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700" r:id="rId2"/>
    <p:sldId id="699" r:id="rId3"/>
    <p:sldId id="497" r:id="rId4"/>
    <p:sldId id="498" r:id="rId5"/>
    <p:sldId id="499" r:id="rId6"/>
    <p:sldId id="500" r:id="rId7"/>
    <p:sldId id="506" r:id="rId8"/>
    <p:sldId id="697" r:id="rId9"/>
    <p:sldId id="576" r:id="rId10"/>
    <p:sldId id="502" r:id="rId11"/>
    <p:sldId id="503" r:id="rId12"/>
    <p:sldId id="509" r:id="rId13"/>
    <p:sldId id="594" r:id="rId14"/>
    <p:sldId id="504" r:id="rId15"/>
    <p:sldId id="515" r:id="rId16"/>
    <p:sldId id="525" r:id="rId17"/>
    <p:sldId id="510" r:id="rId18"/>
    <p:sldId id="595" r:id="rId19"/>
    <p:sldId id="652" r:id="rId20"/>
    <p:sldId id="651" r:id="rId21"/>
    <p:sldId id="653" r:id="rId22"/>
    <p:sldId id="596" r:id="rId23"/>
    <p:sldId id="671" r:id="rId24"/>
    <p:sldId id="672" r:id="rId25"/>
    <p:sldId id="674" r:id="rId26"/>
    <p:sldId id="675" r:id="rId27"/>
    <p:sldId id="654" r:id="rId28"/>
    <p:sldId id="598" r:id="rId29"/>
    <p:sldId id="5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8" autoAdjust="0"/>
    <p:restoredTop sz="94660" autoAdjust="0"/>
  </p:normalViewPr>
  <p:slideViewPr>
    <p:cSldViewPr>
      <p:cViewPr varScale="1">
        <p:scale>
          <a:sx n="80" d="100"/>
          <a:sy n="80" d="100"/>
        </p:scale>
        <p:origin x="1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8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46763-055B-4506-8366-0588D6BC90F6}" type="slidenum">
              <a:rPr lang="en-US"/>
              <a:pPr/>
              <a:t>4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79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BF2C8-E1CC-44D6-A05D-E04C3989167E}" type="slidenum">
              <a:rPr lang="en-US"/>
              <a:pPr/>
              <a:t>13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0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BF2C8-E1CC-44D6-A05D-E04C3989167E}" type="slidenum">
              <a:rPr lang="en-US"/>
              <a:pPr/>
              <a:t>14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3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BF2C8-E1CC-44D6-A05D-E04C3989167E}" type="slidenum">
              <a:rPr lang="en-US"/>
              <a:pPr/>
              <a:t>15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8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A0327-2253-49B2-A3C1-234ED18802A2}" type="slidenum">
              <a:rPr lang="en-US"/>
              <a:pPr/>
              <a:t>16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2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7B677-7428-42B6-ADB2-21251F1564B4}" type="slidenum">
              <a:rPr lang="en-US"/>
              <a:pPr/>
              <a:t>17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5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7B677-7428-42B6-ADB2-21251F1564B4}" type="slidenum">
              <a:rPr lang="en-US"/>
              <a:pPr/>
              <a:t>18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8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A0327-2253-49B2-A3C1-234ED18802A2}" type="slidenum">
              <a:rPr lang="en-US"/>
              <a:pPr/>
              <a:t>19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12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A0327-2253-49B2-A3C1-234ED18802A2}" type="slidenum">
              <a:rPr lang="en-US"/>
              <a:pPr/>
              <a:t>20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A0327-2253-49B2-A3C1-234ED18802A2}" type="slidenum">
              <a:rPr lang="en-US"/>
              <a:pPr/>
              <a:t>21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44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7B677-7428-42B6-ADB2-21251F1564B4}" type="slidenum">
              <a:rPr lang="en-US"/>
              <a:pPr/>
              <a:t>22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3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D7810-066E-4B35-A3BC-7B57C0DB6FB8}" type="slidenum">
              <a:rPr lang="en-US"/>
              <a:pPr/>
              <a:t>5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A0327-2253-49B2-A3C1-234ED18802A2}" type="slidenum">
              <a:rPr lang="en-US"/>
              <a:pPr/>
              <a:t>23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1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A0327-2253-49B2-A3C1-234ED18802A2}" type="slidenum">
              <a:rPr lang="en-US"/>
              <a:pPr/>
              <a:t>24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0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B2146-3FBB-4F25-A922-9AD38092878C}" type="slidenum">
              <a:rPr lang="en-US"/>
              <a:pPr/>
              <a:t>6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B2146-3FBB-4F25-A922-9AD38092878C}" type="slidenum">
              <a:rPr lang="en-US"/>
              <a:pPr/>
              <a:t>7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B2146-3FBB-4F25-A922-9AD38092878C}" type="slidenum">
              <a:rPr lang="en-US"/>
              <a:pPr/>
              <a:t>8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4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99878-825F-493D-B5EB-2EBEC1D5F414}" type="slidenum">
              <a:rPr lang="en-US"/>
              <a:pPr/>
              <a:t>9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1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545BC-4D3B-4C55-BE70-92DF8DD918E7}" type="slidenum">
              <a:rPr lang="en-US"/>
              <a:pPr/>
              <a:t>10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A0327-2253-49B2-A3C1-234ED18802A2}" type="slidenum">
              <a:rPr lang="en-US"/>
              <a:pPr/>
              <a:t>11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B2146-3FBB-4F25-A922-9AD38092878C}" type="slidenum">
              <a:rPr lang="en-US"/>
              <a:pPr/>
              <a:t>12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2" Type="http://schemas.microsoft.com/office/2007/relationships/media" Target="../media/media18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wma"/><Relationship Id="rId2" Type="http://schemas.microsoft.com/office/2007/relationships/media" Target="../media/media22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wma"/><Relationship Id="rId2" Type="http://schemas.microsoft.com/office/2007/relationships/media" Target="../media/media23.wma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wma"/><Relationship Id="rId2" Type="http://schemas.microsoft.com/office/2007/relationships/media" Target="../media/media24.wma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wma"/><Relationship Id="rId2" Type="http://schemas.microsoft.com/office/2007/relationships/media" Target="../media/media25.wma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6.wma"/><Relationship Id="rId2" Type="http://schemas.microsoft.com/office/2007/relationships/media" Target="../media/media26.wma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7.wma"/><Relationship Id="rId2" Type="http://schemas.microsoft.com/office/2007/relationships/media" Target="../media/media27.wma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8.wma"/><Relationship Id="rId2" Type="http://schemas.microsoft.com/office/2007/relationships/media" Target="../media/media28.wma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9.wma"/><Relationship Id="rId2" Type="http://schemas.microsoft.com/office/2007/relationships/media" Target="../media/media29.wma"/><Relationship Id="rId1" Type="http://schemas.openxmlformats.org/officeDocument/2006/relationships/tags" Target="../tags/tag2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 401</a:t>
            </a:r>
            <a:br>
              <a:rPr lang="en-US" dirty="0"/>
            </a:br>
            <a:r>
              <a:rPr lang="en-US" dirty="0"/>
              <a:t>Copy: Shallow and Deep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Prasun Dewan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0975"/>
      </p:ext>
    </p:extLst>
  </p:cSld>
  <p:clrMapOvr>
    <a:masterClrMapping/>
  </p:clrMapOvr>
  <p:transition advTm="19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Shallow Copy</a:t>
            </a:r>
          </a:p>
        </p:txBody>
      </p:sp>
      <p:grpSp>
        <p:nvGrpSpPr>
          <p:cNvPr id="84996" name="Group 4"/>
          <p:cNvGrpSpPr>
            <a:grpSpLocks noChangeAspect="1"/>
          </p:cNvGrpSpPr>
          <p:nvPr/>
        </p:nvGrpSpPr>
        <p:grpSpPr bwMode="auto">
          <a:xfrm>
            <a:off x="228600" y="1295400"/>
            <a:ext cx="8458200" cy="3867150"/>
            <a:chOff x="144" y="816"/>
            <a:chExt cx="5328" cy="2436"/>
          </a:xfrm>
        </p:grpSpPr>
        <p:sp>
          <p:nvSpPr>
            <p:cNvPr id="849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816"/>
              <a:ext cx="5328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7" name="Rectangle 5"/>
            <p:cNvSpPr>
              <a:spLocks noChangeArrowheads="1"/>
            </p:cNvSpPr>
            <p:nvPr/>
          </p:nvSpPr>
          <p:spPr bwMode="auto">
            <a:xfrm>
              <a:off x="3644" y="816"/>
              <a:ext cx="1194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8" name="Rectangle 6"/>
            <p:cNvSpPr>
              <a:spLocks noChangeArrowheads="1"/>
            </p:cNvSpPr>
            <p:nvPr/>
          </p:nvSpPr>
          <p:spPr bwMode="auto">
            <a:xfrm>
              <a:off x="3727" y="864"/>
              <a:ext cx="9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ABoundedPoint@96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999" name="Rectangle 7"/>
            <p:cNvSpPr>
              <a:spLocks noChangeArrowheads="1"/>
            </p:cNvSpPr>
            <p:nvPr/>
          </p:nvSpPr>
          <p:spPr bwMode="auto">
            <a:xfrm>
              <a:off x="780" y="816"/>
              <a:ext cx="1195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>
              <a:off x="864" y="864"/>
              <a:ext cx="9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ABoundedPoint@48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>
              <a:off x="144" y="1611"/>
              <a:ext cx="319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>
              <a:off x="228" y="1659"/>
              <a:ext cx="15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542" y="1611"/>
              <a:ext cx="319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4" name="Rectangle 12"/>
            <p:cNvSpPr>
              <a:spLocks noChangeArrowheads="1"/>
            </p:cNvSpPr>
            <p:nvPr/>
          </p:nvSpPr>
          <p:spPr bwMode="auto">
            <a:xfrm>
              <a:off x="625" y="1659"/>
              <a:ext cx="15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5" name="Rectangle 13"/>
            <p:cNvSpPr>
              <a:spLocks noChangeArrowheads="1"/>
            </p:cNvSpPr>
            <p:nvPr/>
          </p:nvSpPr>
          <p:spPr bwMode="auto">
            <a:xfrm>
              <a:off x="939" y="1611"/>
              <a:ext cx="981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6" name="Rectangle 14"/>
            <p:cNvSpPr>
              <a:spLocks noChangeArrowheads="1"/>
            </p:cNvSpPr>
            <p:nvPr/>
          </p:nvSpPr>
          <p:spPr bwMode="auto">
            <a:xfrm>
              <a:off x="1023" y="1659"/>
              <a:ext cx="91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ACartsianPoint@16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7" name="Rectangle 15"/>
            <p:cNvSpPr>
              <a:spLocks noChangeArrowheads="1"/>
            </p:cNvSpPr>
            <p:nvPr/>
          </p:nvSpPr>
          <p:spPr bwMode="auto">
            <a:xfrm>
              <a:off x="2016" y="1611"/>
              <a:ext cx="960" cy="261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8" name="Rectangle 16"/>
            <p:cNvSpPr>
              <a:spLocks noChangeArrowheads="1"/>
            </p:cNvSpPr>
            <p:nvPr/>
          </p:nvSpPr>
          <p:spPr bwMode="auto">
            <a:xfrm>
              <a:off x="2016" y="1680"/>
              <a:ext cx="91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AMutablePoint@24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9" name="Rectangle 17"/>
            <p:cNvSpPr>
              <a:spLocks noChangeArrowheads="1"/>
            </p:cNvSpPr>
            <p:nvPr/>
          </p:nvSpPr>
          <p:spPr bwMode="auto">
            <a:xfrm>
              <a:off x="3008" y="1611"/>
              <a:ext cx="319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0" name="Rectangle 18"/>
            <p:cNvSpPr>
              <a:spLocks noChangeArrowheads="1"/>
            </p:cNvSpPr>
            <p:nvPr/>
          </p:nvSpPr>
          <p:spPr bwMode="auto">
            <a:xfrm>
              <a:off x="3091" y="1659"/>
              <a:ext cx="15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11" name="Rectangle 19"/>
            <p:cNvSpPr>
              <a:spLocks noChangeArrowheads="1"/>
            </p:cNvSpPr>
            <p:nvPr/>
          </p:nvSpPr>
          <p:spPr bwMode="auto">
            <a:xfrm>
              <a:off x="3485" y="1611"/>
              <a:ext cx="319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2" name="Rectangle 20"/>
            <p:cNvSpPr>
              <a:spLocks noChangeArrowheads="1"/>
            </p:cNvSpPr>
            <p:nvPr/>
          </p:nvSpPr>
          <p:spPr bwMode="auto">
            <a:xfrm>
              <a:off x="3568" y="1659"/>
              <a:ext cx="15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5016" name="Group 24"/>
            <p:cNvGrpSpPr>
              <a:grpSpLocks/>
            </p:cNvGrpSpPr>
            <p:nvPr/>
          </p:nvGrpSpPr>
          <p:grpSpPr bwMode="auto">
            <a:xfrm>
              <a:off x="265" y="1016"/>
              <a:ext cx="1112" cy="635"/>
              <a:chOff x="265" y="1016"/>
              <a:chExt cx="1112" cy="635"/>
            </a:xfrm>
          </p:grpSpPr>
          <p:sp>
            <p:nvSpPr>
              <p:cNvPr id="85013" name="Line 21"/>
              <p:cNvSpPr>
                <a:spLocks noChangeShapeType="1"/>
              </p:cNvSpPr>
              <p:nvPr/>
            </p:nvSpPr>
            <p:spPr bwMode="auto">
              <a:xfrm flipH="1">
                <a:off x="303" y="1055"/>
                <a:ext cx="1034" cy="55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4" name="Oval 22"/>
              <p:cNvSpPr>
                <a:spLocks noChangeArrowheads="1"/>
              </p:cNvSpPr>
              <p:nvPr/>
            </p:nvSpPr>
            <p:spPr bwMode="auto">
              <a:xfrm>
                <a:off x="1299" y="1016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5" name="Oval 23"/>
              <p:cNvSpPr>
                <a:spLocks noChangeArrowheads="1"/>
              </p:cNvSpPr>
              <p:nvPr/>
            </p:nvSpPr>
            <p:spPr bwMode="auto">
              <a:xfrm>
                <a:off x="265" y="1573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20" name="Group 28"/>
            <p:cNvGrpSpPr>
              <a:grpSpLocks/>
            </p:cNvGrpSpPr>
            <p:nvPr/>
          </p:nvGrpSpPr>
          <p:grpSpPr bwMode="auto">
            <a:xfrm>
              <a:off x="662" y="1016"/>
              <a:ext cx="715" cy="635"/>
              <a:chOff x="662" y="1016"/>
              <a:chExt cx="715" cy="635"/>
            </a:xfrm>
          </p:grpSpPr>
          <p:sp>
            <p:nvSpPr>
              <p:cNvPr id="85017" name="Line 25"/>
              <p:cNvSpPr>
                <a:spLocks noChangeShapeType="1"/>
              </p:cNvSpPr>
              <p:nvPr/>
            </p:nvSpPr>
            <p:spPr bwMode="auto">
              <a:xfrm flipH="1">
                <a:off x="701" y="1055"/>
                <a:ext cx="636" cy="55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8" name="Oval 26"/>
              <p:cNvSpPr>
                <a:spLocks noChangeArrowheads="1"/>
              </p:cNvSpPr>
              <p:nvPr/>
            </p:nvSpPr>
            <p:spPr bwMode="auto">
              <a:xfrm>
                <a:off x="1299" y="1016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auto">
              <a:xfrm>
                <a:off x="662" y="1573"/>
                <a:ext cx="79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24" name="Group 32"/>
            <p:cNvGrpSpPr>
              <a:grpSpLocks/>
            </p:cNvGrpSpPr>
            <p:nvPr/>
          </p:nvGrpSpPr>
          <p:grpSpPr bwMode="auto">
            <a:xfrm>
              <a:off x="1293" y="1016"/>
              <a:ext cx="87" cy="595"/>
              <a:chOff x="1293" y="1016"/>
              <a:chExt cx="87" cy="595"/>
            </a:xfrm>
          </p:grpSpPr>
          <p:sp>
            <p:nvSpPr>
              <p:cNvPr id="85021" name="Line 29"/>
              <p:cNvSpPr>
                <a:spLocks noChangeShapeType="1"/>
              </p:cNvSpPr>
              <p:nvPr/>
            </p:nvSpPr>
            <p:spPr bwMode="auto">
              <a:xfrm>
                <a:off x="1337" y="1055"/>
                <a:ext cx="1" cy="47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2" name="Oval 30"/>
              <p:cNvSpPr>
                <a:spLocks noChangeArrowheads="1"/>
              </p:cNvSpPr>
              <p:nvPr/>
            </p:nvSpPr>
            <p:spPr bwMode="auto">
              <a:xfrm>
                <a:off x="1299" y="1016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3" name="Freeform 31"/>
              <p:cNvSpPr>
                <a:spLocks/>
              </p:cNvSpPr>
              <p:nvPr/>
            </p:nvSpPr>
            <p:spPr bwMode="auto">
              <a:xfrm>
                <a:off x="1293" y="1525"/>
                <a:ext cx="87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86"/>
                  </a:cxn>
                  <a:cxn ang="0">
                    <a:pos x="87" y="0"/>
                  </a:cxn>
                  <a:cxn ang="0">
                    <a:pos x="0" y="0"/>
                  </a:cxn>
                </a:cxnLst>
                <a:rect l="0" t="0" r="r" b="b"/>
                <a:pathLst>
                  <a:path w="87" h="86">
                    <a:moveTo>
                      <a:pt x="0" y="0"/>
                    </a:moveTo>
                    <a:lnTo>
                      <a:pt x="44" y="86"/>
                    </a:ln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28" name="Group 36"/>
            <p:cNvGrpSpPr>
              <a:grpSpLocks/>
            </p:cNvGrpSpPr>
            <p:nvPr/>
          </p:nvGrpSpPr>
          <p:grpSpPr bwMode="auto">
            <a:xfrm>
              <a:off x="1299" y="1016"/>
              <a:ext cx="834" cy="595"/>
              <a:chOff x="1299" y="1016"/>
              <a:chExt cx="834" cy="595"/>
            </a:xfrm>
          </p:grpSpPr>
          <p:sp>
            <p:nvSpPr>
              <p:cNvPr id="85025" name="Line 33"/>
              <p:cNvSpPr>
                <a:spLocks noChangeShapeType="1"/>
              </p:cNvSpPr>
              <p:nvPr/>
            </p:nvSpPr>
            <p:spPr bwMode="auto">
              <a:xfrm>
                <a:off x="1337" y="1055"/>
                <a:ext cx="728" cy="51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6" name="Oval 34"/>
              <p:cNvSpPr>
                <a:spLocks noChangeArrowheads="1"/>
              </p:cNvSpPr>
              <p:nvPr/>
            </p:nvSpPr>
            <p:spPr bwMode="auto">
              <a:xfrm>
                <a:off x="1299" y="1016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7" name="Freeform 35"/>
              <p:cNvSpPr>
                <a:spLocks/>
              </p:cNvSpPr>
              <p:nvPr/>
            </p:nvSpPr>
            <p:spPr bwMode="auto">
              <a:xfrm>
                <a:off x="2037" y="1528"/>
                <a:ext cx="96" cy="83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96" y="83"/>
                  </a:cxn>
                  <a:cxn ang="0">
                    <a:pos x="49" y="0"/>
                  </a:cxn>
                  <a:cxn ang="0">
                    <a:pos x="0" y="70"/>
                  </a:cxn>
                </a:cxnLst>
                <a:rect l="0" t="0" r="r" b="b"/>
                <a:pathLst>
                  <a:path w="96" h="83">
                    <a:moveTo>
                      <a:pt x="0" y="70"/>
                    </a:moveTo>
                    <a:lnTo>
                      <a:pt x="96" y="83"/>
                    </a:lnTo>
                    <a:lnTo>
                      <a:pt x="49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32" name="Group 40"/>
            <p:cNvGrpSpPr>
              <a:grpSpLocks/>
            </p:cNvGrpSpPr>
            <p:nvPr/>
          </p:nvGrpSpPr>
          <p:grpSpPr bwMode="auto">
            <a:xfrm>
              <a:off x="3128" y="1016"/>
              <a:ext cx="1112" cy="635"/>
              <a:chOff x="3128" y="1016"/>
              <a:chExt cx="1112" cy="635"/>
            </a:xfrm>
          </p:grpSpPr>
          <p:sp>
            <p:nvSpPr>
              <p:cNvPr id="85029" name="Line 37"/>
              <p:cNvSpPr>
                <a:spLocks noChangeShapeType="1"/>
              </p:cNvSpPr>
              <p:nvPr/>
            </p:nvSpPr>
            <p:spPr bwMode="auto">
              <a:xfrm flipH="1">
                <a:off x="3167" y="1055"/>
                <a:ext cx="1034" cy="55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0" name="Oval 38"/>
              <p:cNvSpPr>
                <a:spLocks noChangeArrowheads="1"/>
              </p:cNvSpPr>
              <p:nvPr/>
            </p:nvSpPr>
            <p:spPr bwMode="auto">
              <a:xfrm>
                <a:off x="4162" y="1016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1" name="Oval 39"/>
              <p:cNvSpPr>
                <a:spLocks noChangeArrowheads="1"/>
              </p:cNvSpPr>
              <p:nvPr/>
            </p:nvSpPr>
            <p:spPr bwMode="auto">
              <a:xfrm>
                <a:off x="3128" y="1573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36" name="Group 44"/>
            <p:cNvGrpSpPr>
              <a:grpSpLocks/>
            </p:cNvGrpSpPr>
            <p:nvPr/>
          </p:nvGrpSpPr>
          <p:grpSpPr bwMode="auto">
            <a:xfrm>
              <a:off x="3605" y="1016"/>
              <a:ext cx="635" cy="635"/>
              <a:chOff x="3605" y="1016"/>
              <a:chExt cx="635" cy="635"/>
            </a:xfrm>
          </p:grpSpPr>
          <p:sp>
            <p:nvSpPr>
              <p:cNvPr id="85033" name="Line 41"/>
              <p:cNvSpPr>
                <a:spLocks noChangeShapeType="1"/>
              </p:cNvSpPr>
              <p:nvPr/>
            </p:nvSpPr>
            <p:spPr bwMode="auto">
              <a:xfrm flipH="1">
                <a:off x="3644" y="1055"/>
                <a:ext cx="557" cy="55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4" name="Oval 42"/>
              <p:cNvSpPr>
                <a:spLocks noChangeArrowheads="1"/>
              </p:cNvSpPr>
              <p:nvPr/>
            </p:nvSpPr>
            <p:spPr bwMode="auto">
              <a:xfrm>
                <a:off x="4162" y="1016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5" name="Oval 43"/>
              <p:cNvSpPr>
                <a:spLocks noChangeArrowheads="1"/>
              </p:cNvSpPr>
              <p:nvPr/>
            </p:nvSpPr>
            <p:spPr bwMode="auto">
              <a:xfrm>
                <a:off x="3605" y="1573"/>
                <a:ext cx="79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39" name="Group 47"/>
            <p:cNvGrpSpPr>
              <a:grpSpLocks/>
            </p:cNvGrpSpPr>
            <p:nvPr/>
          </p:nvGrpSpPr>
          <p:grpSpPr bwMode="auto">
            <a:xfrm>
              <a:off x="1337" y="1055"/>
              <a:ext cx="2864" cy="581"/>
              <a:chOff x="1337" y="1055"/>
              <a:chExt cx="2864" cy="581"/>
            </a:xfrm>
          </p:grpSpPr>
          <p:sp>
            <p:nvSpPr>
              <p:cNvPr id="85037" name="Line 45"/>
              <p:cNvSpPr>
                <a:spLocks noChangeShapeType="1"/>
              </p:cNvSpPr>
              <p:nvPr/>
            </p:nvSpPr>
            <p:spPr bwMode="auto">
              <a:xfrm flipH="1">
                <a:off x="1419" y="1055"/>
                <a:ext cx="2782" cy="54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8" name="Freeform 46"/>
              <p:cNvSpPr>
                <a:spLocks/>
              </p:cNvSpPr>
              <p:nvPr/>
            </p:nvSpPr>
            <p:spPr bwMode="auto">
              <a:xfrm>
                <a:off x="1337" y="1553"/>
                <a:ext cx="93" cy="8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0" y="58"/>
                  </a:cxn>
                  <a:cxn ang="0">
                    <a:pos x="93" y="83"/>
                  </a:cxn>
                  <a:cxn ang="0">
                    <a:pos x="77" y="0"/>
                  </a:cxn>
                </a:cxnLst>
                <a:rect l="0" t="0" r="r" b="b"/>
                <a:pathLst>
                  <a:path w="93" h="83">
                    <a:moveTo>
                      <a:pt x="77" y="0"/>
                    </a:moveTo>
                    <a:lnTo>
                      <a:pt x="0" y="58"/>
                    </a:lnTo>
                    <a:lnTo>
                      <a:pt x="93" y="8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42" name="Group 50"/>
            <p:cNvGrpSpPr>
              <a:grpSpLocks/>
            </p:cNvGrpSpPr>
            <p:nvPr/>
          </p:nvGrpSpPr>
          <p:grpSpPr bwMode="auto">
            <a:xfrm>
              <a:off x="2133" y="1055"/>
              <a:ext cx="2068" cy="575"/>
              <a:chOff x="2133" y="1055"/>
              <a:chExt cx="2068" cy="575"/>
            </a:xfrm>
          </p:grpSpPr>
          <p:sp>
            <p:nvSpPr>
              <p:cNvPr id="85040" name="Line 48"/>
              <p:cNvSpPr>
                <a:spLocks noChangeShapeType="1"/>
              </p:cNvSpPr>
              <p:nvPr/>
            </p:nvSpPr>
            <p:spPr bwMode="auto">
              <a:xfrm flipH="1">
                <a:off x="2213" y="1055"/>
                <a:ext cx="1988" cy="53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41" name="Freeform 49"/>
              <p:cNvSpPr>
                <a:spLocks/>
              </p:cNvSpPr>
              <p:nvPr/>
            </p:nvSpPr>
            <p:spPr bwMode="auto">
              <a:xfrm>
                <a:off x="2133" y="1546"/>
                <a:ext cx="94" cy="84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0" y="65"/>
                  </a:cxn>
                  <a:cxn ang="0">
                    <a:pos x="94" y="84"/>
                  </a:cxn>
                  <a:cxn ang="0">
                    <a:pos x="71" y="0"/>
                  </a:cxn>
                </a:cxnLst>
                <a:rect l="0" t="0" r="r" b="b"/>
                <a:pathLst>
                  <a:path w="94" h="84">
                    <a:moveTo>
                      <a:pt x="71" y="0"/>
                    </a:moveTo>
                    <a:lnTo>
                      <a:pt x="0" y="65"/>
                    </a:lnTo>
                    <a:lnTo>
                      <a:pt x="94" y="8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043" name="Rectangle 51"/>
            <p:cNvSpPr>
              <a:spLocks noChangeArrowheads="1"/>
            </p:cNvSpPr>
            <p:nvPr/>
          </p:nvSpPr>
          <p:spPr bwMode="auto">
            <a:xfrm>
              <a:off x="1019" y="2406"/>
              <a:ext cx="319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4" name="Rectangle 52"/>
            <p:cNvSpPr>
              <a:spLocks noChangeArrowheads="1"/>
            </p:cNvSpPr>
            <p:nvPr/>
          </p:nvSpPr>
          <p:spPr bwMode="auto">
            <a:xfrm>
              <a:off x="1102" y="2454"/>
              <a:ext cx="15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45" name="Rectangle 53"/>
            <p:cNvSpPr>
              <a:spLocks noChangeArrowheads="1"/>
            </p:cNvSpPr>
            <p:nvPr/>
          </p:nvSpPr>
          <p:spPr bwMode="auto">
            <a:xfrm>
              <a:off x="1417" y="2406"/>
              <a:ext cx="319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6" name="Rectangle 54"/>
            <p:cNvSpPr>
              <a:spLocks noChangeArrowheads="1"/>
            </p:cNvSpPr>
            <p:nvPr/>
          </p:nvSpPr>
          <p:spPr bwMode="auto">
            <a:xfrm>
              <a:off x="1500" y="2454"/>
              <a:ext cx="15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47" name="Rectangle 55"/>
            <p:cNvSpPr>
              <a:spLocks noChangeArrowheads="1"/>
            </p:cNvSpPr>
            <p:nvPr/>
          </p:nvSpPr>
          <p:spPr bwMode="auto">
            <a:xfrm>
              <a:off x="2147" y="2406"/>
              <a:ext cx="399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8" name="Rectangle 56"/>
            <p:cNvSpPr>
              <a:spLocks noChangeArrowheads="1"/>
            </p:cNvSpPr>
            <p:nvPr/>
          </p:nvSpPr>
          <p:spPr bwMode="auto">
            <a:xfrm>
              <a:off x="2331" y="2454"/>
              <a:ext cx="21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49" name="Rectangle 57"/>
            <p:cNvSpPr>
              <a:spLocks noChangeArrowheads="1"/>
            </p:cNvSpPr>
            <p:nvPr/>
          </p:nvSpPr>
          <p:spPr bwMode="auto">
            <a:xfrm>
              <a:off x="2625" y="2406"/>
              <a:ext cx="399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0" name="Rectangle 58"/>
            <p:cNvSpPr>
              <a:spLocks noChangeArrowheads="1"/>
            </p:cNvSpPr>
            <p:nvPr/>
          </p:nvSpPr>
          <p:spPr bwMode="auto">
            <a:xfrm>
              <a:off x="2808" y="2454"/>
              <a:ext cx="21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5054" name="Group 62"/>
            <p:cNvGrpSpPr>
              <a:grpSpLocks/>
            </p:cNvGrpSpPr>
            <p:nvPr/>
          </p:nvGrpSpPr>
          <p:grpSpPr bwMode="auto">
            <a:xfrm>
              <a:off x="1299" y="1811"/>
              <a:ext cx="237" cy="635"/>
              <a:chOff x="1299" y="1811"/>
              <a:chExt cx="237" cy="635"/>
            </a:xfrm>
          </p:grpSpPr>
          <p:sp>
            <p:nvSpPr>
              <p:cNvPr id="85051" name="Line 59"/>
              <p:cNvSpPr>
                <a:spLocks noChangeShapeType="1"/>
              </p:cNvSpPr>
              <p:nvPr/>
            </p:nvSpPr>
            <p:spPr bwMode="auto">
              <a:xfrm>
                <a:off x="1337" y="1850"/>
                <a:ext cx="159" cy="55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52" name="Oval 60"/>
              <p:cNvSpPr>
                <a:spLocks noChangeArrowheads="1"/>
              </p:cNvSpPr>
              <p:nvPr/>
            </p:nvSpPr>
            <p:spPr bwMode="auto">
              <a:xfrm>
                <a:off x="1299" y="1811"/>
                <a:ext cx="78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53" name="Oval 61"/>
              <p:cNvSpPr>
                <a:spLocks noChangeArrowheads="1"/>
              </p:cNvSpPr>
              <p:nvPr/>
            </p:nvSpPr>
            <p:spPr bwMode="auto">
              <a:xfrm>
                <a:off x="1458" y="2368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58" name="Group 66"/>
            <p:cNvGrpSpPr>
              <a:grpSpLocks/>
            </p:cNvGrpSpPr>
            <p:nvPr/>
          </p:nvGrpSpPr>
          <p:grpSpPr bwMode="auto">
            <a:xfrm>
              <a:off x="2370" y="1850"/>
              <a:ext cx="196" cy="596"/>
              <a:chOff x="2370" y="1850"/>
              <a:chExt cx="196" cy="596"/>
            </a:xfrm>
          </p:grpSpPr>
          <p:sp>
            <p:nvSpPr>
              <p:cNvPr id="85055" name="Line 63"/>
              <p:cNvSpPr>
                <a:spLocks noChangeShapeType="1"/>
              </p:cNvSpPr>
              <p:nvPr/>
            </p:nvSpPr>
            <p:spPr bwMode="auto">
              <a:xfrm flipH="1">
                <a:off x="2406" y="1850"/>
                <a:ext cx="160" cy="55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57" name="Oval 65"/>
              <p:cNvSpPr>
                <a:spLocks noChangeArrowheads="1"/>
              </p:cNvSpPr>
              <p:nvPr/>
            </p:nvSpPr>
            <p:spPr bwMode="auto">
              <a:xfrm>
                <a:off x="2370" y="2368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62" name="Group 70"/>
            <p:cNvGrpSpPr>
              <a:grpSpLocks/>
            </p:cNvGrpSpPr>
            <p:nvPr/>
          </p:nvGrpSpPr>
          <p:grpSpPr bwMode="auto">
            <a:xfrm>
              <a:off x="2496" y="1811"/>
              <a:ext cx="366" cy="635"/>
              <a:chOff x="2496" y="1811"/>
              <a:chExt cx="366" cy="635"/>
            </a:xfrm>
          </p:grpSpPr>
          <p:sp>
            <p:nvSpPr>
              <p:cNvPr id="85059" name="Line 67"/>
              <p:cNvSpPr>
                <a:spLocks noChangeShapeType="1"/>
              </p:cNvSpPr>
              <p:nvPr/>
            </p:nvSpPr>
            <p:spPr bwMode="auto">
              <a:xfrm>
                <a:off x="2566" y="1850"/>
                <a:ext cx="238" cy="55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60" name="Oval 68"/>
              <p:cNvSpPr>
                <a:spLocks noChangeArrowheads="1"/>
              </p:cNvSpPr>
              <p:nvPr/>
            </p:nvSpPr>
            <p:spPr bwMode="auto">
              <a:xfrm>
                <a:off x="2496" y="1811"/>
                <a:ext cx="78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61" name="Oval 69"/>
              <p:cNvSpPr>
                <a:spLocks noChangeArrowheads="1"/>
              </p:cNvSpPr>
              <p:nvPr/>
            </p:nvSpPr>
            <p:spPr bwMode="auto">
              <a:xfrm>
                <a:off x="2784" y="2368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66" name="Group 74"/>
            <p:cNvGrpSpPr>
              <a:grpSpLocks/>
            </p:cNvGrpSpPr>
            <p:nvPr/>
          </p:nvGrpSpPr>
          <p:grpSpPr bwMode="auto">
            <a:xfrm>
              <a:off x="1140" y="1811"/>
              <a:ext cx="237" cy="635"/>
              <a:chOff x="1140" y="1811"/>
              <a:chExt cx="237" cy="635"/>
            </a:xfrm>
          </p:grpSpPr>
          <p:sp>
            <p:nvSpPr>
              <p:cNvPr id="85063" name="Line 71"/>
              <p:cNvSpPr>
                <a:spLocks noChangeShapeType="1"/>
              </p:cNvSpPr>
              <p:nvPr/>
            </p:nvSpPr>
            <p:spPr bwMode="auto">
              <a:xfrm flipH="1">
                <a:off x="1178" y="1850"/>
                <a:ext cx="159" cy="55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64" name="Oval 72"/>
              <p:cNvSpPr>
                <a:spLocks noChangeArrowheads="1"/>
              </p:cNvSpPr>
              <p:nvPr/>
            </p:nvSpPr>
            <p:spPr bwMode="auto">
              <a:xfrm>
                <a:off x="1299" y="1811"/>
                <a:ext cx="78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65" name="Oval 73"/>
              <p:cNvSpPr>
                <a:spLocks noChangeArrowheads="1"/>
              </p:cNvSpPr>
              <p:nvPr/>
            </p:nvSpPr>
            <p:spPr bwMode="auto">
              <a:xfrm>
                <a:off x="1140" y="2368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70" name="Group 78"/>
            <p:cNvGrpSpPr>
              <a:grpSpLocks/>
            </p:cNvGrpSpPr>
            <p:nvPr/>
          </p:nvGrpSpPr>
          <p:grpSpPr bwMode="auto">
            <a:xfrm>
              <a:off x="503" y="2921"/>
              <a:ext cx="596" cy="86"/>
              <a:chOff x="503" y="2921"/>
              <a:chExt cx="596" cy="86"/>
            </a:xfrm>
          </p:grpSpPr>
          <p:sp>
            <p:nvSpPr>
              <p:cNvPr id="85067" name="Line 75"/>
              <p:cNvSpPr>
                <a:spLocks noChangeShapeType="1"/>
              </p:cNvSpPr>
              <p:nvPr/>
            </p:nvSpPr>
            <p:spPr bwMode="auto">
              <a:xfrm>
                <a:off x="542" y="2963"/>
                <a:ext cx="473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68" name="Oval 76"/>
              <p:cNvSpPr>
                <a:spLocks noChangeArrowheads="1"/>
              </p:cNvSpPr>
              <p:nvPr/>
            </p:nvSpPr>
            <p:spPr bwMode="auto">
              <a:xfrm>
                <a:off x="503" y="2925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69" name="Freeform 77"/>
              <p:cNvSpPr>
                <a:spLocks/>
              </p:cNvSpPr>
              <p:nvPr/>
            </p:nvSpPr>
            <p:spPr bwMode="auto">
              <a:xfrm>
                <a:off x="1012" y="2921"/>
                <a:ext cx="87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87" y="42"/>
                  </a:cxn>
                  <a:cxn ang="0">
                    <a:pos x="0" y="0"/>
                  </a:cxn>
                  <a:cxn ang="0">
                    <a:pos x="0" y="86"/>
                  </a:cxn>
                </a:cxnLst>
                <a:rect l="0" t="0" r="r" b="b"/>
                <a:pathLst>
                  <a:path w="87" h="86">
                    <a:moveTo>
                      <a:pt x="0" y="86"/>
                    </a:moveTo>
                    <a:lnTo>
                      <a:pt x="87" y="42"/>
                    </a:lnTo>
                    <a:lnTo>
                      <a:pt x="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74" name="Group 82"/>
            <p:cNvGrpSpPr>
              <a:grpSpLocks/>
            </p:cNvGrpSpPr>
            <p:nvPr/>
          </p:nvGrpSpPr>
          <p:grpSpPr bwMode="auto">
            <a:xfrm>
              <a:off x="3208" y="3004"/>
              <a:ext cx="635" cy="78"/>
              <a:chOff x="3208" y="3004"/>
              <a:chExt cx="635" cy="78"/>
            </a:xfrm>
          </p:grpSpPr>
          <p:sp>
            <p:nvSpPr>
              <p:cNvPr id="85071" name="Line 79"/>
              <p:cNvSpPr>
                <a:spLocks noChangeShapeType="1"/>
              </p:cNvSpPr>
              <p:nvPr/>
            </p:nvSpPr>
            <p:spPr bwMode="auto">
              <a:xfrm>
                <a:off x="3246" y="3043"/>
                <a:ext cx="557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72" name="Oval 80"/>
              <p:cNvSpPr>
                <a:spLocks noChangeArrowheads="1"/>
              </p:cNvSpPr>
              <p:nvPr/>
            </p:nvSpPr>
            <p:spPr bwMode="auto">
              <a:xfrm>
                <a:off x="3208" y="3004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73" name="Oval 81"/>
              <p:cNvSpPr>
                <a:spLocks noChangeArrowheads="1"/>
              </p:cNvSpPr>
              <p:nvPr/>
            </p:nvSpPr>
            <p:spPr bwMode="auto">
              <a:xfrm>
                <a:off x="3765" y="3004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075" name="Rectangle 83"/>
            <p:cNvSpPr>
              <a:spLocks noChangeArrowheads="1"/>
            </p:cNvSpPr>
            <p:nvPr/>
          </p:nvSpPr>
          <p:spPr bwMode="auto">
            <a:xfrm>
              <a:off x="1178" y="2884"/>
              <a:ext cx="1035" cy="239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6" name="Rectangle 84"/>
            <p:cNvSpPr>
              <a:spLocks noChangeArrowheads="1"/>
            </p:cNvSpPr>
            <p:nvPr/>
          </p:nvSpPr>
          <p:spPr bwMode="auto">
            <a:xfrm>
              <a:off x="1262" y="2931"/>
              <a:ext cx="81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Pointer  Variable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77" name="Rectangle 85"/>
            <p:cNvSpPr>
              <a:spLocks noChangeArrowheads="1"/>
            </p:cNvSpPr>
            <p:nvPr/>
          </p:nvSpPr>
          <p:spPr bwMode="auto">
            <a:xfrm>
              <a:off x="3962" y="2884"/>
              <a:ext cx="1035" cy="239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8" name="Rectangle 86"/>
            <p:cNvSpPr>
              <a:spLocks noChangeArrowheads="1"/>
            </p:cNvSpPr>
            <p:nvPr/>
          </p:nvSpPr>
          <p:spPr bwMode="auto">
            <a:xfrm>
              <a:off x="4046" y="2931"/>
              <a:ext cx="88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Primitive Variable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88" name="~PP153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6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Deep Copy</a:t>
            </a:r>
          </a:p>
        </p:txBody>
      </p:sp>
      <p:grpSp>
        <p:nvGrpSpPr>
          <p:cNvPr id="86020" name="Group 4"/>
          <p:cNvGrpSpPr>
            <a:grpSpLocks noChangeAspect="1"/>
          </p:cNvGrpSpPr>
          <p:nvPr/>
        </p:nvGrpSpPr>
        <p:grpSpPr bwMode="auto">
          <a:xfrm>
            <a:off x="228600" y="1192213"/>
            <a:ext cx="8915400" cy="3873500"/>
            <a:chOff x="144" y="751"/>
            <a:chExt cx="5616" cy="2440"/>
          </a:xfrm>
        </p:grpSpPr>
        <p:sp>
          <p:nvSpPr>
            <p:cNvPr id="860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751"/>
              <a:ext cx="5616" cy="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3648" y="751"/>
              <a:ext cx="1196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3732" y="799"/>
              <a:ext cx="97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ABoundedPoint@96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781" y="751"/>
              <a:ext cx="1196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865" y="799"/>
              <a:ext cx="97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ABoundedPoint@48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144" y="1548"/>
              <a:ext cx="320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228" y="1595"/>
              <a:ext cx="15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>
              <a:off x="542" y="1548"/>
              <a:ext cx="320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626" y="1595"/>
              <a:ext cx="15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29" name="Rectangle 13"/>
            <p:cNvSpPr>
              <a:spLocks noChangeArrowheads="1"/>
            </p:cNvSpPr>
            <p:nvPr/>
          </p:nvSpPr>
          <p:spPr bwMode="auto">
            <a:xfrm>
              <a:off x="912" y="1548"/>
              <a:ext cx="768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0" name="Rectangle 14"/>
            <p:cNvSpPr>
              <a:spLocks noChangeArrowheads="1"/>
            </p:cNvSpPr>
            <p:nvPr/>
          </p:nvSpPr>
          <p:spPr bwMode="auto">
            <a:xfrm>
              <a:off x="912" y="1595"/>
              <a:ext cx="71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AMutablePoint@16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31" name="Rectangle 15"/>
            <p:cNvSpPr>
              <a:spLocks noChangeArrowheads="1"/>
            </p:cNvSpPr>
            <p:nvPr/>
          </p:nvSpPr>
          <p:spPr bwMode="auto">
            <a:xfrm>
              <a:off x="1737" y="1548"/>
              <a:ext cx="797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2" name="Rectangle 16"/>
            <p:cNvSpPr>
              <a:spLocks noChangeArrowheads="1"/>
            </p:cNvSpPr>
            <p:nvPr/>
          </p:nvSpPr>
          <p:spPr bwMode="auto">
            <a:xfrm>
              <a:off x="1728" y="1595"/>
              <a:ext cx="7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AMutablePoint@24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33" name="Rectangle 17"/>
            <p:cNvSpPr>
              <a:spLocks noChangeArrowheads="1"/>
            </p:cNvSpPr>
            <p:nvPr/>
          </p:nvSpPr>
          <p:spPr bwMode="auto">
            <a:xfrm>
              <a:off x="3011" y="1548"/>
              <a:ext cx="320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4" name="Rectangle 18"/>
            <p:cNvSpPr>
              <a:spLocks noChangeArrowheads="1"/>
            </p:cNvSpPr>
            <p:nvPr/>
          </p:nvSpPr>
          <p:spPr bwMode="auto">
            <a:xfrm>
              <a:off x="3095" y="1595"/>
              <a:ext cx="15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35" name="Rectangle 19"/>
            <p:cNvSpPr>
              <a:spLocks noChangeArrowheads="1"/>
            </p:cNvSpPr>
            <p:nvPr/>
          </p:nvSpPr>
          <p:spPr bwMode="auto">
            <a:xfrm>
              <a:off x="3489" y="1548"/>
              <a:ext cx="320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6" name="Rectangle 20"/>
            <p:cNvSpPr>
              <a:spLocks noChangeArrowheads="1"/>
            </p:cNvSpPr>
            <p:nvPr/>
          </p:nvSpPr>
          <p:spPr bwMode="auto">
            <a:xfrm>
              <a:off x="3572" y="1595"/>
              <a:ext cx="15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6040" name="Group 24"/>
            <p:cNvGrpSpPr>
              <a:grpSpLocks/>
            </p:cNvGrpSpPr>
            <p:nvPr/>
          </p:nvGrpSpPr>
          <p:grpSpPr bwMode="auto">
            <a:xfrm>
              <a:off x="265" y="951"/>
              <a:ext cx="1113" cy="636"/>
              <a:chOff x="265" y="951"/>
              <a:chExt cx="1113" cy="636"/>
            </a:xfrm>
          </p:grpSpPr>
          <p:sp>
            <p:nvSpPr>
              <p:cNvPr id="86037" name="Line 21"/>
              <p:cNvSpPr>
                <a:spLocks noChangeShapeType="1"/>
              </p:cNvSpPr>
              <p:nvPr/>
            </p:nvSpPr>
            <p:spPr bwMode="auto">
              <a:xfrm flipH="1">
                <a:off x="303" y="990"/>
                <a:ext cx="1036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8" name="Oval 22"/>
              <p:cNvSpPr>
                <a:spLocks noChangeArrowheads="1"/>
              </p:cNvSpPr>
              <p:nvPr/>
            </p:nvSpPr>
            <p:spPr bwMode="auto">
              <a:xfrm>
                <a:off x="1300" y="951"/>
                <a:ext cx="78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9" name="Oval 23"/>
              <p:cNvSpPr>
                <a:spLocks noChangeArrowheads="1"/>
              </p:cNvSpPr>
              <p:nvPr/>
            </p:nvSpPr>
            <p:spPr bwMode="auto">
              <a:xfrm>
                <a:off x="265" y="1509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044" name="Group 28"/>
            <p:cNvGrpSpPr>
              <a:grpSpLocks/>
            </p:cNvGrpSpPr>
            <p:nvPr/>
          </p:nvGrpSpPr>
          <p:grpSpPr bwMode="auto">
            <a:xfrm>
              <a:off x="663" y="951"/>
              <a:ext cx="715" cy="636"/>
              <a:chOff x="663" y="951"/>
              <a:chExt cx="715" cy="636"/>
            </a:xfrm>
          </p:grpSpPr>
          <p:sp>
            <p:nvSpPr>
              <p:cNvPr id="86041" name="Line 25"/>
              <p:cNvSpPr>
                <a:spLocks noChangeShapeType="1"/>
              </p:cNvSpPr>
              <p:nvPr/>
            </p:nvSpPr>
            <p:spPr bwMode="auto">
              <a:xfrm flipH="1">
                <a:off x="701" y="990"/>
                <a:ext cx="638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2" name="Oval 26"/>
              <p:cNvSpPr>
                <a:spLocks noChangeArrowheads="1"/>
              </p:cNvSpPr>
              <p:nvPr/>
            </p:nvSpPr>
            <p:spPr bwMode="auto">
              <a:xfrm>
                <a:off x="1300" y="951"/>
                <a:ext cx="78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3" name="Oval 27"/>
              <p:cNvSpPr>
                <a:spLocks noChangeArrowheads="1"/>
              </p:cNvSpPr>
              <p:nvPr/>
            </p:nvSpPr>
            <p:spPr bwMode="auto">
              <a:xfrm>
                <a:off x="663" y="1509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048" name="Group 32"/>
            <p:cNvGrpSpPr>
              <a:grpSpLocks/>
            </p:cNvGrpSpPr>
            <p:nvPr/>
          </p:nvGrpSpPr>
          <p:grpSpPr bwMode="auto">
            <a:xfrm>
              <a:off x="1295" y="951"/>
              <a:ext cx="86" cy="597"/>
              <a:chOff x="1295" y="951"/>
              <a:chExt cx="86" cy="597"/>
            </a:xfrm>
          </p:grpSpPr>
          <p:sp>
            <p:nvSpPr>
              <p:cNvPr id="86045" name="Line 29"/>
              <p:cNvSpPr>
                <a:spLocks noChangeShapeType="1"/>
              </p:cNvSpPr>
              <p:nvPr/>
            </p:nvSpPr>
            <p:spPr bwMode="auto">
              <a:xfrm>
                <a:off x="1339" y="990"/>
                <a:ext cx="1" cy="47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6" name="Oval 30"/>
              <p:cNvSpPr>
                <a:spLocks noChangeArrowheads="1"/>
              </p:cNvSpPr>
              <p:nvPr/>
            </p:nvSpPr>
            <p:spPr bwMode="auto">
              <a:xfrm>
                <a:off x="1300" y="951"/>
                <a:ext cx="78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7" name="Freeform 31"/>
              <p:cNvSpPr>
                <a:spLocks/>
              </p:cNvSpPr>
              <p:nvPr/>
            </p:nvSpPr>
            <p:spPr bwMode="auto">
              <a:xfrm>
                <a:off x="1295" y="1461"/>
                <a:ext cx="86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87"/>
                  </a:cxn>
                  <a:cxn ang="0">
                    <a:pos x="86" y="0"/>
                  </a:cxn>
                  <a:cxn ang="0">
                    <a:pos x="0" y="0"/>
                  </a:cxn>
                </a:cxnLst>
                <a:rect l="0" t="0" r="r" b="b"/>
                <a:pathLst>
                  <a:path w="86" h="87">
                    <a:moveTo>
                      <a:pt x="0" y="0"/>
                    </a:moveTo>
                    <a:lnTo>
                      <a:pt x="44" y="87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052" name="Group 36"/>
            <p:cNvGrpSpPr>
              <a:grpSpLocks/>
            </p:cNvGrpSpPr>
            <p:nvPr/>
          </p:nvGrpSpPr>
          <p:grpSpPr bwMode="auto">
            <a:xfrm>
              <a:off x="1300" y="951"/>
              <a:ext cx="835" cy="597"/>
              <a:chOff x="1300" y="951"/>
              <a:chExt cx="835" cy="597"/>
            </a:xfrm>
          </p:grpSpPr>
          <p:sp>
            <p:nvSpPr>
              <p:cNvPr id="86049" name="Line 33"/>
              <p:cNvSpPr>
                <a:spLocks noChangeShapeType="1"/>
              </p:cNvSpPr>
              <p:nvPr/>
            </p:nvSpPr>
            <p:spPr bwMode="auto">
              <a:xfrm>
                <a:off x="1339" y="990"/>
                <a:ext cx="728" cy="5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0" name="Oval 34"/>
              <p:cNvSpPr>
                <a:spLocks noChangeArrowheads="1"/>
              </p:cNvSpPr>
              <p:nvPr/>
            </p:nvSpPr>
            <p:spPr bwMode="auto">
              <a:xfrm>
                <a:off x="1300" y="951"/>
                <a:ext cx="78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1" name="Freeform 35"/>
              <p:cNvSpPr>
                <a:spLocks/>
              </p:cNvSpPr>
              <p:nvPr/>
            </p:nvSpPr>
            <p:spPr bwMode="auto">
              <a:xfrm>
                <a:off x="2039" y="1464"/>
                <a:ext cx="96" cy="8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96" y="84"/>
                  </a:cxn>
                  <a:cxn ang="0">
                    <a:pos x="49" y="0"/>
                  </a:cxn>
                  <a:cxn ang="0">
                    <a:pos x="0" y="70"/>
                  </a:cxn>
                </a:cxnLst>
                <a:rect l="0" t="0" r="r" b="b"/>
                <a:pathLst>
                  <a:path w="96" h="84">
                    <a:moveTo>
                      <a:pt x="0" y="70"/>
                    </a:moveTo>
                    <a:lnTo>
                      <a:pt x="96" y="84"/>
                    </a:lnTo>
                    <a:lnTo>
                      <a:pt x="49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056" name="Group 40"/>
            <p:cNvGrpSpPr>
              <a:grpSpLocks/>
            </p:cNvGrpSpPr>
            <p:nvPr/>
          </p:nvGrpSpPr>
          <p:grpSpPr bwMode="auto">
            <a:xfrm>
              <a:off x="3132" y="951"/>
              <a:ext cx="1113" cy="636"/>
              <a:chOff x="3132" y="951"/>
              <a:chExt cx="1113" cy="636"/>
            </a:xfrm>
          </p:grpSpPr>
          <p:sp>
            <p:nvSpPr>
              <p:cNvPr id="86053" name="Line 37"/>
              <p:cNvSpPr>
                <a:spLocks noChangeShapeType="1"/>
              </p:cNvSpPr>
              <p:nvPr/>
            </p:nvSpPr>
            <p:spPr bwMode="auto">
              <a:xfrm flipH="1">
                <a:off x="3170" y="990"/>
                <a:ext cx="1035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4" name="Oval 38"/>
              <p:cNvSpPr>
                <a:spLocks noChangeArrowheads="1"/>
              </p:cNvSpPr>
              <p:nvPr/>
            </p:nvSpPr>
            <p:spPr bwMode="auto">
              <a:xfrm>
                <a:off x="4167" y="951"/>
                <a:ext cx="78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5" name="Oval 39"/>
              <p:cNvSpPr>
                <a:spLocks noChangeArrowheads="1"/>
              </p:cNvSpPr>
              <p:nvPr/>
            </p:nvSpPr>
            <p:spPr bwMode="auto">
              <a:xfrm>
                <a:off x="3132" y="1509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060" name="Group 44"/>
            <p:cNvGrpSpPr>
              <a:grpSpLocks/>
            </p:cNvGrpSpPr>
            <p:nvPr/>
          </p:nvGrpSpPr>
          <p:grpSpPr bwMode="auto">
            <a:xfrm>
              <a:off x="3610" y="951"/>
              <a:ext cx="635" cy="636"/>
              <a:chOff x="3610" y="951"/>
              <a:chExt cx="635" cy="636"/>
            </a:xfrm>
          </p:grpSpPr>
          <p:sp>
            <p:nvSpPr>
              <p:cNvPr id="86057" name="Line 41"/>
              <p:cNvSpPr>
                <a:spLocks noChangeShapeType="1"/>
              </p:cNvSpPr>
              <p:nvPr/>
            </p:nvSpPr>
            <p:spPr bwMode="auto">
              <a:xfrm flipH="1">
                <a:off x="3648" y="990"/>
                <a:ext cx="557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8" name="Oval 42"/>
              <p:cNvSpPr>
                <a:spLocks noChangeArrowheads="1"/>
              </p:cNvSpPr>
              <p:nvPr/>
            </p:nvSpPr>
            <p:spPr bwMode="auto">
              <a:xfrm>
                <a:off x="4167" y="951"/>
                <a:ext cx="78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9" name="Oval 43"/>
              <p:cNvSpPr>
                <a:spLocks noChangeArrowheads="1"/>
              </p:cNvSpPr>
              <p:nvPr/>
            </p:nvSpPr>
            <p:spPr bwMode="auto">
              <a:xfrm>
                <a:off x="3610" y="1509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6061" name="Rectangle 45"/>
            <p:cNvSpPr>
              <a:spLocks noChangeArrowheads="1"/>
            </p:cNvSpPr>
            <p:nvPr/>
          </p:nvSpPr>
          <p:spPr bwMode="auto">
            <a:xfrm>
              <a:off x="1020" y="2344"/>
              <a:ext cx="320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2" name="Rectangle 46"/>
            <p:cNvSpPr>
              <a:spLocks noChangeArrowheads="1"/>
            </p:cNvSpPr>
            <p:nvPr/>
          </p:nvSpPr>
          <p:spPr bwMode="auto">
            <a:xfrm>
              <a:off x="1104" y="2392"/>
              <a:ext cx="15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63" name="Rectangle 47"/>
            <p:cNvSpPr>
              <a:spLocks noChangeArrowheads="1"/>
            </p:cNvSpPr>
            <p:nvPr/>
          </p:nvSpPr>
          <p:spPr bwMode="auto">
            <a:xfrm>
              <a:off x="1418" y="2344"/>
              <a:ext cx="320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4" name="Rectangle 48"/>
            <p:cNvSpPr>
              <a:spLocks noChangeArrowheads="1"/>
            </p:cNvSpPr>
            <p:nvPr/>
          </p:nvSpPr>
          <p:spPr bwMode="auto">
            <a:xfrm>
              <a:off x="1502" y="2392"/>
              <a:ext cx="15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65" name="Rectangle 49"/>
            <p:cNvSpPr>
              <a:spLocks noChangeArrowheads="1"/>
            </p:cNvSpPr>
            <p:nvPr/>
          </p:nvSpPr>
          <p:spPr bwMode="auto">
            <a:xfrm>
              <a:off x="1816" y="2344"/>
              <a:ext cx="400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6" name="Rectangle 50"/>
            <p:cNvSpPr>
              <a:spLocks noChangeArrowheads="1"/>
            </p:cNvSpPr>
            <p:nvPr/>
          </p:nvSpPr>
          <p:spPr bwMode="auto">
            <a:xfrm>
              <a:off x="1900" y="2392"/>
              <a:ext cx="21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67" name="Rectangle 51"/>
            <p:cNvSpPr>
              <a:spLocks noChangeArrowheads="1"/>
            </p:cNvSpPr>
            <p:nvPr/>
          </p:nvSpPr>
          <p:spPr bwMode="auto">
            <a:xfrm>
              <a:off x="2294" y="2344"/>
              <a:ext cx="400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8" name="Rectangle 52"/>
            <p:cNvSpPr>
              <a:spLocks noChangeArrowheads="1"/>
            </p:cNvSpPr>
            <p:nvPr/>
          </p:nvSpPr>
          <p:spPr bwMode="auto">
            <a:xfrm>
              <a:off x="2378" y="2392"/>
              <a:ext cx="21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6072" name="Group 56"/>
            <p:cNvGrpSpPr>
              <a:grpSpLocks/>
            </p:cNvGrpSpPr>
            <p:nvPr/>
          </p:nvGrpSpPr>
          <p:grpSpPr bwMode="auto">
            <a:xfrm>
              <a:off x="1300" y="1748"/>
              <a:ext cx="238" cy="636"/>
              <a:chOff x="1300" y="1748"/>
              <a:chExt cx="238" cy="636"/>
            </a:xfrm>
          </p:grpSpPr>
          <p:sp>
            <p:nvSpPr>
              <p:cNvPr id="86069" name="Line 53"/>
              <p:cNvSpPr>
                <a:spLocks noChangeShapeType="1"/>
              </p:cNvSpPr>
              <p:nvPr/>
            </p:nvSpPr>
            <p:spPr bwMode="auto">
              <a:xfrm>
                <a:off x="1339" y="1786"/>
                <a:ext cx="159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0" name="Oval 54"/>
              <p:cNvSpPr>
                <a:spLocks noChangeArrowheads="1"/>
              </p:cNvSpPr>
              <p:nvPr/>
            </p:nvSpPr>
            <p:spPr bwMode="auto">
              <a:xfrm>
                <a:off x="1300" y="1748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1" name="Oval 55"/>
              <p:cNvSpPr>
                <a:spLocks noChangeArrowheads="1"/>
              </p:cNvSpPr>
              <p:nvPr/>
            </p:nvSpPr>
            <p:spPr bwMode="auto">
              <a:xfrm>
                <a:off x="1459" y="2306"/>
                <a:ext cx="79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076" name="Group 60"/>
            <p:cNvGrpSpPr>
              <a:grpSpLocks/>
            </p:cNvGrpSpPr>
            <p:nvPr/>
          </p:nvGrpSpPr>
          <p:grpSpPr bwMode="auto">
            <a:xfrm>
              <a:off x="1937" y="1748"/>
              <a:ext cx="238" cy="636"/>
              <a:chOff x="1937" y="1748"/>
              <a:chExt cx="238" cy="636"/>
            </a:xfrm>
          </p:grpSpPr>
          <p:sp>
            <p:nvSpPr>
              <p:cNvPr id="86073" name="Line 57"/>
              <p:cNvSpPr>
                <a:spLocks noChangeShapeType="1"/>
              </p:cNvSpPr>
              <p:nvPr/>
            </p:nvSpPr>
            <p:spPr bwMode="auto">
              <a:xfrm flipH="1">
                <a:off x="1976" y="1786"/>
                <a:ext cx="159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4" name="Oval 58"/>
              <p:cNvSpPr>
                <a:spLocks noChangeArrowheads="1"/>
              </p:cNvSpPr>
              <p:nvPr/>
            </p:nvSpPr>
            <p:spPr bwMode="auto">
              <a:xfrm>
                <a:off x="2096" y="1748"/>
                <a:ext cx="79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5" name="Oval 59"/>
              <p:cNvSpPr>
                <a:spLocks noChangeArrowheads="1"/>
              </p:cNvSpPr>
              <p:nvPr/>
            </p:nvSpPr>
            <p:spPr bwMode="auto">
              <a:xfrm>
                <a:off x="1937" y="2306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080" name="Group 64"/>
            <p:cNvGrpSpPr>
              <a:grpSpLocks/>
            </p:cNvGrpSpPr>
            <p:nvPr/>
          </p:nvGrpSpPr>
          <p:grpSpPr bwMode="auto">
            <a:xfrm>
              <a:off x="2096" y="1748"/>
              <a:ext cx="318" cy="636"/>
              <a:chOff x="2096" y="1748"/>
              <a:chExt cx="318" cy="636"/>
            </a:xfrm>
          </p:grpSpPr>
          <p:sp>
            <p:nvSpPr>
              <p:cNvPr id="86077" name="Line 61"/>
              <p:cNvSpPr>
                <a:spLocks noChangeShapeType="1"/>
              </p:cNvSpPr>
              <p:nvPr/>
            </p:nvSpPr>
            <p:spPr bwMode="auto">
              <a:xfrm>
                <a:off x="2135" y="1786"/>
                <a:ext cx="239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8" name="Oval 62"/>
              <p:cNvSpPr>
                <a:spLocks noChangeArrowheads="1"/>
              </p:cNvSpPr>
              <p:nvPr/>
            </p:nvSpPr>
            <p:spPr bwMode="auto">
              <a:xfrm>
                <a:off x="2096" y="1748"/>
                <a:ext cx="79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9" name="Oval 63"/>
              <p:cNvSpPr>
                <a:spLocks noChangeArrowheads="1"/>
              </p:cNvSpPr>
              <p:nvPr/>
            </p:nvSpPr>
            <p:spPr bwMode="auto">
              <a:xfrm>
                <a:off x="2335" y="2306"/>
                <a:ext cx="79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084" name="Group 68"/>
            <p:cNvGrpSpPr>
              <a:grpSpLocks/>
            </p:cNvGrpSpPr>
            <p:nvPr/>
          </p:nvGrpSpPr>
          <p:grpSpPr bwMode="auto">
            <a:xfrm>
              <a:off x="1141" y="1748"/>
              <a:ext cx="237" cy="636"/>
              <a:chOff x="1141" y="1748"/>
              <a:chExt cx="237" cy="636"/>
            </a:xfrm>
          </p:grpSpPr>
          <p:sp>
            <p:nvSpPr>
              <p:cNvPr id="86081" name="Line 65"/>
              <p:cNvSpPr>
                <a:spLocks noChangeShapeType="1"/>
              </p:cNvSpPr>
              <p:nvPr/>
            </p:nvSpPr>
            <p:spPr bwMode="auto">
              <a:xfrm flipH="1">
                <a:off x="1179" y="1786"/>
                <a:ext cx="160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2" name="Oval 66"/>
              <p:cNvSpPr>
                <a:spLocks noChangeArrowheads="1"/>
              </p:cNvSpPr>
              <p:nvPr/>
            </p:nvSpPr>
            <p:spPr bwMode="auto">
              <a:xfrm>
                <a:off x="1300" y="1748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3" name="Oval 67"/>
              <p:cNvSpPr>
                <a:spLocks noChangeArrowheads="1"/>
              </p:cNvSpPr>
              <p:nvPr/>
            </p:nvSpPr>
            <p:spPr bwMode="auto">
              <a:xfrm>
                <a:off x="1141" y="2306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088" name="Group 72"/>
            <p:cNvGrpSpPr>
              <a:grpSpLocks/>
            </p:cNvGrpSpPr>
            <p:nvPr/>
          </p:nvGrpSpPr>
          <p:grpSpPr bwMode="auto">
            <a:xfrm>
              <a:off x="504" y="2859"/>
              <a:ext cx="596" cy="86"/>
              <a:chOff x="504" y="2859"/>
              <a:chExt cx="596" cy="86"/>
            </a:xfrm>
          </p:grpSpPr>
          <p:sp>
            <p:nvSpPr>
              <p:cNvPr id="86085" name="Line 69"/>
              <p:cNvSpPr>
                <a:spLocks noChangeShapeType="1"/>
              </p:cNvSpPr>
              <p:nvPr/>
            </p:nvSpPr>
            <p:spPr bwMode="auto">
              <a:xfrm>
                <a:off x="542" y="2902"/>
                <a:ext cx="474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6" name="Oval 70"/>
              <p:cNvSpPr>
                <a:spLocks noChangeArrowheads="1"/>
              </p:cNvSpPr>
              <p:nvPr/>
            </p:nvSpPr>
            <p:spPr bwMode="auto">
              <a:xfrm>
                <a:off x="504" y="2863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7" name="Freeform 71"/>
              <p:cNvSpPr>
                <a:spLocks/>
              </p:cNvSpPr>
              <p:nvPr/>
            </p:nvSpPr>
            <p:spPr bwMode="auto">
              <a:xfrm>
                <a:off x="1013" y="2859"/>
                <a:ext cx="87" cy="8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87" y="43"/>
                  </a:cxn>
                  <a:cxn ang="0">
                    <a:pos x="0" y="0"/>
                  </a:cxn>
                  <a:cxn ang="0">
                    <a:pos x="0" y="86"/>
                  </a:cxn>
                </a:cxnLst>
                <a:rect l="0" t="0" r="r" b="b"/>
                <a:pathLst>
                  <a:path w="87" h="86">
                    <a:moveTo>
                      <a:pt x="0" y="86"/>
                    </a:moveTo>
                    <a:lnTo>
                      <a:pt x="87" y="43"/>
                    </a:lnTo>
                    <a:lnTo>
                      <a:pt x="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092" name="Group 76"/>
            <p:cNvGrpSpPr>
              <a:grpSpLocks/>
            </p:cNvGrpSpPr>
            <p:nvPr/>
          </p:nvGrpSpPr>
          <p:grpSpPr bwMode="auto">
            <a:xfrm>
              <a:off x="3211" y="2943"/>
              <a:ext cx="636" cy="78"/>
              <a:chOff x="3211" y="2943"/>
              <a:chExt cx="636" cy="78"/>
            </a:xfrm>
          </p:grpSpPr>
          <p:sp>
            <p:nvSpPr>
              <p:cNvPr id="86089" name="Line 73"/>
              <p:cNvSpPr>
                <a:spLocks noChangeShapeType="1"/>
              </p:cNvSpPr>
              <p:nvPr/>
            </p:nvSpPr>
            <p:spPr bwMode="auto">
              <a:xfrm>
                <a:off x="3250" y="2981"/>
                <a:ext cx="557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0" name="Oval 74"/>
              <p:cNvSpPr>
                <a:spLocks noChangeArrowheads="1"/>
              </p:cNvSpPr>
              <p:nvPr/>
            </p:nvSpPr>
            <p:spPr bwMode="auto">
              <a:xfrm>
                <a:off x="3211" y="2943"/>
                <a:ext cx="79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1" name="Oval 75"/>
              <p:cNvSpPr>
                <a:spLocks noChangeArrowheads="1"/>
              </p:cNvSpPr>
              <p:nvPr/>
            </p:nvSpPr>
            <p:spPr bwMode="auto">
              <a:xfrm>
                <a:off x="3769" y="2943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6093" name="Rectangle 77"/>
            <p:cNvSpPr>
              <a:spLocks noChangeArrowheads="1"/>
            </p:cNvSpPr>
            <p:nvPr/>
          </p:nvSpPr>
          <p:spPr bwMode="auto">
            <a:xfrm>
              <a:off x="1179" y="2822"/>
              <a:ext cx="1037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4" name="Rectangle 78"/>
            <p:cNvSpPr>
              <a:spLocks noChangeArrowheads="1"/>
            </p:cNvSpPr>
            <p:nvPr/>
          </p:nvSpPr>
          <p:spPr bwMode="auto">
            <a:xfrm>
              <a:off x="1263" y="2870"/>
              <a:ext cx="80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Pointer  Variable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95" name="Rectangle 79"/>
            <p:cNvSpPr>
              <a:spLocks noChangeArrowheads="1"/>
            </p:cNvSpPr>
            <p:nvPr/>
          </p:nvSpPr>
          <p:spPr bwMode="auto">
            <a:xfrm>
              <a:off x="3967" y="2822"/>
              <a:ext cx="1036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6" name="Rectangle 80"/>
            <p:cNvSpPr>
              <a:spLocks noChangeArrowheads="1"/>
            </p:cNvSpPr>
            <p:nvPr/>
          </p:nvSpPr>
          <p:spPr bwMode="auto">
            <a:xfrm>
              <a:off x="4050" y="2870"/>
              <a:ext cx="86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Primitive Variable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97" name="Rectangle 81"/>
            <p:cNvSpPr>
              <a:spLocks noChangeArrowheads="1"/>
            </p:cNvSpPr>
            <p:nvPr/>
          </p:nvSpPr>
          <p:spPr bwMode="auto">
            <a:xfrm>
              <a:off x="3887" y="1548"/>
              <a:ext cx="718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8" name="Rectangle 82"/>
            <p:cNvSpPr>
              <a:spLocks noChangeArrowheads="1"/>
            </p:cNvSpPr>
            <p:nvPr/>
          </p:nvSpPr>
          <p:spPr bwMode="auto">
            <a:xfrm>
              <a:off x="3888" y="1595"/>
              <a:ext cx="71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AMutablePoint@32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099" name="Rectangle 83"/>
            <p:cNvSpPr>
              <a:spLocks noChangeArrowheads="1"/>
            </p:cNvSpPr>
            <p:nvPr/>
          </p:nvSpPr>
          <p:spPr bwMode="auto">
            <a:xfrm>
              <a:off x="4683" y="1548"/>
              <a:ext cx="798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0" name="Rectangle 84"/>
            <p:cNvSpPr>
              <a:spLocks noChangeArrowheads="1"/>
            </p:cNvSpPr>
            <p:nvPr/>
          </p:nvSpPr>
          <p:spPr bwMode="auto">
            <a:xfrm>
              <a:off x="4767" y="1595"/>
              <a:ext cx="756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</a:rPr>
                <a:t>AMutablePoint@36</a:t>
              </a:r>
              <a:endParaRPr lang="en-US" sz="1100" dirty="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101" name="Rectangle 85"/>
            <p:cNvSpPr>
              <a:spLocks noChangeArrowheads="1"/>
            </p:cNvSpPr>
            <p:nvPr/>
          </p:nvSpPr>
          <p:spPr bwMode="auto">
            <a:xfrm>
              <a:off x="3967" y="2344"/>
              <a:ext cx="319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2" name="Rectangle 86"/>
            <p:cNvSpPr>
              <a:spLocks noChangeArrowheads="1"/>
            </p:cNvSpPr>
            <p:nvPr/>
          </p:nvSpPr>
          <p:spPr bwMode="auto">
            <a:xfrm>
              <a:off x="4050" y="2392"/>
              <a:ext cx="15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103" name="Rectangle 87"/>
            <p:cNvSpPr>
              <a:spLocks noChangeArrowheads="1"/>
            </p:cNvSpPr>
            <p:nvPr/>
          </p:nvSpPr>
          <p:spPr bwMode="auto">
            <a:xfrm>
              <a:off x="4365" y="2344"/>
              <a:ext cx="320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4" name="Rectangle 88"/>
            <p:cNvSpPr>
              <a:spLocks noChangeArrowheads="1"/>
            </p:cNvSpPr>
            <p:nvPr/>
          </p:nvSpPr>
          <p:spPr bwMode="auto">
            <a:xfrm>
              <a:off x="4448" y="2392"/>
              <a:ext cx="15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105" name="Rectangle 89"/>
            <p:cNvSpPr>
              <a:spLocks noChangeArrowheads="1"/>
            </p:cNvSpPr>
            <p:nvPr/>
          </p:nvSpPr>
          <p:spPr bwMode="auto">
            <a:xfrm>
              <a:off x="4763" y="2344"/>
              <a:ext cx="399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6" name="Rectangle 90"/>
            <p:cNvSpPr>
              <a:spLocks noChangeArrowheads="1"/>
            </p:cNvSpPr>
            <p:nvPr/>
          </p:nvSpPr>
          <p:spPr bwMode="auto">
            <a:xfrm>
              <a:off x="4847" y="2392"/>
              <a:ext cx="21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107" name="Rectangle 91"/>
            <p:cNvSpPr>
              <a:spLocks noChangeArrowheads="1"/>
            </p:cNvSpPr>
            <p:nvPr/>
          </p:nvSpPr>
          <p:spPr bwMode="auto">
            <a:xfrm>
              <a:off x="5241" y="2344"/>
              <a:ext cx="399" cy="240"/>
            </a:xfrm>
            <a:prstGeom prst="rect">
              <a:avLst/>
            </a:prstGeom>
            <a:solidFill>
              <a:srgbClr val="FFFFFF"/>
            </a:solidFill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08" name="Rectangle 92"/>
            <p:cNvSpPr>
              <a:spLocks noChangeArrowheads="1"/>
            </p:cNvSpPr>
            <p:nvPr/>
          </p:nvSpPr>
          <p:spPr bwMode="auto">
            <a:xfrm>
              <a:off x="5324" y="2392"/>
              <a:ext cx="21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6112" name="Group 96"/>
            <p:cNvGrpSpPr>
              <a:grpSpLocks/>
            </p:cNvGrpSpPr>
            <p:nvPr/>
          </p:nvGrpSpPr>
          <p:grpSpPr bwMode="auto">
            <a:xfrm>
              <a:off x="4247" y="1748"/>
              <a:ext cx="237" cy="636"/>
              <a:chOff x="4247" y="1748"/>
              <a:chExt cx="237" cy="636"/>
            </a:xfrm>
          </p:grpSpPr>
          <p:sp>
            <p:nvSpPr>
              <p:cNvPr id="86109" name="Line 93"/>
              <p:cNvSpPr>
                <a:spLocks noChangeShapeType="1"/>
              </p:cNvSpPr>
              <p:nvPr/>
            </p:nvSpPr>
            <p:spPr bwMode="auto">
              <a:xfrm>
                <a:off x="4285" y="1786"/>
                <a:ext cx="159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0" name="Oval 94"/>
              <p:cNvSpPr>
                <a:spLocks noChangeArrowheads="1"/>
              </p:cNvSpPr>
              <p:nvPr/>
            </p:nvSpPr>
            <p:spPr bwMode="auto">
              <a:xfrm>
                <a:off x="4247" y="1748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1" name="Oval 95"/>
              <p:cNvSpPr>
                <a:spLocks noChangeArrowheads="1"/>
              </p:cNvSpPr>
              <p:nvPr/>
            </p:nvSpPr>
            <p:spPr bwMode="auto">
              <a:xfrm>
                <a:off x="4406" y="2306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116" name="Group 100"/>
            <p:cNvGrpSpPr>
              <a:grpSpLocks/>
            </p:cNvGrpSpPr>
            <p:nvPr/>
          </p:nvGrpSpPr>
          <p:grpSpPr bwMode="auto">
            <a:xfrm>
              <a:off x="4884" y="1748"/>
              <a:ext cx="237" cy="636"/>
              <a:chOff x="4884" y="1748"/>
              <a:chExt cx="237" cy="636"/>
            </a:xfrm>
          </p:grpSpPr>
          <p:sp>
            <p:nvSpPr>
              <p:cNvPr id="86113" name="Line 97"/>
              <p:cNvSpPr>
                <a:spLocks noChangeShapeType="1"/>
              </p:cNvSpPr>
              <p:nvPr/>
            </p:nvSpPr>
            <p:spPr bwMode="auto">
              <a:xfrm flipH="1">
                <a:off x="4922" y="1786"/>
                <a:ext cx="159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4" name="Oval 98"/>
              <p:cNvSpPr>
                <a:spLocks noChangeArrowheads="1"/>
              </p:cNvSpPr>
              <p:nvPr/>
            </p:nvSpPr>
            <p:spPr bwMode="auto">
              <a:xfrm>
                <a:off x="5043" y="1748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5" name="Oval 99"/>
              <p:cNvSpPr>
                <a:spLocks noChangeArrowheads="1"/>
              </p:cNvSpPr>
              <p:nvPr/>
            </p:nvSpPr>
            <p:spPr bwMode="auto">
              <a:xfrm>
                <a:off x="4884" y="2306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120" name="Group 104"/>
            <p:cNvGrpSpPr>
              <a:grpSpLocks/>
            </p:cNvGrpSpPr>
            <p:nvPr/>
          </p:nvGrpSpPr>
          <p:grpSpPr bwMode="auto">
            <a:xfrm>
              <a:off x="5043" y="1748"/>
              <a:ext cx="317" cy="636"/>
              <a:chOff x="5043" y="1748"/>
              <a:chExt cx="317" cy="636"/>
            </a:xfrm>
          </p:grpSpPr>
          <p:sp>
            <p:nvSpPr>
              <p:cNvPr id="86117" name="Line 101"/>
              <p:cNvSpPr>
                <a:spLocks noChangeShapeType="1"/>
              </p:cNvSpPr>
              <p:nvPr/>
            </p:nvSpPr>
            <p:spPr bwMode="auto">
              <a:xfrm>
                <a:off x="5081" y="1786"/>
                <a:ext cx="239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8" name="Oval 102"/>
              <p:cNvSpPr>
                <a:spLocks noChangeArrowheads="1"/>
              </p:cNvSpPr>
              <p:nvPr/>
            </p:nvSpPr>
            <p:spPr bwMode="auto">
              <a:xfrm>
                <a:off x="5043" y="1748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9" name="Oval 103"/>
              <p:cNvSpPr>
                <a:spLocks noChangeArrowheads="1"/>
              </p:cNvSpPr>
              <p:nvPr/>
            </p:nvSpPr>
            <p:spPr bwMode="auto">
              <a:xfrm>
                <a:off x="5282" y="2306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124" name="Group 108"/>
            <p:cNvGrpSpPr>
              <a:grpSpLocks/>
            </p:cNvGrpSpPr>
            <p:nvPr/>
          </p:nvGrpSpPr>
          <p:grpSpPr bwMode="auto">
            <a:xfrm>
              <a:off x="4087" y="1748"/>
              <a:ext cx="238" cy="636"/>
              <a:chOff x="4087" y="1748"/>
              <a:chExt cx="238" cy="636"/>
            </a:xfrm>
          </p:grpSpPr>
          <p:sp>
            <p:nvSpPr>
              <p:cNvPr id="86121" name="Line 105"/>
              <p:cNvSpPr>
                <a:spLocks noChangeShapeType="1"/>
              </p:cNvSpPr>
              <p:nvPr/>
            </p:nvSpPr>
            <p:spPr bwMode="auto">
              <a:xfrm flipH="1">
                <a:off x="4126" y="1786"/>
                <a:ext cx="159" cy="55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2" name="Oval 106"/>
              <p:cNvSpPr>
                <a:spLocks noChangeArrowheads="1"/>
              </p:cNvSpPr>
              <p:nvPr/>
            </p:nvSpPr>
            <p:spPr bwMode="auto">
              <a:xfrm>
                <a:off x="4247" y="1748"/>
                <a:ext cx="78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3" name="Oval 107"/>
              <p:cNvSpPr>
                <a:spLocks noChangeArrowheads="1"/>
              </p:cNvSpPr>
              <p:nvPr/>
            </p:nvSpPr>
            <p:spPr bwMode="auto">
              <a:xfrm>
                <a:off x="4087" y="2306"/>
                <a:ext cx="79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128" name="Group 112"/>
            <p:cNvGrpSpPr>
              <a:grpSpLocks/>
            </p:cNvGrpSpPr>
            <p:nvPr/>
          </p:nvGrpSpPr>
          <p:grpSpPr bwMode="auto">
            <a:xfrm>
              <a:off x="4162" y="951"/>
              <a:ext cx="86" cy="597"/>
              <a:chOff x="4162" y="951"/>
              <a:chExt cx="86" cy="597"/>
            </a:xfrm>
          </p:grpSpPr>
          <p:sp>
            <p:nvSpPr>
              <p:cNvPr id="86125" name="Line 109"/>
              <p:cNvSpPr>
                <a:spLocks noChangeShapeType="1"/>
              </p:cNvSpPr>
              <p:nvPr/>
            </p:nvSpPr>
            <p:spPr bwMode="auto">
              <a:xfrm>
                <a:off x="4205" y="990"/>
                <a:ext cx="1" cy="47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6" name="Oval 110"/>
              <p:cNvSpPr>
                <a:spLocks noChangeArrowheads="1"/>
              </p:cNvSpPr>
              <p:nvPr/>
            </p:nvSpPr>
            <p:spPr bwMode="auto">
              <a:xfrm>
                <a:off x="4167" y="951"/>
                <a:ext cx="78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27" name="Freeform 111"/>
              <p:cNvSpPr>
                <a:spLocks/>
              </p:cNvSpPr>
              <p:nvPr/>
            </p:nvSpPr>
            <p:spPr bwMode="auto">
              <a:xfrm>
                <a:off x="4162" y="1461"/>
                <a:ext cx="86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87"/>
                  </a:cxn>
                  <a:cxn ang="0">
                    <a:pos x="86" y="0"/>
                  </a:cxn>
                  <a:cxn ang="0">
                    <a:pos x="0" y="0"/>
                  </a:cxn>
                </a:cxnLst>
                <a:rect l="0" t="0" r="r" b="b"/>
                <a:pathLst>
                  <a:path w="86" h="87">
                    <a:moveTo>
                      <a:pt x="0" y="0"/>
                    </a:moveTo>
                    <a:lnTo>
                      <a:pt x="43" y="87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132" name="Group 116"/>
            <p:cNvGrpSpPr>
              <a:grpSpLocks/>
            </p:cNvGrpSpPr>
            <p:nvPr/>
          </p:nvGrpSpPr>
          <p:grpSpPr bwMode="auto">
            <a:xfrm>
              <a:off x="4167" y="951"/>
              <a:ext cx="835" cy="597"/>
              <a:chOff x="4167" y="951"/>
              <a:chExt cx="835" cy="597"/>
            </a:xfrm>
          </p:grpSpPr>
          <p:sp>
            <p:nvSpPr>
              <p:cNvPr id="86129" name="Line 113"/>
              <p:cNvSpPr>
                <a:spLocks noChangeShapeType="1"/>
              </p:cNvSpPr>
              <p:nvPr/>
            </p:nvSpPr>
            <p:spPr bwMode="auto">
              <a:xfrm>
                <a:off x="4205" y="990"/>
                <a:ext cx="729" cy="5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0" name="Oval 114"/>
              <p:cNvSpPr>
                <a:spLocks noChangeArrowheads="1"/>
              </p:cNvSpPr>
              <p:nvPr/>
            </p:nvSpPr>
            <p:spPr bwMode="auto">
              <a:xfrm>
                <a:off x="4167" y="951"/>
                <a:ext cx="78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1" name="Freeform 115"/>
              <p:cNvSpPr>
                <a:spLocks/>
              </p:cNvSpPr>
              <p:nvPr/>
            </p:nvSpPr>
            <p:spPr bwMode="auto">
              <a:xfrm>
                <a:off x="4906" y="1464"/>
                <a:ext cx="96" cy="8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96" y="84"/>
                  </a:cxn>
                  <a:cxn ang="0">
                    <a:pos x="49" y="0"/>
                  </a:cxn>
                  <a:cxn ang="0">
                    <a:pos x="0" y="70"/>
                  </a:cxn>
                </a:cxnLst>
                <a:rect l="0" t="0" r="r" b="b"/>
                <a:pathLst>
                  <a:path w="96" h="84">
                    <a:moveTo>
                      <a:pt x="0" y="70"/>
                    </a:moveTo>
                    <a:lnTo>
                      <a:pt x="96" y="84"/>
                    </a:lnTo>
                    <a:lnTo>
                      <a:pt x="49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19" name="~PP241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55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Object Clone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219200"/>
            <a:ext cx="66294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en-US" sz="2000" dirty="0" smtClean="0">
                <a:cs typeface="Times New Roman" pitchFamily="18" charset="0"/>
              </a:rPr>
              <a:t>// Object implements shallow copy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protected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Object clone() { … }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3124200"/>
            <a:ext cx="81534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en-US" sz="2000" dirty="0" smtClean="0">
                <a:cs typeface="Times New Roman" pitchFamily="18" charset="0"/>
              </a:rPr>
              <a:t>//class can implement multiple interfaces, and interface such as </a:t>
            </a:r>
            <a:r>
              <a:rPr lang="en-US" sz="2000" dirty="0" err="1" smtClean="0">
                <a:cs typeface="Times New Roman" pitchFamily="18" charset="0"/>
              </a:rPr>
              <a:t>Cloneable</a:t>
            </a:r>
            <a:r>
              <a:rPr lang="en-US" sz="2000" dirty="0" smtClean="0">
                <a:cs typeface="Times New Roman" pitchFamily="18" charset="0"/>
              </a:rPr>
              <a:t> can be empty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en-US" sz="2000" b="1" dirty="0" smtClean="0">
                <a:cs typeface="Times New Roman" pitchFamily="18" charset="0"/>
              </a:rPr>
              <a:t>public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class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AMutablePoint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implements</a:t>
            </a:r>
            <a:r>
              <a:rPr lang="en-US" sz="2000" dirty="0" smtClean="0">
                <a:cs typeface="Times New Roman" pitchFamily="18" charset="0"/>
              </a:rPr>
              <a:t> Point, </a:t>
            </a:r>
            <a:r>
              <a:rPr lang="en-US" sz="2000" dirty="0" err="1" smtClean="0">
                <a:cs typeface="Times New Roman" pitchFamily="18" charset="0"/>
              </a:rPr>
              <a:t>Cloneable</a:t>
            </a:r>
            <a:endParaRPr lang="en-US" sz="2000" dirty="0" smtClean="0"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en-US" sz="2000" dirty="0" smtClean="0">
                <a:cs typeface="Times New Roman" pitchFamily="18" charset="0"/>
              </a:rPr>
              <a:t>// Subclass can make it public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en-US" sz="2000" b="1" dirty="0" smtClean="0">
                <a:cs typeface="Times New Roman" pitchFamily="18" charset="0"/>
              </a:rPr>
              <a:t>p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ublic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Object clone() {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return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super.clone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() } // need exception handling, discussed later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6" name="~PP318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2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Bounded Point Deep </a:t>
            </a:r>
            <a:r>
              <a:rPr lang="en-US" dirty="0" smtClean="0"/>
              <a:t>Copy ?</a:t>
            </a:r>
            <a:endParaRPr lang="en-US" dirty="0"/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382000" cy="167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800" b="1" dirty="0">
                <a:cs typeface="Times New Roman" pitchFamily="18" charset="0"/>
              </a:rPr>
              <a:t>public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Object clone() { </a:t>
            </a:r>
            <a:endParaRPr lang="en-US" sz="18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800" dirty="0"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sz="1800" dirty="0">
                <a:cs typeface="Times New Roman" pitchFamily="18" charset="0"/>
              </a:rPr>
              <a:t>};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4" name="Text Box 90"/>
          <p:cNvSpPr txBox="1">
            <a:spLocks noChangeArrowheads="1"/>
          </p:cNvSpPr>
          <p:nvPr/>
        </p:nvSpPr>
        <p:spPr bwMode="auto">
          <a:xfrm>
            <a:off x="76200" y="3505200"/>
            <a:ext cx="8458200" cy="3139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/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class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ABoundedPoint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extends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AMutablePoint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implements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BoundedPoint</a:t>
            </a:r>
            <a:r>
              <a:rPr lang="en-US" dirty="0" smtClean="0">
                <a:solidFill>
                  <a:sysClr val="windowText" lastClr="000000"/>
                </a:solidFill>
              </a:rPr>
              <a:t> {</a:t>
            </a:r>
          </a:p>
          <a:p>
            <a:pPr algn="l"/>
            <a:r>
              <a:rPr lang="en-US" dirty="0" smtClean="0">
                <a:solidFill>
                  <a:sysClr val="windowText" lastClr="000000"/>
                </a:solidFill>
              </a:rPr>
              <a:t>      Point  </a:t>
            </a:r>
            <a:r>
              <a:rPr lang="en-US" dirty="0" err="1" smtClean="0">
                <a:solidFill>
                  <a:sysClr val="windowText" lastClr="000000"/>
                </a:solidFill>
              </a:rPr>
              <a:t>upperLeftCorner</a:t>
            </a:r>
            <a:r>
              <a:rPr lang="en-US" dirty="0" smtClean="0">
                <a:solidFill>
                  <a:sysClr val="windowText" lastClr="000000"/>
                </a:solidFill>
              </a:rPr>
              <a:t>, </a:t>
            </a:r>
            <a:r>
              <a:rPr lang="en-US" dirty="0" err="1" smtClean="0">
                <a:solidFill>
                  <a:sysClr val="windowText" lastClr="000000"/>
                </a:solidFill>
              </a:rPr>
              <a:t>lowerRightCorner</a:t>
            </a:r>
            <a:r>
              <a:rPr lang="en-US" dirty="0" smtClean="0">
                <a:solidFill>
                  <a:sysClr val="windowText" lastClr="000000"/>
                </a:solidFill>
              </a:rPr>
              <a:t>;</a:t>
            </a:r>
          </a:p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      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ABoundedPoint</a:t>
            </a:r>
            <a:r>
              <a:rPr lang="en-US" dirty="0">
                <a:solidFill>
                  <a:sysClr val="windowText" lastClr="000000"/>
                </a:solidFill>
              </a:rPr>
              <a:t> (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initX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initY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  <a:p>
            <a:pPr lvl="2" algn="l"/>
            <a:r>
              <a:rPr lang="en-US" dirty="0" smtClean="0">
                <a:solidFill>
                  <a:sysClr val="windowText" lastClr="000000"/>
                </a:solidFill>
              </a:rPr>
              <a:t>	Point </a:t>
            </a:r>
            <a:r>
              <a:rPr lang="en-US" dirty="0" err="1">
                <a:solidFill>
                  <a:sysClr val="windowText" lastClr="000000"/>
                </a:solidFill>
              </a:rPr>
              <a:t>initUpperLeftCorner</a:t>
            </a:r>
            <a:r>
              <a:rPr lang="en-US" dirty="0">
                <a:solidFill>
                  <a:sysClr val="windowText" lastClr="000000"/>
                </a:solidFill>
              </a:rPr>
              <a:t>, Point </a:t>
            </a:r>
            <a:r>
              <a:rPr lang="en-US" dirty="0" err="1">
                <a:solidFill>
                  <a:sysClr val="windowText" lastClr="000000"/>
                </a:solidFill>
              </a:rPr>
              <a:t>initLowerRightCorner</a:t>
            </a:r>
            <a:r>
              <a:rPr lang="en-US" dirty="0">
                <a:solidFill>
                  <a:sysClr val="windowText" lastClr="000000"/>
                </a:solidFill>
              </a:rPr>
              <a:t>) </a:t>
            </a:r>
            <a:r>
              <a:rPr lang="en-US" dirty="0" smtClean="0">
                <a:solidFill>
                  <a:sysClr val="windowText" lastClr="000000"/>
                </a:solidFill>
              </a:rPr>
              <a:t>{</a:t>
            </a:r>
            <a:endParaRPr lang="en-US" dirty="0">
              <a:solidFill>
                <a:sysClr val="windowText" lastClr="000000"/>
              </a:solidFill>
            </a:endParaRPr>
          </a:p>
          <a:p>
            <a:pPr lvl="2" algn="l"/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b="1" dirty="0" smtClean="0">
                <a:solidFill>
                  <a:sysClr val="windowText" lastClr="000000"/>
                </a:solidFill>
              </a:rPr>
              <a:t>super</a:t>
            </a:r>
            <a:r>
              <a:rPr lang="en-US" dirty="0" smtClean="0">
                <a:solidFill>
                  <a:sysClr val="windowText" lastClr="000000"/>
                </a:solidFill>
              </a:rPr>
              <a:t>(</a:t>
            </a:r>
            <a:r>
              <a:rPr lang="en-US" dirty="0" err="1" smtClean="0">
                <a:solidFill>
                  <a:sysClr val="windowText" lastClr="000000"/>
                </a:solidFill>
              </a:rPr>
              <a:t>initX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initY</a:t>
            </a:r>
            <a:r>
              <a:rPr lang="en-US" dirty="0">
                <a:solidFill>
                  <a:sysClr val="windowText" lastClr="000000"/>
                </a:solidFill>
              </a:rPr>
              <a:t>);</a:t>
            </a:r>
          </a:p>
          <a:p>
            <a:pPr lvl="2" algn="l"/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upperLeftCorner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= </a:t>
            </a:r>
            <a:r>
              <a:rPr lang="en-US" dirty="0" err="1">
                <a:solidFill>
                  <a:sysClr val="windowText" lastClr="000000"/>
                </a:solidFill>
              </a:rPr>
              <a:t>initUpperLeftCorner</a:t>
            </a:r>
            <a:r>
              <a:rPr lang="en-US" dirty="0">
                <a:solidFill>
                  <a:sysClr val="windowText" lastClr="000000"/>
                </a:solidFill>
              </a:rPr>
              <a:t>;</a:t>
            </a:r>
          </a:p>
          <a:p>
            <a:pPr lvl="2" algn="l"/>
            <a:r>
              <a:rPr lang="en-US" dirty="0">
                <a:solidFill>
                  <a:sysClr val="windowText" lastClr="000000"/>
                </a:solidFill>
              </a:rPr>
              <a:t>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lowerRightCorner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= </a:t>
            </a:r>
            <a:r>
              <a:rPr lang="en-US" dirty="0" err="1" smtClean="0">
                <a:solidFill>
                  <a:sysClr val="windowText" lastClr="000000"/>
                </a:solidFill>
              </a:rPr>
              <a:t>initLowerRightCorner</a:t>
            </a:r>
            <a:r>
              <a:rPr lang="en-US" dirty="0" smtClean="0">
                <a:solidFill>
                  <a:sysClr val="windowText" lastClr="000000"/>
                </a:solidFill>
              </a:rPr>
              <a:t>;</a:t>
            </a:r>
          </a:p>
          <a:p>
            <a:pPr marL="0" lvl="2" algn="l"/>
            <a:r>
              <a:rPr lang="en-US" dirty="0" smtClean="0">
                <a:solidFill>
                  <a:sysClr val="windowText" lastClr="000000"/>
                </a:solidFill>
              </a:rPr>
              <a:t>        }</a:t>
            </a:r>
          </a:p>
          <a:p>
            <a:pPr marL="0" lvl="2" algn="l"/>
            <a:r>
              <a:rPr lang="en-US" dirty="0" smtClean="0">
                <a:solidFill>
                  <a:sysClr val="windowText" lastClr="000000"/>
                </a:solidFill>
              </a:rPr>
              <a:t>…</a:t>
            </a:r>
          </a:p>
          <a:p>
            <a:pPr marL="0" lvl="2" algn="l"/>
            <a:r>
              <a:rPr lang="en-US" dirty="0" smtClean="0">
                <a:solidFill>
                  <a:sysClr val="windowText" lastClr="000000"/>
                </a:solidFill>
              </a:rPr>
              <a:t>}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6" name="~PP39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Bounded Point Deep Copy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936" y="2743200"/>
            <a:ext cx="85344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/>
              </a:rPr>
              <a:t>CloneableBoundedPoint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p1 =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ACloneableBoundedPoint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(75, 75,  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ACloneablePoint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(50,50),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ACloneablePoint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(100,100));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CloneableBoundedPoint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p2 = 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p1.clone();  </a:t>
            </a:r>
            <a:endParaRPr lang="en-US" dirty="0">
              <a:solidFill>
                <a:srgbClr val="000000"/>
              </a:solidFill>
              <a:latin typeface="Courier New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p1.setX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(100);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p1.getUpperLeftCorner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setX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(200);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152400" y="5222557"/>
            <a:ext cx="464820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p2.getX() == p1.getX()</a:t>
            </a:r>
            <a:endParaRPr lang="en-US" dirty="0"/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7086600" y="5212377"/>
            <a:ext cx="12954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noProof="1">
                <a:sym typeface="Wingdings" pitchFamily="2" charset="2"/>
              </a:rPr>
              <a:t> </a:t>
            </a:r>
            <a:r>
              <a:rPr lang="en-US" noProof="1" smtClean="0">
                <a:sym typeface="Wingdings" pitchFamily="2" charset="2"/>
              </a:rPr>
              <a:t>false</a:t>
            </a:r>
            <a:endParaRPr lang="en-US" dirty="0"/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152400" y="5955267"/>
            <a:ext cx="55626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p1.getUpperLeftCorner().</a:t>
            </a:r>
            <a:r>
              <a:rPr lang="en-US" dirty="0" err="1" smtClean="0">
                <a:cs typeface="Times New Roman" pitchFamily="18" charset="0"/>
              </a:rPr>
              <a:t>getX</a:t>
            </a:r>
            <a:r>
              <a:rPr lang="en-US" dirty="0" smtClean="0">
                <a:cs typeface="Times New Roman" pitchFamily="18" charset="0"/>
              </a:rPr>
              <a:t>() </a:t>
            </a:r>
            <a:r>
              <a:rPr lang="en-US" dirty="0" smtClean="0"/>
              <a:t>== </a:t>
            </a:r>
            <a:r>
              <a:rPr lang="en-US" dirty="0" smtClean="0">
                <a:cs typeface="Times New Roman" pitchFamily="18" charset="0"/>
              </a:rPr>
              <a:t>p2.getUpperLeftCorner().</a:t>
            </a:r>
            <a:r>
              <a:rPr lang="en-US" dirty="0" err="1" smtClean="0">
                <a:cs typeface="Times New Roman" pitchFamily="18" charset="0"/>
              </a:rPr>
              <a:t>getX</a:t>
            </a:r>
            <a:r>
              <a:rPr lang="en-US" dirty="0" smtClean="0">
                <a:cs typeface="Times New Roman" pitchFamily="18" charset="0"/>
              </a:rPr>
              <a:t>() </a:t>
            </a:r>
            <a:endParaRPr lang="en-US" dirty="0"/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7086600" y="6050577"/>
            <a:ext cx="12954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noProof="1">
                <a:sym typeface="Wingdings" pitchFamily="2" charset="2"/>
              </a:rPr>
              <a:t> </a:t>
            </a:r>
            <a:r>
              <a:rPr lang="en-US" noProof="1" smtClean="0">
                <a:sym typeface="Wingdings" pitchFamily="2" charset="2"/>
              </a:rPr>
              <a:t>false</a:t>
            </a:r>
            <a:endParaRPr lang="en-US" dirty="0"/>
          </a:p>
        </p:txBody>
      </p:sp>
      <p:pic>
        <p:nvPicPr>
          <p:cNvPr id="11" name="~PP37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143000"/>
            <a:ext cx="8504238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CloneableBoundedPoint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clone()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ACloneableBoundedPoint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(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CloneablePoint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 ((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CloneablePoint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1600" dirty="0" err="1" smtClean="0">
                <a:solidFill>
                  <a:srgbClr val="0000C0"/>
                </a:solidFill>
                <a:latin typeface="Courier New"/>
              </a:rPr>
              <a:t>upperLeftCorner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).clone(),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 (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CloneablePoint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 ((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CloneablePoint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1600" dirty="0" err="1">
                <a:solidFill>
                  <a:srgbClr val="0000C0"/>
                </a:solidFill>
                <a:latin typeface="Courier New"/>
              </a:rPr>
              <a:t>lowerRightCorner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).clone());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74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7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Point Deep </a:t>
            </a:r>
            <a:r>
              <a:rPr lang="en-US" dirty="0" smtClean="0"/>
              <a:t>Copy Problems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828800"/>
            <a:ext cx="85344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/>
              </a:rPr>
              <a:t>CloneableBoundedPoint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p1 = </a:t>
            </a:r>
            <a:endParaRPr lang="en-US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ACloneableBoundedPoint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(75, 75,  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ACloneablePoint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(50,50),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ACloneablePoint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(100,100));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p1.setUpperLeftCorner(p1);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/>
              </a:rPr>
              <a:t>CloneableBoundedPoint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p2 = 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p1.clone();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110"/>
          <p:cNvSpPr txBox="1">
            <a:spLocks noChangeArrowheads="1"/>
          </p:cNvSpPr>
          <p:nvPr/>
        </p:nvSpPr>
        <p:spPr bwMode="auto">
          <a:xfrm>
            <a:off x="3946864" y="4495800"/>
            <a:ext cx="17784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Infinite recursion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077494" y="3847306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~PP362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2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Cloning Graph Structures</a:t>
            </a:r>
            <a:endParaRPr lang="en-US" dirty="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8382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12954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1828800" y="2146756"/>
            <a:ext cx="15324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AMutablePoint@24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19812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68" name="Rectangle 52"/>
          <p:cNvSpPr>
            <a:spLocks noChangeArrowheads="1"/>
          </p:cNvSpPr>
          <p:nvPr/>
        </p:nvSpPr>
        <p:spPr bwMode="auto">
          <a:xfrm>
            <a:off x="28956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>
            <a:off x="2057400" y="1524000"/>
            <a:ext cx="609600" cy="60960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7" name="Line 42"/>
          <p:cNvSpPr>
            <a:spLocks noChangeShapeType="1"/>
          </p:cNvSpPr>
          <p:nvPr/>
        </p:nvSpPr>
        <p:spPr bwMode="auto">
          <a:xfrm flipH="1">
            <a:off x="914400" y="1524000"/>
            <a:ext cx="11430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8" name="Line 42"/>
          <p:cNvSpPr>
            <a:spLocks noChangeShapeType="1"/>
          </p:cNvSpPr>
          <p:nvPr/>
        </p:nvSpPr>
        <p:spPr bwMode="auto">
          <a:xfrm flipH="1">
            <a:off x="1371600" y="1524000"/>
            <a:ext cx="6858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 flipH="1">
            <a:off x="2209800" y="2362200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>
            <a:off x="2590800" y="2362200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87" name="Shape 86"/>
          <p:cNvCxnSpPr>
            <a:stCxn id="97" idx="2"/>
            <a:endCxn id="97" idx="1"/>
          </p:cNvCxnSpPr>
          <p:nvPr/>
        </p:nvCxnSpPr>
        <p:spPr>
          <a:xfrm rot="5400000" flipH="1">
            <a:off x="1504950" y="1009650"/>
            <a:ext cx="152400" cy="876300"/>
          </a:xfrm>
          <a:prstGeom prst="bentConnector4">
            <a:avLst>
              <a:gd name="adj1" fmla="val -150000"/>
              <a:gd name="adj2" fmla="val 126087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1143000" y="1219200"/>
            <a:ext cx="1752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ABoundedPoint@48</a:t>
            </a:r>
            <a:endParaRPr lang="en-US" sz="1400" dirty="0"/>
          </a:p>
        </p:txBody>
      </p:sp>
      <p:grpSp>
        <p:nvGrpSpPr>
          <p:cNvPr id="2" name="Group 178"/>
          <p:cNvGrpSpPr/>
          <p:nvPr/>
        </p:nvGrpSpPr>
        <p:grpSpPr>
          <a:xfrm>
            <a:off x="4191000" y="1358444"/>
            <a:ext cx="4191000" cy="2667000"/>
            <a:chOff x="4191000" y="1358444"/>
            <a:chExt cx="4191000" cy="2667000"/>
          </a:xfrm>
        </p:grpSpPr>
        <p:sp>
          <p:nvSpPr>
            <p:cNvPr id="117" name="Rectangle 52"/>
            <p:cNvSpPr>
              <a:spLocks noChangeArrowheads="1"/>
            </p:cNvSpPr>
            <p:nvPr/>
          </p:nvSpPr>
          <p:spPr bwMode="auto">
            <a:xfrm>
              <a:off x="7763929" y="38100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" name="Group 165"/>
            <p:cNvGrpSpPr/>
            <p:nvPr/>
          </p:nvGrpSpPr>
          <p:grpSpPr>
            <a:xfrm>
              <a:off x="4191000" y="1358444"/>
              <a:ext cx="4191000" cy="2667000"/>
              <a:chOff x="4191000" y="1358444"/>
              <a:chExt cx="4191000" cy="2667000"/>
            </a:xfrm>
          </p:grpSpPr>
          <p:sp>
            <p:nvSpPr>
              <p:cNvPr id="85" name="Rectangle 8"/>
              <p:cNvSpPr>
                <a:spLocks noChangeArrowheads="1"/>
              </p:cNvSpPr>
              <p:nvPr/>
            </p:nvSpPr>
            <p:spPr bwMode="auto">
              <a:xfrm>
                <a:off x="4876800" y="2209800"/>
                <a:ext cx="1683283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ABoundedPoint@296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6" name="Line 42"/>
              <p:cNvSpPr>
                <a:spLocks noChangeShapeType="1"/>
              </p:cNvSpPr>
              <p:nvPr/>
            </p:nvSpPr>
            <p:spPr bwMode="auto">
              <a:xfrm>
                <a:off x="5562600" y="1358444"/>
                <a:ext cx="45719" cy="83820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" name="Rectangle 10"/>
              <p:cNvSpPr>
                <a:spLocks noChangeArrowheads="1"/>
              </p:cNvSpPr>
              <p:nvPr/>
            </p:nvSpPr>
            <p:spPr bwMode="auto">
              <a:xfrm>
                <a:off x="4191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4" name="Rectangle 12"/>
              <p:cNvSpPr>
                <a:spLocks noChangeArrowheads="1"/>
              </p:cNvSpPr>
              <p:nvPr/>
            </p:nvSpPr>
            <p:spPr bwMode="auto">
              <a:xfrm>
                <a:off x="4572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5" name="Rectangle 16"/>
              <p:cNvSpPr>
                <a:spLocks noChangeArrowheads="1"/>
              </p:cNvSpPr>
              <p:nvPr/>
            </p:nvSpPr>
            <p:spPr bwMode="auto">
              <a:xfrm>
                <a:off x="6697129" y="3276600"/>
                <a:ext cx="1684871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AMutablePoint@324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Rectangle 50"/>
              <p:cNvSpPr>
                <a:spLocks noChangeArrowheads="1"/>
              </p:cNvSpPr>
              <p:nvPr/>
            </p:nvSpPr>
            <p:spPr bwMode="auto">
              <a:xfrm>
                <a:off x="6849529" y="3810000"/>
                <a:ext cx="336550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0" name="Line 42"/>
              <p:cNvSpPr>
                <a:spLocks noChangeShapeType="1"/>
              </p:cNvSpPr>
              <p:nvPr/>
            </p:nvSpPr>
            <p:spPr bwMode="auto">
              <a:xfrm>
                <a:off x="5638800" y="2425244"/>
                <a:ext cx="1896529" cy="851356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Line 42"/>
              <p:cNvSpPr>
                <a:spLocks noChangeShapeType="1"/>
              </p:cNvSpPr>
              <p:nvPr/>
            </p:nvSpPr>
            <p:spPr bwMode="auto">
              <a:xfrm flipH="1">
                <a:off x="4334928" y="2425244"/>
                <a:ext cx="1303871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" name="Line 42"/>
              <p:cNvSpPr>
                <a:spLocks noChangeShapeType="1"/>
              </p:cNvSpPr>
              <p:nvPr/>
            </p:nvSpPr>
            <p:spPr bwMode="auto">
              <a:xfrm flipH="1">
                <a:off x="4724399" y="2425244"/>
                <a:ext cx="914400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" name="Line 42"/>
              <p:cNvSpPr>
                <a:spLocks noChangeShapeType="1"/>
              </p:cNvSpPr>
              <p:nvPr/>
            </p:nvSpPr>
            <p:spPr bwMode="auto">
              <a:xfrm flipH="1">
                <a:off x="7078129" y="3505200"/>
                <a:ext cx="3810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" name="Line 42"/>
              <p:cNvSpPr>
                <a:spLocks noChangeShapeType="1"/>
              </p:cNvSpPr>
              <p:nvPr/>
            </p:nvSpPr>
            <p:spPr bwMode="auto">
              <a:xfrm>
                <a:off x="7459129" y="3505200"/>
                <a:ext cx="4572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61" name="TextBox 160"/>
          <p:cNvSpPr txBox="1"/>
          <p:nvPr/>
        </p:nvSpPr>
        <p:spPr>
          <a:xfrm>
            <a:off x="228600" y="5020270"/>
            <a:ext cx="3657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Graph structures are useful and make deep copy problematic 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4114800" y="1143000"/>
            <a:ext cx="4191000" cy="1815644"/>
            <a:chOff x="4114800" y="1143000"/>
            <a:chExt cx="4191000" cy="1815644"/>
          </a:xfrm>
        </p:grpSpPr>
        <p:sp>
          <p:nvSpPr>
            <p:cNvPr id="73" name="Rectangle 8"/>
            <p:cNvSpPr>
              <a:spLocks noChangeArrowheads="1"/>
            </p:cNvSpPr>
            <p:nvPr/>
          </p:nvSpPr>
          <p:spPr bwMode="auto">
            <a:xfrm>
              <a:off x="4800600" y="1143000"/>
              <a:ext cx="1683283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ABoundedPoint@196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Rectangle 10"/>
            <p:cNvSpPr>
              <a:spLocks noChangeArrowheads="1"/>
            </p:cNvSpPr>
            <p:nvPr/>
          </p:nvSpPr>
          <p:spPr bwMode="auto">
            <a:xfrm>
              <a:off x="4114800" y="2209800"/>
              <a:ext cx="249238" cy="2428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Rectangle 12"/>
            <p:cNvSpPr>
              <a:spLocks noChangeArrowheads="1"/>
            </p:cNvSpPr>
            <p:nvPr/>
          </p:nvSpPr>
          <p:spPr bwMode="auto">
            <a:xfrm>
              <a:off x="4495800" y="2209800"/>
              <a:ext cx="249238" cy="2428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Rectangle 16"/>
            <p:cNvSpPr>
              <a:spLocks noChangeArrowheads="1"/>
            </p:cNvSpPr>
            <p:nvPr/>
          </p:nvSpPr>
          <p:spPr bwMode="auto">
            <a:xfrm>
              <a:off x="6620929" y="2209800"/>
              <a:ext cx="1684871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AMutablePoint@224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" name="Line 42"/>
            <p:cNvSpPr>
              <a:spLocks noChangeShapeType="1"/>
            </p:cNvSpPr>
            <p:nvPr/>
          </p:nvSpPr>
          <p:spPr bwMode="auto">
            <a:xfrm>
              <a:off x="5562600" y="1358444"/>
              <a:ext cx="1896529" cy="851356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Line 42"/>
            <p:cNvSpPr>
              <a:spLocks noChangeShapeType="1"/>
            </p:cNvSpPr>
            <p:nvPr/>
          </p:nvSpPr>
          <p:spPr bwMode="auto">
            <a:xfrm flipH="1">
              <a:off x="4258728" y="1358444"/>
              <a:ext cx="1303871" cy="85135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 flipH="1">
              <a:off x="4648199" y="1358444"/>
              <a:ext cx="914400" cy="85135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 flipH="1">
              <a:off x="7001929" y="2438400"/>
              <a:ext cx="381000" cy="3048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Line 42"/>
            <p:cNvSpPr>
              <a:spLocks noChangeShapeType="1"/>
            </p:cNvSpPr>
            <p:nvPr/>
          </p:nvSpPr>
          <p:spPr bwMode="auto">
            <a:xfrm>
              <a:off x="7382929" y="2438400"/>
              <a:ext cx="457200" cy="3048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Rectangle 50"/>
            <p:cNvSpPr>
              <a:spLocks noChangeArrowheads="1"/>
            </p:cNvSpPr>
            <p:nvPr/>
          </p:nvSpPr>
          <p:spPr bwMode="auto">
            <a:xfrm>
              <a:off x="6773329" y="27432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52"/>
            <p:cNvSpPr>
              <a:spLocks noChangeArrowheads="1"/>
            </p:cNvSpPr>
            <p:nvPr/>
          </p:nvSpPr>
          <p:spPr bwMode="auto">
            <a:xfrm>
              <a:off x="7687729" y="27432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8" name="Group 178"/>
          <p:cNvGrpSpPr/>
          <p:nvPr/>
        </p:nvGrpSpPr>
        <p:grpSpPr>
          <a:xfrm>
            <a:off x="4267200" y="2438400"/>
            <a:ext cx="4191000" cy="2667000"/>
            <a:chOff x="4191000" y="1358444"/>
            <a:chExt cx="4191000" cy="2667000"/>
          </a:xfrm>
        </p:grpSpPr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7763929" y="38100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0" name="Group 165"/>
            <p:cNvGrpSpPr/>
            <p:nvPr/>
          </p:nvGrpSpPr>
          <p:grpSpPr>
            <a:xfrm>
              <a:off x="4191000" y="1358444"/>
              <a:ext cx="4191000" cy="2667000"/>
              <a:chOff x="4191000" y="1358444"/>
              <a:chExt cx="4191000" cy="2667000"/>
            </a:xfrm>
          </p:grpSpPr>
          <p:sp>
            <p:nvSpPr>
              <p:cNvPr id="101" name="Rectangle 8"/>
              <p:cNvSpPr>
                <a:spLocks noChangeArrowheads="1"/>
              </p:cNvSpPr>
              <p:nvPr/>
            </p:nvSpPr>
            <p:spPr bwMode="auto">
              <a:xfrm>
                <a:off x="4876800" y="2209800"/>
                <a:ext cx="1683283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ABoundedPoint@396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" name="Line 42"/>
              <p:cNvSpPr>
                <a:spLocks noChangeShapeType="1"/>
              </p:cNvSpPr>
              <p:nvPr/>
            </p:nvSpPr>
            <p:spPr bwMode="auto">
              <a:xfrm>
                <a:off x="5562600" y="1358444"/>
                <a:ext cx="45719" cy="83820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" name="Rectangle 10"/>
              <p:cNvSpPr>
                <a:spLocks noChangeArrowheads="1"/>
              </p:cNvSpPr>
              <p:nvPr/>
            </p:nvSpPr>
            <p:spPr bwMode="auto">
              <a:xfrm>
                <a:off x="4191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4572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5" name="Rectangle 16"/>
              <p:cNvSpPr>
                <a:spLocks noChangeArrowheads="1"/>
              </p:cNvSpPr>
              <p:nvPr/>
            </p:nvSpPr>
            <p:spPr bwMode="auto">
              <a:xfrm>
                <a:off x="6697129" y="3276600"/>
                <a:ext cx="1684871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AMutablePoint@424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" name="Rectangle 50"/>
              <p:cNvSpPr>
                <a:spLocks noChangeArrowheads="1"/>
              </p:cNvSpPr>
              <p:nvPr/>
            </p:nvSpPr>
            <p:spPr bwMode="auto">
              <a:xfrm>
                <a:off x="6849529" y="3810000"/>
                <a:ext cx="336550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42"/>
              <p:cNvSpPr>
                <a:spLocks noChangeShapeType="1"/>
              </p:cNvSpPr>
              <p:nvPr/>
            </p:nvSpPr>
            <p:spPr bwMode="auto">
              <a:xfrm>
                <a:off x="5638800" y="2425244"/>
                <a:ext cx="1896529" cy="851356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8" name="Line 42"/>
              <p:cNvSpPr>
                <a:spLocks noChangeShapeType="1"/>
              </p:cNvSpPr>
              <p:nvPr/>
            </p:nvSpPr>
            <p:spPr bwMode="auto">
              <a:xfrm flipH="1">
                <a:off x="4334928" y="2425244"/>
                <a:ext cx="1303871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" name="Line 42"/>
              <p:cNvSpPr>
                <a:spLocks noChangeShapeType="1"/>
              </p:cNvSpPr>
              <p:nvPr/>
            </p:nvSpPr>
            <p:spPr bwMode="auto">
              <a:xfrm flipH="1">
                <a:off x="4724399" y="2425244"/>
                <a:ext cx="914400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" name="Line 42"/>
              <p:cNvSpPr>
                <a:spLocks noChangeShapeType="1"/>
              </p:cNvSpPr>
              <p:nvPr/>
            </p:nvSpPr>
            <p:spPr bwMode="auto">
              <a:xfrm flipH="1">
                <a:off x="7078129" y="3505200"/>
                <a:ext cx="3810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" name="Line 42"/>
              <p:cNvSpPr>
                <a:spLocks noChangeShapeType="1"/>
              </p:cNvSpPr>
              <p:nvPr/>
            </p:nvSpPr>
            <p:spPr bwMode="auto">
              <a:xfrm>
                <a:off x="7459129" y="3505200"/>
                <a:ext cx="4572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2" name="Group 178"/>
          <p:cNvGrpSpPr/>
          <p:nvPr/>
        </p:nvGrpSpPr>
        <p:grpSpPr>
          <a:xfrm>
            <a:off x="4343400" y="3505200"/>
            <a:ext cx="4191000" cy="2667000"/>
            <a:chOff x="4191000" y="1358444"/>
            <a:chExt cx="4191000" cy="2667000"/>
          </a:xfrm>
        </p:grpSpPr>
        <p:sp>
          <p:nvSpPr>
            <p:cNvPr id="118" name="Rectangle 52"/>
            <p:cNvSpPr>
              <a:spLocks noChangeArrowheads="1"/>
            </p:cNvSpPr>
            <p:nvPr/>
          </p:nvSpPr>
          <p:spPr bwMode="auto">
            <a:xfrm>
              <a:off x="7763929" y="38100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19" name="Group 165"/>
            <p:cNvGrpSpPr/>
            <p:nvPr/>
          </p:nvGrpSpPr>
          <p:grpSpPr>
            <a:xfrm>
              <a:off x="4191000" y="1358444"/>
              <a:ext cx="4191000" cy="2667000"/>
              <a:chOff x="4191000" y="1358444"/>
              <a:chExt cx="4191000" cy="2667000"/>
            </a:xfrm>
          </p:grpSpPr>
          <p:sp>
            <p:nvSpPr>
              <p:cNvPr id="121" name="Rectangle 8"/>
              <p:cNvSpPr>
                <a:spLocks noChangeArrowheads="1"/>
              </p:cNvSpPr>
              <p:nvPr/>
            </p:nvSpPr>
            <p:spPr bwMode="auto">
              <a:xfrm>
                <a:off x="4876800" y="2209800"/>
                <a:ext cx="1683283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ABoundedPoint@496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2"/>
              <p:cNvSpPr>
                <a:spLocks noChangeShapeType="1"/>
              </p:cNvSpPr>
              <p:nvPr/>
            </p:nvSpPr>
            <p:spPr bwMode="auto">
              <a:xfrm>
                <a:off x="5562600" y="1358444"/>
                <a:ext cx="45719" cy="83820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9" name="Rectangle 10"/>
              <p:cNvSpPr>
                <a:spLocks noChangeArrowheads="1"/>
              </p:cNvSpPr>
              <p:nvPr/>
            </p:nvSpPr>
            <p:spPr bwMode="auto">
              <a:xfrm>
                <a:off x="4191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0" name="Rectangle 12"/>
              <p:cNvSpPr>
                <a:spLocks noChangeArrowheads="1"/>
              </p:cNvSpPr>
              <p:nvPr/>
            </p:nvSpPr>
            <p:spPr bwMode="auto">
              <a:xfrm>
                <a:off x="4572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Rectangle 16"/>
              <p:cNvSpPr>
                <a:spLocks noChangeArrowheads="1"/>
              </p:cNvSpPr>
              <p:nvPr/>
            </p:nvSpPr>
            <p:spPr bwMode="auto">
              <a:xfrm>
                <a:off x="6697129" y="3276600"/>
                <a:ext cx="1684871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AMutablePoint@524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" name="Rectangle 50"/>
              <p:cNvSpPr>
                <a:spLocks noChangeArrowheads="1"/>
              </p:cNvSpPr>
              <p:nvPr/>
            </p:nvSpPr>
            <p:spPr bwMode="auto">
              <a:xfrm>
                <a:off x="6849529" y="3810000"/>
                <a:ext cx="336550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5" name="Line 42"/>
              <p:cNvSpPr>
                <a:spLocks noChangeShapeType="1"/>
              </p:cNvSpPr>
              <p:nvPr/>
            </p:nvSpPr>
            <p:spPr bwMode="auto">
              <a:xfrm>
                <a:off x="5638800" y="2425244"/>
                <a:ext cx="1896529" cy="851356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Line 42"/>
              <p:cNvSpPr>
                <a:spLocks noChangeShapeType="1"/>
              </p:cNvSpPr>
              <p:nvPr/>
            </p:nvSpPr>
            <p:spPr bwMode="auto">
              <a:xfrm flipH="1">
                <a:off x="4334928" y="2425244"/>
                <a:ext cx="1303871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7" name="Line 42"/>
              <p:cNvSpPr>
                <a:spLocks noChangeShapeType="1"/>
              </p:cNvSpPr>
              <p:nvPr/>
            </p:nvSpPr>
            <p:spPr bwMode="auto">
              <a:xfrm flipH="1">
                <a:off x="4724399" y="2425244"/>
                <a:ext cx="914400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" name="Line 42"/>
              <p:cNvSpPr>
                <a:spLocks noChangeShapeType="1"/>
              </p:cNvSpPr>
              <p:nvPr/>
            </p:nvSpPr>
            <p:spPr bwMode="auto">
              <a:xfrm flipH="1">
                <a:off x="7078129" y="3505200"/>
                <a:ext cx="3810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4" name="Line 42"/>
              <p:cNvSpPr>
                <a:spLocks noChangeShapeType="1"/>
              </p:cNvSpPr>
              <p:nvPr/>
            </p:nvSpPr>
            <p:spPr bwMode="auto">
              <a:xfrm>
                <a:off x="7459129" y="3505200"/>
                <a:ext cx="4572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2" name="Group 178"/>
          <p:cNvGrpSpPr/>
          <p:nvPr/>
        </p:nvGrpSpPr>
        <p:grpSpPr>
          <a:xfrm>
            <a:off x="4419600" y="4572000"/>
            <a:ext cx="4191000" cy="2667000"/>
            <a:chOff x="4191000" y="1358444"/>
            <a:chExt cx="4191000" cy="2667000"/>
          </a:xfrm>
        </p:grpSpPr>
        <p:sp>
          <p:nvSpPr>
            <p:cNvPr id="163" name="Rectangle 52"/>
            <p:cNvSpPr>
              <a:spLocks noChangeArrowheads="1"/>
            </p:cNvSpPr>
            <p:nvPr/>
          </p:nvSpPr>
          <p:spPr bwMode="auto">
            <a:xfrm>
              <a:off x="7763929" y="38100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65" name="Group 165"/>
            <p:cNvGrpSpPr/>
            <p:nvPr/>
          </p:nvGrpSpPr>
          <p:grpSpPr>
            <a:xfrm>
              <a:off x="4191000" y="1358444"/>
              <a:ext cx="4191000" cy="2667000"/>
              <a:chOff x="4191000" y="1358444"/>
              <a:chExt cx="4191000" cy="2667000"/>
            </a:xfrm>
          </p:grpSpPr>
          <p:sp>
            <p:nvSpPr>
              <p:cNvPr id="166" name="Rectangle 8"/>
              <p:cNvSpPr>
                <a:spLocks noChangeArrowheads="1"/>
              </p:cNvSpPr>
              <p:nvPr/>
            </p:nvSpPr>
            <p:spPr bwMode="auto">
              <a:xfrm>
                <a:off x="4876800" y="2209800"/>
                <a:ext cx="1683283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ABoundedPoint@596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" name="Line 42"/>
              <p:cNvSpPr>
                <a:spLocks noChangeShapeType="1"/>
              </p:cNvSpPr>
              <p:nvPr/>
            </p:nvSpPr>
            <p:spPr bwMode="auto">
              <a:xfrm>
                <a:off x="5562600" y="1358444"/>
                <a:ext cx="45719" cy="83820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8" name="Rectangle 10"/>
              <p:cNvSpPr>
                <a:spLocks noChangeArrowheads="1"/>
              </p:cNvSpPr>
              <p:nvPr/>
            </p:nvSpPr>
            <p:spPr bwMode="auto">
              <a:xfrm>
                <a:off x="4191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" name="Rectangle 12"/>
              <p:cNvSpPr>
                <a:spLocks noChangeArrowheads="1"/>
              </p:cNvSpPr>
              <p:nvPr/>
            </p:nvSpPr>
            <p:spPr bwMode="auto">
              <a:xfrm>
                <a:off x="4572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0" name="Rectangle 16"/>
              <p:cNvSpPr>
                <a:spLocks noChangeArrowheads="1"/>
              </p:cNvSpPr>
              <p:nvPr/>
            </p:nvSpPr>
            <p:spPr bwMode="auto">
              <a:xfrm>
                <a:off x="6697129" y="3276600"/>
                <a:ext cx="1684871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AMutablePoint@324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" name="Rectangle 50"/>
              <p:cNvSpPr>
                <a:spLocks noChangeArrowheads="1"/>
              </p:cNvSpPr>
              <p:nvPr/>
            </p:nvSpPr>
            <p:spPr bwMode="auto">
              <a:xfrm>
                <a:off x="6849529" y="3810000"/>
                <a:ext cx="336550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2" name="Line 42"/>
              <p:cNvSpPr>
                <a:spLocks noChangeShapeType="1"/>
              </p:cNvSpPr>
              <p:nvPr/>
            </p:nvSpPr>
            <p:spPr bwMode="auto">
              <a:xfrm>
                <a:off x="5638800" y="2425244"/>
                <a:ext cx="1896529" cy="851356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" name="Line 42"/>
              <p:cNvSpPr>
                <a:spLocks noChangeShapeType="1"/>
              </p:cNvSpPr>
              <p:nvPr/>
            </p:nvSpPr>
            <p:spPr bwMode="auto">
              <a:xfrm flipH="1">
                <a:off x="4334928" y="2425244"/>
                <a:ext cx="1303871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" name="Line 42"/>
              <p:cNvSpPr>
                <a:spLocks noChangeShapeType="1"/>
              </p:cNvSpPr>
              <p:nvPr/>
            </p:nvSpPr>
            <p:spPr bwMode="auto">
              <a:xfrm flipH="1">
                <a:off x="4724399" y="2425244"/>
                <a:ext cx="914400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5" name="Line 42"/>
              <p:cNvSpPr>
                <a:spLocks noChangeShapeType="1"/>
              </p:cNvSpPr>
              <p:nvPr/>
            </p:nvSpPr>
            <p:spPr bwMode="auto">
              <a:xfrm flipH="1">
                <a:off x="7078129" y="3505200"/>
                <a:ext cx="3810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6" name="Line 42"/>
              <p:cNvSpPr>
                <a:spLocks noChangeShapeType="1"/>
              </p:cNvSpPr>
              <p:nvPr/>
            </p:nvSpPr>
            <p:spPr bwMode="auto">
              <a:xfrm>
                <a:off x="7459129" y="3505200"/>
                <a:ext cx="4572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304800" y="5858470"/>
            <a:ext cx="2057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Link from child to parent often occurs</a:t>
            </a:r>
          </a:p>
        </p:txBody>
      </p:sp>
      <p:pic>
        <p:nvPicPr>
          <p:cNvPr id="89" name="~PP360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90" name="Rectangle 3"/>
          <p:cNvSpPr txBox="1">
            <a:spLocks noChangeArrowheads="1"/>
          </p:cNvSpPr>
          <p:nvPr/>
        </p:nvSpPr>
        <p:spPr>
          <a:xfrm>
            <a:off x="127727" y="3147202"/>
            <a:ext cx="3987073" cy="1742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  <a:latin typeface="Courier New"/>
              </a:rPr>
              <a:t>CloneableBoundedPoint</a:t>
            </a:r>
            <a:r>
              <a:rPr lang="en-US" sz="11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clone() 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  return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14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</a:rPr>
              <a:t>ACloneableBoundedPoint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(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400" b="1" dirty="0" smtClean="0">
                <a:solidFill>
                  <a:srgbClr val="0000C0"/>
                </a:solidFill>
                <a:latin typeface="Courier New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400" b="1" dirty="0">
                <a:solidFill>
                  <a:srgbClr val="0000C0"/>
                </a:solidFill>
                <a:latin typeface="Courier New"/>
              </a:rPr>
              <a:t>y</a:t>
            </a:r>
            <a:r>
              <a:rPr lang="en-US" sz="1400" b="1" dirty="0">
                <a:solidFill>
                  <a:srgbClr val="000000"/>
                </a:solidFill>
                <a:latin typeface="Courier New"/>
              </a:rPr>
              <a:t>,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400" dirty="0" err="1" smtClean="0">
                <a:solidFill>
                  <a:srgbClr val="0000C0"/>
                </a:solidFill>
                <a:latin typeface="Courier New"/>
              </a:rPr>
              <a:t>upperLeftCorner</a:t>
            </a:r>
            <a:r>
              <a:rPr lang="en-US" sz="1400" dirty="0" err="1" smtClean="0">
                <a:solidFill>
                  <a:srgbClr val="000000"/>
                </a:solidFill>
                <a:latin typeface="Courier New"/>
              </a:rPr>
              <a:t>.clone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(),                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400" dirty="0" err="1" smtClean="0">
                <a:solidFill>
                  <a:srgbClr val="0000C0"/>
                </a:solidFill>
                <a:latin typeface="Courier New"/>
              </a:rPr>
              <a:t>lowerRightCorner</a:t>
            </a:r>
            <a:r>
              <a:rPr lang="en-US" sz="1400" dirty="0" err="1" smtClean="0">
                <a:solidFill>
                  <a:srgbClr val="000000"/>
                </a:solidFill>
                <a:latin typeface="Courier New"/>
              </a:rPr>
              <a:t>.clone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());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</a:rPr>
              <a:t>}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09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427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Shallow vs. Deep Copy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4038600"/>
          </a:xfrm>
        </p:spPr>
        <p:txBody>
          <a:bodyPr/>
          <a:lstStyle/>
          <a:p>
            <a:r>
              <a:rPr lang="en-US" dirty="0"/>
              <a:t>Shallow copy:</a:t>
            </a:r>
          </a:p>
          <a:p>
            <a:pPr lvl="1"/>
            <a:r>
              <a:rPr lang="en-US" dirty="0"/>
              <a:t>Copies the instance but not its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Creates a new object and assigns instance variables of copied object to corresponding instance variables of new object.</a:t>
            </a:r>
            <a:endParaRPr lang="en-US" dirty="0"/>
          </a:p>
          <a:p>
            <a:r>
              <a:rPr lang="en-US" dirty="0"/>
              <a:t>Deep copy</a:t>
            </a:r>
          </a:p>
          <a:p>
            <a:pPr lvl="1"/>
            <a:r>
              <a:rPr lang="en-US" dirty="0" smtClean="0"/>
              <a:t>Creates a new object and assigns (deep or shallow?) copies of instance variables of copied object to corresponding instance variables of new object.</a:t>
            </a:r>
            <a:endParaRPr lang="en-US" dirty="0"/>
          </a:p>
        </p:txBody>
      </p:sp>
      <p:pic>
        <p:nvPicPr>
          <p:cNvPr id="6" name="~PP217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164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SMALLTALK Shallow, Deep(</a:t>
            </a:r>
            <a:r>
              <a:rPr lang="en-US" dirty="0" err="1" smtClean="0"/>
              <a:t>er</a:t>
            </a:r>
            <a:r>
              <a:rPr lang="en-US" dirty="0" smtClean="0"/>
              <a:t>), and Regular </a:t>
            </a:r>
            <a:r>
              <a:rPr lang="en-US" dirty="0"/>
              <a:t>Copy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4038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Copy</a:t>
            </a:r>
          </a:p>
          <a:p>
            <a:pPr lvl="1"/>
            <a:r>
              <a:rPr lang="en-US" dirty="0" smtClean="0"/>
              <a:t>Programmer makes it either shallow or deep copy. By default it is shallow.</a:t>
            </a:r>
          </a:p>
          <a:p>
            <a:r>
              <a:rPr lang="en-US" dirty="0" smtClean="0"/>
              <a:t>Shallow </a:t>
            </a:r>
            <a:r>
              <a:rPr lang="en-US" dirty="0"/>
              <a:t>copy:</a:t>
            </a:r>
          </a:p>
          <a:p>
            <a:pPr lvl="1"/>
            <a:r>
              <a:rPr lang="en-US" dirty="0"/>
              <a:t>Copies the instance but not its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Creates a new object and assigns instance variables of copied object to corresponding instance variables of new object.</a:t>
            </a:r>
            <a:endParaRPr lang="en-US" dirty="0"/>
          </a:p>
          <a:p>
            <a:r>
              <a:rPr lang="en-US" dirty="0"/>
              <a:t>Deep copy</a:t>
            </a:r>
          </a:p>
          <a:p>
            <a:pPr lvl="1"/>
            <a:r>
              <a:rPr lang="en-US" dirty="0" smtClean="0"/>
              <a:t>Creates a new object and assigns copy of each instance variable of copied object to corresponding instance variable of new object.</a:t>
            </a:r>
            <a:endParaRPr lang="en-US" dirty="0"/>
          </a:p>
        </p:txBody>
      </p:sp>
      <p:pic>
        <p:nvPicPr>
          <p:cNvPr id="6" name="~PP240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164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Deep Copy of Graph Structure</a:t>
            </a:r>
            <a:endParaRPr lang="en-US" dirty="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8382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12954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1828800" y="2146756"/>
            <a:ext cx="15324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AMutablePoint@24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19812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68" name="Rectangle 52"/>
          <p:cNvSpPr>
            <a:spLocks noChangeArrowheads="1"/>
          </p:cNvSpPr>
          <p:nvPr/>
        </p:nvSpPr>
        <p:spPr bwMode="auto">
          <a:xfrm>
            <a:off x="28956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>
            <a:off x="2057400" y="1524000"/>
            <a:ext cx="609600" cy="60960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7" name="Line 42"/>
          <p:cNvSpPr>
            <a:spLocks noChangeShapeType="1"/>
          </p:cNvSpPr>
          <p:nvPr/>
        </p:nvSpPr>
        <p:spPr bwMode="auto">
          <a:xfrm flipH="1">
            <a:off x="914400" y="1524000"/>
            <a:ext cx="11430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8" name="Line 42"/>
          <p:cNvSpPr>
            <a:spLocks noChangeShapeType="1"/>
          </p:cNvSpPr>
          <p:nvPr/>
        </p:nvSpPr>
        <p:spPr bwMode="auto">
          <a:xfrm flipH="1">
            <a:off x="1371600" y="1524000"/>
            <a:ext cx="6858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 flipH="1">
            <a:off x="2209800" y="2362200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>
            <a:off x="2590800" y="2362200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87" name="Shape 86"/>
          <p:cNvCxnSpPr>
            <a:stCxn id="97" idx="2"/>
            <a:endCxn id="97" idx="1"/>
          </p:cNvCxnSpPr>
          <p:nvPr/>
        </p:nvCxnSpPr>
        <p:spPr>
          <a:xfrm rot="5400000" flipH="1">
            <a:off x="1504950" y="1009650"/>
            <a:ext cx="152400" cy="876300"/>
          </a:xfrm>
          <a:prstGeom prst="bentConnector4">
            <a:avLst>
              <a:gd name="adj1" fmla="val -150000"/>
              <a:gd name="adj2" fmla="val 126087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1143000" y="1219200"/>
            <a:ext cx="1752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ABoundedPoint@48</a:t>
            </a:r>
            <a:endParaRPr lang="en-US" sz="1400" dirty="0"/>
          </a:p>
        </p:txBody>
      </p:sp>
      <p:grpSp>
        <p:nvGrpSpPr>
          <p:cNvPr id="2" name="Group 178"/>
          <p:cNvGrpSpPr/>
          <p:nvPr/>
        </p:nvGrpSpPr>
        <p:grpSpPr>
          <a:xfrm>
            <a:off x="4191000" y="1358444"/>
            <a:ext cx="4191000" cy="2667000"/>
            <a:chOff x="4191000" y="1358444"/>
            <a:chExt cx="4191000" cy="2667000"/>
          </a:xfrm>
        </p:grpSpPr>
        <p:sp>
          <p:nvSpPr>
            <p:cNvPr id="117" name="Rectangle 52"/>
            <p:cNvSpPr>
              <a:spLocks noChangeArrowheads="1"/>
            </p:cNvSpPr>
            <p:nvPr/>
          </p:nvSpPr>
          <p:spPr bwMode="auto">
            <a:xfrm>
              <a:off x="7763929" y="38100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" name="Group 165"/>
            <p:cNvGrpSpPr/>
            <p:nvPr/>
          </p:nvGrpSpPr>
          <p:grpSpPr>
            <a:xfrm>
              <a:off x="4191000" y="1358444"/>
              <a:ext cx="4191000" cy="2667000"/>
              <a:chOff x="4191000" y="1358444"/>
              <a:chExt cx="4191000" cy="2667000"/>
            </a:xfrm>
          </p:grpSpPr>
          <p:sp>
            <p:nvSpPr>
              <p:cNvPr id="85" name="Rectangle 8"/>
              <p:cNvSpPr>
                <a:spLocks noChangeArrowheads="1"/>
              </p:cNvSpPr>
              <p:nvPr/>
            </p:nvSpPr>
            <p:spPr bwMode="auto">
              <a:xfrm>
                <a:off x="4876800" y="2209800"/>
                <a:ext cx="1683283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ABoundedPoint@296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6" name="Line 42"/>
              <p:cNvSpPr>
                <a:spLocks noChangeShapeType="1"/>
              </p:cNvSpPr>
              <p:nvPr/>
            </p:nvSpPr>
            <p:spPr bwMode="auto">
              <a:xfrm>
                <a:off x="5562600" y="1358444"/>
                <a:ext cx="45719" cy="83820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" name="Rectangle 10"/>
              <p:cNvSpPr>
                <a:spLocks noChangeArrowheads="1"/>
              </p:cNvSpPr>
              <p:nvPr/>
            </p:nvSpPr>
            <p:spPr bwMode="auto">
              <a:xfrm>
                <a:off x="4191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4" name="Rectangle 12"/>
              <p:cNvSpPr>
                <a:spLocks noChangeArrowheads="1"/>
              </p:cNvSpPr>
              <p:nvPr/>
            </p:nvSpPr>
            <p:spPr bwMode="auto">
              <a:xfrm>
                <a:off x="4572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5" name="Rectangle 16"/>
              <p:cNvSpPr>
                <a:spLocks noChangeArrowheads="1"/>
              </p:cNvSpPr>
              <p:nvPr/>
            </p:nvSpPr>
            <p:spPr bwMode="auto">
              <a:xfrm>
                <a:off x="6697129" y="3276600"/>
                <a:ext cx="1684871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AMutablePoint@324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Rectangle 50"/>
              <p:cNvSpPr>
                <a:spLocks noChangeArrowheads="1"/>
              </p:cNvSpPr>
              <p:nvPr/>
            </p:nvSpPr>
            <p:spPr bwMode="auto">
              <a:xfrm>
                <a:off x="6849529" y="3810000"/>
                <a:ext cx="336550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0" name="Line 42"/>
              <p:cNvSpPr>
                <a:spLocks noChangeShapeType="1"/>
              </p:cNvSpPr>
              <p:nvPr/>
            </p:nvSpPr>
            <p:spPr bwMode="auto">
              <a:xfrm>
                <a:off x="5638800" y="2425244"/>
                <a:ext cx="1896529" cy="851356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Line 42"/>
              <p:cNvSpPr>
                <a:spLocks noChangeShapeType="1"/>
              </p:cNvSpPr>
              <p:nvPr/>
            </p:nvSpPr>
            <p:spPr bwMode="auto">
              <a:xfrm flipH="1">
                <a:off x="4334928" y="2425244"/>
                <a:ext cx="1303871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" name="Line 42"/>
              <p:cNvSpPr>
                <a:spLocks noChangeShapeType="1"/>
              </p:cNvSpPr>
              <p:nvPr/>
            </p:nvSpPr>
            <p:spPr bwMode="auto">
              <a:xfrm flipH="1">
                <a:off x="4724399" y="2425244"/>
                <a:ext cx="914400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" name="Line 42"/>
              <p:cNvSpPr>
                <a:spLocks noChangeShapeType="1"/>
              </p:cNvSpPr>
              <p:nvPr/>
            </p:nvSpPr>
            <p:spPr bwMode="auto">
              <a:xfrm flipH="1">
                <a:off x="7078129" y="3505200"/>
                <a:ext cx="3810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" name="Line 42"/>
              <p:cNvSpPr>
                <a:spLocks noChangeShapeType="1"/>
              </p:cNvSpPr>
              <p:nvPr/>
            </p:nvSpPr>
            <p:spPr bwMode="auto">
              <a:xfrm>
                <a:off x="7459129" y="3505200"/>
                <a:ext cx="4572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176"/>
          <p:cNvGrpSpPr/>
          <p:nvPr/>
        </p:nvGrpSpPr>
        <p:grpSpPr>
          <a:xfrm>
            <a:off x="4114800" y="1143000"/>
            <a:ext cx="4191000" cy="1815644"/>
            <a:chOff x="4114800" y="1143000"/>
            <a:chExt cx="4191000" cy="1815644"/>
          </a:xfrm>
        </p:grpSpPr>
        <p:sp>
          <p:nvSpPr>
            <p:cNvPr id="73" name="Rectangle 8"/>
            <p:cNvSpPr>
              <a:spLocks noChangeArrowheads="1"/>
            </p:cNvSpPr>
            <p:nvPr/>
          </p:nvSpPr>
          <p:spPr bwMode="auto">
            <a:xfrm>
              <a:off x="4800600" y="1143000"/>
              <a:ext cx="1683283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ABoundedPoint@196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Rectangle 10"/>
            <p:cNvSpPr>
              <a:spLocks noChangeArrowheads="1"/>
            </p:cNvSpPr>
            <p:nvPr/>
          </p:nvSpPr>
          <p:spPr bwMode="auto">
            <a:xfrm>
              <a:off x="4114800" y="2209800"/>
              <a:ext cx="249238" cy="2428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Rectangle 12"/>
            <p:cNvSpPr>
              <a:spLocks noChangeArrowheads="1"/>
            </p:cNvSpPr>
            <p:nvPr/>
          </p:nvSpPr>
          <p:spPr bwMode="auto">
            <a:xfrm>
              <a:off x="4495800" y="2209800"/>
              <a:ext cx="249238" cy="2428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Rectangle 16"/>
            <p:cNvSpPr>
              <a:spLocks noChangeArrowheads="1"/>
            </p:cNvSpPr>
            <p:nvPr/>
          </p:nvSpPr>
          <p:spPr bwMode="auto">
            <a:xfrm>
              <a:off x="6620929" y="2209800"/>
              <a:ext cx="1684871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AMutablePoint@224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" name="Line 42"/>
            <p:cNvSpPr>
              <a:spLocks noChangeShapeType="1"/>
            </p:cNvSpPr>
            <p:nvPr/>
          </p:nvSpPr>
          <p:spPr bwMode="auto">
            <a:xfrm>
              <a:off x="5562600" y="1358444"/>
              <a:ext cx="1896529" cy="851356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Line 42"/>
            <p:cNvSpPr>
              <a:spLocks noChangeShapeType="1"/>
            </p:cNvSpPr>
            <p:nvPr/>
          </p:nvSpPr>
          <p:spPr bwMode="auto">
            <a:xfrm flipH="1">
              <a:off x="4258728" y="1358444"/>
              <a:ext cx="1303871" cy="85135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 flipH="1">
              <a:off x="4648199" y="1358444"/>
              <a:ext cx="914400" cy="85135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 flipH="1">
              <a:off x="7001929" y="2438400"/>
              <a:ext cx="381000" cy="3048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Line 42"/>
            <p:cNvSpPr>
              <a:spLocks noChangeShapeType="1"/>
            </p:cNvSpPr>
            <p:nvPr/>
          </p:nvSpPr>
          <p:spPr bwMode="auto">
            <a:xfrm>
              <a:off x="7382929" y="2438400"/>
              <a:ext cx="457200" cy="3048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Rectangle 50"/>
            <p:cNvSpPr>
              <a:spLocks noChangeArrowheads="1"/>
            </p:cNvSpPr>
            <p:nvPr/>
          </p:nvSpPr>
          <p:spPr bwMode="auto">
            <a:xfrm>
              <a:off x="6773329" y="27432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52"/>
            <p:cNvSpPr>
              <a:spLocks noChangeArrowheads="1"/>
            </p:cNvSpPr>
            <p:nvPr/>
          </p:nvSpPr>
          <p:spPr bwMode="auto">
            <a:xfrm>
              <a:off x="7687729" y="27432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" name="Group 178"/>
          <p:cNvGrpSpPr/>
          <p:nvPr/>
        </p:nvGrpSpPr>
        <p:grpSpPr>
          <a:xfrm>
            <a:off x="4267200" y="2438400"/>
            <a:ext cx="4191000" cy="2667000"/>
            <a:chOff x="4191000" y="1358444"/>
            <a:chExt cx="4191000" cy="2667000"/>
          </a:xfrm>
        </p:grpSpPr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7763929" y="38100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6" name="Group 165"/>
            <p:cNvGrpSpPr/>
            <p:nvPr/>
          </p:nvGrpSpPr>
          <p:grpSpPr>
            <a:xfrm>
              <a:off x="4191000" y="1358444"/>
              <a:ext cx="4191000" cy="2667000"/>
              <a:chOff x="4191000" y="1358444"/>
              <a:chExt cx="4191000" cy="2667000"/>
            </a:xfrm>
          </p:grpSpPr>
          <p:sp>
            <p:nvSpPr>
              <p:cNvPr id="101" name="Rectangle 8"/>
              <p:cNvSpPr>
                <a:spLocks noChangeArrowheads="1"/>
              </p:cNvSpPr>
              <p:nvPr/>
            </p:nvSpPr>
            <p:spPr bwMode="auto">
              <a:xfrm>
                <a:off x="4876800" y="2209800"/>
                <a:ext cx="1683283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ABoundedPoint@396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" name="Line 42"/>
              <p:cNvSpPr>
                <a:spLocks noChangeShapeType="1"/>
              </p:cNvSpPr>
              <p:nvPr/>
            </p:nvSpPr>
            <p:spPr bwMode="auto">
              <a:xfrm>
                <a:off x="5562600" y="1358444"/>
                <a:ext cx="45719" cy="83820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" name="Rectangle 10"/>
              <p:cNvSpPr>
                <a:spLocks noChangeArrowheads="1"/>
              </p:cNvSpPr>
              <p:nvPr/>
            </p:nvSpPr>
            <p:spPr bwMode="auto">
              <a:xfrm>
                <a:off x="4191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4572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5" name="Rectangle 16"/>
              <p:cNvSpPr>
                <a:spLocks noChangeArrowheads="1"/>
              </p:cNvSpPr>
              <p:nvPr/>
            </p:nvSpPr>
            <p:spPr bwMode="auto">
              <a:xfrm>
                <a:off x="6697129" y="3276600"/>
                <a:ext cx="1684871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AMutablePoint@424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" name="Rectangle 50"/>
              <p:cNvSpPr>
                <a:spLocks noChangeArrowheads="1"/>
              </p:cNvSpPr>
              <p:nvPr/>
            </p:nvSpPr>
            <p:spPr bwMode="auto">
              <a:xfrm>
                <a:off x="6849529" y="3810000"/>
                <a:ext cx="336550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42"/>
              <p:cNvSpPr>
                <a:spLocks noChangeShapeType="1"/>
              </p:cNvSpPr>
              <p:nvPr/>
            </p:nvSpPr>
            <p:spPr bwMode="auto">
              <a:xfrm>
                <a:off x="5638800" y="2425244"/>
                <a:ext cx="1896529" cy="851356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8" name="Line 42"/>
              <p:cNvSpPr>
                <a:spLocks noChangeShapeType="1"/>
              </p:cNvSpPr>
              <p:nvPr/>
            </p:nvSpPr>
            <p:spPr bwMode="auto">
              <a:xfrm flipH="1">
                <a:off x="4334928" y="2425244"/>
                <a:ext cx="1303871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" name="Line 42"/>
              <p:cNvSpPr>
                <a:spLocks noChangeShapeType="1"/>
              </p:cNvSpPr>
              <p:nvPr/>
            </p:nvSpPr>
            <p:spPr bwMode="auto">
              <a:xfrm flipH="1">
                <a:off x="4724399" y="2425244"/>
                <a:ext cx="914400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" name="Line 42"/>
              <p:cNvSpPr>
                <a:spLocks noChangeShapeType="1"/>
              </p:cNvSpPr>
              <p:nvPr/>
            </p:nvSpPr>
            <p:spPr bwMode="auto">
              <a:xfrm flipH="1">
                <a:off x="7078129" y="3505200"/>
                <a:ext cx="3810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" name="Line 42"/>
              <p:cNvSpPr>
                <a:spLocks noChangeShapeType="1"/>
              </p:cNvSpPr>
              <p:nvPr/>
            </p:nvSpPr>
            <p:spPr bwMode="auto">
              <a:xfrm>
                <a:off x="7459129" y="3505200"/>
                <a:ext cx="4572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178"/>
          <p:cNvGrpSpPr/>
          <p:nvPr/>
        </p:nvGrpSpPr>
        <p:grpSpPr>
          <a:xfrm>
            <a:off x="4343400" y="3505200"/>
            <a:ext cx="4191000" cy="2667000"/>
            <a:chOff x="4191000" y="1358444"/>
            <a:chExt cx="4191000" cy="2667000"/>
          </a:xfrm>
        </p:grpSpPr>
        <p:sp>
          <p:nvSpPr>
            <p:cNvPr id="118" name="Rectangle 52"/>
            <p:cNvSpPr>
              <a:spLocks noChangeArrowheads="1"/>
            </p:cNvSpPr>
            <p:nvPr/>
          </p:nvSpPr>
          <p:spPr bwMode="auto">
            <a:xfrm>
              <a:off x="7763929" y="38100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" name="Group 165"/>
            <p:cNvGrpSpPr/>
            <p:nvPr/>
          </p:nvGrpSpPr>
          <p:grpSpPr>
            <a:xfrm>
              <a:off x="4191000" y="1358444"/>
              <a:ext cx="4191000" cy="2667000"/>
              <a:chOff x="4191000" y="1358444"/>
              <a:chExt cx="4191000" cy="2667000"/>
            </a:xfrm>
          </p:grpSpPr>
          <p:sp>
            <p:nvSpPr>
              <p:cNvPr id="121" name="Rectangle 8"/>
              <p:cNvSpPr>
                <a:spLocks noChangeArrowheads="1"/>
              </p:cNvSpPr>
              <p:nvPr/>
            </p:nvSpPr>
            <p:spPr bwMode="auto">
              <a:xfrm>
                <a:off x="4876800" y="2209800"/>
                <a:ext cx="1683283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ABoundedPoint@496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2"/>
              <p:cNvSpPr>
                <a:spLocks noChangeShapeType="1"/>
              </p:cNvSpPr>
              <p:nvPr/>
            </p:nvSpPr>
            <p:spPr bwMode="auto">
              <a:xfrm>
                <a:off x="5562600" y="1358444"/>
                <a:ext cx="45719" cy="83820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9" name="Rectangle 10"/>
              <p:cNvSpPr>
                <a:spLocks noChangeArrowheads="1"/>
              </p:cNvSpPr>
              <p:nvPr/>
            </p:nvSpPr>
            <p:spPr bwMode="auto">
              <a:xfrm>
                <a:off x="4191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0" name="Rectangle 12"/>
              <p:cNvSpPr>
                <a:spLocks noChangeArrowheads="1"/>
              </p:cNvSpPr>
              <p:nvPr/>
            </p:nvSpPr>
            <p:spPr bwMode="auto">
              <a:xfrm>
                <a:off x="4572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Rectangle 16"/>
              <p:cNvSpPr>
                <a:spLocks noChangeArrowheads="1"/>
              </p:cNvSpPr>
              <p:nvPr/>
            </p:nvSpPr>
            <p:spPr bwMode="auto">
              <a:xfrm>
                <a:off x="6697129" y="3276600"/>
                <a:ext cx="1684871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AMutablePoint@524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" name="Rectangle 50"/>
              <p:cNvSpPr>
                <a:spLocks noChangeArrowheads="1"/>
              </p:cNvSpPr>
              <p:nvPr/>
            </p:nvSpPr>
            <p:spPr bwMode="auto">
              <a:xfrm>
                <a:off x="6849529" y="3810000"/>
                <a:ext cx="336550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5" name="Line 42"/>
              <p:cNvSpPr>
                <a:spLocks noChangeShapeType="1"/>
              </p:cNvSpPr>
              <p:nvPr/>
            </p:nvSpPr>
            <p:spPr bwMode="auto">
              <a:xfrm>
                <a:off x="5638800" y="2425244"/>
                <a:ext cx="1896529" cy="851356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Line 42"/>
              <p:cNvSpPr>
                <a:spLocks noChangeShapeType="1"/>
              </p:cNvSpPr>
              <p:nvPr/>
            </p:nvSpPr>
            <p:spPr bwMode="auto">
              <a:xfrm flipH="1">
                <a:off x="4334928" y="2425244"/>
                <a:ext cx="1303871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7" name="Line 42"/>
              <p:cNvSpPr>
                <a:spLocks noChangeShapeType="1"/>
              </p:cNvSpPr>
              <p:nvPr/>
            </p:nvSpPr>
            <p:spPr bwMode="auto">
              <a:xfrm flipH="1">
                <a:off x="4724399" y="2425244"/>
                <a:ext cx="914400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" name="Line 42"/>
              <p:cNvSpPr>
                <a:spLocks noChangeShapeType="1"/>
              </p:cNvSpPr>
              <p:nvPr/>
            </p:nvSpPr>
            <p:spPr bwMode="auto">
              <a:xfrm flipH="1">
                <a:off x="7078129" y="3505200"/>
                <a:ext cx="3810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4" name="Line 42"/>
              <p:cNvSpPr>
                <a:spLocks noChangeShapeType="1"/>
              </p:cNvSpPr>
              <p:nvPr/>
            </p:nvSpPr>
            <p:spPr bwMode="auto">
              <a:xfrm>
                <a:off x="7459129" y="3505200"/>
                <a:ext cx="4572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178"/>
          <p:cNvGrpSpPr/>
          <p:nvPr/>
        </p:nvGrpSpPr>
        <p:grpSpPr>
          <a:xfrm>
            <a:off x="4419600" y="4572000"/>
            <a:ext cx="4191000" cy="2667000"/>
            <a:chOff x="4191000" y="1358444"/>
            <a:chExt cx="4191000" cy="2667000"/>
          </a:xfrm>
        </p:grpSpPr>
        <p:sp>
          <p:nvSpPr>
            <p:cNvPr id="163" name="Rectangle 52"/>
            <p:cNvSpPr>
              <a:spLocks noChangeArrowheads="1"/>
            </p:cNvSpPr>
            <p:nvPr/>
          </p:nvSpPr>
          <p:spPr bwMode="auto">
            <a:xfrm>
              <a:off x="7763929" y="38100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" name="Group 165"/>
            <p:cNvGrpSpPr/>
            <p:nvPr/>
          </p:nvGrpSpPr>
          <p:grpSpPr>
            <a:xfrm>
              <a:off x="4191000" y="1358444"/>
              <a:ext cx="4191000" cy="2667000"/>
              <a:chOff x="4191000" y="1358444"/>
              <a:chExt cx="4191000" cy="2667000"/>
            </a:xfrm>
          </p:grpSpPr>
          <p:sp>
            <p:nvSpPr>
              <p:cNvPr id="166" name="Rectangle 8"/>
              <p:cNvSpPr>
                <a:spLocks noChangeArrowheads="1"/>
              </p:cNvSpPr>
              <p:nvPr/>
            </p:nvSpPr>
            <p:spPr bwMode="auto">
              <a:xfrm>
                <a:off x="4876800" y="2209800"/>
                <a:ext cx="1683283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ABoundedPoint@596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7" name="Line 42"/>
              <p:cNvSpPr>
                <a:spLocks noChangeShapeType="1"/>
              </p:cNvSpPr>
              <p:nvPr/>
            </p:nvSpPr>
            <p:spPr bwMode="auto">
              <a:xfrm>
                <a:off x="5562600" y="1358444"/>
                <a:ext cx="45719" cy="83820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8" name="Rectangle 10"/>
              <p:cNvSpPr>
                <a:spLocks noChangeArrowheads="1"/>
              </p:cNvSpPr>
              <p:nvPr/>
            </p:nvSpPr>
            <p:spPr bwMode="auto">
              <a:xfrm>
                <a:off x="4191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" name="Rectangle 12"/>
              <p:cNvSpPr>
                <a:spLocks noChangeArrowheads="1"/>
              </p:cNvSpPr>
              <p:nvPr/>
            </p:nvSpPr>
            <p:spPr bwMode="auto">
              <a:xfrm>
                <a:off x="4572000" y="3276600"/>
                <a:ext cx="249238" cy="242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75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0" name="Rectangle 16"/>
              <p:cNvSpPr>
                <a:spLocks noChangeArrowheads="1"/>
              </p:cNvSpPr>
              <p:nvPr/>
            </p:nvSpPr>
            <p:spPr bwMode="auto">
              <a:xfrm>
                <a:off x="6697129" y="3276600"/>
                <a:ext cx="1684871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AMutablePoint@324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1" name="Rectangle 50"/>
              <p:cNvSpPr>
                <a:spLocks noChangeArrowheads="1"/>
              </p:cNvSpPr>
              <p:nvPr/>
            </p:nvSpPr>
            <p:spPr bwMode="auto">
              <a:xfrm>
                <a:off x="6849529" y="3810000"/>
                <a:ext cx="336550" cy="215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100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2" name="Line 42"/>
              <p:cNvSpPr>
                <a:spLocks noChangeShapeType="1"/>
              </p:cNvSpPr>
              <p:nvPr/>
            </p:nvSpPr>
            <p:spPr bwMode="auto">
              <a:xfrm>
                <a:off x="5638800" y="2425244"/>
                <a:ext cx="1896529" cy="851356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" name="Line 42"/>
              <p:cNvSpPr>
                <a:spLocks noChangeShapeType="1"/>
              </p:cNvSpPr>
              <p:nvPr/>
            </p:nvSpPr>
            <p:spPr bwMode="auto">
              <a:xfrm flipH="1">
                <a:off x="4334928" y="2425244"/>
                <a:ext cx="1303871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" name="Line 42"/>
              <p:cNvSpPr>
                <a:spLocks noChangeShapeType="1"/>
              </p:cNvSpPr>
              <p:nvPr/>
            </p:nvSpPr>
            <p:spPr bwMode="auto">
              <a:xfrm flipH="1">
                <a:off x="4724399" y="2425244"/>
                <a:ext cx="914400" cy="85135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5" name="Line 42"/>
              <p:cNvSpPr>
                <a:spLocks noChangeShapeType="1"/>
              </p:cNvSpPr>
              <p:nvPr/>
            </p:nvSpPr>
            <p:spPr bwMode="auto">
              <a:xfrm flipH="1">
                <a:off x="7078129" y="3505200"/>
                <a:ext cx="3810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6" name="Line 42"/>
              <p:cNvSpPr>
                <a:spLocks noChangeShapeType="1"/>
              </p:cNvSpPr>
              <p:nvPr/>
            </p:nvSpPr>
            <p:spPr bwMode="auto">
              <a:xfrm>
                <a:off x="7459129" y="3505200"/>
                <a:ext cx="457200" cy="30480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228600" y="4953000"/>
            <a:ext cx="3657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If copy is </a:t>
            </a:r>
            <a:r>
              <a:rPr lang="en-US" dirty="0" err="1"/>
              <a:t>deepCopy</a:t>
            </a:r>
            <a:endParaRPr lang="en-US" dirty="0"/>
          </a:p>
        </p:txBody>
      </p:sp>
      <p:pic>
        <p:nvPicPr>
          <p:cNvPr id="89" name="~PP222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Composite Object Shapes</a:t>
            </a:r>
          </a:p>
          <a:p>
            <a:r>
              <a:rPr lang="en-US" dirty="0"/>
              <a:t>Inheritance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916225"/>
      </p:ext>
    </p:extLst>
  </p:cSld>
  <p:clrMapOvr>
    <a:masterClrMapping/>
  </p:clrMapOvr>
  <p:transition advTm="2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Deep Copy of Graph Structure</a:t>
            </a:r>
            <a:endParaRPr lang="en-US" dirty="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8382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12954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1828800" y="2146756"/>
            <a:ext cx="15324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AMutablePoint@24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19812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68" name="Rectangle 52"/>
          <p:cNvSpPr>
            <a:spLocks noChangeArrowheads="1"/>
          </p:cNvSpPr>
          <p:nvPr/>
        </p:nvSpPr>
        <p:spPr bwMode="auto">
          <a:xfrm>
            <a:off x="28956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>
            <a:off x="2057400" y="1524000"/>
            <a:ext cx="609600" cy="60960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7" name="Line 42"/>
          <p:cNvSpPr>
            <a:spLocks noChangeShapeType="1"/>
          </p:cNvSpPr>
          <p:nvPr/>
        </p:nvSpPr>
        <p:spPr bwMode="auto">
          <a:xfrm flipH="1">
            <a:off x="914400" y="1524000"/>
            <a:ext cx="11430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8" name="Line 42"/>
          <p:cNvSpPr>
            <a:spLocks noChangeShapeType="1"/>
          </p:cNvSpPr>
          <p:nvPr/>
        </p:nvSpPr>
        <p:spPr bwMode="auto">
          <a:xfrm flipH="1">
            <a:off x="1371600" y="1524000"/>
            <a:ext cx="6858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 flipH="1">
            <a:off x="2209800" y="2362200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>
            <a:off x="2590800" y="2362200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87" name="Shape 86"/>
          <p:cNvCxnSpPr>
            <a:stCxn id="97" idx="2"/>
            <a:endCxn id="97" idx="1"/>
          </p:cNvCxnSpPr>
          <p:nvPr/>
        </p:nvCxnSpPr>
        <p:spPr>
          <a:xfrm rot="5400000" flipH="1">
            <a:off x="1504950" y="1009650"/>
            <a:ext cx="152400" cy="876300"/>
          </a:xfrm>
          <a:prstGeom prst="bentConnector4">
            <a:avLst>
              <a:gd name="adj1" fmla="val -150000"/>
              <a:gd name="adj2" fmla="val 126087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1143000" y="1219200"/>
            <a:ext cx="1752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ABoundedPoint@48</a:t>
            </a:r>
            <a:endParaRPr lang="en-US" sz="1400" dirty="0"/>
          </a:p>
        </p:txBody>
      </p:sp>
      <p:grpSp>
        <p:nvGrpSpPr>
          <p:cNvPr id="3" name="Group 165"/>
          <p:cNvGrpSpPr/>
          <p:nvPr/>
        </p:nvGrpSpPr>
        <p:grpSpPr>
          <a:xfrm>
            <a:off x="4191000" y="1358444"/>
            <a:ext cx="2369083" cy="2161044"/>
            <a:chOff x="4191000" y="1358444"/>
            <a:chExt cx="2369083" cy="2161044"/>
          </a:xfrm>
        </p:grpSpPr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4876800" y="2209800"/>
              <a:ext cx="1683283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ABoundedPoint@296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>
              <a:off x="5562600" y="1358444"/>
              <a:ext cx="45719" cy="83820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13" name="Rectangle 10"/>
            <p:cNvSpPr>
              <a:spLocks noChangeArrowheads="1"/>
            </p:cNvSpPr>
            <p:nvPr/>
          </p:nvSpPr>
          <p:spPr bwMode="auto">
            <a:xfrm>
              <a:off x="4191000" y="3276600"/>
              <a:ext cx="249238" cy="2428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" name="Rectangle 12"/>
            <p:cNvSpPr>
              <a:spLocks noChangeArrowheads="1"/>
            </p:cNvSpPr>
            <p:nvPr/>
          </p:nvSpPr>
          <p:spPr bwMode="auto">
            <a:xfrm>
              <a:off x="4572000" y="3276600"/>
              <a:ext cx="249238" cy="2428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" name="Line 42"/>
            <p:cNvSpPr>
              <a:spLocks noChangeShapeType="1"/>
            </p:cNvSpPr>
            <p:nvPr/>
          </p:nvSpPr>
          <p:spPr bwMode="auto">
            <a:xfrm flipH="1">
              <a:off x="4334928" y="2425244"/>
              <a:ext cx="1303871" cy="85135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Line 42"/>
            <p:cNvSpPr>
              <a:spLocks noChangeShapeType="1"/>
            </p:cNvSpPr>
            <p:nvPr/>
          </p:nvSpPr>
          <p:spPr bwMode="auto">
            <a:xfrm flipH="1">
              <a:off x="4724399" y="2425244"/>
              <a:ext cx="914400" cy="85135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28600" y="4953000"/>
            <a:ext cx="3657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If copy is </a:t>
            </a:r>
            <a:r>
              <a:rPr lang="en-US" dirty="0" err="1"/>
              <a:t>shallowCopy</a:t>
            </a:r>
            <a:endParaRPr lang="en-US" dirty="0"/>
          </a:p>
        </p:txBody>
      </p:sp>
      <p:grpSp>
        <p:nvGrpSpPr>
          <p:cNvPr id="4" name="Group 176"/>
          <p:cNvGrpSpPr/>
          <p:nvPr/>
        </p:nvGrpSpPr>
        <p:grpSpPr>
          <a:xfrm>
            <a:off x="4114800" y="1143000"/>
            <a:ext cx="4191000" cy="1815644"/>
            <a:chOff x="4114800" y="1143000"/>
            <a:chExt cx="4191000" cy="1815644"/>
          </a:xfrm>
        </p:grpSpPr>
        <p:sp>
          <p:nvSpPr>
            <p:cNvPr id="73" name="Rectangle 8"/>
            <p:cNvSpPr>
              <a:spLocks noChangeArrowheads="1"/>
            </p:cNvSpPr>
            <p:nvPr/>
          </p:nvSpPr>
          <p:spPr bwMode="auto">
            <a:xfrm>
              <a:off x="4800600" y="1143000"/>
              <a:ext cx="1683283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ABoundedPoint@196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Rectangle 10"/>
            <p:cNvSpPr>
              <a:spLocks noChangeArrowheads="1"/>
            </p:cNvSpPr>
            <p:nvPr/>
          </p:nvSpPr>
          <p:spPr bwMode="auto">
            <a:xfrm>
              <a:off x="4114800" y="2209800"/>
              <a:ext cx="249238" cy="2428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Rectangle 12"/>
            <p:cNvSpPr>
              <a:spLocks noChangeArrowheads="1"/>
            </p:cNvSpPr>
            <p:nvPr/>
          </p:nvSpPr>
          <p:spPr bwMode="auto">
            <a:xfrm>
              <a:off x="4495800" y="2209800"/>
              <a:ext cx="249238" cy="2428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Rectangle 16"/>
            <p:cNvSpPr>
              <a:spLocks noChangeArrowheads="1"/>
            </p:cNvSpPr>
            <p:nvPr/>
          </p:nvSpPr>
          <p:spPr bwMode="auto">
            <a:xfrm>
              <a:off x="6620929" y="2209800"/>
              <a:ext cx="1684871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AMutablePoint@224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" name="Line 42"/>
            <p:cNvSpPr>
              <a:spLocks noChangeShapeType="1"/>
            </p:cNvSpPr>
            <p:nvPr/>
          </p:nvSpPr>
          <p:spPr bwMode="auto">
            <a:xfrm>
              <a:off x="5562600" y="1358444"/>
              <a:ext cx="1896529" cy="851356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Line 42"/>
            <p:cNvSpPr>
              <a:spLocks noChangeShapeType="1"/>
            </p:cNvSpPr>
            <p:nvPr/>
          </p:nvSpPr>
          <p:spPr bwMode="auto">
            <a:xfrm flipH="1">
              <a:off x="4258728" y="1358444"/>
              <a:ext cx="1303871" cy="85135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 flipH="1">
              <a:off x="4648199" y="1358444"/>
              <a:ext cx="914400" cy="85135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 flipH="1">
              <a:off x="7001929" y="2438400"/>
              <a:ext cx="381000" cy="3048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Line 42"/>
            <p:cNvSpPr>
              <a:spLocks noChangeShapeType="1"/>
            </p:cNvSpPr>
            <p:nvPr/>
          </p:nvSpPr>
          <p:spPr bwMode="auto">
            <a:xfrm>
              <a:off x="7382929" y="2438400"/>
              <a:ext cx="457200" cy="3048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Rectangle 50"/>
            <p:cNvSpPr>
              <a:spLocks noChangeArrowheads="1"/>
            </p:cNvSpPr>
            <p:nvPr/>
          </p:nvSpPr>
          <p:spPr bwMode="auto">
            <a:xfrm>
              <a:off x="6773329" y="27432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52"/>
            <p:cNvSpPr>
              <a:spLocks noChangeArrowheads="1"/>
            </p:cNvSpPr>
            <p:nvPr/>
          </p:nvSpPr>
          <p:spPr bwMode="auto">
            <a:xfrm>
              <a:off x="7687729" y="2743200"/>
              <a:ext cx="336550" cy="21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46" name="Shape 45"/>
          <p:cNvCxnSpPr>
            <a:stCxn id="124" idx="0"/>
          </p:cNvCxnSpPr>
          <p:nvPr/>
        </p:nvCxnSpPr>
        <p:spPr>
          <a:xfrm rot="5400000" flipH="1">
            <a:off x="4388078" y="1174523"/>
            <a:ext cx="215444" cy="2285998"/>
          </a:xfrm>
          <a:prstGeom prst="bentConnector4">
            <a:avLst>
              <a:gd name="adj1" fmla="val -106106"/>
              <a:gd name="adj2" fmla="val 76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hape 45"/>
          <p:cNvCxnSpPr/>
          <p:nvPr/>
        </p:nvCxnSpPr>
        <p:spPr>
          <a:xfrm rot="10800000">
            <a:off x="2895600" y="1371600"/>
            <a:ext cx="2743200" cy="1219200"/>
          </a:xfrm>
          <a:prstGeom prst="bentConnector3">
            <a:avLst>
              <a:gd name="adj1" fmla="val 58333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8" name="~PP377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Isomorphic Deep Copy</a:t>
            </a:r>
            <a:endParaRPr lang="en-US" dirty="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8382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12954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1828800" y="2146756"/>
            <a:ext cx="15324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AMutablePoint@24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19812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68" name="Rectangle 52"/>
          <p:cNvSpPr>
            <a:spLocks noChangeArrowheads="1"/>
          </p:cNvSpPr>
          <p:nvPr/>
        </p:nvSpPr>
        <p:spPr bwMode="auto">
          <a:xfrm>
            <a:off x="28956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>
            <a:off x="2057400" y="1524000"/>
            <a:ext cx="609600" cy="60960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7" name="Line 42"/>
          <p:cNvSpPr>
            <a:spLocks noChangeShapeType="1"/>
          </p:cNvSpPr>
          <p:nvPr/>
        </p:nvSpPr>
        <p:spPr bwMode="auto">
          <a:xfrm flipH="1">
            <a:off x="914400" y="1524000"/>
            <a:ext cx="11430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8" name="Line 42"/>
          <p:cNvSpPr>
            <a:spLocks noChangeShapeType="1"/>
          </p:cNvSpPr>
          <p:nvPr/>
        </p:nvSpPr>
        <p:spPr bwMode="auto">
          <a:xfrm flipH="1">
            <a:off x="1371600" y="1524000"/>
            <a:ext cx="6858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 flipH="1">
            <a:off x="2209800" y="2362200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>
            <a:off x="2590800" y="2362200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87" name="Shape 86"/>
          <p:cNvCxnSpPr>
            <a:stCxn id="97" idx="2"/>
            <a:endCxn id="97" idx="1"/>
          </p:cNvCxnSpPr>
          <p:nvPr/>
        </p:nvCxnSpPr>
        <p:spPr>
          <a:xfrm rot="5400000" flipH="1">
            <a:off x="1504950" y="1009650"/>
            <a:ext cx="152400" cy="876300"/>
          </a:xfrm>
          <a:prstGeom prst="bentConnector4">
            <a:avLst>
              <a:gd name="adj1" fmla="val -150000"/>
              <a:gd name="adj2" fmla="val 126087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1143000" y="1219200"/>
            <a:ext cx="1752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ABoundedPoint@48</a:t>
            </a:r>
            <a:endParaRPr lang="en-US" sz="1400" dirty="0"/>
          </a:p>
        </p:txBody>
      </p:sp>
      <p:sp>
        <p:nvSpPr>
          <p:cNvPr id="88" name="Rectangle 10"/>
          <p:cNvSpPr>
            <a:spLocks noChangeArrowheads="1"/>
          </p:cNvSpPr>
          <p:nvPr/>
        </p:nvSpPr>
        <p:spPr bwMode="auto">
          <a:xfrm>
            <a:off x="5173129" y="2195512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Rectangle 12"/>
          <p:cNvSpPr>
            <a:spLocks noChangeArrowheads="1"/>
          </p:cNvSpPr>
          <p:nvPr/>
        </p:nvSpPr>
        <p:spPr bwMode="auto">
          <a:xfrm>
            <a:off x="5630329" y="2195512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Rectangle 16"/>
          <p:cNvSpPr>
            <a:spLocks noChangeArrowheads="1"/>
          </p:cNvSpPr>
          <p:nvPr/>
        </p:nvSpPr>
        <p:spPr bwMode="auto">
          <a:xfrm>
            <a:off x="6163729" y="2208668"/>
            <a:ext cx="16086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AMutablePoint@44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Rectangle 50"/>
          <p:cNvSpPr>
            <a:spLocks noChangeArrowheads="1"/>
          </p:cNvSpPr>
          <p:nvPr/>
        </p:nvSpPr>
        <p:spPr bwMode="auto">
          <a:xfrm>
            <a:off x="6316129" y="2728912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Rectangle 52"/>
          <p:cNvSpPr>
            <a:spLocks noChangeArrowheads="1"/>
          </p:cNvSpPr>
          <p:nvPr/>
        </p:nvSpPr>
        <p:spPr bwMode="auto">
          <a:xfrm>
            <a:off x="7230529" y="2728912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Line 42"/>
          <p:cNvSpPr>
            <a:spLocks noChangeShapeType="1"/>
          </p:cNvSpPr>
          <p:nvPr/>
        </p:nvSpPr>
        <p:spPr bwMode="auto">
          <a:xfrm>
            <a:off x="6392329" y="1585912"/>
            <a:ext cx="609600" cy="60960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6" name="Line 42"/>
          <p:cNvSpPr>
            <a:spLocks noChangeShapeType="1"/>
          </p:cNvSpPr>
          <p:nvPr/>
        </p:nvSpPr>
        <p:spPr bwMode="auto">
          <a:xfrm flipH="1">
            <a:off x="5249329" y="1585912"/>
            <a:ext cx="11430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8" name="Line 42"/>
          <p:cNvSpPr>
            <a:spLocks noChangeShapeType="1"/>
          </p:cNvSpPr>
          <p:nvPr/>
        </p:nvSpPr>
        <p:spPr bwMode="auto">
          <a:xfrm flipH="1">
            <a:off x="5706529" y="1585912"/>
            <a:ext cx="6858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0" name="Line 42"/>
          <p:cNvSpPr>
            <a:spLocks noChangeShapeType="1"/>
          </p:cNvSpPr>
          <p:nvPr/>
        </p:nvSpPr>
        <p:spPr bwMode="auto">
          <a:xfrm flipH="1">
            <a:off x="6544729" y="2424112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>
            <a:off x="6925729" y="2424112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119" name="Shape 118"/>
          <p:cNvCxnSpPr>
            <a:stCxn id="127" idx="2"/>
            <a:endCxn id="127" idx="1"/>
          </p:cNvCxnSpPr>
          <p:nvPr/>
        </p:nvCxnSpPr>
        <p:spPr>
          <a:xfrm rot="5400000" flipH="1">
            <a:off x="5914624" y="1042060"/>
            <a:ext cx="197644" cy="1071036"/>
          </a:xfrm>
          <a:prstGeom prst="bentConnector4">
            <a:avLst>
              <a:gd name="adj1" fmla="val -115663"/>
              <a:gd name="adj2" fmla="val 121344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5477928" y="1281112"/>
            <a:ext cx="2142071" cy="3952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ABoundedPoint@84</a:t>
            </a:r>
            <a:endParaRPr lang="en-US" sz="1400" dirty="0"/>
          </a:p>
        </p:txBody>
      </p:sp>
      <p:pic>
        <p:nvPicPr>
          <p:cNvPr id="28" name="~PP362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SERIALIZATION</a:t>
            </a:r>
            <a:endParaRPr lang="en-US" dirty="0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Used to copy object (implementing </a:t>
            </a:r>
            <a:r>
              <a:rPr lang="en-US" dirty="0" err="1" smtClean="0"/>
              <a:t>java.io.Serializable</a:t>
            </a:r>
            <a:r>
              <a:rPr lang="en-US" dirty="0" smtClean="0"/>
              <a:t> empty interface) to file or network</a:t>
            </a:r>
          </a:p>
          <a:p>
            <a:r>
              <a:rPr lang="en-US" dirty="0" smtClean="0"/>
              <a:t>Deep isomorphic </a:t>
            </a:r>
            <a:r>
              <a:rPr lang="en-US" dirty="0"/>
              <a:t>copy</a:t>
            </a:r>
          </a:p>
          <a:p>
            <a:pPr lvl="1"/>
            <a:r>
              <a:rPr lang="en-US" dirty="0" smtClean="0"/>
              <a:t>Created a deep isomorphic copy of object</a:t>
            </a:r>
          </a:p>
          <a:p>
            <a:r>
              <a:rPr lang="en-US" dirty="0" smtClean="0"/>
              <a:t>Used by OE library to create a </a:t>
            </a:r>
            <a:r>
              <a:rPr lang="en-US" dirty="0" err="1" smtClean="0"/>
              <a:t>deepCopy</a:t>
            </a:r>
            <a:endParaRPr lang="en-US" dirty="0" smtClean="0"/>
          </a:p>
          <a:p>
            <a:pPr lvl="1"/>
            <a:r>
              <a:rPr lang="en-US" b="1" dirty="0" smtClean="0"/>
              <a:t>public</a:t>
            </a:r>
            <a:r>
              <a:rPr lang="en-US" dirty="0" smtClean="0"/>
              <a:t> Object </a:t>
            </a:r>
            <a:r>
              <a:rPr lang="en-US" dirty="0" err="1" smtClean="0"/>
              <a:t>Misc.deepCopy</a:t>
            </a:r>
            <a:r>
              <a:rPr lang="en-US" dirty="0" smtClean="0"/>
              <a:t>(Object object)</a:t>
            </a:r>
          </a:p>
          <a:p>
            <a:r>
              <a:rPr lang="en-US" dirty="0" smtClean="0"/>
              <a:t>Deep copy used for automatic refresh</a:t>
            </a:r>
            <a:endParaRPr lang="en-US" dirty="0"/>
          </a:p>
        </p:txBody>
      </p:sp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432546" y="4572000"/>
            <a:ext cx="84582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/>
            <a:r>
              <a:rPr lang="en-US" b="1" dirty="0">
                <a:solidFill>
                  <a:sysClr val="windowText" lastClr="000000"/>
                </a:solidFill>
              </a:rPr>
              <a:t>i</a:t>
            </a:r>
            <a:r>
              <a:rPr lang="en-US" b="1" dirty="0" smtClean="0">
                <a:solidFill>
                  <a:sysClr val="windowText" lastClr="000000"/>
                </a:solidFill>
              </a:rPr>
              <a:t>mport </a:t>
            </a:r>
            <a:r>
              <a:rPr lang="en-US" dirty="0" err="1" smtClean="0">
                <a:solidFill>
                  <a:sysClr val="windowText" lastClr="000000"/>
                </a:solidFill>
              </a:rPr>
              <a:t>java.io.Serializable</a:t>
            </a:r>
            <a:r>
              <a:rPr lang="en-US" dirty="0" smtClean="0">
                <a:solidFill>
                  <a:sysClr val="windowText" lastClr="000000"/>
                </a:solidFill>
              </a:rPr>
              <a:t>;</a:t>
            </a:r>
          </a:p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class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AMutablePoint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extends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AMutablePoint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implements</a:t>
            </a:r>
            <a:r>
              <a:rPr lang="en-US" dirty="0" smtClean="0">
                <a:solidFill>
                  <a:sysClr val="windowText" lastClr="000000"/>
                </a:solidFill>
              </a:rPr>
              <a:t> Point, </a:t>
            </a:r>
            <a:r>
              <a:rPr lang="en-US" dirty="0" err="1" smtClean="0">
                <a:solidFill>
                  <a:sysClr val="windowText" lastClr="000000"/>
                </a:solidFill>
              </a:rPr>
              <a:t>Serializable</a:t>
            </a:r>
            <a:r>
              <a:rPr lang="en-US" dirty="0" smtClean="0">
                <a:solidFill>
                  <a:sysClr val="windowText" lastClr="000000"/>
                </a:solidFill>
              </a:rPr>
              <a:t> { … }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~PP46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3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16451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Object Editor Automatic Refreshes</a:t>
            </a:r>
            <a:endParaRPr lang="en-US" dirty="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8382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12954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1828800" y="2146756"/>
            <a:ext cx="15324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AMutablePoint@24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19812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068" name="Rectangle 52"/>
          <p:cNvSpPr>
            <a:spLocks noChangeArrowheads="1"/>
          </p:cNvSpPr>
          <p:nvPr/>
        </p:nvSpPr>
        <p:spPr bwMode="auto">
          <a:xfrm>
            <a:off x="28956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>
            <a:off x="2057400" y="1524000"/>
            <a:ext cx="609600" cy="60960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7" name="Line 42"/>
          <p:cNvSpPr>
            <a:spLocks noChangeShapeType="1"/>
          </p:cNvSpPr>
          <p:nvPr/>
        </p:nvSpPr>
        <p:spPr bwMode="auto">
          <a:xfrm flipH="1">
            <a:off x="914400" y="1524000"/>
            <a:ext cx="11430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8" name="Line 42"/>
          <p:cNvSpPr>
            <a:spLocks noChangeShapeType="1"/>
          </p:cNvSpPr>
          <p:nvPr/>
        </p:nvSpPr>
        <p:spPr bwMode="auto">
          <a:xfrm flipH="1">
            <a:off x="1371600" y="1524000"/>
            <a:ext cx="6858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 flipH="1">
            <a:off x="2209800" y="2362200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>
            <a:off x="2590800" y="2362200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143000" y="1219200"/>
            <a:ext cx="1752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ABoundedPoint@48</a:t>
            </a:r>
            <a:endParaRPr lang="en-US" sz="1400" dirty="0"/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auto">
          <a:xfrm>
            <a:off x="2913348" y="2681288"/>
            <a:ext cx="318802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13348" y="2667000"/>
            <a:ext cx="321260" cy="23830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4800" y="4572000"/>
            <a:ext cx="8351838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How does OE know that the value changed?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800" y="3733800"/>
            <a:ext cx="8351838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Suppose some operation on ABoundedPoint@48 changes Y coordinate of AMutablePoint@24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4800" y="5410200"/>
            <a:ext cx="8351838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All components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ABoundedPoint@48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have the same value</a:t>
            </a:r>
          </a:p>
        </p:txBody>
      </p:sp>
      <p:cxnSp>
        <p:nvCxnSpPr>
          <p:cNvPr id="20" name="Shape 19"/>
          <p:cNvCxnSpPr/>
          <p:nvPr/>
        </p:nvCxnSpPr>
        <p:spPr>
          <a:xfrm rot="5400000" flipH="1">
            <a:off x="1504950" y="1009650"/>
            <a:ext cx="152400" cy="876300"/>
          </a:xfrm>
          <a:prstGeom prst="bentConnector4">
            <a:avLst>
              <a:gd name="adj1" fmla="val -150000"/>
              <a:gd name="adj2" fmla="val 126087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~PP57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1180536"/>
      </p:ext>
    </p:extLst>
  </p:cSld>
  <p:clrMapOvr>
    <a:masterClrMapping/>
  </p:clrMapOvr>
  <p:transition advTm="32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7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Object Editor Automatic Refreshes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93783" y="3436804"/>
            <a:ext cx="8351838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Creates an isomorphic copy when it first encounters an object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382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2954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828800" y="2146756"/>
            <a:ext cx="15324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AMutablePoint@24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19812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28956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>
            <a:off x="2057400" y="1524000"/>
            <a:ext cx="609600" cy="60960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flipH="1">
            <a:off x="914400" y="1524000"/>
            <a:ext cx="11430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 flipH="1">
            <a:off x="1371600" y="1524000"/>
            <a:ext cx="6858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 flipH="1">
            <a:off x="2209800" y="2362200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2590800" y="2362200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43000" y="1219200"/>
            <a:ext cx="1752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ABoundedPoint@48</a:t>
            </a:r>
            <a:endParaRPr lang="en-US" sz="1400" dirty="0"/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5173129" y="2195512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5630329" y="2195512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6163729" y="2208668"/>
            <a:ext cx="16086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AMutablePoint@44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6316129" y="2728912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52"/>
          <p:cNvSpPr>
            <a:spLocks noChangeArrowheads="1"/>
          </p:cNvSpPr>
          <p:nvPr/>
        </p:nvSpPr>
        <p:spPr bwMode="auto">
          <a:xfrm>
            <a:off x="7230529" y="2728912"/>
            <a:ext cx="269304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flipH="1">
            <a:off x="5249329" y="1585912"/>
            <a:ext cx="11430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 flipH="1">
            <a:off x="5706529" y="1585912"/>
            <a:ext cx="6858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>
            <a:off x="6544729" y="2424112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6925729" y="2424112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77928" y="1281112"/>
            <a:ext cx="2142071" cy="3952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ABoundedPoint@84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324997" y="4251134"/>
            <a:ext cx="8351838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Suppose an operation is executed on an object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4997" y="5090712"/>
            <a:ext cx="8351838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Calls equals() on new object to compare it with copy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27751" y="5928912"/>
            <a:ext cx="8351838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If equals returns false, efficiently updates display of changed object and creates new copy of changed object</a:t>
            </a: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28956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Rectangle 52"/>
          <p:cNvSpPr>
            <a:spLocks noChangeArrowheads="1"/>
          </p:cNvSpPr>
          <p:nvPr/>
        </p:nvSpPr>
        <p:spPr bwMode="auto">
          <a:xfrm>
            <a:off x="2913348" y="2681288"/>
            <a:ext cx="318802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79140" y="2667000"/>
            <a:ext cx="321260" cy="23830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6163729" y="2208668"/>
            <a:ext cx="16086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AMutablePoint@48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Rectangle 50"/>
          <p:cNvSpPr>
            <a:spLocks noChangeArrowheads="1"/>
          </p:cNvSpPr>
          <p:nvPr/>
        </p:nvSpPr>
        <p:spPr bwMode="auto">
          <a:xfrm>
            <a:off x="6316129" y="2728912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>
            <a:off x="6316129" y="1676400"/>
            <a:ext cx="685800" cy="519112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2" name="Line 42"/>
          <p:cNvSpPr>
            <a:spLocks noChangeShapeType="1"/>
          </p:cNvSpPr>
          <p:nvPr/>
        </p:nvSpPr>
        <p:spPr bwMode="auto">
          <a:xfrm flipH="1">
            <a:off x="6544729" y="2424112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2"/>
          <p:cNvSpPr>
            <a:spLocks noChangeShapeType="1"/>
          </p:cNvSpPr>
          <p:nvPr/>
        </p:nvSpPr>
        <p:spPr bwMode="auto">
          <a:xfrm>
            <a:off x="6925729" y="2424112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71068" y="2089516"/>
            <a:ext cx="1777531" cy="88228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hape 43"/>
          <p:cNvCxnSpPr/>
          <p:nvPr/>
        </p:nvCxnSpPr>
        <p:spPr>
          <a:xfrm rot="5400000" flipH="1">
            <a:off x="1504950" y="1009650"/>
            <a:ext cx="152400" cy="876300"/>
          </a:xfrm>
          <a:prstGeom prst="bentConnector4">
            <a:avLst>
              <a:gd name="adj1" fmla="val -150000"/>
              <a:gd name="adj2" fmla="val 126087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hape 48"/>
          <p:cNvCxnSpPr/>
          <p:nvPr/>
        </p:nvCxnSpPr>
        <p:spPr>
          <a:xfrm rot="5400000" flipH="1">
            <a:off x="5914624" y="1042060"/>
            <a:ext cx="197644" cy="1071036"/>
          </a:xfrm>
          <a:prstGeom prst="bentConnector4">
            <a:avLst>
              <a:gd name="adj1" fmla="val -115663"/>
              <a:gd name="adj2" fmla="val 121344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0" name="~PP13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0688353"/>
      </p:ext>
    </p:extLst>
  </p:cSld>
  <p:clrMapOvr>
    <a:masterClrMapping/>
  </p:clrMapOvr>
  <p:transition advTm="772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5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3" grpId="0" animBg="1"/>
      <p:bldP spid="55" grpId="0" animBg="1"/>
      <p:bldP spid="56" grpId="0" animBg="1"/>
      <p:bldP spid="62" grpId="0" animBg="1"/>
      <p:bldP spid="63" grpId="0" animBg="1"/>
      <p:bldP spid="66" grpId="0" animBg="1"/>
      <p:bldP spid="67" grpId="0" animBg="1"/>
      <p:bldP spid="69" grpId="0" animBg="1"/>
      <p:bldP spid="72" grpId="0" animBg="1"/>
      <p:bldP spid="73" grpId="0" animBg="1"/>
      <p:bldP spid="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Brute Force Refresh</a:t>
            </a:r>
            <a:endParaRPr lang="en-US" dirty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8382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2954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828800" y="2146756"/>
            <a:ext cx="15324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AMutablePoint@24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19812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28956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>
            <a:off x="2057400" y="1524000"/>
            <a:ext cx="609600" cy="60960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 flipH="1">
            <a:off x="914400" y="1524000"/>
            <a:ext cx="11430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" name="Line 42"/>
          <p:cNvSpPr>
            <a:spLocks noChangeShapeType="1"/>
          </p:cNvSpPr>
          <p:nvPr/>
        </p:nvSpPr>
        <p:spPr bwMode="auto">
          <a:xfrm flipH="1">
            <a:off x="1371600" y="1524000"/>
            <a:ext cx="6858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 flipH="1">
            <a:off x="2209800" y="2362200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>
            <a:off x="2590800" y="2362200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219200"/>
            <a:ext cx="1752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ABoundedPoint@48</a:t>
            </a:r>
            <a:endParaRPr lang="en-US" sz="1400" dirty="0"/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28956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783" y="3436804"/>
            <a:ext cx="8351838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If  object and all of its descendants not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Serializable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then no deep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copy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or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efficient refresh</a:t>
            </a:r>
          </a:p>
        </p:txBody>
      </p:sp>
      <p:cxnSp>
        <p:nvCxnSpPr>
          <p:cNvPr id="16" name="Shape 15"/>
          <p:cNvCxnSpPr/>
          <p:nvPr/>
        </p:nvCxnSpPr>
        <p:spPr>
          <a:xfrm rot="5400000" flipH="1">
            <a:off x="1504950" y="1009650"/>
            <a:ext cx="152400" cy="876300"/>
          </a:xfrm>
          <a:prstGeom prst="bentConnector4">
            <a:avLst>
              <a:gd name="adj1" fmla="val -150000"/>
              <a:gd name="adj2" fmla="val 126087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8" name="~PP323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137709"/>
      </p:ext>
    </p:extLst>
  </p:cSld>
  <p:clrMapOvr>
    <a:masterClrMapping/>
  </p:clrMapOvr>
  <p:transition advTm="11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Brute Force Refresh</a:t>
            </a:r>
            <a:endParaRPr lang="en-US" dirty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8382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295400" y="2133600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828800" y="2146756"/>
            <a:ext cx="15324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AMutablePoint@24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19812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28956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>
            <a:off x="2057400" y="1524000"/>
            <a:ext cx="609600" cy="60960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 flipH="1">
            <a:off x="914400" y="1524000"/>
            <a:ext cx="11430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" name="Line 42"/>
          <p:cNvSpPr>
            <a:spLocks noChangeShapeType="1"/>
          </p:cNvSpPr>
          <p:nvPr/>
        </p:nvSpPr>
        <p:spPr bwMode="auto">
          <a:xfrm flipH="1">
            <a:off x="1371600" y="1524000"/>
            <a:ext cx="6858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 flipH="1">
            <a:off x="2209800" y="2362200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>
            <a:off x="2590800" y="2362200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219200"/>
            <a:ext cx="1752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ABoundedPoint@48</a:t>
            </a:r>
            <a:endParaRPr lang="en-US" sz="1400" dirty="0"/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2895600" y="2667000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783" y="3436804"/>
            <a:ext cx="8351838" cy="8303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If  object and all of its descendants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Serializable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but no overridden equals(), then complete brute force refresh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173129" y="2195512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630329" y="2195512"/>
            <a:ext cx="249238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75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163729" y="2208668"/>
            <a:ext cx="16086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AMutablePoint@44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6316129" y="2728912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7230529" y="2728912"/>
            <a:ext cx="269304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 flipH="1">
            <a:off x="5249329" y="1585912"/>
            <a:ext cx="11430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" name="Line 42"/>
          <p:cNvSpPr>
            <a:spLocks noChangeShapeType="1"/>
          </p:cNvSpPr>
          <p:nvPr/>
        </p:nvSpPr>
        <p:spPr bwMode="auto">
          <a:xfrm flipH="1">
            <a:off x="5706529" y="1585912"/>
            <a:ext cx="685800" cy="6096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H="1">
            <a:off x="6544729" y="2424112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>
            <a:off x="6925729" y="2424112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77928" y="1281112"/>
            <a:ext cx="2142071" cy="3952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ABoundedPoint@84</a:t>
            </a:r>
            <a:endParaRPr lang="en-US" sz="1400" dirty="0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6163729" y="2208668"/>
            <a:ext cx="1608671" cy="215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AMutablePoint@48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6316129" y="2728912"/>
            <a:ext cx="336550" cy="242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6316129" y="1676400"/>
            <a:ext cx="685800" cy="519112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 flipH="1">
            <a:off x="6544729" y="2424112"/>
            <a:ext cx="3810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6925729" y="2424112"/>
            <a:ext cx="457200" cy="304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3783" y="4419600"/>
            <a:ext cx="8351838" cy="8303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Can override equals() and set break point in it to verify it is called with copy</a:t>
            </a:r>
          </a:p>
        </p:txBody>
      </p:sp>
      <p:cxnSp>
        <p:nvCxnSpPr>
          <p:cNvPr id="34" name="Shape 33"/>
          <p:cNvCxnSpPr/>
          <p:nvPr/>
        </p:nvCxnSpPr>
        <p:spPr>
          <a:xfrm rot="5400000" flipH="1">
            <a:off x="5914624" y="1042060"/>
            <a:ext cx="197644" cy="1071036"/>
          </a:xfrm>
          <a:prstGeom prst="bentConnector4">
            <a:avLst>
              <a:gd name="adj1" fmla="val -115663"/>
              <a:gd name="adj2" fmla="val 121344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hape 34"/>
          <p:cNvCxnSpPr/>
          <p:nvPr/>
        </p:nvCxnSpPr>
        <p:spPr>
          <a:xfrm rot="5400000" flipH="1">
            <a:off x="1504950" y="1009650"/>
            <a:ext cx="152400" cy="876300"/>
          </a:xfrm>
          <a:prstGeom prst="bentConnector4">
            <a:avLst>
              <a:gd name="adj1" fmla="val -150000"/>
              <a:gd name="adj2" fmla="val 126087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6" name="~PP277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2175231"/>
      </p:ext>
    </p:extLst>
  </p:cSld>
  <p:clrMapOvr>
    <a:masterClrMapping/>
  </p:clrMapOvr>
  <p:transition advTm="23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Simplistic Array Print?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1676400"/>
            <a:ext cx="31502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Ljava.lang.Object</a:t>
            </a:r>
            <a:r>
              <a:rPr lang="en-US" dirty="0" smtClean="0"/>
              <a:t>;@27391d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2743200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Object[] recursive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Object[1];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recursive[0] = recursive;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(recursive);</a:t>
            </a:r>
            <a:endParaRPr lang="en-US" dirty="0"/>
          </a:p>
        </p:txBody>
      </p:sp>
      <p:cxnSp>
        <p:nvCxnSpPr>
          <p:cNvPr id="6" name="Shape 5"/>
          <p:cNvCxnSpPr>
            <a:stCxn id="7" idx="2"/>
            <a:endCxn id="7" idx="1"/>
          </p:cNvCxnSpPr>
          <p:nvPr/>
        </p:nvCxnSpPr>
        <p:spPr>
          <a:xfrm rot="5400000" flipH="1">
            <a:off x="3448050" y="4019550"/>
            <a:ext cx="152400" cy="1257300"/>
          </a:xfrm>
          <a:prstGeom prst="bentConnector4">
            <a:avLst>
              <a:gd name="adj1" fmla="val -150000"/>
              <a:gd name="adj2" fmla="val 118182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95600" y="4419600"/>
            <a:ext cx="2514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Ljava.lang.Object</a:t>
            </a:r>
            <a:r>
              <a:rPr lang="en-US" sz="1400" dirty="0" smtClean="0"/>
              <a:t>;@27391d</a:t>
            </a:r>
            <a:endParaRPr lang="en-US" sz="1400" dirty="0"/>
          </a:p>
        </p:txBody>
      </p: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1361669" y="5562600"/>
            <a:ext cx="590411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Infinite recursion if </a:t>
            </a:r>
            <a:r>
              <a:rPr lang="en-US" dirty="0" err="1"/>
              <a:t>println</a:t>
            </a:r>
            <a:r>
              <a:rPr lang="en-US" dirty="0"/>
              <a:t>() recursively printed each element</a:t>
            </a:r>
          </a:p>
        </p:txBody>
      </p:sp>
      <p:pic>
        <p:nvPicPr>
          <p:cNvPr id="10" name="~PP260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8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Object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hashCode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Relevant to </a:t>
            </a:r>
            <a:r>
              <a:rPr lang="en-US" dirty="0" err="1" smtClean="0"/>
              <a:t>hashtables</a:t>
            </a:r>
            <a:r>
              <a:rPr lang="en-US" dirty="0" smtClean="0"/>
              <a:t> – will learn about in data structures.</a:t>
            </a:r>
          </a:p>
          <a:p>
            <a:pPr lvl="1"/>
            <a:r>
              <a:rPr lang="en-US" dirty="0" smtClean="0"/>
              <a:t>Think of it as the internal address of object.</a:t>
            </a:r>
          </a:p>
          <a:p>
            <a:r>
              <a:rPr lang="en-US" dirty="0" smtClean="0"/>
              <a:t>Various versions of wait() and notify()</a:t>
            </a:r>
          </a:p>
          <a:p>
            <a:pPr lvl="1"/>
            <a:r>
              <a:rPr lang="en-US" dirty="0" smtClean="0"/>
              <a:t>Relevant to threads – will study them in depth in operating systems course</a:t>
            </a:r>
          </a:p>
          <a:p>
            <a:pPr lvl="1"/>
            <a:r>
              <a:rPr lang="en-US" dirty="0" smtClean="0"/>
              <a:t>See section on synchronization and wait and notify.</a:t>
            </a:r>
          </a:p>
          <a:p>
            <a:pPr lvl="1"/>
            <a:r>
              <a:rPr lang="en-US" dirty="0" smtClean="0"/>
              <a:t>Useful for animations.</a:t>
            </a:r>
          </a:p>
          <a:p>
            <a:r>
              <a:rPr lang="en-US" dirty="0" err="1" smtClean="0"/>
              <a:t>getClass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Returns the class, on which one can invoke “reflection” methods</a:t>
            </a:r>
          </a:p>
          <a:p>
            <a:pPr lvl="1"/>
            <a:r>
              <a:rPr lang="en-US" dirty="0" smtClean="0"/>
              <a:t>Used by </a:t>
            </a:r>
            <a:r>
              <a:rPr lang="en-US" dirty="0" err="1" smtClean="0"/>
              <a:t>ObjectEditor</a:t>
            </a:r>
            <a:r>
              <a:rPr lang="en-US" dirty="0" smtClean="0"/>
              <a:t> to edit arbitrary object.</a:t>
            </a:r>
          </a:p>
          <a:p>
            <a:r>
              <a:rPr lang="en-US" dirty="0" smtClean="0"/>
              <a:t>finalize()</a:t>
            </a:r>
          </a:p>
          <a:p>
            <a:pPr lvl="1"/>
            <a:r>
              <a:rPr lang="en-US" dirty="0" smtClean="0"/>
              <a:t>Called when object is garbage collected.</a:t>
            </a:r>
            <a:endParaRPr lang="en-US" dirty="0"/>
          </a:p>
        </p:txBody>
      </p:sp>
      <p:pic>
        <p:nvPicPr>
          <p:cNvPr id="6" name="~PP75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8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799" y="1447800"/>
            <a:ext cx="4724401" cy="464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1524000"/>
            <a:ext cx="12954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96201" y="1524000"/>
            <a:ext cx="1066799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6200" y="1981200"/>
            <a:ext cx="1066801" cy="403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1524000"/>
            <a:ext cx="10668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1295400"/>
            <a:ext cx="3048000" cy="1143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 p1   = </a:t>
            </a:r>
            <a:r>
              <a:rPr lang="en-US" b="1" dirty="0" smtClean="0"/>
              <a:t>new</a:t>
            </a:r>
          </a:p>
          <a:p>
            <a:pPr algn="ctr"/>
            <a:r>
              <a:rPr lang="en-US" sz="800" b="1" dirty="0" smtClean="0"/>
              <a:t> 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AMutablePoint</a:t>
            </a:r>
            <a:r>
              <a:rPr lang="en-US" dirty="0" smtClean="0"/>
              <a:t>(100,100);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81600" y="2362200"/>
            <a:ext cx="2438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AMutablePoint@8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3400" y="23622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8</a:t>
            </a:r>
            <a:endParaRPr lang="en-US" u="sng" dirty="0"/>
          </a:p>
        </p:txBody>
      </p:sp>
      <p:sp>
        <p:nvSpPr>
          <p:cNvPr id="12" name="Rectangle 11"/>
          <p:cNvSpPr/>
          <p:nvPr/>
        </p:nvSpPr>
        <p:spPr>
          <a:xfrm>
            <a:off x="7696201" y="23622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96200" y="26670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181600" y="3200400"/>
            <a:ext cx="2438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 p1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32004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52</a:t>
            </a:r>
            <a:endParaRPr lang="en-US" u="sng" dirty="0"/>
          </a:p>
        </p:txBody>
      </p:sp>
      <p:sp>
        <p:nvSpPr>
          <p:cNvPr id="35" name="Rectangle 34"/>
          <p:cNvSpPr/>
          <p:nvPr/>
        </p:nvSpPr>
        <p:spPr>
          <a:xfrm>
            <a:off x="7696200" y="32004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8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181600" y="4419600"/>
            <a:ext cx="2438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 p2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343400" y="44196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56</a:t>
            </a:r>
            <a:endParaRPr lang="en-US" u="sng" dirty="0"/>
          </a:p>
        </p:txBody>
      </p:sp>
      <p:sp>
        <p:nvSpPr>
          <p:cNvPr id="39" name="Rectangle 38"/>
          <p:cNvSpPr/>
          <p:nvPr/>
        </p:nvSpPr>
        <p:spPr>
          <a:xfrm>
            <a:off x="304800" y="63246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AMutablePoint@8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4800" y="5562600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14600" y="5486400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0" idx="2"/>
            <a:endCxn id="39" idx="0"/>
          </p:cNvCxnSpPr>
          <p:nvPr/>
        </p:nvCxnSpPr>
        <p:spPr>
          <a:xfrm rot="16200000" flipH="1">
            <a:off x="1047750" y="5772150"/>
            <a:ext cx="381000" cy="723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2"/>
            <a:endCxn id="39" idx="0"/>
          </p:cNvCxnSpPr>
          <p:nvPr/>
        </p:nvCxnSpPr>
        <p:spPr>
          <a:xfrm rot="5400000">
            <a:off x="2114550" y="5353050"/>
            <a:ext cx="457200" cy="1485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696200" y="23622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696200" y="44196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76</a:t>
            </a:r>
            <a:endParaRPr lang="en-US" u="sng" dirty="0"/>
          </a:p>
        </p:txBody>
      </p:sp>
      <p:sp>
        <p:nvSpPr>
          <p:cNvPr id="42" name="Rectangle 41"/>
          <p:cNvSpPr/>
          <p:nvPr/>
        </p:nvSpPr>
        <p:spPr>
          <a:xfrm>
            <a:off x="457200" y="2895600"/>
            <a:ext cx="2971800" cy="990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 p2   = </a:t>
            </a:r>
            <a:r>
              <a:rPr lang="en-US" b="1" dirty="0" smtClean="0"/>
              <a:t>new</a:t>
            </a:r>
          </a:p>
          <a:p>
            <a:pPr algn="ctr"/>
            <a:r>
              <a:rPr lang="en-US" sz="800" b="1" dirty="0" smtClean="0"/>
              <a:t> 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AMutablePoint</a:t>
            </a:r>
            <a:r>
              <a:rPr lang="en-US" dirty="0" smtClean="0"/>
              <a:t>(150,75);  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181600" y="5029200"/>
            <a:ext cx="2438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AMutablePoint@76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343400" y="50292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76</a:t>
            </a:r>
            <a:endParaRPr lang="en-US" u="sng" dirty="0"/>
          </a:p>
        </p:txBody>
      </p:sp>
      <p:sp>
        <p:nvSpPr>
          <p:cNvPr id="48" name="Rectangle 47"/>
          <p:cNvSpPr/>
          <p:nvPr/>
        </p:nvSpPr>
        <p:spPr>
          <a:xfrm>
            <a:off x="7696201" y="50292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696200" y="53340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96200" y="50292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696200" y="32004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8</a:t>
            </a:r>
            <a:endParaRPr lang="en-US" u="sng" dirty="0"/>
          </a:p>
        </p:txBody>
      </p:sp>
      <p:sp>
        <p:nvSpPr>
          <p:cNvPr id="52" name="Rectangle 51"/>
          <p:cNvSpPr/>
          <p:nvPr/>
        </p:nvSpPr>
        <p:spPr>
          <a:xfrm>
            <a:off x="3124200" y="63246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AMutablePoint@76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41" idx="2"/>
            <a:endCxn id="52" idx="0"/>
          </p:cNvCxnSpPr>
          <p:nvPr/>
        </p:nvCxnSpPr>
        <p:spPr>
          <a:xfrm rot="16200000" flipH="1">
            <a:off x="3524250" y="5429250"/>
            <a:ext cx="457200" cy="1333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7200" y="4114800"/>
            <a:ext cx="2971800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   = p1 ;  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096000" y="6324600"/>
            <a:ext cx="25146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Garbage Collected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38" idx="0"/>
          </p:cNvCxnSpPr>
          <p:nvPr/>
        </p:nvCxnSpPr>
        <p:spPr>
          <a:xfrm rot="5400000" flipH="1" flipV="1">
            <a:off x="7029450" y="5657850"/>
            <a:ext cx="99060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8" idx="1"/>
          </p:cNvCxnSpPr>
          <p:nvPr/>
        </p:nvCxnSpPr>
        <p:spPr>
          <a:xfrm rot="10800000">
            <a:off x="5715000" y="6515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5" name="~PP120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724722" y="4367707"/>
            <a:ext cx="1371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Covered elsewhere</a:t>
            </a:r>
          </a:p>
        </p:txBody>
      </p:sp>
    </p:spTree>
    <p:custDataLst>
      <p:tags r:id="rId1"/>
    </p:custDataLst>
  </p:cSld>
  <p:clrMapOvr>
    <a:masterClrMapping/>
  </p:clrMapOvr>
  <p:transition advTm="33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61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 Semantics?</a:t>
            </a:r>
            <a:endParaRPr lang="en-US" dirty="0"/>
          </a:p>
        </p:txBody>
      </p:sp>
      <p:grpSp>
        <p:nvGrpSpPr>
          <p:cNvPr id="3" name="Group 34"/>
          <p:cNvGrpSpPr/>
          <p:nvPr/>
        </p:nvGrpSpPr>
        <p:grpSpPr>
          <a:xfrm>
            <a:off x="2667000" y="2590800"/>
            <a:ext cx="2819400" cy="1295400"/>
            <a:chOff x="228600" y="1143000"/>
            <a:chExt cx="2819400" cy="1295400"/>
          </a:xfrm>
        </p:grpSpPr>
        <p:sp>
          <p:nvSpPr>
            <p:cNvPr id="23" name="Rectangle 22"/>
            <p:cNvSpPr/>
            <p:nvPr/>
          </p:nvSpPr>
          <p:spPr>
            <a:xfrm>
              <a:off x="228600" y="1143000"/>
              <a:ext cx="1371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Object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00200" y="1143000"/>
              <a:ext cx="1447800" cy="3810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toString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00200" y="1600200"/>
              <a:ext cx="1447800" cy="3810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equals()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00200" y="2057400"/>
              <a:ext cx="1447800" cy="3810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clone()</a:t>
              </a:r>
              <a:endParaRPr lang="en-US" dirty="0"/>
            </a:p>
          </p:txBody>
        </p:sp>
      </p:grp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4191000" y="3505200"/>
            <a:ext cx="12192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5486400"/>
            <a:ext cx="3352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Need to understand memory representation</a:t>
            </a:r>
          </a:p>
        </p:txBody>
      </p:sp>
      <p:pic>
        <p:nvPicPr>
          <p:cNvPr id="13" name="~PP6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Objects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657600"/>
            <a:ext cx="7924800" cy="1600200"/>
          </a:xfrm>
        </p:spPr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r>
              <a:rPr lang="en-US" sz="2800" dirty="0"/>
              <a:t>What if we want copy rather than reference.</a:t>
            </a:r>
          </a:p>
          <a:p>
            <a:r>
              <a:rPr lang="en-US" sz="2800" dirty="0"/>
              <a:t>The properties can be changed independently</a:t>
            </a:r>
          </a:p>
          <a:p>
            <a:r>
              <a:rPr lang="en-US" sz="2800" dirty="0" smtClean="0"/>
              <a:t>Backup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0" y="1676400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cs typeface="Times New Roman" pitchFamily="18" charset="0"/>
              </a:rPr>
              <a:t>p1 = </a:t>
            </a:r>
            <a:r>
              <a:rPr lang="en-US" b="1" dirty="0" smtClean="0">
                <a:cs typeface="Times New Roman" pitchFamily="18" charset="0"/>
              </a:rPr>
              <a:t>new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AMutablePoint</a:t>
            </a:r>
            <a:r>
              <a:rPr lang="en-US" dirty="0" smtClean="0">
                <a:cs typeface="Times New Roman" pitchFamily="18" charset="0"/>
              </a:rPr>
              <a:t>(200, 200);</a:t>
            </a:r>
          </a:p>
          <a:p>
            <a:pPr>
              <a:buFontTx/>
              <a:buNone/>
            </a:pPr>
            <a:r>
              <a:rPr lang="en-US" dirty="0" smtClean="0">
                <a:cs typeface="Times New Roman" pitchFamily="18" charset="0"/>
              </a:rPr>
              <a:t>p2 = p1;</a:t>
            </a:r>
          </a:p>
          <a:p>
            <a:pPr>
              <a:buFontTx/>
              <a:buNone/>
            </a:pPr>
            <a:r>
              <a:rPr lang="en-US" dirty="0" smtClean="0">
                <a:cs typeface="Times New Roman" pitchFamily="18" charset="0"/>
              </a:rPr>
              <a:t>p1.setX (100);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1524000" y="2895600"/>
            <a:ext cx="27432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p2.getX() == p1.getX()</a:t>
            </a:r>
            <a:endParaRPr lang="en-US" dirty="0"/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4953000" y="2895600"/>
            <a:ext cx="10668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noProof="1">
                <a:sym typeface="Wingdings" pitchFamily="2" charset="2"/>
              </a:rPr>
              <a:t> </a:t>
            </a:r>
            <a:r>
              <a:rPr lang="en-US" noProof="1" smtClean="0">
                <a:sym typeface="Wingdings" pitchFamily="2" charset="2"/>
              </a:rPr>
              <a:t>true</a:t>
            </a:r>
            <a:endParaRPr lang="en-US" dirty="0"/>
          </a:p>
        </p:txBody>
      </p:sp>
      <p:pic>
        <p:nvPicPr>
          <p:cNvPr id="8" name="~PP59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6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09283" grpId="0" uiExpand="1" build="p"/>
      <p:bldP spid="6" grpId="0" animBg="1" autoUpdateAnimBg="0"/>
      <p:bldP spid="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Copier does the work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05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en-US" sz="1800" dirty="0">
                <a:cs typeface="Times New Roman" pitchFamily="18" charset="0"/>
              </a:rPr>
              <a:t>p1 = </a:t>
            </a:r>
            <a:r>
              <a:rPr lang="en-US" sz="1800" b="1" dirty="0">
                <a:cs typeface="Times New Roman" pitchFamily="18" charset="0"/>
              </a:rPr>
              <a:t>new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AMutablePoint</a:t>
            </a:r>
            <a:r>
              <a:rPr lang="en-US" sz="1800" dirty="0" smtClean="0">
                <a:cs typeface="Times New Roman" pitchFamily="18" charset="0"/>
              </a:rPr>
              <a:t>(200</a:t>
            </a:r>
            <a:r>
              <a:rPr lang="en-US" sz="1800" dirty="0">
                <a:cs typeface="Times New Roman" pitchFamily="18" charset="0"/>
              </a:rPr>
              <a:t>, 200);</a:t>
            </a:r>
          </a:p>
          <a:p>
            <a:pPr>
              <a:buFontTx/>
              <a:buNone/>
            </a:pPr>
            <a:r>
              <a:rPr lang="en-US" sz="1800" dirty="0">
                <a:cs typeface="Times New Roman" pitchFamily="18" charset="0"/>
              </a:rPr>
              <a:t>p2 = </a:t>
            </a:r>
            <a:r>
              <a:rPr lang="en-US" sz="1800" b="1" dirty="0">
                <a:cs typeface="Times New Roman" pitchFamily="18" charset="0"/>
              </a:rPr>
              <a:t>new </a:t>
            </a:r>
            <a:r>
              <a:rPr lang="en-US" sz="1800" dirty="0" err="1" smtClean="0">
                <a:cs typeface="Times New Roman" pitchFamily="18" charset="0"/>
              </a:rPr>
              <a:t>AMutablePoint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(p1.getX(), p1.getY());</a:t>
            </a:r>
          </a:p>
          <a:p>
            <a:pPr>
              <a:buFontTx/>
              <a:buNone/>
            </a:pPr>
            <a:r>
              <a:rPr lang="en-US" sz="1800" dirty="0">
                <a:cs typeface="Times New Roman" pitchFamily="18" charset="0"/>
              </a:rPr>
              <a:t>p1.setX (100</a:t>
            </a:r>
            <a:r>
              <a:rPr lang="en-US" sz="1800" dirty="0" smtClean="0">
                <a:cs typeface="Times New Roman" pitchFamily="18" charset="0"/>
              </a:rPr>
              <a:t>);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304799" y="4039343"/>
            <a:ext cx="464820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p2.getX() == p1.getX()</a:t>
            </a:r>
            <a:endParaRPr lang="en-US" dirty="0"/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5562600" y="4039343"/>
            <a:ext cx="22098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noProof="1">
                <a:sym typeface="Wingdings" pitchFamily="2" charset="2"/>
              </a:rPr>
              <a:t> </a:t>
            </a:r>
            <a:r>
              <a:rPr lang="en-US" noProof="1" smtClean="0">
                <a:sym typeface="Wingdings" pitchFamily="2" charset="2"/>
              </a:rPr>
              <a:t>false</a:t>
            </a:r>
            <a:endParaRPr lang="en-US" dirty="0"/>
          </a:p>
        </p:txBody>
      </p:sp>
      <p:pic>
        <p:nvPicPr>
          <p:cNvPr id="8" name="~PP246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3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Copied object does the work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914400"/>
            <a:ext cx="76962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en-US" dirty="0" smtClean="0">
                <a:cs typeface="Times New Roman" pitchFamily="18" charset="0"/>
              </a:rPr>
              <a:t>// </a:t>
            </a:r>
            <a:r>
              <a:rPr lang="en-US" dirty="0">
                <a:cs typeface="Times New Roman" pitchFamily="18" charset="0"/>
              </a:rPr>
              <a:t>i</a:t>
            </a:r>
            <a:r>
              <a:rPr lang="en-US" dirty="0" smtClean="0">
                <a:cs typeface="Times New Roman" pitchFamily="18" charset="0"/>
              </a:rPr>
              <a:t>n Object, subtype can increase access of overridden method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protected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Object clone()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{ … }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533399" y="6260068"/>
            <a:ext cx="464820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p2.getX() == p1.getX()</a:t>
            </a:r>
            <a:endParaRPr lang="en-US" dirty="0"/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5791200" y="6260068"/>
            <a:ext cx="22098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noProof="1">
                <a:sym typeface="Wingdings" pitchFamily="2" charset="2"/>
              </a:rPr>
              <a:t> </a:t>
            </a:r>
            <a:r>
              <a:rPr lang="en-US" noProof="1" smtClean="0">
                <a:sym typeface="Wingdings" pitchFamily="2" charset="2"/>
              </a:rPr>
              <a:t>false</a:t>
            </a:r>
            <a:endParaRPr lang="en-US" dirty="0"/>
          </a:p>
        </p:txBody>
      </p:sp>
      <p:pic>
        <p:nvPicPr>
          <p:cNvPr id="8" name="~PP38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1" y="2830551"/>
            <a:ext cx="7696200" cy="22748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en-US" sz="1600" dirty="0">
                <a:cs typeface="Times New Roman" pitchFamily="18" charset="0"/>
              </a:rPr>
              <a:t>// </a:t>
            </a:r>
            <a:r>
              <a:rPr lang="en-US" sz="1600" dirty="0" err="1" smtClean="0">
                <a:cs typeface="Times New Roman" pitchFamily="18" charset="0"/>
              </a:rPr>
              <a:t>Cloneable</a:t>
            </a:r>
            <a:r>
              <a:rPr lang="en-US" sz="1600" dirty="0" smtClean="0">
                <a:cs typeface="Times New Roman" pitchFamily="18" charset="0"/>
              </a:rPr>
              <a:t> is an empty interface, should be an annotation</a:t>
            </a:r>
            <a:endParaRPr lang="en-US" sz="1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ACloneablePoint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AMutablePoint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            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CloneablePoint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Cloneable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ACloneablePoint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theX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theY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super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theX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theY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Object clone()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super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.clone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3399" y="1839952"/>
            <a:ext cx="7696200" cy="903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CloneablePoint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MutablePoint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Object clone();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399" y="5215054"/>
            <a:ext cx="7696200" cy="804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CloneablePoint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p1 =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ACloneablePoint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(200, 200);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CloneablePoint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p2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CloneablePoint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p1.clone();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p1.setX (100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);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3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BoundedPoint</a:t>
            </a:r>
            <a:r>
              <a:rPr lang="en-US" dirty="0" smtClean="0"/>
              <a:t> Clone</a:t>
            </a:r>
            <a:endParaRPr lang="en-US" dirty="0"/>
          </a:p>
        </p:txBody>
      </p:sp>
      <p:pic>
        <p:nvPicPr>
          <p:cNvPr id="10" name="~PP271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1693" y="1295400"/>
            <a:ext cx="8504238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ACloneableBoundedPoint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ABoundedPoint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CloneableBoundedPoint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Cloneable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ACloneableBoundedPoint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initX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initY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CloneablePoint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theUpperLeftCorner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CloneablePoint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theLowerRightCorner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super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initX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initY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theUpperLeftCorner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theLowerRightCorner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Object clone()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super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.clone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cs typeface="Times New Roman" pitchFamily="18" charset="0"/>
              </a:rPr>
              <a:t>}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2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BoundedPoint</a:t>
            </a:r>
            <a:r>
              <a:rPr lang="en-US" dirty="0" smtClean="0"/>
              <a:t> Clone</a:t>
            </a:r>
            <a:endParaRPr lang="en-US" dirty="0"/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152400" y="3439180"/>
            <a:ext cx="464820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p2.getX() == p1.getX()</a:t>
            </a:r>
            <a:endParaRPr lang="en-US" dirty="0"/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7086600" y="3429000"/>
            <a:ext cx="12954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noProof="1">
                <a:sym typeface="Wingdings" pitchFamily="2" charset="2"/>
              </a:rPr>
              <a:t> </a:t>
            </a:r>
            <a:r>
              <a:rPr lang="en-US" noProof="1" smtClean="0">
                <a:sym typeface="Wingdings" pitchFamily="2" charset="2"/>
              </a:rPr>
              <a:t>false</a:t>
            </a:r>
            <a:endParaRPr lang="en-US" dirty="0"/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52400" y="4114800"/>
            <a:ext cx="55626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p1.getUpperLeftCorner().</a:t>
            </a:r>
            <a:r>
              <a:rPr lang="en-US" dirty="0" err="1" smtClean="0">
                <a:cs typeface="Times New Roman" pitchFamily="18" charset="0"/>
              </a:rPr>
              <a:t>getX</a:t>
            </a:r>
            <a:r>
              <a:rPr lang="en-US" dirty="0" smtClean="0">
                <a:cs typeface="Times New Roman" pitchFamily="18" charset="0"/>
              </a:rPr>
              <a:t>() </a:t>
            </a:r>
            <a:r>
              <a:rPr lang="en-US" dirty="0" smtClean="0"/>
              <a:t>== </a:t>
            </a:r>
            <a:r>
              <a:rPr lang="en-US" dirty="0" smtClean="0">
                <a:cs typeface="Times New Roman" pitchFamily="18" charset="0"/>
              </a:rPr>
              <a:t>p2.getUpperLeftCorner().</a:t>
            </a:r>
            <a:r>
              <a:rPr lang="en-US" dirty="0" err="1" smtClean="0">
                <a:cs typeface="Times New Roman" pitchFamily="18" charset="0"/>
              </a:rPr>
              <a:t>getX</a:t>
            </a:r>
            <a:r>
              <a:rPr lang="en-US" dirty="0" smtClean="0">
                <a:cs typeface="Times New Roman" pitchFamily="18" charset="0"/>
              </a:rPr>
              <a:t>() </a:t>
            </a:r>
            <a:endParaRPr lang="en-US" dirty="0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7086600" y="4210109"/>
            <a:ext cx="12954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noProof="1">
                <a:sym typeface="Wingdings" pitchFamily="2" charset="2"/>
              </a:rPr>
              <a:t> </a:t>
            </a:r>
            <a:r>
              <a:rPr lang="en-US" noProof="1" smtClean="0">
                <a:sym typeface="Wingdings" pitchFamily="2" charset="2"/>
              </a:rPr>
              <a:t>true</a:t>
            </a:r>
            <a:endParaRPr lang="en-US" dirty="0"/>
          </a:p>
        </p:txBody>
      </p:sp>
      <p:pic>
        <p:nvPicPr>
          <p:cNvPr id="10" name="~PP271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4807169"/>
            <a:ext cx="304800" cy="3048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71600"/>
            <a:ext cx="8504238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CloneableBoundedPoint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p1 = 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ACloneableBoundedPoint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(75, 75,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AMutablePoint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(50,50),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AMutablePoint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(100,100));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CloneableBoundedPoint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p2 = (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CloneableBoundedPoint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 p1.clone();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p1.setX (100);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p1.getUpperLeftCorner().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setX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(200);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46362"/>
      </p:ext>
    </p:extLst>
  </p:cSld>
  <p:clrMapOvr>
    <a:masterClrMapping/>
  </p:clrMapOvr>
  <p:transition advTm="12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696200" y="762000"/>
            <a:ext cx="914400" cy="533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685800"/>
          </a:xfrm>
        </p:spPr>
        <p:txBody>
          <a:bodyPr/>
          <a:lstStyle/>
          <a:p>
            <a:r>
              <a:rPr lang="en-US" dirty="0" smtClean="0"/>
              <a:t>Replicating Instance Variable Values</a:t>
            </a:r>
            <a:endParaRPr lang="en-US" dirty="0"/>
          </a:p>
        </p:txBody>
      </p:sp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7696200" y="3590925"/>
            <a:ext cx="914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u="sng"/>
              <a:t>8</a:t>
            </a:r>
            <a:endParaRPr lang="en-US"/>
          </a:p>
        </p:txBody>
      </p:sp>
      <p:sp>
        <p:nvSpPr>
          <p:cNvPr id="578567" name="Text Box 7"/>
          <p:cNvSpPr txBox="1">
            <a:spLocks noChangeArrowheads="1"/>
          </p:cNvSpPr>
          <p:nvPr/>
        </p:nvSpPr>
        <p:spPr bwMode="auto">
          <a:xfrm>
            <a:off x="7696200" y="3971925"/>
            <a:ext cx="914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u="sng"/>
              <a:t>16</a:t>
            </a:r>
            <a:endParaRPr lang="en-US"/>
          </a:p>
        </p:txBody>
      </p:sp>
      <p:sp>
        <p:nvSpPr>
          <p:cNvPr id="578574" name="Text Box 14"/>
          <p:cNvSpPr txBox="1">
            <a:spLocks noChangeArrowheads="1"/>
          </p:cNvSpPr>
          <p:nvPr/>
        </p:nvSpPr>
        <p:spPr bwMode="auto">
          <a:xfrm>
            <a:off x="7696200" y="1143000"/>
            <a:ext cx="9144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578575" name="Text Box 15"/>
          <p:cNvSpPr txBox="1">
            <a:spLocks noChangeArrowheads="1"/>
          </p:cNvSpPr>
          <p:nvPr/>
        </p:nvSpPr>
        <p:spPr bwMode="auto">
          <a:xfrm>
            <a:off x="7696200" y="1524000"/>
            <a:ext cx="914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/>
              <a:t>50</a:t>
            </a:r>
          </a:p>
        </p:txBody>
      </p:sp>
      <p:sp>
        <p:nvSpPr>
          <p:cNvPr id="578576" name="Text Box 16"/>
          <p:cNvSpPr txBox="1">
            <a:spLocks noChangeArrowheads="1"/>
          </p:cNvSpPr>
          <p:nvPr/>
        </p:nvSpPr>
        <p:spPr bwMode="auto">
          <a:xfrm>
            <a:off x="4572000" y="1295400"/>
            <a:ext cx="211468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dirty="0" smtClean="0"/>
              <a:t>AMutablePoint@8</a:t>
            </a:r>
            <a:endParaRPr lang="en-US" dirty="0"/>
          </a:p>
        </p:txBody>
      </p:sp>
      <p:sp>
        <p:nvSpPr>
          <p:cNvPr id="578577" name="Rectangle 17"/>
          <p:cNvSpPr>
            <a:spLocks noChangeArrowheads="1"/>
          </p:cNvSpPr>
          <p:nvPr/>
        </p:nvSpPr>
        <p:spPr bwMode="auto">
          <a:xfrm>
            <a:off x="6934200" y="1285875"/>
            <a:ext cx="685800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u="sng"/>
              <a:t>8</a:t>
            </a:r>
          </a:p>
        </p:txBody>
      </p:sp>
      <p:sp>
        <p:nvSpPr>
          <p:cNvPr id="578585" name="Rectangle 25" descr="10%"/>
          <p:cNvSpPr>
            <a:spLocks noChangeArrowheads="1"/>
          </p:cNvSpPr>
          <p:nvPr/>
        </p:nvSpPr>
        <p:spPr bwMode="auto">
          <a:xfrm>
            <a:off x="6934200" y="2819400"/>
            <a:ext cx="685800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u="sng"/>
              <a:t>48</a:t>
            </a:r>
          </a:p>
        </p:txBody>
      </p:sp>
      <p:sp>
        <p:nvSpPr>
          <p:cNvPr id="578587" name="Text Box 27"/>
          <p:cNvSpPr txBox="1">
            <a:spLocks noChangeArrowheads="1"/>
          </p:cNvSpPr>
          <p:nvPr/>
        </p:nvSpPr>
        <p:spPr bwMode="auto">
          <a:xfrm>
            <a:off x="4191000" y="2828925"/>
            <a:ext cx="26670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dirty="0" smtClean="0"/>
              <a:t>ABoundedPoint@48</a:t>
            </a:r>
            <a:endParaRPr lang="en-US" dirty="0"/>
          </a:p>
        </p:txBody>
      </p:sp>
      <p:sp>
        <p:nvSpPr>
          <p:cNvPr id="578592" name="Text Box 32"/>
          <p:cNvSpPr txBox="1">
            <a:spLocks noChangeArrowheads="1"/>
          </p:cNvSpPr>
          <p:nvPr/>
        </p:nvSpPr>
        <p:spPr bwMode="auto">
          <a:xfrm>
            <a:off x="7696200" y="1981200"/>
            <a:ext cx="914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578593" name="Rectangle 33" descr="5%"/>
          <p:cNvSpPr>
            <a:spLocks noChangeArrowheads="1"/>
          </p:cNvSpPr>
          <p:nvPr/>
        </p:nvSpPr>
        <p:spPr bwMode="auto">
          <a:xfrm>
            <a:off x="6934200" y="2124075"/>
            <a:ext cx="685800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u="sng"/>
              <a:t>16</a:t>
            </a:r>
          </a:p>
        </p:txBody>
      </p:sp>
      <p:sp>
        <p:nvSpPr>
          <p:cNvPr id="578594" name="Text Box 34"/>
          <p:cNvSpPr txBox="1">
            <a:spLocks noChangeArrowheads="1"/>
          </p:cNvSpPr>
          <p:nvPr/>
        </p:nvSpPr>
        <p:spPr bwMode="auto">
          <a:xfrm>
            <a:off x="4419600" y="2133600"/>
            <a:ext cx="224292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dirty="0" smtClean="0"/>
              <a:t>AMutablePoint@16</a:t>
            </a:r>
            <a:endParaRPr lang="en-US" dirty="0"/>
          </a:p>
        </p:txBody>
      </p:sp>
      <p:sp>
        <p:nvSpPr>
          <p:cNvPr id="578595" name="Text Box 35"/>
          <p:cNvSpPr txBox="1">
            <a:spLocks noChangeArrowheads="1"/>
          </p:cNvSpPr>
          <p:nvPr/>
        </p:nvSpPr>
        <p:spPr bwMode="auto">
          <a:xfrm>
            <a:off x="7696200" y="2362200"/>
            <a:ext cx="914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578597" name="Text Box 37"/>
          <p:cNvSpPr txBox="1">
            <a:spLocks noChangeArrowheads="1"/>
          </p:cNvSpPr>
          <p:nvPr/>
        </p:nvSpPr>
        <p:spPr bwMode="auto">
          <a:xfrm>
            <a:off x="7696200" y="2840593"/>
            <a:ext cx="914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/>
              <a:t>75</a:t>
            </a:r>
          </a:p>
        </p:txBody>
      </p:sp>
      <p:sp>
        <p:nvSpPr>
          <p:cNvPr id="578598" name="Text Box 38"/>
          <p:cNvSpPr txBox="1">
            <a:spLocks noChangeArrowheads="1"/>
          </p:cNvSpPr>
          <p:nvPr/>
        </p:nvSpPr>
        <p:spPr bwMode="auto">
          <a:xfrm>
            <a:off x="7696200" y="3221593"/>
            <a:ext cx="914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/>
              <a:t>75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696200" y="5269468"/>
            <a:ext cx="914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u="sng"/>
              <a:t>8</a:t>
            </a:r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696200" y="5650468"/>
            <a:ext cx="914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u="sng"/>
              <a:t>16</a:t>
            </a:r>
            <a:endParaRPr lang="en-US"/>
          </a:p>
        </p:txBody>
      </p:sp>
      <p:sp>
        <p:nvSpPr>
          <p:cNvPr id="27" name="Rectangle 25" descr="10%"/>
          <p:cNvSpPr>
            <a:spLocks noChangeArrowheads="1"/>
          </p:cNvSpPr>
          <p:nvPr/>
        </p:nvSpPr>
        <p:spPr bwMode="auto">
          <a:xfrm>
            <a:off x="6934200" y="4497943"/>
            <a:ext cx="6858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u="sng" dirty="0" smtClean="0"/>
              <a:t>96</a:t>
            </a:r>
            <a:endParaRPr lang="en-US" u="sng" dirty="0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191000" y="4507468"/>
            <a:ext cx="26670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dirty="0" smtClean="0"/>
              <a:t>ABoundedPoint@96</a:t>
            </a:r>
            <a:endParaRPr lang="en-US" dirty="0"/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696200" y="4519136"/>
            <a:ext cx="914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/>
              <a:t>75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7696200" y="4900136"/>
            <a:ext cx="914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/>
              <a:t>75</a:t>
            </a:r>
          </a:p>
        </p:txBody>
      </p:sp>
      <p:pic>
        <p:nvPicPr>
          <p:cNvPr id="31" name="~PP241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2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8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3|0.9|16.3|2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3|4.1|4.6|1.9|1.7|369.7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8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6.5|15|9.8|35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8|0.8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3|2.8|2.1|1.5|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|7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98.9|28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8.1|18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9|2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20|37.7|4.5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7.4|3.9|2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7.4|3.9|2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|1.3|2.5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13310</TotalTime>
  <Words>1345</Words>
  <Application>Microsoft Office PowerPoint</Application>
  <PresentationFormat>On-screen Show (4:3)</PresentationFormat>
  <Paragraphs>443</Paragraphs>
  <Slides>29</Slides>
  <Notes>21</Notes>
  <HiddenSlides>0</HiddenSlides>
  <MMClips>29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Oriel</vt:lpstr>
      <vt:lpstr>Comp 401 Copy: Shallow and Deep</vt:lpstr>
      <vt:lpstr>Prerequisite</vt:lpstr>
      <vt:lpstr>Clone Semantics?</vt:lpstr>
      <vt:lpstr>Copying Objects</vt:lpstr>
      <vt:lpstr>Copier does the work</vt:lpstr>
      <vt:lpstr>Copied object does the work</vt:lpstr>
      <vt:lpstr>BoundedPoint Clone</vt:lpstr>
      <vt:lpstr>BoundedPoint Clone</vt:lpstr>
      <vt:lpstr>Replicating Instance Variable Values</vt:lpstr>
      <vt:lpstr>Shallow Copy</vt:lpstr>
      <vt:lpstr>Deep Copy</vt:lpstr>
      <vt:lpstr>Object Clone</vt:lpstr>
      <vt:lpstr>Bounded Point Deep Copy ?</vt:lpstr>
      <vt:lpstr>Bounded Point Deep Copy</vt:lpstr>
      <vt:lpstr>Bounded Point Deep Copy Problems</vt:lpstr>
      <vt:lpstr>Cloning Graph Structures</vt:lpstr>
      <vt:lpstr>Shallow vs. Deep Copy</vt:lpstr>
      <vt:lpstr>SMALLTALK Shallow, Deep(er), and Regular Copy</vt:lpstr>
      <vt:lpstr>Deep Copy of Graph Structure</vt:lpstr>
      <vt:lpstr>Deep Copy of Graph Structure</vt:lpstr>
      <vt:lpstr>Isomorphic Deep Copy</vt:lpstr>
      <vt:lpstr>JAVA SERIALIZATION</vt:lpstr>
      <vt:lpstr>Object Editor Automatic Refreshes</vt:lpstr>
      <vt:lpstr>Object Editor Automatic Refreshes</vt:lpstr>
      <vt:lpstr>Complete Brute Force Refresh</vt:lpstr>
      <vt:lpstr>Complete Brute Force Refresh</vt:lpstr>
      <vt:lpstr>Why Simplistic Array Print?</vt:lpstr>
      <vt:lpstr>Other Object Operations</vt:lpstr>
      <vt:lpstr>Garbage Collection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1650</cp:revision>
  <dcterms:created xsi:type="dcterms:W3CDTF">2006-08-16T00:00:00Z</dcterms:created>
  <dcterms:modified xsi:type="dcterms:W3CDTF">2014-05-18T18:54:55Z</dcterms:modified>
</cp:coreProperties>
</file>