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368" r:id="rId3"/>
    <p:sldId id="292" r:id="rId4"/>
    <p:sldId id="366" r:id="rId5"/>
    <p:sldId id="365" r:id="rId6"/>
    <p:sldId id="293" r:id="rId7"/>
    <p:sldId id="364" r:id="rId8"/>
    <p:sldId id="361" r:id="rId9"/>
    <p:sldId id="369" r:id="rId10"/>
    <p:sldId id="370" r:id="rId11"/>
    <p:sldId id="363" r:id="rId12"/>
    <p:sldId id="295" r:id="rId13"/>
    <p:sldId id="3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49" autoAdjust="0"/>
    <p:restoredTop sz="94660" autoAdjust="0"/>
  </p:normalViewPr>
  <p:slideViewPr>
    <p:cSldViewPr>
      <p:cViewPr varScale="1">
        <p:scale>
          <a:sx n="76" d="100"/>
          <a:sy n="76" d="100"/>
        </p:scale>
        <p:origin x="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5BFCD-1A9F-4E04-964F-3BE1AA8E8FD6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1EB67-F149-44AB-8268-6FBAA37BC8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160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924800" cy="51785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>
          <a:xfrm>
            <a:off x="8458200" y="6191451"/>
            <a:ext cx="585216" cy="525018"/>
          </a:xfrm>
          <a:prstGeom prst="rect">
            <a:avLst/>
          </a:prstGeom>
        </p:spPr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92162"/>
          </a:xfrm>
          <a:prstGeom prst="rect">
            <a:avLst/>
          </a:prstGeom>
        </p:spPr>
        <p:txBody>
          <a:bodyPr vert="horz" anchor="ctr" anchorCtr="1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924800" cy="5178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483194" y="6172200"/>
            <a:ext cx="526694" cy="552651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0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458200" y="6260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B77D36F-9883-46BD-B382-AD309B12512B}" type="slidenum">
              <a:rPr lang="en-US" smtClean="0">
                <a:solidFill>
                  <a:schemeClr val="bg1"/>
                </a:solidFill>
              </a:rPr>
              <a:pPr algn="ct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5146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Comp 110/401</a:t>
            </a:r>
            <a:br>
              <a:rPr lang="en-US" dirty="0" smtClean="0"/>
            </a:br>
            <a:r>
              <a:rPr lang="en-US" dirty="0" smtClean="0"/>
              <a:t>Documentation: Comments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257800"/>
            <a:ext cx="6172200" cy="1117122"/>
          </a:xfrm>
        </p:spPr>
        <p:txBody>
          <a:bodyPr/>
          <a:lstStyle/>
          <a:p>
            <a:r>
              <a:rPr lang="en-US" dirty="0" smtClean="0"/>
              <a:t>Instructor: Prasun Dewan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 Decomposition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066800"/>
            <a:ext cx="7924800" cy="1447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modularReadAndPrintStrings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()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() {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String[]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strings = </a:t>
            </a:r>
            <a:r>
              <a:rPr lang="en-US" sz="1600" b="1" i="1" dirty="0" err="1">
                <a:solidFill>
                  <a:srgbClr val="000000"/>
                </a:solidFill>
                <a:latin typeface="Courier New"/>
              </a:rPr>
              <a:t>readStrings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i="1" dirty="0" err="1">
                <a:solidFill>
                  <a:srgbClr val="000000"/>
                </a:solidFill>
                <a:latin typeface="Courier New"/>
              </a:rPr>
              <a:t>readNumStrings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printStrings</a:t>
            </a:r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(strings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printString</a:t>
            </a:r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(strings[0]);</a:t>
            </a:r>
            <a:r>
              <a:rPr lang="en-US" sz="1600" b="1" dirty="0" smtClean="0">
                <a:solidFill>
                  <a:srgbClr val="3F7F5F"/>
                </a:solidFill>
                <a:latin typeface="Courier New"/>
              </a:rPr>
              <a:t>// unsafe</a:t>
            </a:r>
            <a:endParaRPr lang="en-US" sz="1600" b="1" dirty="0">
              <a:solidFill>
                <a:srgbClr val="3F7F5F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}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2743200"/>
            <a:ext cx="8153400" cy="11430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readNumStrings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() {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System.</a:t>
            </a:r>
            <a:r>
              <a:rPr lang="en-US" sz="1600" b="1" i="1" dirty="0" err="1" smtClean="0">
                <a:solidFill>
                  <a:srgbClr val="0000C0"/>
                </a:solidFill>
                <a:latin typeface="Courier New"/>
              </a:rPr>
              <a:t>out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.println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i="1" dirty="0">
                <a:solidFill>
                  <a:srgbClr val="2A00FF"/>
                </a:solidFill>
                <a:latin typeface="Courier New"/>
              </a:rPr>
              <a:t>"Number of Strings:"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return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Console.</a:t>
            </a:r>
            <a:r>
              <a:rPr lang="en-US" sz="1600" b="1" i="1" dirty="0" err="1">
                <a:solidFill>
                  <a:srgbClr val="000000"/>
                </a:solidFill>
                <a:latin typeface="Courier New"/>
              </a:rPr>
              <a:t>readInt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(); </a:t>
            </a:r>
            <a:r>
              <a:rPr lang="en-US" sz="1600" b="1" dirty="0">
                <a:solidFill>
                  <a:srgbClr val="3F7F5F"/>
                </a:solidFill>
                <a:latin typeface="Courier New"/>
              </a:rPr>
              <a:t>// reads the next line as integer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}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4103370"/>
            <a:ext cx="8382000" cy="1828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String[]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readStrings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numElements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System.</a:t>
            </a:r>
            <a:r>
              <a:rPr lang="en-US" sz="1600" b="1" i="1" dirty="0" err="1" smtClean="0">
                <a:solidFill>
                  <a:srgbClr val="0000C0"/>
                </a:solidFill>
                <a:latin typeface="Courier New"/>
              </a:rPr>
              <a:t>out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.println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i="1" dirty="0">
                <a:solidFill>
                  <a:srgbClr val="2A00FF"/>
                </a:solidFill>
                <a:latin typeface="Courier New"/>
              </a:rPr>
              <a:t>"Please enter "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 + </a:t>
            </a:r>
            <a:r>
              <a:rPr lang="en-US" sz="1600" b="1" i="1" dirty="0" err="1">
                <a:solidFill>
                  <a:srgbClr val="000000"/>
                </a:solidFill>
                <a:latin typeface="Courier New"/>
              </a:rPr>
              <a:t>numElements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 + </a:t>
            </a:r>
            <a:r>
              <a:rPr lang="en-US" sz="1600" b="1" i="1" dirty="0">
                <a:solidFill>
                  <a:srgbClr val="2A00FF"/>
                </a:solidFill>
                <a:latin typeface="Courier New"/>
              </a:rPr>
              <a:t>" strings"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String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[] strings = </a:t>
            </a:r>
            <a:r>
              <a:rPr lang="en-US" sz="1600" b="1" dirty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String[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numElements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]; </a:t>
            </a:r>
            <a:r>
              <a:rPr lang="en-US" sz="1600" b="1" dirty="0">
                <a:solidFill>
                  <a:srgbClr val="3F7F5F"/>
                </a:solidFill>
                <a:latin typeface="Courier New"/>
              </a:rPr>
              <a:t>// dynamic array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for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dirty="0" err="1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elementNum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= 0;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elementNum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&lt;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numElements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elementNum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++)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  strings[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elementNum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] =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Console.</a:t>
            </a:r>
            <a:r>
              <a:rPr lang="en-US" sz="1600" b="1" i="1" dirty="0" err="1">
                <a:solidFill>
                  <a:srgbClr val="000000"/>
                </a:solidFill>
                <a:latin typeface="Courier New"/>
              </a:rPr>
              <a:t>readString</a:t>
            </a:r>
            <a:r>
              <a:rPr lang="en-US" sz="1600" b="1" i="1" dirty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return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strings;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9577718" flipV="1">
            <a:off x="5869512" y="392327"/>
            <a:ext cx="2490407" cy="1044544"/>
          </a:xfrm>
          <a:prstGeom prst="rightArrow">
            <a:avLst>
              <a:gd name="adj1" fmla="val 75656"/>
              <a:gd name="adj2" fmla="val 46335"/>
            </a:avLst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Comment</a:t>
            </a:r>
            <a:r>
              <a:rPr lang="en-US" dirty="0" err="1" smtClean="0">
                <a:sym typeface="Wingdings" pitchFamily="2" charset="2"/>
              </a:rPr>
              <a:t>long</a:t>
            </a:r>
            <a:r>
              <a:rPr lang="en-US" dirty="0" smtClean="0">
                <a:sym typeface="Wingdings" pitchFamily="2" charset="2"/>
              </a:rPr>
              <a:t> identifier name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707" y="1793522"/>
            <a:ext cx="3505093" cy="7210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Eclipse CTRL-SPACE will complete name for you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172200"/>
            <a:ext cx="6781800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Useful information assuming the reader does not know it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19006" y="4191794"/>
            <a:ext cx="1588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429000" y="5410200"/>
            <a:ext cx="2590802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53711038"/>
      </p:ext>
    </p:extLst>
  </p:cSld>
  <p:clrMapOvr>
    <a:masterClrMapping/>
  </p:clrMapOvr>
  <p:transition advTm="4795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Whom the Comments Toll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66800" y="1621971"/>
            <a:ext cx="6172200" cy="7402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Other programmers who may have to maintain your code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2971801"/>
            <a:ext cx="6172200" cy="685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Other programmers using  the API provided by your code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3657600"/>
            <a:ext cx="6172200" cy="685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They do not have the context of the code, so some comments may not be redundant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4332512"/>
            <a:ext cx="6172200" cy="685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API comments useful in Web Documents and Tooltip Messages in Programming Environment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1055914" y="5018311"/>
            <a:ext cx="6172200" cy="6857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Calibri" pitchFamily="34" charset="0"/>
              </a:rPr>
              <a:t>Follow special format so they can be extracted by web doc tools and programming environment</a:t>
            </a:r>
          </a:p>
        </p:txBody>
      </p:sp>
    </p:spTree>
    <p:extLst>
      <p:ext uri="{BB962C8B-B14F-4D97-AF65-F5344CB8AC3E}">
        <p14:creationId xmlns:p14="http://schemas.microsoft.com/office/powerpoint/2010/main" val="3946732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JavaDoc</a:t>
            </a:r>
            <a:r>
              <a:rPr lang="en-US" dirty="0" smtClean="0"/>
              <a:t> Conventions For  Headers (API)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143000"/>
            <a:ext cx="8305800" cy="2209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3F5FBF"/>
                </a:solidFill>
                <a:latin typeface="Courier New"/>
              </a:rPr>
              <a:t>/**</a:t>
            </a:r>
          </a:p>
          <a:p>
            <a:r>
              <a:rPr lang="en-US" dirty="0">
                <a:solidFill>
                  <a:srgbClr val="3F5FBF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7F9FBF"/>
                </a:solidFill>
                <a:latin typeface="Courier New"/>
              </a:rPr>
              <a:t>@author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Courier New"/>
              </a:rPr>
              <a:t>Prasun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Courier New"/>
              </a:rPr>
              <a:t>Dewan</a:t>
            </a:r>
            <a:r>
              <a:rPr lang="en-US" u="sng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3F5FBF"/>
                </a:solidFill>
                <a:latin typeface="Courier New"/>
              </a:rPr>
              <a:t>more info see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: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>
                <a:solidFill>
                  <a:srgbClr val="3F3FBF"/>
                </a:solidFill>
                <a:latin typeface="Courier New"/>
              </a:rPr>
              <a:t>{@link http://www.oracle.com/technetwork/java/javase/documentation/index-137868.html#exampleresult}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*/</a:t>
            </a:r>
          </a:p>
          <a:p>
            <a:r>
              <a:rPr lang="en-US" b="1" dirty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urier New"/>
              </a:rPr>
              <a:t>interface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urier New"/>
              </a:rPr>
              <a:t>CommentedBMISpreadsheet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{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5987143"/>
            <a:ext cx="2667000" cy="685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 or Class?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3581400"/>
            <a:ext cx="8305800" cy="2209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3F5FBF"/>
                </a:solidFill>
                <a:latin typeface="Courier New"/>
              </a:rPr>
              <a:t>     /**</a:t>
            </a:r>
            <a:endParaRPr lang="en-US" dirty="0">
              <a:solidFill>
                <a:srgbClr val="3F5FBF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7F9FBF"/>
                </a:solidFill>
                <a:latin typeface="Courier New"/>
              </a:rPr>
              <a:t>@</a:t>
            </a:r>
            <a:r>
              <a:rPr lang="en-US" b="1" dirty="0" err="1">
                <a:solidFill>
                  <a:srgbClr val="7F9FBF"/>
                </a:solidFill>
                <a:latin typeface="Courier New"/>
              </a:rPr>
              <a:t>param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Courier New"/>
              </a:rPr>
              <a:t>newValue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is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the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value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of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variable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weight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not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only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sets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values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of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weight,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but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also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computes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value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Courier New"/>
              </a:rPr>
              <a:t>bmi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and</a:t>
            </a:r>
            <a:r>
              <a:rPr lang="en-US" u="sng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assigns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it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to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5FBF"/>
                </a:solidFill>
                <a:latin typeface="Courier New"/>
              </a:rPr>
              <a:t>variable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3F5FBF"/>
                </a:solidFill>
                <a:latin typeface="Courier New"/>
              </a:rPr>
              <a:t>bmi</a:t>
            </a:r>
            <a:endParaRPr lang="en-US" dirty="0">
              <a:solidFill>
                <a:srgbClr val="3F5FBF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</a:t>
            </a:r>
            <a:r>
              <a:rPr lang="en-US" dirty="0" smtClean="0">
                <a:solidFill>
                  <a:srgbClr val="3F5FBF"/>
                </a:solidFill>
                <a:latin typeface="Courier New"/>
              </a:rPr>
              <a:t>*/</a:t>
            </a:r>
          </a:p>
          <a:p>
            <a:r>
              <a:rPr lang="en-US" b="1" dirty="0">
                <a:solidFill>
                  <a:srgbClr val="3F5FBF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3F5FBF"/>
                </a:solidFill>
                <a:latin typeface="Courier New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public void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setWeight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double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newValue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5987143"/>
            <a:ext cx="31242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 is the API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3581400"/>
            <a:ext cx="592455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1452562"/>
            <a:ext cx="537210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>
            <a:stCxn id="14" idx="0"/>
          </p:cNvCxnSpPr>
          <p:nvPr/>
        </p:nvCxnSpPr>
        <p:spPr>
          <a:xfrm flipV="1">
            <a:off x="1085850" y="4191001"/>
            <a:ext cx="666750" cy="17961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46957" y="5987143"/>
            <a:ext cx="1877786" cy="68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JavaDoc</a:t>
            </a:r>
            <a:r>
              <a:rPr lang="en-US" dirty="0" smtClean="0"/>
              <a:t> Tags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085850" y="2247900"/>
            <a:ext cx="0" cy="37392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838200" y="1676400"/>
            <a:ext cx="247650" cy="431074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026" name="Picture 2" descr="http://www.eclipse-blog.org/wp-content/uploads/2007/05/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048990"/>
            <a:ext cx="4800600" cy="493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5301343"/>
            <a:ext cx="79248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well written code, difficult to find opportunities to comment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0114" y="6096000"/>
            <a:ext cx="7924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 not comment for the sake of commenting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1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Properties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933258"/>
      </p:ext>
    </p:extLst>
  </p:cSld>
  <p:clrMapOvr>
    <a:masterClrMapping/>
  </p:clrMapOvr>
  <p:transition advTm="61571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Programming Style: The Art of Programming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1745159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Interfaces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14600" y="2278559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14600" y="2819400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 Program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14600" y="3352800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Avoid Code Repetition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14600" y="3886200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Giving Least Privilege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1654077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2187477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16" name="Rectangle 15"/>
          <p:cNvSpPr/>
          <p:nvPr/>
        </p:nvSpPr>
        <p:spPr>
          <a:xfrm>
            <a:off x="2514600" y="4427041"/>
            <a:ext cx="403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Named Constants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05600" y="3269159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6705600" y="3730079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6705600" y="4114800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ym typeface="Wingdings"/>
              </a:rPr>
              <a:t>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/>
      <p:bldP spid="13" grpId="0"/>
      <p:bldP spid="11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40229" y="1371600"/>
            <a:ext cx="69342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/>
              <a:t>Any </a:t>
            </a:r>
            <a:r>
              <a:rPr lang="en-US" dirty="0"/>
              <a:t>code in the program removed by the </a:t>
            </a:r>
            <a:r>
              <a:rPr lang="en-US" dirty="0" smtClean="0"/>
              <a:t>compiler.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723901" y="3233058"/>
            <a:ext cx="7010399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double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C0"/>
                </a:solidFill>
                <a:latin typeface="Courier New"/>
              </a:rPr>
              <a:t>bmi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//computed by 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setWeight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 and 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setHeight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2324100"/>
            <a:ext cx="6934200" cy="5715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/>
              <a:t>Useful for documentation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83772" y="4038600"/>
            <a:ext cx="6934200" cy="5715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algn="ctr"/>
            <a:r>
              <a:rPr lang="en-US" dirty="0" smtClean="0"/>
              <a:t>Also for enclosing debugging code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1615" y="5029200"/>
            <a:ext cx="6531428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rgbClr val="3F7F5F"/>
                </a:solidFill>
                <a:latin typeface="Courier New"/>
              </a:rPr>
              <a:t>//       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System.out.println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(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newHeight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);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7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Comment?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code fragment needing explanation</a:t>
            </a:r>
          </a:p>
          <a:p>
            <a:pPr lvl="1"/>
            <a:r>
              <a:rPr lang="en-US" sz="2400" dirty="0" smtClean="0"/>
              <a:t>Class</a:t>
            </a:r>
          </a:p>
          <a:p>
            <a:pPr lvl="2"/>
            <a:r>
              <a:rPr lang="en-US" sz="2400" dirty="0" smtClean="0"/>
              <a:t>Top-level algorithm, author, date modified</a:t>
            </a:r>
          </a:p>
          <a:p>
            <a:pPr lvl="1"/>
            <a:r>
              <a:rPr lang="en-US" sz="2400" dirty="0" smtClean="0"/>
              <a:t>Variable declaration</a:t>
            </a:r>
          </a:p>
          <a:p>
            <a:pPr lvl="2"/>
            <a:r>
              <a:rPr lang="en-US" sz="2400" dirty="0" smtClean="0"/>
              <a:t>Purpose, where used, how its value is computed</a:t>
            </a:r>
          </a:p>
          <a:p>
            <a:pPr lvl="1"/>
            <a:r>
              <a:rPr lang="en-US" sz="2400" dirty="0" smtClean="0"/>
              <a:t>Method declaration</a:t>
            </a:r>
          </a:p>
          <a:p>
            <a:pPr lvl="2"/>
            <a:r>
              <a:rPr lang="en-US" sz="2400" dirty="0" err="1" smtClean="0"/>
              <a:t>params</a:t>
            </a:r>
            <a:r>
              <a:rPr lang="en-US" sz="2400" dirty="0" smtClean="0"/>
              <a:t>, return value, algorithm, author, date modified</a:t>
            </a:r>
          </a:p>
          <a:p>
            <a:pPr lvl="1"/>
            <a:r>
              <a:rPr lang="en-US" sz="2400" dirty="0" smtClean="0"/>
              <a:t>Statement sequence</a:t>
            </a:r>
          </a:p>
          <a:p>
            <a:pPr lvl="2"/>
            <a:r>
              <a:rPr lang="en-US" sz="2400" dirty="0" smtClean="0"/>
              <a:t>Explanation</a:t>
            </a:r>
          </a:p>
          <a:p>
            <a:r>
              <a:rPr lang="en-US" dirty="0" smtClean="0"/>
              <a:t>Debugging code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6172200"/>
            <a:ext cx="510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Summarizing and/or Elaborating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8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Types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676400"/>
            <a:ext cx="83058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double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C0"/>
                </a:solidFill>
                <a:latin typeface="Courier New"/>
              </a:rPr>
              <a:t>bmi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sz="1600" dirty="0">
                <a:solidFill>
                  <a:srgbClr val="3F7F5F"/>
                </a:solidFill>
                <a:latin typeface="Courier New"/>
              </a:rPr>
              <a:t>//computed by </a:t>
            </a:r>
            <a:r>
              <a:rPr lang="en-US" sz="1600" dirty="0" err="1">
                <a:solidFill>
                  <a:srgbClr val="3F7F5F"/>
                </a:solidFill>
                <a:latin typeface="Courier New"/>
              </a:rPr>
              <a:t>setWeight</a:t>
            </a:r>
            <a:r>
              <a:rPr lang="en-US" sz="1600" dirty="0">
                <a:solidFill>
                  <a:srgbClr val="3F7F5F"/>
                </a:solidFill>
                <a:latin typeface="Courier New"/>
              </a:rPr>
              <a:t> and </a:t>
            </a:r>
            <a:r>
              <a:rPr lang="en-US" sz="1600" dirty="0" err="1">
                <a:solidFill>
                  <a:srgbClr val="3F7F5F"/>
                </a:solidFill>
                <a:latin typeface="Courier New"/>
              </a:rPr>
              <a:t>setHeight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1143000"/>
            <a:ext cx="3048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Single line comments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3276600"/>
            <a:ext cx="8305800" cy="152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/* 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recompute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 dependent properties */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dirty="0" err="1">
                <a:solidFill>
                  <a:srgbClr val="0000C0"/>
                </a:solidFill>
                <a:latin typeface="Courier New"/>
              </a:rPr>
              <a:t>bmi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weight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/(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height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height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4953000"/>
            <a:ext cx="83058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/* </a:t>
            </a:r>
            <a:r>
              <a:rPr lang="en-US" dirty="0" err="1">
                <a:solidFill>
                  <a:srgbClr val="3F7F5F"/>
                </a:solidFill>
                <a:latin typeface="Courier New"/>
              </a:rPr>
              <a:t>recompute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 dependent </a:t>
            </a:r>
          </a:p>
          <a:p>
            <a:r>
              <a:rPr lang="en-US" dirty="0">
                <a:solidFill>
                  <a:srgbClr val="3F7F5F"/>
                </a:solidFill>
                <a:latin typeface="Courier New"/>
              </a:rPr>
              <a:t>     </a:t>
            </a:r>
            <a:r>
              <a:rPr lang="en-US" dirty="0" smtClean="0">
                <a:solidFill>
                  <a:srgbClr val="3F7F5F"/>
                </a:solidFill>
                <a:latin typeface="Courier New"/>
              </a:rPr>
              <a:t>      </a:t>
            </a:r>
            <a:r>
              <a:rPr lang="en-US" dirty="0">
                <a:solidFill>
                  <a:srgbClr val="3F7F5F"/>
                </a:solidFill>
                <a:latin typeface="Courier New"/>
              </a:rPr>
              <a:t>properties */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en-US" dirty="0" err="1">
                <a:solidFill>
                  <a:srgbClr val="0000C0"/>
                </a:solidFill>
                <a:latin typeface="Courier New"/>
              </a:rPr>
              <a:t>bmi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weight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/(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height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C0"/>
                </a:solidFill>
                <a:latin typeface="Courier New"/>
              </a:rPr>
              <a:t>height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81300" y="2667000"/>
            <a:ext cx="3352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Single or multi-line arbitrary comments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1600200"/>
            <a:ext cx="8305800" cy="152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2"/>
            <a:r>
              <a:rPr lang="en-US" dirty="0" smtClean="0">
                <a:solidFill>
                  <a:srgbClr val="00B050"/>
                </a:solidFill>
              </a:rPr>
              <a:t>	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336600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System.out.println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rgbClr val="0000FF"/>
                </a:solidFill>
              </a:rPr>
              <a:t>newHeight</a:t>
            </a:r>
            <a:r>
              <a:rPr lang="en-US" dirty="0" smtClean="0">
                <a:solidFill>
                  <a:schemeClr val="tx1"/>
                </a:solidFill>
              </a:rPr>
              <a:t>); </a:t>
            </a:r>
            <a:r>
              <a:rPr lang="en-US" dirty="0" smtClean="0">
                <a:solidFill>
                  <a:srgbClr val="336600"/>
                </a:solidFill>
              </a:rPr>
              <a:t> /*debugging statement */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Debugging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1600200"/>
            <a:ext cx="8305800" cy="152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2"/>
            <a:r>
              <a:rPr lang="en-US" dirty="0" smtClean="0">
                <a:solidFill>
                  <a:srgbClr val="00B050"/>
                </a:solidFill>
              </a:rPr>
              <a:t>	/* 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336600"/>
                </a:solidFill>
              </a:rPr>
              <a:t> </a:t>
            </a:r>
            <a:r>
              <a:rPr lang="en-US" dirty="0" err="1" smtClean="0">
                <a:solidFill>
                  <a:srgbClr val="336600"/>
                </a:solidFill>
              </a:rPr>
              <a:t>System.out.println</a:t>
            </a:r>
            <a:r>
              <a:rPr lang="en-US" dirty="0" smtClean="0">
                <a:solidFill>
                  <a:srgbClr val="336600"/>
                </a:solidFill>
              </a:rPr>
              <a:t>(</a:t>
            </a:r>
            <a:r>
              <a:rPr lang="en-US" dirty="0" err="1" smtClean="0">
                <a:solidFill>
                  <a:srgbClr val="336600"/>
                </a:solidFill>
              </a:rPr>
              <a:t>newHeight</a:t>
            </a:r>
            <a:r>
              <a:rPr lang="en-US" dirty="0" smtClean="0">
                <a:solidFill>
                  <a:srgbClr val="336600"/>
                </a:solidFill>
              </a:rPr>
              <a:t>);  /*debugging statement */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en-US" sz="1600" dirty="0" smtClean="0">
                <a:solidFill>
                  <a:srgbClr val="00B050"/>
                </a:solidFill>
              </a:rPr>
              <a:t> */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3962400"/>
            <a:ext cx="8305800" cy="152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2"/>
            <a:r>
              <a:rPr lang="en-US" dirty="0" smtClean="0">
                <a:solidFill>
                  <a:srgbClr val="00B050"/>
                </a:solidFill>
              </a:rPr>
              <a:t>	 /* </a:t>
            </a:r>
          </a:p>
          <a:p>
            <a:pPr lvl="2"/>
            <a:r>
              <a:rPr lang="en-US" b="1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336600"/>
                </a:solidFill>
              </a:rPr>
              <a:t> </a:t>
            </a:r>
            <a:r>
              <a:rPr lang="en-US" dirty="0" err="1" smtClean="0">
                <a:solidFill>
                  <a:srgbClr val="336600"/>
                </a:solidFill>
              </a:rPr>
              <a:t>System.out.println</a:t>
            </a:r>
            <a:r>
              <a:rPr lang="en-US" dirty="0" smtClean="0">
                <a:solidFill>
                  <a:srgbClr val="336600"/>
                </a:solidFill>
              </a:rPr>
              <a:t>(</a:t>
            </a:r>
            <a:r>
              <a:rPr lang="en-US" dirty="0" err="1" smtClean="0">
                <a:solidFill>
                  <a:srgbClr val="336600"/>
                </a:solidFill>
              </a:rPr>
              <a:t>newHeight</a:t>
            </a:r>
            <a:r>
              <a:rPr lang="en-US" dirty="0" smtClean="0">
                <a:solidFill>
                  <a:srgbClr val="336600"/>
                </a:solidFill>
              </a:rPr>
              <a:t>);  // debugging statement</a:t>
            </a:r>
            <a:endParaRPr lang="en-US" dirty="0" smtClean="0">
              <a:solidFill>
                <a:srgbClr val="00B050"/>
              </a:solidFill>
            </a:endParaRPr>
          </a:p>
          <a:p>
            <a:pPr lvl="2"/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en-US" sz="1600" dirty="0" smtClean="0">
                <a:solidFill>
                  <a:srgbClr val="00B050"/>
                </a:solidFill>
              </a:rPr>
              <a:t> */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&quot;No&quot; Symbol 5"/>
          <p:cNvSpPr/>
          <p:nvPr/>
        </p:nvSpPr>
        <p:spPr>
          <a:xfrm>
            <a:off x="3581400" y="990600"/>
            <a:ext cx="2819400" cy="2667000"/>
          </a:xfrm>
          <a:prstGeom prst="noSmoking">
            <a:avLst>
              <a:gd name="adj" fmla="val 28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19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Write in a Comment?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981200"/>
            <a:ext cx="3505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double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w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00B050"/>
                </a:solidFill>
              </a:rPr>
              <a:t>// weight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819400"/>
            <a:ext cx="3505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double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weight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00B050"/>
                </a:solidFill>
              </a:rPr>
              <a:t>// weight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657600"/>
            <a:ext cx="3505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double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weight</a:t>
            </a:r>
            <a:r>
              <a:rPr lang="en-US" dirty="0" smtClean="0"/>
              <a:t>;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419600"/>
            <a:ext cx="5943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double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FF"/>
                </a:solidFill>
              </a:rPr>
              <a:t>bmi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00B050"/>
                </a:solidFill>
              </a:rPr>
              <a:t>// computed by </a:t>
            </a:r>
            <a:r>
              <a:rPr lang="en-US" dirty="0" err="1" smtClean="0">
                <a:solidFill>
                  <a:srgbClr val="00B050"/>
                </a:solidFill>
              </a:rPr>
              <a:t>setWeight</a:t>
            </a:r>
            <a:r>
              <a:rPr lang="en-US" dirty="0" smtClean="0">
                <a:solidFill>
                  <a:srgbClr val="00B050"/>
                </a:solidFill>
              </a:rPr>
              <a:t> and </a:t>
            </a:r>
            <a:r>
              <a:rPr lang="en-US" dirty="0" err="1" smtClean="0">
                <a:solidFill>
                  <a:srgbClr val="00B050"/>
                </a:solidFill>
              </a:rPr>
              <a:t>setHeight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0" y="1981200"/>
            <a:ext cx="2895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Bad variable name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1"/>
            <a:endCxn id="4" idx="3"/>
          </p:cNvCxnSpPr>
          <p:nvPr/>
        </p:nvCxnSpPr>
        <p:spPr>
          <a:xfrm rot="10800000">
            <a:off x="4267200" y="2247900"/>
            <a:ext cx="1066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34000" y="2819400"/>
            <a:ext cx="2895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Redundant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1" idx="1"/>
            <a:endCxn id="5" idx="3"/>
          </p:cNvCxnSpPr>
          <p:nvPr/>
        </p:nvCxnSpPr>
        <p:spPr>
          <a:xfrm rot="10800000">
            <a:off x="4267200" y="3086100"/>
            <a:ext cx="1066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334000" y="3657600"/>
            <a:ext cx="2895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Self-commenting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1"/>
            <a:endCxn id="6" idx="3"/>
          </p:cNvCxnSpPr>
          <p:nvPr/>
        </p:nvCxnSpPr>
        <p:spPr>
          <a:xfrm rot="10800000">
            <a:off x="4267200" y="3924300"/>
            <a:ext cx="1066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334001" y="5257800"/>
            <a:ext cx="2895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Useful comment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7" idx="1"/>
            <a:endCxn id="7" idx="2"/>
          </p:cNvCxnSpPr>
          <p:nvPr/>
        </p:nvCxnSpPr>
        <p:spPr>
          <a:xfrm rot="10800000">
            <a:off x="3733801" y="4953000"/>
            <a:ext cx="1600201" cy="571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59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4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Commenting Variable Names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3657600"/>
            <a:ext cx="3505093" cy="7210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Eclipse CTRL-SPACE will complete name for you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1981200"/>
            <a:ext cx="81534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public static final </a:t>
            </a:r>
            <a:r>
              <a:rPr lang="en-US" b="1" dirty="0" err="1" smtClean="0">
                <a:solidFill>
                  <a:srgbClr val="7030A0"/>
                </a:solidFill>
              </a:rPr>
              <a:t>int</a:t>
            </a:r>
            <a:r>
              <a:rPr lang="en-US" b="1" dirty="0" smtClean="0">
                <a:solidFill>
                  <a:srgbClr val="7030A0"/>
                </a:solidFill>
              </a:rPr>
              <a:t> NUMBER_WITH_LARGE_FACTORIAL = 15;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88.7|89.5|96.5|52.4|67.8|4.4|42.7|20.8|133.4|6.8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1.1|12.5|320|6.6|3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4720</TotalTime>
  <Words>500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Century Schoolbook</vt:lpstr>
      <vt:lpstr>Courier New</vt:lpstr>
      <vt:lpstr>Wingdings</vt:lpstr>
      <vt:lpstr>Wingdings 2</vt:lpstr>
      <vt:lpstr>Oriel</vt:lpstr>
      <vt:lpstr>Comp 110/401 Documentation: Comments</vt:lpstr>
      <vt:lpstr>Prerequisite</vt:lpstr>
      <vt:lpstr>Programming Style: The Art of Programming</vt:lpstr>
      <vt:lpstr>Comment?</vt:lpstr>
      <vt:lpstr>What to Comment?</vt:lpstr>
      <vt:lpstr>Comment Types</vt:lpstr>
      <vt:lpstr>Removing Debugging Code</vt:lpstr>
      <vt:lpstr>What to Write in a Comment?</vt:lpstr>
      <vt:lpstr>Self Commenting Variable Names</vt:lpstr>
      <vt:lpstr>Method Decomposition</vt:lpstr>
      <vt:lpstr>For Whom the Comments Toll</vt:lpstr>
      <vt:lpstr>JavaDoc Conventions For  Headers (API)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Sasa</dc:creator>
  <cp:lastModifiedBy>Prasun Dewan</cp:lastModifiedBy>
  <cp:revision>790</cp:revision>
  <dcterms:created xsi:type="dcterms:W3CDTF">2006-08-16T00:00:00Z</dcterms:created>
  <dcterms:modified xsi:type="dcterms:W3CDTF">2014-02-14T19:43:04Z</dcterms:modified>
</cp:coreProperties>
</file>