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tags/tag2.xml" ContentType="application/vnd.openxmlformats-officedocument.presentationml.tags+xml"/>
  <Override PartName="/ppt/notesSlides/notesSlide54.xml" ContentType="application/vnd.openxmlformats-officedocument.presentationml.notesSlide+xml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0"/>
  </p:notesMasterIdLst>
  <p:sldIdLst>
    <p:sldId id="256" r:id="rId2"/>
    <p:sldId id="842" r:id="rId3"/>
    <p:sldId id="865" r:id="rId4"/>
    <p:sldId id="866" r:id="rId5"/>
    <p:sldId id="775" r:id="rId6"/>
    <p:sldId id="773" r:id="rId7"/>
    <p:sldId id="774" r:id="rId8"/>
    <p:sldId id="843" r:id="rId9"/>
    <p:sldId id="619" r:id="rId10"/>
    <p:sldId id="871" r:id="rId11"/>
    <p:sldId id="622" r:id="rId12"/>
    <p:sldId id="623" r:id="rId13"/>
    <p:sldId id="624" r:id="rId14"/>
    <p:sldId id="560" r:id="rId15"/>
    <p:sldId id="561" r:id="rId16"/>
    <p:sldId id="562" r:id="rId17"/>
    <p:sldId id="840" r:id="rId18"/>
    <p:sldId id="776" r:id="rId19"/>
    <p:sldId id="777" r:id="rId20"/>
    <p:sldId id="778" r:id="rId21"/>
    <p:sldId id="779" r:id="rId22"/>
    <p:sldId id="780" r:id="rId23"/>
    <p:sldId id="844" r:id="rId24"/>
    <p:sldId id="563" r:id="rId25"/>
    <p:sldId id="565" r:id="rId26"/>
    <p:sldId id="628" r:id="rId27"/>
    <p:sldId id="627" r:id="rId28"/>
    <p:sldId id="845" r:id="rId29"/>
    <p:sldId id="568" r:id="rId30"/>
    <p:sldId id="569" r:id="rId31"/>
    <p:sldId id="629" r:id="rId32"/>
    <p:sldId id="625" r:id="rId33"/>
    <p:sldId id="572" r:id="rId34"/>
    <p:sldId id="573" r:id="rId35"/>
    <p:sldId id="575" r:id="rId36"/>
    <p:sldId id="648" r:id="rId37"/>
    <p:sldId id="630" r:id="rId38"/>
    <p:sldId id="649" r:id="rId39"/>
    <p:sldId id="577" r:id="rId40"/>
    <p:sldId id="759" r:id="rId41"/>
    <p:sldId id="760" r:id="rId42"/>
    <p:sldId id="578" r:id="rId43"/>
    <p:sldId id="650" r:id="rId44"/>
    <p:sldId id="651" r:id="rId45"/>
    <p:sldId id="839" r:id="rId46"/>
    <p:sldId id="761" r:id="rId47"/>
    <p:sldId id="762" r:id="rId48"/>
    <p:sldId id="763" r:id="rId49"/>
    <p:sldId id="764" r:id="rId50"/>
    <p:sldId id="838" r:id="rId51"/>
    <p:sldId id="769" r:id="rId52"/>
    <p:sldId id="766" r:id="rId53"/>
    <p:sldId id="767" r:id="rId54"/>
    <p:sldId id="768" r:id="rId55"/>
    <p:sldId id="771" r:id="rId56"/>
    <p:sldId id="770" r:id="rId57"/>
    <p:sldId id="818" r:id="rId58"/>
    <p:sldId id="819" r:id="rId59"/>
    <p:sldId id="837" r:id="rId60"/>
    <p:sldId id="787" r:id="rId61"/>
    <p:sldId id="788" r:id="rId62"/>
    <p:sldId id="789" r:id="rId63"/>
    <p:sldId id="790" r:id="rId64"/>
    <p:sldId id="791" r:id="rId65"/>
    <p:sldId id="792" r:id="rId66"/>
    <p:sldId id="793" r:id="rId67"/>
    <p:sldId id="794" r:id="rId68"/>
    <p:sldId id="795" r:id="rId69"/>
    <p:sldId id="796" r:id="rId70"/>
    <p:sldId id="797" r:id="rId71"/>
    <p:sldId id="798" r:id="rId72"/>
    <p:sldId id="799" r:id="rId73"/>
    <p:sldId id="802" r:id="rId74"/>
    <p:sldId id="836" r:id="rId75"/>
    <p:sldId id="804" r:id="rId76"/>
    <p:sldId id="805" r:id="rId77"/>
    <p:sldId id="806" r:id="rId78"/>
    <p:sldId id="807" r:id="rId79"/>
    <p:sldId id="808" r:id="rId80"/>
    <p:sldId id="809" r:id="rId81"/>
    <p:sldId id="810" r:id="rId82"/>
    <p:sldId id="811" r:id="rId83"/>
    <p:sldId id="850" r:id="rId84"/>
    <p:sldId id="867" r:id="rId85"/>
    <p:sldId id="868" r:id="rId86"/>
    <p:sldId id="869" r:id="rId87"/>
    <p:sldId id="870" r:id="rId88"/>
    <p:sldId id="835" r:id="rId89"/>
    <p:sldId id="813" r:id="rId90"/>
    <p:sldId id="834" r:id="rId91"/>
    <p:sldId id="847" r:id="rId92"/>
    <p:sldId id="848" r:id="rId93"/>
    <p:sldId id="849" r:id="rId94"/>
    <p:sldId id="851" r:id="rId95"/>
    <p:sldId id="757" r:id="rId96"/>
    <p:sldId id="832" r:id="rId97"/>
    <p:sldId id="666" r:id="rId98"/>
    <p:sldId id="831" r:id="rId99"/>
    <p:sldId id="667" r:id="rId100"/>
    <p:sldId id="830" r:id="rId101"/>
    <p:sldId id="720" r:id="rId102"/>
    <p:sldId id="829" r:id="rId103"/>
    <p:sldId id="671" r:id="rId104"/>
    <p:sldId id="828" r:id="rId105"/>
    <p:sldId id="673" r:id="rId106"/>
    <p:sldId id="827" r:id="rId107"/>
    <p:sldId id="674" r:id="rId108"/>
    <p:sldId id="826" r:id="rId109"/>
    <p:sldId id="749" r:id="rId110"/>
    <p:sldId id="750" r:id="rId111"/>
    <p:sldId id="751" r:id="rId112"/>
    <p:sldId id="752" r:id="rId113"/>
    <p:sldId id="719" r:id="rId114"/>
    <p:sldId id="690" r:id="rId115"/>
    <p:sldId id="825" r:id="rId116"/>
    <p:sldId id="748" r:id="rId117"/>
    <p:sldId id="858" r:id="rId118"/>
    <p:sldId id="852" r:id="rId119"/>
    <p:sldId id="853" r:id="rId120"/>
    <p:sldId id="864" r:id="rId121"/>
    <p:sldId id="860" r:id="rId122"/>
    <p:sldId id="861" r:id="rId123"/>
    <p:sldId id="862" r:id="rId124"/>
    <p:sldId id="863" r:id="rId125"/>
    <p:sldId id="854" r:id="rId126"/>
    <p:sldId id="855" r:id="rId127"/>
    <p:sldId id="856" r:id="rId128"/>
    <p:sldId id="857" r:id="rId12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5B269C-CADE-479A-BEB2-E8933FB93728}">
          <p14:sldIdLst>
            <p14:sldId id="256"/>
          </p14:sldIdLst>
        </p14:section>
        <p14:section name="Shortcuts" id="{93239F82-8AED-4454-8DD7-1E7DF73AF908}">
          <p14:sldIdLst>
            <p14:sldId id="842"/>
            <p14:sldId id="865"/>
          </p14:sldIdLst>
        </p14:section>
        <p14:section name="Install JDK" id="{AE45C24E-A169-4F3F-9FA4-39E820A3118A}">
          <p14:sldIdLst>
            <p14:sldId id="866"/>
            <p14:sldId id="775"/>
            <p14:sldId id="773"/>
            <p14:sldId id="774"/>
          </p14:sldIdLst>
        </p14:section>
        <p14:section name="Install Eclipse" id="{6FB8315D-4BE7-418C-A751-E6921B0CE93E}">
          <p14:sldIdLst>
            <p14:sldId id="843"/>
            <p14:sldId id="619"/>
            <p14:sldId id="871"/>
            <p14:sldId id="622"/>
            <p14:sldId id="623"/>
            <p14:sldId id="624"/>
            <p14:sldId id="560"/>
            <p14:sldId id="561"/>
            <p14:sldId id="562"/>
          </p14:sldIdLst>
        </p14:section>
        <p14:section name="Connect JDK" id="{AC1C43D6-DAC2-450C-BB0D-52965DFBF759}">
          <p14:sldIdLst>
            <p14:sldId id="840"/>
            <p14:sldId id="776"/>
            <p14:sldId id="777"/>
            <p14:sldId id="778"/>
            <p14:sldId id="779"/>
            <p14:sldId id="780"/>
          </p14:sldIdLst>
        </p14:section>
        <p14:section name="Create Project" id="{0E654CC0-F305-4F34-8184-8E42D0828D60}">
          <p14:sldIdLst>
            <p14:sldId id="844"/>
            <p14:sldId id="563"/>
            <p14:sldId id="565"/>
            <p14:sldId id="628"/>
            <p14:sldId id="627"/>
          </p14:sldIdLst>
        </p14:section>
        <p14:section name="Edit  Project" id="{0CB299D6-BF3E-4A8D-9E50-C0807D04FB2A}">
          <p14:sldIdLst>
            <p14:sldId id="845"/>
            <p14:sldId id="568"/>
            <p14:sldId id="569"/>
            <p14:sldId id="629"/>
            <p14:sldId id="625"/>
            <p14:sldId id="572"/>
            <p14:sldId id="573"/>
            <p14:sldId id="575"/>
            <p14:sldId id="648"/>
            <p14:sldId id="630"/>
            <p14:sldId id="649"/>
            <p14:sldId id="577"/>
            <p14:sldId id="759"/>
            <p14:sldId id="760"/>
            <p14:sldId id="578"/>
            <p14:sldId id="650"/>
            <p14:sldId id="651"/>
          </p14:sldIdLst>
        </p14:section>
        <p14:section name="Restore window" id="{992112DA-1740-485E-BAA7-C41CF4F6D149}">
          <p14:sldIdLst>
            <p14:sldId id="839"/>
            <p14:sldId id="761"/>
            <p14:sldId id="762"/>
            <p14:sldId id="763"/>
            <p14:sldId id="764"/>
            <p14:sldId id="838"/>
            <p14:sldId id="769"/>
            <p14:sldId id="766"/>
            <p14:sldId id="767"/>
            <p14:sldId id="768"/>
            <p14:sldId id="771"/>
            <p14:sldId id="770"/>
            <p14:sldId id="818"/>
            <p14:sldId id="819"/>
          </p14:sldIdLst>
        </p14:section>
        <p14:section name="Debugging" id="{5D33CC95-1A0E-47FE-A973-C6F107EC2AD3}">
          <p14:sldIdLst>
            <p14:sldId id="837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2"/>
          </p14:sldIdLst>
        </p14:section>
        <p14:section name="Adding a library" id="{289367FD-2A23-47E0-83EC-D421C411CA2D}">
          <p14:sldIdLst>
            <p14:sldId id="836"/>
            <p14:sldId id="804"/>
            <p14:sldId id="805"/>
            <p14:sldId id="806"/>
            <p14:sldId id="807"/>
            <p14:sldId id="808"/>
            <p14:sldId id="809"/>
            <p14:sldId id="810"/>
            <p14:sldId id="811"/>
          </p14:sldIdLst>
        </p14:section>
        <p14:section name="Existing Project" id="{572482B1-198B-4772-94F5-8D6C48E6233B}">
          <p14:sldIdLst>
            <p14:sldId id="850"/>
            <p14:sldId id="867"/>
            <p14:sldId id="868"/>
            <p14:sldId id="869"/>
            <p14:sldId id="870"/>
          </p14:sldIdLst>
        </p14:section>
        <p14:section name="Copy" id="{DECC77BB-D963-4903-A841-8FFEF94FC4E6}">
          <p14:sldIdLst>
            <p14:sldId id="835"/>
            <p14:sldId id="813"/>
            <p14:sldId id="834"/>
            <p14:sldId id="847"/>
            <p14:sldId id="848"/>
            <p14:sldId id="849"/>
            <p14:sldId id="851"/>
            <p14:sldId id="757"/>
          </p14:sldIdLst>
        </p14:section>
        <p14:section name="Commands" id="{056CD3E7-4F56-47B1-B2C8-844E29F89789}">
          <p14:sldIdLst>
            <p14:sldId id="832"/>
            <p14:sldId id="666"/>
            <p14:sldId id="831"/>
            <p14:sldId id="667"/>
            <p14:sldId id="830"/>
            <p14:sldId id="720"/>
            <p14:sldId id="829"/>
            <p14:sldId id="671"/>
            <p14:sldId id="828"/>
            <p14:sldId id="673"/>
            <p14:sldId id="827"/>
            <p14:sldId id="674"/>
            <p14:sldId id="826"/>
          </p14:sldIdLst>
        </p14:section>
        <p14:section name="JUnit" id="{62A91513-A871-4171-84B9-917C2BCB7755}">
          <p14:sldIdLst>
            <p14:sldId id="749"/>
            <p14:sldId id="750"/>
            <p14:sldId id="751"/>
            <p14:sldId id="752"/>
            <p14:sldId id="719"/>
            <p14:sldId id="690"/>
            <p14:sldId id="825"/>
            <p14:sldId id="748"/>
          </p14:sldIdLst>
        </p14:section>
        <p14:section name="User Args" id="{9FB8C47C-7054-4EBE-B74B-8BDAA85D4DDD}">
          <p14:sldIdLst>
            <p14:sldId id="858"/>
            <p14:sldId id="852"/>
            <p14:sldId id="853"/>
            <p14:sldId id="864"/>
            <p14:sldId id="860"/>
            <p14:sldId id="861"/>
            <p14:sldId id="862"/>
            <p14:sldId id="863"/>
            <p14:sldId id="854"/>
            <p14:sldId id="855"/>
            <p14:sldId id="856"/>
            <p14:sldId id="8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7" autoAdjust="0"/>
    <p:restoredTop sz="90136" autoAdjust="0"/>
  </p:normalViewPr>
  <p:slideViewPr>
    <p:cSldViewPr>
      <p:cViewPr varScale="1">
        <p:scale>
          <a:sx n="110" d="100"/>
          <a:sy n="110" d="100"/>
        </p:scale>
        <p:origin x="5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BABA07-2B2D-4A11-A0B1-813D09339814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5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96757-31AE-410C-A531-E9EF8E4A0822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3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EAF4C-948B-4807-A92C-D9CD5EC5F08F}" type="slidenum">
              <a:rPr lang="en-US"/>
              <a:pPr/>
              <a:t>35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80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EAF4C-948B-4807-A92C-D9CD5EC5F08F}" type="slidenum">
              <a:rPr lang="en-US"/>
              <a:pPr/>
              <a:t>36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73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6B3E1-DD93-4A9B-ACCC-6067A58B79CB}" type="slidenum">
              <a:rPr lang="en-US"/>
              <a:pPr/>
              <a:t>37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6B3E1-DD93-4A9B-ACCC-6067A58B79CB}" type="slidenum">
              <a:rPr lang="en-US"/>
              <a:pPr/>
              <a:t>38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75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BA1BD-2731-4518-B357-A56E1ED652AB}" type="slidenum">
              <a:rPr lang="en-US"/>
              <a:pPr/>
              <a:t>39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4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14474-191C-4FF5-9D0D-04A64A58A2FC}" type="slidenum">
              <a:rPr lang="en-US"/>
              <a:pPr/>
              <a:t>42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14474-191C-4FF5-9D0D-04A64A58A2FC}" type="slidenum">
              <a:rPr lang="en-US"/>
              <a:pPr/>
              <a:t>43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79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14474-191C-4FF5-9D0D-04A64A58A2FC}" type="slidenum">
              <a:rPr lang="en-US"/>
              <a:pPr/>
              <a:t>44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06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46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FA38E-F911-431A-A897-D8B9AFF1EA2E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61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47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33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48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80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49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09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481B4-1D67-488E-B584-7A715CAE62B7}" type="slidenum">
              <a:rPr lang="en-US"/>
              <a:pPr/>
              <a:t>60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7D8B7-A500-4282-85E0-2A57FB0C6D90}" type="slidenum">
              <a:rPr lang="en-US"/>
              <a:pPr/>
              <a:t>61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D763FB-35A1-4233-9D6C-6F8E73B115C8}" type="slidenum">
              <a:rPr lang="en-US"/>
              <a:pPr/>
              <a:t>62</a:t>
            </a:fld>
            <a:endParaRPr lang="en-US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05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B40DD-59C9-411C-94B8-AF68A4502ADF}" type="slidenum">
              <a:rPr lang="en-US"/>
              <a:pPr/>
              <a:t>63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96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8124A-C852-4C16-A2B0-7EF94CA513BE}" type="slidenum">
              <a:rPr lang="en-US"/>
              <a:pPr/>
              <a:t>64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92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1EEB18-039D-459D-8603-3A4DC120D91B}" type="slidenum">
              <a:rPr lang="en-US"/>
              <a:pPr/>
              <a:t>65</a:t>
            </a:fld>
            <a:endParaRPr lang="en-US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87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C50FA-BFFB-49E3-AD8A-4118C9348932}" type="slidenum">
              <a:rPr lang="en-US"/>
              <a:pPr/>
              <a:t>66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4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437F6-2ADD-45EE-B38F-34233D3644EB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79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2F3BF-B1B9-407E-BD6E-F1BA8F65F0C1}" type="slidenum">
              <a:rPr lang="en-US"/>
              <a:pPr/>
              <a:t>67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2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D46CF-45FD-4A4A-B54B-D328DA98210E}" type="slidenum">
              <a:rPr lang="en-US"/>
              <a:pPr/>
              <a:t>68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29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BF58E-6730-4419-8DD0-D3F6FF36CE2D}" type="slidenum">
              <a:rPr lang="en-US"/>
              <a:pPr/>
              <a:t>69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9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220A2-1EF2-4B41-BE7E-FEF669133E61}" type="slidenum">
              <a:rPr lang="en-US"/>
              <a:pPr/>
              <a:t>70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45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BCAC70-B86B-4EEF-AEC9-CCD47E66B26C}" type="slidenum">
              <a:rPr lang="en-US"/>
              <a:pPr/>
              <a:t>71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123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186BF6-9A23-45CE-A359-2234479E1A97}" type="slidenum">
              <a:rPr lang="en-US"/>
              <a:pPr/>
              <a:t>72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514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1A931-8AF8-45A1-AC9A-65608739ECED}" type="slidenum">
              <a:rPr lang="en-US"/>
              <a:pPr/>
              <a:t>76</a:t>
            </a:fld>
            <a:endParaRPr 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021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A5514-E405-49DA-B0E5-473F0084A10A}" type="slidenum">
              <a:rPr lang="en-US"/>
              <a:pPr/>
              <a:t>78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954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65E1F-F01B-44A7-AC2A-B61D94C27A92}" type="slidenum">
              <a:rPr lang="en-US"/>
              <a:pPr/>
              <a:t>79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01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A5514-E405-49DA-B0E5-473F0084A10A}" type="slidenum">
              <a:rPr lang="en-US"/>
              <a:pPr/>
              <a:t>80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34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AF4D82-5DB4-48B1-934E-75827BB44DA4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12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A5514-E405-49DA-B0E5-473F0084A10A}" type="slidenum">
              <a:rPr lang="en-US"/>
              <a:pPr/>
              <a:t>81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131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65E1F-F01B-44A7-AC2A-B61D94C27A92}" type="slidenum">
              <a:rPr lang="en-US"/>
              <a:pPr/>
              <a:t>82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8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84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066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85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039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1B8B3-D6C0-4AC9-90C0-1C36AB7E5C11}" type="slidenum">
              <a:rPr lang="en-US"/>
              <a:pPr/>
              <a:t>101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64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68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68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68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186BF6-9A23-45CE-A359-2234479E1A97}" type="slidenum">
              <a:rPr lang="en-US"/>
              <a:pPr/>
              <a:t>114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94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C0E21-4AED-414C-BE8D-B3DD9296F1E2}" type="slidenum">
              <a:rPr lang="en-US"/>
              <a:pPr/>
              <a:t>118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4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FC3BC-E9B1-45F4-8529-7BB443CE7DE4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077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944CE-1B81-4F75-A5A0-589B250668E5}" type="slidenum">
              <a:rPr lang="en-US"/>
              <a:pPr/>
              <a:t>119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207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121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374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122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356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A46BC-4577-4481-ABFF-14F979AAD730}" type="slidenum">
              <a:rPr lang="en-US"/>
              <a:pPr/>
              <a:t>125</a:t>
            </a:fld>
            <a:endParaRPr lang="en-U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363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6BCD3-5C65-47AA-8F88-C435AA0FA840}" type="slidenum">
              <a:rPr lang="en-US"/>
              <a:pPr/>
              <a:t>126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956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6BCD3-5C65-47AA-8F88-C435AA0FA840}" type="slidenum">
              <a:rPr lang="en-US"/>
              <a:pPr/>
              <a:t>127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254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128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9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8713F-C6CF-459A-8E1B-4E384E47C6CA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1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6DCAB-9317-4982-9C75-A4180225E3F1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5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019E6-1824-4CD7-B9D6-44BFD11D8EBF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6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F10ED-AD45-4D0D-B6B0-E1E5CCB04015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8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8/24/2018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eclipse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6" Type="http://schemas.openxmlformats.org/officeDocument/2006/relationships/image" Target="../media/image100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5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openxmlformats.org/officeDocument/2006/relationships/image" Target="../media/image105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5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6" Type="http://schemas.openxmlformats.org/officeDocument/2006/relationships/image" Target="../media/image106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5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oracle.com/otn-pub/java/jdk/7u40-b43/jdk-7u40-macosx-x64.dmg" TargetMode="External"/><Relationship Id="rId2" Type="http://schemas.openxmlformats.org/officeDocument/2006/relationships/hyperlink" Target="https://www.oracle.com/technetwork/java/javase/downloads/jdk10-downloads-4416644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racle.com/technetwork/java/javase/downloads/index.html" TargetMode="Externa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eclipse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110/401 </a:t>
            </a:r>
            <a:br>
              <a:rPr lang="en-US" dirty="0" smtClean="0"/>
            </a:br>
            <a:r>
              <a:rPr lang="en-US" dirty="0" smtClean="0"/>
              <a:t>Appendix: Installing and Using Eclipse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dewan@unc.edu)</a:t>
            </a:r>
            <a:endParaRPr lang="en-US" dirty="0"/>
          </a:p>
        </p:txBody>
      </p:sp>
    </p:spTree>
  </p:cSld>
  <p:clrMapOvr>
    <a:masterClrMapping/>
  </p:clrMapOvr>
  <p:transition advTm="187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 from </a:t>
            </a:r>
            <a:r>
              <a:rPr lang="en-US" dirty="0" smtClean="0">
                <a:hlinkClick r:id="rId2"/>
              </a:rPr>
              <a:t>www.eclipse.org</a:t>
            </a:r>
            <a:r>
              <a:rPr lang="en-US" dirty="0" smtClean="0"/>
              <a:t> (Windows)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2" y="1295400"/>
            <a:ext cx="8229600" cy="197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4" y="3733800"/>
            <a:ext cx="69913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38" y="4648200"/>
            <a:ext cx="491884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39508" y="4648200"/>
            <a:ext cx="3124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 the latest IDE for Java Developers, not Indigo</a:t>
            </a:r>
          </a:p>
        </p:txBody>
      </p:sp>
    </p:spTree>
    <p:extLst>
      <p:ext uri="{BB962C8B-B14F-4D97-AF65-F5344CB8AC3E}">
        <p14:creationId xmlns:p14="http://schemas.microsoft.com/office/powerpoint/2010/main" val="14620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b="1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Menu</a:t>
            </a:r>
            <a:r>
              <a:rPr lang="en-US" dirty="0" err="1" smtClean="0">
                <a:sym typeface="Wingdings" pitchFamily="2" charset="2"/>
              </a:rPr>
              <a:t>RefactorRename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Identifier:  ALT + Shift + R</a:t>
            </a:r>
            <a:endParaRPr lang="en-US" dirty="0"/>
          </a:p>
        </p:txBody>
      </p:sp>
      <p:pic>
        <p:nvPicPr>
          <p:cNvPr id="5109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r="51562" b="46875"/>
          <a:stretch>
            <a:fillRect/>
          </a:stretch>
        </p:blipFill>
        <p:spPr bwMode="auto">
          <a:xfrm>
            <a:off x="1752600" y="1371600"/>
            <a:ext cx="4724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37347"/>
          <a:stretch/>
        </p:blipFill>
        <p:spPr bwMode="auto">
          <a:xfrm>
            <a:off x="1066800" y="1182757"/>
            <a:ext cx="7447722" cy="46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26835" y="5076827"/>
            <a:ext cx="3733800" cy="718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type, right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menu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RefactorRename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5943600"/>
            <a:ext cx="3733800" cy="718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references will be updated!</a:t>
            </a:r>
          </a:p>
        </p:txBody>
      </p:sp>
    </p:spTree>
    <p:extLst>
      <p:ext uri="{BB962C8B-B14F-4D97-AF65-F5344CB8AC3E}">
        <p14:creationId xmlns:p14="http://schemas.microsoft.com/office/powerpoint/2010/main" val="33037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b="1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Complete  Identifier: Ctrl + Space after Prefix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44779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long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NUMBER_OF_LARGE_FACTORIAL_COMPUTATIONS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 = 1000000;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 t="42197" r="33240" b="27795"/>
          <a:stretch/>
        </p:blipFill>
        <p:spPr bwMode="auto">
          <a:xfrm>
            <a:off x="1219200" y="2819400"/>
            <a:ext cx="4943061" cy="256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5334000"/>
            <a:ext cx="4789053" cy="7808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Give file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b="1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 and Correct Errors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4"/>
          <a:stretch/>
        </p:blipFill>
        <p:spPr bwMode="auto">
          <a:xfrm>
            <a:off x="1676400" y="1447801"/>
            <a:ext cx="4429125" cy="31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34628" r="40022" b="61412"/>
          <a:stretch/>
        </p:blipFill>
        <p:spPr bwMode="auto">
          <a:xfrm>
            <a:off x="1676399" y="2733260"/>
            <a:ext cx="4774097" cy="33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 rot="18894341">
            <a:off x="268802" y="3250108"/>
            <a:ext cx="1735745" cy="7367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Hover to understand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5" t="34976" r="40228" b="34386"/>
          <a:stretch/>
        </p:blipFill>
        <p:spPr bwMode="auto">
          <a:xfrm>
            <a:off x="1732722" y="3962400"/>
            <a:ext cx="4717774" cy="261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 rot="18894341">
            <a:off x="65525" y="4403513"/>
            <a:ext cx="2108797" cy="104256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for correction proposal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b="1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 All Import Errors in File: Ctrl + Shift + O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4"/>
          <a:stretch/>
        </p:blipFill>
        <p:spPr bwMode="auto">
          <a:xfrm>
            <a:off x="1676400" y="1447801"/>
            <a:ext cx="4429125" cy="31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28800" y="2133600"/>
            <a:ext cx="4789053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Eclipse press CTRL-SHIFT-O to automatically import all used types that need to be imported but have not been imported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10326" y="3581400"/>
            <a:ext cx="4807527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class is in more than one package, Eclipse gives a choice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10326" y="4446104"/>
            <a:ext cx="4807527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unused imports are also removed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42052" y="5410200"/>
            <a:ext cx="4775801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select multiple types or a project to refresh all imports in the selected types/project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b="1" dirty="0" smtClean="0"/>
              <a:t>JUnit Testing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Junit</a:t>
            </a:r>
            <a:r>
              <a:rPr lang="en-US" dirty="0" smtClean="0"/>
              <a:t>: New Class without Main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2271713"/>
            <a:ext cx="43719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3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All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23" b="32737"/>
          <a:stretch/>
        </p:blipFill>
        <p:spPr bwMode="auto">
          <a:xfrm>
            <a:off x="914400" y="1371599"/>
            <a:ext cx="5943600" cy="515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4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Junit</a:t>
            </a:r>
            <a:r>
              <a:rPr lang="en-US" dirty="0" smtClean="0"/>
              <a:t>: Install </a:t>
            </a:r>
            <a:r>
              <a:rPr lang="en-US" dirty="0" err="1" smtClean="0"/>
              <a:t>JUnit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2" r="11274" b="57457"/>
          <a:stretch/>
        </p:blipFill>
        <p:spPr bwMode="auto">
          <a:xfrm>
            <a:off x="871329" y="1295400"/>
            <a:ext cx="7300965" cy="354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7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Junit</a:t>
            </a:r>
            <a:r>
              <a:rPr lang="en-US" dirty="0" smtClean="0"/>
              <a:t> added and imported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2038350"/>
            <a:ext cx="43624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1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</a:t>
            </a:r>
            <a:r>
              <a:rPr lang="en-US" dirty="0" err="1" smtClean="0"/>
              <a:t>Junit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5" r="46751"/>
          <a:stretch/>
        </p:blipFill>
        <p:spPr bwMode="auto">
          <a:xfrm>
            <a:off x="1295400" y="1219200"/>
            <a:ext cx="7019611" cy="468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4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Junit</a:t>
            </a:r>
            <a:r>
              <a:rPr lang="en-US" smtClean="0"/>
              <a:t> Result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43719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18954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Returning to Java Perspective</a:t>
            </a:r>
            <a:endParaRPr lang="en-US"/>
          </a:p>
        </p:txBody>
      </p:sp>
      <p:pic>
        <p:nvPicPr>
          <p:cNvPr id="5048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4837" name="Rectangle 5"/>
          <p:cNvSpPr>
            <a:spLocks noChangeArrowheads="1"/>
          </p:cNvSpPr>
          <p:nvPr/>
        </p:nvSpPr>
        <p:spPr bwMode="auto">
          <a:xfrm>
            <a:off x="7924800" y="914400"/>
            <a:ext cx="533400" cy="381000"/>
          </a:xfrm>
          <a:prstGeom prst="rect">
            <a:avLst/>
          </a:prstGeom>
          <a:noFill/>
          <a:ln w="38100">
            <a:solidFill>
              <a:srgbClr val="D8006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b="1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Other useful but Complicated Refactor Options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1219200"/>
            <a:ext cx="5029200" cy="7189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Change method signature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1971259"/>
            <a:ext cx="5029200" cy="718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try to update references to match the signature, which can be erroneous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5638800"/>
            <a:ext cx="5029200" cy="718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Maybe better to get all references and update them individually for both purposes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1775" y="2819616"/>
            <a:ext cx="5029200" cy="7189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Extract interface of class C</a:t>
            </a:r>
          </a:p>
        </p:txBody>
      </p:sp>
      <p:sp>
        <p:nvSpPr>
          <p:cNvPr id="7" name="Rectangle 6"/>
          <p:cNvSpPr/>
          <p:nvPr/>
        </p:nvSpPr>
        <p:spPr>
          <a:xfrm>
            <a:off x="1731775" y="3555108"/>
            <a:ext cx="5029200" cy="864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create interface of selected public methods and will make the interface the type of all variables declared to be of class type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1714" y="4429753"/>
            <a:ext cx="5029200" cy="864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Adds potentially unwanted comments to method headers and sometimes updates to references have not worked in the past for me</a:t>
            </a:r>
          </a:p>
        </p:txBody>
      </p:sp>
    </p:spTree>
    <p:extLst>
      <p:ext uri="{BB962C8B-B14F-4D97-AF65-F5344CB8AC3E}">
        <p14:creationId xmlns:p14="http://schemas.microsoft.com/office/powerpoint/2010/main" val="38840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r>
              <a:rPr lang="en-US" b="1" dirty="0" smtClean="0"/>
              <a:t>Supply main argument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User Argument: </a:t>
            </a:r>
            <a:endParaRPr lang="en-US" dirty="0"/>
          </a:p>
        </p:txBody>
      </p:sp>
      <p:pic>
        <p:nvPicPr>
          <p:cNvPr id="6" name="~PP1208.WAV">
            <a:hlinkClick r:id="" action="ppaction://media"/>
          </p:cNvPr>
          <p:cNvPicPr>
            <a:picLocks noRot="1" noChangeAspect="1"/>
          </p:cNvPicPr>
          <p:nvPr>
            <a:wavAudioFile r:embed="rId1" name="~PP12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6" t="67977" r="41047" b="4926"/>
          <a:stretch/>
        </p:blipFill>
        <p:spPr bwMode="auto">
          <a:xfrm>
            <a:off x="609600" y="1600200"/>
            <a:ext cx="7041502" cy="224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81200" y="4724400"/>
            <a:ext cx="4648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Right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Menu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Debug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 As Debug Configuration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20846"/>
      </p:ext>
    </p:extLst>
  </p:cSld>
  <p:clrMapOvr>
    <a:masterClrMapping/>
  </p:clrMapOvr>
  <p:transition advTm="114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Main Class in Configuration</a:t>
            </a:r>
            <a:endParaRPr lang="en-US" dirty="0"/>
          </a:p>
        </p:txBody>
      </p:sp>
      <p:pic>
        <p:nvPicPr>
          <p:cNvPr id="6" name="~PP2746.WAV">
            <a:hlinkClick r:id="" action="ppaction://media"/>
          </p:cNvPr>
          <p:cNvPicPr>
            <a:picLocks noRot="1" noChangeAspect="1"/>
          </p:cNvPicPr>
          <p:nvPr>
            <a:wavAudioFile r:embed="rId1" name="~PP27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49" t="3275" r="31484" b="60041"/>
          <a:stretch/>
        </p:blipFill>
        <p:spPr bwMode="auto">
          <a:xfrm>
            <a:off x="838200" y="1671735"/>
            <a:ext cx="7602894" cy="223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722611"/>
      </p:ext>
    </p:extLst>
  </p:cSld>
  <p:clrMapOvr>
    <a:masterClrMapping/>
  </p:clrMapOvr>
  <p:transition advTm="25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 Destination </a:t>
            </a:r>
            <a:r>
              <a:rPr lang="en-US" dirty="0" smtClean="0"/>
              <a:t>Folder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0163"/>
            <a:ext cx="6934200" cy="501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2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r>
              <a:rPr lang="en-US" dirty="0" smtClean="0"/>
              <a:t>Supply main argument</a:t>
            </a:r>
          </a:p>
          <a:p>
            <a:r>
              <a:rPr lang="en-US" b="1" dirty="0" smtClean="0"/>
              <a:t>Create project from existing code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60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 Project out of Existing Code: </a:t>
            </a:r>
            <a:r>
              <a:rPr lang="en-US" dirty="0" err="1" smtClean="0"/>
              <a:t>File</a:t>
            </a:r>
            <a:r>
              <a:rPr lang="en-US" dirty="0" err="1" smtClean="0">
                <a:sym typeface="Wingdings" pitchFamily="2" charset="2"/>
              </a:rPr>
              <a:t>NewJava</a:t>
            </a:r>
            <a:r>
              <a:rPr lang="en-US" dirty="0" smtClean="0">
                <a:sym typeface="Wingdings" pitchFamily="2" charset="2"/>
              </a:rPr>
              <a:t> Project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0" b="83274"/>
          <a:stretch/>
        </p:blipFill>
        <p:spPr bwMode="auto">
          <a:xfrm>
            <a:off x="1447800" y="1219200"/>
            <a:ext cx="5647165" cy="95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5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Uncheck Default Location Box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20"/>
          <a:stretch/>
        </p:blipFill>
        <p:spPr bwMode="auto">
          <a:xfrm>
            <a:off x="2003108" y="990600"/>
            <a:ext cx="3970701" cy="16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11508483" flipH="1" flipV="1">
            <a:off x="753580" y="1872806"/>
            <a:ext cx="1456342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Uncheck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0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Enter Location and Name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485775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9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Project Created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3999"/>
            <a:ext cx="34861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4572000"/>
            <a:ext cx="504825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But it will have errors because of missing  </a:t>
            </a:r>
            <a:r>
              <a:rPr lang="en-US" dirty="0" err="1" smtClean="0"/>
              <a:t>ObjectEditor</a:t>
            </a:r>
            <a:r>
              <a:rPr lang="en-US" dirty="0" smtClean="0"/>
              <a:t> library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5" t="15511" r="44183" b="64974"/>
          <a:stretch/>
        </p:blipFill>
        <p:spPr bwMode="auto">
          <a:xfrm>
            <a:off x="4495800" y="2438400"/>
            <a:ext cx="2190438" cy="118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Specify and Apply Argument in Argument Tab and Press Debug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676400"/>
            <a:ext cx="2743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Argument must be in quotes. </a:t>
            </a:r>
            <a:r>
              <a:rPr lang="en-US" dirty="0" err="1" smtClean="0"/>
              <a:t>Args</a:t>
            </a:r>
            <a:r>
              <a:rPr lang="en-US" dirty="0" smtClean="0"/>
              <a:t>[0] = “Ca </a:t>
            </a:r>
            <a:r>
              <a:rPr lang="en-US" dirty="0" err="1" smtClean="0"/>
              <a:t>Va</a:t>
            </a:r>
            <a:r>
              <a:rPr lang="en-US" dirty="0" smtClean="0"/>
              <a:t>”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63788" y="2514600"/>
            <a:ext cx="2665412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8600" y="3352800"/>
            <a:ext cx="27432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Without quotes Java will make each word a separate argument (</a:t>
            </a:r>
            <a:r>
              <a:rPr lang="en-US" dirty="0" err="1" smtClean="0"/>
              <a:t>args</a:t>
            </a:r>
            <a:r>
              <a:rPr lang="en-US" dirty="0" smtClean="0"/>
              <a:t>[0] = “Ca”, </a:t>
            </a:r>
            <a:r>
              <a:rPr lang="en-US" dirty="0" err="1" smtClean="0"/>
              <a:t>args</a:t>
            </a:r>
            <a:r>
              <a:rPr lang="en-US" dirty="0" smtClean="0"/>
              <a:t>[1] = “</a:t>
            </a:r>
            <a:r>
              <a:rPr lang="en-US" dirty="0" err="1" smtClean="0"/>
              <a:t>Va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8" name="~PP222.WAV">
            <a:hlinkClick r:id="" action="ppaction://media"/>
          </p:cNvPr>
          <p:cNvPicPr>
            <a:picLocks noRot="1" noChangeAspect="1"/>
          </p:cNvPicPr>
          <p:nvPr>
            <a:wavAudioFile r:embed="rId2" name="~PP22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21621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361332"/>
      </p:ext>
    </p:extLst>
  </p:cSld>
  <p:clrMapOvr>
    <a:masterClrMapping/>
  </p:clrMapOvr>
  <p:transition advTm="83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Execute with Supplied Arg</a:t>
            </a:r>
            <a:endParaRPr lang="en-US" dirty="0"/>
          </a:p>
        </p:txBody>
      </p:sp>
      <p:pic>
        <p:nvPicPr>
          <p:cNvPr id="7" name="~PP3557.WAV">
            <a:hlinkClick r:id="" action="ppaction://media"/>
          </p:cNvPr>
          <p:cNvPicPr>
            <a:picLocks noRot="1" noChangeAspect="1"/>
          </p:cNvPicPr>
          <p:nvPr>
            <a:wavAudioFile r:embed="rId2" name="~PP35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95784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980298"/>
      </p:ext>
    </p:extLst>
  </p:cSld>
  <p:clrMapOvr>
    <a:masterClrMapping/>
  </p:clrMapOvr>
  <p:transition advTm="19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Arg Printed, Program, Still Running, Waiting for Input</a:t>
            </a:r>
            <a:endParaRPr lang="en-US" dirty="0"/>
          </a:p>
        </p:txBody>
      </p:sp>
      <p:pic>
        <p:nvPicPr>
          <p:cNvPr id="7" name="~PP3557.WAV">
            <a:hlinkClick r:id="" action="ppaction://media"/>
          </p:cNvPr>
          <p:cNvPicPr>
            <a:picLocks noRot="1" noChangeAspect="1"/>
          </p:cNvPicPr>
          <p:nvPr>
            <a:wavAudioFile r:embed="rId2" name="~PP35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39433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2376192" flipH="1">
            <a:off x="6068654" y="2538169"/>
            <a:ext cx="1399403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71800" y="3886200"/>
            <a:ext cx="27432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Button available in both Debug and Java Perspective, only of them is active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636402"/>
      </p:ext>
    </p:extLst>
  </p:cSld>
  <p:clrMapOvr>
    <a:masterClrMapping/>
  </p:clrMapOvr>
  <p:transition advTm="19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33" y="1830457"/>
            <a:ext cx="38862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Terminated Program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2376192" flipH="1">
            <a:off x="5849043" y="2817552"/>
            <a:ext cx="2068056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Inactive button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some kind of Shortcut for Eclipse.exe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9" b="35222"/>
          <a:stretch/>
        </p:blipFill>
        <p:spPr bwMode="auto">
          <a:xfrm>
            <a:off x="914400" y="1219201"/>
            <a:ext cx="6379698" cy="433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0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Eclipse.exe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819275"/>
            <a:ext cx="43434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65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 Projects Directory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2090738"/>
            <a:ext cx="58959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5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Welcome Tab if it Appears</a:t>
            </a:r>
            <a:endParaRPr lang="en-US" dirty="0"/>
          </a:p>
        </p:txBody>
      </p:sp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5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b="1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 the Java Version: </a:t>
            </a:r>
            <a:r>
              <a:rPr lang="en-US" dirty="0" err="1" smtClean="0"/>
              <a:t>Window</a:t>
            </a:r>
            <a:r>
              <a:rPr lang="en-US" dirty="0" err="1" smtClean="0">
                <a:sym typeface="Wingdings" pitchFamily="2" charset="2"/>
              </a:rPr>
              <a:t>Preferences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4" r="41410" b="61885"/>
          <a:stretch/>
        </p:blipFill>
        <p:spPr bwMode="auto">
          <a:xfrm>
            <a:off x="3200400" y="1447800"/>
            <a:ext cx="2126530" cy="30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4250635"/>
            <a:ext cx="212653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Press Search Browse Button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5436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5400" y="2266122"/>
            <a:ext cx="5334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62100" y="3429000"/>
            <a:ext cx="8001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05600" y="3467100"/>
            <a:ext cx="8001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Shortcuts (MSFT)/Commands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Block quote/unquote (CTRL-/)</a:t>
            </a:r>
          </a:p>
          <a:p>
            <a:r>
              <a:rPr lang="en-US" dirty="0" smtClean="0"/>
              <a:t>Run project (CTRL-F11)</a:t>
            </a:r>
          </a:p>
          <a:p>
            <a:r>
              <a:rPr lang="en-US" dirty="0" smtClean="0"/>
              <a:t>Search project for strings (Select project, </a:t>
            </a:r>
            <a:r>
              <a:rPr lang="en-US" dirty="0" err="1" smtClean="0"/>
              <a:t>Search</a:t>
            </a:r>
            <a:r>
              <a:rPr lang="en-US" dirty="0" err="1" smtClean="0">
                <a:sym typeface="Wingdings" panose="05000000000000000000" pitchFamily="2" charset="2"/>
              </a:rPr>
              <a:t>File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 smtClean="0"/>
          </a:p>
          <a:p>
            <a:r>
              <a:rPr lang="en-US" dirty="0" smtClean="0"/>
              <a:t>Step into, over, return (F5, F6, F7)</a:t>
            </a:r>
          </a:p>
          <a:p>
            <a:r>
              <a:rPr lang="en-US" dirty="0" smtClean="0"/>
              <a:t>Copy a project (CTRL-C, CTRL-V)</a:t>
            </a:r>
          </a:p>
          <a:p>
            <a:r>
              <a:rPr lang="en-US" dirty="0" smtClean="0"/>
              <a:t>Copy a package, class file to another project (CTRL_C, CTRL-V)’</a:t>
            </a:r>
          </a:p>
          <a:p>
            <a:r>
              <a:rPr lang="en-US" dirty="0"/>
              <a:t>Show variable, class, interface (identifier) definition (click, F3 or Right Menu</a:t>
            </a:r>
            <a:r>
              <a:rPr lang="en-US" dirty="0">
                <a:sym typeface="Wingdings" panose="05000000000000000000" pitchFamily="2" charset="2"/>
              </a:rPr>
              <a:t> Open Declaration)</a:t>
            </a:r>
            <a:r>
              <a:rPr lang="en-US" dirty="0"/>
              <a:t> and return back (ALT </a:t>
            </a:r>
            <a:r>
              <a:rPr lang="en-US" dirty="0">
                <a:sym typeface="Wingdings" panose="05000000000000000000" pitchFamily="2" charset="2"/>
              </a:rPr>
              <a:t>)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Find identifier (variable, class, interface) use (Click, CTRL-SHIFT-G, Right </a:t>
            </a:r>
            <a:r>
              <a:rPr lang="en-US" dirty="0" err="1" smtClean="0"/>
              <a:t>Menu</a:t>
            </a:r>
            <a:r>
              <a:rPr lang="en-US" dirty="0" err="1" smtClean="0">
                <a:sym typeface="Wingdings" panose="05000000000000000000" pitchFamily="2" charset="2"/>
              </a:rPr>
              <a:t>References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 smtClean="0"/>
          </a:p>
          <a:p>
            <a:r>
              <a:rPr lang="en-US" dirty="0" smtClean="0"/>
              <a:t>Refactor (Click, CTRL-SHIFT-R or Right </a:t>
            </a:r>
            <a:r>
              <a:rPr lang="en-US" dirty="0" err="1" smtClean="0"/>
              <a:t>Menu</a:t>
            </a:r>
            <a:r>
              <a:rPr lang="en-US" dirty="0" err="1" smtClean="0">
                <a:sym typeface="Wingdings" panose="05000000000000000000" pitchFamily="2" charset="2"/>
              </a:rPr>
              <a:t>Refactor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 smtClean="0"/>
          </a:p>
          <a:p>
            <a:r>
              <a:rPr lang="en-US" dirty="0" smtClean="0"/>
              <a:t>Complete identifier name (CTRL-Space)</a:t>
            </a:r>
          </a:p>
          <a:p>
            <a:r>
              <a:rPr lang="en-US" dirty="0" smtClean="0"/>
              <a:t>Automatic imports (CTRL-SHIFT-O)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 (Click ALT_SHIFT-C</a:t>
            </a:r>
            <a:r>
              <a:rPr lang="en-US" dirty="0"/>
              <a:t>, Right </a:t>
            </a:r>
            <a:r>
              <a:rPr lang="en-US" dirty="0" err="1"/>
              <a:t>Menu</a:t>
            </a:r>
            <a:r>
              <a:rPr lang="en-US" dirty="0" err="1"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sym typeface="Wingdings" panose="05000000000000000000" pitchFamily="2" charset="2"/>
              </a:rPr>
              <a:t>Refactor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 smtClean="0"/>
          </a:p>
          <a:p>
            <a:r>
              <a:rPr lang="en-US" dirty="0" smtClean="0"/>
              <a:t>Extract </a:t>
            </a:r>
            <a:r>
              <a:rPr lang="en-US" dirty="0"/>
              <a:t>interface (Click ALT_SHIFT-C, Right </a:t>
            </a:r>
            <a:r>
              <a:rPr lang="en-US" dirty="0" err="1"/>
              <a:t>Menu</a:t>
            </a:r>
            <a:r>
              <a:rPr lang="en-US" dirty="0" err="1">
                <a:sym typeface="Wingdings" panose="05000000000000000000" pitchFamily="2" charset="2"/>
              </a:rPr>
              <a:t>Refactor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Press Search Browse Button  to Installed JDK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84872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5181600"/>
            <a:ext cx="8382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Jre</a:t>
            </a:r>
            <a:r>
              <a:rPr lang="en-US" dirty="0" smtClean="0"/>
              <a:t> added to Eclipse, Select it and Can Execute Without Errors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5436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62400" y="2514600"/>
            <a:ext cx="27432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0400" y="2514600"/>
            <a:ext cx="2286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Explicit Instructions – for MAC (assume Java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924800" cy="5943600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800" dirty="0"/>
              <a:t>You can get that for mac here</a:t>
            </a:r>
            <a:r>
              <a:rPr lang="en-US" sz="4800" dirty="0" smtClean="0"/>
              <a:t>:</a:t>
            </a:r>
          </a:p>
          <a:p>
            <a:r>
              <a:rPr lang="en-US" sz="4800" u="sng" dirty="0">
                <a:hlinkClick r:id="rId2"/>
              </a:rPr>
              <a:t>https://www.oracle.com/technetwork/java/javase/downloads/jdk10-downloads-4416644.html</a:t>
            </a:r>
            <a:r>
              <a:rPr lang="en-US" sz="4800" dirty="0"/>
              <a:t>. Pick the Mac option and from there it should just be like installing any other application</a:t>
            </a:r>
            <a:r>
              <a:rPr lang="en-US" sz="4800" dirty="0" smtClean="0"/>
              <a:t>.</a:t>
            </a:r>
          </a:p>
          <a:p>
            <a:r>
              <a:rPr lang="en-US" sz="4800" dirty="0" smtClean="0"/>
              <a:t>Or you can go here: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>
                <a:hlinkClick r:id="rId3"/>
              </a:rPr>
              <a:t>http://download.oracle.com/otn-pub/java/jdk/7u40-b43/jdk-7u40-macosx-x64.dmg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  <a:p>
            <a:r>
              <a:rPr lang="en-US" sz="4800" dirty="0"/>
              <a:t>The problem is Eclipse won't change the compiler to use 1.7 so you will have to specify that under:</a:t>
            </a:r>
            <a:br>
              <a:rPr lang="en-US" sz="4800" dirty="0"/>
            </a:br>
            <a:r>
              <a:rPr lang="en-US" sz="4800" dirty="0"/>
              <a:t>Eclipse -&gt; Preferences -&gt; Java -&gt; Installed JREs</a:t>
            </a:r>
          </a:p>
          <a:p>
            <a:r>
              <a:rPr lang="en-US" sz="4800" dirty="0"/>
              <a:t> </a:t>
            </a:r>
            <a:r>
              <a:rPr lang="en-US" sz="4800" dirty="0" smtClean="0"/>
              <a:t>Click </a:t>
            </a:r>
            <a:r>
              <a:rPr lang="en-US" sz="4800" dirty="0"/>
              <a:t>"Add..." then choose "</a:t>
            </a:r>
            <a:r>
              <a:rPr lang="en-US" sz="4800" dirty="0" err="1"/>
              <a:t>MacOS</a:t>
            </a:r>
            <a:r>
              <a:rPr lang="en-US" sz="4800" dirty="0"/>
              <a:t> X VM"</a:t>
            </a:r>
          </a:p>
          <a:p>
            <a:r>
              <a:rPr lang="en-US" sz="4800" dirty="0"/>
              <a:t> </a:t>
            </a:r>
            <a:r>
              <a:rPr lang="en-US" sz="4800" dirty="0" smtClean="0"/>
              <a:t>Next</a:t>
            </a:r>
            <a:r>
              <a:rPr lang="en-US" sz="4800" dirty="0"/>
              <a:t>, then under directory copy/paste this:</a:t>
            </a:r>
          </a:p>
          <a:p>
            <a:r>
              <a:rPr lang="en-US" sz="4800" dirty="0"/>
              <a:t>/Library/Java/</a:t>
            </a:r>
            <a:r>
              <a:rPr lang="en-US" sz="4800" dirty="0" err="1"/>
              <a:t>JavaVirtualMachines</a:t>
            </a:r>
            <a:r>
              <a:rPr lang="en-US" sz="4800" dirty="0"/>
              <a:t>/jdk1.7.0_40.jdk/Contents/Home</a:t>
            </a:r>
          </a:p>
          <a:p>
            <a:r>
              <a:rPr lang="en-US" sz="4800" dirty="0"/>
              <a:t>Make sure it recognizes this as Java SE 7. Then name doesn't really matter.</a:t>
            </a:r>
            <a:br>
              <a:rPr lang="en-US" sz="4800" dirty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Now </a:t>
            </a:r>
            <a:r>
              <a:rPr lang="en-US" sz="4800" dirty="0"/>
              <a:t>go to:</a:t>
            </a:r>
            <a:br>
              <a:rPr lang="en-US" sz="4800" dirty="0"/>
            </a:br>
            <a:r>
              <a:rPr lang="en-US" sz="4800" dirty="0"/>
              <a:t>Eclipse -&gt; Preferences -&gt; Java -&gt; Compiler</a:t>
            </a:r>
            <a:br>
              <a:rPr lang="en-US" sz="4800" dirty="0"/>
            </a:br>
            <a:r>
              <a:rPr lang="en-US" sz="4800" dirty="0"/>
              <a:t>Change the compliance level to: "1.7"</a:t>
            </a:r>
            <a:br>
              <a:rPr lang="en-US" sz="4800" dirty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Now </a:t>
            </a:r>
            <a:r>
              <a:rPr lang="en-US" sz="4800" dirty="0"/>
              <a:t>it probably still won't work (at least it didn't on mine)</a:t>
            </a:r>
            <a:br>
              <a:rPr lang="en-US" sz="4800" dirty="0"/>
            </a:br>
            <a:r>
              <a:rPr lang="en-US" sz="4800" dirty="0"/>
              <a:t>This is because your project is still set on 1.6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So, go to:</a:t>
            </a:r>
          </a:p>
          <a:p>
            <a:r>
              <a:rPr lang="en-US" sz="4800" dirty="0"/>
              <a:t>Project -&gt; Properties -&gt; Java Build Path -&gt; Libraries</a:t>
            </a:r>
            <a:br>
              <a:rPr lang="en-US" sz="4800" dirty="0"/>
            </a:br>
            <a:r>
              <a:rPr lang="en-US" sz="4800" dirty="0"/>
              <a:t>Add Library...</a:t>
            </a:r>
          </a:p>
          <a:p>
            <a:r>
              <a:rPr lang="en-US" sz="4800" dirty="0"/>
              <a:t>JRE System Library</a:t>
            </a:r>
          </a:p>
          <a:p>
            <a:r>
              <a:rPr lang="en-US" sz="4800" dirty="0"/>
              <a:t>"Workspace default" should be automatically there as the 1.7, but if not find the 1.7 library.</a:t>
            </a:r>
            <a:br>
              <a:rPr lang="en-US" sz="4800" dirty="0"/>
            </a:br>
            <a:r>
              <a:rPr lang="en-US" sz="4800" dirty="0"/>
              <a:t>Then remove the 1.6 library</a:t>
            </a:r>
          </a:p>
          <a:p>
            <a:r>
              <a:rPr lang="en-US" sz="4800" dirty="0" smtClean="0"/>
              <a:t>Also </a:t>
            </a:r>
            <a:r>
              <a:rPr lang="en-US" sz="4800" dirty="0"/>
              <a:t>you need to change the compiler being used by the project:</a:t>
            </a:r>
            <a:br>
              <a:rPr lang="en-US" sz="4800" dirty="0"/>
            </a:br>
            <a:r>
              <a:rPr lang="en-US" sz="4800" dirty="0"/>
              <a:t>Project -&gt; Properties -&gt; Java Compiler</a:t>
            </a:r>
            <a:br>
              <a:rPr lang="en-US" sz="4800" dirty="0"/>
            </a:br>
            <a:r>
              <a:rPr lang="en-US" sz="4800" dirty="0"/>
              <a:t>and make sure everything is on 1.7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Now, if you're getting an error about the main class not being found or working.</a:t>
            </a:r>
          </a:p>
          <a:p>
            <a:r>
              <a:rPr lang="en-US" sz="4800" dirty="0"/>
              <a:t>You may just want to create a new project and when you select the 1.7 JRE.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42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b="1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 New Java  Project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8" b="58017"/>
          <a:stretch/>
        </p:blipFill>
        <p:spPr bwMode="auto">
          <a:xfrm>
            <a:off x="381000" y="1828800"/>
            <a:ext cx="7526438" cy="361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0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Name </a:t>
            </a:r>
            <a:r>
              <a:rPr lang="en-US" smtClean="0"/>
              <a:t>and Separate </a:t>
            </a:r>
            <a:r>
              <a:rPr lang="en-US" dirty="0" smtClean="0"/>
              <a:t>Folders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04875"/>
            <a:ext cx="4433178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0" y="41148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71478" y="3048000"/>
            <a:ext cx="2514600" cy="2019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separate folder option puts .java source files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src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folder and .class files in bin folder – required for the auto grader</a:t>
            </a:r>
          </a:p>
        </p:txBody>
      </p:sp>
    </p:spTree>
    <p:extLst>
      <p:ext uri="{BB962C8B-B14F-4D97-AF65-F5344CB8AC3E}">
        <p14:creationId xmlns:p14="http://schemas.microsoft.com/office/powerpoint/2010/main" val="32803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Switch to Java Perspective (May get this message)</a:t>
            </a:r>
            <a:endParaRPr lang="en-US" dirty="0"/>
          </a:p>
        </p:txBody>
      </p:sp>
      <p:pic>
        <p:nvPicPr>
          <p:cNvPr id="395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7315200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5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Empty Project Created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23789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5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b="1" dirty="0" smtClean="0"/>
              <a:t>Edit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 Package to Selected Project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82" b="73448"/>
          <a:stretch/>
        </p:blipFill>
        <p:spPr bwMode="auto">
          <a:xfrm>
            <a:off x="1143000" y="2286000"/>
            <a:ext cx="5878975" cy="228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4881372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project and File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Package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r>
              <a:rPr lang="en-US" dirty="0" smtClean="0"/>
              <a:t>Supply main argument</a:t>
            </a:r>
          </a:p>
          <a:p>
            <a:r>
              <a:rPr lang="en-US" dirty="0" smtClean="0"/>
              <a:t>Create project from existing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Package Name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50006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Empty Package in Non Empty Project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47" y="2133600"/>
            <a:ext cx="358502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7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 Class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13"/>
          <a:stretch/>
        </p:blipFill>
        <p:spPr bwMode="auto">
          <a:xfrm>
            <a:off x="914400" y="1371600"/>
            <a:ext cx="61245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4881372"/>
            <a:ext cx="1905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project and File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 the Class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95350"/>
            <a:ext cx="508635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6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Empty Class in Non Empty Package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2575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199"/>
            <a:ext cx="2667000" cy="132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2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the File (Copy and Paste Code)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81534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warmup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2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java.io.BufferedReader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2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java.io.InputStreamReader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2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AGreeter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2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BufferedReader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i="1" dirty="0" err="1">
                <a:solidFill>
                  <a:srgbClr val="0000C0"/>
                </a:solidFill>
                <a:latin typeface="Consolas"/>
              </a:rPr>
              <a:t>inputStream</a:t>
            </a:r>
            <a:r>
              <a:rPr lang="en-US" sz="1200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200" b="1" i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2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  <a:latin typeface="Consolas"/>
              </a:rPr>
              <a:t>BufferedReader</a:t>
            </a:r>
            <a:r>
              <a:rPr lang="en-US" sz="1200" b="1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2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2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InputStreamReader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(System.</a:t>
            </a:r>
            <a:r>
              <a:rPr lang="en-US" sz="1200" b="1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sz="1200" b="1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2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 smtClean="0">
                <a:solidFill>
                  <a:srgbClr val="7F0055"/>
                </a:solidFill>
                <a:latin typeface="Consolas"/>
              </a:rPr>
              <a:t>static void</a:t>
            </a:r>
            <a:r>
              <a:rPr lang="en-US" sz="12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main(String[] 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2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2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2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2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200" i="1" dirty="0">
                <a:solidFill>
                  <a:srgbClr val="2A00FF"/>
                </a:solidFill>
                <a:latin typeface="Consolas"/>
              </a:rPr>
              <a:t>"Hello World"</a:t>
            </a:r>
            <a:r>
              <a:rPr lang="en-US" sz="12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2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200" b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sz="1200" b="1" dirty="0" err="1">
                <a:solidFill>
                  <a:srgbClr val="0000C0"/>
                </a:solidFill>
                <a:latin typeface="Consolas"/>
              </a:rPr>
              <a:t>length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&gt; 0)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2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2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2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2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200" i="1" dirty="0" err="1" smtClean="0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200" i="1" dirty="0" smtClean="0">
                <a:solidFill>
                  <a:srgbClr val="000000"/>
                </a:solidFill>
                <a:latin typeface="Consolas"/>
              </a:rPr>
              <a:t>[0</a:t>
            </a:r>
            <a:r>
              <a:rPr lang="en-US" sz="1200" i="1" dirty="0">
                <a:solidFill>
                  <a:srgbClr val="000000"/>
                </a:solidFill>
                <a:latin typeface="Consolas"/>
              </a:rPr>
              <a:t>]);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200" dirty="0">
              <a:solidFill>
                <a:srgbClr val="000000"/>
              </a:solidFill>
              <a:latin typeface="Consolas"/>
            </a:endParaRPr>
          </a:p>
          <a:p>
            <a:r>
              <a:rPr lang="en-US" sz="1200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sz="12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{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2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2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2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2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200" i="1" dirty="0" err="1">
                <a:solidFill>
                  <a:srgbClr val="0000C0"/>
                </a:solidFill>
                <a:latin typeface="Consolas"/>
              </a:rPr>
              <a:t>inputStream</a:t>
            </a:r>
            <a:r>
              <a:rPr lang="en-US" sz="1200" i="1" dirty="0" err="1">
                <a:solidFill>
                  <a:srgbClr val="000000"/>
                </a:solidFill>
                <a:latin typeface="Consolas"/>
              </a:rPr>
              <a:t>.readLine</a:t>
            </a:r>
            <a:r>
              <a:rPr lang="en-US" sz="12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sz="1200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sz="1200" b="1" dirty="0">
                <a:solidFill>
                  <a:srgbClr val="000000"/>
                </a:solidFill>
                <a:latin typeface="Consolas"/>
              </a:rPr>
              <a:t> (Exception e) {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2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2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2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2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200" i="1" dirty="0">
                <a:solidFill>
                  <a:srgbClr val="2A00FF"/>
                </a:solidFill>
                <a:latin typeface="Consolas"/>
              </a:rPr>
              <a:t>"Could not read line"</a:t>
            </a:r>
            <a:r>
              <a:rPr lang="en-US" sz="12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200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sz="12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200" dirty="0">
              <a:solidFill>
                <a:srgbClr val="000000"/>
              </a:solidFill>
              <a:latin typeface="Consola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sz="1200" dirty="0">
              <a:solidFill>
                <a:srgbClr val="000000"/>
              </a:solidFill>
              <a:latin typeface="Consolas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4953000"/>
            <a:ext cx="4038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Copy and paste code from:</a:t>
            </a:r>
          </a:p>
        </p:txBody>
      </p:sp>
    </p:spTree>
    <p:extLst>
      <p:ext uri="{BB962C8B-B14F-4D97-AF65-F5344CB8AC3E}">
        <p14:creationId xmlns:p14="http://schemas.microsoft.com/office/powerpoint/2010/main" val="23156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(and Compile) the File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199145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13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2800" y="1917192"/>
            <a:ext cx="2309812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File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Save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or CTRL+S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61166"/>
            <a:ext cx="4739739" cy="123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Workspace, Project,  Source Package </a:t>
            </a:r>
            <a:r>
              <a:rPr lang="en-US" smtClean="0">
                <a:sym typeface="Wingdings" pitchFamily="2" charset="2"/>
              </a:rPr>
              <a:t> Folder</a:t>
            </a:r>
            <a:endParaRPr lang="en-US" dirty="0"/>
          </a:p>
        </p:txBody>
      </p:sp>
      <p:sp>
        <p:nvSpPr>
          <p:cNvPr id="402437" name="Line 5"/>
          <p:cNvSpPr>
            <a:spLocks noChangeShapeType="1"/>
          </p:cNvSpPr>
          <p:nvPr/>
        </p:nvSpPr>
        <p:spPr bwMode="auto">
          <a:xfrm>
            <a:off x="3048000" y="2743199"/>
            <a:ext cx="990600" cy="533401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02439" name="Line 7"/>
          <p:cNvSpPr>
            <a:spLocks noChangeShapeType="1"/>
          </p:cNvSpPr>
          <p:nvPr/>
        </p:nvSpPr>
        <p:spPr bwMode="auto">
          <a:xfrm>
            <a:off x="4876800" y="2667000"/>
            <a:ext cx="0" cy="631784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02442" name="Line 10"/>
          <p:cNvSpPr>
            <a:spLocks noChangeShapeType="1"/>
          </p:cNvSpPr>
          <p:nvPr/>
        </p:nvSpPr>
        <p:spPr bwMode="auto">
          <a:xfrm>
            <a:off x="6476999" y="2667000"/>
            <a:ext cx="24837" cy="594166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15000" y="1996634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 Package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1000" y="1981200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09800" y="2057400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Workspace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9400" y="4800600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Source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 flipV="1">
            <a:off x="3505200" y="4343400"/>
            <a:ext cx="0" cy="3810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5943601" y="2667000"/>
            <a:ext cx="457200" cy="5334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7" grpId="0" animBg="1"/>
      <p:bldP spid="402439" grpId="0" animBg="1"/>
      <p:bldP spid="40244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Workspace, Project,  Binary Package </a:t>
            </a:r>
            <a:r>
              <a:rPr lang="en-US" smtClean="0">
                <a:sym typeface="Wingdings" pitchFamily="2" charset="2"/>
              </a:rPr>
              <a:t> Folder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23" y="3288598"/>
            <a:ext cx="4707073" cy="12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3048000" y="2743199"/>
            <a:ext cx="990600" cy="533401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4876800" y="2667000"/>
            <a:ext cx="0" cy="631784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6476999" y="2667000"/>
            <a:ext cx="24837" cy="594166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15000" y="1996634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Binary Package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91000" y="1981200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Project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09800" y="2057400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Workspace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19400" y="4800600"/>
            <a:ext cx="1371600" cy="6703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Object (Binary) Code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 flipV="1">
            <a:off x="3505200" y="4343400"/>
            <a:ext cx="0" cy="3810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5943601" y="2667000"/>
            <a:ext cx="457200" cy="5334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Execute the Main Method on Selected Class 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0" r="17973" b="7193"/>
          <a:stretch/>
        </p:blipFill>
        <p:spPr bwMode="auto">
          <a:xfrm>
            <a:off x="533400" y="2590800"/>
            <a:ext cx="7117702" cy="260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5600" y="5334000"/>
            <a:ext cx="3962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Right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Menu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Debug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 As Java Application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8791" y="6172200"/>
            <a:ext cx="3962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also select Run but Debug is more defensive</a:t>
            </a:r>
          </a:p>
        </p:txBody>
      </p:sp>
    </p:spTree>
    <p:extLst>
      <p:ext uri="{BB962C8B-B14F-4D97-AF65-F5344CB8AC3E}">
        <p14:creationId xmlns:p14="http://schemas.microsoft.com/office/powerpoint/2010/main" val="10786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r>
              <a:rPr lang="en-US" dirty="0" smtClean="0"/>
              <a:t>Supply main argument</a:t>
            </a:r>
          </a:p>
          <a:p>
            <a:r>
              <a:rPr lang="en-US" dirty="0" smtClean="0"/>
              <a:t>Create project from existing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 or Switch Workspace Folder: </a:t>
            </a:r>
            <a:r>
              <a:rPr lang="en-US" dirty="0" err="1" smtClean="0"/>
              <a:t>File</a:t>
            </a:r>
            <a:r>
              <a:rPr lang="en-US" dirty="0" err="1" smtClean="0">
                <a:sym typeface="Wingdings" panose="05000000000000000000" pitchFamily="2" charset="2"/>
              </a:rPr>
              <a:t>Switch</a:t>
            </a:r>
            <a:r>
              <a:rPr lang="en-US" dirty="0" smtClean="0">
                <a:sym typeface="Wingdings" panose="05000000000000000000" pitchFamily="2" charset="2"/>
              </a:rPr>
              <a:t> Workspace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50" t="1723" r="58460" b="43130"/>
          <a:stretch/>
        </p:blipFill>
        <p:spPr>
          <a:xfrm>
            <a:off x="1828800" y="2057399"/>
            <a:ext cx="3429000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 Project Folder: Select Project</a:t>
            </a:r>
            <a:r>
              <a:rPr lang="en-US" smtClean="0"/>
              <a:t>, Right Click</a:t>
            </a:r>
            <a:r>
              <a:rPr lang="en-US" dirty="0" err="1" smtClean="0">
                <a:sym typeface="Wingdings" panose="05000000000000000000" pitchFamily="2" charset="2"/>
              </a:rPr>
              <a:t>PropertiesResource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6720991" cy="4657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0" y="20574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Output in Console Window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1200"/>
            <a:ext cx="39147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1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/>
          <a:stretch>
            <a:fillRect/>
          </a:stretch>
        </p:blipFill>
        <p:spPr bwMode="auto">
          <a:xfrm>
            <a:off x="2286000" y="1981200"/>
            <a:ext cx="39719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Input in Console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Output after Enter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64" y="1981200"/>
            <a:ext cx="37147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b="1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5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58687" r="13046" b="8913"/>
          <a:stretch>
            <a:fillRect/>
          </a:stretch>
        </p:blipFill>
        <p:spPr bwMode="auto">
          <a:xfrm>
            <a:off x="1752600" y="1600200"/>
            <a:ext cx="4572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Closing a Window perhaps accidentally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2376192" flipH="1">
            <a:off x="3902001" y="2269260"/>
            <a:ext cx="2026833" cy="46320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Hide Console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Vanished Console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60381" r="39269" b="19809"/>
          <a:stretch>
            <a:fillRect/>
          </a:stretch>
        </p:blipFill>
        <p:spPr bwMode="auto">
          <a:xfrm>
            <a:off x="1600200" y="1600200"/>
            <a:ext cx="541421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1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Window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/>
              <a:t>Reset</a:t>
            </a:r>
            <a:r>
              <a:rPr lang="en-US" dirty="0" smtClean="0"/>
              <a:t> Perspective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r="54022" b="55051"/>
          <a:stretch>
            <a:fillRect/>
          </a:stretch>
        </p:blipFill>
        <p:spPr bwMode="auto">
          <a:xfrm>
            <a:off x="3200400" y="1143000"/>
            <a:ext cx="2819400" cy="437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4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r="34375" b="58395"/>
          <a:stretch>
            <a:fillRect/>
          </a:stretch>
        </p:blipFill>
        <p:spPr bwMode="auto">
          <a:xfrm>
            <a:off x="2133600" y="1143000"/>
            <a:ext cx="4876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Window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/>
              <a:t>Show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4800600"/>
            <a:ext cx="3505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dk1"/>
                </a:solidFill>
              </a:rPr>
              <a:t>Can selectively remove and add sub-windows/views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Find JDK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897571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www.oracle.com/technetwork/java/javase/downloads/index.html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581275"/>
            <a:ext cx="5257800" cy="1695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4800600"/>
            <a:ext cx="4953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Check with instructor which JDK version  to get</a:t>
            </a:r>
          </a:p>
        </p:txBody>
      </p:sp>
    </p:spTree>
    <p:extLst>
      <p:ext uri="{BB962C8B-B14F-4D97-AF65-F5344CB8AC3E}">
        <p14:creationId xmlns:p14="http://schemas.microsoft.com/office/powerpoint/2010/main" val="8451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b="1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File Search in a Project (useful in Java Teaching and Your projects)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752600"/>
            <a:ext cx="5410200" cy="11470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dk1"/>
                </a:solidFill>
              </a:rPr>
              <a:t>Suppose you want to search the entire project for some string such as some text in a Sakai </a:t>
            </a:r>
            <a:r>
              <a:rPr lang="en-US" dirty="0"/>
              <a:t>question</a:t>
            </a:r>
            <a:r>
              <a:rPr lang="en-US" dirty="0" smtClean="0"/>
              <a:t>: such as  </a:t>
            </a:r>
            <a:r>
              <a:rPr lang="en-US" dirty="0"/>
              <a:t>“</a:t>
            </a:r>
            <a:r>
              <a:rPr lang="en-US" dirty="0" err="1"/>
              <a:t>println</a:t>
            </a:r>
            <a:r>
              <a:rPr lang="en-US" dirty="0"/>
              <a:t>(c) </a:t>
            </a:r>
            <a:r>
              <a:rPr lang="en-US" dirty="0" smtClean="0"/>
              <a:t>displays”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 Project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2605087"/>
            <a:ext cx="3667125" cy="1647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4800600"/>
            <a:ext cx="3505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dk1"/>
                </a:solidFill>
              </a:rPr>
              <a:t>Select project (not the </a:t>
            </a:r>
            <a:r>
              <a:rPr lang="en-US" dirty="0" err="1" smtClean="0">
                <a:solidFill>
                  <a:schemeClr val="dk1"/>
                </a:solidFill>
              </a:rPr>
              <a:t>src</a:t>
            </a:r>
            <a:r>
              <a:rPr lang="en-US" dirty="0" smtClean="0">
                <a:solidFill>
                  <a:schemeClr val="dk1"/>
                </a:solidFill>
              </a:rPr>
              <a:t> folder)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066800"/>
            <a:ext cx="5410200" cy="11470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dk1"/>
                </a:solidFill>
              </a:rPr>
              <a:t>Suppose you want to search the entire project for some string such as some text in a Sakai </a:t>
            </a:r>
            <a:r>
              <a:rPr lang="en-US" dirty="0"/>
              <a:t>question</a:t>
            </a:r>
            <a:r>
              <a:rPr lang="en-US" dirty="0" smtClean="0"/>
              <a:t>: such as  </a:t>
            </a:r>
            <a:r>
              <a:rPr lang="en-US" dirty="0"/>
              <a:t>“</a:t>
            </a:r>
            <a:r>
              <a:rPr lang="en-US" dirty="0" err="1"/>
              <a:t>println</a:t>
            </a:r>
            <a:r>
              <a:rPr lang="en-US" dirty="0"/>
              <a:t>(c) </a:t>
            </a:r>
            <a:r>
              <a:rPr lang="en-US" dirty="0" smtClean="0"/>
              <a:t>displays”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File</a:t>
            </a:r>
            <a:r>
              <a:rPr lang="en-US" dirty="0" err="1" smtClean="0">
                <a:sym typeface="Wingdings" panose="05000000000000000000" pitchFamily="2" charset="2"/>
              </a:rPr>
              <a:t>Search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0834" b="46744"/>
          <a:stretch/>
        </p:blipFill>
        <p:spPr>
          <a:xfrm>
            <a:off x="1524000" y="1219200"/>
            <a:ext cx="5334000" cy="46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0"/>
            <a:ext cx="7086600" cy="5843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Dialog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2209800"/>
            <a:ext cx="260766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string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7664" y="4800600"/>
            <a:ext cx="21929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Scope of search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6550" y="6211669"/>
            <a:ext cx="219293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5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524000"/>
            <a:ext cx="7720313" cy="495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5105400"/>
            <a:ext cx="2819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view shown, console in another tab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Results Zoomed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5181600"/>
            <a:ext cx="2819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Look at all the tabs </a:t>
            </a:r>
            <a:r>
              <a:rPr lang="en-US" dirty="0" err="1" smtClean="0"/>
              <a:t>availalale</a:t>
            </a:r>
            <a:r>
              <a:rPr lang="en-US" smtClean="0"/>
              <a:t> here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600200"/>
            <a:ext cx="81915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File Text Search for </a:t>
            </a:r>
            <a:r>
              <a:rPr lang="en-US" dirty="0" err="1" smtClean="0"/>
              <a:t>Println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7434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8667" y="1752600"/>
            <a:ext cx="865533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3581400"/>
            <a:ext cx="1371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48006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Search Results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83" y="1676400"/>
            <a:ext cx="522922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21015693">
            <a:off x="217037" y="2989704"/>
            <a:ext cx="3001483" cy="101993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 search, shows uncommented </a:t>
            </a:r>
            <a:r>
              <a:rPr lang="en-US" dirty="0" err="1" smtClean="0"/>
              <a:t>println</a:t>
            </a:r>
            <a:r>
              <a:rPr lang="en-US" dirty="0" smtClean="0"/>
              <a:t>() also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87205" y="5105400"/>
            <a:ext cx="4789053" cy="7808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CTR+SHIFT+G (shown earlier) to find active uses of the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b="1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1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554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Follow Download Link: Accept License Agreement, Find JDK for Appropriate Platform, and Click on exe Link to Download EXE in some temporary folder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5545137"/>
            <a:ext cx="51435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1" y="2234406"/>
            <a:ext cx="54387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Setting a Break Point</a:t>
            </a:r>
          </a:p>
        </p:txBody>
      </p:sp>
      <p:pic>
        <p:nvPicPr>
          <p:cNvPr id="474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 b="41667"/>
          <a:stretch>
            <a:fillRect/>
          </a:stretch>
        </p:blipFill>
        <p:spPr bwMode="auto">
          <a:xfrm>
            <a:off x="533400" y="1828800"/>
            <a:ext cx="8229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4118" name="Line 6"/>
          <p:cNvSpPr>
            <a:spLocks noChangeShapeType="1"/>
          </p:cNvSpPr>
          <p:nvPr/>
        </p:nvSpPr>
        <p:spPr bwMode="auto">
          <a:xfrm>
            <a:off x="1752600" y="1524000"/>
            <a:ext cx="1295400" cy="18288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4119" name="Text Box 7"/>
          <p:cNvSpPr txBox="1">
            <a:spLocks noChangeArrowheads="1"/>
          </p:cNvSpPr>
          <p:nvPr/>
        </p:nvSpPr>
        <p:spPr bwMode="auto">
          <a:xfrm>
            <a:off x="838200" y="91440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Double click where you want program to stop</a:t>
            </a:r>
          </a:p>
        </p:txBody>
      </p:sp>
    </p:spTree>
    <p:extLst>
      <p:ext uri="{BB962C8B-B14F-4D97-AF65-F5344CB8AC3E}">
        <p14:creationId xmlns:p14="http://schemas.microsoft.com/office/powerpoint/2010/main" val="300624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Debug-Run</a:t>
            </a:r>
            <a:endParaRPr lang="en-US" dirty="0"/>
          </a:p>
        </p:txBody>
      </p:sp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8" b="25000"/>
          <a:stretch>
            <a:fillRect/>
          </a:stretch>
        </p:blipFill>
        <p:spPr bwMode="auto">
          <a:xfrm>
            <a:off x="533400" y="1371600"/>
            <a:ext cx="8077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2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Starting the Debugger</a:t>
            </a:r>
          </a:p>
        </p:txBody>
      </p:sp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8" b="25000"/>
          <a:stretch>
            <a:fillRect/>
          </a:stretch>
        </p:blipFill>
        <p:spPr bwMode="auto">
          <a:xfrm>
            <a:off x="533400" y="1371600"/>
            <a:ext cx="8077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71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2633663"/>
            <a:ext cx="42005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Stopping at Breakpoint</a:t>
            </a:r>
          </a:p>
        </p:txBody>
      </p:sp>
      <p:pic>
        <p:nvPicPr>
          <p:cNvPr id="4782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214" name="Line 6"/>
          <p:cNvSpPr>
            <a:spLocks noChangeShapeType="1"/>
          </p:cNvSpPr>
          <p:nvPr/>
        </p:nvSpPr>
        <p:spPr bwMode="auto">
          <a:xfrm>
            <a:off x="7086600" y="1143000"/>
            <a:ext cx="533400" cy="6096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8215" name="Text Box 7"/>
          <p:cNvSpPr txBox="1">
            <a:spLocks noChangeArrowheads="1"/>
          </p:cNvSpPr>
          <p:nvPr/>
        </p:nvSpPr>
        <p:spPr bwMode="auto">
          <a:xfrm>
            <a:off x="6172200" y="8382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Debug Perspective</a:t>
            </a:r>
          </a:p>
        </p:txBody>
      </p:sp>
      <p:sp>
        <p:nvSpPr>
          <p:cNvPr id="478216" name="Line 8"/>
          <p:cNvSpPr>
            <a:spLocks noChangeShapeType="1"/>
          </p:cNvSpPr>
          <p:nvPr/>
        </p:nvSpPr>
        <p:spPr bwMode="auto">
          <a:xfrm>
            <a:off x="762000" y="4038600"/>
            <a:ext cx="381000" cy="1524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0" y="2895600"/>
            <a:ext cx="121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Next statement to be executed</a:t>
            </a:r>
          </a:p>
        </p:txBody>
      </p:sp>
    </p:spTree>
    <p:extLst>
      <p:ext uri="{BB962C8B-B14F-4D97-AF65-F5344CB8AC3E}">
        <p14:creationId xmlns:p14="http://schemas.microsoft.com/office/powerpoint/2010/main" val="41780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Examining Main Parameters</a:t>
            </a:r>
          </a:p>
        </p:txBody>
      </p:sp>
      <p:pic>
        <p:nvPicPr>
          <p:cNvPr id="4833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3" b="16667"/>
          <a:stretch>
            <a:fillRect/>
          </a:stretch>
        </p:blipFill>
        <p:spPr bwMode="auto">
          <a:xfrm>
            <a:off x="152400" y="762000"/>
            <a:ext cx="8991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335" name="Text Box 7"/>
          <p:cNvSpPr txBox="1">
            <a:spLocks noChangeArrowheads="1"/>
          </p:cNvSpPr>
          <p:nvPr/>
        </p:nvSpPr>
        <p:spPr bwMode="auto">
          <a:xfrm>
            <a:off x="6781800" y="25146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Main Parameters</a:t>
            </a:r>
          </a:p>
        </p:txBody>
      </p:sp>
      <p:sp>
        <p:nvSpPr>
          <p:cNvPr id="483336" name="Line 8"/>
          <p:cNvSpPr>
            <a:spLocks noChangeShapeType="1"/>
          </p:cNvSpPr>
          <p:nvPr/>
        </p:nvSpPr>
        <p:spPr bwMode="auto">
          <a:xfrm flipH="1" flipV="1">
            <a:off x="6705600" y="2133600"/>
            <a:ext cx="762000" cy="3810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Stepping to next statement</a:t>
            </a:r>
          </a:p>
        </p:txBody>
      </p:sp>
      <p:pic>
        <p:nvPicPr>
          <p:cNvPr id="485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6" b="27083"/>
          <a:stretch>
            <a:fillRect/>
          </a:stretch>
        </p:blipFill>
        <p:spPr bwMode="auto">
          <a:xfrm>
            <a:off x="304800" y="914400"/>
            <a:ext cx="8153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Next Statement</a:t>
            </a:r>
          </a:p>
        </p:txBody>
      </p:sp>
      <p:pic>
        <p:nvPicPr>
          <p:cNvPr id="487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 b="23958"/>
          <a:stretch>
            <a:fillRect/>
          </a:stretch>
        </p:blipFill>
        <p:spPr bwMode="auto">
          <a:xfrm>
            <a:off x="304800" y="9906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New Output and Local Variable</a:t>
            </a:r>
          </a:p>
        </p:txBody>
      </p:sp>
      <p:pic>
        <p:nvPicPr>
          <p:cNvPr id="489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15625"/>
          <a:stretch>
            <a:fillRect/>
          </a:stretch>
        </p:blipFill>
        <p:spPr bwMode="auto">
          <a:xfrm>
            <a:off x="152400" y="685800"/>
            <a:ext cx="8534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9478" name="Line 6"/>
          <p:cNvSpPr>
            <a:spLocks noChangeShapeType="1"/>
          </p:cNvSpPr>
          <p:nvPr/>
        </p:nvSpPr>
        <p:spPr bwMode="auto">
          <a:xfrm flipH="1" flipV="1">
            <a:off x="5791200" y="2209800"/>
            <a:ext cx="457200" cy="38100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9479" name="Text Box 7"/>
          <p:cNvSpPr txBox="1">
            <a:spLocks noChangeArrowheads="1"/>
          </p:cNvSpPr>
          <p:nvPr/>
        </p:nvSpPr>
        <p:spPr bwMode="auto">
          <a:xfrm>
            <a:off x="6248400" y="2362200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Index gets initialized</a:t>
            </a:r>
          </a:p>
        </p:txBody>
      </p:sp>
      <p:sp>
        <p:nvSpPr>
          <p:cNvPr id="489481" name="Line 9"/>
          <p:cNvSpPr>
            <a:spLocks noChangeShapeType="1"/>
          </p:cNvSpPr>
          <p:nvPr/>
        </p:nvSpPr>
        <p:spPr bwMode="auto">
          <a:xfrm flipH="1">
            <a:off x="1752600" y="6629400"/>
            <a:ext cx="609600" cy="0"/>
          </a:xfrm>
          <a:prstGeom prst="line">
            <a:avLst/>
          </a:prstGeom>
          <a:noFill/>
          <a:ln w="38100">
            <a:solidFill>
              <a:srgbClr val="D8006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9482" name="Text Box 10"/>
          <p:cNvSpPr txBox="1">
            <a:spLocks noChangeArrowheads="1"/>
          </p:cNvSpPr>
          <p:nvPr/>
        </p:nvSpPr>
        <p:spPr bwMode="auto">
          <a:xfrm>
            <a:off x="2438400" y="6491288"/>
            <a:ext cx="1958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println() executed</a:t>
            </a:r>
          </a:p>
        </p:txBody>
      </p:sp>
    </p:spTree>
    <p:extLst>
      <p:ext uri="{BB962C8B-B14F-4D97-AF65-F5344CB8AC3E}">
        <p14:creationId xmlns:p14="http://schemas.microsoft.com/office/powerpoint/2010/main" val="327251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Step Over</a:t>
            </a:r>
          </a:p>
        </p:txBody>
      </p:sp>
      <p:pic>
        <p:nvPicPr>
          <p:cNvPr id="491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15625"/>
          <a:stretch>
            <a:fillRect/>
          </a:stretch>
        </p:blipFill>
        <p:spPr bwMode="auto">
          <a:xfrm>
            <a:off x="228600" y="685800"/>
            <a:ext cx="8534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7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Step Into</a:t>
            </a:r>
          </a:p>
        </p:txBody>
      </p:sp>
      <p:pic>
        <p:nvPicPr>
          <p:cNvPr id="4935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15625"/>
          <a:stretch>
            <a:fillRect/>
          </a:stretch>
        </p:blipFill>
        <p:spPr bwMode="auto">
          <a:xfrm>
            <a:off x="228600" y="685800"/>
            <a:ext cx="8534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3578" name="Group 10"/>
          <p:cNvGrpSpPr>
            <a:grpSpLocks/>
          </p:cNvGrpSpPr>
          <p:nvPr/>
        </p:nvGrpSpPr>
        <p:grpSpPr bwMode="auto">
          <a:xfrm>
            <a:off x="990600" y="2133600"/>
            <a:ext cx="4114800" cy="381000"/>
            <a:chOff x="624" y="1344"/>
            <a:chExt cx="2592" cy="240"/>
          </a:xfrm>
        </p:grpSpPr>
        <p:sp>
          <p:nvSpPr>
            <p:cNvPr id="493574" name="Text Box 6"/>
            <p:cNvSpPr txBox="1">
              <a:spLocks noChangeArrowheads="1"/>
            </p:cNvSpPr>
            <p:nvPr/>
          </p:nvSpPr>
          <p:spPr bwMode="auto">
            <a:xfrm>
              <a:off x="2304" y="1344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D8006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Call stack</a:t>
              </a:r>
            </a:p>
          </p:txBody>
        </p:sp>
        <p:sp>
          <p:nvSpPr>
            <p:cNvPr id="493576" name="Rectangle 8"/>
            <p:cNvSpPr>
              <a:spLocks noChangeArrowheads="1"/>
            </p:cNvSpPr>
            <p:nvPr/>
          </p:nvSpPr>
          <p:spPr bwMode="auto">
            <a:xfrm>
              <a:off x="624" y="1344"/>
              <a:ext cx="1632" cy="240"/>
            </a:xfrm>
            <a:prstGeom prst="rect">
              <a:avLst/>
            </a:prstGeom>
            <a:noFill/>
            <a:ln w="38100">
              <a:solidFill>
                <a:srgbClr val="D8006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3577" name="Text Box 9"/>
          <p:cNvSpPr txBox="1">
            <a:spLocks noChangeArrowheads="1"/>
          </p:cNvSpPr>
          <p:nvPr/>
        </p:nvSpPr>
        <p:spPr bwMode="auto">
          <a:xfrm>
            <a:off x="6248400" y="1752600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Called method parameters</a:t>
            </a:r>
          </a:p>
        </p:txBody>
      </p:sp>
    </p:spTree>
    <p:extLst>
      <p:ext uri="{BB962C8B-B14F-4D97-AF65-F5344CB8AC3E}">
        <p14:creationId xmlns:p14="http://schemas.microsoft.com/office/powerpoint/2010/main" val="111082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Run Exe and Choose JDK Folder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624013"/>
            <a:ext cx="48006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3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Step Return</a:t>
            </a:r>
          </a:p>
        </p:txBody>
      </p:sp>
      <p:pic>
        <p:nvPicPr>
          <p:cNvPr id="4956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8" b="15625"/>
          <a:stretch>
            <a:fillRect/>
          </a:stretch>
        </p:blipFill>
        <p:spPr bwMode="auto">
          <a:xfrm>
            <a:off x="228600" y="685800"/>
            <a:ext cx="86868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Resume</a:t>
            </a:r>
          </a:p>
        </p:txBody>
      </p:sp>
      <p:pic>
        <p:nvPicPr>
          <p:cNvPr id="5027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789" name="Rectangle 5"/>
          <p:cNvSpPr>
            <a:spLocks noChangeArrowheads="1"/>
          </p:cNvSpPr>
          <p:nvPr/>
        </p:nvSpPr>
        <p:spPr bwMode="auto">
          <a:xfrm>
            <a:off x="7543800" y="914400"/>
            <a:ext cx="533400" cy="381000"/>
          </a:xfrm>
          <a:prstGeom prst="rect">
            <a:avLst/>
          </a:prstGeom>
          <a:noFill/>
          <a:ln w="38100">
            <a:solidFill>
              <a:srgbClr val="D8006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Returning to Java Perspective</a:t>
            </a:r>
          </a:p>
        </p:txBody>
      </p:sp>
      <p:pic>
        <p:nvPicPr>
          <p:cNvPr id="504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D800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4837" name="Rectangle 5"/>
          <p:cNvSpPr>
            <a:spLocks noChangeArrowheads="1"/>
          </p:cNvSpPr>
          <p:nvPr/>
        </p:nvSpPr>
        <p:spPr bwMode="auto">
          <a:xfrm>
            <a:off x="7924800" y="914400"/>
            <a:ext cx="533400" cy="381000"/>
          </a:xfrm>
          <a:prstGeom prst="rect">
            <a:avLst/>
          </a:prstGeom>
          <a:noFill/>
          <a:ln w="38100">
            <a:solidFill>
              <a:srgbClr val="D8006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 Last Main Launched: F11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540565"/>
            <a:ext cx="2743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need to select a main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2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b="1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 Location on the Web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46785" y="1447800"/>
            <a:ext cx="1050480" cy="40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mbria" pitchFamily="18" charset="0"/>
                <a:cs typeface="Arial" pitchFamily="34" charset="0"/>
              </a:rPr>
              <a:t>Downloads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800600"/>
            <a:ext cx="50292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dk1"/>
                </a:solidFill>
              </a:rPr>
              <a:t>Click on th</a:t>
            </a:r>
            <a:r>
              <a:rPr lang="en-US" dirty="0" smtClean="0"/>
              <a:t>e latest version (on my web page, not this page) to download the jar (same as zip) and do not unzip/</a:t>
            </a:r>
            <a:r>
              <a:rPr lang="en-US" dirty="0" err="1" smtClean="0"/>
              <a:t>unjar</a:t>
            </a:r>
            <a:r>
              <a:rPr lang="en-US" dirty="0" smtClean="0"/>
              <a:t> it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54" y="2133600"/>
            <a:ext cx="63436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0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Library to Local Computer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0"/>
          <a:stretch/>
        </p:blipFill>
        <p:spPr bwMode="auto">
          <a:xfrm>
            <a:off x="304800" y="2590800"/>
            <a:ext cx="8001000" cy="142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114800"/>
            <a:ext cx="38862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dk1"/>
                </a:solidFill>
              </a:rPr>
              <a:t>Do not </a:t>
            </a:r>
            <a:r>
              <a:rPr lang="en-US" dirty="0" smtClean="0"/>
              <a:t>unzip/</a:t>
            </a:r>
            <a:r>
              <a:rPr lang="en-US" dirty="0" err="1" smtClean="0"/>
              <a:t>unjar</a:t>
            </a:r>
            <a:r>
              <a:rPr lang="en-US" dirty="0" smtClean="0"/>
              <a:t> it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 Project, and </a:t>
            </a:r>
            <a:r>
              <a:rPr lang="en-US" dirty="0" err="1" smtClean="0"/>
              <a:t>Project</a:t>
            </a:r>
            <a:r>
              <a:rPr lang="en-US" dirty="0" err="1" smtClean="0">
                <a:sym typeface="Wingdings" pitchFamily="2" charset="2"/>
              </a:rPr>
              <a:t>Properties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0" b="45507"/>
          <a:stretch/>
        </p:blipFill>
        <p:spPr bwMode="auto">
          <a:xfrm>
            <a:off x="1600200" y="1364974"/>
            <a:ext cx="4951964" cy="280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82517" y="5029200"/>
            <a:ext cx="3276600" cy="366713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Must do this for each project!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3733800"/>
            <a:ext cx="11811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95800" y="3657600"/>
            <a:ext cx="11811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8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Build Path, Add External Jar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24"/>
          <a:stretch/>
        </p:blipFill>
        <p:spPr bwMode="auto">
          <a:xfrm>
            <a:off x="838200" y="990601"/>
            <a:ext cx="68770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72200" y="2400301"/>
            <a:ext cx="11811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1828800"/>
            <a:ext cx="11811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 Saved Jar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65362"/>
          <a:stretch/>
        </p:blipFill>
        <p:spPr bwMode="auto">
          <a:xfrm>
            <a:off x="785191" y="1676400"/>
            <a:ext cx="6377651" cy="158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4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b="1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 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32"/>
          <a:stretch/>
        </p:blipFill>
        <p:spPr bwMode="auto">
          <a:xfrm>
            <a:off x="866274" y="990602"/>
            <a:ext cx="6819900" cy="263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 Build Path, Projects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25253" y="1676400"/>
            <a:ext cx="771024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66274" y="990602"/>
            <a:ext cx="68199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Spurious Projects (if any)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2819400"/>
            <a:ext cx="771024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Press Ok to Commit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3" y="990600"/>
            <a:ext cx="75438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5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b="1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 Project out of Existing Code: </a:t>
            </a:r>
            <a:r>
              <a:rPr lang="en-US" dirty="0" err="1" smtClean="0"/>
              <a:t>File</a:t>
            </a:r>
            <a:r>
              <a:rPr lang="en-US" dirty="0" err="1" smtClean="0">
                <a:sym typeface="Wingdings" pitchFamily="2" charset="2"/>
              </a:rPr>
              <a:t>NewJava</a:t>
            </a:r>
            <a:r>
              <a:rPr lang="en-US" dirty="0" smtClean="0">
                <a:sym typeface="Wingdings" pitchFamily="2" charset="2"/>
              </a:rPr>
              <a:t> Project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0" b="83274"/>
          <a:stretch/>
        </p:blipFill>
        <p:spPr bwMode="auto">
          <a:xfrm>
            <a:off x="1447800" y="1219200"/>
            <a:ext cx="5647165" cy="95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Uncheck Default Location Box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20"/>
          <a:stretch/>
        </p:blipFill>
        <p:spPr bwMode="auto">
          <a:xfrm>
            <a:off x="2003108" y="990600"/>
            <a:ext cx="3970701" cy="16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11508483" flipH="1" flipV="1">
            <a:off x="753580" y="1872806"/>
            <a:ext cx="1456342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Uncheck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Enter Location and Name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485775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5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Project Created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3999"/>
            <a:ext cx="34861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4572000"/>
            <a:ext cx="504825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But it will have errors because of missing  </a:t>
            </a:r>
            <a:r>
              <a:rPr lang="en-US" dirty="0" err="1" smtClean="0"/>
              <a:t>ObjectEditor</a:t>
            </a:r>
            <a:r>
              <a:rPr lang="en-US" dirty="0" smtClean="0"/>
              <a:t> library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7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b="1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8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Copying a 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67200"/>
            <a:ext cx="4314825" cy="2255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1600200"/>
            <a:ext cx="5638800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project, CTRL CTRL-V</a:t>
            </a:r>
          </a:p>
        </p:txBody>
      </p:sp>
    </p:spTree>
    <p:extLst>
      <p:ext uri="{BB962C8B-B14F-4D97-AF65-F5344CB8AC3E}">
        <p14:creationId xmlns:p14="http://schemas.microsoft.com/office/powerpoint/2010/main" val="23854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 from </a:t>
            </a:r>
            <a:r>
              <a:rPr lang="en-US" dirty="0" smtClean="0">
                <a:hlinkClick r:id="rId2"/>
              </a:rPr>
              <a:t>www.eclipse.org</a:t>
            </a:r>
            <a:r>
              <a:rPr lang="en-US" dirty="0" smtClean="0"/>
              <a:t> (Windows)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2" y="1295400"/>
            <a:ext cx="8229600" cy="197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4" y="3733800"/>
            <a:ext cx="69913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38" y="4648200"/>
            <a:ext cx="491884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39508" y="4648200"/>
            <a:ext cx="3124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 the latest IDE for Java Developers, not Indigo</a:t>
            </a:r>
          </a:p>
        </p:txBody>
      </p:sp>
    </p:spTree>
    <p:extLst>
      <p:ext uri="{BB962C8B-B14F-4D97-AF65-F5344CB8AC3E}">
        <p14:creationId xmlns:p14="http://schemas.microsoft.com/office/powerpoint/2010/main" val="33021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b="1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Copy Types (Classes, Interfaces, </a:t>
            </a:r>
            <a:r>
              <a:rPr lang="en-US" dirty="0" err="1" smtClean="0"/>
              <a:t>Enums</a:t>
            </a:r>
            <a:r>
              <a:rPr lang="en-US" dirty="0" smtClean="0"/>
              <a:t>) from Package to Another: Copy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23050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3962400"/>
            <a:ext cx="3048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type(s) in source project and package and press CTRL-C (or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File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Copy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right menu item)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4600"/>
            <a:ext cx="287655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5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Copy Types from One Package to Another: Paste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3962400"/>
            <a:ext cx="3048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package in destination project and package and press CTRL-V (or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File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Paste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right menu item)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09825"/>
            <a:ext cx="22860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Copying Classes from One Package to Another: New Class in new Package and Project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44196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Repackaged type added (and its imports are changed to other copied types if multiple types are copied and pasted together)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/>
          <a:stretch/>
        </p:blipFill>
        <p:spPr bwMode="auto">
          <a:xfrm>
            <a:off x="2365513" y="2438400"/>
            <a:ext cx="1901571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36" y="2400300"/>
            <a:ext cx="2819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 rot="12232625" flipH="1" flipV="1">
            <a:off x="4269248" y="1825542"/>
            <a:ext cx="2162505" cy="666632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Package name changed</a:t>
            </a:r>
          </a:p>
        </p:txBody>
      </p:sp>
    </p:spTree>
    <p:extLst>
      <p:ext uri="{BB962C8B-B14F-4D97-AF65-F5344CB8AC3E}">
        <p14:creationId xmlns:p14="http://schemas.microsoft.com/office/powerpoint/2010/main" val="14207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b="1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Deleting a 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67200"/>
            <a:ext cx="4314825" cy="2255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1676400"/>
            <a:ext cx="3352800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Right click project and delete. Usually not a good idea to delete project on disk, can always use the OS to do so, which will put it in the recycling bin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" r="66900" b="44213"/>
          <a:stretch/>
        </p:blipFill>
        <p:spPr>
          <a:xfrm>
            <a:off x="228600" y="1219200"/>
            <a:ext cx="4495800" cy="43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Show variable, class, interface (identifier) </a:t>
            </a:r>
            <a:r>
              <a:rPr lang="en-US" dirty="0" smtClean="0"/>
              <a:t>definition and return back</a:t>
            </a:r>
          </a:p>
          <a:p>
            <a:r>
              <a:rPr lang="en-US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Jumping to Identifier Definition and Navigation Stack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9800" y="1904998"/>
            <a:ext cx="2438400" cy="5843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F3 when cursor is a start of an identifier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0" y="2780734"/>
            <a:ext cx="8050702" cy="386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62600" y="3048000"/>
            <a:ext cx="27432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Eclipse take you to the definition of the identifier in an edit window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21298" r="-3"/>
          <a:stretch/>
        </p:blipFill>
        <p:spPr bwMode="auto">
          <a:xfrm>
            <a:off x="6626" y="1510748"/>
            <a:ext cx="8756374" cy="26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997783">
            <a:off x="3896380" y="769652"/>
            <a:ext cx="1370690" cy="82765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Cursor position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562600" y="1773951"/>
            <a:ext cx="0" cy="8366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1691627"/>
            <a:ext cx="0" cy="104717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43200" y="1814174"/>
            <a:ext cx="2362200" cy="1849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 + Back Arrow takes you back where you came from,  a la Browser back button, can execute multiple times  to back in in the stack of visited points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362200" y="1727740"/>
            <a:ext cx="0" cy="10110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3191" y="1691626"/>
            <a:ext cx="2183296" cy="15788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 + Forward Arrow goes forwards in the navigation stack a la browser forward button</a:t>
            </a:r>
          </a:p>
        </p:txBody>
      </p:sp>
    </p:spTree>
    <p:extLst>
      <p:ext uri="{BB962C8B-B14F-4D97-AF65-F5344CB8AC3E}">
        <p14:creationId xmlns:p14="http://schemas.microsoft.com/office/powerpoint/2010/main" val="8638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4" grpId="0" animBg="1"/>
      <p:bldP spid="17" grpId="0" animBg="1"/>
      <p:bldP spid="2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Install JDK</a:t>
            </a:r>
          </a:p>
          <a:p>
            <a:r>
              <a:rPr lang="en-US" dirty="0" smtClean="0"/>
              <a:t>Install Eclipse</a:t>
            </a:r>
          </a:p>
          <a:p>
            <a:r>
              <a:rPr lang="en-US" dirty="0" smtClean="0"/>
              <a:t>Connect JDK to Eclipse</a:t>
            </a:r>
          </a:p>
          <a:p>
            <a:r>
              <a:rPr lang="en-US" dirty="0" smtClean="0"/>
              <a:t>Create project</a:t>
            </a:r>
          </a:p>
          <a:p>
            <a:r>
              <a:rPr lang="en-US" dirty="0" smtClean="0"/>
              <a:t>Edit project run project</a:t>
            </a:r>
          </a:p>
          <a:p>
            <a:r>
              <a:rPr lang="en-US" dirty="0" smtClean="0"/>
              <a:t>Restore window</a:t>
            </a:r>
          </a:p>
          <a:p>
            <a:r>
              <a:rPr lang="en-US" dirty="0" smtClean="0"/>
              <a:t>Search project for strings</a:t>
            </a:r>
          </a:p>
          <a:p>
            <a:r>
              <a:rPr lang="en-US" dirty="0" smtClean="0"/>
              <a:t>Debugging</a:t>
            </a:r>
          </a:p>
          <a:p>
            <a:r>
              <a:rPr lang="en-US" dirty="0" smtClean="0"/>
              <a:t>Adding a library</a:t>
            </a:r>
          </a:p>
          <a:p>
            <a:r>
              <a:rPr lang="en-US" dirty="0" smtClean="0"/>
              <a:t>Add an existing project</a:t>
            </a:r>
          </a:p>
          <a:p>
            <a:r>
              <a:rPr lang="en-US" dirty="0" smtClean="0"/>
              <a:t>Copy a project</a:t>
            </a:r>
          </a:p>
          <a:p>
            <a:r>
              <a:rPr lang="en-US" dirty="0" smtClean="0"/>
              <a:t>Copy a package, class file to another project</a:t>
            </a:r>
          </a:p>
          <a:p>
            <a:r>
              <a:rPr lang="en-US" dirty="0" smtClean="0"/>
              <a:t>Delete a project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Show variable, class, interface (identifier) definition and return back</a:t>
            </a:r>
          </a:p>
          <a:p>
            <a:r>
              <a:rPr lang="en-US" b="1" dirty="0" smtClean="0"/>
              <a:t>Find identifier (variable, class, interface) use</a:t>
            </a:r>
          </a:p>
          <a:p>
            <a:r>
              <a:rPr lang="en-US" dirty="0" smtClean="0"/>
              <a:t>Refactor</a:t>
            </a:r>
          </a:p>
          <a:p>
            <a:r>
              <a:rPr lang="en-US" dirty="0" smtClean="0"/>
              <a:t>Complete identifier name</a:t>
            </a:r>
          </a:p>
          <a:p>
            <a:r>
              <a:rPr lang="en-US" dirty="0" smtClean="0"/>
              <a:t>Understand, fix errors</a:t>
            </a:r>
          </a:p>
          <a:p>
            <a:r>
              <a:rPr lang="en-US" dirty="0" smtClean="0"/>
              <a:t>Automatic imports</a:t>
            </a:r>
          </a:p>
          <a:p>
            <a:r>
              <a:rPr lang="en-US" dirty="0" smtClean="0"/>
              <a:t>JUnit</a:t>
            </a:r>
          </a:p>
          <a:p>
            <a:r>
              <a:rPr lang="en-US" dirty="0" smtClean="0"/>
              <a:t>Change Method Signature</a:t>
            </a:r>
          </a:p>
          <a:p>
            <a:r>
              <a:rPr lang="en-US" dirty="0" smtClean="0"/>
              <a:t>Extract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Uses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87"/>
          <a:stretch/>
        </p:blipFill>
        <p:spPr bwMode="auto">
          <a:xfrm>
            <a:off x="612913" y="990600"/>
            <a:ext cx="7424530" cy="63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43669" y="1219200"/>
            <a:ext cx="3200400" cy="5843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CTRL-SHIFT-G when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cursor is a start of an identifier</a:t>
            </a:r>
          </a:p>
        </p:txBody>
      </p:sp>
      <p:sp>
        <p:nvSpPr>
          <p:cNvPr id="4" name="Right Arrow 3"/>
          <p:cNvSpPr/>
          <p:nvPr/>
        </p:nvSpPr>
        <p:spPr>
          <a:xfrm rot="19135399">
            <a:off x="108005" y="1640443"/>
            <a:ext cx="2145829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Cursor position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16111"/>
            <a:ext cx="4969559" cy="204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24668" y="2905440"/>
            <a:ext cx="3157331" cy="9045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Eclipse show the methods that reference the identifier in the search tab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148" y="3065560"/>
            <a:ext cx="2832652" cy="5843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 clicking a method reference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" r="30877" b="91085"/>
          <a:stretch/>
        </p:blipFill>
        <p:spPr bwMode="auto">
          <a:xfrm>
            <a:off x="-16148" y="4412974"/>
            <a:ext cx="8060217" cy="23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00400" y="4953000"/>
            <a:ext cx="3143870" cy="8891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Eclipse show the method and highlight all references of the identifier</a:t>
            </a:r>
          </a:p>
        </p:txBody>
      </p:sp>
    </p:spTree>
    <p:extLst>
      <p:ext uri="{BB962C8B-B14F-4D97-AF65-F5344CB8AC3E}">
        <p14:creationId xmlns:p14="http://schemas.microsoft.com/office/powerpoint/2010/main" val="21536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5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5027</TotalTime>
  <Words>3665</Words>
  <Application>Microsoft Office PowerPoint</Application>
  <PresentationFormat>On-screen Show (4:3)</PresentationFormat>
  <Paragraphs>853</Paragraphs>
  <Slides>128</Slides>
  <Notes>56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7" baseType="lpstr">
      <vt:lpstr>Arial</vt:lpstr>
      <vt:lpstr>Calibri</vt:lpstr>
      <vt:lpstr>Cambria</vt:lpstr>
      <vt:lpstr>Century Schoolbook</vt:lpstr>
      <vt:lpstr>Consolas</vt:lpstr>
      <vt:lpstr>Courier New</vt:lpstr>
      <vt:lpstr>Wingdings</vt:lpstr>
      <vt:lpstr>Wingdings 2</vt:lpstr>
      <vt:lpstr>Oriel</vt:lpstr>
      <vt:lpstr>Comp 110/401  Appendix: Installing and Using Eclipse </vt:lpstr>
      <vt:lpstr>Shortcuts (MSFT)/Commands</vt:lpstr>
      <vt:lpstr>Contents</vt:lpstr>
      <vt:lpstr>Contents</vt:lpstr>
      <vt:lpstr>Find JDK </vt:lpstr>
      <vt:lpstr>Follow Download Link: Accept License Agreement, Find JDK for Appropriate Platform, and Click on exe Link to Download EXE in some temporary folder</vt:lpstr>
      <vt:lpstr>Run Exe and Choose JDK Folder</vt:lpstr>
      <vt:lpstr>Contents</vt:lpstr>
      <vt:lpstr>Download from www.eclipse.org (Windows)</vt:lpstr>
      <vt:lpstr>Download from www.eclipse.org (Windows)</vt:lpstr>
      <vt:lpstr>Extract All</vt:lpstr>
      <vt:lpstr>Select Destination Folder</vt:lpstr>
      <vt:lpstr>Create some kind of Shortcut for Eclipse.exe</vt:lpstr>
      <vt:lpstr>Run Eclipse.exe</vt:lpstr>
      <vt:lpstr>Specify Projects Directory</vt:lpstr>
      <vt:lpstr>Remove Welcome Tab if it Appears</vt:lpstr>
      <vt:lpstr>Contents</vt:lpstr>
      <vt:lpstr>Change the Java Version: WindowPreferences</vt:lpstr>
      <vt:lpstr>Press Search Browse Button</vt:lpstr>
      <vt:lpstr>Press Search Browse Button  to Installed JDK</vt:lpstr>
      <vt:lpstr>Jre added to Eclipse, Select it and Can Execute Without Errors</vt:lpstr>
      <vt:lpstr>Some Explicit Instructions – for MAC (assume Java 7)</vt:lpstr>
      <vt:lpstr>Contents</vt:lpstr>
      <vt:lpstr>Add a New Java  Project</vt:lpstr>
      <vt:lpstr>Project Name and Separate Folders</vt:lpstr>
      <vt:lpstr>Switch to Java Perspective (May get this message)</vt:lpstr>
      <vt:lpstr>Empty Project Created</vt:lpstr>
      <vt:lpstr>Contents</vt:lpstr>
      <vt:lpstr>Add a Package to Selected Project</vt:lpstr>
      <vt:lpstr>Enter Package Name</vt:lpstr>
      <vt:lpstr>Empty Package in Non Empty Project</vt:lpstr>
      <vt:lpstr>Add a Class</vt:lpstr>
      <vt:lpstr>Name the Class</vt:lpstr>
      <vt:lpstr>Empty Class in Non Empty Package</vt:lpstr>
      <vt:lpstr>Edit the File (Copy and Paste Code)</vt:lpstr>
      <vt:lpstr>Save (and Compile) the File</vt:lpstr>
      <vt:lpstr>Workspace, Project,  Source Package  Folder</vt:lpstr>
      <vt:lpstr>Workspace, Project,  Binary Package  Folder</vt:lpstr>
      <vt:lpstr>Execute the Main Method on Selected Class  </vt:lpstr>
      <vt:lpstr>Find or Switch Workspace Folder: FileSwitch Workspace</vt:lpstr>
      <vt:lpstr>Find Project Folder: Select Project, Right ClickPropertiesResource</vt:lpstr>
      <vt:lpstr>View Output in Console Window</vt:lpstr>
      <vt:lpstr>Provide Input in Console Window</vt:lpstr>
      <vt:lpstr>The Output after Enter</vt:lpstr>
      <vt:lpstr>Contents</vt:lpstr>
      <vt:lpstr>Closing a Window perhaps accidentally </vt:lpstr>
      <vt:lpstr>Vanished Console</vt:lpstr>
      <vt:lpstr>WindowReset Perspective</vt:lpstr>
      <vt:lpstr>WindowShow View</vt:lpstr>
      <vt:lpstr>Contents</vt:lpstr>
      <vt:lpstr>File Search in a Project (useful in Java Teaching and Your projects)</vt:lpstr>
      <vt:lpstr>Select Project</vt:lpstr>
      <vt:lpstr>FileSearch</vt:lpstr>
      <vt:lpstr>Search Dialog</vt:lpstr>
      <vt:lpstr>Search Results</vt:lpstr>
      <vt:lpstr>Search Results Zoomed</vt:lpstr>
      <vt:lpstr>Multi File Text Search for Println</vt:lpstr>
      <vt:lpstr>Search Results</vt:lpstr>
      <vt:lpstr>Contents</vt:lpstr>
      <vt:lpstr>Setting a Break Point</vt:lpstr>
      <vt:lpstr>Debug-Run</vt:lpstr>
      <vt:lpstr>Starting the Debugger</vt:lpstr>
      <vt:lpstr>Stopping at Breakpoint</vt:lpstr>
      <vt:lpstr>Examining Main Parameters</vt:lpstr>
      <vt:lpstr>Stepping to next statement</vt:lpstr>
      <vt:lpstr>Next Statement</vt:lpstr>
      <vt:lpstr>New Output and Local Variable</vt:lpstr>
      <vt:lpstr>Step Over</vt:lpstr>
      <vt:lpstr>Step Into</vt:lpstr>
      <vt:lpstr>Step Return</vt:lpstr>
      <vt:lpstr>Resume</vt:lpstr>
      <vt:lpstr>Returning to Java Perspective</vt:lpstr>
      <vt:lpstr>Debug Last Main Launched: F11</vt:lpstr>
      <vt:lpstr>Contents</vt:lpstr>
      <vt:lpstr>Library Location on the Web</vt:lpstr>
      <vt:lpstr>Download Library to Local Computer</vt:lpstr>
      <vt:lpstr>Select Project, and ProjectProperties</vt:lpstr>
      <vt:lpstr>Select Build Path, Add External Jar</vt:lpstr>
      <vt:lpstr>Select Saved Jar</vt:lpstr>
      <vt:lpstr>Select Build Path, Projects</vt:lpstr>
      <vt:lpstr>Remove Spurious Projects (if any)</vt:lpstr>
      <vt:lpstr>Press Ok to Commit</vt:lpstr>
      <vt:lpstr>Contents</vt:lpstr>
      <vt:lpstr>Create a Project out of Existing Code: FileNewJava Project</vt:lpstr>
      <vt:lpstr>Uncheck Default Location Box </vt:lpstr>
      <vt:lpstr>Enter Location and Name</vt:lpstr>
      <vt:lpstr>New Project Created</vt:lpstr>
      <vt:lpstr>Contents</vt:lpstr>
      <vt:lpstr>Copying a Project</vt:lpstr>
      <vt:lpstr>Contents</vt:lpstr>
      <vt:lpstr>Copy Types (Classes, Interfaces, Enums) from Package to Another: Copy</vt:lpstr>
      <vt:lpstr>Copy Types from One Package to Another: Paste</vt:lpstr>
      <vt:lpstr>Copying Classes from One Package to Another: New Class in new Package and Project</vt:lpstr>
      <vt:lpstr>Contents</vt:lpstr>
      <vt:lpstr>Deleting a Project</vt:lpstr>
      <vt:lpstr>Contents</vt:lpstr>
      <vt:lpstr>Jumping to Identifier Definition and Navigation Stack</vt:lpstr>
      <vt:lpstr>Contents</vt:lpstr>
      <vt:lpstr>Find the Uses</vt:lpstr>
      <vt:lpstr>Contents</vt:lpstr>
      <vt:lpstr>MenuRefactorRename Identifier:  ALT + Shift + R</vt:lpstr>
      <vt:lpstr>Contents</vt:lpstr>
      <vt:lpstr>Complete  Identifier: Ctrl + Space after Prefix</vt:lpstr>
      <vt:lpstr>Contents</vt:lpstr>
      <vt:lpstr>Understand and Correct Errors</vt:lpstr>
      <vt:lpstr>Contents</vt:lpstr>
      <vt:lpstr>Correct All Import Errors in File: Ctrl + Shift + O</vt:lpstr>
      <vt:lpstr>Contents</vt:lpstr>
      <vt:lpstr>Junit: New Class without Main</vt:lpstr>
      <vt:lpstr>Junit: Install JUnit</vt:lpstr>
      <vt:lpstr>Junit added and imported</vt:lpstr>
      <vt:lpstr>Run Junit</vt:lpstr>
      <vt:lpstr>Junit Result</vt:lpstr>
      <vt:lpstr>Returning to Java Perspective</vt:lpstr>
      <vt:lpstr>Contents</vt:lpstr>
      <vt:lpstr>Two Other useful but Complicated Refactor Options</vt:lpstr>
      <vt:lpstr>Contents</vt:lpstr>
      <vt:lpstr>Supply User Argument: </vt:lpstr>
      <vt:lpstr>Select Main Class in Configuration</vt:lpstr>
      <vt:lpstr>Contents</vt:lpstr>
      <vt:lpstr>Create a Project out of Existing Code: FileNewJava Project</vt:lpstr>
      <vt:lpstr>Uncheck Default Location Box </vt:lpstr>
      <vt:lpstr>Enter Location and Name</vt:lpstr>
      <vt:lpstr>New Project Created</vt:lpstr>
      <vt:lpstr>Specify and Apply Argument in Argument Tab and Press Debug</vt:lpstr>
      <vt:lpstr>Execute with Supplied Arg</vt:lpstr>
      <vt:lpstr>Arg Printed, Program, Still Running, Waiting for Input</vt:lpstr>
      <vt:lpstr>Terminated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641</cp:revision>
  <dcterms:created xsi:type="dcterms:W3CDTF">2006-08-16T00:00:00Z</dcterms:created>
  <dcterms:modified xsi:type="dcterms:W3CDTF">2018-08-24T15:34:01Z</dcterms:modified>
</cp:coreProperties>
</file>