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43"/>
  </p:notesMasterIdLst>
  <p:handoutMasterIdLst>
    <p:handoutMasterId r:id="rId44"/>
  </p:handoutMasterIdLst>
  <p:sldIdLst>
    <p:sldId id="1165" r:id="rId6"/>
    <p:sldId id="1205" r:id="rId7"/>
    <p:sldId id="1153" r:id="rId8"/>
    <p:sldId id="1154" r:id="rId9"/>
    <p:sldId id="1155" r:id="rId10"/>
    <p:sldId id="1156" r:id="rId11"/>
    <p:sldId id="1157" r:id="rId12"/>
    <p:sldId id="1158" r:id="rId13"/>
    <p:sldId id="1159" r:id="rId14"/>
    <p:sldId id="1160" r:id="rId15"/>
    <p:sldId id="1161" r:id="rId16"/>
    <p:sldId id="1166" r:id="rId17"/>
    <p:sldId id="1167" r:id="rId18"/>
    <p:sldId id="1174" r:id="rId19"/>
    <p:sldId id="1175" r:id="rId20"/>
    <p:sldId id="1176" r:id="rId21"/>
    <p:sldId id="1177" r:id="rId22"/>
    <p:sldId id="1178" r:id="rId23"/>
    <p:sldId id="1180" r:id="rId24"/>
    <p:sldId id="1181" r:id="rId25"/>
    <p:sldId id="1182" r:id="rId26"/>
    <p:sldId id="1183" r:id="rId27"/>
    <p:sldId id="1206" r:id="rId28"/>
    <p:sldId id="1190" r:id="rId29"/>
    <p:sldId id="1191" r:id="rId30"/>
    <p:sldId id="1193" r:id="rId31"/>
    <p:sldId id="1194" r:id="rId32"/>
    <p:sldId id="1195" r:id="rId33"/>
    <p:sldId id="1196" r:id="rId34"/>
    <p:sldId id="1197" r:id="rId35"/>
    <p:sldId id="1198" r:id="rId36"/>
    <p:sldId id="1199" r:id="rId37"/>
    <p:sldId id="1200" r:id="rId38"/>
    <p:sldId id="1201" r:id="rId39"/>
    <p:sldId id="1202" r:id="rId40"/>
    <p:sldId id="1203" r:id="rId41"/>
    <p:sldId id="120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43" autoAdjust="0"/>
  </p:normalViewPr>
  <p:slideViewPr>
    <p:cSldViewPr>
      <p:cViewPr varScale="1">
        <p:scale>
          <a:sx n="61" d="100"/>
          <a:sy n="61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4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Prasun )</a:t>
            </a:r>
          </a:p>
          <a:p>
            <a:r>
              <a:rPr lang="en-US" dirty="0" smtClean="0"/>
              <a:t>Imagine a system that automatically </a:t>
            </a:r>
          </a:p>
          <a:p>
            <a:r>
              <a:rPr lang="en-US" dirty="0" smtClean="0"/>
              <a:t>detects user difficulties</a:t>
            </a:r>
          </a:p>
          <a:p>
            <a:r>
              <a:rPr lang="en-US" dirty="0" smtClean="0"/>
              <a:t>&lt;do some typing and then press difficulty button&gt;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(Prasun)</a:t>
            </a:r>
          </a:p>
          <a:p>
            <a:r>
              <a:rPr lang="en-US" dirty="0" smtClean="0"/>
              <a:t>and communicates this status to interested collaborators.</a:t>
            </a:r>
          </a:p>
          <a:p>
            <a:endParaRPr lang="en-US" dirty="0" smtClean="0"/>
          </a:p>
          <a:p>
            <a:r>
              <a:rPr lang="en-US" dirty="0" smtClean="0"/>
              <a:t>&lt;press button to say Alice is in difficulty&gt;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8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dewan/plugins/herme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24.xml"/><Relationship Id="rId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rive.google.com/drive/u/1/folders/1AQrdEHvKSQZIAwEuezpkOhA8hiZBtMdj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customXml" Target="../../customXml/item4.xml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customXml" Target="../../customXml/item2.xml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10" Type="http://schemas.openxmlformats.org/officeDocument/2006/relationships/image" Target="../media/image2.png"/><Relationship Id="rId4" Type="http://schemas.openxmlformats.org/officeDocument/2006/relationships/video" Target="../media/media6.mp4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Comp 524-Programming </a:t>
            </a:r>
            <a:r>
              <a:rPr lang="en-US" dirty="0" smtClean="0"/>
              <a:t>Languages </a:t>
            </a:r>
            <a:br>
              <a:rPr lang="en-US" dirty="0" smtClean="0"/>
            </a:br>
            <a:r>
              <a:rPr lang="en-US" smtClean="0"/>
              <a:t>Eclipse Difficulty/Helper </a:t>
            </a:r>
            <a:r>
              <a:rPr lang="en-US" dirty="0" smtClean="0"/>
              <a:t>Plugin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/>
              <a:t>P</a:t>
            </a:r>
            <a:r>
              <a:rPr lang="en-US" dirty="0" smtClean="0"/>
              <a:t>rasun Dewan (FB 150, dewan@unc.edu)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19213"/>
      </p:ext>
    </p:extLst>
  </p:cSld>
  <p:clrMapOvr>
    <a:masterClrMapping/>
  </p:clrMapOvr>
  <p:transition advTm="233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1600"/>
            <a:ext cx="8706469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0"/>
    </mc:Choice>
    <mc:Fallback xmlns="">
      <p:transition spd="slow" advTm="4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Chrome Accesses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654" t="8090" r="51632" b="-8090"/>
          <a:stretch/>
        </p:blipFill>
        <p:spPr>
          <a:xfrm>
            <a:off x="483476" y="1219200"/>
            <a:ext cx="7860151" cy="3886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5257800"/>
            <a:ext cx="5732813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acebook accesses, log “safe” accesses (piazza,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stackoverflow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sites – can disable some)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7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8"/>
    </mc:Choice>
    <mc:Fallback xmlns="">
      <p:transition spd="slow" advTm="4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(Un) Installing Plug-in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20356" y="1676400"/>
            <a:ext cx="5998488" cy="1002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plug-in can possibly misbehave/slow you down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0356" y="2895600"/>
            <a:ext cx="5998488" cy="1002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show you both how to install it and uninstall it</a:t>
            </a:r>
          </a:p>
        </p:txBody>
      </p:sp>
    </p:spTree>
    <p:extLst>
      <p:ext uri="{BB962C8B-B14F-4D97-AF65-F5344CB8AC3E}">
        <p14:creationId xmlns:p14="http://schemas.microsoft.com/office/powerpoint/2010/main" val="28079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Help</a:t>
            </a:r>
            <a:r>
              <a:rPr lang="en-US" dirty="0" err="1" smtClean="0">
                <a:sym typeface="Wingdings" panose="05000000000000000000" pitchFamily="2" charset="2"/>
              </a:rPr>
              <a:t>Install</a:t>
            </a:r>
            <a:r>
              <a:rPr lang="en-US" dirty="0" smtClean="0">
                <a:sym typeface="Wingdings" panose="05000000000000000000" pitchFamily="2" charset="2"/>
              </a:rPr>
              <a:t> New Software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2452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" y="914400"/>
            <a:ext cx="6997667" cy="5427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382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Hermes Plug-in Site and Check Hermes: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1932338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949" y="2746681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4008" y="1181719"/>
            <a:ext cx="5732813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nter: </a:t>
            </a:r>
            <a:r>
              <a:rPr lang="en-US" dirty="0">
                <a:hlinkClick r:id="rId3"/>
              </a:rPr>
              <a:t>http://www.cs.unc.edu/~</a:t>
            </a:r>
            <a:r>
              <a:rPr lang="en-US" dirty="0" smtClean="0">
                <a:hlinkClick r:id="rId3"/>
              </a:rPr>
              <a:t>dewan/plugins/hermes</a:t>
            </a:r>
            <a:r>
              <a:rPr lang="en-US" dirty="0" smtClean="0"/>
              <a:t> in work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with and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hit return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6515" y="2650857"/>
            <a:ext cx="3262882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HermesFeature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8800" y="5709630"/>
            <a:ext cx="1473786" cy="5108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Next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65014" y="5791200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382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Confirm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41" y="1068141"/>
            <a:ext cx="6887942" cy="53419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66102" y="5943600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56515" y="2650857"/>
            <a:ext cx="3262882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HermesFeature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5" y="1103586"/>
            <a:ext cx="7280954" cy="5646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3820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Accept License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5625" y="5105400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079734"/>
            <a:ext cx="44958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License is empty now, but may add text</a:t>
            </a:r>
          </a:p>
        </p:txBody>
      </p:sp>
    </p:spTree>
    <p:extLst>
      <p:ext uri="{BB962C8B-B14F-4D97-AF65-F5344CB8AC3E}">
        <p14:creationId xmlns:p14="http://schemas.microsoft.com/office/powerpoint/2010/main" val="31970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286000"/>
            <a:ext cx="8591550" cy="2305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 Us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86200" y="3962400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Restart Eclipse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390775"/>
            <a:ext cx="81915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View to Record Difficulties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5" y="1066800"/>
            <a:ext cx="8547889" cy="48978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245" y="3102610"/>
            <a:ext cx="2569955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Window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Others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Motivation for Difficulty Detection</a:t>
            </a:r>
            <a:endParaRPr lang="en-US" dirty="0" smtClean="0"/>
          </a:p>
          <a:p>
            <a:r>
              <a:rPr lang="en-US" dirty="0" smtClean="0">
                <a:hlinkClick r:id="rId3" action="ppaction://hlinksldjump"/>
              </a:rPr>
              <a:t>Installing Plug-In</a:t>
            </a:r>
            <a:endParaRPr lang="en-US" dirty="0" smtClean="0"/>
          </a:p>
          <a:p>
            <a:r>
              <a:rPr lang="en-US" dirty="0" smtClean="0">
                <a:hlinkClick r:id="rId4" action="ppaction://hlinksldjump"/>
              </a:rPr>
              <a:t>Setting Difficulty Status</a:t>
            </a:r>
            <a:endParaRPr lang="en-US" dirty="0" smtClean="0"/>
          </a:p>
          <a:p>
            <a:r>
              <a:rPr lang="en-US" dirty="0" smtClean="0">
                <a:hlinkClick r:id="rId5" action="ppaction://hlinksldjump"/>
              </a:rPr>
              <a:t>Receiving Inferred Difficulty Notifications</a:t>
            </a:r>
            <a:endParaRPr lang="en-US" dirty="0" smtClean="0"/>
          </a:p>
          <a:p>
            <a:r>
              <a:rPr lang="en-US" dirty="0" smtClean="0">
                <a:hlinkClick r:id="rId6" action="ppaction://hlinksldjump"/>
              </a:rPr>
              <a:t>Uninstalling Plug-in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5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View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3102609"/>
            <a:ext cx="2569955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Hermes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DifficultyStatus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66597"/>
            <a:ext cx="44958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Difficulty Status 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89122"/>
            <a:ext cx="7846265" cy="449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071" y="1855105"/>
            <a:ext cx="3234225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in Difficulty, press surmountable or insurmountable difficulty.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694" y="5731050"/>
            <a:ext cx="6154706" cy="9745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Insurmountable: After having thought about it, you have no clue right now on how to solve the problem and are stopping to ask for help or think later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36071" y="4268493"/>
            <a:ext cx="3243943" cy="128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urmountable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After having thought about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it, you have some ideas on how the difficulty may be solved, but do not know the exact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352" y="2805935"/>
            <a:ext cx="3243943" cy="128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Progress: After having thought about it, you know exactly what to do (normal mode, no difficulty)</a:t>
            </a:r>
          </a:p>
        </p:txBody>
      </p:sp>
    </p:spTree>
    <p:extLst>
      <p:ext uri="{BB962C8B-B14F-4D97-AF65-F5344CB8AC3E}">
        <p14:creationId xmlns:p14="http://schemas.microsoft.com/office/powerpoint/2010/main" val="28859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Elaborate on Surmountable or Insurmountable Difficulty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022688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Example Filled Form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9800"/>
            <a:ext cx="7853362" cy="34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Configuring Plug-in Before or after Installing 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99465" y="1291810"/>
            <a:ext cx="4751844" cy="1423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This is an optional step in case you want to receive difficult and non-difficulty  notifications, called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slow progress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making progress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which you can correct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9583" t="77475" r="417" b="5926"/>
          <a:stretch/>
        </p:blipFill>
        <p:spPr>
          <a:xfrm>
            <a:off x="1447800" y="4343400"/>
            <a:ext cx="5486400" cy="1707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0418" t="77037" r="1249" b="5926"/>
          <a:stretch/>
        </p:blipFill>
        <p:spPr>
          <a:xfrm>
            <a:off x="1600200" y="2590800"/>
            <a:ext cx="5181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Download Configuration File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061545"/>
            <a:ext cx="4751844" cy="1423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to google drive: </a:t>
            </a:r>
            <a:r>
              <a:rPr lang="en-US" dirty="0">
                <a:hlinkClick r:id="rId2"/>
              </a:rPr>
              <a:t>https://drive.google.com/drive/u/1/folders/1AQrdEHvKSQZIAwEuezpkOhA8hiZBtMdj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750" t="21270" r="19167" b="14459"/>
          <a:stretch/>
        </p:blipFill>
        <p:spPr>
          <a:xfrm>
            <a:off x="1162119" y="2940620"/>
            <a:ext cx="5826535" cy="36900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2692" y="1098330"/>
            <a:ext cx="3200400" cy="1423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Right Click helper-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config.properties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select download</a:t>
            </a:r>
          </a:p>
        </p:txBody>
      </p:sp>
    </p:spTree>
    <p:extLst>
      <p:ext uri="{BB962C8B-B14F-4D97-AF65-F5344CB8AC3E}">
        <p14:creationId xmlns:p14="http://schemas.microsoft.com/office/powerpoint/2010/main" val="22070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Navigate to Your Home Directory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93" t="23363" r="18919" b="66164"/>
          <a:stretch/>
        </p:blipFill>
        <p:spPr>
          <a:xfrm>
            <a:off x="1329559" y="1927127"/>
            <a:ext cx="7239000" cy="99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6200" y="1020753"/>
            <a:ext cx="4751844" cy="839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to C</a:t>
            </a:r>
            <a:r>
              <a:rPr lang="en-US" dirty="0">
                <a:latin typeface="Calibri" pitchFamily="34" charset="0"/>
                <a:cs typeface="Calibri" pitchFamily="34" charset="0"/>
              </a:rPr>
              <a:t>:\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Users\&lt;user name&gt;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48631"/>
            <a:ext cx="5181600" cy="28039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2783862"/>
            <a:ext cx="1295400" cy="7496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Mac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005545"/>
            <a:ext cx="1828800" cy="9179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Windows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5600" y="2917727"/>
            <a:ext cx="1295400" cy="7496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Linux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200" y="4238021"/>
            <a:ext cx="2999244" cy="8399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to ~/&lt;user name&gt;</a:t>
            </a:r>
          </a:p>
        </p:txBody>
      </p:sp>
    </p:spTree>
    <p:extLst>
      <p:ext uri="{BB962C8B-B14F-4D97-AF65-F5344CB8AC3E}">
        <p14:creationId xmlns:p14="http://schemas.microsoft.com/office/powerpoint/2010/main" val="37473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Create Sub Directory in Home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93" t="23363" r="18919" b="58951"/>
          <a:stretch/>
        </p:blipFill>
        <p:spPr>
          <a:xfrm>
            <a:off x="990600" y="2612783"/>
            <a:ext cx="7239000" cy="16727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7800" y="1304596"/>
            <a:ext cx="4751844" cy="10703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helper-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config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Home directory</a:t>
            </a:r>
          </a:p>
        </p:txBody>
      </p:sp>
    </p:spTree>
    <p:extLst>
      <p:ext uri="{BB962C8B-B14F-4D97-AF65-F5344CB8AC3E}">
        <p14:creationId xmlns:p14="http://schemas.microsoft.com/office/powerpoint/2010/main" val="50867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Move Downloaded File to Subdirectory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981200"/>
            <a:ext cx="6515435" cy="12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Text Editor to Open 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7" y="1981200"/>
            <a:ext cx="8464985" cy="19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Why Detect Programmer Difficulty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71600" y="1230742"/>
            <a:ext cx="61722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Introspection: review your pain points and solutions.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2286000"/>
            <a:ext cx="61722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Collaboration: Manual or automated help on difficulty detection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3505200"/>
            <a:ext cx="61722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Inspection/testing: Correlation between difficulty and bugs?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4719145"/>
            <a:ext cx="61722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Task and document adaptation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5933090"/>
            <a:ext cx="6172200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…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7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56"/>
    </mc:Choice>
    <mc:Fallback xmlns="">
      <p:transition spd="slow" advTm="14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Uncomment </a:t>
            </a:r>
            <a:r>
              <a:rPr lang="en-US" dirty="0" err="1" smtClean="0"/>
              <a:t>showStatusTransitions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27" y="1981200"/>
            <a:ext cx="8236373" cy="18161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4284554"/>
            <a:ext cx="4751844" cy="10703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Line 12 to be uncommented</a:t>
            </a:r>
          </a:p>
        </p:txBody>
      </p:sp>
    </p:spTree>
    <p:extLst>
      <p:ext uri="{BB962C8B-B14F-4D97-AF65-F5344CB8AC3E}">
        <p14:creationId xmlns:p14="http://schemas.microsoft.com/office/powerpoint/2010/main" val="164545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estart Eclipse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4751844" cy="10703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 is read when Eclipse Starts Up</a:t>
            </a:r>
          </a:p>
        </p:txBody>
      </p:sp>
    </p:spTree>
    <p:extLst>
      <p:ext uri="{BB962C8B-B14F-4D97-AF65-F5344CB8AC3E}">
        <p14:creationId xmlns:p14="http://schemas.microsoft.com/office/powerpoint/2010/main" val="35968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Uninstalling Plugin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Help</a:t>
            </a:r>
            <a:r>
              <a:rPr lang="en-US" dirty="0" err="1" smtClean="0">
                <a:sym typeface="Wingdings" panose="05000000000000000000" pitchFamily="2" charset="2"/>
              </a:rPr>
              <a:t>Install</a:t>
            </a:r>
            <a:r>
              <a:rPr lang="en-US" dirty="0" smtClean="0">
                <a:sym typeface="Wingdings" panose="05000000000000000000" pitchFamily="2" charset="2"/>
              </a:rPr>
              <a:t> New Software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54846"/>
            <a:ext cx="8166348" cy="46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4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on: </a:t>
            </a:r>
            <a:r>
              <a:rPr lang="en-US" dirty="0"/>
              <a:t>A</a:t>
            </a:r>
            <a:r>
              <a:rPr lang="en-US" dirty="0" smtClean="0"/>
              <a:t>lready </a:t>
            </a:r>
            <a:r>
              <a:rPr lang="en-US" dirty="0"/>
              <a:t>I</a:t>
            </a:r>
            <a:r>
              <a:rPr lang="en-US" dirty="0" smtClean="0"/>
              <a:t>nstalled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2" y="1295400"/>
            <a:ext cx="7317815" cy="5448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400" y="4876800"/>
            <a:ext cx="2667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26072"/>
            <a:ext cx="6315262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HermesFeature</a:t>
            </a:r>
            <a:r>
              <a:rPr lang="en-US" dirty="0" smtClean="0"/>
              <a:t> Uninstall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2667000"/>
            <a:ext cx="121920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Finish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906" y="1219200"/>
            <a:ext cx="5767387" cy="4930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6800" y="5638800"/>
            <a:ext cx="1295400" cy="347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Restart Eclipse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390775"/>
            <a:ext cx="81915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Detection of Programming Difficulty (Slow Progress)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4</a:t>
            </a:fld>
            <a:endParaRPr lang="en-US"/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784350"/>
            <a:ext cx="8134350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6"/>
    </mc:Choice>
    <mc:Fallback xmlns="">
      <p:transition spd="slow" advTm="2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" objId="5"/>
        <p14:stopEvt time="98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Inference </a:t>
            </a:r>
            <a:r>
              <a:rPr lang="en-US" dirty="0" smtClean="0">
                <a:sym typeface="Wingdings" panose="05000000000000000000" pitchFamily="2" charset="2"/>
              </a:rPr>
              <a:t> Status </a:t>
            </a:r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5</a:t>
            </a:fld>
            <a:endParaRPr lang="en-US"/>
          </a:p>
        </p:txBody>
      </p:sp>
      <p:pic>
        <p:nvPicPr>
          <p:cNvPr id="4" name="communication3secmut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33333" b="35000"/>
          <a:stretch/>
        </p:blipFill>
        <p:spPr>
          <a:xfrm>
            <a:off x="504825" y="2667000"/>
            <a:ext cx="8134350" cy="1447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7578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9"/>
    </mc:Choice>
    <mc:Fallback xmlns="">
      <p:transition spd="slow" advTm="4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" objId="4"/>
        <p14:stopEvt time="315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Status Inference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Collaborative Difficulty Resolution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6</a:t>
            </a:fld>
            <a:endParaRPr lang="en-US"/>
          </a:p>
        </p:txBody>
      </p:sp>
      <p:pic>
        <p:nvPicPr>
          <p:cNvPr id="4" name="ReceivingHelpMuted7Sec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339" t="14999" r="14403" b="15001"/>
          <a:stretch/>
        </p:blipFill>
        <p:spPr>
          <a:xfrm>
            <a:off x="152399" y="1524000"/>
            <a:ext cx="8844645" cy="4953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374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6"/>
    </mc:Choice>
    <mc:Fallback xmlns="">
      <p:transition spd="slow" advTm="1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" objId="4"/>
        <p14:stopEvt time="779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for Difficulty Detection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53786" y="1015427"/>
            <a:ext cx="5732813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53786" y="1968235"/>
            <a:ext cx="5732813" cy="826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Test case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1353786" y="2921043"/>
            <a:ext cx="5732813" cy="7748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Environment Commands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3786" y="3822478"/>
            <a:ext cx="5732813" cy="7748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Accesses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1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69"/>
    </mc:Choice>
    <mc:Fallback xmlns="">
      <p:transition spd="slow" advTm="14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for Difficulty Detection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447799"/>
            <a:ext cx="5029200" cy="45003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4"/>
    </mc:Choice>
    <mc:Fallback xmlns="">
      <p:transition spd="slow" advTm="2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Raw Data: Eclipse Commands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19200"/>
            <a:ext cx="7994316" cy="3962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6"/>
    </mc:Choice>
    <mc:Fallback xmlns="">
      <p:transition spd="slow" advTm="1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0.5|14|84.3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4|4.6|4.1"/>
  <p:tag name="ATHENA.CUSTOMXMLID" val="{7E7FE0C7-E687-4F11-AAF8-4674BAE22C0C}"/>
  <p:tag name="ATHENA.CUSTOMXMLCONTENT" val="&lt;?xml version=&quot;1.0&quot;?&gt;&lt;athena xmlns=&quot;http://schemas.microsoft.com/edu/athena&quot; version=&quot;0.1.3396.0&quot;&gt;&lt;timings duration=&quot;3007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4|4.6|4.1"/>
  <p:tag name="ATHENA.CUSTOMXMLID" val="{1CE082CA-E66D-4BF3-ABB2-B56F32D9ED1D}"/>
  <p:tag name="ATHENA.CUSTOMXMLCONTENT" val="&lt;?xml version=&quot;1.0&quot;?&gt;&lt;athena xmlns=&quot;http://schemas.microsoft.com/edu/athena&quot; version=&quot;0.1.3396.0&quot;&gt;&lt;timings duration=&quot;3391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76.6|3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athena xmlns="http://schemas.microsoft.com/edu/athena" version="0.1.3885.0">
  <timings duration="106301"/>
</athena>
</file>

<file path=customXml/item2.xml><?xml version="1.0" encoding="utf-8"?>
<athena xmlns="http://schemas.microsoft.com/edu/athena" version="0.1.3396.0">
  <timings duration="3391"/>
</athena>
</file>

<file path=customXml/item3.xml><?xml version="1.0" encoding="utf-8"?>
<athena xmlns="http://schemas.microsoft.com/edu/athena" version="0.1.3885.0">
  <timings duration="117691"/>
</athena>
</file>

<file path=customXml/item4.xml><?xml version="1.0" encoding="utf-8"?>
<athena xmlns="http://schemas.microsoft.com/edu/athena" version="0.1.3396.0">
  <timings duration="3007"/>
</athena>
</file>

<file path=customXml/itemProps1.xml><?xml version="1.0" encoding="utf-8"?>
<ds:datastoreItem xmlns:ds="http://schemas.openxmlformats.org/officeDocument/2006/customXml" ds:itemID="{88A4814B-6521-41D1-B054-A3A1BC97D1AF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6254A8F2-2633-4E56-A440-37393BCD5983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8AAD919E-4D01-440B-A1A0-876BE8543804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2EF4A64F-51FC-4136-83FD-B85F9E29E584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27942</TotalTime>
  <Words>490</Words>
  <Application>Microsoft Office PowerPoint</Application>
  <PresentationFormat>On-screen Show (4:3)</PresentationFormat>
  <Paragraphs>90</Paragraphs>
  <Slides>37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Century Schoolbook</vt:lpstr>
      <vt:lpstr>Wingdings</vt:lpstr>
      <vt:lpstr>Wingdings 2</vt:lpstr>
      <vt:lpstr>Oriel</vt:lpstr>
      <vt:lpstr>Comp 524-Programming Languages  Eclipse Difficulty/Helper Plugin</vt:lpstr>
      <vt:lpstr>Table of Contents</vt:lpstr>
      <vt:lpstr>Motivation: Why Detect Programmer Difficulty</vt:lpstr>
      <vt:lpstr>Detection of Programming Difficulty (Slow Progress)</vt:lpstr>
      <vt:lpstr>Status Inference  Status Communication</vt:lpstr>
      <vt:lpstr>Status Inference  Collaborative Difficulty Resolution</vt:lpstr>
      <vt:lpstr>Data for Difficulty Detection</vt:lpstr>
      <vt:lpstr>Data for Difficulty Detection</vt:lpstr>
      <vt:lpstr>Raw Data: Eclipse Commands</vt:lpstr>
      <vt:lpstr>Metrics</vt:lpstr>
      <vt:lpstr>Chrome Accesses</vt:lpstr>
      <vt:lpstr>(Un) Installing Plug-in</vt:lpstr>
      <vt:lpstr>HelpInstall New Software</vt:lpstr>
      <vt:lpstr>Hermes Plug-in Site and Check Hermes:</vt:lpstr>
      <vt:lpstr>Confirm</vt:lpstr>
      <vt:lpstr>Accept License</vt:lpstr>
      <vt:lpstr>Trust Us</vt:lpstr>
      <vt:lpstr>Restart Eclipse</vt:lpstr>
      <vt:lpstr>Getting to View to Record Difficulties</vt:lpstr>
      <vt:lpstr>Open View</vt:lpstr>
      <vt:lpstr>Difficulty Status View</vt:lpstr>
      <vt:lpstr>Elaborate on Surmountable or Insurmountable Difficulty</vt:lpstr>
      <vt:lpstr>Example Filled Form</vt:lpstr>
      <vt:lpstr>Configuring Plug-in Before or after Installing It</vt:lpstr>
      <vt:lpstr>Download Configuration File</vt:lpstr>
      <vt:lpstr>Navigate to Your Home Directory</vt:lpstr>
      <vt:lpstr>Create Sub Directory in Home</vt:lpstr>
      <vt:lpstr>Move Downloaded File to Subdirectory</vt:lpstr>
      <vt:lpstr>Use Text Editor to Open It</vt:lpstr>
      <vt:lpstr>Uncomment showStatusTransitions </vt:lpstr>
      <vt:lpstr>Restart Eclipse</vt:lpstr>
      <vt:lpstr>Uninstalling Plugin</vt:lpstr>
      <vt:lpstr>HelpInstall New Software</vt:lpstr>
      <vt:lpstr>Click on: Already Installed</vt:lpstr>
      <vt:lpstr>HermesFeature Uninstall</vt:lpstr>
      <vt:lpstr>Click Finish</vt:lpstr>
      <vt:lpstr>Restart Eclipse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2216</cp:revision>
  <cp:lastPrinted>2018-01-11T17:47:44Z</cp:lastPrinted>
  <dcterms:created xsi:type="dcterms:W3CDTF">2006-08-16T00:00:00Z</dcterms:created>
  <dcterms:modified xsi:type="dcterms:W3CDTF">2019-12-19T04:54:27Z</dcterms:modified>
</cp:coreProperties>
</file>