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686" r:id="rId3"/>
    <p:sldId id="494" r:id="rId4"/>
    <p:sldId id="513" r:id="rId5"/>
    <p:sldId id="489" r:id="rId6"/>
    <p:sldId id="491" r:id="rId7"/>
    <p:sldId id="493" r:id="rId8"/>
    <p:sldId id="474" r:id="rId9"/>
    <p:sldId id="614" r:id="rId10"/>
    <p:sldId id="615" r:id="rId11"/>
    <p:sldId id="616" r:id="rId12"/>
    <p:sldId id="514" r:id="rId13"/>
    <p:sldId id="476" r:id="rId14"/>
    <p:sldId id="477" r:id="rId15"/>
    <p:sldId id="678" r:id="rId16"/>
    <p:sldId id="475" r:id="rId17"/>
    <p:sldId id="517" r:id="rId18"/>
    <p:sldId id="680" r:id="rId19"/>
    <p:sldId id="681" r:id="rId20"/>
    <p:sldId id="683" r:id="rId21"/>
    <p:sldId id="684" r:id="rId22"/>
    <p:sldId id="685" r:id="rId23"/>
    <p:sldId id="518" r:id="rId24"/>
    <p:sldId id="573" r:id="rId25"/>
    <p:sldId id="480" r:id="rId26"/>
    <p:sldId id="635" r:id="rId27"/>
    <p:sldId id="618" r:id="rId28"/>
    <p:sldId id="636" r:id="rId29"/>
    <p:sldId id="634" r:id="rId30"/>
    <p:sldId id="482" r:id="rId31"/>
    <p:sldId id="637" r:id="rId32"/>
    <p:sldId id="638" r:id="rId33"/>
    <p:sldId id="639" r:id="rId34"/>
    <p:sldId id="640" r:id="rId35"/>
    <p:sldId id="641" r:id="rId36"/>
    <p:sldId id="642" r:id="rId37"/>
    <p:sldId id="649" r:id="rId38"/>
    <p:sldId id="621" r:id="rId39"/>
    <p:sldId id="623" r:id="rId40"/>
    <p:sldId id="624" r:id="rId41"/>
    <p:sldId id="644" r:id="rId42"/>
    <p:sldId id="64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8" autoAdjust="0"/>
    <p:restoredTop sz="94660" autoAdjust="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CFAA4-CEEE-48B0-A1D8-E7DF4D0617FF}" type="slidenum">
              <a:rPr lang="en-US"/>
              <a:pPr/>
              <a:t>4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2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CFAA4-CEEE-48B0-A1D8-E7DF4D0617FF}" type="slidenum">
              <a:rPr lang="en-US"/>
              <a:pPr/>
              <a:t>5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4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9DA0A-F456-4FA5-B688-5CC191318CDE}" type="slidenum">
              <a:rPr lang="en-US"/>
              <a:pPr/>
              <a:t>6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2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9DA0A-F456-4FA5-B688-5CC191318CDE}" type="slidenum">
              <a:rPr lang="en-US"/>
              <a:pPr/>
              <a:t>7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5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9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0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2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6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27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3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2" Type="http://schemas.microsoft.com/office/2007/relationships/media" Target="../media/media35.WAV"/><Relationship Id="rId1" Type="http://schemas.openxmlformats.org/officeDocument/2006/relationships/tags" Target="../tags/tag3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3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3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3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AV"/><Relationship Id="rId2" Type="http://schemas.microsoft.com/office/2007/relationships/media" Target="../media/media41.WAV"/><Relationship Id="rId1" Type="http://schemas.openxmlformats.org/officeDocument/2006/relationships/tags" Target="../tags/tag3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3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Java Equals and Overloading vs. Polymorphism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vs. Polymorphism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295400"/>
            <a:ext cx="6096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void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(Object object) {…}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 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) {…}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  (</a:t>
            </a:r>
            <a:r>
              <a:rPr lang="en-US" b="1" dirty="0" smtClean="0">
                <a:solidFill>
                  <a:schemeClr val="tx1"/>
                </a:solidFill>
              </a:rPr>
              <a:t>double </a:t>
            </a:r>
            <a:r>
              <a:rPr lang="en-US" dirty="0" smtClean="0">
                <a:solidFill>
                  <a:schemeClr val="tx1"/>
                </a:solidFill>
              </a:rPr>
              <a:t>d) {…}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5029200"/>
            <a:ext cx="8534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Overloaded method: Has same name as some other method in the same class/interface</a:t>
            </a:r>
            <a:endParaRPr lang="en-US" dirty="0"/>
          </a:p>
        </p:txBody>
      </p:sp>
      <p:pic>
        <p:nvPicPr>
          <p:cNvPr id="6" name="~PP10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Polymorphic History Print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8153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void</a:t>
            </a:r>
            <a:r>
              <a:rPr lang="en-US" dirty="0" smtClean="0"/>
              <a:t> print(</a:t>
            </a:r>
            <a:r>
              <a:rPr lang="en-US" dirty="0" err="1" smtClean="0"/>
              <a:t>StringHistory</a:t>
            </a:r>
            <a:r>
              <a:rPr lang="en-US" dirty="0" smtClean="0"/>
              <a:t> strings) {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r>
              <a:rPr lang="en-US" b="1" dirty="0" smtClean="0"/>
              <a:t>    for</a:t>
            </a:r>
            <a:r>
              <a:rPr lang="en-US" dirty="0" smtClean="0"/>
              <a:t> (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elementNum</a:t>
            </a:r>
            <a:r>
              <a:rPr lang="en-US" dirty="0" smtClean="0"/>
              <a:t> = 0; </a:t>
            </a:r>
            <a:r>
              <a:rPr lang="en-US" dirty="0" err="1" smtClean="0"/>
              <a:t>elementNum</a:t>
            </a:r>
            <a:r>
              <a:rPr lang="en-US" dirty="0" smtClean="0"/>
              <a:t> &lt; </a:t>
            </a:r>
            <a:r>
              <a:rPr lang="en-US" dirty="0" err="1" smtClean="0"/>
              <a:t>strings.size</a:t>
            </a:r>
            <a:r>
              <a:rPr lang="en-US" dirty="0" smtClean="0"/>
              <a:t>(); </a:t>
            </a:r>
            <a:r>
              <a:rPr lang="en-US" dirty="0" err="1" smtClean="0"/>
              <a:t>elementNum</a:t>
            </a:r>
            <a:r>
              <a:rPr lang="en-US" dirty="0" smtClean="0"/>
              <a:t>++) 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strings.elementAt</a:t>
            </a:r>
            <a:r>
              <a:rPr lang="en-US" dirty="0" smtClean="0"/>
              <a:t>(</a:t>
            </a:r>
            <a:r>
              <a:rPr lang="en-US" dirty="0" err="1" smtClean="0"/>
              <a:t>elementNum</a:t>
            </a:r>
            <a:r>
              <a:rPr lang="en-US" dirty="0" smtClean="0"/>
              <a:t>));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4191000"/>
            <a:ext cx="1981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AStringHistory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4191000"/>
            <a:ext cx="2057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AStringDatabase</a:t>
            </a:r>
            <a:r>
              <a:rPr lang="en-US" dirty="0" smtClean="0"/>
              <a:t> Instance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5400000" flipH="1" flipV="1">
            <a:off x="1219200" y="2057400"/>
            <a:ext cx="2286000" cy="1981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</p:cNvCxnSpPr>
          <p:nvPr/>
        </p:nvCxnSpPr>
        <p:spPr>
          <a:xfrm rot="16200000" flipV="1">
            <a:off x="2382044" y="2953544"/>
            <a:ext cx="2285206" cy="1897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1000" y="5105400"/>
            <a:ext cx="4267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 IS-A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5638800"/>
            <a:ext cx="4267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 IS-A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6172200"/>
            <a:ext cx="4267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 IS-A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~PP314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StringSet</a:t>
            </a:r>
            <a:r>
              <a:rPr lang="en-US" dirty="0" smtClean="0"/>
              <a:t> Users Need Proper equals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this</a:t>
            </a:r>
            <a:r>
              <a:rPr lang="en-US" dirty="0" smtClean="0">
                <a:solidFill>
                  <a:schemeClr val="tx1"/>
                </a:solidFill>
              </a:rPr>
              <a:t> ==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4495800"/>
            <a:ext cx="3048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Override in which class?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5486400"/>
            <a:ext cx="3886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Signature of Overridden method ?</a:t>
            </a:r>
          </a:p>
        </p:txBody>
      </p:sp>
      <p:pic>
        <p:nvPicPr>
          <p:cNvPr id="8" name="~PP5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33528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 vs. Overloading Equals Method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4191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Should be defined in </a:t>
            </a:r>
            <a:r>
              <a:rPr lang="en-US" dirty="0" err="1"/>
              <a:t>AStringHistory</a:t>
            </a:r>
            <a:r>
              <a:rPr lang="en-US" dirty="0"/>
              <a:t> as it is then available to and </a:t>
            </a:r>
            <a:r>
              <a:rPr lang="en-US" dirty="0" err="1"/>
              <a:t>overriddable</a:t>
            </a:r>
            <a:r>
              <a:rPr lang="en-US" dirty="0"/>
              <a:t>  by all subclasses.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5410200"/>
            <a:ext cx="373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Signature of Overridden method should be identical in overriding class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810397" y="2666603"/>
            <a:ext cx="3352006" cy="2133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78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5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Equals Method (Edit in Class)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7630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pic>
        <p:nvPicPr>
          <p:cNvPr id="6" name="~PP326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Equals Method (Edited in Class)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820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public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boolean</a:t>
            </a:r>
            <a:r>
              <a:rPr lang="en-US" dirty="0">
                <a:solidFill>
                  <a:schemeClr val="tx1"/>
                </a:solidFill>
              </a:rPr>
              <a:t> equals(Object </a:t>
            </a:r>
            <a:r>
              <a:rPr lang="en-US" dirty="0" err="1">
                <a:solidFill>
                  <a:schemeClr val="tx1"/>
                </a:solidFill>
              </a:rPr>
              <a:t>otherObject</a:t>
            </a:r>
            <a:r>
              <a:rPr lang="en-US" dirty="0">
                <a:solidFill>
                  <a:schemeClr val="tx1"/>
                </a:solidFill>
              </a:rPr>
              <a:t>) {</a:t>
            </a:r>
          </a:p>
          <a:p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r>
              <a:rPr lang="en-US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800600"/>
            <a:ext cx="7696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pic>
        <p:nvPicPr>
          <p:cNvPr id="8" name="~PP17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Equals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382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smtClean="0">
                <a:solidFill>
                  <a:schemeClr val="tx1"/>
                </a:solidFill>
              </a:rPr>
              <a:t> == </a:t>
            </a:r>
            <a:r>
              <a:rPr lang="en-US" b="1" smtClean="0">
                <a:solidFill>
                  <a:schemeClr val="tx1"/>
                </a:solidFill>
              </a:rPr>
              <a:t>null</a:t>
            </a:r>
            <a:r>
              <a:rPr lang="en-US" smtClean="0">
                <a:solidFill>
                  <a:schemeClr val="tx1"/>
                </a:solidFill>
              </a:rPr>
              <a:t> || 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otherStringHistory.contents</a:t>
            </a:r>
            <a:r>
              <a:rPr lang="en-US" dirty="0" smtClean="0">
                <a:solidFill>
                  <a:schemeClr val="tx1"/>
                </a:solidFill>
              </a:rPr>
              <a:t>[index]))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4114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 </a:t>
            </a:r>
            <a:r>
              <a:rPr lang="en-US" dirty="0" err="1"/>
              <a:t>instanceof</a:t>
            </a:r>
            <a:r>
              <a:rPr lang="en-US" dirty="0"/>
              <a:t> T == class of O IS-A T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085850" y="2761456"/>
            <a:ext cx="3047206" cy="14866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6172200"/>
            <a:ext cx="4495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Variables of this and other instances of a class visible in class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3010297" y="4000103"/>
            <a:ext cx="3428206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762500" y="4000500"/>
            <a:ext cx="2590800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2600" y="4876800"/>
            <a:ext cx="3124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be used to compare subclasses also (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AStringDatabase</a:t>
            </a:r>
            <a:r>
              <a:rPr lang="en-US" dirty="0"/>
              <a:t> and </a:t>
            </a:r>
            <a:r>
              <a:rPr lang="en-US" dirty="0" err="1"/>
              <a:t>AStringSet</a:t>
            </a:r>
            <a:r>
              <a:rPr lang="en-US" dirty="0"/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4686697" y="2552303"/>
            <a:ext cx="2894806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39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Class-Based Equals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382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/>
              <a:t>otherObject</a:t>
            </a:r>
            <a:r>
              <a:rPr lang="en-US" dirty="0" smtClean="0"/>
              <a:t> == </a:t>
            </a:r>
            <a:r>
              <a:rPr lang="en-US" b="1" dirty="0" smtClean="0"/>
              <a:t>null</a:t>
            </a:r>
            <a:r>
              <a:rPr lang="en-US" dirty="0" smtClean="0"/>
              <a:t>  || </a:t>
            </a:r>
            <a:r>
              <a:rPr lang="en-US" dirty="0" smtClean="0">
                <a:solidFill>
                  <a:schemeClr val="tx1"/>
                </a:solidFill>
              </a:rPr>
              <a:t>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otherStringHistory.contents</a:t>
            </a:r>
            <a:r>
              <a:rPr lang="en-US" dirty="0" smtClean="0">
                <a:solidFill>
                  <a:schemeClr val="tx1"/>
                </a:solidFill>
              </a:rPr>
              <a:t>[index]))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4876800"/>
            <a:ext cx="3124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Cannot be used to compare arbitrary implementation of </a:t>
            </a:r>
            <a:r>
              <a:rPr lang="en-US" dirty="0" err="1"/>
              <a:t>StringHistory</a:t>
            </a:r>
            <a:r>
              <a:rPr lang="en-US" dirty="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686697" y="2552303"/>
            <a:ext cx="2894806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914400" y="2209800"/>
            <a:ext cx="1676400" cy="457198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876800" y="2209800"/>
            <a:ext cx="1905000" cy="457198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2" name="~PP1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StringSet</a:t>
            </a:r>
            <a:r>
              <a:rPr lang="en-US" dirty="0" smtClean="0"/>
              <a:t> Users Need Proper equals (Review)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this</a:t>
            </a:r>
            <a:r>
              <a:rPr lang="en-US" dirty="0" smtClean="0">
                <a:solidFill>
                  <a:schemeClr val="tx1"/>
                </a:solidFill>
              </a:rPr>
              <a:t> ==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4495800"/>
            <a:ext cx="3048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Override in which class?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5486400"/>
            <a:ext cx="3886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Signature of Overridden method ?</a:t>
            </a:r>
          </a:p>
        </p:txBody>
      </p:sp>
      <p:pic>
        <p:nvPicPr>
          <p:cNvPr id="7" name="~PP114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5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33528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 vs. Overloading Equals Method (Review)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4191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Should be defined in </a:t>
            </a:r>
            <a:r>
              <a:rPr lang="en-US" dirty="0" err="1"/>
              <a:t>AStringHistory</a:t>
            </a:r>
            <a:r>
              <a:rPr lang="en-US" dirty="0"/>
              <a:t> as it is then available to and </a:t>
            </a:r>
            <a:r>
              <a:rPr lang="en-US" dirty="0" err="1"/>
              <a:t>overriddable</a:t>
            </a:r>
            <a:r>
              <a:rPr lang="en-US" dirty="0"/>
              <a:t>  by all subclasses.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5410200"/>
            <a:ext cx="373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Signature of Overridden method should be identical in overriding class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810397" y="2666603"/>
            <a:ext cx="3352006" cy="2133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60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Equals Method (Edited in Class) (Review)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820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if (!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instanceof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)) return false;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if (!((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).size() == size()) return false;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for (</a:t>
            </a:r>
            <a:r>
              <a:rPr lang="en-US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 = 0; I &lt;size();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++)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if (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) != (….).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) ) return false;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return true;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800600"/>
            <a:ext cx="7696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pic>
        <p:nvPicPr>
          <p:cNvPr id="7" name="~PP9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Equals Method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382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smtClean="0">
                <a:solidFill>
                  <a:schemeClr val="tx1"/>
                </a:solidFill>
              </a:rPr>
              <a:t> == </a:t>
            </a:r>
            <a:r>
              <a:rPr lang="en-US" b="1" smtClean="0">
                <a:solidFill>
                  <a:schemeClr val="tx1"/>
                </a:solidFill>
              </a:rPr>
              <a:t>null</a:t>
            </a:r>
            <a:r>
              <a:rPr lang="en-US" smtClean="0">
                <a:solidFill>
                  <a:schemeClr val="tx1"/>
                </a:solidFill>
              </a:rPr>
              <a:t> || 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otherStringHistory.contents</a:t>
            </a:r>
            <a:r>
              <a:rPr lang="en-US" dirty="0" smtClean="0">
                <a:solidFill>
                  <a:schemeClr val="tx1"/>
                </a:solidFill>
              </a:rPr>
              <a:t>[index]))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4114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 </a:t>
            </a:r>
            <a:r>
              <a:rPr lang="en-US" dirty="0" err="1"/>
              <a:t>instanceof</a:t>
            </a:r>
            <a:r>
              <a:rPr lang="en-US" dirty="0"/>
              <a:t> T == class of O IS-A T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085850" y="2761456"/>
            <a:ext cx="3047206" cy="14866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6172200"/>
            <a:ext cx="4495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Variables of this and other instances of a class visible in class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3010297" y="4000103"/>
            <a:ext cx="3428206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762500" y="4000500"/>
            <a:ext cx="2590800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2600" y="4876800"/>
            <a:ext cx="3124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be used to compare subclasses also (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AStringDatabase</a:t>
            </a:r>
            <a:r>
              <a:rPr lang="en-US" dirty="0"/>
              <a:t> and </a:t>
            </a:r>
            <a:r>
              <a:rPr lang="en-US" dirty="0" err="1"/>
              <a:t>AStringSet</a:t>
            </a:r>
            <a:r>
              <a:rPr lang="en-US" dirty="0"/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4686697" y="2552303"/>
            <a:ext cx="2894806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7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8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Class-Based Equals Method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382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/>
              <a:t>otherObject</a:t>
            </a:r>
            <a:r>
              <a:rPr lang="en-US" dirty="0" smtClean="0"/>
              <a:t> == </a:t>
            </a:r>
            <a:r>
              <a:rPr lang="en-US" b="1" dirty="0" smtClean="0"/>
              <a:t>null</a:t>
            </a:r>
            <a:r>
              <a:rPr lang="en-US" dirty="0" smtClean="0"/>
              <a:t>  || </a:t>
            </a:r>
            <a:r>
              <a:rPr lang="en-US" dirty="0" smtClean="0">
                <a:solidFill>
                  <a:schemeClr val="tx1"/>
                </a:solidFill>
              </a:rPr>
              <a:t>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otherStringHistory.contents</a:t>
            </a:r>
            <a:r>
              <a:rPr lang="en-US" dirty="0" smtClean="0">
                <a:solidFill>
                  <a:schemeClr val="tx1"/>
                </a:solidFill>
              </a:rPr>
              <a:t>[index]))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4876800"/>
            <a:ext cx="3124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Cannot be used to compare arbitrary implementation of </a:t>
            </a:r>
            <a:r>
              <a:rPr lang="en-US" dirty="0" err="1"/>
              <a:t>StringHistory</a:t>
            </a:r>
            <a:r>
              <a:rPr lang="en-US" dirty="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686697" y="2552303"/>
            <a:ext cx="2894806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914400" y="2209800"/>
            <a:ext cx="1676400" cy="457198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876800" y="2209800"/>
            <a:ext cx="1905000" cy="457198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3" name="~PP213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Interface-Based Equals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382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/>
              <a:t>otherObject</a:t>
            </a:r>
            <a:r>
              <a:rPr lang="en-US" dirty="0" smtClean="0"/>
              <a:t> == </a:t>
            </a:r>
            <a:r>
              <a:rPr lang="en-US" b="1" dirty="0" smtClean="0"/>
              <a:t>null</a:t>
            </a:r>
            <a:r>
              <a:rPr lang="en-US" dirty="0" smtClean="0"/>
              <a:t>  ||  </a:t>
            </a:r>
            <a:r>
              <a:rPr lang="en-US" dirty="0" smtClean="0">
                <a:solidFill>
                  <a:schemeClr val="tx1"/>
                </a:solidFill>
              </a:rPr>
              <a:t>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otherStringHistory.elementAt</a:t>
            </a:r>
            <a:r>
              <a:rPr lang="en-US" dirty="0" smtClean="0">
                <a:solidFill>
                  <a:schemeClr val="tx1"/>
                </a:solidFill>
              </a:rPr>
              <a:t>(index)))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4114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Access  variables  only if necessary (because of access rules) or efficient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4876800"/>
            <a:ext cx="3124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be used to compare arbitrary string histories (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AStringHistory</a:t>
            </a:r>
            <a:r>
              <a:rPr lang="en-US" dirty="0"/>
              <a:t> and </a:t>
            </a:r>
            <a:r>
              <a:rPr lang="en-US" dirty="0" err="1"/>
              <a:t>AStringSet</a:t>
            </a:r>
            <a:r>
              <a:rPr lang="en-US" dirty="0"/>
              <a:t>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686697" y="2552303"/>
            <a:ext cx="2894806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5800" y="6172200"/>
            <a:ext cx="3505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Accessing methods of </a:t>
            </a:r>
            <a:r>
              <a:rPr lang="en-US" dirty="0" err="1"/>
              <a:t>otherObject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3010297" y="4000103"/>
            <a:ext cx="3428206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762500" y="4000500"/>
            <a:ext cx="2590800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5867400"/>
            <a:ext cx="3429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Always type using interfaces!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914400" y="2286000"/>
            <a:ext cx="1524000" cy="304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4724400" y="2286000"/>
            <a:ext cx="1676400" cy="304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038600" y="2590800"/>
            <a:ext cx="533400" cy="304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096000" y="3352800"/>
            <a:ext cx="2057400" cy="304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6" name="~PP52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2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 Efficient Interface-Based Equals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382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/>
              <a:t>otherObject</a:t>
            </a:r>
            <a:r>
              <a:rPr lang="en-US" dirty="0" smtClean="0"/>
              <a:t> == </a:t>
            </a:r>
            <a:r>
              <a:rPr lang="en-US" b="1" dirty="0" smtClean="0"/>
              <a:t>null</a:t>
            </a:r>
            <a:r>
              <a:rPr lang="en-US" dirty="0" smtClean="0"/>
              <a:t>  || </a:t>
            </a:r>
            <a:r>
              <a:rPr lang="en-US" dirty="0" smtClean="0">
                <a:solidFill>
                  <a:schemeClr val="tx1"/>
                </a:solidFill>
              </a:rPr>
              <a:t>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(size()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size();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(!</a:t>
            </a:r>
            <a:r>
              <a:rPr lang="en-US" sz="1600" dirty="0" err="1" smtClean="0">
                <a:solidFill>
                  <a:schemeClr val="tx1"/>
                </a:solidFill>
              </a:rPr>
              <a:t>contents.elementAt</a:t>
            </a:r>
            <a:r>
              <a:rPr lang="en-US" sz="1600" dirty="0" smtClean="0">
                <a:solidFill>
                  <a:schemeClr val="tx1"/>
                </a:solidFill>
              </a:rPr>
              <a:t>(index).equals(</a:t>
            </a:r>
            <a:r>
              <a:rPr lang="en-US" sz="1600" dirty="0" err="1" smtClean="0">
                <a:solidFill>
                  <a:schemeClr val="tx1"/>
                </a:solidFill>
              </a:rPr>
              <a:t>otherStringHistory.elementAt</a:t>
            </a:r>
            <a:r>
              <a:rPr lang="en-US" sz="1600" dirty="0" smtClean="0">
                <a:solidFill>
                  <a:schemeClr val="tx1"/>
                </a:solidFill>
              </a:rPr>
              <a:t>(index)))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4114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Very inefficient if size counts non-null entries!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143000" y="2514600"/>
            <a:ext cx="685800" cy="304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733800" y="3124200"/>
            <a:ext cx="685800" cy="304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514600" y="3429000"/>
            <a:ext cx="1600200" cy="228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0" name="~PP1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Instead of Overriding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8382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== </a:t>
            </a:r>
            <a:r>
              <a:rPr lang="en-US" b="1" dirty="0" smtClean="0"/>
              <a:t>null</a:t>
            </a:r>
            <a:r>
              <a:rPr lang="en-US" dirty="0" smtClean="0"/>
              <a:t>  || </a:t>
            </a:r>
            <a:r>
              <a:rPr lang="en-US" dirty="0" smtClean="0">
                <a:solidFill>
                  <a:schemeClr val="tx1"/>
                </a:solidFill>
              </a:rPr>
              <a:t>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otherStringHistory.elementAt</a:t>
            </a:r>
            <a:r>
              <a:rPr lang="en-US" dirty="0" smtClean="0">
                <a:solidFill>
                  <a:schemeClr val="tx1"/>
                </a:solidFill>
              </a:rPr>
              <a:t>(index)))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4114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An overloaded and not overriding method as signature is different from one in Object.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858044" y="2494756"/>
            <a:ext cx="3428206" cy="14866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19600" y="5020270"/>
            <a:ext cx="3276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 need to use </a:t>
            </a:r>
            <a:r>
              <a:rPr lang="en-US" dirty="0" err="1"/>
              <a:t>instanceof</a:t>
            </a:r>
            <a:endParaRPr lang="en-US" dirty="0"/>
          </a:p>
        </p:txBody>
      </p:sp>
      <p:pic>
        <p:nvPicPr>
          <p:cNvPr id="8" name="~PP23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4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Equals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066800"/>
            <a:ext cx="7924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// in Object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// in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2672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stringHistory.equals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()));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2438400" y="4114800"/>
            <a:ext cx="30480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6211669"/>
            <a:ext cx="3124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in most specific  class chosen.</a:t>
            </a:r>
          </a:p>
        </p:txBody>
      </p:sp>
      <p:pic>
        <p:nvPicPr>
          <p:cNvPr id="11" name="~PP32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5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 and Overload resolution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066800"/>
            <a:ext cx="7924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// in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// in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2672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stringHistory.equals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()));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2628900" y="3924300"/>
            <a:ext cx="3048000" cy="144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6211669"/>
            <a:ext cx="5638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with most specific parameter types chosen</a:t>
            </a:r>
          </a:p>
        </p:txBody>
      </p:sp>
      <p:pic>
        <p:nvPicPr>
          <p:cNvPr id="11" name="~PP250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3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 and Overload resolution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066800"/>
            <a:ext cx="7924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// in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AStringSet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// in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2672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Courier New"/>
              </a:rPr>
              <a:t>stringHistory.equals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()));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2628900" y="3924300"/>
            <a:ext cx="3048000" cy="144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6211669"/>
            <a:ext cx="5029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with most specific parameter types chosen, even if it is in less specific class</a:t>
            </a:r>
          </a:p>
        </p:txBody>
      </p:sp>
      <p:pic>
        <p:nvPicPr>
          <p:cNvPr id="11" name="~PP347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33528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 vs. Overloading Equals Method in </a:t>
            </a:r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876800"/>
            <a:ext cx="6324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the behavior be different if  we overload  Object equals() instead of  override?</a:t>
            </a:r>
          </a:p>
        </p:txBody>
      </p:sp>
      <p:pic>
        <p:nvPicPr>
          <p:cNvPr id="7" name="~PP345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Equals Semantics?</a:t>
            </a:r>
            <a:endParaRPr lang="en-US" dirty="0"/>
          </a:p>
        </p:txBody>
      </p:sp>
      <p:grpSp>
        <p:nvGrpSpPr>
          <p:cNvPr id="13" name="Group 34"/>
          <p:cNvGrpSpPr/>
          <p:nvPr/>
        </p:nvGrpSpPr>
        <p:grpSpPr>
          <a:xfrm>
            <a:off x="2667000" y="2590800"/>
            <a:ext cx="2819400" cy="1295400"/>
            <a:chOff x="228600" y="1143000"/>
            <a:chExt cx="2819400" cy="1295400"/>
          </a:xfrm>
        </p:grpSpPr>
        <p:sp>
          <p:nvSpPr>
            <p:cNvPr id="23" name="Rectangle 22"/>
            <p:cNvSpPr/>
            <p:nvPr/>
          </p:nvSpPr>
          <p:spPr>
            <a:xfrm>
              <a:off x="228600" y="1143000"/>
              <a:ext cx="13716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Object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00200" y="1143000"/>
              <a:ext cx="1447800" cy="3810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toString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00200" y="1600200"/>
              <a:ext cx="1447800" cy="3810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equals()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00200" y="2057400"/>
              <a:ext cx="1447800" cy="3810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clone()</a:t>
              </a:r>
              <a:endParaRPr lang="en-US" dirty="0"/>
            </a:p>
          </p:txBody>
        </p:sp>
      </p:grp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4114800" y="3048000"/>
            <a:ext cx="12192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0" name="~PP40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0"/>
          <p:cNvSpPr txBox="1">
            <a:spLocks noChangeArrowheads="1"/>
          </p:cNvSpPr>
          <p:nvPr/>
        </p:nvSpPr>
        <p:spPr bwMode="auto">
          <a:xfrm>
            <a:off x="228600" y="3505200"/>
            <a:ext cx="5181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stringSet1.equals(</a:t>
            </a:r>
            <a:r>
              <a:rPr lang="en-US" dirty="0" smtClean="0">
                <a:solidFill>
                  <a:schemeClr val="tx1"/>
                </a:solidFill>
              </a:rPr>
              <a:t>(Object) </a:t>
            </a:r>
            <a:r>
              <a:rPr lang="en-US" dirty="0" smtClean="0"/>
              <a:t>stringSet2)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Behavior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724400"/>
            <a:ext cx="3124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in </a:t>
            </a:r>
            <a:r>
              <a:rPr lang="en-US" dirty="0" err="1"/>
              <a:t>AStringHistory</a:t>
            </a:r>
            <a:r>
              <a:rPr lang="en-US" dirty="0"/>
              <a:t> as overloaded method with more specific parameter types chosen.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371600"/>
            <a:ext cx="83820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StringSet</a:t>
            </a:r>
            <a:r>
              <a:rPr lang="en-US" dirty="0" smtClean="0">
                <a:solidFill>
                  <a:schemeClr val="tx1"/>
                </a:solidFill>
              </a:rPr>
              <a:t> stringSet1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AStringSet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StringSet</a:t>
            </a:r>
            <a:r>
              <a:rPr lang="en-US" dirty="0" smtClean="0">
                <a:solidFill>
                  <a:schemeClr val="tx1"/>
                </a:solidFill>
              </a:rPr>
              <a:t> stringSet2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AStringSet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4876800"/>
            <a:ext cx="2133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in Object</a:t>
            </a:r>
          </a:p>
        </p:txBody>
      </p:sp>
      <p:cxnSp>
        <p:nvCxnSpPr>
          <p:cNvPr id="10" name="Straight Arrow Connector 9"/>
          <p:cNvCxnSpPr>
            <a:stCxn id="5" idx="0"/>
          </p:cNvCxnSpPr>
          <p:nvPr/>
        </p:nvCxnSpPr>
        <p:spPr>
          <a:xfrm rot="5400000" flipH="1" flipV="1">
            <a:off x="1428750" y="3790950"/>
            <a:ext cx="1371600" cy="495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581400" y="3886200"/>
            <a:ext cx="25146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228600" y="2960132"/>
            <a:ext cx="4191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/>
              <a:t>stringSet1.equals(stringSet2)</a:t>
            </a:r>
            <a:endParaRPr lang="en-US" dirty="0"/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6248400" y="2960132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</a:t>
            </a:r>
            <a:r>
              <a:rPr lang="en-US" noProof="1" smtClean="0">
                <a:sym typeface="Wingdings" pitchFamily="2" charset="2"/>
              </a:rPr>
              <a:t>true</a:t>
            </a:r>
            <a:endParaRPr lang="en-US" dirty="0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6248400" y="3516868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</a:t>
            </a:r>
            <a:r>
              <a:rPr lang="en-US" noProof="1" smtClean="0">
                <a:sym typeface="Wingdings" pitchFamily="2" charset="2"/>
              </a:rPr>
              <a:t>false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5486400"/>
            <a:ext cx="4495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Overloading resolved at compile time</a:t>
            </a:r>
          </a:p>
        </p:txBody>
      </p:sp>
      <p:pic>
        <p:nvPicPr>
          <p:cNvPr id="17" name="~PP398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 autoUpdateAnimBg="0"/>
      <p:bldP spid="5" grpId="0" animBg="1"/>
      <p:bldP spid="9" grpId="0" animBg="1"/>
      <p:bldP spid="11" grpId="0" animBg="1" autoUpdateAnimBg="0"/>
      <p:bldP spid="12" grpId="0" animBg="1" autoUpdateAnimBg="0"/>
      <p:bldP spid="15" grpId="0" animBg="1" autoUpdateAnimBg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 and Overload resolution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295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Object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200" y="6211669"/>
            <a:ext cx="655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Ambiguous  even though Java allows both methods to be legally defined as in other calls there may not be ambiguity!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54102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equals(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10" name="~PP24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7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 and Overload resolution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295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Object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962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4102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equals(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AStringSet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());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562100" y="4991100"/>
            <a:ext cx="19812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" y="6211669"/>
            <a:ext cx="3124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with most specific parameter types chosen.</a:t>
            </a:r>
          </a:p>
        </p:txBody>
      </p:sp>
      <p:pic>
        <p:nvPicPr>
          <p:cNvPr id="11" name="~PP145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is an instance of all Types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295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Object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(Object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962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4102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equals(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null, 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1562100" y="4991100"/>
            <a:ext cx="19812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400" y="6211669"/>
            <a:ext cx="3124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Equals with most specific parameter types chosen.</a:t>
            </a:r>
          </a:p>
        </p:txBody>
      </p:sp>
      <p:pic>
        <p:nvPicPr>
          <p:cNvPr id="10" name="~PP78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is an instance of all Types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" y="1447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(Point point1, Point point2)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819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44958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urier New"/>
              </a:rPr>
              <a:t>equals(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null, null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6248399"/>
            <a:ext cx="2209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Ambiguous!</a:t>
            </a:r>
          </a:p>
        </p:txBody>
      </p:sp>
      <p:pic>
        <p:nvPicPr>
          <p:cNvPr id="8" name="~PP9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 Null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" y="14478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(Point point1, Point point2)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819400"/>
            <a:ext cx="7924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equals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stringHistory1,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stringHistory2)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…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4495800"/>
            <a:ext cx="7924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equals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((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248398"/>
            <a:ext cx="5638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Null parameters often passed for optional values.</a:t>
            </a:r>
          </a:p>
        </p:txBody>
      </p:sp>
      <p:pic>
        <p:nvPicPr>
          <p:cNvPr id="10" name="~PP33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33528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 vs. Overloading Equals Method in </a:t>
            </a:r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876800"/>
            <a:ext cx="6324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The behavior can be different if  we overload  Object equals() instead of  override.</a:t>
            </a:r>
          </a:p>
        </p:txBody>
      </p:sp>
      <p:pic>
        <p:nvPicPr>
          <p:cNvPr id="7" name="~PP401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1219200"/>
            <a:ext cx="8382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otherStringHistory.elementAt</a:t>
            </a:r>
            <a:r>
              <a:rPr lang="en-US" dirty="0" smtClean="0">
                <a:solidFill>
                  <a:schemeClr val="tx1"/>
                </a:solidFill>
              </a:rPr>
              <a:t>(index))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Preventing Overriding Mistakes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5029200"/>
            <a:ext cx="6172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accidentally create  overloaded rather than overriding method.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4114800"/>
            <a:ext cx="6248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Suppose we really want to override</a:t>
            </a:r>
          </a:p>
        </p:txBody>
      </p:sp>
      <p:pic>
        <p:nvPicPr>
          <p:cNvPr id="10" name="~PP296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800" y="1219200"/>
            <a:ext cx="8382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/>
                </a:solidFill>
              </a:rPr>
              <a:t>@Override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otherStringHistory.elementAt</a:t>
            </a:r>
            <a:r>
              <a:rPr lang="en-US" dirty="0" smtClean="0">
                <a:solidFill>
                  <a:schemeClr val="tx1"/>
                </a:solidFill>
              </a:rPr>
              <a:t>(index))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Preventing Overriding Mistakes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267200"/>
            <a:ext cx="304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@ indicates an annotation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-381000" y="2286000"/>
            <a:ext cx="281940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5029200"/>
            <a:ext cx="31242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Annotation is a typed “comment” that can be processed by some tool such as compiler, Eclipse or ObjectEditor at compile/execution time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5715000"/>
            <a:ext cx="3276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Compiler will give an error when override assertion not true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0" y="1219200"/>
            <a:ext cx="1219200" cy="457198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4" name="~PP37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3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Interface Methods?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8229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i="1" dirty="0" smtClean="0"/>
              <a:t>@Override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105400" y="4876800"/>
            <a:ext cx="31242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Override annotation for method M in class C indicates that  M is a(n) (re)implementation of some M declared in some type T, where C IS-A 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5943600"/>
            <a:ext cx="3124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An overridden method need nor  be annotated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752600" y="4495800"/>
            <a:ext cx="21336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3409950" y="1619250"/>
            <a:ext cx="1905000" cy="4610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43000" y="2743200"/>
            <a:ext cx="12192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0" name="~PP7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== for Objects</a:t>
            </a:r>
          </a:p>
        </p:txBody>
      </p:sp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6324599" y="914396"/>
            <a:ext cx="2362200" cy="487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2118" name="Line 6"/>
          <p:cNvSpPr>
            <a:spLocks noChangeShapeType="1"/>
          </p:cNvSpPr>
          <p:nvPr/>
        </p:nvSpPr>
        <p:spPr bwMode="auto">
          <a:xfrm>
            <a:off x="6324599" y="1219196"/>
            <a:ext cx="2362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2123" name="Text Box 11"/>
          <p:cNvSpPr txBox="1">
            <a:spLocks noChangeArrowheads="1"/>
          </p:cNvSpPr>
          <p:nvPr/>
        </p:nvSpPr>
        <p:spPr bwMode="auto">
          <a:xfrm>
            <a:off x="6324599" y="1219196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dirty="0"/>
              <a:t>200</a:t>
            </a:r>
          </a:p>
        </p:txBody>
      </p:sp>
      <p:sp>
        <p:nvSpPr>
          <p:cNvPr id="602124" name="Text Box 12"/>
          <p:cNvSpPr txBox="1">
            <a:spLocks noChangeArrowheads="1"/>
          </p:cNvSpPr>
          <p:nvPr/>
        </p:nvSpPr>
        <p:spPr bwMode="auto">
          <a:xfrm>
            <a:off x="6324599" y="1600196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/>
              <a:t>200</a:t>
            </a:r>
          </a:p>
        </p:txBody>
      </p:sp>
      <p:sp>
        <p:nvSpPr>
          <p:cNvPr id="602127" name="Text Box 15"/>
          <p:cNvSpPr txBox="1">
            <a:spLocks noChangeArrowheads="1"/>
          </p:cNvSpPr>
          <p:nvPr/>
        </p:nvSpPr>
        <p:spPr bwMode="auto">
          <a:xfrm>
            <a:off x="3124200" y="1295396"/>
            <a:ext cx="22733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602128" name="Text Box 16"/>
          <p:cNvSpPr txBox="1">
            <a:spLocks noChangeArrowheads="1"/>
          </p:cNvSpPr>
          <p:nvPr/>
        </p:nvSpPr>
        <p:spPr bwMode="auto">
          <a:xfrm>
            <a:off x="6324600" y="2526268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 dirty="0" smtClean="0"/>
              <a:t>8</a:t>
            </a:r>
            <a:endParaRPr lang="en-US" dirty="0"/>
          </a:p>
        </p:txBody>
      </p:sp>
      <p:sp>
        <p:nvSpPr>
          <p:cNvPr id="602132" name="Rectangle 20" descr="5%"/>
          <p:cNvSpPr>
            <a:spLocks noChangeArrowheads="1"/>
          </p:cNvSpPr>
          <p:nvPr/>
        </p:nvSpPr>
        <p:spPr bwMode="auto">
          <a:xfrm>
            <a:off x="5486400" y="2505071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16</a:t>
            </a:r>
          </a:p>
        </p:txBody>
      </p:sp>
      <p:sp>
        <p:nvSpPr>
          <p:cNvPr id="602133" name="Rectangle 21" descr="10%"/>
          <p:cNvSpPr>
            <a:spLocks noChangeArrowheads="1"/>
          </p:cNvSpPr>
          <p:nvPr/>
        </p:nvSpPr>
        <p:spPr bwMode="auto">
          <a:xfrm>
            <a:off x="5486400" y="5095875"/>
            <a:ext cx="685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602134" name="Rectangle 22"/>
          <p:cNvSpPr>
            <a:spLocks noChangeArrowheads="1"/>
          </p:cNvSpPr>
          <p:nvPr/>
        </p:nvSpPr>
        <p:spPr bwMode="auto">
          <a:xfrm>
            <a:off x="5486400" y="1285871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8</a:t>
            </a:r>
          </a:p>
        </p:txBody>
      </p:sp>
      <p:sp>
        <p:nvSpPr>
          <p:cNvPr id="602136" name="Text Box 24"/>
          <p:cNvSpPr txBox="1">
            <a:spLocks noChangeArrowheads="1"/>
          </p:cNvSpPr>
          <p:nvPr/>
        </p:nvSpPr>
        <p:spPr bwMode="auto">
          <a:xfrm>
            <a:off x="3962400" y="2514596"/>
            <a:ext cx="1295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/>
              <a:t>Point p1</a:t>
            </a:r>
          </a:p>
        </p:txBody>
      </p:sp>
      <p:sp>
        <p:nvSpPr>
          <p:cNvPr id="602139" name="Text Box 27"/>
          <p:cNvSpPr txBox="1">
            <a:spLocks noChangeArrowheads="1"/>
          </p:cNvSpPr>
          <p:nvPr/>
        </p:nvSpPr>
        <p:spPr bwMode="auto">
          <a:xfrm>
            <a:off x="6324599" y="5095871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 dirty="0" smtClean="0"/>
              <a:t>8</a:t>
            </a:r>
            <a:endParaRPr lang="en-US" u="sng" dirty="0"/>
          </a:p>
        </p:txBody>
      </p:sp>
      <p:sp>
        <p:nvSpPr>
          <p:cNvPr id="602141" name="Text Box 29"/>
          <p:cNvSpPr txBox="1">
            <a:spLocks noChangeArrowheads="1"/>
          </p:cNvSpPr>
          <p:nvPr/>
        </p:nvSpPr>
        <p:spPr bwMode="auto">
          <a:xfrm>
            <a:off x="3886200" y="51054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/>
              <a:t>Point p2</a:t>
            </a:r>
          </a:p>
        </p:txBody>
      </p:sp>
      <p:sp>
        <p:nvSpPr>
          <p:cNvPr id="602143" name="Text Box 31"/>
          <p:cNvSpPr txBox="1">
            <a:spLocks noChangeArrowheads="1"/>
          </p:cNvSpPr>
          <p:nvPr/>
        </p:nvSpPr>
        <p:spPr bwMode="auto">
          <a:xfrm>
            <a:off x="228600" y="3047996"/>
            <a:ext cx="3810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Point p2 =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p1;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02150" name="Text Box 38"/>
          <p:cNvSpPr txBox="1">
            <a:spLocks noChangeArrowheads="1"/>
          </p:cNvSpPr>
          <p:nvPr/>
        </p:nvSpPr>
        <p:spPr bwMode="auto">
          <a:xfrm>
            <a:off x="228600" y="1761292"/>
            <a:ext cx="3810000" cy="6771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Point p1 = </a:t>
            </a:r>
            <a:r>
              <a:rPr lang="en-US" b="1" dirty="0">
                <a:solidFill>
                  <a:sysClr val="windowText" lastClr="000000"/>
                </a:solidFill>
              </a:rPr>
              <a:t>new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ACartesian</a:t>
            </a:r>
            <a:r>
              <a:rPr lang="en-US" dirty="0" smtClean="0">
                <a:solidFill>
                  <a:sysClr val="windowText" lastClr="000000"/>
                </a:solidFill>
              </a:rPr>
              <a:t> Point(200</a:t>
            </a:r>
            <a:r>
              <a:rPr lang="en-US" dirty="0">
                <a:solidFill>
                  <a:sysClr val="windowText" lastClr="000000"/>
                </a:solidFill>
              </a:rPr>
              <a:t>, 200);</a:t>
            </a:r>
            <a:r>
              <a:rPr lang="en-US" sz="2000" dirty="0">
                <a:solidFill>
                  <a:sysClr val="windowText" lastClr="000000"/>
                </a:solidFill>
              </a:rPr>
              <a:t>  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5333999"/>
            <a:ext cx="3429002" cy="1447801"/>
            <a:chOff x="144" y="3360"/>
            <a:chExt cx="2160" cy="912"/>
          </a:xfrm>
        </p:grpSpPr>
        <p:sp>
          <p:nvSpPr>
            <p:cNvPr id="602154" name="Text Box 42"/>
            <p:cNvSpPr txBox="1">
              <a:spLocks noChangeArrowheads="1"/>
            </p:cNvSpPr>
            <p:nvPr/>
          </p:nvSpPr>
          <p:spPr bwMode="auto">
            <a:xfrm>
              <a:off x="1152" y="3360"/>
              <a:ext cx="480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P1</a:t>
              </a:r>
            </a:p>
          </p:txBody>
        </p:sp>
        <p:sp>
          <p:nvSpPr>
            <p:cNvPr id="602155" name="Text Box 43"/>
            <p:cNvSpPr txBox="1">
              <a:spLocks noChangeArrowheads="1"/>
            </p:cNvSpPr>
            <p:nvPr/>
          </p:nvSpPr>
          <p:spPr bwMode="auto">
            <a:xfrm>
              <a:off x="1776" y="3360"/>
              <a:ext cx="528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P2</a:t>
              </a:r>
            </a:p>
          </p:txBody>
        </p:sp>
        <p:sp>
          <p:nvSpPr>
            <p:cNvPr id="602158" name="Text Box 46"/>
            <p:cNvSpPr txBox="1">
              <a:spLocks noChangeArrowheads="1"/>
            </p:cNvSpPr>
            <p:nvPr/>
          </p:nvSpPr>
          <p:spPr bwMode="auto">
            <a:xfrm>
              <a:off x="144" y="4039"/>
              <a:ext cx="1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ACartesianPoint@8</a:t>
              </a:r>
              <a:endParaRPr lang="en-US" dirty="0"/>
            </a:p>
          </p:txBody>
        </p:sp>
        <p:sp>
          <p:nvSpPr>
            <p:cNvPr id="602159" name="Line 47"/>
            <p:cNvSpPr>
              <a:spLocks noChangeShapeType="1"/>
            </p:cNvSpPr>
            <p:nvPr/>
          </p:nvSpPr>
          <p:spPr bwMode="auto">
            <a:xfrm flipH="1">
              <a:off x="768" y="3648"/>
              <a:ext cx="624" cy="384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602160" name="Line 48"/>
            <p:cNvSpPr>
              <a:spLocks noChangeShapeType="1"/>
            </p:cNvSpPr>
            <p:nvPr/>
          </p:nvSpPr>
          <p:spPr bwMode="auto">
            <a:xfrm flipH="1">
              <a:off x="816" y="3648"/>
              <a:ext cx="1152" cy="384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02165" name="Text Box 53"/>
          <p:cNvSpPr txBox="1">
            <a:spLocks noChangeArrowheads="1"/>
          </p:cNvSpPr>
          <p:nvPr/>
        </p:nvSpPr>
        <p:spPr bwMode="auto">
          <a:xfrm>
            <a:off x="228600" y="3821664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p2 == </a:t>
            </a:r>
            <a:r>
              <a:rPr lang="en-US" dirty="0" smtClean="0">
                <a:solidFill>
                  <a:sysClr val="windowText" lastClr="000000"/>
                </a:solidFill>
              </a:rPr>
              <a:t>p1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02166" name="Text Box 54"/>
          <p:cNvSpPr txBox="1">
            <a:spLocks noChangeArrowheads="1"/>
          </p:cNvSpPr>
          <p:nvPr/>
        </p:nvSpPr>
        <p:spPr bwMode="auto">
          <a:xfrm>
            <a:off x="1752600" y="3821664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olidFill>
                  <a:sysClr val="windowText" lastClr="000000"/>
                </a:solidFill>
                <a:sym typeface="Wingdings" pitchFamily="2" charset="2"/>
              </a:rPr>
              <a:t> </a:t>
            </a:r>
            <a:r>
              <a:rPr lang="en-US" noProof="1" smtClean="0">
                <a:solidFill>
                  <a:sysClr val="windowText" lastClr="000000"/>
                </a:solidFill>
                <a:sym typeface="Wingdings" pitchFamily="2" charset="2"/>
              </a:rPr>
              <a:t>true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6" name="~PP276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02165" grpId="0" animBg="1" autoUpdateAnimBg="0"/>
      <p:bldP spid="602166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But Not Supported Annotation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8229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i="1" dirty="0" smtClean="0"/>
              <a:t>@Implements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43000" y="2743200"/>
            <a:ext cx="15240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" name="~PP27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33528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Overriding  vs. Overloading Equals Method in </a:t>
            </a:r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495800"/>
            <a:ext cx="6324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The behavior can be different if  we overload  Object equals() instead of  override.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400" y="5334000"/>
            <a:ext cx="4876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accidentally create  overloaded rather than overriding method.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400" y="6172200"/>
            <a:ext cx="4876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Overloading a mistake?</a:t>
            </a:r>
          </a:p>
        </p:txBody>
      </p:sp>
      <p:pic>
        <p:nvPicPr>
          <p:cNvPr id="15" name="~PP378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a Mistake?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990600"/>
            <a:ext cx="83820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if</a:t>
            </a:r>
            <a:r>
              <a:rPr lang="en-US" dirty="0" smtClean="0">
                <a:solidFill>
                  <a:schemeClr val="tx1"/>
                </a:solidFill>
              </a:rPr>
              <a:t> (!(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otherStringHistory</a:t>
            </a:r>
            <a:r>
              <a:rPr lang="en-US" dirty="0" smtClean="0">
                <a:solidFill>
                  <a:schemeClr val="tx1"/>
                </a:solidFill>
              </a:rPr>
              <a:t> = (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if</a:t>
            </a:r>
            <a:r>
              <a:rPr lang="en-US" dirty="0" smtClean="0">
                <a:solidFill>
                  <a:schemeClr val="tx1"/>
                </a:solidFill>
              </a:rPr>
              <a:t> (size != </a:t>
            </a:r>
            <a:r>
              <a:rPr lang="en-US" dirty="0" err="1" smtClean="0">
                <a:solidFill>
                  <a:schemeClr val="tx1"/>
                </a:solidFill>
              </a:rPr>
              <a:t>otherStringHistory.size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return false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 = 0; index &lt; size; index++)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(!contents[index].equals(</a:t>
            </a:r>
            <a:r>
              <a:rPr lang="en-US" dirty="0" err="1" smtClean="0">
                <a:solidFill>
                  <a:schemeClr val="tx1"/>
                </a:solidFill>
              </a:rPr>
              <a:t>otherStringHistory.elementAt</a:t>
            </a:r>
            <a:r>
              <a:rPr lang="en-US" dirty="0" smtClean="0">
                <a:solidFill>
                  <a:schemeClr val="tx1"/>
                </a:solidFill>
              </a:rPr>
              <a:t>(index))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 false;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 true;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4419600"/>
            <a:ext cx="5943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Use </a:t>
            </a:r>
            <a:r>
              <a:rPr lang="en-US" dirty="0" err="1"/>
              <a:t>instanceof</a:t>
            </a:r>
            <a:r>
              <a:rPr lang="en-US" dirty="0"/>
              <a:t> only if necessary as it creates messy and difficult to extend code (more on this later)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2286000" y="2438400"/>
            <a:ext cx="281940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1066800" y="5334000"/>
            <a:ext cx="5181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stringHistory1.equals(</a:t>
            </a:r>
            <a:r>
              <a:rPr lang="en-US" dirty="0" smtClean="0">
                <a:solidFill>
                  <a:schemeClr val="tx1"/>
                </a:solidFill>
              </a:rPr>
              <a:t>(Object) </a:t>
            </a:r>
            <a:r>
              <a:rPr lang="en-US" dirty="0" smtClean="0"/>
              <a:t>stringHistory2)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6096000"/>
            <a:ext cx="3048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Programmer probably wants Object equals()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4191000" y="5715000"/>
            <a:ext cx="4572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385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0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8" grpId="0" animBg="1" autoUpdateAnimBg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== for Objects</a:t>
            </a:r>
          </a:p>
        </p:txBody>
      </p:sp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6324599" y="914396"/>
            <a:ext cx="2362200" cy="487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2118" name="Line 6"/>
          <p:cNvSpPr>
            <a:spLocks noChangeShapeType="1"/>
          </p:cNvSpPr>
          <p:nvPr/>
        </p:nvSpPr>
        <p:spPr bwMode="auto">
          <a:xfrm>
            <a:off x="6324599" y="1219196"/>
            <a:ext cx="2362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2123" name="Text Box 11"/>
          <p:cNvSpPr txBox="1">
            <a:spLocks noChangeArrowheads="1"/>
          </p:cNvSpPr>
          <p:nvPr/>
        </p:nvSpPr>
        <p:spPr bwMode="auto">
          <a:xfrm>
            <a:off x="6324599" y="1219196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dirty="0"/>
              <a:t>200</a:t>
            </a:r>
          </a:p>
        </p:txBody>
      </p:sp>
      <p:sp>
        <p:nvSpPr>
          <p:cNvPr id="602124" name="Text Box 12"/>
          <p:cNvSpPr txBox="1">
            <a:spLocks noChangeArrowheads="1"/>
          </p:cNvSpPr>
          <p:nvPr/>
        </p:nvSpPr>
        <p:spPr bwMode="auto">
          <a:xfrm>
            <a:off x="6324599" y="1600196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/>
              <a:t>200</a:t>
            </a:r>
          </a:p>
        </p:txBody>
      </p:sp>
      <p:sp>
        <p:nvSpPr>
          <p:cNvPr id="602125" name="Text Box 13"/>
          <p:cNvSpPr txBox="1">
            <a:spLocks noChangeArrowheads="1"/>
          </p:cNvSpPr>
          <p:nvPr/>
        </p:nvSpPr>
        <p:spPr bwMode="auto">
          <a:xfrm>
            <a:off x="6324599" y="4278868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200</a:t>
            </a:r>
          </a:p>
        </p:txBody>
      </p:sp>
      <p:sp>
        <p:nvSpPr>
          <p:cNvPr id="602127" name="Text Box 15"/>
          <p:cNvSpPr txBox="1">
            <a:spLocks noChangeArrowheads="1"/>
          </p:cNvSpPr>
          <p:nvPr/>
        </p:nvSpPr>
        <p:spPr bwMode="auto">
          <a:xfrm>
            <a:off x="3124200" y="1295396"/>
            <a:ext cx="22733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602128" name="Text Box 16"/>
          <p:cNvSpPr txBox="1">
            <a:spLocks noChangeArrowheads="1"/>
          </p:cNvSpPr>
          <p:nvPr/>
        </p:nvSpPr>
        <p:spPr bwMode="auto">
          <a:xfrm>
            <a:off x="6324600" y="2526268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 dirty="0" smtClean="0"/>
              <a:t>8</a:t>
            </a:r>
            <a:endParaRPr lang="en-US" dirty="0"/>
          </a:p>
        </p:txBody>
      </p:sp>
      <p:sp>
        <p:nvSpPr>
          <p:cNvPr id="602129" name="Text Box 17"/>
          <p:cNvSpPr txBox="1">
            <a:spLocks noChangeArrowheads="1"/>
          </p:cNvSpPr>
          <p:nvPr/>
        </p:nvSpPr>
        <p:spPr bwMode="auto">
          <a:xfrm>
            <a:off x="6324599" y="4659868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200</a:t>
            </a:r>
          </a:p>
        </p:txBody>
      </p:sp>
      <p:sp>
        <p:nvSpPr>
          <p:cNvPr id="602132" name="Rectangle 20" descr="5%"/>
          <p:cNvSpPr>
            <a:spLocks noChangeArrowheads="1"/>
          </p:cNvSpPr>
          <p:nvPr/>
        </p:nvSpPr>
        <p:spPr bwMode="auto">
          <a:xfrm>
            <a:off x="5486400" y="2505071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16</a:t>
            </a:r>
          </a:p>
        </p:txBody>
      </p:sp>
      <p:sp>
        <p:nvSpPr>
          <p:cNvPr id="602133" name="Rectangle 21" descr="10%"/>
          <p:cNvSpPr>
            <a:spLocks noChangeArrowheads="1"/>
          </p:cNvSpPr>
          <p:nvPr/>
        </p:nvSpPr>
        <p:spPr bwMode="auto">
          <a:xfrm>
            <a:off x="5486400" y="5095875"/>
            <a:ext cx="685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602134" name="Rectangle 22"/>
          <p:cNvSpPr>
            <a:spLocks noChangeArrowheads="1"/>
          </p:cNvSpPr>
          <p:nvPr/>
        </p:nvSpPr>
        <p:spPr bwMode="auto">
          <a:xfrm>
            <a:off x="5486400" y="1285871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8</a:t>
            </a:r>
          </a:p>
        </p:txBody>
      </p:sp>
      <p:sp>
        <p:nvSpPr>
          <p:cNvPr id="602136" name="Text Box 24"/>
          <p:cNvSpPr txBox="1">
            <a:spLocks noChangeArrowheads="1"/>
          </p:cNvSpPr>
          <p:nvPr/>
        </p:nvSpPr>
        <p:spPr bwMode="auto">
          <a:xfrm>
            <a:off x="3962400" y="2514596"/>
            <a:ext cx="1295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/>
              <a:t>Point p1</a:t>
            </a:r>
          </a:p>
        </p:txBody>
      </p:sp>
      <p:sp>
        <p:nvSpPr>
          <p:cNvPr id="602138" name="Text Box 26"/>
          <p:cNvSpPr txBox="1">
            <a:spLocks noChangeArrowheads="1"/>
          </p:cNvSpPr>
          <p:nvPr/>
        </p:nvSpPr>
        <p:spPr bwMode="auto">
          <a:xfrm>
            <a:off x="2895600" y="4355072"/>
            <a:ext cx="2514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/>
              <a:t>ACartesianPoint@64</a:t>
            </a:r>
            <a:endParaRPr lang="en-US" dirty="0"/>
          </a:p>
        </p:txBody>
      </p:sp>
      <p:sp>
        <p:nvSpPr>
          <p:cNvPr id="602139" name="Text Box 27"/>
          <p:cNvSpPr txBox="1">
            <a:spLocks noChangeArrowheads="1"/>
          </p:cNvSpPr>
          <p:nvPr/>
        </p:nvSpPr>
        <p:spPr bwMode="auto">
          <a:xfrm>
            <a:off x="6324599" y="5095871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 dirty="0" smtClean="0"/>
              <a:t>48</a:t>
            </a:r>
            <a:endParaRPr lang="en-US" u="sng" dirty="0"/>
          </a:p>
        </p:txBody>
      </p:sp>
      <p:sp>
        <p:nvSpPr>
          <p:cNvPr id="602141" name="Text Box 29"/>
          <p:cNvSpPr txBox="1">
            <a:spLocks noChangeArrowheads="1"/>
          </p:cNvSpPr>
          <p:nvPr/>
        </p:nvSpPr>
        <p:spPr bwMode="auto">
          <a:xfrm>
            <a:off x="3886200" y="51054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/>
              <a:t>Point p2</a:t>
            </a:r>
          </a:p>
        </p:txBody>
      </p:sp>
      <p:sp>
        <p:nvSpPr>
          <p:cNvPr id="602142" name="Rectangle 30" descr="30%"/>
          <p:cNvSpPr>
            <a:spLocks noChangeArrowheads="1"/>
          </p:cNvSpPr>
          <p:nvPr/>
        </p:nvSpPr>
        <p:spPr bwMode="auto">
          <a:xfrm>
            <a:off x="5486400" y="4345543"/>
            <a:ext cx="685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 dirty="0" smtClean="0"/>
              <a:t>48</a:t>
            </a:r>
            <a:endParaRPr lang="en-US" u="sng" dirty="0"/>
          </a:p>
        </p:txBody>
      </p:sp>
      <p:sp>
        <p:nvSpPr>
          <p:cNvPr id="602143" name="Text Box 31"/>
          <p:cNvSpPr txBox="1">
            <a:spLocks noChangeArrowheads="1"/>
          </p:cNvSpPr>
          <p:nvPr/>
        </p:nvSpPr>
        <p:spPr bwMode="auto">
          <a:xfrm>
            <a:off x="228600" y="3047996"/>
            <a:ext cx="3810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Point p2 = </a:t>
            </a:r>
            <a:r>
              <a:rPr lang="en-US" b="1" dirty="0">
                <a:solidFill>
                  <a:sysClr val="windowText" lastClr="000000"/>
                </a:solidFill>
              </a:rPr>
              <a:t>new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ACartesianPoint</a:t>
            </a:r>
            <a:r>
              <a:rPr lang="en-US" dirty="0" smtClean="0">
                <a:solidFill>
                  <a:sysClr val="windowText" lastClr="000000"/>
                </a:solidFill>
              </a:rPr>
              <a:t>(200</a:t>
            </a:r>
            <a:r>
              <a:rPr lang="en-US" dirty="0">
                <a:solidFill>
                  <a:sysClr val="windowText" lastClr="000000"/>
                </a:solidFill>
              </a:rPr>
              <a:t>, 200)</a:t>
            </a:r>
          </a:p>
        </p:txBody>
      </p:sp>
      <p:sp>
        <p:nvSpPr>
          <p:cNvPr id="602150" name="Text Box 38"/>
          <p:cNvSpPr txBox="1">
            <a:spLocks noChangeArrowheads="1"/>
          </p:cNvSpPr>
          <p:nvPr/>
        </p:nvSpPr>
        <p:spPr bwMode="auto">
          <a:xfrm>
            <a:off x="228600" y="1761292"/>
            <a:ext cx="3810000" cy="6771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Point p1 = </a:t>
            </a:r>
            <a:r>
              <a:rPr lang="en-US" b="1" dirty="0">
                <a:solidFill>
                  <a:sysClr val="windowText" lastClr="000000"/>
                </a:solidFill>
              </a:rPr>
              <a:t>new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ACartesian</a:t>
            </a:r>
            <a:r>
              <a:rPr lang="en-US" dirty="0" smtClean="0">
                <a:solidFill>
                  <a:sysClr val="windowText" lastClr="000000"/>
                </a:solidFill>
              </a:rPr>
              <a:t> Point(200</a:t>
            </a:r>
            <a:r>
              <a:rPr lang="en-US" dirty="0">
                <a:solidFill>
                  <a:sysClr val="windowText" lastClr="000000"/>
                </a:solidFill>
              </a:rPr>
              <a:t>, 200);</a:t>
            </a:r>
            <a:r>
              <a:rPr lang="en-US" sz="2000" dirty="0">
                <a:solidFill>
                  <a:sysClr val="windowText" lastClr="000000"/>
                </a:solidFill>
              </a:rPr>
              <a:t>  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5333999"/>
            <a:ext cx="4916491" cy="1447801"/>
            <a:chOff x="144" y="3360"/>
            <a:chExt cx="3097" cy="912"/>
          </a:xfrm>
        </p:grpSpPr>
        <p:sp>
          <p:nvSpPr>
            <p:cNvPr id="602154" name="Text Box 42"/>
            <p:cNvSpPr txBox="1">
              <a:spLocks noChangeArrowheads="1"/>
            </p:cNvSpPr>
            <p:nvPr/>
          </p:nvSpPr>
          <p:spPr bwMode="auto">
            <a:xfrm>
              <a:off x="1152" y="3360"/>
              <a:ext cx="480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P1</a:t>
              </a:r>
            </a:p>
          </p:txBody>
        </p:sp>
        <p:sp>
          <p:nvSpPr>
            <p:cNvPr id="602155" name="Text Box 43"/>
            <p:cNvSpPr txBox="1">
              <a:spLocks noChangeArrowheads="1"/>
            </p:cNvSpPr>
            <p:nvPr/>
          </p:nvSpPr>
          <p:spPr bwMode="auto">
            <a:xfrm>
              <a:off x="1776" y="3360"/>
              <a:ext cx="528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P2</a:t>
              </a:r>
            </a:p>
          </p:txBody>
        </p:sp>
        <p:sp>
          <p:nvSpPr>
            <p:cNvPr id="602158" name="Text Box 46"/>
            <p:cNvSpPr txBox="1">
              <a:spLocks noChangeArrowheads="1"/>
            </p:cNvSpPr>
            <p:nvPr/>
          </p:nvSpPr>
          <p:spPr bwMode="auto">
            <a:xfrm>
              <a:off x="144" y="4039"/>
              <a:ext cx="1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ACartesianPoint@8</a:t>
              </a:r>
              <a:endParaRPr lang="en-US" dirty="0"/>
            </a:p>
          </p:txBody>
        </p:sp>
        <p:sp>
          <p:nvSpPr>
            <p:cNvPr id="602159" name="Line 47"/>
            <p:cNvSpPr>
              <a:spLocks noChangeShapeType="1"/>
            </p:cNvSpPr>
            <p:nvPr/>
          </p:nvSpPr>
          <p:spPr bwMode="auto">
            <a:xfrm flipH="1">
              <a:off x="768" y="3648"/>
              <a:ext cx="624" cy="384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602160" name="Line 48"/>
            <p:cNvSpPr>
              <a:spLocks noChangeShapeType="1"/>
            </p:cNvSpPr>
            <p:nvPr/>
          </p:nvSpPr>
          <p:spPr bwMode="auto">
            <a:xfrm>
              <a:off x="1968" y="3648"/>
              <a:ext cx="720" cy="384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602163" name="Text Box 51"/>
            <p:cNvSpPr txBox="1">
              <a:spLocks noChangeArrowheads="1"/>
            </p:cNvSpPr>
            <p:nvPr/>
          </p:nvSpPr>
          <p:spPr bwMode="auto">
            <a:xfrm>
              <a:off x="1728" y="4039"/>
              <a:ext cx="1513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ACartesianPoint@48</a:t>
              </a:r>
              <a:endParaRPr lang="en-US" dirty="0"/>
            </a:p>
          </p:txBody>
        </p:sp>
      </p:grpSp>
      <p:sp>
        <p:nvSpPr>
          <p:cNvPr id="602165" name="Text Box 53"/>
          <p:cNvSpPr txBox="1">
            <a:spLocks noChangeArrowheads="1"/>
          </p:cNvSpPr>
          <p:nvPr/>
        </p:nvSpPr>
        <p:spPr bwMode="auto">
          <a:xfrm>
            <a:off x="228600" y="3821664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ysClr val="windowText" lastClr="000000"/>
                </a:solidFill>
              </a:rPr>
              <a:t>p2 == </a:t>
            </a:r>
            <a:r>
              <a:rPr lang="en-US" dirty="0" smtClean="0">
                <a:solidFill>
                  <a:sysClr val="windowText" lastClr="000000"/>
                </a:solidFill>
              </a:rPr>
              <a:t>p1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02166" name="Text Box 54"/>
          <p:cNvSpPr txBox="1">
            <a:spLocks noChangeArrowheads="1"/>
          </p:cNvSpPr>
          <p:nvPr/>
        </p:nvSpPr>
        <p:spPr bwMode="auto">
          <a:xfrm>
            <a:off x="1752600" y="3821664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olidFill>
                  <a:sysClr val="windowText" lastClr="000000"/>
                </a:solidFill>
                <a:sym typeface="Wingdings" pitchFamily="2" charset="2"/>
              </a:rPr>
              <a:t> false </a:t>
            </a:r>
            <a:r>
              <a:rPr lang="en-US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32" name="~PP6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02165" grpId="0" animBg="1" autoUpdateAnimBg="0"/>
      <p:bldP spid="602166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== vs. </a:t>
            </a:r>
            <a:r>
              <a:rPr lang="en-US" dirty="0" smtClean="0"/>
              <a:t>equals </a:t>
            </a:r>
            <a:r>
              <a:rPr lang="en-US" dirty="0"/>
              <a:t>for Strings</a:t>
            </a:r>
          </a:p>
        </p:txBody>
      </p:sp>
      <p:sp>
        <p:nvSpPr>
          <p:cNvPr id="604163" name="Rectangle 3"/>
          <p:cNvSpPr>
            <a:spLocks noChangeArrowheads="1"/>
          </p:cNvSpPr>
          <p:nvPr/>
        </p:nvSpPr>
        <p:spPr bwMode="auto">
          <a:xfrm>
            <a:off x="6324600" y="1143000"/>
            <a:ext cx="2362200" cy="487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166" name="Line 6"/>
          <p:cNvSpPr>
            <a:spLocks noChangeShapeType="1"/>
          </p:cNvSpPr>
          <p:nvPr/>
        </p:nvSpPr>
        <p:spPr bwMode="auto">
          <a:xfrm>
            <a:off x="6324600" y="16002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6324600" y="1600200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/>
              <a:t>Joe Doe</a:t>
            </a:r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6324600" y="3733800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/>
              <a:t>Joe Doe</a:t>
            </a:r>
          </a:p>
        </p:txBody>
      </p:sp>
      <p:sp>
        <p:nvSpPr>
          <p:cNvPr id="604175" name="Text Box 15"/>
          <p:cNvSpPr txBox="1">
            <a:spLocks noChangeArrowheads="1"/>
          </p:cNvSpPr>
          <p:nvPr/>
        </p:nvSpPr>
        <p:spPr bwMode="auto">
          <a:xfrm>
            <a:off x="4038600" y="1600200"/>
            <a:ext cx="1362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/>
              <a:t>String@8</a:t>
            </a:r>
          </a:p>
        </p:txBody>
      </p:sp>
      <p:sp>
        <p:nvSpPr>
          <p:cNvPr id="604176" name="Text Box 16"/>
          <p:cNvSpPr txBox="1">
            <a:spLocks noChangeArrowheads="1"/>
          </p:cNvSpPr>
          <p:nvPr/>
        </p:nvSpPr>
        <p:spPr bwMode="auto">
          <a:xfrm>
            <a:off x="6324600" y="2819400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 dirty="0" smtClean="0"/>
              <a:t>8</a:t>
            </a:r>
            <a:endParaRPr lang="en-US" dirty="0"/>
          </a:p>
        </p:txBody>
      </p:sp>
      <p:sp>
        <p:nvSpPr>
          <p:cNvPr id="604180" name="Rectangle 20" descr="5%"/>
          <p:cNvSpPr>
            <a:spLocks noChangeArrowheads="1"/>
          </p:cNvSpPr>
          <p:nvPr/>
        </p:nvSpPr>
        <p:spPr bwMode="auto">
          <a:xfrm>
            <a:off x="5486400" y="28194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16</a:t>
            </a:r>
          </a:p>
        </p:txBody>
      </p:sp>
      <p:sp>
        <p:nvSpPr>
          <p:cNvPr id="604181" name="Rectangle 21" descr="10%"/>
          <p:cNvSpPr>
            <a:spLocks noChangeArrowheads="1"/>
          </p:cNvSpPr>
          <p:nvPr/>
        </p:nvSpPr>
        <p:spPr bwMode="auto">
          <a:xfrm>
            <a:off x="5486400" y="4495800"/>
            <a:ext cx="685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 dirty="0" smtClean="0"/>
              <a:t>64</a:t>
            </a:r>
            <a:endParaRPr lang="en-US" u="sng" dirty="0"/>
          </a:p>
        </p:txBody>
      </p:sp>
      <p:sp>
        <p:nvSpPr>
          <p:cNvPr id="604182" name="Rectangle 22"/>
          <p:cNvSpPr>
            <a:spLocks noChangeArrowheads="1"/>
          </p:cNvSpPr>
          <p:nvPr/>
        </p:nvSpPr>
        <p:spPr bwMode="auto">
          <a:xfrm>
            <a:off x="5486400" y="1600200"/>
            <a:ext cx="685800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/>
              <a:t>8</a:t>
            </a:r>
          </a:p>
        </p:txBody>
      </p:sp>
      <p:sp>
        <p:nvSpPr>
          <p:cNvPr id="604184" name="Text Box 24"/>
          <p:cNvSpPr txBox="1">
            <a:spLocks noChangeArrowheads="1"/>
          </p:cNvSpPr>
          <p:nvPr/>
        </p:nvSpPr>
        <p:spPr bwMode="auto">
          <a:xfrm>
            <a:off x="3962400" y="2819400"/>
            <a:ext cx="1295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dirty="0"/>
              <a:t>String s1</a:t>
            </a:r>
          </a:p>
        </p:txBody>
      </p:sp>
      <p:sp>
        <p:nvSpPr>
          <p:cNvPr id="604186" name="Text Box 26"/>
          <p:cNvSpPr txBox="1">
            <a:spLocks noChangeArrowheads="1"/>
          </p:cNvSpPr>
          <p:nvPr/>
        </p:nvSpPr>
        <p:spPr bwMode="auto">
          <a:xfrm>
            <a:off x="3733800" y="3733800"/>
            <a:ext cx="1600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/>
              <a:t>String@48</a:t>
            </a:r>
            <a:endParaRPr lang="en-US" dirty="0"/>
          </a:p>
        </p:txBody>
      </p:sp>
      <p:sp>
        <p:nvSpPr>
          <p:cNvPr id="604187" name="Text Box 27"/>
          <p:cNvSpPr txBox="1">
            <a:spLocks noChangeArrowheads="1"/>
          </p:cNvSpPr>
          <p:nvPr/>
        </p:nvSpPr>
        <p:spPr bwMode="auto">
          <a:xfrm>
            <a:off x="6324600" y="4495800"/>
            <a:ext cx="236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u="sng" dirty="0" smtClean="0"/>
              <a:t>48</a:t>
            </a:r>
            <a:endParaRPr lang="en-US" dirty="0"/>
          </a:p>
        </p:txBody>
      </p:sp>
      <p:sp>
        <p:nvSpPr>
          <p:cNvPr id="604189" name="Text Box 29"/>
          <p:cNvSpPr txBox="1">
            <a:spLocks noChangeArrowheads="1"/>
          </p:cNvSpPr>
          <p:nvPr/>
        </p:nvSpPr>
        <p:spPr bwMode="auto">
          <a:xfrm>
            <a:off x="3810000" y="44958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dirty="0"/>
              <a:t>String s2</a:t>
            </a:r>
          </a:p>
        </p:txBody>
      </p:sp>
      <p:sp>
        <p:nvSpPr>
          <p:cNvPr id="604190" name="Rectangle 30" descr="30%"/>
          <p:cNvSpPr>
            <a:spLocks noChangeArrowheads="1"/>
          </p:cNvSpPr>
          <p:nvPr/>
        </p:nvSpPr>
        <p:spPr bwMode="auto">
          <a:xfrm>
            <a:off x="5486400" y="3733800"/>
            <a:ext cx="685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en-US" u="sng" dirty="0" smtClean="0"/>
              <a:t>48</a:t>
            </a:r>
            <a:endParaRPr lang="en-US" u="sng" dirty="0"/>
          </a:p>
        </p:txBody>
      </p:sp>
      <p:sp>
        <p:nvSpPr>
          <p:cNvPr id="604191" name="Text Box 31"/>
          <p:cNvSpPr txBox="1">
            <a:spLocks noChangeArrowheads="1"/>
          </p:cNvSpPr>
          <p:nvPr/>
        </p:nvSpPr>
        <p:spPr bwMode="auto">
          <a:xfrm>
            <a:off x="228600" y="1537901"/>
            <a:ext cx="2971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String s2 = </a:t>
            </a:r>
            <a:r>
              <a:rPr lang="en-US" dirty="0" smtClean="0"/>
              <a:t> </a:t>
            </a:r>
            <a:r>
              <a:rPr lang="en-US" b="1" dirty="0" smtClean="0"/>
              <a:t>new</a:t>
            </a:r>
            <a:r>
              <a:rPr lang="en-US" dirty="0" smtClean="0"/>
              <a:t> String (“Joe </a:t>
            </a:r>
            <a:r>
              <a:rPr lang="en-US" dirty="0"/>
              <a:t>Doe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604192" name="Text Box 32"/>
          <p:cNvSpPr txBox="1">
            <a:spLocks noChangeArrowheads="1"/>
          </p:cNvSpPr>
          <p:nvPr/>
        </p:nvSpPr>
        <p:spPr bwMode="auto">
          <a:xfrm>
            <a:off x="228600" y="838200"/>
            <a:ext cx="2971800" cy="6771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String s1 = </a:t>
            </a:r>
            <a:r>
              <a:rPr lang="en-US" dirty="0" smtClean="0"/>
              <a:t> </a:t>
            </a:r>
            <a:r>
              <a:rPr lang="en-US" b="1" dirty="0" smtClean="0"/>
              <a:t>new</a:t>
            </a:r>
            <a:r>
              <a:rPr lang="en-US" dirty="0" smtClean="0"/>
              <a:t> String (“Joe </a:t>
            </a:r>
            <a:r>
              <a:rPr lang="en-US" dirty="0"/>
              <a:t>Doe</a:t>
            </a:r>
            <a:r>
              <a:rPr lang="en-US" dirty="0" smtClean="0"/>
              <a:t>”);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88925" y="5029202"/>
            <a:ext cx="3267075" cy="1665288"/>
            <a:chOff x="182" y="3168"/>
            <a:chExt cx="2058" cy="1049"/>
          </a:xfrm>
        </p:grpSpPr>
        <p:sp>
          <p:nvSpPr>
            <p:cNvPr id="604196" name="Text Box 36"/>
            <p:cNvSpPr txBox="1">
              <a:spLocks noChangeArrowheads="1"/>
            </p:cNvSpPr>
            <p:nvPr/>
          </p:nvSpPr>
          <p:spPr bwMode="auto">
            <a:xfrm>
              <a:off x="336" y="3168"/>
              <a:ext cx="480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S1</a:t>
              </a:r>
            </a:p>
          </p:txBody>
        </p:sp>
        <p:sp>
          <p:nvSpPr>
            <p:cNvPr id="604197" name="Text Box 37"/>
            <p:cNvSpPr txBox="1">
              <a:spLocks noChangeArrowheads="1"/>
            </p:cNvSpPr>
            <p:nvPr/>
          </p:nvSpPr>
          <p:spPr bwMode="auto">
            <a:xfrm>
              <a:off x="1488" y="3168"/>
              <a:ext cx="528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r>
                <a:rPr lang="en-US"/>
                <a:t>S2</a:t>
              </a:r>
            </a:p>
          </p:txBody>
        </p:sp>
        <p:sp>
          <p:nvSpPr>
            <p:cNvPr id="604200" name="Text Box 40"/>
            <p:cNvSpPr txBox="1">
              <a:spLocks noChangeArrowheads="1"/>
            </p:cNvSpPr>
            <p:nvPr/>
          </p:nvSpPr>
          <p:spPr bwMode="auto">
            <a:xfrm>
              <a:off x="182" y="3984"/>
              <a:ext cx="729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String@8</a:t>
              </a:r>
              <a:endParaRPr lang="en-US" dirty="0"/>
            </a:p>
          </p:txBody>
        </p:sp>
        <p:sp>
          <p:nvSpPr>
            <p:cNvPr id="604201" name="Line 41"/>
            <p:cNvSpPr>
              <a:spLocks noChangeShapeType="1"/>
            </p:cNvSpPr>
            <p:nvPr/>
          </p:nvSpPr>
          <p:spPr bwMode="auto">
            <a:xfrm>
              <a:off x="576" y="3456"/>
              <a:ext cx="0" cy="528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4202" name="Line 42"/>
            <p:cNvSpPr>
              <a:spLocks noChangeShapeType="1"/>
            </p:cNvSpPr>
            <p:nvPr/>
          </p:nvSpPr>
          <p:spPr bwMode="auto">
            <a:xfrm flipH="1">
              <a:off x="1776" y="3456"/>
              <a:ext cx="0" cy="528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4205" name="Text Box 45"/>
            <p:cNvSpPr txBox="1">
              <a:spLocks noChangeArrowheads="1"/>
            </p:cNvSpPr>
            <p:nvPr/>
          </p:nvSpPr>
          <p:spPr bwMode="auto">
            <a:xfrm>
              <a:off x="1430" y="3984"/>
              <a:ext cx="810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String@48</a:t>
              </a:r>
              <a:endParaRPr lang="en-US" dirty="0"/>
            </a:p>
          </p:txBody>
        </p:sp>
      </p:grpSp>
      <p:sp>
        <p:nvSpPr>
          <p:cNvPr id="604206" name="Text Box 46"/>
          <p:cNvSpPr txBox="1">
            <a:spLocks noChangeArrowheads="1"/>
          </p:cNvSpPr>
          <p:nvPr/>
        </p:nvSpPr>
        <p:spPr bwMode="auto">
          <a:xfrm>
            <a:off x="228600" y="23622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s1 == s2</a:t>
            </a:r>
          </a:p>
        </p:txBody>
      </p:sp>
      <p:sp>
        <p:nvSpPr>
          <p:cNvPr id="604207" name="Text Box 47"/>
          <p:cNvSpPr txBox="1">
            <a:spLocks noChangeArrowheads="1"/>
          </p:cNvSpPr>
          <p:nvPr/>
        </p:nvSpPr>
        <p:spPr bwMode="auto">
          <a:xfrm>
            <a:off x="1752600" y="23622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false </a:t>
            </a:r>
            <a:r>
              <a:rPr lang="en-US"/>
              <a:t> </a:t>
            </a:r>
          </a:p>
        </p:txBody>
      </p:sp>
      <p:sp>
        <p:nvSpPr>
          <p:cNvPr id="604210" name="Text Box 50"/>
          <p:cNvSpPr txBox="1">
            <a:spLocks noChangeArrowheads="1"/>
          </p:cNvSpPr>
          <p:nvPr/>
        </p:nvSpPr>
        <p:spPr bwMode="auto">
          <a:xfrm>
            <a:off x="228600" y="2971800"/>
            <a:ext cx="1828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s1.equals(s2)</a:t>
            </a:r>
          </a:p>
        </p:txBody>
      </p:sp>
      <p:sp>
        <p:nvSpPr>
          <p:cNvPr id="604211" name="Text Box 51"/>
          <p:cNvSpPr txBox="1">
            <a:spLocks noChangeArrowheads="1"/>
          </p:cNvSpPr>
          <p:nvPr/>
        </p:nvSpPr>
        <p:spPr bwMode="auto">
          <a:xfrm>
            <a:off x="2133600" y="2971800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true</a:t>
            </a:r>
            <a:endParaRPr lang="en-US"/>
          </a:p>
        </p:txBody>
      </p:sp>
      <p:pic>
        <p:nvPicPr>
          <p:cNvPr id="33" name="~PP331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9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04206" grpId="0" animBg="1" autoUpdateAnimBg="0"/>
      <p:bldP spid="604207" grpId="0" animBg="1" autoUpdateAnimBg="0"/>
      <p:bldP spid="604210" grpId="0" animBg="1" autoUpdateAnimBg="0"/>
      <p:bldP spid="6042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== vs. </a:t>
            </a:r>
            <a:r>
              <a:rPr lang="en-US" dirty="0" smtClean="0"/>
              <a:t>equals </a:t>
            </a:r>
            <a:r>
              <a:rPr lang="en-US" dirty="0"/>
              <a:t>for </a:t>
            </a:r>
            <a:r>
              <a:rPr lang="en-US" dirty="0" err="1" smtClean="0"/>
              <a:t>StringHistory</a:t>
            </a:r>
            <a:endParaRPr lang="en-US" dirty="0"/>
          </a:p>
        </p:txBody>
      </p:sp>
      <p:sp>
        <p:nvSpPr>
          <p:cNvPr id="604191" name="Text Box 31"/>
          <p:cNvSpPr txBox="1">
            <a:spLocks noChangeArrowheads="1"/>
          </p:cNvSpPr>
          <p:nvPr/>
        </p:nvSpPr>
        <p:spPr bwMode="auto">
          <a:xfrm>
            <a:off x="228600" y="1676400"/>
            <a:ext cx="6477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StringHistory</a:t>
            </a:r>
            <a:r>
              <a:rPr lang="en-US" dirty="0" smtClean="0"/>
              <a:t>  stringHistory2  </a:t>
            </a:r>
            <a:r>
              <a:rPr lang="en-US" dirty="0"/>
              <a:t>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();</a:t>
            </a:r>
            <a:endParaRPr lang="en-US" sz="2000" dirty="0"/>
          </a:p>
        </p:txBody>
      </p:sp>
      <p:sp>
        <p:nvSpPr>
          <p:cNvPr id="604192" name="Text Box 32"/>
          <p:cNvSpPr txBox="1">
            <a:spLocks noChangeArrowheads="1"/>
          </p:cNvSpPr>
          <p:nvPr/>
        </p:nvSpPr>
        <p:spPr bwMode="auto">
          <a:xfrm>
            <a:off x="228600" y="1112838"/>
            <a:ext cx="6400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err="1" smtClean="0"/>
              <a:t>StringHistory</a:t>
            </a:r>
            <a:r>
              <a:rPr lang="en-US" dirty="0" smtClean="0"/>
              <a:t> stringHistory1 </a:t>
            </a:r>
            <a:r>
              <a:rPr lang="en-US" dirty="0"/>
              <a:t>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();</a:t>
            </a:r>
            <a:endParaRPr lang="en-US" sz="2000" dirty="0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85800" y="4191001"/>
            <a:ext cx="5456239" cy="1665288"/>
            <a:chOff x="326" y="3168"/>
            <a:chExt cx="3437" cy="1049"/>
          </a:xfrm>
        </p:grpSpPr>
        <p:sp>
          <p:nvSpPr>
            <p:cNvPr id="604196" name="Text Box 36"/>
            <p:cNvSpPr txBox="1">
              <a:spLocks noChangeArrowheads="1"/>
            </p:cNvSpPr>
            <p:nvPr/>
          </p:nvSpPr>
          <p:spPr bwMode="auto">
            <a:xfrm>
              <a:off x="336" y="3168"/>
              <a:ext cx="1238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dirty="0" smtClean="0"/>
                <a:t>stringHistory1</a:t>
              </a:r>
              <a:endParaRPr lang="en-US" dirty="0"/>
            </a:p>
          </p:txBody>
        </p:sp>
        <p:sp>
          <p:nvSpPr>
            <p:cNvPr id="604197" name="Text Box 37"/>
            <p:cNvSpPr txBox="1">
              <a:spLocks noChangeArrowheads="1"/>
            </p:cNvSpPr>
            <p:nvPr/>
          </p:nvSpPr>
          <p:spPr bwMode="auto">
            <a:xfrm>
              <a:off x="2438" y="3168"/>
              <a:ext cx="115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dirty="0" smtClean="0"/>
                <a:t>stringHistory2</a:t>
              </a:r>
              <a:endParaRPr lang="en-US" dirty="0"/>
            </a:p>
          </p:txBody>
        </p:sp>
        <p:sp>
          <p:nvSpPr>
            <p:cNvPr id="604200" name="Text Box 40"/>
            <p:cNvSpPr txBox="1">
              <a:spLocks noChangeArrowheads="1"/>
            </p:cNvSpPr>
            <p:nvPr/>
          </p:nvSpPr>
          <p:spPr bwMode="auto">
            <a:xfrm>
              <a:off x="326" y="3984"/>
              <a:ext cx="1340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AStringHistory@8</a:t>
              </a:r>
              <a:endParaRPr lang="en-US" dirty="0"/>
            </a:p>
          </p:txBody>
        </p:sp>
        <p:sp>
          <p:nvSpPr>
            <p:cNvPr id="604201" name="Line 41"/>
            <p:cNvSpPr>
              <a:spLocks noChangeShapeType="1"/>
            </p:cNvSpPr>
            <p:nvPr/>
          </p:nvSpPr>
          <p:spPr bwMode="auto">
            <a:xfrm>
              <a:off x="902" y="3408"/>
              <a:ext cx="0" cy="528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4202" name="Line 42"/>
            <p:cNvSpPr>
              <a:spLocks noChangeShapeType="1"/>
            </p:cNvSpPr>
            <p:nvPr/>
          </p:nvSpPr>
          <p:spPr bwMode="auto">
            <a:xfrm flipH="1">
              <a:off x="3014" y="3456"/>
              <a:ext cx="0" cy="528"/>
            </a:xfrm>
            <a:prstGeom prst="line">
              <a:avLst/>
            </a:prstGeom>
            <a:ln>
              <a:headEnd type="oval" w="med" len="med"/>
              <a:tailEnd type="triangl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4205" name="Text Box 45"/>
            <p:cNvSpPr txBox="1">
              <a:spLocks noChangeArrowheads="1"/>
            </p:cNvSpPr>
            <p:nvPr/>
          </p:nvSpPr>
          <p:spPr bwMode="auto">
            <a:xfrm>
              <a:off x="2342" y="3984"/>
              <a:ext cx="1421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dirty="0" smtClean="0"/>
                <a:t>AStringHistory@48</a:t>
              </a:r>
              <a:endParaRPr lang="en-US" dirty="0"/>
            </a:p>
          </p:txBody>
        </p:sp>
      </p:grpSp>
      <p:sp>
        <p:nvSpPr>
          <p:cNvPr id="604206" name="Text Box 46"/>
          <p:cNvSpPr txBox="1">
            <a:spLocks noChangeArrowheads="1"/>
          </p:cNvSpPr>
          <p:nvPr/>
        </p:nvSpPr>
        <p:spPr bwMode="auto">
          <a:xfrm>
            <a:off x="228600" y="2362200"/>
            <a:ext cx="4038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/>
              <a:t>stringHistory1 </a:t>
            </a:r>
            <a:r>
              <a:rPr lang="en-US" dirty="0"/>
              <a:t>== </a:t>
            </a:r>
            <a:r>
              <a:rPr lang="en-US" dirty="0" smtClean="0"/>
              <a:t>stringHistory2</a:t>
            </a:r>
            <a:endParaRPr lang="en-US" dirty="0"/>
          </a:p>
        </p:txBody>
      </p:sp>
      <p:sp>
        <p:nvSpPr>
          <p:cNvPr id="604207" name="Text Box 47"/>
          <p:cNvSpPr txBox="1">
            <a:spLocks noChangeArrowheads="1"/>
          </p:cNvSpPr>
          <p:nvPr/>
        </p:nvSpPr>
        <p:spPr bwMode="auto">
          <a:xfrm>
            <a:off x="4876800" y="2362200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false </a:t>
            </a:r>
            <a:r>
              <a:rPr lang="en-US"/>
              <a:t> </a:t>
            </a:r>
          </a:p>
        </p:txBody>
      </p:sp>
      <p:sp>
        <p:nvSpPr>
          <p:cNvPr id="604210" name="Text Box 50"/>
          <p:cNvSpPr txBox="1">
            <a:spLocks noChangeArrowheads="1"/>
          </p:cNvSpPr>
          <p:nvPr/>
        </p:nvSpPr>
        <p:spPr bwMode="auto">
          <a:xfrm>
            <a:off x="228600" y="2971800"/>
            <a:ext cx="4191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/>
              <a:t>stringHistory1.equals(stringHistory2)</a:t>
            </a:r>
            <a:endParaRPr lang="en-US" dirty="0"/>
          </a:p>
        </p:txBody>
      </p:sp>
      <p:sp>
        <p:nvSpPr>
          <p:cNvPr id="604211" name="Text Box 51"/>
          <p:cNvSpPr txBox="1">
            <a:spLocks noChangeArrowheads="1"/>
          </p:cNvSpPr>
          <p:nvPr/>
        </p:nvSpPr>
        <p:spPr bwMode="auto">
          <a:xfrm>
            <a:off x="4876800" y="2971800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</a:t>
            </a:r>
            <a:r>
              <a:rPr lang="en-US" noProof="1" smtClean="0">
                <a:sym typeface="Wingdings" pitchFamily="2" charset="2"/>
              </a:rPr>
              <a:t>false</a:t>
            </a:r>
            <a:endParaRPr lang="en-US" dirty="0"/>
          </a:p>
        </p:txBody>
      </p:sp>
      <p:pic>
        <p:nvPicPr>
          <p:cNvPr id="18" name="~PP253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9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04206" grpId="0" animBg="1" autoUpdateAnimBg="0"/>
      <p:bldP spid="604207" grpId="0" animBg="1" autoUpdateAnimBg="0"/>
      <p:bldP spid="604210" grpId="0" animBg="1" autoUpdateAnimBg="0"/>
      <p:bldP spid="60421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Polymorphic Object Equals Method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752600"/>
            <a:ext cx="8305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equals(Object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this</a:t>
            </a:r>
            <a:r>
              <a:rPr lang="en-US" dirty="0" smtClean="0">
                <a:solidFill>
                  <a:schemeClr val="tx1"/>
                </a:solidFill>
              </a:rPr>
              <a:t> == </a:t>
            </a:r>
            <a:r>
              <a:rPr lang="en-US" dirty="0" err="1" smtClean="0">
                <a:solidFill>
                  <a:schemeClr val="tx1"/>
                </a:solidFill>
              </a:rPr>
              <a:t>otherObject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343400"/>
            <a:ext cx="2057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43434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APolarPoint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5400000" flipH="1" flipV="1">
            <a:off x="1238250" y="2228850"/>
            <a:ext cx="2286000" cy="1943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</p:cNvCxnSpPr>
          <p:nvPr/>
        </p:nvCxnSpPr>
        <p:spPr>
          <a:xfrm rot="16200000" flipV="1">
            <a:off x="2458244" y="3029744"/>
            <a:ext cx="2285206" cy="3421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62200" y="3200400"/>
            <a:ext cx="99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0"/>
          </p:cNvCxnSpPr>
          <p:nvPr/>
        </p:nvCxnSpPr>
        <p:spPr>
          <a:xfrm rot="16200000" flipV="1">
            <a:off x="4020344" y="1772444"/>
            <a:ext cx="2132806" cy="30091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10200" y="43434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638800"/>
            <a:ext cx="8534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Polymorphic method: Actual parameters of methods can be of different types</a:t>
            </a:r>
            <a:endParaRPr lang="en-US" dirty="0"/>
          </a:p>
        </p:txBody>
      </p:sp>
      <p:pic>
        <p:nvPicPr>
          <p:cNvPr id="15" name="~PP130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6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&amp; Polymorphism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8382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void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(Object </a:t>
            </a:r>
            <a:r>
              <a:rPr lang="en-US" dirty="0" err="1" smtClean="0">
                <a:solidFill>
                  <a:schemeClr val="tx1"/>
                </a:solidFill>
              </a:rPr>
              <a:t>object</a:t>
            </a:r>
            <a:r>
              <a:rPr lang="en-US" dirty="0" smtClean="0">
                <a:solidFill>
                  <a:schemeClr val="tx1"/>
                </a:solidFill>
              </a:rPr>
              <a:t>) {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object.toString</a:t>
            </a:r>
            <a:r>
              <a:rPr lang="en-US" dirty="0" smtClean="0">
                <a:solidFill>
                  <a:schemeClr val="tx1"/>
                </a:solidFill>
              </a:rPr>
              <a:t>);}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4038600"/>
            <a:ext cx="2057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40386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APolarPoint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rot="5400000" flipH="1" flipV="1">
            <a:off x="933450" y="1924050"/>
            <a:ext cx="2286000" cy="1943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0"/>
          </p:cNvCxnSpPr>
          <p:nvPr/>
        </p:nvCxnSpPr>
        <p:spPr>
          <a:xfrm rot="16200000" flipV="1">
            <a:off x="2153444" y="2724944"/>
            <a:ext cx="2285206" cy="3421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57400" y="2895600"/>
            <a:ext cx="99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4" idx="0"/>
          </p:cNvCxnSpPr>
          <p:nvPr/>
        </p:nvCxnSpPr>
        <p:spPr>
          <a:xfrm rot="16200000" flipV="1">
            <a:off x="3715544" y="1467644"/>
            <a:ext cx="2132806" cy="30091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05400" y="40386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5638800"/>
            <a:ext cx="8534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Polymorphic method: Actual parameters of methods can be of different types (instances of different classes)</a:t>
            </a:r>
            <a:endParaRPr lang="en-US" dirty="0"/>
          </a:p>
        </p:txBody>
      </p:sp>
      <p:pic>
        <p:nvPicPr>
          <p:cNvPr id="18" name="~PP258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5" grpId="0" animBg="1"/>
      <p:bldP spid="14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6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9.4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7.6|3.2|2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4.5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5|3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3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9|2.1|38.6|76.1|0.5|3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9.7|6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6|1|15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29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2.4|2.4|116.6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5|3|3.8|9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|173.7|5.6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1.9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0.6|0.7|1.2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4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13147</TotalTime>
  <Words>1826</Words>
  <Application>Microsoft Office PowerPoint</Application>
  <PresentationFormat>On-screen Show (4:3)</PresentationFormat>
  <Paragraphs>485</Paragraphs>
  <Slides>42</Slides>
  <Notes>4</Notes>
  <HiddenSlides>0</HiddenSlides>
  <MMClips>42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Oriel</vt:lpstr>
      <vt:lpstr>Comp 401 Java Equals and Overloading vs. Polymorphism</vt:lpstr>
      <vt:lpstr>Prerequisite</vt:lpstr>
      <vt:lpstr>Equals Semantics?</vt:lpstr>
      <vt:lpstr>== for Objects</vt:lpstr>
      <vt:lpstr>== for Objects</vt:lpstr>
      <vt:lpstr>== vs. equals for Strings</vt:lpstr>
      <vt:lpstr>== vs. equals for StringHistory</vt:lpstr>
      <vt:lpstr>Polymorphic Object Equals Method</vt:lpstr>
      <vt:lpstr>IS-A &amp; Polymorphism</vt:lpstr>
      <vt:lpstr>Overloading vs. Polymorphism</vt:lpstr>
      <vt:lpstr>Polymorphic History Print</vt:lpstr>
      <vt:lpstr>StringSet Users Need Proper equals</vt:lpstr>
      <vt:lpstr>Overriding  vs. Overloading Equals Method</vt:lpstr>
      <vt:lpstr>Overriding Equals Method (Edit in Class)</vt:lpstr>
      <vt:lpstr>Overriding Equals Method (Edited in Class)</vt:lpstr>
      <vt:lpstr>Overriding Equals Method</vt:lpstr>
      <vt:lpstr>Class-Based Equals Method</vt:lpstr>
      <vt:lpstr>StringSet Users Need Proper equals (Review)</vt:lpstr>
      <vt:lpstr>Overriding  vs. Overloading Equals Method (Review)</vt:lpstr>
      <vt:lpstr>Overriding Equals Method (Edited in Class) (Review)</vt:lpstr>
      <vt:lpstr>Overriding Equals Method (Review)</vt:lpstr>
      <vt:lpstr>Class-Based Equals Method (Review)</vt:lpstr>
      <vt:lpstr>Interface-Based Equals Method</vt:lpstr>
      <vt:lpstr>Less Efficient Interface-Based Equals Method</vt:lpstr>
      <vt:lpstr>Overloading Instead of Overriding</vt:lpstr>
      <vt:lpstr>Overriding Equals</vt:lpstr>
      <vt:lpstr>Inheritance and Overload resolution</vt:lpstr>
      <vt:lpstr>Inheritance and Overload resolution</vt:lpstr>
      <vt:lpstr>Overriding  vs. Overloading Equals Method in AStringHistory</vt:lpstr>
      <vt:lpstr>Different Behavior</vt:lpstr>
      <vt:lpstr>Inheritance and Overload resolution</vt:lpstr>
      <vt:lpstr>Inheritance and Overload resolution</vt:lpstr>
      <vt:lpstr>Null is an instance of all Types</vt:lpstr>
      <vt:lpstr>Null is an instance of all Types</vt:lpstr>
      <vt:lpstr>Typing Null</vt:lpstr>
      <vt:lpstr>Overriding  vs. Overloading Equals Method in AStringHistory</vt:lpstr>
      <vt:lpstr>Preventing Overriding Mistakes</vt:lpstr>
      <vt:lpstr>Preventing Overriding Mistakes</vt:lpstr>
      <vt:lpstr>Overriding Interface Methods?</vt:lpstr>
      <vt:lpstr>Better But Not Supported Annotation</vt:lpstr>
      <vt:lpstr>Overriding  vs. Overloading Equals Method in AStringHistory</vt:lpstr>
      <vt:lpstr>Overloading a Mistake?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1634</cp:revision>
  <dcterms:created xsi:type="dcterms:W3CDTF">2006-08-16T00:00:00Z</dcterms:created>
  <dcterms:modified xsi:type="dcterms:W3CDTF">2014-02-15T22:52:25Z</dcterms:modified>
</cp:coreProperties>
</file>