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tags/tag3.xml" ContentType="application/vnd.openxmlformats-officedocument.presentationml.tags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tags/tag4.xml" ContentType="application/vnd.openxmlformats-officedocument.presentationml.tags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3"/>
  </p:notesMasterIdLst>
  <p:sldIdLst>
    <p:sldId id="256" r:id="rId2"/>
    <p:sldId id="864" r:id="rId3"/>
    <p:sldId id="928" r:id="rId4"/>
    <p:sldId id="846" r:id="rId5"/>
    <p:sldId id="847" r:id="rId6"/>
    <p:sldId id="848" r:id="rId7"/>
    <p:sldId id="850" r:id="rId8"/>
    <p:sldId id="851" r:id="rId9"/>
    <p:sldId id="849" r:id="rId10"/>
    <p:sldId id="852" r:id="rId11"/>
    <p:sldId id="853" r:id="rId12"/>
    <p:sldId id="856" r:id="rId13"/>
    <p:sldId id="858" r:id="rId14"/>
    <p:sldId id="859" r:id="rId15"/>
    <p:sldId id="861" r:id="rId16"/>
    <p:sldId id="862" r:id="rId17"/>
    <p:sldId id="863" r:id="rId18"/>
    <p:sldId id="866" r:id="rId19"/>
    <p:sldId id="867" r:id="rId20"/>
    <p:sldId id="868" r:id="rId21"/>
    <p:sldId id="870" r:id="rId22"/>
    <p:sldId id="871" r:id="rId23"/>
    <p:sldId id="872" r:id="rId24"/>
    <p:sldId id="932" r:id="rId25"/>
    <p:sldId id="935" r:id="rId26"/>
    <p:sldId id="936" r:id="rId27"/>
    <p:sldId id="937" r:id="rId28"/>
    <p:sldId id="940" r:id="rId29"/>
    <p:sldId id="941" r:id="rId30"/>
    <p:sldId id="873" r:id="rId31"/>
    <p:sldId id="874" r:id="rId32"/>
    <p:sldId id="876" r:id="rId33"/>
    <p:sldId id="875" r:id="rId34"/>
    <p:sldId id="877" r:id="rId35"/>
    <p:sldId id="878" r:id="rId36"/>
    <p:sldId id="880" r:id="rId37"/>
    <p:sldId id="879" r:id="rId38"/>
    <p:sldId id="881" r:id="rId39"/>
    <p:sldId id="883" r:id="rId40"/>
    <p:sldId id="884" r:id="rId41"/>
    <p:sldId id="885" r:id="rId42"/>
    <p:sldId id="886" r:id="rId43"/>
    <p:sldId id="887" r:id="rId44"/>
    <p:sldId id="888" r:id="rId45"/>
    <p:sldId id="889" r:id="rId46"/>
    <p:sldId id="890" r:id="rId47"/>
    <p:sldId id="891" r:id="rId48"/>
    <p:sldId id="882" r:id="rId49"/>
    <p:sldId id="892" r:id="rId50"/>
    <p:sldId id="901" r:id="rId51"/>
    <p:sldId id="895" r:id="rId52"/>
    <p:sldId id="896" r:id="rId53"/>
    <p:sldId id="929" r:id="rId54"/>
    <p:sldId id="899" r:id="rId55"/>
    <p:sldId id="930" r:id="rId56"/>
    <p:sldId id="903" r:id="rId57"/>
    <p:sldId id="902" r:id="rId58"/>
    <p:sldId id="905" r:id="rId59"/>
    <p:sldId id="906" r:id="rId60"/>
    <p:sldId id="893" r:id="rId61"/>
    <p:sldId id="907" r:id="rId62"/>
    <p:sldId id="908" r:id="rId63"/>
    <p:sldId id="910" r:id="rId64"/>
    <p:sldId id="911" r:id="rId65"/>
    <p:sldId id="912" r:id="rId66"/>
    <p:sldId id="914" r:id="rId67"/>
    <p:sldId id="913" r:id="rId68"/>
    <p:sldId id="915" r:id="rId69"/>
    <p:sldId id="917" r:id="rId70"/>
    <p:sldId id="918" r:id="rId71"/>
    <p:sldId id="919" r:id="rId72"/>
    <p:sldId id="920" r:id="rId73"/>
    <p:sldId id="921" r:id="rId74"/>
    <p:sldId id="922" r:id="rId75"/>
    <p:sldId id="931" r:id="rId76"/>
    <p:sldId id="923" r:id="rId77"/>
    <p:sldId id="924" r:id="rId78"/>
    <p:sldId id="925" r:id="rId79"/>
    <p:sldId id="927" r:id="rId80"/>
    <p:sldId id="773" r:id="rId81"/>
    <p:sldId id="777" r:id="rId8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454" autoAdjust="0"/>
    <p:restoredTop sz="94624" autoAdjust="0"/>
  </p:normalViewPr>
  <p:slideViewPr>
    <p:cSldViewPr>
      <p:cViewPr varScale="1">
        <p:scale>
          <a:sx n="52" d="100"/>
          <a:sy n="52" d="100"/>
        </p:scale>
        <p:origin x="28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6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5BFCD-1A9F-4E04-964F-3BE1AA8E8FD6}" type="datetimeFigureOut">
              <a:rPr lang="en-US" smtClean="0"/>
              <a:pPr/>
              <a:t>12/1/2015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C1EB67-F149-44AB-8268-6FBAA37BC8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62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EA7DC-B4F5-4EDA-900D-A77CAC501A33}" type="slidenum">
              <a:rPr lang="en-US"/>
              <a:pPr/>
              <a:t>4</a:t>
            </a:fld>
            <a:endParaRPr lang="en-US"/>
          </a:p>
        </p:txBody>
      </p:sp>
      <p:sp>
        <p:nvSpPr>
          <p:cNvPr id="67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8311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EA7DC-B4F5-4EDA-900D-A77CAC501A33}" type="slidenum">
              <a:rPr lang="en-US"/>
              <a:pPr/>
              <a:t>14</a:t>
            </a:fld>
            <a:endParaRPr lang="en-US"/>
          </a:p>
        </p:txBody>
      </p:sp>
      <p:sp>
        <p:nvSpPr>
          <p:cNvPr id="67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750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EA7DC-B4F5-4EDA-900D-A77CAC501A33}" type="slidenum">
              <a:rPr lang="en-US"/>
              <a:pPr/>
              <a:t>15</a:t>
            </a:fld>
            <a:endParaRPr lang="en-US"/>
          </a:p>
        </p:txBody>
      </p:sp>
      <p:sp>
        <p:nvSpPr>
          <p:cNvPr id="67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5299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EA7DC-B4F5-4EDA-900D-A77CAC501A33}" type="slidenum">
              <a:rPr lang="en-US"/>
              <a:pPr/>
              <a:t>16</a:t>
            </a:fld>
            <a:endParaRPr lang="en-US"/>
          </a:p>
        </p:txBody>
      </p:sp>
      <p:sp>
        <p:nvSpPr>
          <p:cNvPr id="67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0118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EA7DC-B4F5-4EDA-900D-A77CAC501A33}" type="slidenum">
              <a:rPr lang="en-US"/>
              <a:pPr/>
              <a:t>18</a:t>
            </a:fld>
            <a:endParaRPr lang="en-US"/>
          </a:p>
        </p:txBody>
      </p:sp>
      <p:sp>
        <p:nvSpPr>
          <p:cNvPr id="67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3227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EA7DC-B4F5-4EDA-900D-A77CAC501A33}" type="slidenum">
              <a:rPr lang="en-US"/>
              <a:pPr/>
              <a:t>20</a:t>
            </a:fld>
            <a:endParaRPr lang="en-US"/>
          </a:p>
        </p:txBody>
      </p:sp>
      <p:sp>
        <p:nvSpPr>
          <p:cNvPr id="67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066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EA7DC-B4F5-4EDA-900D-A77CAC501A33}" type="slidenum">
              <a:rPr lang="en-US"/>
              <a:pPr/>
              <a:t>21</a:t>
            </a:fld>
            <a:endParaRPr lang="en-US"/>
          </a:p>
        </p:txBody>
      </p:sp>
      <p:sp>
        <p:nvSpPr>
          <p:cNvPr id="67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5306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EA7DC-B4F5-4EDA-900D-A77CAC501A33}" type="slidenum">
              <a:rPr lang="en-US"/>
              <a:pPr/>
              <a:t>22</a:t>
            </a:fld>
            <a:endParaRPr lang="en-US"/>
          </a:p>
        </p:txBody>
      </p:sp>
      <p:sp>
        <p:nvSpPr>
          <p:cNvPr id="67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7674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EA7DC-B4F5-4EDA-900D-A77CAC501A33}" type="slidenum">
              <a:rPr lang="en-US"/>
              <a:pPr/>
              <a:t>24</a:t>
            </a:fld>
            <a:endParaRPr lang="en-US"/>
          </a:p>
        </p:txBody>
      </p:sp>
      <p:sp>
        <p:nvSpPr>
          <p:cNvPr id="67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8078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EA7DC-B4F5-4EDA-900D-A77CAC501A33}" type="slidenum">
              <a:rPr lang="en-US"/>
              <a:pPr/>
              <a:t>25</a:t>
            </a:fld>
            <a:endParaRPr lang="en-US"/>
          </a:p>
        </p:txBody>
      </p:sp>
      <p:sp>
        <p:nvSpPr>
          <p:cNvPr id="67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86777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EA7DC-B4F5-4EDA-900D-A77CAC501A33}" type="slidenum">
              <a:rPr lang="en-US"/>
              <a:pPr/>
              <a:t>27</a:t>
            </a:fld>
            <a:endParaRPr lang="en-US"/>
          </a:p>
        </p:txBody>
      </p:sp>
      <p:sp>
        <p:nvSpPr>
          <p:cNvPr id="67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9224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EA7DC-B4F5-4EDA-900D-A77CAC501A33}" type="slidenum">
              <a:rPr lang="en-US"/>
              <a:pPr/>
              <a:t>5</a:t>
            </a:fld>
            <a:endParaRPr lang="en-US"/>
          </a:p>
        </p:txBody>
      </p:sp>
      <p:sp>
        <p:nvSpPr>
          <p:cNvPr id="67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5081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EA7DC-B4F5-4EDA-900D-A77CAC501A33}" type="slidenum">
              <a:rPr lang="en-US"/>
              <a:pPr/>
              <a:t>28</a:t>
            </a:fld>
            <a:endParaRPr lang="en-US"/>
          </a:p>
        </p:txBody>
      </p:sp>
      <p:sp>
        <p:nvSpPr>
          <p:cNvPr id="67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68409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EA7DC-B4F5-4EDA-900D-A77CAC501A33}" type="slidenum">
              <a:rPr lang="en-US"/>
              <a:pPr/>
              <a:t>29</a:t>
            </a:fld>
            <a:endParaRPr lang="en-US"/>
          </a:p>
        </p:txBody>
      </p:sp>
      <p:sp>
        <p:nvSpPr>
          <p:cNvPr id="67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64434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EA7DC-B4F5-4EDA-900D-A77CAC501A33}" type="slidenum">
              <a:rPr lang="en-US"/>
              <a:pPr/>
              <a:t>30</a:t>
            </a:fld>
            <a:endParaRPr lang="en-US"/>
          </a:p>
        </p:txBody>
      </p:sp>
      <p:sp>
        <p:nvSpPr>
          <p:cNvPr id="67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75093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1A2063-F6A4-4CFC-B627-7B1F99E9F0CF}" type="slidenum">
              <a:rPr lang="en-US"/>
              <a:pPr/>
              <a:t>31</a:t>
            </a:fld>
            <a:endParaRPr lang="en-US"/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92228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EA7DC-B4F5-4EDA-900D-A77CAC501A33}" type="slidenum">
              <a:rPr lang="en-US"/>
              <a:pPr/>
              <a:t>32</a:t>
            </a:fld>
            <a:endParaRPr lang="en-US"/>
          </a:p>
        </p:txBody>
      </p:sp>
      <p:sp>
        <p:nvSpPr>
          <p:cNvPr id="67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89706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1A2063-F6A4-4CFC-B627-7B1F99E9F0CF}" type="slidenum">
              <a:rPr lang="en-US"/>
              <a:pPr/>
              <a:t>33</a:t>
            </a:fld>
            <a:endParaRPr lang="en-US"/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41626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EA7DC-B4F5-4EDA-900D-A77CAC501A33}" type="slidenum">
              <a:rPr lang="en-US"/>
              <a:pPr/>
              <a:t>34</a:t>
            </a:fld>
            <a:endParaRPr lang="en-US"/>
          </a:p>
        </p:txBody>
      </p:sp>
      <p:sp>
        <p:nvSpPr>
          <p:cNvPr id="67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07370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EA7DC-B4F5-4EDA-900D-A77CAC501A33}" type="slidenum">
              <a:rPr lang="en-US"/>
              <a:pPr/>
              <a:t>35</a:t>
            </a:fld>
            <a:endParaRPr lang="en-US"/>
          </a:p>
        </p:txBody>
      </p:sp>
      <p:sp>
        <p:nvSpPr>
          <p:cNvPr id="67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77545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EA7DC-B4F5-4EDA-900D-A77CAC501A33}" type="slidenum">
              <a:rPr lang="en-US"/>
              <a:pPr/>
              <a:t>36</a:t>
            </a:fld>
            <a:endParaRPr lang="en-US"/>
          </a:p>
        </p:txBody>
      </p:sp>
      <p:sp>
        <p:nvSpPr>
          <p:cNvPr id="67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91693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EA7DC-B4F5-4EDA-900D-A77CAC501A33}" type="slidenum">
              <a:rPr lang="en-US"/>
              <a:pPr/>
              <a:t>37</a:t>
            </a:fld>
            <a:endParaRPr lang="en-US"/>
          </a:p>
        </p:txBody>
      </p:sp>
      <p:sp>
        <p:nvSpPr>
          <p:cNvPr id="67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5745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EA7DC-B4F5-4EDA-900D-A77CAC501A33}" type="slidenum">
              <a:rPr lang="en-US"/>
              <a:pPr/>
              <a:t>6</a:t>
            </a:fld>
            <a:endParaRPr lang="en-US"/>
          </a:p>
        </p:txBody>
      </p:sp>
      <p:sp>
        <p:nvSpPr>
          <p:cNvPr id="67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32395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17CC5F-DEAD-445B-B6EB-7448EBD70D7A}" type="slidenum">
              <a:rPr lang="en-US" altLang="en-US"/>
              <a:pPr/>
              <a:t>46</a:t>
            </a:fld>
            <a:endParaRPr lang="en-US" altLang="en-US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220593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EA7DC-B4F5-4EDA-900D-A77CAC501A33}" type="slidenum">
              <a:rPr lang="en-US"/>
              <a:pPr/>
              <a:t>49</a:t>
            </a:fld>
            <a:endParaRPr lang="en-US"/>
          </a:p>
        </p:txBody>
      </p:sp>
      <p:sp>
        <p:nvSpPr>
          <p:cNvPr id="67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10147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EA7DC-B4F5-4EDA-900D-A77CAC501A33}" type="slidenum">
              <a:rPr lang="en-US"/>
              <a:pPr/>
              <a:t>50</a:t>
            </a:fld>
            <a:endParaRPr lang="en-US"/>
          </a:p>
        </p:txBody>
      </p:sp>
      <p:sp>
        <p:nvSpPr>
          <p:cNvPr id="67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1881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EA7DC-B4F5-4EDA-900D-A77CAC501A33}" type="slidenum">
              <a:rPr lang="en-US"/>
              <a:pPr/>
              <a:t>51</a:t>
            </a:fld>
            <a:endParaRPr lang="en-US"/>
          </a:p>
        </p:txBody>
      </p:sp>
      <p:sp>
        <p:nvSpPr>
          <p:cNvPr id="67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71811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EA7DC-B4F5-4EDA-900D-A77CAC501A33}" type="slidenum">
              <a:rPr lang="en-US"/>
              <a:pPr/>
              <a:t>52</a:t>
            </a:fld>
            <a:endParaRPr lang="en-US"/>
          </a:p>
        </p:txBody>
      </p:sp>
      <p:sp>
        <p:nvSpPr>
          <p:cNvPr id="67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56733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EA7DC-B4F5-4EDA-900D-A77CAC501A33}" type="slidenum">
              <a:rPr lang="en-US"/>
              <a:pPr/>
              <a:t>53</a:t>
            </a:fld>
            <a:endParaRPr lang="en-US"/>
          </a:p>
        </p:txBody>
      </p:sp>
      <p:sp>
        <p:nvSpPr>
          <p:cNvPr id="67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35240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EA7DC-B4F5-4EDA-900D-A77CAC501A33}" type="slidenum">
              <a:rPr lang="en-US"/>
              <a:pPr/>
              <a:t>54</a:t>
            </a:fld>
            <a:endParaRPr lang="en-US"/>
          </a:p>
        </p:txBody>
      </p:sp>
      <p:sp>
        <p:nvSpPr>
          <p:cNvPr id="67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36457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EA7DC-B4F5-4EDA-900D-A77CAC501A33}" type="slidenum">
              <a:rPr lang="en-US"/>
              <a:pPr/>
              <a:t>55</a:t>
            </a:fld>
            <a:endParaRPr lang="en-US"/>
          </a:p>
        </p:txBody>
      </p:sp>
      <p:sp>
        <p:nvSpPr>
          <p:cNvPr id="67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41074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EA7DC-B4F5-4EDA-900D-A77CAC501A33}" type="slidenum">
              <a:rPr lang="en-US"/>
              <a:pPr/>
              <a:t>56</a:t>
            </a:fld>
            <a:endParaRPr lang="en-US"/>
          </a:p>
        </p:txBody>
      </p:sp>
      <p:sp>
        <p:nvSpPr>
          <p:cNvPr id="67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23551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EA7DC-B4F5-4EDA-900D-A77CAC501A33}" type="slidenum">
              <a:rPr lang="en-US"/>
              <a:pPr/>
              <a:t>57</a:t>
            </a:fld>
            <a:endParaRPr lang="en-US"/>
          </a:p>
        </p:txBody>
      </p:sp>
      <p:sp>
        <p:nvSpPr>
          <p:cNvPr id="67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4172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EA7DC-B4F5-4EDA-900D-A77CAC501A33}" type="slidenum">
              <a:rPr lang="en-US"/>
              <a:pPr/>
              <a:t>7</a:t>
            </a:fld>
            <a:endParaRPr lang="en-US"/>
          </a:p>
        </p:txBody>
      </p:sp>
      <p:sp>
        <p:nvSpPr>
          <p:cNvPr id="67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55309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EA7DC-B4F5-4EDA-900D-A77CAC501A33}" type="slidenum">
              <a:rPr lang="en-US"/>
              <a:pPr/>
              <a:t>58</a:t>
            </a:fld>
            <a:endParaRPr lang="en-US"/>
          </a:p>
        </p:txBody>
      </p:sp>
      <p:sp>
        <p:nvSpPr>
          <p:cNvPr id="67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76952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EA7DC-B4F5-4EDA-900D-A77CAC501A33}" type="slidenum">
              <a:rPr lang="en-US"/>
              <a:pPr/>
              <a:t>59</a:t>
            </a:fld>
            <a:endParaRPr lang="en-US"/>
          </a:p>
        </p:txBody>
      </p:sp>
      <p:sp>
        <p:nvSpPr>
          <p:cNvPr id="67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36903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EA7DC-B4F5-4EDA-900D-A77CAC501A33}" type="slidenum">
              <a:rPr lang="en-US"/>
              <a:pPr/>
              <a:t>60</a:t>
            </a:fld>
            <a:endParaRPr lang="en-US"/>
          </a:p>
        </p:txBody>
      </p:sp>
      <p:sp>
        <p:nvSpPr>
          <p:cNvPr id="67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31817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EA7DC-B4F5-4EDA-900D-A77CAC501A33}" type="slidenum">
              <a:rPr lang="en-US"/>
              <a:pPr/>
              <a:t>61</a:t>
            </a:fld>
            <a:endParaRPr lang="en-US"/>
          </a:p>
        </p:txBody>
      </p:sp>
      <p:sp>
        <p:nvSpPr>
          <p:cNvPr id="67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7475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EA7DC-B4F5-4EDA-900D-A77CAC501A33}" type="slidenum">
              <a:rPr lang="en-US"/>
              <a:pPr/>
              <a:t>62</a:t>
            </a:fld>
            <a:endParaRPr lang="en-US"/>
          </a:p>
        </p:txBody>
      </p:sp>
      <p:sp>
        <p:nvSpPr>
          <p:cNvPr id="67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9671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EA7DC-B4F5-4EDA-900D-A77CAC501A33}" type="slidenum">
              <a:rPr lang="en-US"/>
              <a:pPr/>
              <a:t>63</a:t>
            </a:fld>
            <a:endParaRPr lang="en-US"/>
          </a:p>
        </p:txBody>
      </p:sp>
      <p:sp>
        <p:nvSpPr>
          <p:cNvPr id="67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34417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EA7DC-B4F5-4EDA-900D-A77CAC501A33}" type="slidenum">
              <a:rPr lang="en-US"/>
              <a:pPr/>
              <a:t>64</a:t>
            </a:fld>
            <a:endParaRPr lang="en-US"/>
          </a:p>
        </p:txBody>
      </p:sp>
      <p:sp>
        <p:nvSpPr>
          <p:cNvPr id="67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9978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EA7DC-B4F5-4EDA-900D-A77CAC501A33}" type="slidenum">
              <a:rPr lang="en-US"/>
              <a:pPr/>
              <a:t>65</a:t>
            </a:fld>
            <a:endParaRPr lang="en-US"/>
          </a:p>
        </p:txBody>
      </p:sp>
      <p:sp>
        <p:nvSpPr>
          <p:cNvPr id="67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386445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EA7DC-B4F5-4EDA-900D-A77CAC501A33}" type="slidenum">
              <a:rPr lang="en-US"/>
              <a:pPr/>
              <a:t>66</a:t>
            </a:fld>
            <a:endParaRPr lang="en-US"/>
          </a:p>
        </p:txBody>
      </p:sp>
      <p:sp>
        <p:nvSpPr>
          <p:cNvPr id="67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700411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4F256E-E111-4DC2-BA0A-C02458658DDD}" type="slidenum">
              <a:rPr lang="en-US"/>
              <a:pPr/>
              <a:t>68</a:t>
            </a:fld>
            <a:endParaRPr lang="en-US"/>
          </a:p>
        </p:txBody>
      </p:sp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6499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EA7DC-B4F5-4EDA-900D-A77CAC501A33}" type="slidenum">
              <a:rPr lang="en-US"/>
              <a:pPr/>
              <a:t>8</a:t>
            </a:fld>
            <a:endParaRPr lang="en-US"/>
          </a:p>
        </p:txBody>
      </p:sp>
      <p:sp>
        <p:nvSpPr>
          <p:cNvPr id="67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402221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4F256E-E111-4DC2-BA0A-C02458658DDD}" type="slidenum">
              <a:rPr lang="en-US"/>
              <a:pPr/>
              <a:t>69</a:t>
            </a:fld>
            <a:endParaRPr lang="en-US"/>
          </a:p>
        </p:txBody>
      </p:sp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5300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EFD73C-FAB8-4E21-A47A-CCEA51064D98}" type="slidenum">
              <a:rPr lang="en-US"/>
              <a:pPr/>
              <a:t>70</a:t>
            </a:fld>
            <a:endParaRPr lang="en-US"/>
          </a:p>
        </p:txBody>
      </p:sp>
      <p:sp>
        <p:nvSpPr>
          <p:cNvPr id="189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090305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EFD73C-FAB8-4E21-A47A-CCEA51064D98}" type="slidenum">
              <a:rPr lang="en-US"/>
              <a:pPr/>
              <a:t>71</a:t>
            </a:fld>
            <a:endParaRPr lang="en-US"/>
          </a:p>
        </p:txBody>
      </p:sp>
      <p:sp>
        <p:nvSpPr>
          <p:cNvPr id="189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676743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4F256E-E111-4DC2-BA0A-C02458658DDD}" type="slidenum">
              <a:rPr lang="en-US"/>
              <a:pPr/>
              <a:t>72</a:t>
            </a:fld>
            <a:endParaRPr lang="en-US"/>
          </a:p>
        </p:txBody>
      </p:sp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758696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4F256E-E111-4DC2-BA0A-C02458658DDD}" type="slidenum">
              <a:rPr lang="en-US"/>
              <a:pPr/>
              <a:t>73</a:t>
            </a:fld>
            <a:endParaRPr lang="en-US"/>
          </a:p>
        </p:txBody>
      </p:sp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714295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4F256E-E111-4DC2-BA0A-C02458658DDD}" type="slidenum">
              <a:rPr lang="en-US"/>
              <a:pPr/>
              <a:t>74</a:t>
            </a:fld>
            <a:endParaRPr lang="en-US"/>
          </a:p>
        </p:txBody>
      </p:sp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471429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4F256E-E111-4DC2-BA0A-C02458658DDD}" type="slidenum">
              <a:rPr lang="en-US"/>
              <a:pPr/>
              <a:t>76</a:t>
            </a:fld>
            <a:endParaRPr lang="en-US"/>
          </a:p>
        </p:txBody>
      </p:sp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64340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4F256E-E111-4DC2-BA0A-C02458658DDD}" type="slidenum">
              <a:rPr lang="en-US"/>
              <a:pPr/>
              <a:t>77</a:t>
            </a:fld>
            <a:endParaRPr lang="en-US"/>
          </a:p>
        </p:txBody>
      </p:sp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879516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4F256E-E111-4DC2-BA0A-C02458658DDD}" type="slidenum">
              <a:rPr lang="en-US"/>
              <a:pPr/>
              <a:t>78</a:t>
            </a:fld>
            <a:endParaRPr lang="en-US"/>
          </a:p>
        </p:txBody>
      </p:sp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588707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0CE533-B92B-43DB-A687-5498BDF23ADB}" type="slidenum">
              <a:rPr lang="en-US"/>
              <a:pPr/>
              <a:t>79</a:t>
            </a:fld>
            <a:endParaRPr lang="en-US"/>
          </a:p>
        </p:txBody>
      </p:sp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4398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EA7DC-B4F5-4EDA-900D-A77CAC501A33}" type="slidenum">
              <a:rPr lang="en-US"/>
              <a:pPr/>
              <a:t>9</a:t>
            </a:fld>
            <a:endParaRPr lang="en-US"/>
          </a:p>
        </p:txBody>
      </p:sp>
      <p:sp>
        <p:nvSpPr>
          <p:cNvPr id="67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02450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C274C3-DBAF-415A-8DD1-48E3AE973E67}" type="slidenum">
              <a:rPr lang="en-US"/>
              <a:pPr/>
              <a:t>80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854503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397FCD-CC46-4113-A50E-B44460FB6261}" type="slidenum">
              <a:rPr lang="en-US"/>
              <a:pPr/>
              <a:t>81</a:t>
            </a:fld>
            <a:endParaRPr lang="en-US"/>
          </a:p>
        </p:txBody>
      </p:sp>
      <p:sp>
        <p:nvSpPr>
          <p:cNvPr id="191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3611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EA7DC-B4F5-4EDA-900D-A77CAC501A33}" type="slidenum">
              <a:rPr lang="en-US"/>
              <a:pPr/>
              <a:t>10</a:t>
            </a:fld>
            <a:endParaRPr lang="en-US"/>
          </a:p>
        </p:txBody>
      </p:sp>
      <p:sp>
        <p:nvSpPr>
          <p:cNvPr id="67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2636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EA7DC-B4F5-4EDA-900D-A77CAC501A33}" type="slidenum">
              <a:rPr lang="en-US"/>
              <a:pPr/>
              <a:t>12</a:t>
            </a:fld>
            <a:endParaRPr lang="en-US"/>
          </a:p>
        </p:txBody>
      </p:sp>
      <p:sp>
        <p:nvSpPr>
          <p:cNvPr id="67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9223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EA7DC-B4F5-4EDA-900D-A77CAC501A33}" type="slidenum">
              <a:rPr lang="en-US"/>
              <a:pPr/>
              <a:t>13</a:t>
            </a:fld>
            <a:endParaRPr lang="en-US"/>
          </a:p>
        </p:txBody>
      </p:sp>
      <p:sp>
        <p:nvSpPr>
          <p:cNvPr id="67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675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924800" cy="51785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12/1/2015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12/1/2015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12/1/2015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12/1/2015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>
          <a:xfrm>
            <a:off x="8458200" y="6191451"/>
            <a:ext cx="585216" cy="525018"/>
          </a:xfrm>
          <a:prstGeom prst="rect">
            <a:avLst/>
          </a:prstGeom>
        </p:spPr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792162"/>
          </a:xfrm>
          <a:prstGeom prst="rect">
            <a:avLst/>
          </a:prstGeom>
        </p:spPr>
        <p:txBody>
          <a:bodyPr vert="horz" anchor="ctr" anchorCtr="1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7924800" cy="51785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483194" y="6172200"/>
            <a:ext cx="526694" cy="552651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000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8483139" y="6289965"/>
            <a:ext cx="53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B77D36F-9883-46BD-B382-AD309B12512B}" type="slidenum">
              <a:rPr lang="en-US" sz="1400" smtClean="0">
                <a:solidFill>
                  <a:schemeClr val="bg1"/>
                </a:solidFill>
              </a:rPr>
              <a:pPr algn="ctr"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5" Type="http://schemas.openxmlformats.org/officeDocument/2006/relationships/image" Target="../media/image6.png"/><Relationship Id="rId4" Type="http://schemas.openxmlformats.org/officeDocument/2006/relationships/notesSlide" Target="../notesSlides/notesSlide58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2514600"/>
            <a:ext cx="6400800" cy="2286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Comp 401</a:t>
            </a:r>
            <a:br>
              <a:rPr lang="en-US" dirty="0" smtClean="0"/>
            </a:br>
            <a:r>
              <a:rPr lang="en-US" dirty="0" smtClean="0"/>
              <a:t>Factories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257800"/>
            <a:ext cx="6172200" cy="1117122"/>
          </a:xfrm>
        </p:spPr>
        <p:txBody>
          <a:bodyPr/>
          <a:lstStyle/>
          <a:p>
            <a:r>
              <a:rPr lang="en-US" dirty="0" smtClean="0"/>
              <a:t>Instructor: </a:t>
            </a:r>
            <a:r>
              <a:rPr lang="en-US" dirty="0" err="1" smtClean="0"/>
              <a:t>Prasun</a:t>
            </a:r>
            <a:r>
              <a:rPr lang="en-US" dirty="0" smtClean="0"/>
              <a:t> </a:t>
            </a:r>
            <a:r>
              <a:rPr lang="en-US" dirty="0" err="1" smtClean="0"/>
              <a:t>Dewan</a:t>
            </a:r>
            <a:endParaRPr lang="en-US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286000" y="3810000"/>
            <a:ext cx="6400800" cy="1371600"/>
          </a:xfrm>
          <a:prstGeom prst="rect">
            <a:avLst/>
          </a:prstGeom>
        </p:spPr>
        <p:txBody>
          <a:bodyPr vert="horz" anchor="ctr" anchorCtr="1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000" b="1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Changing Course Subscriptions</a:t>
            </a:r>
            <a:endParaRPr lang="en-US" dirty="0"/>
          </a:p>
        </p:txBody>
      </p:sp>
      <p:sp>
        <p:nvSpPr>
          <p:cNvPr id="468995" name="Text Box 3"/>
          <p:cNvSpPr txBox="1">
            <a:spLocks noChangeArrowheads="1"/>
          </p:cNvSpPr>
          <p:nvPr/>
        </p:nvSpPr>
        <p:spPr bwMode="auto">
          <a:xfrm>
            <a:off x="228600" y="1371600"/>
            <a:ext cx="8686800" cy="480131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ACourseSubscriptions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endParaRPr lang="en-US" b="1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implements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CourseSubscriptions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 Counter </a:t>
            </a:r>
            <a:r>
              <a:rPr lang="en-US" dirty="0" err="1">
                <a:solidFill>
                  <a:srgbClr val="0000C0"/>
                </a:solidFill>
                <a:latin typeface="Courier New" panose="02070309020205020404" pitchFamily="49" charset="0"/>
              </a:rPr>
              <a:t>youTubeSubscriptions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AnIntCounter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((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0);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Counter </a:t>
            </a:r>
            <a:r>
              <a:rPr lang="en-US" dirty="0" err="1">
                <a:solidFill>
                  <a:srgbClr val="0000C0"/>
                </a:solidFill>
                <a:latin typeface="Courier New" panose="02070309020205020404" pitchFamily="49" charset="0"/>
              </a:rPr>
              <a:t>mixSubscriptions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AnIntCounter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((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0);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youTubeSubscribed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(String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aUser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</a:t>
            </a:r>
            <a:r>
              <a:rPr lang="en-US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youTubeSubscriptions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.add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(1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youTubeUnSubscribed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(String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aUser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</a:t>
            </a:r>
            <a:r>
              <a:rPr lang="en-US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youTubeSubscriptions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.add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(-1);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mixSubscribed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(String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aUser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</a:t>
            </a:r>
            <a:r>
              <a:rPr lang="en-US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mixSubscriptions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.add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(1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mixUnSubscribed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(String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aUser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</a:t>
            </a:r>
            <a:r>
              <a:rPr lang="en-US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mixSubscriptions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.add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(-1);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267200" y="1892669"/>
            <a:ext cx="4648200" cy="685800"/>
          </a:xfrm>
          <a:prstGeom prst="rect">
            <a:avLst/>
          </a:prstGeom>
          <a:solidFill>
            <a:schemeClr val="accent6">
              <a:lumMod val="60000"/>
              <a:lumOff val="40000"/>
              <a:alpha val="23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-152400" y="1883292"/>
            <a:ext cx="762000" cy="695177"/>
          </a:xfrm>
          <a:prstGeom prst="mathMultiply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536766"/>
            <a:ext cx="6096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solidFill>
                  <a:schemeClr val="accent1"/>
                </a:solidFill>
                <a:latin typeface="Century Schoolbook" pitchFamily="18" charset="0"/>
                <a:sym typeface="Wingdings" pitchFamily="2" charset="2"/>
              </a:rPr>
              <a:t></a:t>
            </a:r>
            <a:endParaRPr lang="en-US" sz="6000" dirty="0">
              <a:solidFill>
                <a:schemeClr val="accent1"/>
              </a:solidFill>
              <a:latin typeface="Century Schoolbook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" y="3251537"/>
            <a:ext cx="6096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solidFill>
                  <a:schemeClr val="accent1"/>
                </a:solidFill>
                <a:latin typeface="Century Schoolbook" pitchFamily="18" charset="0"/>
                <a:sym typeface="Wingdings" pitchFamily="2" charset="2"/>
              </a:rPr>
              <a:t></a:t>
            </a:r>
            <a:endParaRPr lang="en-US" sz="6000" dirty="0">
              <a:solidFill>
                <a:schemeClr val="accent1"/>
              </a:solidFill>
              <a:latin typeface="Century Schoolbook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" y="4089737"/>
            <a:ext cx="6096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solidFill>
                  <a:schemeClr val="accent1"/>
                </a:solidFill>
                <a:latin typeface="Century Schoolbook" pitchFamily="18" charset="0"/>
                <a:sym typeface="Wingdings" pitchFamily="2" charset="2"/>
              </a:rPr>
              <a:t></a:t>
            </a:r>
            <a:endParaRPr lang="en-US" sz="6000" dirty="0">
              <a:solidFill>
                <a:schemeClr val="accent1"/>
              </a:solidFill>
              <a:latin typeface="Century Schoolbook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4953000"/>
            <a:ext cx="6096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solidFill>
                  <a:schemeClr val="accent1"/>
                </a:solidFill>
                <a:latin typeface="Century Schoolbook" pitchFamily="18" charset="0"/>
                <a:sym typeface="Wingdings" pitchFamily="2" charset="2"/>
              </a:rPr>
              <a:t></a:t>
            </a:r>
            <a:endParaRPr lang="en-US" sz="6000" dirty="0">
              <a:solidFill>
                <a:schemeClr val="accent1"/>
              </a:solidFill>
              <a:latin typeface="Century Schoolbook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19300" y="4786452"/>
            <a:ext cx="4229100" cy="8584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Instantiating code not reused and duplicated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019300" y="5847185"/>
            <a:ext cx="4229100" cy="85841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Method calls reused</a:t>
            </a:r>
          </a:p>
        </p:txBody>
      </p:sp>
    </p:spTree>
    <p:extLst>
      <p:ext uri="{BB962C8B-B14F-4D97-AF65-F5344CB8AC3E}">
        <p14:creationId xmlns:p14="http://schemas.microsoft.com/office/powerpoint/2010/main" val="7856729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57200" y="1066800"/>
            <a:ext cx="8686800" cy="480131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ACourseSubscriptions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endParaRPr lang="en-US" b="1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implements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CourseSubscriptions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 Counter </a:t>
            </a:r>
            <a:r>
              <a:rPr lang="en-US" dirty="0" err="1">
                <a:solidFill>
                  <a:srgbClr val="0000C0"/>
                </a:solidFill>
                <a:latin typeface="Courier New" panose="02070309020205020404" pitchFamily="49" charset="0"/>
              </a:rPr>
              <a:t>youTubeSubscriptions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AnIntCounter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((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0);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Counter </a:t>
            </a:r>
            <a:r>
              <a:rPr lang="en-US" dirty="0" err="1">
                <a:solidFill>
                  <a:srgbClr val="0000C0"/>
                </a:solidFill>
                <a:latin typeface="Courier New" panose="02070309020205020404" pitchFamily="49" charset="0"/>
              </a:rPr>
              <a:t>mixSubscriptions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AnIntCounter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((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0);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youTubeSubscribed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(String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aUser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</a:t>
            </a:r>
            <a:r>
              <a:rPr lang="en-US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youTubeSubscriptions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.add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(1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youTubeUnSubscribed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(String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aUser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</a:t>
            </a:r>
            <a:r>
              <a:rPr lang="en-US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youTubeSubscriptions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.add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(-1);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mixSubscribed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(String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aUser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</a:t>
            </a:r>
            <a:r>
              <a:rPr lang="en-US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mixSubscriptions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.add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(1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mixUnSubscribed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(String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aUser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</a:t>
            </a:r>
            <a:r>
              <a:rPr lang="en-US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mixSubscriptions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.add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(-1);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endParaRPr lang="en-US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28600" y="1073331"/>
            <a:ext cx="7924800" cy="286232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ACourseVisits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implements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CourseVisits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{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Counter </a:t>
            </a:r>
            <a:r>
              <a:rPr lang="en-US" dirty="0" err="1">
                <a:solidFill>
                  <a:srgbClr val="0000C0"/>
                </a:solidFill>
                <a:latin typeface="Courier New" panose="02070309020205020404" pitchFamily="49" charset="0"/>
              </a:rPr>
              <a:t>youTubeVisits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AnIntCounter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((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0);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Counter </a:t>
            </a:r>
            <a:r>
              <a:rPr lang="en-US" dirty="0" err="1">
                <a:solidFill>
                  <a:srgbClr val="0000C0"/>
                </a:solidFill>
                <a:latin typeface="Courier New" panose="02070309020205020404" pitchFamily="49" charset="0"/>
              </a:rPr>
              <a:t>mixVisits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= 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AnIntCounter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((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0);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youTubeVisited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(String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aUser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</a:t>
            </a:r>
            <a:r>
              <a:rPr lang="en-US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youTubeVisits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.add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(1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mixVisited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(String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aUser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</a:t>
            </a:r>
            <a:r>
              <a:rPr lang="en-US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mixVisits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.add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(1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38200" y="2516616"/>
            <a:ext cx="5715000" cy="1143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How to allow easy switching to alternative implementations</a:t>
            </a:r>
          </a:p>
        </p:txBody>
      </p:sp>
      <p:sp>
        <p:nvSpPr>
          <p:cNvPr id="6" name="Rectangle 5"/>
          <p:cNvSpPr/>
          <p:nvPr/>
        </p:nvSpPr>
        <p:spPr>
          <a:xfrm>
            <a:off x="685800" y="4045282"/>
            <a:ext cx="6705600" cy="105761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/>
              <a:t>How to make main </a:t>
            </a:r>
            <a:r>
              <a:rPr lang="en-US" dirty="0"/>
              <a:t>and other classes instantiating </a:t>
            </a:r>
            <a:r>
              <a:rPr lang="en-US" dirty="0" smtClean="0"/>
              <a:t>implementations not duplicate code?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5800" y="5448933"/>
            <a:ext cx="6705600" cy="105761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/>
              <a:t>Put the code in some method accessible to multiple classes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507377" y="1314900"/>
            <a:ext cx="4648200" cy="685800"/>
          </a:xfrm>
          <a:prstGeom prst="rect">
            <a:avLst/>
          </a:prstGeom>
          <a:solidFill>
            <a:schemeClr val="accent6">
              <a:lumMod val="60000"/>
              <a:lumOff val="40000"/>
              <a:alpha val="23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195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Factory Method and Class</a:t>
            </a:r>
            <a:endParaRPr lang="en-US" dirty="0"/>
          </a:p>
        </p:txBody>
      </p:sp>
      <p:sp>
        <p:nvSpPr>
          <p:cNvPr id="468995" name="Text Box 3"/>
          <p:cNvSpPr txBox="1">
            <a:spLocks noChangeArrowheads="1"/>
          </p:cNvSpPr>
          <p:nvPr/>
        </p:nvSpPr>
        <p:spPr bwMode="auto">
          <a:xfrm>
            <a:off x="228600" y="1371600"/>
            <a:ext cx="8686800" cy="230832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StaticCounterFactory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Counter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createCounter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(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initValue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  return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AShortCounter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initValue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Counter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createCounter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()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  return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createCounter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((</a:t>
            </a:r>
            <a:r>
              <a:rPr lang="en-US" b="1" i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) 0);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03811" y="3048000"/>
            <a:ext cx="6936377" cy="7777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Class instantiated using a static method shareable by multiple accesses</a:t>
            </a:r>
          </a:p>
        </p:txBody>
      </p:sp>
      <p:sp>
        <p:nvSpPr>
          <p:cNvPr id="5" name="Rectangle 4"/>
          <p:cNvSpPr/>
          <p:nvPr/>
        </p:nvSpPr>
        <p:spPr>
          <a:xfrm>
            <a:off x="1103811" y="3851902"/>
            <a:ext cx="6936377" cy="7239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Method can provide actual instantiation arguments to constructors, saving class users from supplying default parameters</a:t>
            </a:r>
          </a:p>
        </p:txBody>
      </p:sp>
      <p:sp>
        <p:nvSpPr>
          <p:cNvPr id="6" name="Rectangle 5"/>
          <p:cNvSpPr/>
          <p:nvPr/>
        </p:nvSpPr>
        <p:spPr>
          <a:xfrm>
            <a:off x="1103810" y="4607371"/>
            <a:ext cx="6936377" cy="101292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Multiple static factory methods taking place of constructors and can be in one class associated with the interface</a:t>
            </a:r>
          </a:p>
        </p:txBody>
      </p:sp>
      <p:sp>
        <p:nvSpPr>
          <p:cNvPr id="7" name="Rectangle 6"/>
          <p:cNvSpPr/>
          <p:nvPr/>
        </p:nvSpPr>
        <p:spPr>
          <a:xfrm>
            <a:off x="1103810" y="5651881"/>
            <a:ext cx="6936377" cy="59655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Multiple related classes can be instantiate by factory methods in a class</a:t>
            </a:r>
          </a:p>
        </p:txBody>
      </p:sp>
      <p:sp>
        <p:nvSpPr>
          <p:cNvPr id="8" name="Rectangle 7"/>
          <p:cNvSpPr/>
          <p:nvPr/>
        </p:nvSpPr>
        <p:spPr>
          <a:xfrm>
            <a:off x="1099654" y="6240121"/>
            <a:ext cx="6936377" cy="59655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A class containing only static factory methods will be called a static Factory class</a:t>
            </a:r>
          </a:p>
        </p:txBody>
      </p:sp>
    </p:spTree>
    <p:extLst>
      <p:ext uri="{BB962C8B-B14F-4D97-AF65-F5344CB8AC3E}">
        <p14:creationId xmlns:p14="http://schemas.microsoft.com/office/powerpoint/2010/main" val="35054207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Course Visits: Using Factory Methods</a:t>
            </a:r>
            <a:endParaRPr lang="en-US" dirty="0"/>
          </a:p>
        </p:txBody>
      </p:sp>
      <p:sp>
        <p:nvSpPr>
          <p:cNvPr id="468995" name="Text Box 3"/>
          <p:cNvSpPr txBox="1">
            <a:spLocks noChangeArrowheads="1"/>
          </p:cNvSpPr>
          <p:nvPr/>
        </p:nvSpPr>
        <p:spPr bwMode="auto">
          <a:xfrm>
            <a:off x="609600" y="1371600"/>
            <a:ext cx="7924800" cy="286232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ACourseVisits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implements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CourseVisits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{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Counter </a:t>
            </a:r>
            <a:r>
              <a:rPr lang="en-US" dirty="0" err="1">
                <a:solidFill>
                  <a:srgbClr val="0000C0"/>
                </a:solidFill>
                <a:latin typeface="Courier New" panose="02070309020205020404" pitchFamily="49" charset="0"/>
              </a:rPr>
              <a:t>youTubeVisits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AShortCounter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((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0);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Counter </a:t>
            </a:r>
            <a:r>
              <a:rPr lang="en-US" dirty="0" err="1">
                <a:solidFill>
                  <a:srgbClr val="0000C0"/>
                </a:solidFill>
                <a:latin typeface="Courier New" panose="02070309020205020404" pitchFamily="49" charset="0"/>
              </a:rPr>
              <a:t>mixVisits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= 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AShortCounter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((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0);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youTubeVisited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(String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aUser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</a:t>
            </a:r>
            <a:r>
              <a:rPr lang="en-US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youTubeVisits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.add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(1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mixVisited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(String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aUser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</a:t>
            </a:r>
            <a:r>
              <a:rPr lang="en-US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mixVisits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.add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(1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endParaRPr lang="en-US" dirty="0"/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609600" y="2286000"/>
            <a:ext cx="7924800" cy="313932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AStaticFactoryMethodUsingCourseVisits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implements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CourseVisits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{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dirty="0"/>
              <a:t>Counter </a:t>
            </a:r>
            <a:r>
              <a:rPr lang="en-US" dirty="0" err="1">
                <a:solidFill>
                  <a:srgbClr val="0000C0"/>
                </a:solidFill>
                <a:latin typeface="Courier New" panose="02070309020205020404" pitchFamily="49" charset="0"/>
              </a:rPr>
              <a:t>youTubeVisits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StaticCounterFactory.</a:t>
            </a:r>
            <a:r>
              <a:rPr lang="en-US" i="1" dirty="0" err="1"/>
              <a:t>createCounter</a:t>
            </a:r>
            <a:r>
              <a:rPr lang="en-US" i="1" dirty="0"/>
              <a:t>();</a:t>
            </a:r>
          </a:p>
          <a:p>
            <a:r>
              <a:rPr lang="en-US" dirty="0" smtClean="0"/>
              <a:t>    Counter </a:t>
            </a:r>
            <a:r>
              <a:rPr lang="en-US" dirty="0" err="1">
                <a:solidFill>
                  <a:srgbClr val="0000C0"/>
                </a:solidFill>
                <a:latin typeface="Courier New" panose="02070309020205020404" pitchFamily="49" charset="0"/>
              </a:rPr>
              <a:t>mixVisits</a:t>
            </a:r>
            <a:r>
              <a:rPr lang="en-US" dirty="0" smtClean="0"/>
              <a:t>          = </a:t>
            </a:r>
            <a:r>
              <a:rPr lang="en-US" dirty="0" err="1"/>
              <a:t>StaticCounterFactory.</a:t>
            </a:r>
            <a:r>
              <a:rPr lang="en-US" i="1" dirty="0" err="1"/>
              <a:t>createCounter</a:t>
            </a:r>
            <a:r>
              <a:rPr lang="en-US" i="1" dirty="0"/>
              <a:t>();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</a:t>
            </a:r>
          </a:p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youTubeVisited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(String </a:t>
            </a:r>
            <a:r>
              <a:rPr lang="en-US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aUser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</a:t>
            </a:r>
            <a:r>
              <a:rPr lang="en-US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youTubeVisits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.add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(1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mixVisited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(String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aUser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</a:t>
            </a:r>
            <a:r>
              <a:rPr lang="en-US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mixVisits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.add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(1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731029" y="2804207"/>
            <a:ext cx="4648200" cy="685800"/>
          </a:xfrm>
          <a:prstGeom prst="rect">
            <a:avLst/>
          </a:prstGeom>
          <a:solidFill>
            <a:schemeClr val="accent6">
              <a:lumMod val="60000"/>
              <a:lumOff val="40000"/>
              <a:alpha val="23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524000" y="5417331"/>
            <a:ext cx="5715000" cy="77712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Indirection: Not doing a task ( e.g. instantiation) directly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68384" y="1680371"/>
            <a:ext cx="2634342" cy="47564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Direct instantiation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767051" y="1582019"/>
            <a:ext cx="4648200" cy="685800"/>
          </a:xfrm>
          <a:prstGeom prst="rect">
            <a:avLst/>
          </a:prstGeom>
          <a:solidFill>
            <a:schemeClr val="accent6">
              <a:lumMod val="60000"/>
              <a:lumOff val="40000"/>
              <a:alpha val="23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68384" y="2802761"/>
            <a:ext cx="2634342" cy="5715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Indirect instantiation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524000" y="6185417"/>
            <a:ext cx="5715000" cy="67258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A la clues in treasure hunt, telling waiter to tell the cook</a:t>
            </a:r>
          </a:p>
        </p:txBody>
      </p:sp>
    </p:spTree>
    <p:extLst>
      <p:ext uri="{BB962C8B-B14F-4D97-AF65-F5344CB8AC3E}">
        <p14:creationId xmlns:p14="http://schemas.microsoft.com/office/powerpoint/2010/main" val="40864933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6" grpId="0" animBg="1"/>
      <p:bldP spid="1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Course Subscriptions: Using Factory Methods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038600" y="1676400"/>
            <a:ext cx="4648200" cy="685800"/>
          </a:xfrm>
          <a:prstGeom prst="rect">
            <a:avLst/>
          </a:prstGeom>
          <a:solidFill>
            <a:schemeClr val="accent6">
              <a:lumMod val="60000"/>
              <a:lumOff val="40000"/>
              <a:alpha val="23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28600" y="1371600"/>
            <a:ext cx="8686800" cy="535531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AStaticFactoryMethodUsingCourseSubscriptions</a:t>
            </a:r>
            <a:endParaRPr lang="en-US" b="1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implements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CourseSubscriptions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 Counter </a:t>
            </a:r>
            <a:r>
              <a:rPr lang="en-US" dirty="0" err="1">
                <a:solidFill>
                  <a:srgbClr val="0000C0"/>
                </a:solidFill>
                <a:latin typeface="Courier New" panose="02070309020205020404" pitchFamily="49" charset="0"/>
              </a:rPr>
              <a:t>youTubeSubscriptions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endParaRPr lang="en-US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        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StaticCounterFactory.</a:t>
            </a:r>
            <a:r>
              <a:rPr lang="en-US" i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createCounter</a:t>
            </a:r>
            <a:r>
              <a:rPr lang="en-US" i="1" dirty="0">
                <a:solidFill>
                  <a:srgbClr val="000000"/>
                </a:solidFill>
                <a:latin typeface="Courier New" panose="02070309020205020404" pitchFamily="49" charset="0"/>
              </a:rPr>
              <a:t>();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Counter </a:t>
            </a:r>
            <a:r>
              <a:rPr lang="en-US" dirty="0" err="1">
                <a:solidFill>
                  <a:srgbClr val="0000C0"/>
                </a:solidFill>
                <a:latin typeface="Courier New" panose="02070309020205020404" pitchFamily="49" charset="0"/>
              </a:rPr>
              <a:t>mixSubscriptions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endParaRPr lang="en-US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        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StaticCounterFactory.</a:t>
            </a:r>
            <a:r>
              <a:rPr lang="en-US" i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createCounter</a:t>
            </a:r>
            <a:r>
              <a:rPr lang="en-US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();</a:t>
            </a:r>
            <a:endParaRPr lang="en-US" b="1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youTubeSubscribed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(String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aUser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</a:t>
            </a:r>
            <a:r>
              <a:rPr lang="en-US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youTubeSubscriptions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.add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(1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youTubeUnSubscribed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(String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aUser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</a:t>
            </a:r>
            <a:r>
              <a:rPr lang="en-US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youTubeSubscriptions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.add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(-1);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mixSubscribed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(String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aUser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</a:t>
            </a:r>
            <a:r>
              <a:rPr lang="en-US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mixSubscriptions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.add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(1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mixUnSubscribed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(String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aUser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</a:t>
            </a:r>
            <a:r>
              <a:rPr lang="en-US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mixSubscriptions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.add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(-1);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1976846"/>
            <a:ext cx="6934200" cy="1071154"/>
          </a:xfrm>
          <a:prstGeom prst="rect">
            <a:avLst/>
          </a:prstGeom>
          <a:solidFill>
            <a:schemeClr val="accent6">
              <a:lumMod val="60000"/>
              <a:lumOff val="40000"/>
              <a:alpha val="23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1" y="5924204"/>
            <a:ext cx="2438400" cy="55279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Changing counter?</a:t>
            </a:r>
          </a:p>
        </p:txBody>
      </p:sp>
    </p:spTree>
    <p:extLst>
      <p:ext uri="{BB962C8B-B14F-4D97-AF65-F5344CB8AC3E}">
        <p14:creationId xmlns:p14="http://schemas.microsoft.com/office/powerpoint/2010/main" val="23166804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Original Static Factory Method</a:t>
            </a:r>
            <a:endParaRPr lang="en-US" dirty="0"/>
          </a:p>
        </p:txBody>
      </p:sp>
      <p:sp>
        <p:nvSpPr>
          <p:cNvPr id="468995" name="Text Box 3"/>
          <p:cNvSpPr txBox="1">
            <a:spLocks noChangeArrowheads="1"/>
          </p:cNvSpPr>
          <p:nvPr/>
        </p:nvSpPr>
        <p:spPr bwMode="auto">
          <a:xfrm>
            <a:off x="228600" y="1371600"/>
            <a:ext cx="8686800" cy="230832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StaticCounterFactory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Counter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createCounter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(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initValue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  return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AShortCounter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initValue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Counter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createCounter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()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  return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createCounter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((</a:t>
            </a:r>
            <a:r>
              <a:rPr lang="en-US" b="1" i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) 0);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85800" y="1905000"/>
            <a:ext cx="5181600" cy="544562"/>
          </a:xfrm>
          <a:prstGeom prst="rect">
            <a:avLst/>
          </a:prstGeom>
          <a:solidFill>
            <a:schemeClr val="accent6">
              <a:lumMod val="60000"/>
              <a:lumOff val="40000"/>
              <a:alpha val="23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9922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Changed Static Factory Method</a:t>
            </a:r>
            <a:endParaRPr lang="en-US" dirty="0"/>
          </a:p>
        </p:txBody>
      </p:sp>
      <p:sp>
        <p:nvSpPr>
          <p:cNvPr id="468995" name="Text Box 3"/>
          <p:cNvSpPr txBox="1">
            <a:spLocks noChangeArrowheads="1"/>
          </p:cNvSpPr>
          <p:nvPr/>
        </p:nvSpPr>
        <p:spPr bwMode="auto">
          <a:xfrm>
            <a:off x="228600" y="1371600"/>
            <a:ext cx="8686800" cy="230832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StaticCounterFactory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Counter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createCounter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(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initValue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  return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AnIntCounter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initValue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Counter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createCounter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()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  return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createCounter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((</a:t>
            </a:r>
            <a:r>
              <a:rPr lang="en-US" b="1" i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) 0);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4039153"/>
            <a:ext cx="3313611" cy="9144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Change not duplicated!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572000" y="3984724"/>
            <a:ext cx="3548743" cy="914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Must have access to source code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85800" y="1905000"/>
            <a:ext cx="5181600" cy="544562"/>
          </a:xfrm>
          <a:prstGeom prst="rect">
            <a:avLst/>
          </a:prstGeom>
          <a:solidFill>
            <a:schemeClr val="accent6">
              <a:lumMod val="60000"/>
              <a:lumOff val="40000"/>
              <a:alpha val="23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80709" y="5115214"/>
            <a:ext cx="3548743" cy="9144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Decision made at program writing time</a:t>
            </a:r>
          </a:p>
        </p:txBody>
      </p:sp>
    </p:spTree>
    <p:extLst>
      <p:ext uri="{BB962C8B-B14F-4D97-AF65-F5344CB8AC3E}">
        <p14:creationId xmlns:p14="http://schemas.microsoft.com/office/powerpoint/2010/main" val="33548583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Binding Time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951411" y="1181100"/>
            <a:ext cx="6936377" cy="1143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Time when some property of a program (e.g. which counter class, type or value of a variable) bound to a value (a particular counter class, a particular type or value)</a:t>
            </a:r>
          </a:p>
        </p:txBody>
      </p:sp>
      <p:sp>
        <p:nvSpPr>
          <p:cNvPr id="4" name="Rectangle 3"/>
          <p:cNvSpPr/>
          <p:nvPr/>
        </p:nvSpPr>
        <p:spPr>
          <a:xfrm>
            <a:off x="990600" y="2423160"/>
            <a:ext cx="3010989" cy="762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Program writing time</a:t>
            </a:r>
          </a:p>
        </p:txBody>
      </p:sp>
      <p:sp>
        <p:nvSpPr>
          <p:cNvPr id="6" name="Rectangle 5"/>
          <p:cNvSpPr/>
          <p:nvPr/>
        </p:nvSpPr>
        <p:spPr>
          <a:xfrm>
            <a:off x="990600" y="3333749"/>
            <a:ext cx="3010989" cy="762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Program compile time</a:t>
            </a:r>
          </a:p>
        </p:txBody>
      </p:sp>
      <p:sp>
        <p:nvSpPr>
          <p:cNvPr id="7" name="Rectangle 6"/>
          <p:cNvSpPr/>
          <p:nvPr/>
        </p:nvSpPr>
        <p:spPr>
          <a:xfrm>
            <a:off x="990600" y="4244338"/>
            <a:ext cx="3010989" cy="762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Program load time</a:t>
            </a:r>
          </a:p>
        </p:txBody>
      </p:sp>
      <p:sp>
        <p:nvSpPr>
          <p:cNvPr id="8" name="Rectangle 7"/>
          <p:cNvSpPr/>
          <p:nvPr/>
        </p:nvSpPr>
        <p:spPr>
          <a:xfrm>
            <a:off x="990600" y="5105398"/>
            <a:ext cx="3010989" cy="762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Program start time</a:t>
            </a:r>
          </a:p>
        </p:txBody>
      </p:sp>
      <p:sp>
        <p:nvSpPr>
          <p:cNvPr id="9" name="Rectangle 8"/>
          <p:cNvSpPr/>
          <p:nvPr/>
        </p:nvSpPr>
        <p:spPr>
          <a:xfrm>
            <a:off x="990600" y="5973531"/>
            <a:ext cx="3010989" cy="762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Program runtime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572000" y="2449284"/>
            <a:ext cx="0" cy="418011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4800600" y="2590800"/>
            <a:ext cx="3246120" cy="9720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Late binding is (usually) more  flexible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813663" y="4013015"/>
            <a:ext cx="3246120" cy="97209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Late binding is (usually) less efficient</a:t>
            </a:r>
          </a:p>
        </p:txBody>
      </p:sp>
    </p:spTree>
    <p:extLst>
      <p:ext uri="{BB962C8B-B14F-4D97-AF65-F5344CB8AC3E}">
        <p14:creationId xmlns:p14="http://schemas.microsoft.com/office/powerpoint/2010/main" val="2050846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3" grpId="0" animBg="1"/>
      <p:bldP spid="1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Binding of Counter Class</a:t>
            </a:r>
            <a:endParaRPr lang="en-US" dirty="0"/>
          </a:p>
        </p:txBody>
      </p:sp>
      <p:sp>
        <p:nvSpPr>
          <p:cNvPr id="468995" name="Text Box 3"/>
          <p:cNvSpPr txBox="1">
            <a:spLocks noChangeArrowheads="1"/>
          </p:cNvSpPr>
          <p:nvPr/>
        </p:nvSpPr>
        <p:spPr bwMode="auto">
          <a:xfrm>
            <a:off x="228600" y="1371600"/>
            <a:ext cx="8686800" cy="230832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StaticCounterFactory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Counter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createCounter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(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initValue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  return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AnIntCounter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initValue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Counter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createCounter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()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  return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createCounter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((</a:t>
            </a:r>
            <a:r>
              <a:rPr lang="en-US" b="1" i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) 0);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85800" y="1905000"/>
            <a:ext cx="5181600" cy="544562"/>
          </a:xfrm>
          <a:prstGeom prst="rect">
            <a:avLst/>
          </a:prstGeom>
          <a:solidFill>
            <a:schemeClr val="accent6">
              <a:lumMod val="60000"/>
              <a:lumOff val="40000"/>
              <a:alpha val="23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057400" y="4004789"/>
            <a:ext cx="3548743" cy="914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How to make decision at program start time?</a:t>
            </a:r>
          </a:p>
        </p:txBody>
      </p:sp>
      <p:sp>
        <p:nvSpPr>
          <p:cNvPr id="6" name="Rectangle 5"/>
          <p:cNvSpPr/>
          <p:nvPr/>
        </p:nvSpPr>
        <p:spPr>
          <a:xfrm>
            <a:off x="2057400" y="5244054"/>
            <a:ext cx="3548743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Number of lines echoed can be a named constant or a value input by the user</a:t>
            </a:r>
          </a:p>
        </p:txBody>
      </p:sp>
    </p:spTree>
    <p:extLst>
      <p:ext uri="{BB962C8B-B14F-4D97-AF65-F5344CB8AC3E}">
        <p14:creationId xmlns:p14="http://schemas.microsoft.com/office/powerpoint/2010/main" val="5026137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Configuration File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438400" y="1013733"/>
            <a:ext cx="3733800" cy="83439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Configurable Static Factory Class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671762"/>
            <a:ext cx="8756754" cy="762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400800" y="1881936"/>
            <a:ext cx="2324100" cy="6496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Configuration file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305300" y="1848125"/>
            <a:ext cx="0" cy="762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072368" y="3326836"/>
            <a:ext cx="5242832" cy="7646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Factory Class reads name of instantiated class from configuration file before factory methods are called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072368" y="4229058"/>
            <a:ext cx="5242832" cy="6496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Converts name into class object using reflection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072368" y="5056911"/>
            <a:ext cx="5242832" cy="6496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Finds constructor object taking short value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072368" y="5899181"/>
            <a:ext cx="5242832" cy="6496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Invokes constructor of the class</a:t>
            </a:r>
          </a:p>
        </p:txBody>
      </p:sp>
    </p:spTree>
    <p:extLst>
      <p:ext uri="{BB962C8B-B14F-4D97-AF65-F5344CB8AC3E}">
        <p14:creationId xmlns:p14="http://schemas.microsoft.com/office/powerpoint/2010/main" val="1082960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5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Factory Classes</a:t>
            </a:r>
          </a:p>
          <a:p>
            <a:r>
              <a:rPr lang="en-US" dirty="0" smtClean="0"/>
              <a:t>Static Factory Methods</a:t>
            </a:r>
          </a:p>
          <a:p>
            <a:r>
              <a:rPr lang="en-US" dirty="0" smtClean="0"/>
              <a:t>Indirection</a:t>
            </a:r>
          </a:p>
          <a:p>
            <a:r>
              <a:rPr lang="en-US" dirty="0" smtClean="0"/>
              <a:t>Binding Time</a:t>
            </a:r>
          </a:p>
          <a:p>
            <a:r>
              <a:rPr lang="en-US" dirty="0" smtClean="0"/>
              <a:t>Reading Files</a:t>
            </a:r>
          </a:p>
          <a:p>
            <a:r>
              <a:rPr lang="en-US" dirty="0" smtClean="0"/>
              <a:t>Static Blocks</a:t>
            </a:r>
          </a:p>
          <a:p>
            <a:r>
              <a:rPr lang="en-US" dirty="0" smtClean="0"/>
              <a:t>Reflection</a:t>
            </a:r>
          </a:p>
          <a:p>
            <a:r>
              <a:rPr lang="en-US" dirty="0" smtClean="0"/>
              <a:t>Multi-Exception Catch Block</a:t>
            </a:r>
          </a:p>
          <a:p>
            <a:r>
              <a:rPr lang="en-US" dirty="0" smtClean="0"/>
              <a:t>Abstract Factories</a:t>
            </a:r>
          </a:p>
          <a:p>
            <a:r>
              <a:rPr lang="en-US" dirty="0" smtClean="0"/>
              <a:t>Instance Factory Methods</a:t>
            </a:r>
          </a:p>
          <a:p>
            <a:r>
              <a:rPr lang="en-US" dirty="0" smtClean="0"/>
              <a:t>Singletons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955271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Changed Static Factory Method</a:t>
            </a:r>
            <a:endParaRPr lang="en-US" dirty="0"/>
          </a:p>
        </p:txBody>
      </p:sp>
      <p:sp>
        <p:nvSpPr>
          <p:cNvPr id="468995" name="Text Box 3"/>
          <p:cNvSpPr txBox="1">
            <a:spLocks noChangeArrowheads="1"/>
          </p:cNvSpPr>
          <p:nvPr/>
        </p:nvSpPr>
        <p:spPr bwMode="auto">
          <a:xfrm>
            <a:off x="152400" y="1092926"/>
            <a:ext cx="8763000" cy="535531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StaticConfigurableCounterFactory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{</a:t>
            </a:r>
          </a:p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final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String </a:t>
            </a:r>
            <a:r>
              <a:rPr lang="en-US" b="1" i="1" dirty="0">
                <a:solidFill>
                  <a:srgbClr val="0000C0"/>
                </a:solidFill>
                <a:latin typeface="Courier New" panose="02070309020205020404" pitchFamily="49" charset="0"/>
              </a:rPr>
              <a:t>CONFIGURATION_FILE_NAME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endParaRPr lang="en-US" b="1" i="1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b="1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			</a:t>
            </a:r>
            <a:r>
              <a:rPr lang="en-US" b="1" i="1" dirty="0" smtClean="0">
                <a:solidFill>
                  <a:srgbClr val="2A00FF"/>
                </a:solidFill>
                <a:latin typeface="Courier New" panose="02070309020205020404" pitchFamily="49" charset="0"/>
              </a:rPr>
              <a:t>“counter_config.txt</a:t>
            </a:r>
            <a:r>
              <a:rPr lang="en-US" b="1" i="1" dirty="0">
                <a:solidFill>
                  <a:srgbClr val="2A00FF"/>
                </a:solidFill>
                <a:latin typeface="Courier New" panose="02070309020205020404" pitchFamily="49" charset="0"/>
              </a:rPr>
              <a:t>"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Class </a:t>
            </a:r>
            <a:r>
              <a:rPr lang="en-US" b="1" i="1" dirty="0" err="1">
                <a:solidFill>
                  <a:srgbClr val="0000C0"/>
                </a:solidFill>
                <a:latin typeface="Courier New" panose="02070309020205020404" pitchFamily="49" charset="0"/>
              </a:rPr>
              <a:t>counterClass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en-US" b="1" i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AShortCounter.</a:t>
            </a:r>
            <a:r>
              <a:rPr lang="en-US" b="1" i="1" dirty="0" err="1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Constructor </a:t>
            </a:r>
            <a:r>
              <a:rPr lang="en-US" b="1" i="1" dirty="0" err="1">
                <a:solidFill>
                  <a:srgbClr val="0000C0"/>
                </a:solidFill>
                <a:latin typeface="Courier New" panose="02070309020205020404" pitchFamily="49" charset="0"/>
              </a:rPr>
              <a:t>counterConstructor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Counter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createCounter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(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initValue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{ … }</a:t>
            </a:r>
          </a:p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Counter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createCounter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(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)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{ … }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static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{ </a:t>
            </a:r>
            <a:r>
              <a:rPr lang="en-US" b="1" dirty="0" smtClean="0">
                <a:solidFill>
                  <a:srgbClr val="3F7F5F"/>
                </a:solidFill>
                <a:latin typeface="Courier New" panose="02070309020205020404" pitchFamily="49" charset="0"/>
              </a:rPr>
              <a:t>// executed once for each class before it is used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try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{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Scanner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aScanner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endParaRPr lang="en-US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   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Scanner (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File(</a:t>
            </a:r>
            <a:r>
              <a:rPr lang="en-US" b="1" i="1" dirty="0">
                <a:solidFill>
                  <a:srgbClr val="0000C0"/>
                </a:solidFill>
                <a:latin typeface="Courier New" panose="02070309020205020404" pitchFamily="49" charset="0"/>
              </a:rPr>
              <a:t>CONFIGURATION_FILE_NAME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));</a:t>
            </a:r>
          </a:p>
          <a:p>
            <a:r>
              <a:rPr lang="en-US" i="1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</a:t>
            </a:r>
            <a:r>
              <a:rPr lang="en-US" i="1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counterClass</a:t>
            </a:r>
            <a:r>
              <a:rPr lang="en-US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>
                <a:solidFill>
                  <a:srgbClr val="000000"/>
                </a:solidFill>
                <a:latin typeface="Courier New" panose="02070309020205020404" pitchFamily="49" charset="0"/>
              </a:rPr>
              <a:t>= </a:t>
            </a:r>
            <a:r>
              <a:rPr lang="en-US" i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Class.forName</a:t>
            </a:r>
            <a:r>
              <a:rPr lang="en-US" i="1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i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aScanner.nextLine</a:t>
            </a:r>
            <a:r>
              <a:rPr lang="en-US" i="1" dirty="0">
                <a:solidFill>
                  <a:srgbClr val="000000"/>
                </a:solidFill>
                <a:latin typeface="Courier New" panose="02070309020205020404" pitchFamily="49" charset="0"/>
              </a:rPr>
              <a:t>());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}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catch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(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FileNotFoundException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|</a:t>
            </a:r>
          </a:p>
          <a:p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 		</a:t>
            </a:r>
            <a:r>
              <a:rPr lang="en-US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NoSuchElementException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| </a:t>
            </a:r>
            <a:endParaRPr lang="en-US" b="1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	 	</a:t>
            </a:r>
            <a:r>
              <a:rPr lang="en-US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ClassNotFoundException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e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){</a:t>
            </a:r>
            <a:endParaRPr lang="en-US" b="1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 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e.printStackTrace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();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} 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352800" y="3481775"/>
            <a:ext cx="4629150" cy="42415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Scanner passed File object rather than System.in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336971" y="1501879"/>
            <a:ext cx="1578429" cy="52194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Class object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654905" y="4421677"/>
            <a:ext cx="2704011" cy="6496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Name converted into class object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191000" y="5415664"/>
            <a:ext cx="2704011" cy="64960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Exceptions?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172199" y="2065193"/>
            <a:ext cx="2743201" cy="52194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Constructor action object</a:t>
            </a:r>
          </a:p>
        </p:txBody>
      </p:sp>
    </p:spTree>
    <p:extLst>
      <p:ext uri="{BB962C8B-B14F-4D97-AF65-F5344CB8AC3E}">
        <p14:creationId xmlns:p14="http://schemas.microsoft.com/office/powerpoint/2010/main" val="2666060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3" grpId="0" animBg="1"/>
      <p:bldP spid="16" grpId="0" animBg="1"/>
      <p:bldP spid="1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Changed Static Factory Method</a:t>
            </a:r>
            <a:endParaRPr lang="en-US" dirty="0"/>
          </a:p>
        </p:txBody>
      </p:sp>
      <p:sp>
        <p:nvSpPr>
          <p:cNvPr id="468995" name="Text Box 3"/>
          <p:cNvSpPr txBox="1">
            <a:spLocks noChangeArrowheads="1"/>
          </p:cNvSpPr>
          <p:nvPr/>
        </p:nvSpPr>
        <p:spPr bwMode="auto">
          <a:xfrm>
            <a:off x="58783" y="1090749"/>
            <a:ext cx="8763000" cy="590931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StaticConfigurableCounterFactory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{</a:t>
            </a:r>
          </a:p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final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String </a:t>
            </a:r>
            <a:r>
              <a:rPr lang="en-US" b="1" i="1" dirty="0">
                <a:solidFill>
                  <a:srgbClr val="0000C0"/>
                </a:solidFill>
                <a:latin typeface="Courier New" panose="02070309020205020404" pitchFamily="49" charset="0"/>
              </a:rPr>
              <a:t>CONFIGURATION_FILE_NAME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endParaRPr lang="en-US" b="1" i="1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b="1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			</a:t>
            </a:r>
            <a:r>
              <a:rPr lang="en-US" b="1" i="1" dirty="0" smtClean="0">
                <a:solidFill>
                  <a:srgbClr val="2A00FF"/>
                </a:solidFill>
                <a:latin typeface="Courier New" panose="02070309020205020404" pitchFamily="49" charset="0"/>
              </a:rPr>
              <a:t>“counter_config.txt</a:t>
            </a:r>
            <a:r>
              <a:rPr lang="en-US" b="1" i="1" dirty="0">
                <a:solidFill>
                  <a:srgbClr val="2A00FF"/>
                </a:solidFill>
                <a:latin typeface="Courier New" panose="02070309020205020404" pitchFamily="49" charset="0"/>
              </a:rPr>
              <a:t>"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Class </a:t>
            </a:r>
            <a:r>
              <a:rPr lang="en-US" b="1" i="1" dirty="0" err="1">
                <a:solidFill>
                  <a:srgbClr val="0000C0"/>
                </a:solidFill>
                <a:latin typeface="Courier New" panose="02070309020205020404" pitchFamily="49" charset="0"/>
              </a:rPr>
              <a:t>counterClass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en-US" b="1" i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AShortCounter.</a:t>
            </a:r>
            <a:r>
              <a:rPr lang="en-US" b="1" i="1" dirty="0" err="1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Constructor </a:t>
            </a:r>
            <a:r>
              <a:rPr lang="en-US" b="1" i="1" dirty="0" err="1">
                <a:solidFill>
                  <a:srgbClr val="0000C0"/>
                </a:solidFill>
                <a:latin typeface="Courier New" panose="02070309020205020404" pitchFamily="49" charset="0"/>
              </a:rPr>
              <a:t>counterConstructor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Counter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createCounter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(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initValue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try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{</a:t>
            </a:r>
          </a:p>
          <a:p>
            <a:r>
              <a:rPr lang="en-US" i="1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</a:t>
            </a:r>
            <a:r>
              <a:rPr lang="en-US" b="1" i="1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counterConstructor</a:t>
            </a:r>
            <a:r>
              <a:rPr lang="en-US" b="1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= </a:t>
            </a:r>
            <a:endParaRPr lang="en-US" b="1" i="1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b="1" i="1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counterClass</a:t>
            </a:r>
            <a:r>
              <a:rPr lang="en-US" b="1" i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.getConstructor</a:t>
            </a:r>
            <a:r>
              <a:rPr lang="en-US" b="1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b="1" i="1" dirty="0" err="1" smtClean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b="1" i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.</a:t>
            </a:r>
            <a:r>
              <a:rPr lang="en-US" b="1" i="1" dirty="0" err="1" smtClean="0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 return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(Counter) 	</a:t>
            </a:r>
            <a:r>
              <a:rPr lang="en-US" b="1" i="1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counterConstructor</a:t>
            </a:r>
            <a:r>
              <a:rPr lang="en-US" b="1" i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.newInstance</a:t>
            </a:r>
            <a:r>
              <a:rPr lang="en-US" b="1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b="1" i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initValue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endParaRPr lang="en-US" dirty="0">
              <a:latin typeface="Courier New" panose="020703090202050204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catch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(</a:t>
            </a:r>
            <a:r>
              <a:rPr lang="en-US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NoSuchMethodException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| </a:t>
            </a:r>
          </a:p>
          <a:p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InstantiationException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| </a:t>
            </a:r>
            <a:endParaRPr lang="en-US" b="1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IllegalAccessException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| 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IllegalArgumentException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| </a:t>
            </a:r>
            <a:endParaRPr lang="en-US" b="1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InvocationTargetException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e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e.printStackTrace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();</a:t>
            </a:r>
          </a:p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 return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AShortCounter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((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0);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867400" y="5410200"/>
            <a:ext cx="1905000" cy="52194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Constructor threw an exception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737168" y="3188534"/>
            <a:ext cx="1905000" cy="52194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Parameter type</a:t>
            </a:r>
          </a:p>
        </p:txBody>
      </p:sp>
      <p:sp>
        <p:nvSpPr>
          <p:cNvPr id="8" name="Rectangle 7"/>
          <p:cNvSpPr/>
          <p:nvPr/>
        </p:nvSpPr>
        <p:spPr>
          <a:xfrm>
            <a:off x="6737168" y="4189889"/>
            <a:ext cx="1905000" cy="52194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Invoking constructor</a:t>
            </a:r>
          </a:p>
        </p:txBody>
      </p:sp>
    </p:spTree>
    <p:extLst>
      <p:ext uri="{BB962C8B-B14F-4D97-AF65-F5344CB8AC3E}">
        <p14:creationId xmlns:p14="http://schemas.microsoft.com/office/powerpoint/2010/main" val="41068812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Unchanged Static Factory Method</a:t>
            </a:r>
            <a:endParaRPr lang="en-US" dirty="0"/>
          </a:p>
        </p:txBody>
      </p:sp>
      <p:sp>
        <p:nvSpPr>
          <p:cNvPr id="468995" name="Text Box 3"/>
          <p:cNvSpPr txBox="1">
            <a:spLocks noChangeArrowheads="1"/>
          </p:cNvSpPr>
          <p:nvPr/>
        </p:nvSpPr>
        <p:spPr bwMode="auto">
          <a:xfrm>
            <a:off x="287383" y="1219200"/>
            <a:ext cx="8094617" cy="147732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StaticConfigurableCounterFactory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….</a:t>
            </a:r>
            <a:endParaRPr lang="en-US" b="1" i="1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Counter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createCounter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()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return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createCounter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((</a:t>
            </a:r>
            <a:r>
              <a:rPr lang="en-US" b="1" i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) 0);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}}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8108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Binding Time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951411" y="1181100"/>
            <a:ext cx="6936377" cy="1143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Time when some property of a program (e.g. which counter class, type or value of a variable) bound to a value (a particular counter class, a particular type or value)</a:t>
            </a:r>
          </a:p>
        </p:txBody>
      </p:sp>
      <p:sp>
        <p:nvSpPr>
          <p:cNvPr id="4" name="Rectangle 3"/>
          <p:cNvSpPr/>
          <p:nvPr/>
        </p:nvSpPr>
        <p:spPr>
          <a:xfrm>
            <a:off x="990600" y="2423160"/>
            <a:ext cx="3010989" cy="762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Program writing time</a:t>
            </a:r>
          </a:p>
        </p:txBody>
      </p:sp>
      <p:sp>
        <p:nvSpPr>
          <p:cNvPr id="6" name="Rectangle 5"/>
          <p:cNvSpPr/>
          <p:nvPr/>
        </p:nvSpPr>
        <p:spPr>
          <a:xfrm>
            <a:off x="997131" y="3333749"/>
            <a:ext cx="3010989" cy="762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Program compile time</a:t>
            </a:r>
          </a:p>
        </p:txBody>
      </p:sp>
      <p:sp>
        <p:nvSpPr>
          <p:cNvPr id="7" name="Rectangle 6"/>
          <p:cNvSpPr/>
          <p:nvPr/>
        </p:nvSpPr>
        <p:spPr>
          <a:xfrm>
            <a:off x="1025434" y="4244338"/>
            <a:ext cx="3010989" cy="762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Program load time</a:t>
            </a:r>
          </a:p>
        </p:txBody>
      </p:sp>
      <p:sp>
        <p:nvSpPr>
          <p:cNvPr id="8" name="Rectangle 7"/>
          <p:cNvSpPr/>
          <p:nvPr/>
        </p:nvSpPr>
        <p:spPr>
          <a:xfrm>
            <a:off x="1025434" y="5105398"/>
            <a:ext cx="3010989" cy="762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Program start time</a:t>
            </a:r>
          </a:p>
        </p:txBody>
      </p:sp>
      <p:sp>
        <p:nvSpPr>
          <p:cNvPr id="9" name="Rectangle 8"/>
          <p:cNvSpPr/>
          <p:nvPr/>
        </p:nvSpPr>
        <p:spPr>
          <a:xfrm>
            <a:off x="1045028" y="5973531"/>
            <a:ext cx="3010989" cy="762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Program runtime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572000" y="2449284"/>
            <a:ext cx="0" cy="418011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652554" y="4978566"/>
            <a:ext cx="6096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solidFill>
                  <a:schemeClr val="accent1"/>
                </a:solidFill>
                <a:latin typeface="Century Schoolbook" pitchFamily="18" charset="0"/>
                <a:sym typeface="Wingdings" pitchFamily="2" charset="2"/>
              </a:rPr>
              <a:t></a:t>
            </a:r>
            <a:endParaRPr lang="en-US" sz="6000" dirty="0">
              <a:solidFill>
                <a:schemeClr val="accent1"/>
              </a:solidFill>
              <a:latin typeface="Century Schoolbook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31081" y="2383684"/>
            <a:ext cx="6096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solidFill>
                  <a:schemeClr val="accent1"/>
                </a:solidFill>
                <a:latin typeface="Century Schoolbook" pitchFamily="18" charset="0"/>
                <a:sym typeface="Wingdings" pitchFamily="2" charset="2"/>
              </a:rPr>
              <a:t></a:t>
            </a:r>
            <a:endParaRPr lang="en-US" sz="6000" dirty="0">
              <a:solidFill>
                <a:schemeClr val="accent1"/>
              </a:solidFill>
              <a:latin typeface="Century Schoolbook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715000" y="5402031"/>
            <a:ext cx="2897778" cy="1143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What if we want an API to change the counter at runtime that does not involve error-prone reflection</a:t>
            </a:r>
          </a:p>
        </p:txBody>
      </p:sp>
    </p:spTree>
    <p:extLst>
      <p:ext uri="{BB962C8B-B14F-4D97-AF65-F5344CB8AC3E}">
        <p14:creationId xmlns:p14="http://schemas.microsoft.com/office/powerpoint/2010/main" val="1700543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Course Visits: Using Factory Methods (Review)</a:t>
            </a:r>
            <a:endParaRPr lang="en-US" dirty="0"/>
          </a:p>
        </p:txBody>
      </p:sp>
      <p:sp>
        <p:nvSpPr>
          <p:cNvPr id="468995" name="Text Box 3"/>
          <p:cNvSpPr txBox="1">
            <a:spLocks noChangeArrowheads="1"/>
          </p:cNvSpPr>
          <p:nvPr/>
        </p:nvSpPr>
        <p:spPr bwMode="auto">
          <a:xfrm>
            <a:off x="609600" y="1371600"/>
            <a:ext cx="7924800" cy="286232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ACourseVisits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implements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CourseVisits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{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Counter </a:t>
            </a:r>
            <a:r>
              <a:rPr lang="en-US" dirty="0" err="1">
                <a:solidFill>
                  <a:srgbClr val="0000C0"/>
                </a:solidFill>
                <a:latin typeface="Courier New" panose="02070309020205020404" pitchFamily="49" charset="0"/>
              </a:rPr>
              <a:t>youTubeVisits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AShortCounter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((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0);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Counter </a:t>
            </a:r>
            <a:r>
              <a:rPr lang="en-US" dirty="0" err="1">
                <a:solidFill>
                  <a:srgbClr val="0000C0"/>
                </a:solidFill>
                <a:latin typeface="Courier New" panose="02070309020205020404" pitchFamily="49" charset="0"/>
              </a:rPr>
              <a:t>mixVisits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= 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AShortCounter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((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0);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youTubeVisited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(String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aUser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</a:t>
            </a:r>
            <a:r>
              <a:rPr lang="en-US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youTubeVisits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.add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(1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mixVisited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(String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aUser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</a:t>
            </a:r>
            <a:r>
              <a:rPr lang="en-US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mixVisits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.add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(1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endParaRPr lang="en-US" dirty="0"/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609600" y="2286000"/>
            <a:ext cx="7924800" cy="313932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AStaticFactoryMethodUsingCourseVisits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implements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CourseVisits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{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dirty="0"/>
              <a:t>Counter </a:t>
            </a:r>
            <a:r>
              <a:rPr lang="en-US" dirty="0" err="1">
                <a:solidFill>
                  <a:srgbClr val="0000C0"/>
                </a:solidFill>
                <a:latin typeface="Courier New" panose="02070309020205020404" pitchFamily="49" charset="0"/>
              </a:rPr>
              <a:t>youTubeVisits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StaticCounterFactory.</a:t>
            </a:r>
            <a:r>
              <a:rPr lang="en-US" i="1" dirty="0" err="1"/>
              <a:t>createCounter</a:t>
            </a:r>
            <a:r>
              <a:rPr lang="en-US" i="1" dirty="0"/>
              <a:t>();</a:t>
            </a:r>
          </a:p>
          <a:p>
            <a:r>
              <a:rPr lang="en-US" dirty="0" smtClean="0"/>
              <a:t>    Counter </a:t>
            </a:r>
            <a:r>
              <a:rPr lang="en-US" dirty="0" err="1">
                <a:solidFill>
                  <a:srgbClr val="0000C0"/>
                </a:solidFill>
                <a:latin typeface="Courier New" panose="02070309020205020404" pitchFamily="49" charset="0"/>
              </a:rPr>
              <a:t>mixVisits</a:t>
            </a:r>
            <a:r>
              <a:rPr lang="en-US" dirty="0" smtClean="0"/>
              <a:t>          = </a:t>
            </a:r>
            <a:r>
              <a:rPr lang="en-US" dirty="0" err="1"/>
              <a:t>StaticCounterFactory.</a:t>
            </a:r>
            <a:r>
              <a:rPr lang="en-US" i="1" dirty="0" err="1"/>
              <a:t>createCounter</a:t>
            </a:r>
            <a:r>
              <a:rPr lang="en-US" i="1" dirty="0"/>
              <a:t>();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</a:t>
            </a:r>
          </a:p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youTubeVisited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(String </a:t>
            </a:r>
            <a:r>
              <a:rPr lang="en-US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aUser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</a:t>
            </a:r>
            <a:r>
              <a:rPr lang="en-US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youTubeVisits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.add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(1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mixVisited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(String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aUser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</a:t>
            </a:r>
            <a:r>
              <a:rPr lang="en-US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mixVisits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.add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(1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731029" y="2804207"/>
            <a:ext cx="4648200" cy="685800"/>
          </a:xfrm>
          <a:prstGeom prst="rect">
            <a:avLst/>
          </a:prstGeom>
          <a:solidFill>
            <a:schemeClr val="accent6">
              <a:lumMod val="60000"/>
              <a:lumOff val="40000"/>
              <a:alpha val="23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524000" y="5417331"/>
            <a:ext cx="5715000" cy="77712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Indirection: Not doing a task ( e.g. instantiation) directly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68384" y="1680371"/>
            <a:ext cx="2634342" cy="47564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Direct instantiation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767051" y="1582019"/>
            <a:ext cx="4648200" cy="685800"/>
          </a:xfrm>
          <a:prstGeom prst="rect">
            <a:avLst/>
          </a:prstGeom>
          <a:solidFill>
            <a:schemeClr val="accent6">
              <a:lumMod val="60000"/>
              <a:lumOff val="40000"/>
              <a:alpha val="23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68384" y="2802761"/>
            <a:ext cx="2634342" cy="5715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Indirect instantiation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524000" y="6185417"/>
            <a:ext cx="5715000" cy="67258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A la clues in treasure hunt, telling waiter to tell the cook</a:t>
            </a:r>
          </a:p>
        </p:txBody>
      </p:sp>
    </p:spTree>
    <p:extLst>
      <p:ext uri="{BB962C8B-B14F-4D97-AF65-F5344CB8AC3E}">
        <p14:creationId xmlns:p14="http://schemas.microsoft.com/office/powerpoint/2010/main" val="9767019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6" grpId="0" animBg="1"/>
      <p:bldP spid="1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Binding of Counter Class (Review)</a:t>
            </a:r>
            <a:endParaRPr lang="en-US" dirty="0"/>
          </a:p>
        </p:txBody>
      </p:sp>
      <p:sp>
        <p:nvSpPr>
          <p:cNvPr id="468995" name="Text Box 3"/>
          <p:cNvSpPr txBox="1">
            <a:spLocks noChangeArrowheads="1"/>
          </p:cNvSpPr>
          <p:nvPr/>
        </p:nvSpPr>
        <p:spPr bwMode="auto">
          <a:xfrm>
            <a:off x="228600" y="1371600"/>
            <a:ext cx="8686800" cy="230832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StaticCounterFactory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Counter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createCounter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(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initValue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  return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AnIntCounter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initValue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Counter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createCounter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()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  return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createCounter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((</a:t>
            </a:r>
            <a:r>
              <a:rPr lang="en-US" b="1" i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) 0);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85800" y="1905000"/>
            <a:ext cx="5181600" cy="544562"/>
          </a:xfrm>
          <a:prstGeom prst="rect">
            <a:avLst/>
          </a:prstGeom>
          <a:solidFill>
            <a:schemeClr val="accent6">
              <a:lumMod val="60000"/>
              <a:lumOff val="40000"/>
              <a:alpha val="23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057400" y="4004789"/>
            <a:ext cx="3548743" cy="914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How to make decision at program start time?</a:t>
            </a:r>
          </a:p>
        </p:txBody>
      </p:sp>
      <p:sp>
        <p:nvSpPr>
          <p:cNvPr id="6" name="Rectangle 5"/>
          <p:cNvSpPr/>
          <p:nvPr/>
        </p:nvSpPr>
        <p:spPr>
          <a:xfrm>
            <a:off x="2057400" y="5244054"/>
            <a:ext cx="3548743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Number of lines echoed can be a named constant or a value input by the user</a:t>
            </a:r>
          </a:p>
        </p:txBody>
      </p:sp>
    </p:spTree>
    <p:extLst>
      <p:ext uri="{BB962C8B-B14F-4D97-AF65-F5344CB8AC3E}">
        <p14:creationId xmlns:p14="http://schemas.microsoft.com/office/powerpoint/2010/main" val="2465278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Configuration File (Review)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438400" y="1013733"/>
            <a:ext cx="3733800" cy="83439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Configurable Static Factory Class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2671762"/>
            <a:ext cx="8756754" cy="762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6400800" y="1881936"/>
            <a:ext cx="2324100" cy="6496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Configuration file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4305300" y="1848125"/>
            <a:ext cx="0" cy="762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072368" y="3326836"/>
            <a:ext cx="5242832" cy="7646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Factory Class reads name of instantiated class from configuration file before factory methods are called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072368" y="4229058"/>
            <a:ext cx="5242832" cy="6496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Converts name into class object using reflection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072368" y="5056911"/>
            <a:ext cx="5242832" cy="6496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Finds constructor object taking short value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072368" y="5899181"/>
            <a:ext cx="5242832" cy="64960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Invokes constructor of the class</a:t>
            </a:r>
          </a:p>
        </p:txBody>
      </p:sp>
    </p:spTree>
    <p:extLst>
      <p:ext uri="{BB962C8B-B14F-4D97-AF65-F5344CB8AC3E}">
        <p14:creationId xmlns:p14="http://schemas.microsoft.com/office/powerpoint/2010/main" val="3798005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Changed Static Factory Method (Review)</a:t>
            </a:r>
            <a:endParaRPr lang="en-US" dirty="0"/>
          </a:p>
        </p:txBody>
      </p:sp>
      <p:sp>
        <p:nvSpPr>
          <p:cNvPr id="468995" name="Text Box 3"/>
          <p:cNvSpPr txBox="1">
            <a:spLocks noChangeArrowheads="1"/>
          </p:cNvSpPr>
          <p:nvPr/>
        </p:nvSpPr>
        <p:spPr bwMode="auto">
          <a:xfrm>
            <a:off x="152400" y="1092926"/>
            <a:ext cx="8763000" cy="535531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StaticConfigurableCounterFactory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{</a:t>
            </a:r>
          </a:p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final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String </a:t>
            </a:r>
            <a:r>
              <a:rPr lang="en-US" b="1" i="1" dirty="0">
                <a:solidFill>
                  <a:srgbClr val="0000C0"/>
                </a:solidFill>
                <a:latin typeface="Courier New" panose="02070309020205020404" pitchFamily="49" charset="0"/>
              </a:rPr>
              <a:t>CONFIGURATION_FILE_NAME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endParaRPr lang="en-US" b="1" i="1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b="1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			</a:t>
            </a:r>
            <a:r>
              <a:rPr lang="en-US" b="1" i="1" dirty="0" smtClean="0">
                <a:solidFill>
                  <a:srgbClr val="2A00FF"/>
                </a:solidFill>
                <a:latin typeface="Courier New" panose="02070309020205020404" pitchFamily="49" charset="0"/>
              </a:rPr>
              <a:t>“counter_config.txt</a:t>
            </a:r>
            <a:r>
              <a:rPr lang="en-US" b="1" i="1" dirty="0">
                <a:solidFill>
                  <a:srgbClr val="2A00FF"/>
                </a:solidFill>
                <a:latin typeface="Courier New" panose="02070309020205020404" pitchFamily="49" charset="0"/>
              </a:rPr>
              <a:t>"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Class </a:t>
            </a:r>
            <a:r>
              <a:rPr lang="en-US" b="1" i="1" dirty="0" err="1">
                <a:solidFill>
                  <a:srgbClr val="0000C0"/>
                </a:solidFill>
                <a:latin typeface="Courier New" panose="02070309020205020404" pitchFamily="49" charset="0"/>
              </a:rPr>
              <a:t>counterClass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en-US" b="1" i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AShortCounter.</a:t>
            </a:r>
            <a:r>
              <a:rPr lang="en-US" b="1" i="1" dirty="0" err="1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Constructor </a:t>
            </a:r>
            <a:r>
              <a:rPr lang="en-US" b="1" i="1" dirty="0" err="1">
                <a:solidFill>
                  <a:srgbClr val="0000C0"/>
                </a:solidFill>
                <a:latin typeface="Courier New" panose="02070309020205020404" pitchFamily="49" charset="0"/>
              </a:rPr>
              <a:t>counterConstructor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Counter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createCounter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(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initValue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{ … }</a:t>
            </a:r>
          </a:p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Counter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createCounter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(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)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{ … }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static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{ </a:t>
            </a:r>
            <a:r>
              <a:rPr lang="en-US" b="1" dirty="0" smtClean="0">
                <a:solidFill>
                  <a:srgbClr val="3F7F5F"/>
                </a:solidFill>
                <a:latin typeface="Courier New" panose="02070309020205020404" pitchFamily="49" charset="0"/>
              </a:rPr>
              <a:t>// executed once for each class before it is used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try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{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Scanner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aScanner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endParaRPr lang="en-US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   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Scanner (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File(</a:t>
            </a:r>
            <a:r>
              <a:rPr lang="en-US" b="1" i="1" dirty="0">
                <a:solidFill>
                  <a:srgbClr val="0000C0"/>
                </a:solidFill>
                <a:latin typeface="Courier New" panose="02070309020205020404" pitchFamily="49" charset="0"/>
              </a:rPr>
              <a:t>CONFIGURATION_FILE_NAME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));</a:t>
            </a:r>
          </a:p>
          <a:p>
            <a:r>
              <a:rPr lang="en-US" i="1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</a:t>
            </a:r>
            <a:r>
              <a:rPr lang="en-US" i="1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counterClass</a:t>
            </a:r>
            <a:r>
              <a:rPr lang="en-US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>
                <a:solidFill>
                  <a:srgbClr val="000000"/>
                </a:solidFill>
                <a:latin typeface="Courier New" panose="02070309020205020404" pitchFamily="49" charset="0"/>
              </a:rPr>
              <a:t>= </a:t>
            </a:r>
            <a:r>
              <a:rPr lang="en-US" i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Class.forName</a:t>
            </a:r>
            <a:r>
              <a:rPr lang="en-US" i="1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i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aScanner.nextLine</a:t>
            </a:r>
            <a:r>
              <a:rPr lang="en-US" i="1" dirty="0">
                <a:solidFill>
                  <a:srgbClr val="000000"/>
                </a:solidFill>
                <a:latin typeface="Courier New" panose="02070309020205020404" pitchFamily="49" charset="0"/>
              </a:rPr>
              <a:t>());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}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catch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(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FileNotFoundException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|</a:t>
            </a:r>
          </a:p>
          <a:p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 		</a:t>
            </a:r>
            <a:r>
              <a:rPr lang="en-US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NoSuchElementException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| </a:t>
            </a:r>
            <a:endParaRPr lang="en-US" b="1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	 	</a:t>
            </a:r>
            <a:r>
              <a:rPr lang="en-US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ClassNotFoundException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e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){</a:t>
            </a:r>
            <a:endParaRPr lang="en-US" b="1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 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e.printStackTrace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();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} 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336971" y="1501879"/>
            <a:ext cx="1578429" cy="52194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Class object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172199" y="2065193"/>
            <a:ext cx="2743201" cy="52194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Constructor action object</a:t>
            </a:r>
          </a:p>
        </p:txBody>
      </p:sp>
    </p:spTree>
    <p:extLst>
      <p:ext uri="{BB962C8B-B14F-4D97-AF65-F5344CB8AC3E}">
        <p14:creationId xmlns:p14="http://schemas.microsoft.com/office/powerpoint/2010/main" val="39761235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Changed Static Factory Method (Review)</a:t>
            </a:r>
            <a:endParaRPr lang="en-US" dirty="0"/>
          </a:p>
        </p:txBody>
      </p:sp>
      <p:sp>
        <p:nvSpPr>
          <p:cNvPr id="468995" name="Text Box 3"/>
          <p:cNvSpPr txBox="1">
            <a:spLocks noChangeArrowheads="1"/>
          </p:cNvSpPr>
          <p:nvPr/>
        </p:nvSpPr>
        <p:spPr bwMode="auto">
          <a:xfrm>
            <a:off x="58783" y="1090749"/>
            <a:ext cx="8763000" cy="590931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StaticConfigurableCounterFactory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{</a:t>
            </a:r>
          </a:p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final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String </a:t>
            </a:r>
            <a:r>
              <a:rPr lang="en-US" b="1" i="1" dirty="0">
                <a:solidFill>
                  <a:srgbClr val="0000C0"/>
                </a:solidFill>
                <a:latin typeface="Courier New" panose="02070309020205020404" pitchFamily="49" charset="0"/>
              </a:rPr>
              <a:t>CONFIGURATION_FILE_NAME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endParaRPr lang="en-US" b="1" i="1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b="1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			</a:t>
            </a:r>
            <a:r>
              <a:rPr lang="en-US" b="1" i="1" dirty="0" smtClean="0">
                <a:solidFill>
                  <a:srgbClr val="2A00FF"/>
                </a:solidFill>
                <a:latin typeface="Courier New" panose="02070309020205020404" pitchFamily="49" charset="0"/>
              </a:rPr>
              <a:t>“counter_config.txt</a:t>
            </a:r>
            <a:r>
              <a:rPr lang="en-US" b="1" i="1" dirty="0">
                <a:solidFill>
                  <a:srgbClr val="2A00FF"/>
                </a:solidFill>
                <a:latin typeface="Courier New" panose="02070309020205020404" pitchFamily="49" charset="0"/>
              </a:rPr>
              <a:t>"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Class </a:t>
            </a:r>
            <a:r>
              <a:rPr lang="en-US" b="1" i="1" dirty="0" err="1">
                <a:solidFill>
                  <a:srgbClr val="0000C0"/>
                </a:solidFill>
                <a:latin typeface="Courier New" panose="02070309020205020404" pitchFamily="49" charset="0"/>
              </a:rPr>
              <a:t>counterClass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en-US" b="1" i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AShortCounter.</a:t>
            </a:r>
            <a:r>
              <a:rPr lang="en-US" b="1" i="1" dirty="0" err="1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Constructor </a:t>
            </a:r>
            <a:r>
              <a:rPr lang="en-US" b="1" i="1" dirty="0" err="1">
                <a:solidFill>
                  <a:srgbClr val="0000C0"/>
                </a:solidFill>
                <a:latin typeface="Courier New" panose="02070309020205020404" pitchFamily="49" charset="0"/>
              </a:rPr>
              <a:t>counterConstructor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Counter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createCounter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(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initValue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try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{</a:t>
            </a:r>
          </a:p>
          <a:p>
            <a:r>
              <a:rPr lang="en-US" i="1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</a:t>
            </a:r>
            <a:r>
              <a:rPr lang="en-US" b="1" i="1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counterConstructor</a:t>
            </a:r>
            <a:r>
              <a:rPr lang="en-US" b="1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= </a:t>
            </a:r>
            <a:endParaRPr lang="en-US" b="1" i="1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b="1" i="1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counterClass</a:t>
            </a:r>
            <a:r>
              <a:rPr lang="en-US" b="1" i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.getConstructor</a:t>
            </a:r>
            <a:r>
              <a:rPr lang="en-US" b="1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b="1" i="1" dirty="0" err="1" smtClean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b="1" i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.</a:t>
            </a:r>
            <a:r>
              <a:rPr lang="en-US" b="1" i="1" dirty="0" err="1" smtClean="0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 return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(Counter) 	</a:t>
            </a:r>
            <a:r>
              <a:rPr lang="en-US" b="1" i="1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counterConstructor</a:t>
            </a:r>
            <a:r>
              <a:rPr lang="en-US" b="1" i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.newInstance</a:t>
            </a:r>
            <a:r>
              <a:rPr lang="en-US" b="1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b="1" i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initValue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endParaRPr lang="en-US" dirty="0">
              <a:latin typeface="Courier New" panose="020703090202050204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catch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(</a:t>
            </a:r>
            <a:r>
              <a:rPr lang="en-US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NoSuchMethodException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| </a:t>
            </a:r>
          </a:p>
          <a:p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InstantiationException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| </a:t>
            </a:r>
            <a:endParaRPr lang="en-US" b="1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IllegalAccessException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| 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IllegalArgumentException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| </a:t>
            </a:r>
            <a:endParaRPr lang="en-US" b="1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InvocationTargetException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e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e.printStackTrace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();</a:t>
            </a:r>
          </a:p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 return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AShortCounter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((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0);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895600" y="4419600"/>
            <a:ext cx="5486400" cy="6858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What if we want an API to change the counter at runtime</a:t>
            </a:r>
          </a:p>
        </p:txBody>
      </p:sp>
    </p:spTree>
    <p:extLst>
      <p:ext uri="{BB962C8B-B14F-4D97-AF65-F5344CB8AC3E}">
        <p14:creationId xmlns:p14="http://schemas.microsoft.com/office/powerpoint/2010/main" val="31992797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Settable </a:t>
            </a:r>
            <a:r>
              <a:rPr lang="en-US" dirty="0" err="1" smtClean="0"/>
              <a:t>CounterClass</a:t>
            </a:r>
            <a:endParaRPr lang="en-US" dirty="0"/>
          </a:p>
        </p:txBody>
      </p:sp>
      <p:sp>
        <p:nvSpPr>
          <p:cNvPr id="468995" name="Text Box 3"/>
          <p:cNvSpPr txBox="1">
            <a:spLocks noChangeArrowheads="1"/>
          </p:cNvSpPr>
          <p:nvPr/>
        </p:nvSpPr>
        <p:spPr bwMode="auto">
          <a:xfrm>
            <a:off x="58783" y="1090749"/>
            <a:ext cx="8763000" cy="590931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StaticConfigurableCounterFactory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{</a:t>
            </a:r>
          </a:p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final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String </a:t>
            </a:r>
            <a:r>
              <a:rPr lang="en-US" b="1" i="1" dirty="0">
                <a:solidFill>
                  <a:srgbClr val="0000C0"/>
                </a:solidFill>
                <a:latin typeface="Courier New" panose="02070309020205020404" pitchFamily="49" charset="0"/>
              </a:rPr>
              <a:t>CONFIGURATION_FILE_NAME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endParaRPr lang="en-US" b="1" i="1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b="1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			</a:t>
            </a:r>
            <a:r>
              <a:rPr lang="en-US" b="1" i="1" dirty="0" smtClean="0">
                <a:solidFill>
                  <a:srgbClr val="2A00FF"/>
                </a:solidFill>
                <a:latin typeface="Courier New" panose="02070309020205020404" pitchFamily="49" charset="0"/>
              </a:rPr>
              <a:t>“counter_config.txt</a:t>
            </a:r>
            <a:r>
              <a:rPr lang="en-US" b="1" i="1" dirty="0">
                <a:solidFill>
                  <a:srgbClr val="2A00FF"/>
                </a:solidFill>
                <a:latin typeface="Courier New" panose="02070309020205020404" pitchFamily="49" charset="0"/>
              </a:rPr>
              <a:t>"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Class </a:t>
            </a:r>
            <a:r>
              <a:rPr lang="en-US" b="1" i="1" dirty="0" err="1">
                <a:solidFill>
                  <a:srgbClr val="0000C0"/>
                </a:solidFill>
                <a:latin typeface="Courier New" panose="02070309020205020404" pitchFamily="49" charset="0"/>
              </a:rPr>
              <a:t>counterClass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en-US" b="1" i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AShortCounter.</a:t>
            </a:r>
            <a:r>
              <a:rPr lang="en-US" b="1" i="1" dirty="0" err="1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Constructor </a:t>
            </a:r>
            <a:r>
              <a:rPr lang="en-US" b="1" i="1" dirty="0" err="1">
                <a:solidFill>
                  <a:srgbClr val="0000C0"/>
                </a:solidFill>
                <a:latin typeface="Courier New" panose="02070309020205020404" pitchFamily="49" charset="0"/>
              </a:rPr>
              <a:t>counterConstructor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Counter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createCounter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(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initValue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try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{</a:t>
            </a:r>
          </a:p>
          <a:p>
            <a:r>
              <a:rPr lang="en-US" i="1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</a:t>
            </a:r>
            <a:r>
              <a:rPr lang="en-US" b="1" i="1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counterConstructor</a:t>
            </a:r>
            <a:r>
              <a:rPr lang="en-US" b="1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= </a:t>
            </a:r>
            <a:endParaRPr lang="en-US" b="1" i="1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b="1" i="1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counterClass</a:t>
            </a:r>
            <a:r>
              <a:rPr lang="en-US" b="1" i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.getConstructor</a:t>
            </a:r>
            <a:r>
              <a:rPr lang="en-US" b="1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b="1" i="1" dirty="0" err="1" smtClean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b="1" i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.</a:t>
            </a:r>
            <a:r>
              <a:rPr lang="en-US" b="1" i="1" dirty="0" err="1" smtClean="0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)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 return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(Counter) 	</a:t>
            </a:r>
            <a:r>
              <a:rPr lang="en-US" b="1" i="1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counterConstructor</a:t>
            </a:r>
            <a:r>
              <a:rPr lang="en-US" b="1" i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.newInstance</a:t>
            </a:r>
            <a:r>
              <a:rPr lang="en-US" b="1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b="1" i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initValue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endParaRPr lang="en-US" dirty="0">
              <a:latin typeface="Courier New" panose="020703090202050204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catch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(</a:t>
            </a:r>
            <a:r>
              <a:rPr lang="en-US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NoSuchMethodException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| </a:t>
            </a:r>
          </a:p>
          <a:p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InstantiationException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| </a:t>
            </a:r>
            <a:endParaRPr lang="en-US" b="1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IllegalAccessException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| 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IllegalArgumentException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| </a:t>
            </a:r>
            <a:endParaRPr lang="en-US" b="1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InvocationTargetException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e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e.printStackTrace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();</a:t>
            </a:r>
          </a:p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 return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AShortCounter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((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0);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704343" y="1796294"/>
            <a:ext cx="2117440" cy="5219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Allow class to be set</a:t>
            </a:r>
          </a:p>
        </p:txBody>
      </p:sp>
      <p:sp>
        <p:nvSpPr>
          <p:cNvPr id="7" name="Rectangle 6"/>
          <p:cNvSpPr/>
          <p:nvPr/>
        </p:nvSpPr>
        <p:spPr>
          <a:xfrm>
            <a:off x="6704343" y="4572000"/>
            <a:ext cx="2117440" cy="52194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Reflection is messy</a:t>
            </a:r>
          </a:p>
        </p:txBody>
      </p:sp>
    </p:spTree>
    <p:extLst>
      <p:ext uri="{BB962C8B-B14F-4D97-AF65-F5344CB8AC3E}">
        <p14:creationId xmlns:p14="http://schemas.microsoft.com/office/powerpoint/2010/main" val="24877103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Concepts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Interfaces</a:t>
            </a:r>
          </a:p>
          <a:p>
            <a:r>
              <a:rPr lang="en-US" dirty="0" smtClean="0"/>
              <a:t>Abstract Methods</a:t>
            </a:r>
          </a:p>
          <a:p>
            <a:r>
              <a:rPr lang="en-US" dirty="0" smtClean="0"/>
              <a:t>Action Objects</a:t>
            </a:r>
          </a:p>
          <a:p>
            <a:r>
              <a:rPr lang="en-US" dirty="0" smtClean="0"/>
              <a:t>Exceptions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832742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Factory Method</a:t>
            </a:r>
            <a:endParaRPr lang="en-US" dirty="0"/>
          </a:p>
        </p:txBody>
      </p:sp>
      <p:sp>
        <p:nvSpPr>
          <p:cNvPr id="468995" name="Text Box 3"/>
          <p:cNvSpPr txBox="1">
            <a:spLocks noChangeArrowheads="1"/>
          </p:cNvSpPr>
          <p:nvPr/>
        </p:nvSpPr>
        <p:spPr bwMode="auto">
          <a:xfrm>
            <a:off x="228600" y="1371600"/>
            <a:ext cx="8686800" cy="230832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StaticCounterFactory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Counter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createCounter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(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initValue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  return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AShortCounter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initValue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Counter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createCounter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()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  return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createCounter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((</a:t>
            </a:r>
            <a:r>
              <a:rPr lang="en-US" b="1" i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) 0);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735183" y="3431714"/>
            <a:ext cx="5486400" cy="6858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What if we want an API to change the counter at runtime</a:t>
            </a:r>
          </a:p>
        </p:txBody>
      </p:sp>
      <p:sp>
        <p:nvSpPr>
          <p:cNvPr id="6" name="Rectangle 5"/>
          <p:cNvSpPr/>
          <p:nvPr/>
        </p:nvSpPr>
        <p:spPr>
          <a:xfrm>
            <a:off x="222069" y="4438373"/>
            <a:ext cx="2133600" cy="612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More indirection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2667000" y="4438373"/>
            <a:ext cx="5486400" cy="612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Make factory methods instance methods</a:t>
            </a:r>
          </a:p>
        </p:txBody>
      </p:sp>
      <p:sp>
        <p:nvSpPr>
          <p:cNvPr id="10" name="Rectangle 9"/>
          <p:cNvSpPr/>
          <p:nvPr/>
        </p:nvSpPr>
        <p:spPr>
          <a:xfrm>
            <a:off x="2667000" y="5138593"/>
            <a:ext cx="5486400" cy="612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API to set Factories with these methods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690949" y="5871463"/>
            <a:ext cx="5486400" cy="612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Abstract factories used to access the factories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28600" y="5259132"/>
            <a:ext cx="2127069" cy="91849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Factory methods be set by the programmer</a:t>
            </a:r>
          </a:p>
        </p:txBody>
      </p:sp>
    </p:spTree>
    <p:extLst>
      <p:ext uri="{BB962C8B-B14F-4D97-AF65-F5344CB8AC3E}">
        <p14:creationId xmlns:p14="http://schemas.microsoft.com/office/powerpoint/2010/main" val="6678870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err="1" smtClean="0"/>
              <a:t>Instantiatable</a:t>
            </a:r>
            <a:r>
              <a:rPr lang="en-US" dirty="0" smtClean="0"/>
              <a:t> Factory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1600200" y="1447800"/>
            <a:ext cx="1676400" cy="1295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Factory</a:t>
            </a:r>
            <a:endParaRPr lang="en-US" sz="1600" dirty="0"/>
          </a:p>
        </p:txBody>
      </p:sp>
      <p:sp>
        <p:nvSpPr>
          <p:cNvPr id="28" name="Rectangle 27"/>
          <p:cNvSpPr/>
          <p:nvPr/>
        </p:nvSpPr>
        <p:spPr>
          <a:xfrm>
            <a:off x="3276600" y="1524000"/>
            <a:ext cx="1905000" cy="533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sz="1600" dirty="0" smtClean="0">
                <a:latin typeface="Calibri" pitchFamily="34" charset="0"/>
                <a:cs typeface="Calibri" pitchFamily="34" charset="0"/>
              </a:rPr>
              <a:t>void  create</a:t>
            </a:r>
            <a:r>
              <a:rPr lang="en-US" sz="1600" baseline="30000" dirty="0" smtClean="0">
                <a:latin typeface="Calibri" pitchFamily="34" charset="0"/>
                <a:cs typeface="Calibri" pitchFamily="34" charset="0"/>
              </a:rPr>
              <a:t>1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(…)</a:t>
            </a:r>
          </a:p>
        </p:txBody>
      </p:sp>
      <p:sp>
        <p:nvSpPr>
          <p:cNvPr id="29" name="Rectangle 28"/>
          <p:cNvSpPr/>
          <p:nvPr/>
        </p:nvSpPr>
        <p:spPr>
          <a:xfrm>
            <a:off x="762000" y="3733800"/>
            <a:ext cx="1676400" cy="1143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AFactory</a:t>
            </a:r>
            <a:endParaRPr lang="en-US" sz="1600" dirty="0"/>
          </a:p>
        </p:txBody>
      </p:sp>
      <p:sp>
        <p:nvSpPr>
          <p:cNvPr id="30" name="Rectangle 29"/>
          <p:cNvSpPr/>
          <p:nvPr/>
        </p:nvSpPr>
        <p:spPr>
          <a:xfrm>
            <a:off x="2895600" y="3733800"/>
            <a:ext cx="1676400" cy="1143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AnotherFactory</a:t>
            </a:r>
            <a:endParaRPr lang="en-US" sz="1600" dirty="0"/>
          </a:p>
        </p:txBody>
      </p:sp>
      <p:cxnSp>
        <p:nvCxnSpPr>
          <p:cNvPr id="31" name="Straight Arrow Connector 30"/>
          <p:cNvCxnSpPr>
            <a:stCxn id="26" idx="2"/>
            <a:endCxn id="29" idx="0"/>
          </p:cNvCxnSpPr>
          <p:nvPr/>
        </p:nvCxnSpPr>
        <p:spPr>
          <a:xfrm rot="5400000">
            <a:off x="1524000" y="2819400"/>
            <a:ext cx="990600" cy="838200"/>
          </a:xfrm>
          <a:prstGeom prst="straightConnector1">
            <a:avLst/>
          </a:prstGeom>
          <a:ln>
            <a:headEnd type="arrow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6" idx="2"/>
            <a:endCxn id="30" idx="0"/>
          </p:cNvCxnSpPr>
          <p:nvPr/>
        </p:nvCxnSpPr>
        <p:spPr>
          <a:xfrm rot="16200000" flipH="1">
            <a:off x="2590800" y="2590800"/>
            <a:ext cx="990600" cy="1295400"/>
          </a:xfrm>
          <a:prstGeom prst="straightConnector1">
            <a:avLst/>
          </a:prstGeom>
          <a:ln>
            <a:headEnd type="arrow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1828800" y="3200400"/>
            <a:ext cx="1371600" cy="381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implements</a:t>
            </a:r>
            <a:endParaRPr lang="en-US" sz="1600" dirty="0"/>
          </a:p>
        </p:txBody>
      </p:sp>
      <p:sp>
        <p:nvSpPr>
          <p:cNvPr id="37" name="Rectangle 36"/>
          <p:cNvSpPr/>
          <p:nvPr/>
        </p:nvSpPr>
        <p:spPr>
          <a:xfrm>
            <a:off x="3276600" y="2133600"/>
            <a:ext cx="1905000" cy="533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sz="1600" dirty="0" smtClean="0">
                <a:latin typeface="Calibri" pitchFamily="34" charset="0"/>
                <a:cs typeface="Calibri" pitchFamily="34" charset="0"/>
              </a:rPr>
              <a:t>void  create</a:t>
            </a:r>
            <a:r>
              <a:rPr lang="en-US" sz="1600" baseline="30000" dirty="0" smtClean="0">
                <a:latin typeface="Calibri" pitchFamily="34" charset="0"/>
                <a:cs typeface="Calibri" pitchFamily="34" charset="0"/>
              </a:rPr>
              <a:t>2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(…)</a:t>
            </a:r>
          </a:p>
        </p:txBody>
      </p:sp>
      <p:sp>
        <p:nvSpPr>
          <p:cNvPr id="51" name="Rectangle 50"/>
          <p:cNvSpPr/>
          <p:nvPr/>
        </p:nvSpPr>
        <p:spPr>
          <a:xfrm>
            <a:off x="5410200" y="3733800"/>
            <a:ext cx="3200400" cy="6858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Different implementations can instantiate different classes</a:t>
            </a:r>
          </a:p>
        </p:txBody>
      </p:sp>
      <p:sp>
        <p:nvSpPr>
          <p:cNvPr id="52" name="Rectangle 51"/>
          <p:cNvSpPr/>
          <p:nvPr/>
        </p:nvSpPr>
        <p:spPr>
          <a:xfrm>
            <a:off x="5423581" y="1562100"/>
            <a:ext cx="3200400" cy="8763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Provides instance methods for creating one or more related classes</a:t>
            </a:r>
          </a:p>
        </p:txBody>
      </p:sp>
      <p:sp>
        <p:nvSpPr>
          <p:cNvPr id="53" name="Rectangle 52"/>
          <p:cNvSpPr/>
          <p:nvPr/>
        </p:nvSpPr>
        <p:spPr>
          <a:xfrm>
            <a:off x="5410200" y="2601686"/>
            <a:ext cx="3200400" cy="838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Each method  takes instantiation parameters</a:t>
            </a:r>
          </a:p>
        </p:txBody>
      </p:sp>
      <p:sp>
        <p:nvSpPr>
          <p:cNvPr id="55" name="Rectangle 54"/>
          <p:cNvSpPr/>
          <p:nvPr/>
        </p:nvSpPr>
        <p:spPr>
          <a:xfrm>
            <a:off x="5410200" y="4419600"/>
            <a:ext cx="3200400" cy="838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Typically instantiation parameters become constructor parameters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06062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7" grpId="0" animBg="1"/>
      <p:bldP spid="51" grpId="0" animBg="1"/>
      <p:bldP spid="52" grpId="0" animBg="1"/>
      <p:bldP spid="53" grpId="0" animBg="1"/>
      <p:bldP spid="5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Instantiated Multiple Factory Classes</a:t>
            </a:r>
            <a:endParaRPr lang="en-US" dirty="0"/>
          </a:p>
        </p:txBody>
      </p:sp>
      <p:sp>
        <p:nvSpPr>
          <p:cNvPr id="468995" name="Text Box 3"/>
          <p:cNvSpPr txBox="1">
            <a:spLocks noChangeArrowheads="1"/>
          </p:cNvSpPr>
          <p:nvPr/>
        </p:nvSpPr>
        <p:spPr bwMode="auto">
          <a:xfrm>
            <a:off x="287383" y="1095826"/>
            <a:ext cx="8094617" cy="120032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interface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CounterFactory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Counter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createCounter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(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initValue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;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Counter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createCounter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();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87383" y="2388275"/>
            <a:ext cx="8573588" cy="20313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AnIntCounterFactory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implements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CounterFactory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{</a:t>
            </a:r>
          </a:p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Counter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createCounter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initValue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return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AnIntCounter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initValue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</a:p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Counter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createCounter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return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createCounter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((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0);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}}</a:t>
            </a:r>
            <a:endParaRPr lang="en-US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87383" y="4532502"/>
            <a:ext cx="8573588" cy="20313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AShortCounterFactory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implements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CounterFactory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{</a:t>
            </a:r>
          </a:p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Counter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createCounter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initValue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return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AShortCounter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initValue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</a:p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Counter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createCounter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return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createCounter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((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0);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}}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190309" y="5205264"/>
            <a:ext cx="3200400" cy="6858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How to choose among different factories?</a:t>
            </a:r>
          </a:p>
        </p:txBody>
      </p:sp>
    </p:spTree>
    <p:extLst>
      <p:ext uri="{BB962C8B-B14F-4D97-AF65-F5344CB8AC3E}">
        <p14:creationId xmlns:p14="http://schemas.microsoft.com/office/powerpoint/2010/main" val="233033697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8995" grpId="0" animBg="1"/>
      <p:bldP spid="4" grpId="0" animBg="1"/>
      <p:bldP spid="6" grpId="0" animBg="1"/>
      <p:bldP spid="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305800" cy="1066800"/>
          </a:xfrm>
        </p:spPr>
        <p:txBody>
          <a:bodyPr/>
          <a:lstStyle/>
          <a:p>
            <a:r>
              <a:rPr lang="en-US" dirty="0" smtClean="0"/>
              <a:t>Abstract Factories or Factory Selectors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1600200" y="1600200"/>
            <a:ext cx="1676400" cy="17526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Factory Selector/  Abstract Factory</a:t>
            </a:r>
            <a:endParaRPr lang="en-US" sz="1600" dirty="0"/>
          </a:p>
        </p:txBody>
      </p:sp>
      <p:sp>
        <p:nvSpPr>
          <p:cNvPr id="28" name="Rectangle 27"/>
          <p:cNvSpPr/>
          <p:nvPr/>
        </p:nvSpPr>
        <p:spPr>
          <a:xfrm>
            <a:off x="3276600" y="1648641"/>
            <a:ext cx="1905000" cy="6096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sz="1600" dirty="0" smtClean="0">
                <a:latin typeface="Calibri" pitchFamily="34" charset="0"/>
                <a:cs typeface="Calibri" pitchFamily="34" charset="0"/>
              </a:rPr>
              <a:t>static Factory </a:t>
            </a:r>
            <a:r>
              <a:rPr lang="en-US" sz="1600" dirty="0" err="1" smtClean="0">
                <a:latin typeface="Calibri" pitchFamily="34" charset="0"/>
                <a:cs typeface="Calibri" pitchFamily="34" charset="0"/>
              </a:rPr>
              <a:t>getFactory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()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 flipV="1">
            <a:off x="2362200" y="3352800"/>
            <a:ext cx="0" cy="1371600"/>
          </a:xfrm>
          <a:prstGeom prst="straightConnector1">
            <a:avLst/>
          </a:prstGeom>
          <a:ln>
            <a:headEnd type="arrow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2438400" y="3733800"/>
            <a:ext cx="1371600" cy="381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Has-A</a:t>
            </a:r>
            <a:endParaRPr lang="en-US" sz="1600" dirty="0"/>
          </a:p>
        </p:txBody>
      </p:sp>
      <p:sp>
        <p:nvSpPr>
          <p:cNvPr id="37" name="Rectangle 36"/>
          <p:cNvSpPr/>
          <p:nvPr/>
        </p:nvSpPr>
        <p:spPr>
          <a:xfrm>
            <a:off x="3276600" y="2493917"/>
            <a:ext cx="1905000" cy="533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sz="1600" dirty="0" smtClean="0">
                <a:latin typeface="Calibri" pitchFamily="34" charset="0"/>
                <a:cs typeface="Calibri" pitchFamily="34" charset="0"/>
              </a:rPr>
              <a:t>static </a:t>
            </a:r>
            <a:r>
              <a:rPr lang="en-US" sz="1600" dirty="0" err="1" smtClean="0">
                <a:latin typeface="Calibri" pitchFamily="34" charset="0"/>
                <a:cs typeface="Calibri" pitchFamily="34" charset="0"/>
              </a:rPr>
              <a:t>setFactory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(Factory f)</a:t>
            </a:r>
          </a:p>
        </p:txBody>
      </p:sp>
      <p:sp>
        <p:nvSpPr>
          <p:cNvPr id="50" name="Rectangle 49"/>
          <p:cNvSpPr/>
          <p:nvPr/>
        </p:nvSpPr>
        <p:spPr>
          <a:xfrm>
            <a:off x="5410200" y="2286000"/>
            <a:ext cx="3200400" cy="685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Has a link to a Factory instance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524000" y="4724400"/>
            <a:ext cx="1676400" cy="1295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Factory</a:t>
            </a:r>
            <a:endParaRPr lang="en-US" sz="1600" dirty="0"/>
          </a:p>
        </p:txBody>
      </p:sp>
      <p:sp>
        <p:nvSpPr>
          <p:cNvPr id="27" name="Rectangle 26"/>
          <p:cNvSpPr/>
          <p:nvPr/>
        </p:nvSpPr>
        <p:spPr>
          <a:xfrm>
            <a:off x="3200400" y="4800600"/>
            <a:ext cx="1905000" cy="533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sz="1600" dirty="0" smtClean="0">
                <a:latin typeface="Calibri" pitchFamily="34" charset="0"/>
                <a:cs typeface="Calibri" pitchFamily="34" charset="0"/>
              </a:rPr>
              <a:t>create</a:t>
            </a:r>
            <a:r>
              <a:rPr lang="en-US" sz="1600" baseline="30000" dirty="0" smtClean="0">
                <a:latin typeface="Calibri" pitchFamily="34" charset="0"/>
                <a:cs typeface="Calibri" pitchFamily="34" charset="0"/>
              </a:rPr>
              <a:t>1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(…)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200400" y="5410200"/>
            <a:ext cx="1905000" cy="533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sz="1600" dirty="0" smtClean="0">
                <a:latin typeface="Calibri" pitchFamily="34" charset="0"/>
                <a:cs typeface="Calibri" pitchFamily="34" charset="0"/>
              </a:rPr>
              <a:t>create</a:t>
            </a:r>
            <a:r>
              <a:rPr lang="en-US" sz="1600" baseline="30000" dirty="0" smtClean="0">
                <a:latin typeface="Calibri" pitchFamily="34" charset="0"/>
                <a:cs typeface="Calibri" pitchFamily="34" charset="0"/>
              </a:rPr>
              <a:t>2</a:t>
            </a:r>
            <a:r>
              <a:rPr lang="en-US" sz="1600" dirty="0" smtClean="0">
                <a:latin typeface="Calibri" pitchFamily="34" charset="0"/>
                <a:cs typeface="Calibri" pitchFamily="34" charset="0"/>
              </a:rPr>
              <a:t>(…)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410200" y="3657600"/>
            <a:ext cx="3200400" cy="685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Can get reference to factory and invoke factory methods</a:t>
            </a:r>
          </a:p>
        </p:txBody>
      </p:sp>
      <p:sp>
        <p:nvSpPr>
          <p:cNvPr id="40" name="Rectangle 39"/>
          <p:cNvSpPr/>
          <p:nvPr/>
        </p:nvSpPr>
        <p:spPr>
          <a:xfrm>
            <a:off x="5410200" y="2971800"/>
            <a:ext cx="3200400" cy="685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Static methods to change and get reference</a:t>
            </a:r>
          </a:p>
        </p:txBody>
      </p:sp>
      <p:sp>
        <p:nvSpPr>
          <p:cNvPr id="42" name="Rectangle 41"/>
          <p:cNvSpPr/>
          <p:nvPr/>
        </p:nvSpPr>
        <p:spPr>
          <a:xfrm>
            <a:off x="5410200" y="1676400"/>
            <a:ext cx="3200400" cy="609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Helps choose between factories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410200" y="4343400"/>
            <a:ext cx="3200400" cy="685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Not an abstract class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619293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7" grpId="0" animBg="1"/>
      <p:bldP spid="50" grpId="0" animBg="1"/>
      <p:bldP spid="39" grpId="0" animBg="1"/>
      <p:bldP spid="40" grpId="0" animBg="1"/>
      <p:bldP spid="21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Factory Methods</a:t>
            </a:r>
            <a:endParaRPr lang="en-US" dirty="0"/>
          </a:p>
        </p:txBody>
      </p:sp>
      <p:sp>
        <p:nvSpPr>
          <p:cNvPr id="468995" name="Text Box 3"/>
          <p:cNvSpPr txBox="1">
            <a:spLocks noChangeArrowheads="1"/>
          </p:cNvSpPr>
          <p:nvPr/>
        </p:nvSpPr>
        <p:spPr bwMode="auto">
          <a:xfrm>
            <a:off x="228600" y="1371600"/>
            <a:ext cx="8686800" cy="230832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StaticCounterFactory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Counter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createCounter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(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initValue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  return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AnIntCounter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initValue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Counter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createCounter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()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  return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createCounter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((</a:t>
            </a:r>
            <a:r>
              <a:rPr lang="en-US" b="1" i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) 0);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7536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Factory/Factory Selector</a:t>
            </a:r>
            <a:endParaRPr lang="en-US" dirty="0"/>
          </a:p>
        </p:txBody>
      </p:sp>
      <p:sp>
        <p:nvSpPr>
          <p:cNvPr id="468995" name="Text Box 3"/>
          <p:cNvSpPr txBox="1">
            <a:spLocks noChangeArrowheads="1"/>
          </p:cNvSpPr>
          <p:nvPr/>
        </p:nvSpPr>
        <p:spPr bwMode="auto">
          <a:xfrm>
            <a:off x="228600" y="1295400"/>
            <a:ext cx="8704217" cy="313932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StaticCounterFactorySelector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static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CounterFactory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i="1" dirty="0" err="1">
                <a:solidFill>
                  <a:srgbClr val="0000C0"/>
                </a:solidFill>
                <a:latin typeface="Courier New" panose="02070309020205020404" pitchFamily="49" charset="0"/>
              </a:rPr>
              <a:t>counterFactory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endParaRPr lang="en-US" b="1" i="1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b="1" i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AShortCounterFactory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();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CounterFactory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getCounterFactory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  return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i="1" dirty="0" err="1">
                <a:solidFill>
                  <a:srgbClr val="0000C0"/>
                </a:solidFill>
                <a:latin typeface="Courier New" panose="02070309020205020404" pitchFamily="49" charset="0"/>
              </a:rPr>
              <a:t>counterFactory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setCounterFactory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</a:p>
          <a:p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CounterFactory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aCounterFactory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i="1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</a:t>
            </a:r>
            <a:r>
              <a:rPr lang="en-US" i="1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counterFactory</a:t>
            </a:r>
            <a:r>
              <a:rPr lang="en-US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>
                <a:solidFill>
                  <a:srgbClr val="000000"/>
                </a:solidFill>
                <a:latin typeface="Courier New" panose="02070309020205020404" pitchFamily="49" charset="0"/>
              </a:rPr>
              <a:t>= </a:t>
            </a:r>
            <a:r>
              <a:rPr lang="en-US" i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aCounterFactory</a:t>
            </a:r>
            <a:r>
              <a:rPr lang="en-US" i="1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4321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 Selector Getter</a:t>
            </a:r>
            <a:endParaRPr lang="en-US" dirty="0"/>
          </a:p>
        </p:txBody>
      </p:sp>
      <p:sp>
        <p:nvSpPr>
          <p:cNvPr id="468995" name="Text Box 3"/>
          <p:cNvSpPr txBox="1">
            <a:spLocks noChangeArrowheads="1"/>
          </p:cNvSpPr>
          <p:nvPr/>
        </p:nvSpPr>
        <p:spPr bwMode="auto">
          <a:xfrm>
            <a:off x="228600" y="1295400"/>
            <a:ext cx="8704217" cy="369331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AFactorySelectorUsingCourseVisits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endParaRPr lang="en-US" b="1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implements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CourseVisits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Counter </a:t>
            </a:r>
            <a:r>
              <a:rPr lang="en-US" dirty="0" err="1">
                <a:solidFill>
                  <a:srgbClr val="0000C0"/>
                </a:solidFill>
                <a:latin typeface="Courier New" panose="02070309020205020404" pitchFamily="49" charset="0"/>
              </a:rPr>
              <a:t>youTubeVisits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StaticCounterFactorySelector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.</a:t>
            </a:r>
          </a:p>
          <a:p>
            <a:r>
              <a:rPr lang="en-US" i="1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		</a:t>
            </a:r>
            <a:r>
              <a:rPr lang="en-US" i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getCounterFactory</a:t>
            </a:r>
            <a:r>
              <a:rPr lang="en-US" i="1" dirty="0">
                <a:solidFill>
                  <a:srgbClr val="000000"/>
                </a:solidFill>
                <a:latin typeface="Courier New" panose="02070309020205020404" pitchFamily="49" charset="0"/>
              </a:rPr>
              <a:t>().</a:t>
            </a:r>
            <a:r>
              <a:rPr lang="en-US" i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createCounter</a:t>
            </a:r>
            <a:r>
              <a:rPr lang="en-US" i="1" dirty="0">
                <a:solidFill>
                  <a:srgbClr val="000000"/>
                </a:solidFill>
                <a:latin typeface="Courier New" panose="02070309020205020404" pitchFamily="49" charset="0"/>
              </a:rPr>
              <a:t>();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Counter </a:t>
            </a:r>
            <a:r>
              <a:rPr lang="en-US" dirty="0" err="1">
                <a:solidFill>
                  <a:srgbClr val="0000C0"/>
                </a:solidFill>
                <a:latin typeface="Courier New" panose="02070309020205020404" pitchFamily="49" charset="0"/>
              </a:rPr>
              <a:t>mixVisits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= 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StaticCounterFactorySelector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.</a:t>
            </a:r>
          </a:p>
          <a:p>
            <a:r>
              <a:rPr lang="en-US" i="1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		</a:t>
            </a:r>
            <a:r>
              <a:rPr lang="en-US" i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getCounterFactory</a:t>
            </a:r>
            <a:r>
              <a:rPr lang="en-US" i="1" dirty="0">
                <a:solidFill>
                  <a:srgbClr val="000000"/>
                </a:solidFill>
                <a:latin typeface="Courier New" panose="02070309020205020404" pitchFamily="49" charset="0"/>
              </a:rPr>
              <a:t>().</a:t>
            </a:r>
            <a:r>
              <a:rPr lang="en-US" i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createCounter</a:t>
            </a:r>
            <a:r>
              <a:rPr lang="en-US" i="1" dirty="0">
                <a:solidFill>
                  <a:srgbClr val="000000"/>
                </a:solidFill>
                <a:latin typeface="Courier New" panose="02070309020205020404" pitchFamily="49" charset="0"/>
              </a:rPr>
              <a:t>();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youTubeVisited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(String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aUser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dirty="0">
                <a:solidFill>
                  <a:srgbClr val="0000C0"/>
                </a:solidFill>
                <a:latin typeface="Courier New" panose="02070309020205020404" pitchFamily="49" charset="0"/>
              </a:rPr>
              <a:t> </a:t>
            </a:r>
            <a:r>
              <a:rPr lang="en-US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</a:t>
            </a:r>
            <a:r>
              <a:rPr lang="en-US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youTubeVisits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.add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(1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mixVisited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(String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aUser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</a:t>
            </a:r>
            <a:r>
              <a:rPr lang="en-US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mixVisits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.add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(1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3236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 Selector Setter</a:t>
            </a:r>
            <a:endParaRPr lang="en-US" dirty="0"/>
          </a:p>
        </p:txBody>
      </p:sp>
      <p:sp>
        <p:nvSpPr>
          <p:cNvPr id="468995" name="Text Box 3"/>
          <p:cNvSpPr txBox="1">
            <a:spLocks noChangeArrowheads="1"/>
          </p:cNvSpPr>
          <p:nvPr/>
        </p:nvSpPr>
        <p:spPr bwMode="auto">
          <a:xfrm>
            <a:off x="67491" y="1295400"/>
            <a:ext cx="8704217" cy="341632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main (String[]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args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StaticCounterFactorySelector.</a:t>
            </a:r>
            <a:r>
              <a:rPr lang="en-US" i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setCounterFactory</a:t>
            </a:r>
            <a:r>
              <a:rPr lang="en-US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</a:p>
          <a:p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b="1" i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i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AShortCounterFactory</a:t>
            </a:r>
            <a:r>
              <a:rPr lang="en-US" b="1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());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CourseVisits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aCourseVisits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</a:p>
          <a:p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AFactorySelectorUsingCourseVisits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aCourseVisits.mixVisited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dirty="0" smtClean="0">
                <a:solidFill>
                  <a:srgbClr val="2A00FF"/>
                </a:solidFill>
                <a:latin typeface="Courier New" panose="02070309020205020404" pitchFamily="49" charset="0"/>
              </a:rPr>
              <a:t>"anonymous"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StaticCounterFactorySelector.</a:t>
            </a:r>
            <a:r>
              <a:rPr lang="en-US" i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setCounterFactory</a:t>
            </a:r>
            <a:r>
              <a:rPr lang="en-US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</a:p>
          <a:p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b="1" i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AnIntCounterFactory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());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aCourseVisits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= </a:t>
            </a:r>
            <a:endParaRPr lang="en-US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AFactorySelectorUsingCourseVisits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aCourseVisits.mixVisited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2A00FF"/>
                </a:solidFill>
                <a:latin typeface="Courier New" panose="02070309020205020404" pitchFamily="49" charset="0"/>
              </a:rPr>
              <a:t>"anonymous2"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638800" y="1828800"/>
            <a:ext cx="2133600" cy="685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Short counter</a:t>
            </a:r>
          </a:p>
        </p:txBody>
      </p:sp>
      <p:sp>
        <p:nvSpPr>
          <p:cNvPr id="5" name="Rectangle 4"/>
          <p:cNvSpPr/>
          <p:nvPr/>
        </p:nvSpPr>
        <p:spPr>
          <a:xfrm>
            <a:off x="5619206" y="3070154"/>
            <a:ext cx="2133600" cy="685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err="1" smtClean="0">
                <a:latin typeface="Calibri" pitchFamily="34" charset="0"/>
                <a:cs typeface="Calibri" pitchFamily="34" charset="0"/>
              </a:rPr>
              <a:t>Int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counter</a:t>
            </a:r>
          </a:p>
        </p:txBody>
      </p:sp>
    </p:spTree>
    <p:extLst>
      <p:ext uri="{BB962C8B-B14F-4D97-AF65-F5344CB8AC3E}">
        <p14:creationId xmlns:p14="http://schemas.microsoft.com/office/powerpoint/2010/main" val="15486026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Binding Time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951411" y="1181100"/>
            <a:ext cx="6936377" cy="1143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Time when some property of a program (e.g. which counter class, type or value of a variable) bound to a value (a particular counter class, a particular type or value)</a:t>
            </a:r>
          </a:p>
        </p:txBody>
      </p:sp>
      <p:sp>
        <p:nvSpPr>
          <p:cNvPr id="4" name="Rectangle 3"/>
          <p:cNvSpPr/>
          <p:nvPr/>
        </p:nvSpPr>
        <p:spPr>
          <a:xfrm>
            <a:off x="990600" y="2423160"/>
            <a:ext cx="3010989" cy="762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Program writing time</a:t>
            </a:r>
          </a:p>
        </p:txBody>
      </p:sp>
      <p:sp>
        <p:nvSpPr>
          <p:cNvPr id="6" name="Rectangle 5"/>
          <p:cNvSpPr/>
          <p:nvPr/>
        </p:nvSpPr>
        <p:spPr>
          <a:xfrm>
            <a:off x="997131" y="3333749"/>
            <a:ext cx="3010989" cy="762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Program compile time</a:t>
            </a:r>
          </a:p>
        </p:txBody>
      </p:sp>
      <p:sp>
        <p:nvSpPr>
          <p:cNvPr id="7" name="Rectangle 6"/>
          <p:cNvSpPr/>
          <p:nvPr/>
        </p:nvSpPr>
        <p:spPr>
          <a:xfrm>
            <a:off x="1025434" y="4244338"/>
            <a:ext cx="3010989" cy="762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Program load time</a:t>
            </a:r>
          </a:p>
        </p:txBody>
      </p:sp>
      <p:sp>
        <p:nvSpPr>
          <p:cNvPr id="8" name="Rectangle 7"/>
          <p:cNvSpPr/>
          <p:nvPr/>
        </p:nvSpPr>
        <p:spPr>
          <a:xfrm>
            <a:off x="1025434" y="5105398"/>
            <a:ext cx="3010989" cy="762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Program start time</a:t>
            </a:r>
          </a:p>
        </p:txBody>
      </p:sp>
      <p:sp>
        <p:nvSpPr>
          <p:cNvPr id="9" name="Rectangle 8"/>
          <p:cNvSpPr/>
          <p:nvPr/>
        </p:nvSpPr>
        <p:spPr>
          <a:xfrm>
            <a:off x="1045028" y="5973531"/>
            <a:ext cx="3010989" cy="762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Program runtime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572000" y="2449284"/>
            <a:ext cx="0" cy="418011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652554" y="4978566"/>
            <a:ext cx="6096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solidFill>
                  <a:schemeClr val="accent1"/>
                </a:solidFill>
                <a:latin typeface="Century Schoolbook" pitchFamily="18" charset="0"/>
                <a:sym typeface="Wingdings" pitchFamily="2" charset="2"/>
              </a:rPr>
              <a:t></a:t>
            </a:r>
            <a:endParaRPr lang="en-US" sz="6000" dirty="0">
              <a:solidFill>
                <a:schemeClr val="accent1"/>
              </a:solidFill>
              <a:latin typeface="Century Schoolbook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31081" y="2383684"/>
            <a:ext cx="6096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solidFill>
                  <a:schemeClr val="accent1"/>
                </a:solidFill>
                <a:latin typeface="Century Schoolbook" pitchFamily="18" charset="0"/>
                <a:sym typeface="Wingdings" pitchFamily="2" charset="2"/>
              </a:rPr>
              <a:t></a:t>
            </a:r>
            <a:endParaRPr lang="en-US" sz="6000" dirty="0">
              <a:solidFill>
                <a:schemeClr val="accent1"/>
              </a:solidFill>
              <a:latin typeface="Century Schoolbook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48200" y="5842337"/>
            <a:ext cx="6096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solidFill>
                  <a:schemeClr val="accent1"/>
                </a:solidFill>
                <a:latin typeface="Century Schoolbook" pitchFamily="18" charset="0"/>
                <a:sym typeface="Wingdings" pitchFamily="2" charset="2"/>
              </a:rPr>
              <a:t></a:t>
            </a:r>
            <a:endParaRPr lang="en-US" sz="6000" dirty="0">
              <a:solidFill>
                <a:schemeClr val="accent1"/>
              </a:solidFill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880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Factory Alternatives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009105" y="1066800"/>
            <a:ext cx="6820989" cy="1143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>
                <a:latin typeface="Calibri" pitchFamily="34" charset="0"/>
                <a:cs typeface="Calibri" pitchFamily="34" charset="0"/>
              </a:rPr>
              <a:t>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tatic factory classes (with static factory methods)</a:t>
            </a:r>
          </a:p>
        </p:txBody>
      </p:sp>
      <p:sp>
        <p:nvSpPr>
          <p:cNvPr id="6" name="Rectangle 5"/>
          <p:cNvSpPr/>
          <p:nvPr/>
        </p:nvSpPr>
        <p:spPr>
          <a:xfrm>
            <a:off x="1009105" y="3810000"/>
            <a:ext cx="6820989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Both can be configurable through a file</a:t>
            </a:r>
          </a:p>
        </p:txBody>
      </p:sp>
      <p:sp>
        <p:nvSpPr>
          <p:cNvPr id="7" name="Rectangle 6"/>
          <p:cNvSpPr/>
          <p:nvPr/>
        </p:nvSpPr>
        <p:spPr>
          <a:xfrm>
            <a:off x="996041" y="2362200"/>
            <a:ext cx="6820989" cy="1143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err="1" smtClean="0">
                <a:latin typeface="Calibri" pitchFamily="34" charset="0"/>
                <a:cs typeface="Calibri" pitchFamily="34" charset="0"/>
              </a:rPr>
              <a:t>Instantiatable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factory classes and abstract factories</a:t>
            </a:r>
          </a:p>
        </p:txBody>
      </p:sp>
    </p:spTree>
    <p:extLst>
      <p:ext uri="{BB962C8B-B14F-4D97-AF65-F5344CB8AC3E}">
        <p14:creationId xmlns:p14="http://schemas.microsoft.com/office/powerpoint/2010/main" val="1221880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Counter</a:t>
            </a:r>
            <a:endParaRPr lang="en-US" dirty="0"/>
          </a:p>
        </p:txBody>
      </p:sp>
      <p:sp>
        <p:nvSpPr>
          <p:cNvPr id="468995" name="Text Box 3"/>
          <p:cNvSpPr txBox="1">
            <a:spLocks noChangeArrowheads="1"/>
          </p:cNvSpPr>
          <p:nvPr/>
        </p:nvSpPr>
        <p:spPr bwMode="auto">
          <a:xfrm>
            <a:off x="1447800" y="1068713"/>
            <a:ext cx="5638800" cy="132343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interface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Counter {</a:t>
            </a: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add (</a:t>
            </a:r>
            <a:r>
              <a:rPr lang="en-US" sz="2000" b="1" dirty="0" err="1">
                <a:solidFill>
                  <a:srgbClr val="7F0055"/>
                </a:solidFill>
                <a:latin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amount);</a:t>
            </a: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7F0055"/>
                </a:solidFill>
                <a:latin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getValue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();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9410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65513" y="1079269"/>
            <a:ext cx="8686800" cy="480131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ACourseSubscriptions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endParaRPr lang="en-US" b="1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implements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CourseSubscriptions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 Counter </a:t>
            </a:r>
            <a:r>
              <a:rPr lang="en-US" dirty="0" err="1">
                <a:solidFill>
                  <a:srgbClr val="0000C0"/>
                </a:solidFill>
                <a:latin typeface="Courier New" panose="02070309020205020404" pitchFamily="49" charset="0"/>
              </a:rPr>
              <a:t>youTubeSubscriptions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AnIntCounter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((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0);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Counter </a:t>
            </a:r>
            <a:r>
              <a:rPr lang="en-US" dirty="0" err="1">
                <a:solidFill>
                  <a:srgbClr val="0000C0"/>
                </a:solidFill>
                <a:latin typeface="Courier New" panose="02070309020205020404" pitchFamily="49" charset="0"/>
              </a:rPr>
              <a:t>mixSubscriptions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AnIntCounter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((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0);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youTubeSubscribed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(String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aUser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</a:t>
            </a:r>
            <a:r>
              <a:rPr lang="en-US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youTubeSubscriptions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.add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(1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youTubeUnSubscribed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(String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aUser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</a:t>
            </a:r>
            <a:r>
              <a:rPr lang="en-US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youTubeSubscriptions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.add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(-1);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mixSubscribed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(String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aUser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</a:t>
            </a:r>
            <a:r>
              <a:rPr lang="en-US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mixSubscriptions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.add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(1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mixUnSubscribed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(String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aUser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</a:t>
            </a:r>
            <a:r>
              <a:rPr lang="en-US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mixSubscriptions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.add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(-1);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endParaRPr lang="en-US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28600" y="1085800"/>
            <a:ext cx="7924800" cy="286232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ACourseVisits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implements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CourseVisits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{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Counter </a:t>
            </a:r>
            <a:r>
              <a:rPr lang="en-US" dirty="0" err="1">
                <a:solidFill>
                  <a:srgbClr val="0000C0"/>
                </a:solidFill>
                <a:latin typeface="Courier New" panose="02070309020205020404" pitchFamily="49" charset="0"/>
              </a:rPr>
              <a:t>youTubeVisits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AnIntCounter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((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0);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Counter </a:t>
            </a:r>
            <a:r>
              <a:rPr lang="en-US" dirty="0" err="1">
                <a:solidFill>
                  <a:srgbClr val="0000C0"/>
                </a:solidFill>
                <a:latin typeface="Courier New" panose="02070309020205020404" pitchFamily="49" charset="0"/>
              </a:rPr>
              <a:t>mixVisits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= 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AnIntCounter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((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0);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youTubeVisited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(String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aUser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</a:t>
            </a:r>
            <a:r>
              <a:rPr lang="en-US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youTubeVisits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.add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(1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mixVisited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(String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aUser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</a:t>
            </a:r>
            <a:r>
              <a:rPr lang="en-US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mixVisits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.add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(1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85800" y="4045282"/>
            <a:ext cx="6705600" cy="105761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/>
              <a:t>How to make main </a:t>
            </a:r>
            <a:r>
              <a:rPr lang="en-US" dirty="0"/>
              <a:t>and other classes instantiating </a:t>
            </a:r>
            <a:r>
              <a:rPr lang="en-US" dirty="0" smtClean="0"/>
              <a:t>implementations not duplicate code?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5800" y="5448933"/>
            <a:ext cx="6705600" cy="105761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/>
              <a:t>Put the code in some method accessible to multiple classes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507377" y="1314900"/>
            <a:ext cx="4648200" cy="685800"/>
          </a:xfrm>
          <a:prstGeom prst="rect">
            <a:avLst/>
          </a:prstGeom>
          <a:solidFill>
            <a:schemeClr val="accent6">
              <a:lumMod val="60000"/>
              <a:lumOff val="40000"/>
              <a:alpha val="23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455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28600" y="1073331"/>
            <a:ext cx="7924800" cy="286232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ACourseVisits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implements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CourseVisits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{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Counter </a:t>
            </a:r>
            <a:r>
              <a:rPr lang="en-US" dirty="0" err="1">
                <a:solidFill>
                  <a:srgbClr val="0000C0"/>
                </a:solidFill>
                <a:latin typeface="Courier New" panose="02070309020205020404" pitchFamily="49" charset="0"/>
              </a:rPr>
              <a:t>youTubeVisits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AnIntCounter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((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0);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Counter </a:t>
            </a:r>
            <a:r>
              <a:rPr lang="en-US" dirty="0" err="1">
                <a:solidFill>
                  <a:srgbClr val="0000C0"/>
                </a:solidFill>
                <a:latin typeface="Courier New" panose="02070309020205020404" pitchFamily="49" charset="0"/>
              </a:rPr>
              <a:t>mixVisits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= 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AnIntCounter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((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0);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youTubeVisited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(String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aUser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</a:t>
            </a:r>
            <a:r>
              <a:rPr lang="en-US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youTubeVisits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.add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(1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mixVisited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(String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aUser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</a:t>
            </a:r>
            <a:r>
              <a:rPr lang="en-US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mixVisits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.add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(1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Problem: Localized Use?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66800" y="4120793"/>
            <a:ext cx="5715000" cy="1143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How to remove code duplication in a single class</a:t>
            </a:r>
          </a:p>
        </p:txBody>
      </p:sp>
      <p:sp>
        <p:nvSpPr>
          <p:cNvPr id="10" name="Rectangle 9"/>
          <p:cNvSpPr/>
          <p:nvPr/>
        </p:nvSpPr>
        <p:spPr>
          <a:xfrm>
            <a:off x="3507377" y="1314900"/>
            <a:ext cx="4648200" cy="685800"/>
          </a:xfrm>
          <a:prstGeom prst="rect">
            <a:avLst/>
          </a:prstGeom>
          <a:solidFill>
            <a:schemeClr val="accent6">
              <a:lumMod val="60000"/>
              <a:lumOff val="40000"/>
              <a:alpha val="23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3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28600" y="1073331"/>
            <a:ext cx="8610600" cy="397031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ACourseVisitsWithFactoryMethods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endParaRPr lang="en-US" b="1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implements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CourseVisits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{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Counter </a:t>
            </a:r>
            <a:r>
              <a:rPr lang="en-US" dirty="0" err="1">
                <a:solidFill>
                  <a:srgbClr val="0000C0"/>
                </a:solidFill>
                <a:latin typeface="Courier New" panose="02070309020205020404" pitchFamily="49" charset="0"/>
              </a:rPr>
              <a:t>youTubeVisits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createCounter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();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Counter </a:t>
            </a:r>
            <a:r>
              <a:rPr lang="en-US" dirty="0" err="1">
                <a:solidFill>
                  <a:srgbClr val="0000C0"/>
                </a:solidFill>
                <a:latin typeface="Courier New" panose="02070309020205020404" pitchFamily="49" charset="0"/>
              </a:rPr>
              <a:t>mixVisits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createCounter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();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Counter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createCounter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  return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AnIntCounter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((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0);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youTubeVisited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(String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aUser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</a:t>
            </a:r>
            <a:r>
              <a:rPr lang="en-US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youTubeVisits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.add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(1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mixVisited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(String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aUser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</a:t>
            </a:r>
            <a:r>
              <a:rPr lang="en-US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mixVisits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.add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(1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Localized Use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562100" y="5653249"/>
            <a:ext cx="5715000" cy="92884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A subclass can override factory method used in superclass</a:t>
            </a:r>
          </a:p>
        </p:txBody>
      </p:sp>
      <p:sp>
        <p:nvSpPr>
          <p:cNvPr id="8" name="Rectangle 7"/>
          <p:cNvSpPr/>
          <p:nvPr/>
        </p:nvSpPr>
        <p:spPr>
          <a:xfrm>
            <a:off x="6038305" y="1981200"/>
            <a:ext cx="2800895" cy="914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Factory method in class that calls it</a:t>
            </a:r>
          </a:p>
        </p:txBody>
      </p:sp>
      <p:sp>
        <p:nvSpPr>
          <p:cNvPr id="9" name="Rectangle 8"/>
          <p:cNvSpPr/>
          <p:nvPr/>
        </p:nvSpPr>
        <p:spPr>
          <a:xfrm>
            <a:off x="6038304" y="2925289"/>
            <a:ext cx="2800895" cy="914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Or its subclasses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038303" y="3869378"/>
            <a:ext cx="2800895" cy="914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Or its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superclasses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27417" y="1051956"/>
            <a:ext cx="2800895" cy="914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Factory method not in special Factory class</a:t>
            </a:r>
          </a:p>
        </p:txBody>
      </p:sp>
      <p:sp>
        <p:nvSpPr>
          <p:cNvPr id="10" name="Rectangle 9"/>
          <p:cNvSpPr/>
          <p:nvPr/>
        </p:nvSpPr>
        <p:spPr>
          <a:xfrm>
            <a:off x="380999" y="1623456"/>
            <a:ext cx="5657303" cy="1424544"/>
          </a:xfrm>
          <a:prstGeom prst="rect">
            <a:avLst/>
          </a:prstGeom>
          <a:solidFill>
            <a:schemeClr val="accent6">
              <a:lumMod val="60000"/>
              <a:lumOff val="40000"/>
              <a:alpha val="23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68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1" grpId="0" animBg="1"/>
      <p:bldP spid="12" grpId="0" animBg="1"/>
      <p:bldP spid="10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28600" y="1073331"/>
            <a:ext cx="8610600" cy="369331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abstract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AnAbstractCourseVisitsWithFactoryMethods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implements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CourseVisits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abstract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Counter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createCounter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Counter </a:t>
            </a:r>
            <a:r>
              <a:rPr lang="en-US" dirty="0" err="1">
                <a:solidFill>
                  <a:srgbClr val="0000C0"/>
                </a:solidFill>
                <a:latin typeface="Courier New" panose="02070309020205020404" pitchFamily="49" charset="0"/>
              </a:rPr>
              <a:t>youTubeVisits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createCounter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();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Counter </a:t>
            </a:r>
            <a:r>
              <a:rPr lang="en-US" dirty="0" err="1">
                <a:solidFill>
                  <a:srgbClr val="0000C0"/>
                </a:solidFill>
                <a:latin typeface="Courier New" panose="02070309020205020404" pitchFamily="49" charset="0"/>
              </a:rPr>
              <a:t>mixVisits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createCounter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();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youTubeVisited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(String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aUser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</a:t>
            </a:r>
            <a:r>
              <a:rPr lang="en-US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youTubeVisits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.add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(1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mixVisited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(String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aUser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</a:t>
            </a:r>
            <a:r>
              <a:rPr lang="en-US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mixVisits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.add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(1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Factory Methods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0999" y="1981200"/>
            <a:ext cx="5657303" cy="762000"/>
          </a:xfrm>
          <a:prstGeom prst="rect">
            <a:avLst/>
          </a:prstGeom>
          <a:solidFill>
            <a:schemeClr val="accent6">
              <a:lumMod val="60000"/>
              <a:lumOff val="40000"/>
              <a:alpha val="23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62100" y="5653249"/>
            <a:ext cx="5715000" cy="92884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Factory method used but not implemented</a:t>
            </a:r>
          </a:p>
        </p:txBody>
      </p:sp>
    </p:spTree>
    <p:extLst>
      <p:ext uri="{BB962C8B-B14F-4D97-AF65-F5344CB8AC3E}">
        <p14:creationId xmlns:p14="http://schemas.microsoft.com/office/powerpoint/2010/main" val="2598433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28600" y="1073331"/>
            <a:ext cx="8610600" cy="20313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AnIntCourseVisits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extends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AnAbstractCourseVisitsWithFactoryMethods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{</a:t>
            </a:r>
          </a:p>
          <a:p>
            <a:r>
              <a:rPr lang="en-US" dirty="0" smtClean="0">
                <a:solidFill>
                  <a:srgbClr val="646464"/>
                </a:solidFill>
                <a:latin typeface="Courier New" panose="02070309020205020404" pitchFamily="49" charset="0"/>
              </a:rPr>
              <a:t>  @</a:t>
            </a:r>
            <a:r>
              <a:rPr lang="en-US" dirty="0">
                <a:solidFill>
                  <a:srgbClr val="646464"/>
                </a:solidFill>
                <a:latin typeface="Courier New" panose="02070309020205020404" pitchFamily="49" charset="0"/>
              </a:rPr>
              <a:t>Override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Counter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createCounter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  return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AnIntCounter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((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0);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Concrete Classes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28600" y="3214806"/>
            <a:ext cx="8610600" cy="20313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AShortCourseVisits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extends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AnAbstractCourseVisitsWithFactoryMethods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{</a:t>
            </a:r>
          </a:p>
          <a:p>
            <a:r>
              <a:rPr lang="en-US" dirty="0" smtClean="0">
                <a:solidFill>
                  <a:srgbClr val="646464"/>
                </a:solidFill>
                <a:latin typeface="Courier New" panose="02070309020205020404" pitchFamily="49" charset="0"/>
              </a:rPr>
              <a:t>  @</a:t>
            </a:r>
            <a:r>
              <a:rPr lang="en-US" dirty="0">
                <a:solidFill>
                  <a:srgbClr val="646464"/>
                </a:solidFill>
                <a:latin typeface="Courier New" panose="02070309020205020404" pitchFamily="49" charset="0"/>
              </a:rPr>
              <a:t>Override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Counter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createCounter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  return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AShortCounter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((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0);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562100" y="4951081"/>
            <a:ext cx="6438900" cy="8103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Classes can differ only in the factory methods</a:t>
            </a:r>
          </a:p>
        </p:txBody>
      </p:sp>
      <p:sp>
        <p:nvSpPr>
          <p:cNvPr id="6" name="Rectangle 5"/>
          <p:cNvSpPr/>
          <p:nvPr/>
        </p:nvSpPr>
        <p:spPr>
          <a:xfrm>
            <a:off x="1562100" y="5915799"/>
            <a:ext cx="6362700" cy="92884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Different implementation of an interface used by different classes</a:t>
            </a:r>
          </a:p>
        </p:txBody>
      </p:sp>
    </p:spTree>
    <p:extLst>
      <p:ext uri="{BB962C8B-B14F-4D97-AF65-F5344CB8AC3E}">
        <p14:creationId xmlns:p14="http://schemas.microsoft.com/office/powerpoint/2010/main" val="1743974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Factory Alternatives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57200" y="1524000"/>
            <a:ext cx="5640977" cy="1143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>
                <a:latin typeface="Calibri" pitchFamily="34" charset="0"/>
                <a:cs typeface="Calibri" pitchFamily="34" charset="0"/>
              </a:rPr>
              <a:t>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tatic factory classes (with static factory methods)</a:t>
            </a:r>
          </a:p>
        </p:txBody>
      </p:sp>
      <p:sp>
        <p:nvSpPr>
          <p:cNvPr id="7" name="Rectangle 6"/>
          <p:cNvSpPr/>
          <p:nvPr/>
        </p:nvSpPr>
        <p:spPr>
          <a:xfrm>
            <a:off x="457199" y="2857500"/>
            <a:ext cx="5640977" cy="1143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err="1" smtClean="0">
                <a:latin typeface="Calibri" pitchFamily="34" charset="0"/>
                <a:cs typeface="Calibri" pitchFamily="34" charset="0"/>
              </a:rPr>
              <a:t>Instantiatable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factory classes and abstract factories with (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overridable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) instance factory methods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198" y="4191000"/>
            <a:ext cx="5640978" cy="1143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Instance (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overridable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), possibly not public,  factory methods called by the same class or its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superclasses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or subclasses  </a:t>
            </a:r>
          </a:p>
        </p:txBody>
      </p:sp>
      <p:sp>
        <p:nvSpPr>
          <p:cNvPr id="9" name="Rectangle 8"/>
          <p:cNvSpPr/>
          <p:nvPr/>
        </p:nvSpPr>
        <p:spPr>
          <a:xfrm>
            <a:off x="6400800" y="2261800"/>
            <a:ext cx="1905000" cy="8103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Factory class approach</a:t>
            </a:r>
          </a:p>
        </p:txBody>
      </p:sp>
      <p:sp>
        <p:nvSpPr>
          <p:cNvPr id="10" name="Rectangle 9"/>
          <p:cNvSpPr/>
          <p:nvPr/>
        </p:nvSpPr>
        <p:spPr>
          <a:xfrm>
            <a:off x="6477000" y="4267199"/>
            <a:ext cx="1905000" cy="8103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Factory method approach</a:t>
            </a:r>
          </a:p>
        </p:txBody>
      </p:sp>
    </p:spTree>
    <p:extLst>
      <p:ext uri="{BB962C8B-B14F-4D97-AF65-F5344CB8AC3E}">
        <p14:creationId xmlns:p14="http://schemas.microsoft.com/office/powerpoint/2010/main" val="680963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dirty="0" smtClean="0"/>
              <a:t>(Special) Factory </a:t>
            </a:r>
            <a:r>
              <a:rPr lang="en-US" altLang="en-US" dirty="0"/>
              <a:t>Classes vs. </a:t>
            </a:r>
            <a:r>
              <a:rPr lang="en-US" altLang="en-US" dirty="0" smtClean="0"/>
              <a:t>(Mixed) Factory </a:t>
            </a:r>
            <a:r>
              <a:rPr lang="en-US" altLang="en-US" dirty="0"/>
              <a:t>Methods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800" dirty="0" smtClean="0"/>
              <a:t>Used by multiple classes that do not have to be related by an IS-A relationship</a:t>
            </a:r>
          </a:p>
          <a:p>
            <a:r>
              <a:rPr lang="en-US" altLang="en-US" sz="2800" dirty="0" smtClean="0"/>
              <a:t>Creates a global configuration</a:t>
            </a:r>
            <a:endParaRPr lang="en-US" altLang="en-US" sz="2800" dirty="0"/>
          </a:p>
          <a:p>
            <a:endParaRPr lang="en-US" altLang="en-US" sz="2800" dirty="0"/>
          </a:p>
        </p:txBody>
      </p:sp>
      <p:sp>
        <p:nvSpPr>
          <p:cNvPr id="1116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4191000" cy="4419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Creates local configurations. 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If class C implements </a:t>
            </a:r>
            <a:r>
              <a:rPr lang="en-US" altLang="en-US" sz="2800" dirty="0" smtClean="0"/>
              <a:t>factory method, then configuration applies to all subclasses that do not override it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324551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Factory Principle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887580" y="2393498"/>
            <a:ext cx="5640977" cy="1143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Instantiate a class in a special method that does nothing other than instantiating the class and possibly calling methods that  initialize the state of the object</a:t>
            </a:r>
          </a:p>
        </p:txBody>
      </p:sp>
      <p:sp>
        <p:nvSpPr>
          <p:cNvPr id="7" name="Rectangle 6"/>
          <p:cNvSpPr/>
          <p:nvPr/>
        </p:nvSpPr>
        <p:spPr>
          <a:xfrm>
            <a:off x="1887579" y="3569155"/>
            <a:ext cx="5640977" cy="1143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The method can be in a special factory class that provides only factory methods or an arbitrary class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866797" y="5257800"/>
            <a:ext cx="5640977" cy="1143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Makes it easier to instantiate and substitute classes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887579" y="1217841"/>
            <a:ext cx="5640977" cy="1143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Keep code that creates and uses an instance in separate methods</a:t>
            </a:r>
          </a:p>
        </p:txBody>
      </p:sp>
    </p:spTree>
    <p:extLst>
      <p:ext uri="{BB962C8B-B14F-4D97-AF65-F5344CB8AC3E}">
        <p14:creationId xmlns:p14="http://schemas.microsoft.com/office/powerpoint/2010/main" val="64479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11" grpId="0" animBg="1"/>
      <p:bldP spid="12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Factory Uses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009105" y="1676400"/>
            <a:ext cx="6820989" cy="1143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>
                <a:latin typeface="Calibri" pitchFamily="34" charset="0"/>
                <a:cs typeface="Calibri" pitchFamily="34" charset="0"/>
              </a:rPr>
              <a:t>Makes it easier to instantiate and substitute classes</a:t>
            </a:r>
          </a:p>
        </p:txBody>
      </p:sp>
    </p:spTree>
    <p:extLst>
      <p:ext uri="{BB962C8B-B14F-4D97-AF65-F5344CB8AC3E}">
        <p14:creationId xmlns:p14="http://schemas.microsoft.com/office/powerpoint/2010/main" val="4231245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447800" y="1068713"/>
            <a:ext cx="5638800" cy="132343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interface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Counter {</a:t>
            </a: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add (</a:t>
            </a:r>
            <a:r>
              <a:rPr lang="en-US" sz="2000" b="1" dirty="0" err="1">
                <a:solidFill>
                  <a:srgbClr val="7F0055"/>
                </a:solidFill>
                <a:latin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amount);</a:t>
            </a: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7F0055"/>
                </a:solidFill>
                <a:latin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getValue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();</a:t>
            </a:r>
          </a:p>
          <a:p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Problem: Counting Counters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57200" y="1775755"/>
            <a:ext cx="7924800" cy="378565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AShortCounter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implements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Counter {</a:t>
            </a: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short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00C0"/>
                </a:solidFill>
                <a:latin typeface="Courier New" panose="02070309020205020404" pitchFamily="49" charset="0"/>
              </a:rPr>
              <a:t>counter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AShortCounter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(</a:t>
            </a:r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initValue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sz="2000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  counter</a:t>
            </a:r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= </a:t>
            </a:r>
            <a:r>
              <a:rPr lang="en-US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initValue</a:t>
            </a: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add (</a:t>
            </a:r>
            <a:r>
              <a:rPr lang="en-US" sz="2000" b="1" dirty="0" err="1">
                <a:solidFill>
                  <a:srgbClr val="7F0055"/>
                </a:solidFill>
                <a:latin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amount) {</a:t>
            </a:r>
          </a:p>
          <a:p>
            <a:r>
              <a:rPr lang="en-US" sz="2000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counter</a:t>
            </a:r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+= amount;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7F0055"/>
                </a:solidFill>
                <a:latin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getValue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() {</a:t>
            </a: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   return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00C0"/>
                </a:solidFill>
                <a:latin typeface="Courier New" panose="02070309020205020404" pitchFamily="49" charset="0"/>
              </a:rPr>
              <a:t>counter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57200" y="3390509"/>
            <a:ext cx="7881257" cy="341632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AnIntCounter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implements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Counter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</a:t>
            </a:r>
            <a:r>
              <a:rPr lang="en-US" b="1" dirty="0" err="1" smtClean="0">
                <a:solidFill>
                  <a:srgbClr val="7F0055"/>
                </a:solidFill>
                <a:latin typeface="Courier New" panose="02070309020205020404" pitchFamily="49" charset="0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C0"/>
                </a:solidFill>
                <a:latin typeface="Courier New" panose="02070309020205020404" pitchFamily="49" charset="0"/>
              </a:rPr>
              <a:t>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AnIntCounter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(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initValue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counter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=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initValue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add (</a:t>
            </a:r>
            <a:r>
              <a:rPr lang="en-US" b="1" dirty="0" err="1">
                <a:solidFill>
                  <a:srgbClr val="7F0055"/>
                </a:solidFill>
                <a:latin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amount) {</a:t>
            </a:r>
          </a:p>
          <a:p>
            <a:r>
              <a:rPr lang="en-US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counter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+= amount;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7F0055"/>
                </a:solidFill>
                <a:latin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getValue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  return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C0"/>
                </a:solidFill>
                <a:latin typeface="Courier New" panose="02070309020205020404" pitchFamily="49" charset="0"/>
              </a:rPr>
              <a:t>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96240" y="4495800"/>
            <a:ext cx="7942217" cy="59768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How do we count the number of instances of  counters that are created?</a:t>
            </a:r>
          </a:p>
        </p:txBody>
      </p:sp>
      <p:sp>
        <p:nvSpPr>
          <p:cNvPr id="8" name="Rectangle 7"/>
          <p:cNvSpPr/>
          <p:nvPr/>
        </p:nvSpPr>
        <p:spPr>
          <a:xfrm>
            <a:off x="391886" y="5093482"/>
            <a:ext cx="7946571" cy="59768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Create a special counter (that is not counted) to count the other counters</a:t>
            </a:r>
          </a:p>
        </p:txBody>
      </p:sp>
      <p:sp>
        <p:nvSpPr>
          <p:cNvPr id="9" name="Rectangle 8"/>
          <p:cNvSpPr/>
          <p:nvPr/>
        </p:nvSpPr>
        <p:spPr>
          <a:xfrm>
            <a:off x="391886" y="5698630"/>
            <a:ext cx="7946571" cy="59768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The constructor of classes of other counters increment the special counter</a:t>
            </a:r>
          </a:p>
        </p:txBody>
      </p:sp>
      <p:sp>
        <p:nvSpPr>
          <p:cNvPr id="10" name="Rectangle 9"/>
          <p:cNvSpPr/>
          <p:nvPr/>
        </p:nvSpPr>
        <p:spPr>
          <a:xfrm>
            <a:off x="391886" y="6297425"/>
            <a:ext cx="7946571" cy="59768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The counter can be used for anyone interested in the count</a:t>
            </a:r>
          </a:p>
        </p:txBody>
      </p:sp>
    </p:spTree>
    <p:extLst>
      <p:ext uri="{BB962C8B-B14F-4D97-AF65-F5344CB8AC3E}">
        <p14:creationId xmlns:p14="http://schemas.microsoft.com/office/powerpoint/2010/main" val="39164764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1: Short Counter</a:t>
            </a:r>
            <a:endParaRPr lang="en-US" dirty="0"/>
          </a:p>
        </p:txBody>
      </p:sp>
      <p:sp>
        <p:nvSpPr>
          <p:cNvPr id="468995" name="Text Box 3"/>
          <p:cNvSpPr txBox="1">
            <a:spLocks noChangeArrowheads="1"/>
          </p:cNvSpPr>
          <p:nvPr/>
        </p:nvSpPr>
        <p:spPr bwMode="auto">
          <a:xfrm>
            <a:off x="685800" y="1219200"/>
            <a:ext cx="7924800" cy="341632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AShortCounter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implements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Counter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short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C0"/>
                </a:solidFill>
                <a:latin typeface="Courier New" panose="02070309020205020404" pitchFamily="49" charset="0"/>
              </a:rPr>
              <a:t>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AShortCounter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(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initValue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  counter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=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initValue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add (</a:t>
            </a:r>
            <a:r>
              <a:rPr lang="en-US" b="1" dirty="0" err="1">
                <a:solidFill>
                  <a:srgbClr val="7F0055"/>
                </a:solidFill>
                <a:latin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amount) {</a:t>
            </a:r>
          </a:p>
          <a:p>
            <a:r>
              <a:rPr lang="en-US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counter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+= amount;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7F0055"/>
                </a:solidFill>
                <a:latin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getValue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   return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C0"/>
                </a:solidFill>
                <a:latin typeface="Courier New" panose="02070309020205020404" pitchFamily="49" charset="0"/>
              </a:rPr>
              <a:t>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3720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“Instance Counting” Counter</a:t>
            </a:r>
            <a:endParaRPr lang="en-US" dirty="0"/>
          </a:p>
        </p:txBody>
      </p:sp>
      <p:sp>
        <p:nvSpPr>
          <p:cNvPr id="468995" name="Text Box 3"/>
          <p:cNvSpPr txBox="1">
            <a:spLocks noChangeArrowheads="1"/>
          </p:cNvSpPr>
          <p:nvPr/>
        </p:nvSpPr>
        <p:spPr bwMode="auto">
          <a:xfrm>
            <a:off x="685800" y="1752600"/>
            <a:ext cx="7924800" cy="440120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err="1" smtClean="0"/>
              <a:t>AnInstanceCountingShortCounter</a:t>
            </a:r>
            <a:r>
              <a:rPr lang="en-US" sz="2000" dirty="0" smtClean="0"/>
              <a:t> </a:t>
            </a:r>
          </a:p>
          <a:p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	</a:t>
            </a:r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implements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Counter {</a:t>
            </a: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short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00C0"/>
                </a:solidFill>
                <a:latin typeface="Courier New" panose="02070309020205020404" pitchFamily="49" charset="0"/>
              </a:rPr>
              <a:t>counter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err="1"/>
              <a:t>AnInstanceCountingShortCounter</a:t>
            </a:r>
            <a:r>
              <a:rPr lang="en-US" sz="2000" dirty="0"/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initValue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sz="2000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  counter</a:t>
            </a:r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= </a:t>
            </a:r>
            <a:r>
              <a:rPr lang="en-US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initValue</a:t>
            </a: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add (</a:t>
            </a:r>
            <a:r>
              <a:rPr lang="en-US" sz="2000" b="1" dirty="0" err="1">
                <a:solidFill>
                  <a:srgbClr val="7F0055"/>
                </a:solidFill>
                <a:latin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amount) {</a:t>
            </a:r>
          </a:p>
          <a:p>
            <a:r>
              <a:rPr lang="en-US" sz="2000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counter</a:t>
            </a:r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+= amount;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7F0055"/>
                </a:solidFill>
                <a:latin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getValue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() {</a:t>
            </a: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   return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00C0"/>
                </a:solidFill>
                <a:latin typeface="Courier New" panose="02070309020205020404" pitchFamily="49" charset="0"/>
              </a:rPr>
              <a:t>counter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009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Modified </a:t>
            </a:r>
            <a:r>
              <a:rPr lang="en-US" dirty="0" err="1" smtClean="0"/>
              <a:t>Int</a:t>
            </a:r>
            <a:r>
              <a:rPr lang="en-US" dirty="0" smtClean="0"/>
              <a:t> Counter</a:t>
            </a:r>
            <a:endParaRPr lang="en-US" dirty="0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457200" y="1295400"/>
            <a:ext cx="7924800" cy="501675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AnInstanceCountingIntCounter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implements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Counter {</a:t>
            </a: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</a:t>
            </a:r>
            <a:r>
              <a:rPr lang="en-US" sz="2000" b="1" dirty="0" err="1" smtClean="0">
                <a:solidFill>
                  <a:srgbClr val="7F0055"/>
                </a:solidFill>
                <a:latin typeface="Courier New" panose="02070309020205020404" pitchFamily="49" charset="0"/>
              </a:rPr>
              <a:t>int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00C0"/>
                </a:solidFill>
                <a:latin typeface="Courier New" panose="02070309020205020404" pitchFamily="49" charset="0"/>
              </a:rPr>
              <a:t>counter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AnInstanceCountingIntCounter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</a:p>
          <a:p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 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initValue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,  Counter </a:t>
            </a:r>
            <a:r>
              <a:rPr lang="en-US" sz="20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anInstanceCounter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sz="2000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counter</a:t>
            </a:r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= </a:t>
            </a:r>
            <a:r>
              <a:rPr lang="en-US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initValue</a:t>
            </a: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en-US" sz="20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anInstanceCounter.add</a:t>
            </a:r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(1</a:t>
            </a: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add (</a:t>
            </a:r>
            <a:r>
              <a:rPr lang="en-US" sz="2000" b="1" dirty="0" err="1">
                <a:solidFill>
                  <a:srgbClr val="7F0055"/>
                </a:solidFill>
                <a:latin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amount) {</a:t>
            </a:r>
          </a:p>
          <a:p>
            <a:r>
              <a:rPr lang="en-US" sz="2000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counter</a:t>
            </a:r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+= amount;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7F0055"/>
                </a:solidFill>
                <a:latin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getValue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() {</a:t>
            </a: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  return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00C0"/>
                </a:solidFill>
                <a:latin typeface="Courier New" panose="02070309020205020404" pitchFamily="49" charset="0"/>
              </a:rPr>
              <a:t>counter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</a:p>
          <a:p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352800" y="2514600"/>
            <a:ext cx="4114800" cy="4572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45720" rIns="45720" rtlCol="0" anchor="ctr">
            <a:spAutoFit/>
          </a:bodyPr>
          <a:lstStyle/>
          <a:p>
            <a:pPr algn="ctr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8923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Modified Short Counter</a:t>
            </a:r>
            <a:endParaRPr lang="en-US" dirty="0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457200" y="1295400"/>
            <a:ext cx="7924800" cy="501675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AnInstanceCountingShortCounter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implements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Counter {</a:t>
            </a: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</a:t>
            </a:r>
            <a:r>
              <a:rPr lang="en-US" sz="2000" b="1" dirty="0" err="1" smtClean="0">
                <a:solidFill>
                  <a:srgbClr val="7F0055"/>
                </a:solidFill>
                <a:latin typeface="Courier New" panose="02070309020205020404" pitchFamily="49" charset="0"/>
              </a:rPr>
              <a:t>int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00C0"/>
                </a:solidFill>
                <a:latin typeface="Courier New" panose="02070309020205020404" pitchFamily="49" charset="0"/>
              </a:rPr>
              <a:t>counter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AnInstanceCountingShortCounter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(</a:t>
            </a:r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</a:p>
          <a:p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 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initValue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,  Counter </a:t>
            </a:r>
            <a:r>
              <a:rPr lang="en-US" sz="20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anInstanceCounter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sz="2000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counter</a:t>
            </a:r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= </a:t>
            </a:r>
            <a:r>
              <a:rPr lang="en-US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initValue</a:t>
            </a: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en-US" sz="20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anInstanceCounter.add</a:t>
            </a:r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(1</a:t>
            </a: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add (</a:t>
            </a:r>
            <a:r>
              <a:rPr lang="en-US" sz="2000" b="1" dirty="0" err="1">
                <a:solidFill>
                  <a:srgbClr val="7F0055"/>
                </a:solidFill>
                <a:latin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amount) {</a:t>
            </a:r>
          </a:p>
          <a:p>
            <a:r>
              <a:rPr lang="en-US" sz="2000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counter</a:t>
            </a:r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+= amount;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7F0055"/>
                </a:solidFill>
                <a:latin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getValue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() {</a:t>
            </a: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  return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00C0"/>
                </a:solidFill>
                <a:latin typeface="Courier New" panose="02070309020205020404" pitchFamily="49" charset="0"/>
              </a:rPr>
              <a:t>counter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</a:p>
          <a:p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352800" y="2514600"/>
            <a:ext cx="4114800" cy="4572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45720" rIns="45720" rtlCol="0" anchor="ctr">
            <a:spAutoFit/>
          </a:bodyPr>
          <a:lstStyle/>
          <a:p>
            <a:pPr algn="ctr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33600" y="5321558"/>
            <a:ext cx="5242560" cy="990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Who supplies the instance counter?</a:t>
            </a:r>
          </a:p>
        </p:txBody>
      </p:sp>
    </p:spTree>
    <p:extLst>
      <p:ext uri="{BB962C8B-B14F-4D97-AF65-F5344CB8AC3E}">
        <p14:creationId xmlns:p14="http://schemas.microsoft.com/office/powerpoint/2010/main" val="38639805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Counting Factory Interface</a:t>
            </a:r>
            <a:endParaRPr lang="en-US" dirty="0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457200" y="1295400"/>
            <a:ext cx="7924800" cy="193899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interface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InstanceCountingCounterFactory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{</a:t>
            </a: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Counter </a:t>
            </a:r>
            <a:r>
              <a:rPr lang="en-US" sz="20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createCounter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(</a:t>
            </a:r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initValue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	Counter </a:t>
            </a:r>
            <a:r>
              <a:rPr lang="en-US" sz="20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anInstanceCounter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) ;</a:t>
            </a: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Counter </a:t>
            </a:r>
            <a:r>
              <a:rPr lang="en-US" sz="20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createCounter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Counter </a:t>
            </a:r>
            <a:r>
              <a:rPr lang="en-US" sz="20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anInstanceCounter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371600" y="1905000"/>
            <a:ext cx="4114800" cy="4572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45720" rIns="45720" rtlCol="0" anchor="ctr">
            <a:spAutoFit/>
          </a:bodyPr>
          <a:lstStyle/>
          <a:p>
            <a:pPr algn="ctr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71600" y="2362200"/>
            <a:ext cx="4114800" cy="4572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45720" rIns="45720" rtlCol="0" anchor="ctr">
            <a:spAutoFit/>
          </a:bodyPr>
          <a:lstStyle/>
          <a:p>
            <a:pPr algn="ctr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4252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Modified </a:t>
            </a:r>
            <a:r>
              <a:rPr lang="en-US" dirty="0" err="1" smtClean="0"/>
              <a:t>Int</a:t>
            </a:r>
            <a:r>
              <a:rPr lang="en-US" dirty="0" smtClean="0"/>
              <a:t> Factory</a:t>
            </a:r>
            <a:endParaRPr lang="en-US" dirty="0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457200" y="1229886"/>
            <a:ext cx="8305800" cy="409342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AnInstanceCountingIntCounterFactory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endParaRPr lang="en-US" sz="2000" b="1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implements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InstanceCountingCounterFactory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{</a:t>
            </a: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Counter </a:t>
            </a:r>
            <a:r>
              <a:rPr lang="en-US" sz="20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createCounter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initValue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Counter </a:t>
            </a:r>
            <a:r>
              <a:rPr lang="en-US" sz="20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anInstanceCounter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 return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AnInstanceCountingIntCounter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         (</a:t>
            </a:r>
            <a:r>
              <a:rPr lang="en-US" sz="20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initValue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, </a:t>
            </a:r>
            <a:r>
              <a:rPr lang="en-US" sz="20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anInstanceCounter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Counter </a:t>
            </a:r>
            <a:r>
              <a:rPr lang="en-US" sz="20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createCounter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</a:p>
          <a:p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 Counter </a:t>
            </a:r>
            <a:r>
              <a:rPr lang="en-US" sz="20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anInstanceCounter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 return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createCounter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((</a:t>
            </a:r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) 0, </a:t>
            </a:r>
            <a:endParaRPr lang="en-US" sz="2000" b="1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	 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anInstanceCounter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371600" y="2209800"/>
            <a:ext cx="4114800" cy="4572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45720" rIns="45720" rtlCol="0" anchor="ctr">
            <a:spAutoFit/>
          </a:bodyPr>
          <a:lstStyle/>
          <a:p>
            <a:pPr algn="ctr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19200" y="3734000"/>
            <a:ext cx="4114800" cy="4572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45720" rIns="45720" rtlCol="0" anchor="ctr">
            <a:spAutoFit/>
          </a:bodyPr>
          <a:lstStyle/>
          <a:p>
            <a:pPr algn="ctr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419600" y="2819400"/>
            <a:ext cx="2843349" cy="4572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45720" rIns="45720" rtlCol="0" anchor="ctr">
            <a:spAutoFit/>
          </a:bodyPr>
          <a:lstStyle/>
          <a:p>
            <a:pPr algn="ctr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08068" y="4343600"/>
            <a:ext cx="2843349" cy="4572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45720" rIns="45720" rtlCol="0" anchor="ctr">
            <a:spAutoFit/>
          </a:bodyPr>
          <a:lstStyle/>
          <a:p>
            <a:pPr algn="ctr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133600" y="5321558"/>
            <a:ext cx="5242560" cy="990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Who supplies the instance counter?</a:t>
            </a:r>
          </a:p>
        </p:txBody>
      </p:sp>
    </p:spTree>
    <p:extLst>
      <p:ext uri="{BB962C8B-B14F-4D97-AF65-F5344CB8AC3E}">
        <p14:creationId xmlns:p14="http://schemas.microsoft.com/office/powerpoint/2010/main" val="18213729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1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Modified Course Visits</a:t>
            </a:r>
            <a:endParaRPr lang="en-US" dirty="0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457200" y="914400"/>
            <a:ext cx="8305800" cy="535531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AnInstanceCountingCourseVisits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implements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CourseVisits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Counter </a:t>
            </a:r>
            <a:r>
              <a:rPr lang="en-US" dirty="0" err="1">
                <a:solidFill>
                  <a:srgbClr val="0000C0"/>
                </a:solidFill>
                <a:latin typeface="Courier New" panose="02070309020205020404" pitchFamily="49" charset="0"/>
              </a:rPr>
              <a:t>youTubeVisits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Counter </a:t>
            </a:r>
            <a:r>
              <a:rPr lang="en-US" dirty="0" err="1">
                <a:solidFill>
                  <a:srgbClr val="0000C0"/>
                </a:solidFill>
                <a:latin typeface="Courier New" panose="02070309020205020404" pitchFamily="49" charset="0"/>
              </a:rPr>
              <a:t>mixVisits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AnInstanceCountingCourseVisits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(Counter </a:t>
            </a:r>
            <a:r>
              <a:rPr lang="en-US" b="1" dirty="0" err="1">
                <a:solidFill>
                  <a:srgbClr val="6A3E3E"/>
                </a:solidFill>
                <a:latin typeface="Courier New" panose="02070309020205020404" pitchFamily="49" charset="0"/>
              </a:rPr>
              <a:t>anInstanceCounter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</a:t>
            </a:r>
            <a:r>
              <a:rPr lang="en-US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youTubeVisits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= 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InstanceCountingCounterFactorySelector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.</a:t>
            </a:r>
          </a:p>
          <a:p>
            <a:r>
              <a:rPr lang="en-US" i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i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getCounterFactory</a:t>
            </a:r>
            <a:r>
              <a:rPr lang="en-US" i="1" dirty="0">
                <a:solidFill>
                  <a:srgbClr val="000000"/>
                </a:solidFill>
                <a:latin typeface="Courier New" panose="02070309020205020404" pitchFamily="49" charset="0"/>
              </a:rPr>
              <a:t>().</a:t>
            </a:r>
            <a:r>
              <a:rPr lang="en-US" i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createCounter</a:t>
            </a:r>
            <a:r>
              <a:rPr lang="en-US" i="1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i="1" dirty="0" err="1">
                <a:solidFill>
                  <a:srgbClr val="6A3E3E"/>
                </a:solidFill>
                <a:latin typeface="Courier New" panose="02070309020205020404" pitchFamily="49" charset="0"/>
              </a:rPr>
              <a:t>anInstanceCounter</a:t>
            </a:r>
            <a:r>
              <a:rPr lang="en-US" i="1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</a:t>
            </a:r>
            <a:r>
              <a:rPr lang="en-US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mixVisits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= 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InstanceCountingCounterFactorySelector.</a:t>
            </a:r>
            <a:r>
              <a:rPr lang="en-US" i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getCounterFactory</a:t>
            </a:r>
            <a:r>
              <a:rPr lang="en-US" i="1" dirty="0">
                <a:solidFill>
                  <a:srgbClr val="000000"/>
                </a:solidFill>
                <a:latin typeface="Courier New" panose="02070309020205020404" pitchFamily="49" charset="0"/>
              </a:rPr>
              <a:t>().</a:t>
            </a:r>
            <a:r>
              <a:rPr lang="en-US" i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createCounter</a:t>
            </a:r>
            <a:r>
              <a:rPr lang="en-US" i="1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i="1" dirty="0" err="1">
                <a:solidFill>
                  <a:srgbClr val="6A3E3E"/>
                </a:solidFill>
                <a:latin typeface="Courier New" panose="02070309020205020404" pitchFamily="49" charset="0"/>
              </a:rPr>
              <a:t>anInstanceCounter</a:t>
            </a:r>
            <a:r>
              <a:rPr lang="en-US" i="1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</a:p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youTubeVisited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(String </a:t>
            </a:r>
            <a:r>
              <a:rPr lang="en-US" b="1" dirty="0" err="1">
                <a:solidFill>
                  <a:srgbClr val="6A3E3E"/>
                </a:solidFill>
                <a:latin typeface="Courier New" panose="02070309020205020404" pitchFamily="49" charset="0"/>
              </a:rPr>
              <a:t>aUser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dirty="0" err="1">
                <a:solidFill>
                  <a:srgbClr val="0000C0"/>
                </a:solidFill>
                <a:latin typeface="Courier New" panose="02070309020205020404" pitchFamily="49" charset="0"/>
              </a:rPr>
              <a:t>youTubeVisits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.add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(1);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</a:p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mixVisited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(String </a:t>
            </a:r>
            <a:r>
              <a:rPr lang="en-US" b="1" dirty="0" err="1">
                <a:solidFill>
                  <a:srgbClr val="6A3E3E"/>
                </a:solidFill>
                <a:latin typeface="Courier New" panose="02070309020205020404" pitchFamily="49" charset="0"/>
              </a:rPr>
              <a:t>aUser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dirty="0" err="1">
                <a:solidFill>
                  <a:srgbClr val="0000C0"/>
                </a:solidFill>
                <a:latin typeface="Courier New" panose="02070309020205020404" pitchFamily="49" charset="0"/>
              </a:rPr>
              <a:t>mixVisits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.add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(1);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540828" y="2819400"/>
            <a:ext cx="2843349" cy="4572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45720" rIns="45720" rtlCol="0" anchor="ctr">
            <a:spAutoFit/>
          </a:bodyPr>
          <a:lstStyle/>
          <a:p>
            <a:pPr algn="ctr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133600" y="5321558"/>
            <a:ext cx="5242560" cy="990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Who supplies the instance counter?</a:t>
            </a:r>
          </a:p>
        </p:txBody>
      </p:sp>
      <p:sp>
        <p:nvSpPr>
          <p:cNvPr id="6" name="Rectangle 5"/>
          <p:cNvSpPr/>
          <p:nvPr/>
        </p:nvSpPr>
        <p:spPr>
          <a:xfrm>
            <a:off x="2286000" y="3592056"/>
            <a:ext cx="2843349" cy="4572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45720" rIns="45720" rtlCol="0" anchor="ctr">
            <a:spAutoFit/>
          </a:bodyPr>
          <a:lstStyle/>
          <a:p>
            <a:pPr algn="ctr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5481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Changed Selector</a:t>
            </a:r>
            <a:endParaRPr lang="en-US" dirty="0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457200" y="1295400"/>
            <a:ext cx="8305800" cy="409342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InstanceCountingCounterFactorySelector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{</a:t>
            </a: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static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InstanceCountingCounterFactory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endParaRPr lang="en-US" sz="2000" b="1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2000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sz="2000" b="1" i="1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counterFactory</a:t>
            </a:r>
            <a:r>
              <a:rPr lang="en-US" sz="2000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static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InstanceCountingCounterFactory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endParaRPr lang="en-US" sz="2000" b="1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getCounterFactory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() {</a:t>
            </a: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  return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i="1" dirty="0" err="1">
                <a:solidFill>
                  <a:srgbClr val="0000C0"/>
                </a:solidFill>
                <a:latin typeface="Courier New" panose="02070309020205020404" pitchFamily="49" charset="0"/>
              </a:rPr>
              <a:t>counterFactory</a:t>
            </a:r>
            <a:r>
              <a:rPr lang="en-US" sz="2000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}</a:t>
            </a:r>
            <a:endParaRPr lang="en-US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static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setCounterFactory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endParaRPr lang="en-US" sz="2000" b="1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	(</a:t>
            </a:r>
            <a:r>
              <a:rPr lang="en-US" sz="20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InstanceCountingCounterFactory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endParaRPr lang="en-US" sz="2000" b="1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  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aCounterFactory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sz="2000" i="1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</a:t>
            </a:r>
            <a:r>
              <a:rPr lang="en-US" sz="2000" i="1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counterFactory</a:t>
            </a:r>
            <a:r>
              <a:rPr lang="en-US" sz="2000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i="1" dirty="0">
                <a:solidFill>
                  <a:srgbClr val="000000"/>
                </a:solidFill>
                <a:latin typeface="Courier New" panose="02070309020205020404" pitchFamily="49" charset="0"/>
              </a:rPr>
              <a:t>= </a:t>
            </a:r>
            <a:r>
              <a:rPr lang="en-US" sz="2000" i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aCounterFactory</a:t>
            </a:r>
            <a:r>
              <a:rPr lang="en-US" sz="2000" i="1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981200" y="1598023"/>
            <a:ext cx="4572000" cy="4572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45720" rIns="45720" rtlCol="0" anchor="ctr">
            <a:spAutoFit/>
          </a:bodyPr>
          <a:lstStyle/>
          <a:p>
            <a:pPr algn="ctr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48000" y="2209800"/>
            <a:ext cx="4572000" cy="4572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45720" rIns="45720" rtlCol="0" anchor="ctr">
            <a:spAutoFit/>
          </a:bodyPr>
          <a:lstStyle/>
          <a:p>
            <a:pPr algn="ctr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600200" y="3799314"/>
            <a:ext cx="4572000" cy="4572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45720" rIns="45720" rtlCol="0" anchor="ctr">
            <a:spAutoFit/>
          </a:bodyPr>
          <a:lstStyle/>
          <a:p>
            <a:pPr algn="ctr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09740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Changed Main</a:t>
            </a:r>
            <a:endParaRPr lang="en-US" dirty="0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04800" y="1295400"/>
            <a:ext cx="8458200" cy="563231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static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main (String[] </a:t>
            </a:r>
            <a:r>
              <a:rPr lang="en-US" sz="20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args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Counter </a:t>
            </a:r>
            <a:r>
              <a:rPr lang="en-US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instanceCounter</a:t>
            </a: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endParaRPr lang="en-US" sz="2000" b="1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	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AnInstanceCountingCounter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((</a:t>
            </a:r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)0);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sz="20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InstanceCountingCounterFactorySelector</a:t>
            </a:r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.</a:t>
            </a:r>
          </a:p>
          <a:p>
            <a:r>
              <a:rPr lang="en-US" sz="2000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en-US" sz="2000" i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setCounterFactory</a:t>
            </a:r>
            <a:r>
              <a:rPr lang="en-US" sz="2000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sz="2000" b="1" i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sz="2000" b="1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US" sz="2000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 </a:t>
            </a:r>
            <a:r>
              <a:rPr lang="en-US" sz="2000" b="1" i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AnInstanceCountingShortCounterFactory</a:t>
            </a:r>
            <a:r>
              <a:rPr lang="en-US" sz="2000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());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sz="20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CourseVisits</a:t>
            </a:r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aCourseVisits</a:t>
            </a: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endParaRPr lang="en-US" sz="2000" b="1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AnInstanceCountingCourseVisits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instanceCounter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sz="20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aCourseVisits.mixVisited</a:t>
            </a: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urier New" panose="02070309020205020404" pitchFamily="49" charset="0"/>
              </a:rPr>
              <a:t>"anonymous"</a:t>
            </a: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sz="20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InstanceCountingCounterFactorySelector</a:t>
            </a:r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.</a:t>
            </a:r>
          </a:p>
          <a:p>
            <a:r>
              <a:rPr lang="en-US" sz="2000" i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</a:t>
            </a:r>
            <a:r>
              <a:rPr lang="en-US" sz="2000" i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setCounterFactory</a:t>
            </a:r>
            <a:r>
              <a:rPr lang="en-US" sz="2000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sz="2000" b="1" i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sz="2000" b="1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US" sz="2000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 </a:t>
            </a:r>
            <a:r>
              <a:rPr lang="en-US" sz="2000" b="1" i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AnInstanceCountingShortCounterFactory</a:t>
            </a:r>
            <a:r>
              <a:rPr lang="en-US" sz="2000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());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sz="20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aCourseVisits</a:t>
            </a:r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= </a:t>
            </a:r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endParaRPr lang="en-US" sz="2000" b="1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 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AnInstanceCountingCourseVisits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sz="2000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instanceCounter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sz="20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aCourseVisits.mixVisited</a:t>
            </a: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urier New" panose="02070309020205020404" pitchFamily="49" charset="0"/>
              </a:rPr>
              <a:t>"anonymous2"</a:t>
            </a: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sz="20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System.</a:t>
            </a:r>
            <a:r>
              <a:rPr lang="en-US" sz="2000" i="1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out</a:t>
            </a:r>
            <a:r>
              <a:rPr lang="en-US" sz="2000" i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.println</a:t>
            </a:r>
            <a:r>
              <a:rPr lang="en-US" sz="2000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i="1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sz="2000" i="1" dirty="0">
                <a:solidFill>
                  <a:srgbClr val="2A00FF"/>
                </a:solidFill>
                <a:latin typeface="Courier New" panose="02070309020205020404" pitchFamily="49" charset="0"/>
              </a:rPr>
              <a:t>"</a:t>
            </a:r>
            <a:r>
              <a:rPr lang="en-US" sz="2000" i="1" dirty="0" err="1">
                <a:solidFill>
                  <a:srgbClr val="2A00FF"/>
                </a:solidFill>
                <a:latin typeface="Courier New" panose="02070309020205020404" pitchFamily="49" charset="0"/>
              </a:rPr>
              <a:t>Num</a:t>
            </a:r>
            <a:r>
              <a:rPr lang="en-US" sz="2000" i="1" dirty="0">
                <a:solidFill>
                  <a:srgbClr val="2A00FF"/>
                </a:solidFill>
                <a:latin typeface="Courier New" panose="02070309020205020404" pitchFamily="49" charset="0"/>
              </a:rPr>
              <a:t> instances:"</a:t>
            </a:r>
            <a:r>
              <a:rPr lang="en-US" sz="2000" i="1" dirty="0">
                <a:solidFill>
                  <a:srgbClr val="000000"/>
                </a:solidFill>
                <a:latin typeface="Courier New" panose="02070309020205020404" pitchFamily="49" charset="0"/>
              </a:rPr>
              <a:t> + </a:t>
            </a:r>
            <a:endParaRPr lang="en-US" sz="2000" i="1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2000" i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 </a:t>
            </a:r>
            <a:r>
              <a:rPr lang="en-US" sz="2000" i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instanceCounter.getValue</a:t>
            </a:r>
            <a:r>
              <a:rPr lang="en-US" sz="2000" i="1" dirty="0">
                <a:solidFill>
                  <a:srgbClr val="000000"/>
                </a:solidFill>
                <a:latin typeface="Courier New" panose="02070309020205020404" pitchFamily="49" charset="0"/>
              </a:rPr>
              <a:t>());</a:t>
            </a:r>
          </a:p>
          <a:p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85800" y="1600200"/>
            <a:ext cx="6096000" cy="6858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45720" rIns="45720" rtlCol="0" anchor="ctr">
            <a:spAutoFit/>
          </a:bodyPr>
          <a:lstStyle/>
          <a:p>
            <a:pPr algn="ctr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843451" y="3276600"/>
            <a:ext cx="2895600" cy="6858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45720" rIns="45720" rtlCol="0" anchor="ctr">
            <a:spAutoFit/>
          </a:bodyPr>
          <a:lstStyle/>
          <a:p>
            <a:pPr algn="ctr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858691" y="5098910"/>
            <a:ext cx="2895600" cy="6858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45720" rIns="45720" rtlCol="0" anchor="ctr">
            <a:spAutoFit/>
          </a:bodyPr>
          <a:lstStyle/>
          <a:p>
            <a:pPr algn="ctr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6019800"/>
            <a:ext cx="4495800" cy="6858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45720" rIns="45720" rtlCol="0" anchor="ctr">
            <a:spAutoFit/>
          </a:bodyPr>
          <a:lstStyle/>
          <a:p>
            <a:pPr algn="ctr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9711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Counting Counters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13954" y="1020952"/>
            <a:ext cx="7942217" cy="59768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How do we count the number of instances of  counters that are created?</a:t>
            </a:r>
          </a:p>
        </p:txBody>
      </p:sp>
      <p:sp>
        <p:nvSpPr>
          <p:cNvPr id="8" name="Rectangle 7"/>
          <p:cNvSpPr/>
          <p:nvPr/>
        </p:nvSpPr>
        <p:spPr>
          <a:xfrm>
            <a:off x="609600" y="1618634"/>
            <a:ext cx="7946571" cy="59768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Create a special counter (that is not counted) to count the other counters</a:t>
            </a:r>
          </a:p>
        </p:txBody>
      </p:sp>
      <p:sp>
        <p:nvSpPr>
          <p:cNvPr id="9" name="Rectangle 8"/>
          <p:cNvSpPr/>
          <p:nvPr/>
        </p:nvSpPr>
        <p:spPr>
          <a:xfrm>
            <a:off x="609600" y="2223782"/>
            <a:ext cx="7946571" cy="59768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The constructor of classes of other counters increment the special counter</a:t>
            </a:r>
          </a:p>
        </p:txBody>
      </p:sp>
      <p:sp>
        <p:nvSpPr>
          <p:cNvPr id="10" name="Rectangle 9"/>
          <p:cNvSpPr/>
          <p:nvPr/>
        </p:nvSpPr>
        <p:spPr>
          <a:xfrm>
            <a:off x="609600" y="3671582"/>
            <a:ext cx="7467600" cy="59768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Must change the body of counter constructors to increment instance counter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09600" y="2857233"/>
            <a:ext cx="7946571" cy="59768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The counter can be used for anyone interested in the count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09600" y="4280150"/>
            <a:ext cx="7467600" cy="59768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Must change code that accesses instance counter values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09600" y="4888718"/>
            <a:ext cx="7467600" cy="59768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Also had to change counter constructor parameters, factory interface, factory implementations, counter users, factory selector,  factory selector setter caller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057400" y="5791200"/>
            <a:ext cx="4953000" cy="59768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Make minimal changes?</a:t>
            </a:r>
          </a:p>
        </p:txBody>
      </p:sp>
    </p:spTree>
    <p:extLst>
      <p:ext uri="{BB962C8B-B14F-4D97-AF65-F5344CB8AC3E}">
        <p14:creationId xmlns:p14="http://schemas.microsoft.com/office/powerpoint/2010/main" val="9568499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 Counter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98712" y="1618634"/>
            <a:ext cx="7946571" cy="59768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Make the instance counter a global object like System.in or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System.out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8712" y="2813998"/>
            <a:ext cx="7946571" cy="59768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Create it on demand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98712" y="3408343"/>
            <a:ext cx="7946571" cy="59768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Factory method creates the counter and returns it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98712" y="2216316"/>
            <a:ext cx="7946571" cy="59768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Accesses through a getter rather than public variable</a:t>
            </a:r>
          </a:p>
        </p:txBody>
      </p:sp>
    </p:spTree>
    <p:extLst>
      <p:ext uri="{BB962C8B-B14F-4D97-AF65-F5344CB8AC3E}">
        <p14:creationId xmlns:p14="http://schemas.microsoft.com/office/powerpoint/2010/main" val="38269835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2: </a:t>
            </a:r>
            <a:r>
              <a:rPr lang="en-US" dirty="0" err="1" smtClean="0"/>
              <a:t>Int</a:t>
            </a:r>
            <a:r>
              <a:rPr lang="en-US" dirty="0" smtClean="0"/>
              <a:t> Counter</a:t>
            </a:r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694841" y="1219200"/>
            <a:ext cx="7924800" cy="344709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AnIntCounter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implements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Counter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</a:t>
            </a:r>
            <a:r>
              <a:rPr lang="en-US" b="1" dirty="0" err="1" smtClean="0">
                <a:solidFill>
                  <a:srgbClr val="7F0055"/>
                </a:solidFill>
                <a:latin typeface="Courier New" panose="02070309020205020404" pitchFamily="49" charset="0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C0"/>
                </a:solidFill>
                <a:latin typeface="Courier New" panose="02070309020205020404" pitchFamily="49" charset="0"/>
              </a:rPr>
              <a:t>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AnIntCounter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(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initValue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counter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=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initValue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add (</a:t>
            </a:r>
            <a:r>
              <a:rPr lang="en-US" b="1" dirty="0" err="1">
                <a:solidFill>
                  <a:srgbClr val="7F0055"/>
                </a:solidFill>
                <a:latin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amount) {</a:t>
            </a:r>
          </a:p>
          <a:p>
            <a:r>
              <a:rPr lang="en-US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counter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+= amount;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7F0055"/>
                </a:solidFill>
                <a:latin typeface="Courier New" panose="02070309020205020404" pitchFamily="49" charset="0"/>
              </a:rPr>
              <a:t>int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getValue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  return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C0"/>
                </a:solidFill>
                <a:latin typeface="Courier New" panose="02070309020205020404" pitchFamily="49" charset="0"/>
              </a:rPr>
              <a:t>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1437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Instance Counter Factory</a:t>
            </a:r>
            <a:endParaRPr lang="en-US" dirty="0"/>
          </a:p>
        </p:txBody>
      </p:sp>
      <p:sp>
        <p:nvSpPr>
          <p:cNvPr id="468995" name="Text Box 3"/>
          <p:cNvSpPr txBox="1">
            <a:spLocks noChangeArrowheads="1"/>
          </p:cNvSpPr>
          <p:nvPr/>
        </p:nvSpPr>
        <p:spPr bwMode="auto">
          <a:xfrm>
            <a:off x="228600" y="1447800"/>
            <a:ext cx="8534400" cy="317009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InstanceCountingCounterSingletonFactory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{</a:t>
            </a: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static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Counter </a:t>
            </a:r>
            <a:r>
              <a:rPr lang="en-US" sz="2000" b="1" i="1" dirty="0" err="1">
                <a:solidFill>
                  <a:srgbClr val="0000C0"/>
                </a:solidFill>
                <a:latin typeface="Courier New" panose="02070309020205020404" pitchFamily="49" charset="0"/>
              </a:rPr>
              <a:t>instanceCounter</a:t>
            </a:r>
            <a:r>
              <a:rPr lang="en-US" sz="2000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public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static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Counter </a:t>
            </a:r>
            <a:r>
              <a:rPr lang="en-US" sz="20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getCounter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() {</a:t>
            </a: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  if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sz="2000" b="1" i="1" dirty="0" err="1">
                <a:solidFill>
                  <a:srgbClr val="0000C0"/>
                </a:solidFill>
                <a:latin typeface="Courier New" panose="02070309020205020404" pitchFamily="49" charset="0"/>
              </a:rPr>
              <a:t>instanceCounter</a:t>
            </a:r>
            <a:r>
              <a:rPr lang="en-US" sz="2000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 == </a:t>
            </a:r>
            <a:r>
              <a:rPr lang="en-US" sz="2000" b="1" i="1" dirty="0">
                <a:solidFill>
                  <a:srgbClr val="7F0055"/>
                </a:solidFill>
                <a:latin typeface="Courier New" panose="02070309020205020404" pitchFamily="49" charset="0"/>
              </a:rPr>
              <a:t>null</a:t>
            </a:r>
            <a:r>
              <a:rPr lang="en-US" sz="2000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sz="2000" i="1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  </a:t>
            </a:r>
            <a:r>
              <a:rPr lang="en-US" sz="2000" i="1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instanceCounter</a:t>
            </a:r>
            <a:r>
              <a:rPr lang="en-US" sz="2000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i="1" dirty="0">
                <a:solidFill>
                  <a:srgbClr val="000000"/>
                </a:solidFill>
                <a:latin typeface="Courier New" panose="02070309020205020404" pitchFamily="49" charset="0"/>
              </a:rPr>
              <a:t>= </a:t>
            </a:r>
            <a:r>
              <a:rPr lang="en-US" sz="2000" b="1" i="1" dirty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sz="2000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</a:p>
          <a:p>
            <a:r>
              <a:rPr lang="en-US" sz="2000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    </a:t>
            </a:r>
            <a:r>
              <a:rPr lang="en-US" sz="2000" b="1" i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AnInstanceCountingCounter</a:t>
            </a:r>
            <a:r>
              <a:rPr lang="en-US" sz="2000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((</a:t>
            </a:r>
            <a:r>
              <a:rPr lang="en-US" sz="2000" b="1" i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sz="2000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)0);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}</a:t>
            </a:r>
            <a:endParaRPr lang="en-US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 return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i="1" dirty="0" err="1">
                <a:solidFill>
                  <a:srgbClr val="0000C0"/>
                </a:solidFill>
                <a:latin typeface="Courier New" panose="02070309020205020404" pitchFamily="49" charset="0"/>
              </a:rPr>
              <a:t>instanceCounter</a:t>
            </a:r>
            <a:r>
              <a:rPr lang="en-US" sz="2000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4074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Instance Counting Short Counter</a:t>
            </a:r>
            <a:endParaRPr lang="en-US" dirty="0"/>
          </a:p>
        </p:txBody>
      </p:sp>
      <p:sp>
        <p:nvSpPr>
          <p:cNvPr id="468995" name="Text Box 3"/>
          <p:cNvSpPr txBox="1">
            <a:spLocks noChangeArrowheads="1"/>
          </p:cNvSpPr>
          <p:nvPr/>
        </p:nvSpPr>
        <p:spPr bwMode="auto">
          <a:xfrm>
            <a:off x="609600" y="1447800"/>
            <a:ext cx="7924800" cy="440120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AShortCounter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implements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Counter {</a:t>
            </a: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short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00C0"/>
                </a:solidFill>
                <a:latin typeface="Courier New" panose="02070309020205020404" pitchFamily="49" charset="0"/>
              </a:rPr>
              <a:t>counter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AShortCounter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(</a:t>
            </a:r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initValue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sz="2000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counter</a:t>
            </a:r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= </a:t>
            </a:r>
            <a:r>
              <a:rPr lang="en-US" sz="20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initValue</a:t>
            </a:r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</a:t>
            </a:r>
            <a:r>
              <a:rPr lang="en-US" sz="20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InstanceCountingCounterSingletonFactory</a:t>
            </a:r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.</a:t>
            </a:r>
          </a:p>
          <a:p>
            <a:r>
              <a:rPr lang="en-US" sz="2000" i="1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sz="2000" i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getCounter</a:t>
            </a:r>
            <a:r>
              <a:rPr lang="en-US" sz="2000" i="1" dirty="0">
                <a:solidFill>
                  <a:srgbClr val="000000"/>
                </a:solidFill>
                <a:latin typeface="Courier New" panose="02070309020205020404" pitchFamily="49" charset="0"/>
              </a:rPr>
              <a:t>().add(1);</a:t>
            </a:r>
            <a:endParaRPr lang="en-US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add (</a:t>
            </a:r>
            <a:r>
              <a:rPr lang="en-US" sz="2000" b="1" dirty="0" err="1">
                <a:solidFill>
                  <a:srgbClr val="7F0055"/>
                </a:solidFill>
                <a:latin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amount) {</a:t>
            </a:r>
          </a:p>
          <a:p>
            <a:r>
              <a:rPr lang="en-US" sz="2000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counter</a:t>
            </a:r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+= amount;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7F0055"/>
                </a:solidFill>
                <a:latin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getValue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() {</a:t>
            </a: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   return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00C0"/>
                </a:solidFill>
                <a:latin typeface="Courier New" panose="02070309020205020404" pitchFamily="49" charset="0"/>
              </a:rPr>
              <a:t>counter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14400" y="2667000"/>
            <a:ext cx="6705600" cy="6858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45720" rIns="45720" rtlCol="0" anchor="ctr">
            <a:spAutoFit/>
          </a:bodyPr>
          <a:lstStyle/>
          <a:p>
            <a:pPr algn="ctr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6854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Instance Counting </a:t>
            </a:r>
            <a:r>
              <a:rPr lang="en-US" dirty="0" err="1" smtClean="0"/>
              <a:t>Int</a:t>
            </a:r>
            <a:r>
              <a:rPr lang="en-US" dirty="0" smtClean="0"/>
              <a:t> Counter</a:t>
            </a:r>
            <a:endParaRPr lang="en-US" dirty="0"/>
          </a:p>
        </p:txBody>
      </p:sp>
      <p:sp>
        <p:nvSpPr>
          <p:cNvPr id="468995" name="Text Box 3"/>
          <p:cNvSpPr txBox="1">
            <a:spLocks noChangeArrowheads="1"/>
          </p:cNvSpPr>
          <p:nvPr/>
        </p:nvSpPr>
        <p:spPr bwMode="auto">
          <a:xfrm>
            <a:off x="685800" y="1371600"/>
            <a:ext cx="7924800" cy="406265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AnIntCounter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implements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Counter {</a:t>
            </a: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</a:t>
            </a:r>
            <a:r>
              <a:rPr lang="en-US" sz="2000" b="1" dirty="0" err="1" smtClean="0">
                <a:solidFill>
                  <a:srgbClr val="7F0055"/>
                </a:solidFill>
                <a:latin typeface="Courier New" panose="02070309020205020404" pitchFamily="49" charset="0"/>
              </a:rPr>
              <a:t>int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00C0"/>
                </a:solidFill>
                <a:latin typeface="Courier New" panose="02070309020205020404" pitchFamily="49" charset="0"/>
              </a:rPr>
              <a:t>counter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AnIntCounter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(</a:t>
            </a:r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initValue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sz="2000" dirty="0">
                <a:solidFill>
                  <a:srgbClr val="0000C0"/>
                </a:solidFill>
                <a:latin typeface="Courier New" panose="02070309020205020404" pitchFamily="49" charset="0"/>
              </a:rPr>
              <a:t>    counter</a:t>
            </a: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en-US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initValue</a:t>
            </a:r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;    </a:t>
            </a:r>
          </a:p>
          <a:p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</a:t>
            </a:r>
            <a:r>
              <a:rPr lang="en-US" sz="20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InstanceCountingCounterSingletonFactory</a:t>
            </a:r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.</a:t>
            </a:r>
          </a:p>
          <a:p>
            <a:r>
              <a:rPr lang="en-US" sz="2000" i="1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sz="2000" i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getCounter</a:t>
            </a:r>
            <a:r>
              <a:rPr lang="en-US" sz="2000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().add(1</a:t>
            </a:r>
            <a:r>
              <a:rPr lang="en-US" sz="2000" i="1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add (</a:t>
            </a:r>
            <a:r>
              <a:rPr lang="en-US" sz="2000" b="1" dirty="0" err="1">
                <a:solidFill>
                  <a:srgbClr val="7F0055"/>
                </a:solidFill>
                <a:latin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amount) {</a:t>
            </a:r>
          </a:p>
          <a:p>
            <a:r>
              <a:rPr lang="en-US" sz="2000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counter</a:t>
            </a:r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+= amount;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7F0055"/>
                </a:solidFill>
                <a:latin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getValue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() {</a:t>
            </a: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  return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00C0"/>
                </a:solidFill>
                <a:latin typeface="Courier New" panose="02070309020205020404" pitchFamily="49" charset="0"/>
              </a:rPr>
              <a:t>counter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r>
              <a:rPr lang="en-US" sz="2000" dirty="0" smtClean="0"/>
              <a:t>	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1066800" y="2514600"/>
            <a:ext cx="6705600" cy="6858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45720" rIns="45720" rtlCol="0" anchor="ctr">
            <a:spAutoFit/>
          </a:bodyPr>
          <a:lstStyle/>
          <a:p>
            <a:pPr algn="ctr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3458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Changed Main</a:t>
            </a:r>
            <a:endParaRPr lang="en-US" dirty="0"/>
          </a:p>
        </p:txBody>
      </p:sp>
      <p:sp>
        <p:nvSpPr>
          <p:cNvPr id="468995" name="Text Box 3"/>
          <p:cNvSpPr txBox="1">
            <a:spLocks noChangeArrowheads="1"/>
          </p:cNvSpPr>
          <p:nvPr/>
        </p:nvSpPr>
        <p:spPr bwMode="auto">
          <a:xfrm>
            <a:off x="67491" y="1295400"/>
            <a:ext cx="8704217" cy="452431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main (String[]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args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StaticCounterFactorySelector.</a:t>
            </a:r>
            <a:r>
              <a:rPr lang="en-US" i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setCounterFactory</a:t>
            </a:r>
            <a:r>
              <a:rPr lang="en-US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</a:p>
          <a:p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b="1" i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i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AShortCounterFactory</a:t>
            </a:r>
            <a:r>
              <a:rPr lang="en-US" b="1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());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CourseVisits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aCourseVisits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</a:p>
          <a:p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AFactorySelectorUsingCourseVisits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aCourseVisits.mixVisited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dirty="0" smtClean="0">
                <a:solidFill>
                  <a:srgbClr val="2A00FF"/>
                </a:solidFill>
                <a:latin typeface="Courier New" panose="02070309020205020404" pitchFamily="49" charset="0"/>
              </a:rPr>
              <a:t>"anonymous"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StaticCounterFactorySelector.</a:t>
            </a:r>
            <a:r>
              <a:rPr lang="en-US" i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setCounterFactory</a:t>
            </a:r>
            <a:r>
              <a:rPr lang="en-US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</a:p>
          <a:p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b="1" i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AnIntCounterFactory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());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aCourseVisits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= </a:t>
            </a:r>
            <a:endParaRPr lang="en-US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AFactorySelectorUsingCourseVisits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aCourseVisits.mixVisited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2A00FF"/>
                </a:solidFill>
                <a:latin typeface="Courier New" panose="02070309020205020404" pitchFamily="49" charset="0"/>
              </a:rPr>
              <a:t>"anonymous2</a:t>
            </a:r>
            <a:r>
              <a:rPr lang="en-US" dirty="0" smtClean="0">
                <a:solidFill>
                  <a:srgbClr val="2A00FF"/>
                </a:solidFill>
                <a:latin typeface="Courier New" panose="02070309020205020404" pitchFamily="49" charset="0"/>
              </a:rPr>
              <a:t>"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System.</a:t>
            </a:r>
            <a:r>
              <a:rPr lang="en-US" i="1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out</a:t>
            </a:r>
            <a:r>
              <a:rPr lang="en-US" i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.println</a:t>
            </a:r>
            <a:r>
              <a:rPr lang="en-US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i="1" dirty="0">
                <a:solidFill>
                  <a:srgbClr val="2A00FF"/>
                </a:solidFill>
                <a:latin typeface="Courier New" panose="02070309020205020404" pitchFamily="49" charset="0"/>
              </a:rPr>
              <a:t>"</a:t>
            </a:r>
            <a:r>
              <a:rPr lang="en-US" i="1" dirty="0" err="1">
                <a:solidFill>
                  <a:srgbClr val="2A00FF"/>
                </a:solidFill>
                <a:latin typeface="Courier New" panose="02070309020205020404" pitchFamily="49" charset="0"/>
              </a:rPr>
              <a:t>Num</a:t>
            </a:r>
            <a:r>
              <a:rPr lang="en-US" i="1" dirty="0">
                <a:solidFill>
                  <a:srgbClr val="2A00FF"/>
                </a:solidFill>
                <a:latin typeface="Courier New" panose="02070309020205020404" pitchFamily="49" charset="0"/>
              </a:rPr>
              <a:t> instances: "</a:t>
            </a:r>
            <a:r>
              <a:rPr lang="en-US" i="1" dirty="0">
                <a:solidFill>
                  <a:srgbClr val="000000"/>
                </a:solidFill>
                <a:latin typeface="Courier New" panose="02070309020205020404" pitchFamily="49" charset="0"/>
              </a:rPr>
              <a:t> + </a:t>
            </a:r>
            <a:r>
              <a:rPr lang="en-US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</a:p>
          <a:p>
            <a:r>
              <a:rPr lang="en-US" i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</a:t>
            </a:r>
            <a:r>
              <a:rPr lang="en-US" i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InstanceCountingCounterSingletonFactory</a:t>
            </a:r>
            <a:r>
              <a:rPr lang="en-US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.</a:t>
            </a:r>
          </a:p>
          <a:p>
            <a:r>
              <a:rPr lang="en-US" i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en-US" i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getCounter</a:t>
            </a:r>
            <a:r>
              <a:rPr lang="en-US" i="1" dirty="0">
                <a:solidFill>
                  <a:srgbClr val="000000"/>
                </a:solidFill>
                <a:latin typeface="Courier New" panose="02070309020205020404" pitchFamily="49" charset="0"/>
              </a:rPr>
              <a:t>().</a:t>
            </a:r>
            <a:r>
              <a:rPr lang="en-US" i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getValue</a:t>
            </a:r>
            <a:r>
              <a:rPr lang="en-US" i="1" dirty="0">
                <a:solidFill>
                  <a:srgbClr val="000000"/>
                </a:solidFill>
                <a:latin typeface="Courier New" panose="02070309020205020404" pitchFamily="49" charset="0"/>
              </a:rPr>
              <a:t>());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143000" y="6048315"/>
            <a:ext cx="5943600" cy="59768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Any class (including tester) can get the counter</a:t>
            </a:r>
          </a:p>
        </p:txBody>
      </p:sp>
    </p:spTree>
    <p:extLst>
      <p:ext uri="{BB962C8B-B14F-4D97-AF65-F5344CB8AC3E}">
        <p14:creationId xmlns:p14="http://schemas.microsoft.com/office/powerpoint/2010/main" val="28790796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Singleton?</a:t>
            </a:r>
            <a:endParaRPr lang="en-US" dirty="0"/>
          </a:p>
        </p:txBody>
      </p:sp>
      <p:sp>
        <p:nvSpPr>
          <p:cNvPr id="468995" name="Text Box 3"/>
          <p:cNvSpPr txBox="1">
            <a:spLocks noChangeArrowheads="1"/>
          </p:cNvSpPr>
          <p:nvPr/>
        </p:nvSpPr>
        <p:spPr bwMode="auto">
          <a:xfrm>
            <a:off x="228600" y="1447800"/>
            <a:ext cx="8534400" cy="317009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InstanceCountingCounterSingletonFactory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{</a:t>
            </a: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static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Counter </a:t>
            </a:r>
            <a:r>
              <a:rPr lang="en-US" sz="2000" b="1" i="1" dirty="0" err="1">
                <a:solidFill>
                  <a:srgbClr val="0000C0"/>
                </a:solidFill>
                <a:latin typeface="Courier New" panose="02070309020205020404" pitchFamily="49" charset="0"/>
              </a:rPr>
              <a:t>instanceCounter</a:t>
            </a:r>
            <a:r>
              <a:rPr lang="en-US" sz="2000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public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static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Counter </a:t>
            </a:r>
            <a:r>
              <a:rPr lang="en-US" sz="20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getCounter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() {</a:t>
            </a: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  if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sz="2000" b="1" i="1" dirty="0" err="1">
                <a:solidFill>
                  <a:srgbClr val="0000C0"/>
                </a:solidFill>
                <a:latin typeface="Courier New" panose="02070309020205020404" pitchFamily="49" charset="0"/>
              </a:rPr>
              <a:t>instanceCounter</a:t>
            </a:r>
            <a:r>
              <a:rPr lang="en-US" sz="2000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 == </a:t>
            </a:r>
            <a:r>
              <a:rPr lang="en-US" sz="2000" b="1" i="1" dirty="0">
                <a:solidFill>
                  <a:srgbClr val="7F0055"/>
                </a:solidFill>
                <a:latin typeface="Courier New" panose="02070309020205020404" pitchFamily="49" charset="0"/>
              </a:rPr>
              <a:t>null</a:t>
            </a:r>
            <a:r>
              <a:rPr lang="en-US" sz="2000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sz="2000" i="1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  </a:t>
            </a:r>
            <a:r>
              <a:rPr lang="en-US" sz="2000" i="1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instanceCounter</a:t>
            </a:r>
            <a:r>
              <a:rPr lang="en-US" sz="2000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i="1" dirty="0">
                <a:solidFill>
                  <a:srgbClr val="000000"/>
                </a:solidFill>
                <a:latin typeface="Courier New" panose="02070309020205020404" pitchFamily="49" charset="0"/>
              </a:rPr>
              <a:t>= </a:t>
            </a:r>
            <a:r>
              <a:rPr lang="en-US" sz="2000" b="1" i="1" dirty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sz="2000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</a:p>
          <a:p>
            <a:r>
              <a:rPr lang="en-US" sz="2000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    </a:t>
            </a:r>
            <a:r>
              <a:rPr lang="en-US" sz="2000" b="1" i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AnInstanceCountingCounter</a:t>
            </a:r>
            <a:r>
              <a:rPr lang="en-US" sz="2000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((</a:t>
            </a:r>
            <a:r>
              <a:rPr lang="en-US" sz="2000" b="1" i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sz="2000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)0);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}</a:t>
            </a:r>
            <a:endParaRPr lang="en-US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 return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i="1" dirty="0" err="1">
                <a:solidFill>
                  <a:srgbClr val="0000C0"/>
                </a:solidFill>
                <a:latin typeface="Courier New" panose="02070309020205020404" pitchFamily="49" charset="0"/>
              </a:rPr>
              <a:t>instanceCounter</a:t>
            </a:r>
            <a:r>
              <a:rPr lang="en-US" sz="2000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714999" y="1478280"/>
            <a:ext cx="1476103" cy="3810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45720" rIns="45720" rtlCol="0" anchor="ctr">
            <a:spAutoFit/>
          </a:bodyPr>
          <a:lstStyle/>
          <a:p>
            <a:pPr algn="ctr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33054" y="4812785"/>
            <a:ext cx="6925492" cy="59768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Only one instance of a Singleton class (expected to be) instantiated  in an application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33054" y="5619803"/>
            <a:ext cx="6925492" cy="59768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Can make constructor of any class non public to ensure only a factory in the same package can instantiate it </a:t>
            </a:r>
          </a:p>
        </p:txBody>
      </p:sp>
    </p:spTree>
    <p:extLst>
      <p:ext uri="{BB962C8B-B14F-4D97-AF65-F5344CB8AC3E}">
        <p14:creationId xmlns:p14="http://schemas.microsoft.com/office/powerpoint/2010/main" val="39924958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Constructor</a:t>
            </a:r>
            <a:endParaRPr lang="en-US" dirty="0"/>
          </a:p>
        </p:txBody>
      </p:sp>
      <p:sp>
        <p:nvSpPr>
          <p:cNvPr id="468995" name="Text Box 3"/>
          <p:cNvSpPr txBox="1">
            <a:spLocks noChangeArrowheads="1"/>
          </p:cNvSpPr>
          <p:nvPr/>
        </p:nvSpPr>
        <p:spPr bwMode="auto">
          <a:xfrm>
            <a:off x="685800" y="1524000"/>
            <a:ext cx="7924800" cy="440120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err="1" smtClean="0"/>
              <a:t>AnInstanceCountingShortCounter</a:t>
            </a:r>
            <a:r>
              <a:rPr lang="en-US" sz="2000" dirty="0" smtClean="0"/>
              <a:t> </a:t>
            </a:r>
          </a:p>
          <a:p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	</a:t>
            </a:r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implements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Counter {</a:t>
            </a: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short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counter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err="1"/>
              <a:t>AnInstanceCountingShortCounter</a:t>
            </a:r>
            <a:r>
              <a:rPr lang="en-US" sz="2000" dirty="0"/>
              <a:t> 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initValue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sz="2000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  counter</a:t>
            </a:r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= </a:t>
            </a:r>
            <a:r>
              <a:rPr lang="en-US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initValue</a:t>
            </a: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add (</a:t>
            </a:r>
            <a:r>
              <a:rPr lang="en-US" sz="2000" b="1" dirty="0" err="1">
                <a:solidFill>
                  <a:srgbClr val="7F0055"/>
                </a:solidFill>
                <a:latin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amount) {</a:t>
            </a:r>
          </a:p>
          <a:p>
            <a:r>
              <a:rPr lang="en-US" sz="2000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counter</a:t>
            </a:r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+= amount;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7F0055"/>
                </a:solidFill>
                <a:latin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getValue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() {</a:t>
            </a: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   return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00C0"/>
                </a:solidFill>
                <a:latin typeface="Courier New" panose="02070309020205020404" pitchFamily="49" charset="0"/>
              </a:rPr>
              <a:t>counter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22811" y="2438400"/>
            <a:ext cx="1513114" cy="38857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45720" rIns="45720" rtlCol="0" anchor="ctr">
            <a:spAutoFit/>
          </a:bodyPr>
          <a:lstStyle/>
          <a:p>
            <a:pPr algn="ctr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85454" y="5715000"/>
            <a:ext cx="6925492" cy="59768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Can make constructor of any class non public to ensure only a factory (method) in the same package can instantiate it </a:t>
            </a:r>
          </a:p>
        </p:txBody>
      </p:sp>
    </p:spTree>
    <p:extLst>
      <p:ext uri="{BB962C8B-B14F-4D97-AF65-F5344CB8AC3E}">
        <p14:creationId xmlns:p14="http://schemas.microsoft.com/office/powerpoint/2010/main" val="32302106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Approach</a:t>
            </a:r>
            <a:endParaRPr lang="en-US" dirty="0"/>
          </a:p>
        </p:txBody>
      </p:sp>
      <p:sp>
        <p:nvSpPr>
          <p:cNvPr id="468995" name="Text Box 3"/>
          <p:cNvSpPr txBox="1">
            <a:spLocks noChangeArrowheads="1"/>
          </p:cNvSpPr>
          <p:nvPr/>
        </p:nvSpPr>
        <p:spPr bwMode="auto">
          <a:xfrm>
            <a:off x="228600" y="944038"/>
            <a:ext cx="8382000" cy="594008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ASingletonCounter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implements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Counter {</a:t>
            </a: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short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00C0"/>
                </a:solidFill>
                <a:latin typeface="Courier New" panose="02070309020205020404" pitchFamily="49" charset="0"/>
              </a:rPr>
              <a:t>counter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private </a:t>
            </a:r>
            <a:r>
              <a:rPr lang="en-US" sz="2000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ASingletonCounter</a:t>
            </a:r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initValue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sz="2000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counter</a:t>
            </a:r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= </a:t>
            </a:r>
            <a:r>
              <a:rPr lang="en-US" sz="2000" dirty="0" err="1">
                <a:solidFill>
                  <a:srgbClr val="000000"/>
                </a:solidFill>
                <a:latin typeface="Courier New" panose="02070309020205020404" pitchFamily="49" charset="0"/>
              </a:rPr>
              <a:t>initValue</a:t>
            </a: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add (</a:t>
            </a:r>
            <a:r>
              <a:rPr lang="en-US" sz="2000" b="1" dirty="0" err="1">
                <a:solidFill>
                  <a:srgbClr val="7F0055"/>
                </a:solidFill>
                <a:latin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amount) {</a:t>
            </a:r>
          </a:p>
          <a:p>
            <a:r>
              <a:rPr lang="en-US" sz="2000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counter</a:t>
            </a:r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+= amount;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7F0055"/>
                </a:solidFill>
                <a:latin typeface="Courier New" panose="02070309020205020404" pitchFamily="49" charset="0"/>
              </a:rPr>
              <a:t>int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getValue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() {</a:t>
            </a: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  return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00C0"/>
                </a:solidFill>
                <a:latin typeface="Courier New" panose="02070309020205020404" pitchFamily="49" charset="0"/>
              </a:rPr>
              <a:t>counter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static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Counter </a:t>
            </a:r>
            <a:r>
              <a:rPr lang="en-US" sz="2000" b="1" i="1" dirty="0">
                <a:solidFill>
                  <a:srgbClr val="0000C0"/>
                </a:solidFill>
                <a:latin typeface="Courier New" panose="02070309020205020404" pitchFamily="49" charset="0"/>
              </a:rPr>
              <a:t>instance</a:t>
            </a:r>
            <a:r>
              <a:rPr lang="en-US" sz="2000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static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 Counter </a:t>
            </a:r>
            <a:r>
              <a:rPr lang="en-US" sz="2000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getInstance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() {</a:t>
            </a: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  if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sz="2000" b="1" i="1" dirty="0">
                <a:solidFill>
                  <a:srgbClr val="0000C0"/>
                </a:solidFill>
                <a:latin typeface="Courier New" panose="02070309020205020404" pitchFamily="49" charset="0"/>
              </a:rPr>
              <a:t>instance</a:t>
            </a:r>
            <a:r>
              <a:rPr lang="en-US" sz="2000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 != </a:t>
            </a:r>
            <a:r>
              <a:rPr lang="en-US" sz="2000" b="1" i="1" dirty="0">
                <a:solidFill>
                  <a:srgbClr val="7F0055"/>
                </a:solidFill>
                <a:latin typeface="Courier New" panose="02070309020205020404" pitchFamily="49" charset="0"/>
              </a:rPr>
              <a:t>null</a:t>
            </a:r>
            <a:r>
              <a:rPr lang="en-US" sz="2000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sz="2000" i="1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 instance</a:t>
            </a:r>
            <a:r>
              <a:rPr lang="en-US" sz="2000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i="1" dirty="0">
                <a:solidFill>
                  <a:srgbClr val="000000"/>
                </a:solidFill>
                <a:latin typeface="Courier New" panose="02070309020205020404" pitchFamily="49" charset="0"/>
              </a:rPr>
              <a:t>= </a:t>
            </a:r>
            <a:r>
              <a:rPr lang="en-US" sz="2000" b="1" i="1" dirty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sz="2000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i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ASingletonCounter</a:t>
            </a:r>
            <a:r>
              <a:rPr lang="en-US" sz="2000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 ((</a:t>
            </a:r>
            <a:r>
              <a:rPr lang="en-US" sz="2000" b="1" i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sz="2000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) 0);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}</a:t>
            </a:r>
            <a:endParaRPr lang="en-US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2000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  return</a:t>
            </a:r>
            <a:r>
              <a:rPr lang="en-US" sz="2000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urier New" panose="02070309020205020404" pitchFamily="49" charset="0"/>
              </a:rPr>
              <a:t>null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sz="2000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sz="2000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72440" y="4419600"/>
            <a:ext cx="7909560" cy="18288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45720" rIns="45720" rtlCol="0" anchor="ctr">
            <a:spAutoFit/>
          </a:bodyPr>
          <a:lstStyle/>
          <a:p>
            <a:pPr algn="ctr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1354762"/>
            <a:ext cx="7924800" cy="306483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45720" rIns="45720" rtlCol="0" anchor="ctr">
            <a:spAutoFit/>
          </a:bodyPr>
          <a:lstStyle/>
          <a:p>
            <a:pPr algn="ctr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15343" y="2796595"/>
            <a:ext cx="5334000" cy="59768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No other class can create multiple instances</a:t>
            </a:r>
          </a:p>
        </p:txBody>
      </p:sp>
      <p:sp>
        <p:nvSpPr>
          <p:cNvPr id="9" name="Rectangle 8"/>
          <p:cNvSpPr/>
          <p:nvPr/>
        </p:nvSpPr>
        <p:spPr>
          <a:xfrm>
            <a:off x="3015343" y="3394277"/>
            <a:ext cx="5334000" cy="59768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No separation of concerns and assumes no alternative class exists</a:t>
            </a:r>
          </a:p>
        </p:txBody>
      </p:sp>
    </p:spTree>
    <p:extLst>
      <p:ext uri="{BB962C8B-B14F-4D97-AF65-F5344CB8AC3E}">
        <p14:creationId xmlns:p14="http://schemas.microsoft.com/office/powerpoint/2010/main" val="6703359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Factory Uses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009105" y="1436914"/>
            <a:ext cx="6820989" cy="772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>
                <a:latin typeface="Calibri" pitchFamily="34" charset="0"/>
                <a:cs typeface="Calibri" pitchFamily="34" charset="0"/>
              </a:rPr>
              <a:t>Makes it easier to instantiate and substitute classes</a:t>
            </a:r>
          </a:p>
        </p:txBody>
      </p:sp>
      <p:sp>
        <p:nvSpPr>
          <p:cNvPr id="4" name="Rectangle 3"/>
          <p:cNvSpPr/>
          <p:nvPr/>
        </p:nvSpPr>
        <p:spPr>
          <a:xfrm>
            <a:off x="1009105" y="2427514"/>
            <a:ext cx="6820989" cy="8490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>
                <a:latin typeface="Calibri" pitchFamily="34" charset="0"/>
                <a:cs typeface="Calibri" pitchFamily="34" charset="0"/>
              </a:rPr>
              <a:t>Makes it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possible to create global objects on demand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09105" y="3494314"/>
            <a:ext cx="6820989" cy="772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Can be used to force singletons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799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4582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Java Example</a:t>
            </a:r>
            <a:endParaRPr lang="en-US" sz="4000" dirty="0"/>
          </a:p>
        </p:txBody>
      </p:sp>
      <p:sp>
        <p:nvSpPr>
          <p:cNvPr id="4" name="Rectangle 3"/>
          <p:cNvSpPr/>
          <p:nvPr/>
        </p:nvSpPr>
        <p:spPr>
          <a:xfrm>
            <a:off x="828101" y="2964456"/>
            <a:ext cx="6420998" cy="5141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400" dirty="0" err="1" smtClean="0"/>
              <a:t>LineBorder</a:t>
            </a:r>
            <a:r>
              <a:rPr lang="en-US" sz="1400" dirty="0" smtClean="0"/>
              <a:t> </a:t>
            </a:r>
            <a:r>
              <a:rPr lang="en-US" sz="1400" dirty="0" err="1" smtClean="0"/>
              <a:t>blackline</a:t>
            </a:r>
            <a:r>
              <a:rPr lang="en-US" sz="1400" dirty="0" smtClean="0"/>
              <a:t> </a:t>
            </a:r>
            <a:r>
              <a:rPr lang="en-US" sz="1400" dirty="0"/>
              <a:t>= </a:t>
            </a:r>
            <a:r>
              <a:rPr lang="en-US" sz="1400" dirty="0" err="1"/>
              <a:t>BorderFactory.createLineBorder</a:t>
            </a:r>
            <a:r>
              <a:rPr lang="en-US" sz="1400" dirty="0"/>
              <a:t>(</a:t>
            </a:r>
            <a:r>
              <a:rPr lang="en-US" sz="1400" dirty="0" err="1"/>
              <a:t>Color.black</a:t>
            </a:r>
            <a:r>
              <a:rPr lang="en-US" sz="1400" dirty="0"/>
              <a:t>);</a:t>
            </a:r>
            <a:endParaRPr lang="en-US" sz="1400" dirty="0" smtClean="0">
              <a:solidFill>
                <a:srgbClr val="000000"/>
              </a:solidFill>
              <a:latin typeface="Courier New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90101" y="4495800"/>
            <a:ext cx="5277998" cy="1143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Factory can return a single instance of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LineBorder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for all black line borders</a:t>
            </a:r>
          </a:p>
        </p:txBody>
      </p:sp>
      <p:sp>
        <p:nvSpPr>
          <p:cNvPr id="6" name="Rectangle 5"/>
          <p:cNvSpPr/>
          <p:nvPr/>
        </p:nvSpPr>
        <p:spPr>
          <a:xfrm>
            <a:off x="828101" y="3733800"/>
            <a:ext cx="6420998" cy="5141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400" dirty="0" err="1" smtClean="0"/>
              <a:t>LineBorder</a:t>
            </a:r>
            <a:r>
              <a:rPr lang="en-US" sz="1400" dirty="0" smtClean="0"/>
              <a:t> </a:t>
            </a:r>
            <a:r>
              <a:rPr lang="en-US" sz="1400" dirty="0" err="1" smtClean="0"/>
              <a:t>blackline</a:t>
            </a:r>
            <a:r>
              <a:rPr lang="en-US" sz="1400" dirty="0" smtClean="0"/>
              <a:t> </a:t>
            </a:r>
            <a:r>
              <a:rPr lang="en-US" sz="1400" dirty="0"/>
              <a:t>= </a:t>
            </a:r>
            <a:r>
              <a:rPr lang="en-US" sz="1400" b="1" dirty="0" smtClean="0"/>
              <a:t>new</a:t>
            </a:r>
            <a:r>
              <a:rPr lang="en-US" sz="1400" dirty="0" smtClean="0"/>
              <a:t> </a:t>
            </a:r>
            <a:r>
              <a:rPr lang="en-US" sz="1400" dirty="0" err="1" smtClean="0"/>
              <a:t>LineBorder</a:t>
            </a:r>
            <a:r>
              <a:rPr lang="en-US" sz="1400" dirty="0" smtClean="0"/>
              <a:t>(</a:t>
            </a:r>
            <a:r>
              <a:rPr lang="en-US" sz="1400" dirty="0" err="1" smtClean="0"/>
              <a:t>Color.black</a:t>
            </a:r>
            <a:r>
              <a:rPr lang="en-US" sz="1400" dirty="0" smtClean="0"/>
              <a:t>);</a:t>
            </a:r>
            <a:endParaRPr lang="en-US" sz="1400" dirty="0" smtClean="0">
              <a:solidFill>
                <a:srgbClr val="000000"/>
              </a:solidFill>
              <a:latin typeface="Courier New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9022" y="1648595"/>
            <a:ext cx="5676900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649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4582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Swing/AWT Substitution</a:t>
            </a:r>
            <a:endParaRPr lang="en-US" sz="40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1524000"/>
            <a:ext cx="3048000" cy="2286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46517" y="1510937"/>
            <a:ext cx="3048000" cy="22860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968829" y="3947160"/>
            <a:ext cx="2971800" cy="7772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Swing Widgets: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JFrame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JPanel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JTextField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284617" y="3947160"/>
            <a:ext cx="2971800" cy="7772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AWT Widgets: Frame, Panel,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TextField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328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Visits: Using Short Counter</a:t>
            </a:r>
            <a:endParaRPr lang="en-US" dirty="0"/>
          </a:p>
        </p:txBody>
      </p:sp>
      <p:sp>
        <p:nvSpPr>
          <p:cNvPr id="468995" name="Text Box 3"/>
          <p:cNvSpPr txBox="1">
            <a:spLocks noChangeArrowheads="1"/>
          </p:cNvSpPr>
          <p:nvPr/>
        </p:nvSpPr>
        <p:spPr bwMode="auto">
          <a:xfrm>
            <a:off x="609600" y="1295400"/>
            <a:ext cx="7924800" cy="286232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ACourseVisits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implements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CourseVisits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{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Counter </a:t>
            </a:r>
            <a:r>
              <a:rPr lang="en-US" dirty="0" err="1">
                <a:solidFill>
                  <a:srgbClr val="0000C0"/>
                </a:solidFill>
                <a:latin typeface="Courier New" panose="02070309020205020404" pitchFamily="49" charset="0"/>
              </a:rPr>
              <a:t>youTubeVisits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AShortCounter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((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0);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Counter </a:t>
            </a:r>
            <a:r>
              <a:rPr lang="en-US" dirty="0" err="1">
                <a:solidFill>
                  <a:srgbClr val="0000C0"/>
                </a:solidFill>
                <a:latin typeface="Courier New" panose="02070309020205020404" pitchFamily="49" charset="0"/>
              </a:rPr>
              <a:t>mixVisits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= 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AShortCounter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((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0);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youTubeVisited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(String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aUser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</a:t>
            </a:r>
            <a:r>
              <a:rPr lang="en-US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youTubeVisits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.add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(1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mixVisited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(String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aUser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</a:t>
            </a:r>
            <a:r>
              <a:rPr lang="en-US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mixVisits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.add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(1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581400" y="1524000"/>
            <a:ext cx="4648200" cy="685800"/>
          </a:xfrm>
          <a:prstGeom prst="rect">
            <a:avLst/>
          </a:prstGeom>
          <a:solidFill>
            <a:schemeClr val="accent6">
              <a:lumMod val="60000"/>
              <a:lumOff val="40000"/>
              <a:alpha val="23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749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09600"/>
          </a:xfrm>
        </p:spPr>
        <p:txBody>
          <a:bodyPr/>
          <a:lstStyle/>
          <a:p>
            <a:r>
              <a:rPr lang="en-US" dirty="0"/>
              <a:t>Factory </a:t>
            </a:r>
            <a:r>
              <a:rPr lang="en-US" dirty="0" smtClean="0"/>
              <a:t>Practical Examples</a:t>
            </a:r>
            <a:endParaRPr lang="en-US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38200"/>
            <a:ext cx="8153400" cy="5562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Multiple toolkits provide same kind of widgets with different look and feel/implementations.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Package </a:t>
            </a:r>
            <a:r>
              <a:rPr lang="en-US" sz="2800" dirty="0" err="1"/>
              <a:t>java.awt</a:t>
            </a:r>
            <a:endParaRPr lang="en-US" sz="2800" dirty="0"/>
          </a:p>
          <a:p>
            <a:pPr lvl="1">
              <a:lnSpc>
                <a:spcPct val="90000"/>
              </a:lnSpc>
            </a:pPr>
            <a:r>
              <a:rPr lang="en-US" sz="2400" dirty="0" err="1"/>
              <a:t>TextField</a:t>
            </a:r>
            <a:r>
              <a:rPr lang="en-US" sz="2400" dirty="0"/>
              <a:t>, Button, Panel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Package </a:t>
            </a:r>
            <a:r>
              <a:rPr lang="en-US" sz="2800" dirty="0" err="1"/>
              <a:t>javax.swing</a:t>
            </a:r>
            <a:endParaRPr lang="en-US" sz="2800" dirty="0"/>
          </a:p>
          <a:p>
            <a:pPr lvl="1">
              <a:lnSpc>
                <a:spcPct val="90000"/>
              </a:lnSpc>
            </a:pPr>
            <a:r>
              <a:rPr lang="en-US" sz="2400" dirty="0" err="1"/>
              <a:t>JTextField</a:t>
            </a:r>
            <a:r>
              <a:rPr lang="en-US" sz="2400" dirty="0"/>
              <a:t>, </a:t>
            </a:r>
            <a:r>
              <a:rPr lang="en-US" sz="2400" dirty="0" err="1"/>
              <a:t>JButton</a:t>
            </a:r>
            <a:r>
              <a:rPr lang="en-US" sz="2400" dirty="0"/>
              <a:t>, </a:t>
            </a:r>
            <a:r>
              <a:rPr lang="en-US" sz="2400" dirty="0" err="1"/>
              <a:t>JPanel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800" dirty="0" smtClean="0"/>
              <a:t>Could </a:t>
            </a:r>
            <a:r>
              <a:rPr lang="en-US" sz="2800" dirty="0"/>
              <a:t>define a common factory interface</a:t>
            </a:r>
          </a:p>
          <a:p>
            <a:pPr lvl="1">
              <a:lnSpc>
                <a:spcPct val="90000"/>
              </a:lnSpc>
            </a:pPr>
            <a:r>
              <a:rPr lang="en-US" sz="2400" dirty="0" err="1"/>
              <a:t>getTextField</a:t>
            </a:r>
            <a:r>
              <a:rPr lang="en-US" sz="2400" dirty="0"/>
              <a:t>(), </a:t>
            </a:r>
            <a:r>
              <a:rPr lang="en-US" sz="2400" dirty="0" err="1"/>
              <a:t>getButton</a:t>
            </a:r>
            <a:r>
              <a:rPr lang="en-US" sz="2400" dirty="0"/>
              <a:t>(), </a:t>
            </a:r>
            <a:r>
              <a:rPr lang="en-US" sz="2400" dirty="0" err="1"/>
              <a:t>getPanel</a:t>
            </a:r>
            <a:r>
              <a:rPr lang="en-US" sz="2400" dirty="0"/>
              <a:t>()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Java does not define common interfaces</a:t>
            </a:r>
          </a:p>
        </p:txBody>
      </p:sp>
    </p:spTree>
    <p:extLst>
      <p:ext uri="{BB962C8B-B14F-4D97-AF65-F5344CB8AC3E}">
        <p14:creationId xmlns:p14="http://schemas.microsoft.com/office/powerpoint/2010/main" val="3165944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609600"/>
          </a:xfrm>
        </p:spPr>
        <p:txBody>
          <a:bodyPr/>
          <a:lstStyle/>
          <a:p>
            <a:r>
              <a:rPr lang="en-US" dirty="0"/>
              <a:t>Factory </a:t>
            </a:r>
            <a:r>
              <a:rPr lang="en-US" dirty="0" smtClean="0"/>
              <a:t>Practical Examples</a:t>
            </a:r>
            <a:endParaRPr lang="en-US" dirty="0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38200"/>
            <a:ext cx="8153400" cy="5562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 err="1" smtClean="0"/>
              <a:t>ObjectEditor</a:t>
            </a:r>
            <a:r>
              <a:rPr lang="en-US" sz="2800" dirty="0" smtClean="0"/>
              <a:t> provides a layer that unites</a:t>
            </a:r>
          </a:p>
          <a:p>
            <a:pPr>
              <a:lnSpc>
                <a:spcPct val="90000"/>
              </a:lnSpc>
            </a:pPr>
            <a:r>
              <a:rPr lang="en-US" sz="2800" dirty="0" err="1" smtClean="0"/>
              <a:t>SwingFactory</a:t>
            </a:r>
            <a:r>
              <a:rPr lang="en-US" sz="2800" dirty="0" smtClean="0"/>
              <a:t> </a:t>
            </a:r>
            <a:r>
              <a:rPr lang="en-US" sz="2800" dirty="0"/>
              <a:t>and </a:t>
            </a:r>
            <a:r>
              <a:rPr lang="en-US" sz="2800" dirty="0" err="1"/>
              <a:t>AWTFactory</a:t>
            </a:r>
            <a:r>
              <a:rPr lang="en-US" sz="2800" dirty="0"/>
              <a:t> classes implement interface</a:t>
            </a:r>
          </a:p>
          <a:p>
            <a:pPr>
              <a:lnSpc>
                <a:spcPct val="90000"/>
              </a:lnSpc>
            </a:pPr>
            <a:r>
              <a:rPr lang="en-US" sz="2800" dirty="0" err="1"/>
              <a:t>FactorySelector</a:t>
            </a:r>
            <a:r>
              <a:rPr lang="en-US" sz="2800" dirty="0"/>
              <a:t> switches between </a:t>
            </a:r>
            <a:r>
              <a:rPr lang="en-US" sz="2800" dirty="0" smtClean="0"/>
              <a:t>two sets of </a:t>
            </a:r>
            <a:r>
              <a:rPr lang="en-US" sz="2800" dirty="0"/>
              <a:t>classes to change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523737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4582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Swing/AWT Substitution</a:t>
            </a:r>
            <a:endParaRPr lang="en-US" sz="4000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28600" y="1371600"/>
            <a:ext cx="8382000" cy="203132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main (String[]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anArgs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BMISpreadsheet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aBMISpreadsheet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ABMISpreadsheet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VirtualToolkit.</a:t>
            </a:r>
            <a:r>
              <a:rPr lang="en-US" i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setDefaultToolkit</a:t>
            </a:r>
            <a:r>
              <a:rPr lang="en-US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b="1" i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SwingToolkit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());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ObjectEditor.</a:t>
            </a:r>
            <a:r>
              <a:rPr lang="en-US" i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edit</a:t>
            </a:r>
            <a:r>
              <a:rPr lang="en-US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i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aBMISpreadsheet</a:t>
            </a:r>
            <a:r>
              <a:rPr lang="en-US" i="1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VirtualToolkit.</a:t>
            </a:r>
            <a:r>
              <a:rPr lang="en-US" i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setDefaultToolkit</a:t>
            </a:r>
            <a:r>
              <a:rPr lang="en-US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b="1" i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AWTToolkit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());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ObjectEditor.</a:t>
            </a:r>
            <a:r>
              <a:rPr lang="en-US" i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edit</a:t>
            </a:r>
            <a:r>
              <a:rPr lang="en-US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i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aBMISpreadsheet</a:t>
            </a:r>
            <a:r>
              <a:rPr lang="en-US" i="1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0739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458200" cy="1143000"/>
          </a:xfrm>
        </p:spPr>
        <p:txBody>
          <a:bodyPr>
            <a:normAutofit/>
          </a:bodyPr>
          <a:lstStyle/>
          <a:p>
            <a:r>
              <a:rPr lang="en-US" sz="4000" dirty="0" err="1" smtClean="0"/>
              <a:t>SwingToolkit</a:t>
            </a:r>
            <a:endParaRPr lang="en-US" sz="4000" dirty="0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04800" y="1676400"/>
            <a:ext cx="8382000" cy="120032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err="1"/>
              <a:t>TextFieldSelector.</a:t>
            </a:r>
            <a:r>
              <a:rPr lang="en-US" i="1" dirty="0" err="1"/>
              <a:t>setTextFieldFactory</a:t>
            </a:r>
            <a:r>
              <a:rPr lang="en-US" i="1" dirty="0"/>
              <a:t>(</a:t>
            </a:r>
            <a:r>
              <a:rPr lang="en-US" b="1" i="1" dirty="0"/>
              <a:t>new </a:t>
            </a:r>
            <a:r>
              <a:rPr lang="en-US" b="1" i="1" dirty="0" err="1"/>
              <a:t>SwingTextFieldFactory</a:t>
            </a:r>
            <a:r>
              <a:rPr lang="en-US" b="1" i="1" dirty="0"/>
              <a:t>());</a:t>
            </a:r>
          </a:p>
          <a:p>
            <a:r>
              <a:rPr lang="en-US" dirty="0" err="1" smtClean="0"/>
              <a:t>PanelSelector.</a:t>
            </a:r>
            <a:r>
              <a:rPr lang="en-US" i="1" dirty="0" err="1" smtClean="0"/>
              <a:t>setPanelFactory</a:t>
            </a:r>
            <a:r>
              <a:rPr lang="en-US" i="1" dirty="0" smtClean="0"/>
              <a:t>(</a:t>
            </a:r>
            <a:r>
              <a:rPr lang="en-US" b="1" i="1" dirty="0" smtClean="0"/>
              <a:t>new </a:t>
            </a:r>
            <a:r>
              <a:rPr lang="en-US" b="1" i="1" dirty="0" err="1"/>
              <a:t>SwingPanelFactory</a:t>
            </a:r>
            <a:r>
              <a:rPr lang="en-US" b="1" i="1" dirty="0" smtClean="0"/>
              <a:t>());</a:t>
            </a:r>
          </a:p>
          <a:p>
            <a:r>
              <a:rPr lang="en-US" dirty="0" err="1"/>
              <a:t>FrameSelector.</a:t>
            </a:r>
            <a:r>
              <a:rPr lang="en-US" i="1" dirty="0" err="1"/>
              <a:t>setFrameFactory</a:t>
            </a:r>
            <a:r>
              <a:rPr lang="en-US" i="1" dirty="0"/>
              <a:t>(</a:t>
            </a:r>
            <a:r>
              <a:rPr lang="en-US" b="1" i="1" dirty="0"/>
              <a:t>new </a:t>
            </a:r>
            <a:r>
              <a:rPr lang="en-US" b="1" i="1" dirty="0" err="1"/>
              <a:t>SwingFrameFactory</a:t>
            </a:r>
            <a:r>
              <a:rPr lang="en-US" b="1" i="1" dirty="0"/>
              <a:t>());</a:t>
            </a:r>
          </a:p>
          <a:p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447800" y="3352800"/>
            <a:ext cx="4800600" cy="7772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Single class ensures matching objects created</a:t>
            </a:r>
          </a:p>
        </p:txBody>
      </p:sp>
    </p:spTree>
    <p:extLst>
      <p:ext uri="{BB962C8B-B14F-4D97-AF65-F5344CB8AC3E}">
        <p14:creationId xmlns:p14="http://schemas.microsoft.com/office/powerpoint/2010/main" val="3397442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04800" y="1676399"/>
            <a:ext cx="8382000" cy="1200329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err="1"/>
              <a:t>TextFieldSelector.</a:t>
            </a:r>
            <a:r>
              <a:rPr lang="en-US" i="1" dirty="0" err="1"/>
              <a:t>setTextFieldFactory</a:t>
            </a:r>
            <a:r>
              <a:rPr lang="en-US" i="1" dirty="0"/>
              <a:t>(</a:t>
            </a:r>
            <a:r>
              <a:rPr lang="en-US" b="1" i="1" dirty="0"/>
              <a:t>new </a:t>
            </a:r>
            <a:r>
              <a:rPr lang="en-US" b="1" i="1" dirty="0" err="1" smtClean="0"/>
              <a:t>AWTTextFieldFactory</a:t>
            </a:r>
            <a:r>
              <a:rPr lang="en-US" b="1" i="1" dirty="0"/>
              <a:t>());</a:t>
            </a:r>
          </a:p>
          <a:p>
            <a:r>
              <a:rPr lang="en-US" dirty="0" err="1" smtClean="0"/>
              <a:t>PanelSelector.</a:t>
            </a:r>
            <a:r>
              <a:rPr lang="en-US" i="1" dirty="0" err="1" smtClean="0"/>
              <a:t>setPanelFactory</a:t>
            </a:r>
            <a:r>
              <a:rPr lang="en-US" i="1" dirty="0" smtClean="0"/>
              <a:t>(</a:t>
            </a:r>
            <a:r>
              <a:rPr lang="en-US" b="1" i="1" dirty="0" smtClean="0"/>
              <a:t>new </a:t>
            </a:r>
            <a:r>
              <a:rPr lang="en-US" b="1" i="1" dirty="0" err="1" smtClean="0"/>
              <a:t>AWTPanelFactory</a:t>
            </a:r>
            <a:r>
              <a:rPr lang="en-US" b="1" i="1" dirty="0" smtClean="0"/>
              <a:t>());</a:t>
            </a:r>
          </a:p>
          <a:p>
            <a:r>
              <a:rPr lang="en-US" dirty="0" err="1"/>
              <a:t>FrameSelector.</a:t>
            </a:r>
            <a:r>
              <a:rPr lang="en-US" i="1" dirty="0" err="1"/>
              <a:t>setFrameFactory</a:t>
            </a:r>
            <a:r>
              <a:rPr lang="en-US" i="1" dirty="0"/>
              <a:t>(</a:t>
            </a:r>
            <a:r>
              <a:rPr lang="en-US" b="1" i="1" dirty="0"/>
              <a:t>new </a:t>
            </a:r>
            <a:r>
              <a:rPr lang="en-US" b="1" i="1" dirty="0" err="1" smtClean="0"/>
              <a:t>AWTFrameFactory</a:t>
            </a:r>
            <a:r>
              <a:rPr lang="en-US" b="1" i="1" dirty="0"/>
              <a:t>());</a:t>
            </a:r>
          </a:p>
          <a:p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458200" cy="1143000"/>
          </a:xfrm>
        </p:spPr>
        <p:txBody>
          <a:bodyPr>
            <a:normAutofit/>
          </a:bodyPr>
          <a:lstStyle/>
          <a:p>
            <a:r>
              <a:rPr lang="en-US" sz="4000" dirty="0" err="1" smtClean="0"/>
              <a:t>AWTToolkit</a:t>
            </a:r>
            <a:endParaRPr lang="en-US" sz="4000" dirty="0"/>
          </a:p>
        </p:txBody>
      </p:sp>
      <p:sp>
        <p:nvSpPr>
          <p:cNvPr id="5" name="Rectangle 4"/>
          <p:cNvSpPr/>
          <p:nvPr/>
        </p:nvSpPr>
        <p:spPr>
          <a:xfrm>
            <a:off x="1447800" y="3352800"/>
            <a:ext cx="4800600" cy="7772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Single class ensures matching objects created</a:t>
            </a:r>
          </a:p>
        </p:txBody>
      </p:sp>
    </p:spTree>
    <p:extLst>
      <p:ext uri="{BB962C8B-B14F-4D97-AF65-F5344CB8AC3E}">
        <p14:creationId xmlns:p14="http://schemas.microsoft.com/office/powerpoint/2010/main" val="83633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Factory Uses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009105" y="1436914"/>
            <a:ext cx="6820989" cy="772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>
                <a:latin typeface="Calibri" pitchFamily="34" charset="0"/>
                <a:cs typeface="Calibri" pitchFamily="34" charset="0"/>
              </a:rPr>
              <a:t>Makes it easier to instantiate and substitute classes</a:t>
            </a:r>
          </a:p>
        </p:txBody>
      </p:sp>
      <p:sp>
        <p:nvSpPr>
          <p:cNvPr id="4" name="Rectangle 3"/>
          <p:cNvSpPr/>
          <p:nvPr/>
        </p:nvSpPr>
        <p:spPr>
          <a:xfrm>
            <a:off x="1009105" y="2427514"/>
            <a:ext cx="6820989" cy="8490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>
                <a:latin typeface="Calibri" pitchFamily="34" charset="0"/>
                <a:cs typeface="Calibri" pitchFamily="34" charset="0"/>
              </a:rPr>
              <a:t>Makes it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possible to create global objects on demand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09105" y="3494314"/>
            <a:ext cx="6820989" cy="772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Can be used to force singletons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30876" y="4541519"/>
            <a:ext cx="6820989" cy="772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Can be used to ensure compatible classes instantiated</a:t>
            </a:r>
            <a:endParaRPr lang="en-US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02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04800" y="1676399"/>
            <a:ext cx="8382000" cy="258532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MySwingFrameFactory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extends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SwingFrameFactory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implements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FrameFactory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{</a:t>
            </a:r>
          </a:p>
          <a:p>
            <a:r>
              <a:rPr lang="en-US" dirty="0">
                <a:solidFill>
                  <a:srgbClr val="646464"/>
                </a:solidFill>
                <a:latin typeface="Courier New" panose="02070309020205020404" pitchFamily="49" charset="0"/>
              </a:rPr>
              <a:t>@Override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protected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JFrame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createJFrame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JFrame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aJFrame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JFrame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aJFrame.setCursor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Cursor (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Cursor.</a:t>
            </a:r>
            <a:r>
              <a:rPr lang="en-US" b="1" i="1" dirty="0" err="1">
                <a:solidFill>
                  <a:srgbClr val="0000C0"/>
                </a:solidFill>
                <a:latin typeface="Courier New" panose="02070309020205020404" pitchFamily="49" charset="0"/>
              </a:rPr>
              <a:t>CROSSHAIR_CURSOR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));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  return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aJFrame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4582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Defining our own Factory</a:t>
            </a:r>
            <a:endParaRPr lang="en-US" sz="4000" dirty="0"/>
          </a:p>
        </p:txBody>
      </p:sp>
      <p:sp>
        <p:nvSpPr>
          <p:cNvPr id="6" name="Rectangle 5"/>
          <p:cNvSpPr/>
          <p:nvPr/>
        </p:nvSpPr>
        <p:spPr>
          <a:xfrm>
            <a:off x="5334000" y="2286000"/>
            <a:ext cx="2857500" cy="5334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Factory method</a:t>
            </a:r>
          </a:p>
        </p:txBody>
      </p:sp>
      <p:sp>
        <p:nvSpPr>
          <p:cNvPr id="7" name="Rectangle 6"/>
          <p:cNvSpPr/>
          <p:nvPr/>
        </p:nvSpPr>
        <p:spPr>
          <a:xfrm>
            <a:off x="1828800" y="4482703"/>
            <a:ext cx="4800600" cy="7772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Factory class with </a:t>
            </a:r>
            <a:r>
              <a:rPr lang="en-US" dirty="0" err="1" smtClean="0">
                <a:latin typeface="Calibri" pitchFamily="34" charset="0"/>
                <a:cs typeface="Calibri" pitchFamily="34" charset="0"/>
              </a:rPr>
              <a:t>overriddable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 factory method</a:t>
            </a:r>
          </a:p>
        </p:txBody>
      </p:sp>
    </p:spTree>
    <p:extLst>
      <p:ext uri="{BB962C8B-B14F-4D97-AF65-F5344CB8AC3E}">
        <p14:creationId xmlns:p14="http://schemas.microsoft.com/office/powerpoint/2010/main" val="2103630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04800" y="1676399"/>
            <a:ext cx="8382000" cy="175432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main (String[]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anArgs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BMISpreadsheet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aBMISpreadsheet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ABMISpreadsheet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ObjectEditor.</a:t>
            </a:r>
            <a:r>
              <a:rPr lang="en-US" i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edit</a:t>
            </a:r>
            <a:r>
              <a:rPr lang="en-US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i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aBMISpreadsheet</a:t>
            </a:r>
            <a:r>
              <a:rPr lang="en-US" i="1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FrameSelector.</a:t>
            </a:r>
            <a:r>
              <a:rPr lang="en-US" i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setFrameFactory</a:t>
            </a:r>
            <a:r>
              <a:rPr lang="en-US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b="1" i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MySwingFrameFactory</a:t>
            </a:r>
            <a:r>
              <a:rPr lang="en-US" b="1" i="1" dirty="0">
                <a:solidFill>
                  <a:srgbClr val="000000"/>
                </a:solidFill>
                <a:latin typeface="Courier New" panose="02070309020205020404" pitchFamily="49" charset="0"/>
              </a:rPr>
              <a:t>());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ObjectEditor.</a:t>
            </a:r>
            <a:r>
              <a:rPr lang="en-US" i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edit</a:t>
            </a:r>
            <a:r>
              <a:rPr lang="en-US" i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</a:t>
            </a:r>
            <a:r>
              <a:rPr lang="en-US" i="1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aBMISpreadsheet</a:t>
            </a:r>
            <a:r>
              <a:rPr lang="en-US" i="1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4582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Changing Factory at Runtime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24086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84582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Video</a:t>
            </a:r>
            <a:endParaRPr lang="en-US" sz="4000" dirty="0"/>
          </a:p>
        </p:txBody>
      </p:sp>
      <p:pic>
        <p:nvPicPr>
          <p:cNvPr id="3" name="A946294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476375" y="2219325"/>
            <a:ext cx="6191250" cy="241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1837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</p:childTnLst>
        </p:cTn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Factory Uses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696200" cy="4343400"/>
          </a:xfrm>
        </p:spPr>
        <p:txBody>
          <a:bodyPr>
            <a:normAutofit/>
          </a:bodyPr>
          <a:lstStyle/>
          <a:p>
            <a:r>
              <a:rPr lang="en-US" sz="2800" dirty="0"/>
              <a:t>Should we always instantiate via factories?</a:t>
            </a:r>
          </a:p>
          <a:p>
            <a:r>
              <a:rPr lang="en-US" sz="2800" dirty="0" smtClean="0"/>
              <a:t>Factory classes </a:t>
            </a:r>
            <a:r>
              <a:rPr lang="en-US" sz="2800" dirty="0"/>
              <a:t>add overhead</a:t>
            </a:r>
          </a:p>
          <a:p>
            <a:pPr lvl="1"/>
            <a:r>
              <a:rPr lang="en-US" sz="2400" dirty="0"/>
              <a:t>Factory interfaces, classes</a:t>
            </a:r>
          </a:p>
          <a:p>
            <a:pPr lvl="1"/>
            <a:r>
              <a:rPr lang="en-US" sz="2400" dirty="0"/>
              <a:t>Factory selector interfaces, classes</a:t>
            </a:r>
          </a:p>
          <a:p>
            <a:r>
              <a:rPr lang="en-US" sz="2800" dirty="0" smtClean="0"/>
              <a:t>If not using Factory classes, at least use factory methods </a:t>
            </a:r>
            <a:endParaRPr lang="en-US" sz="2000" dirty="0"/>
          </a:p>
          <a:p>
            <a:endParaRPr lang="en-US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26511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3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Course Subscriptions: Using Short Counter</a:t>
            </a:r>
            <a:endParaRPr lang="en-US" dirty="0"/>
          </a:p>
        </p:txBody>
      </p:sp>
      <p:sp>
        <p:nvSpPr>
          <p:cNvPr id="468995" name="Text Box 3"/>
          <p:cNvSpPr txBox="1">
            <a:spLocks noChangeArrowheads="1"/>
          </p:cNvSpPr>
          <p:nvPr/>
        </p:nvSpPr>
        <p:spPr bwMode="auto">
          <a:xfrm>
            <a:off x="76200" y="1124120"/>
            <a:ext cx="8686800" cy="480131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ACourseSubscriptions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endParaRPr lang="en-US" b="1" dirty="0" smtClean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implements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CourseSubscriptions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 Counter </a:t>
            </a:r>
            <a:r>
              <a:rPr lang="en-US" dirty="0" err="1">
                <a:solidFill>
                  <a:srgbClr val="0000C0"/>
                </a:solidFill>
                <a:latin typeface="Courier New" panose="02070309020205020404" pitchFamily="49" charset="0"/>
              </a:rPr>
              <a:t>youTubeSubscriptions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AShortCounter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((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0);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Counter </a:t>
            </a:r>
            <a:r>
              <a:rPr lang="en-US" dirty="0" err="1">
                <a:solidFill>
                  <a:srgbClr val="0000C0"/>
                </a:solidFill>
                <a:latin typeface="Courier New" panose="02070309020205020404" pitchFamily="49" charset="0"/>
              </a:rPr>
              <a:t>mixSubscriptions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AShortCounter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((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0);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youTubeSubscribed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(String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aUser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</a:t>
            </a:r>
            <a:r>
              <a:rPr lang="en-US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youTubeSubscriptions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.add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(1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youTubeUnSubscribed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(String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aUser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</a:t>
            </a:r>
            <a:r>
              <a:rPr lang="en-US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youTubeSubscriptions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.add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(-1);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mixSubscribed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(String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aUser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</a:t>
            </a:r>
            <a:r>
              <a:rPr lang="en-US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mixSubscriptions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.add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(1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mixUnSubscribed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(String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aUser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</a:t>
            </a:r>
            <a:r>
              <a:rPr lang="en-US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mixSubscriptions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.add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(-1);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038600" y="1676400"/>
            <a:ext cx="4648200" cy="685800"/>
          </a:xfrm>
          <a:prstGeom prst="rect">
            <a:avLst/>
          </a:prstGeom>
          <a:solidFill>
            <a:schemeClr val="accent6">
              <a:lumMod val="60000"/>
              <a:lumOff val="40000"/>
              <a:alpha val="23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9940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Classes vs. Factory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8486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We also called a class a factory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It defines blueprints for its instances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Factory </a:t>
            </a:r>
            <a:r>
              <a:rPr lang="en-US" sz="2400" dirty="0" smtClean="0"/>
              <a:t>methods and classes are broker </a:t>
            </a:r>
            <a:r>
              <a:rPr lang="en-US" sz="2400" dirty="0"/>
              <a:t>that orders objects for you.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Factory selector decides between different kinds of brokers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Analogy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 ask my IT department to get me a 4lb laptop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They decide to go to the </a:t>
            </a:r>
            <a:r>
              <a:rPr lang="en-US" sz="2000" dirty="0" smtClean="0"/>
              <a:t>CCI </a:t>
            </a:r>
            <a:r>
              <a:rPr lang="en-US" sz="2000" dirty="0"/>
              <a:t>“factory”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CCI factory specifies matching computer and accessories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These are then ordered from the real </a:t>
            </a:r>
            <a:r>
              <a:rPr lang="en-US" sz="2000" dirty="0" smtClean="0"/>
              <a:t>factory</a:t>
            </a: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400" dirty="0"/>
              <a:t>Car Analogy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Dealership selling you cars and accessories that go with them.</a:t>
            </a:r>
          </a:p>
        </p:txBody>
      </p:sp>
    </p:spTree>
    <p:extLst>
      <p:ext uri="{BB962C8B-B14F-4D97-AF65-F5344CB8AC3E}">
        <p14:creationId xmlns:p14="http://schemas.microsoft.com/office/powerpoint/2010/main" val="3301642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5" grpId="0" build="p" bldLvl="2" autoUpdateAnimBg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/>
              <a:t>Factories and Interfaces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8077200" cy="5486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Factories allow us to switch between alternative objects providing same methods</a:t>
            </a:r>
          </a:p>
          <a:p>
            <a:pPr lvl="1">
              <a:lnSpc>
                <a:spcPct val="90000"/>
              </a:lnSpc>
            </a:pPr>
            <a:r>
              <a:rPr lang="en-US" sz="2400" dirty="0" err="1" smtClean="0"/>
              <a:t>AShortCounter</a:t>
            </a:r>
            <a:r>
              <a:rPr lang="en-US" sz="2400" dirty="0" smtClean="0"/>
              <a:t> and </a:t>
            </a:r>
            <a:r>
              <a:rPr lang="en-US" sz="2400" dirty="0" err="1" smtClean="0"/>
              <a:t>AnIntCounter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 err="1"/>
              <a:t>JTextField</a:t>
            </a:r>
            <a:r>
              <a:rPr lang="en-US" sz="2400" dirty="0"/>
              <a:t> and </a:t>
            </a:r>
            <a:r>
              <a:rPr lang="en-US" sz="2400" dirty="0" err="1"/>
              <a:t>TextField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Alternative objects must be united by a common interface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Otherwise common factory interface cannot be defined.</a:t>
            </a:r>
          </a:p>
          <a:p>
            <a:pPr>
              <a:lnSpc>
                <a:spcPct val="90000"/>
              </a:lnSpc>
            </a:pPr>
            <a:r>
              <a:rPr lang="en-US" sz="2400" dirty="0" smtClean="0"/>
              <a:t>Moral</a:t>
            </a:r>
            <a:r>
              <a:rPr lang="en-US" sz="2400" dirty="0"/>
              <a:t>: define interfaces!</a:t>
            </a:r>
          </a:p>
        </p:txBody>
      </p:sp>
    </p:spTree>
    <p:extLst>
      <p:ext uri="{BB962C8B-B14F-4D97-AF65-F5344CB8AC3E}">
        <p14:creationId xmlns:p14="http://schemas.microsoft.com/office/powerpoint/2010/main" val="1953148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Changing Course Visits: Using </a:t>
            </a:r>
            <a:r>
              <a:rPr lang="en-US" dirty="0" err="1" smtClean="0"/>
              <a:t>Int</a:t>
            </a:r>
            <a:r>
              <a:rPr lang="en-US" dirty="0" smtClean="0"/>
              <a:t> Counter</a:t>
            </a:r>
            <a:endParaRPr lang="en-US" dirty="0"/>
          </a:p>
        </p:txBody>
      </p:sp>
      <p:sp>
        <p:nvSpPr>
          <p:cNvPr id="468995" name="Text Box 3"/>
          <p:cNvSpPr txBox="1">
            <a:spLocks noChangeArrowheads="1"/>
          </p:cNvSpPr>
          <p:nvPr/>
        </p:nvSpPr>
        <p:spPr bwMode="auto">
          <a:xfrm>
            <a:off x="609600" y="1371600"/>
            <a:ext cx="7924800" cy="286232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class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ACourseVisits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implements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CourseVisits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{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Counter </a:t>
            </a:r>
            <a:r>
              <a:rPr lang="en-US" dirty="0" err="1">
                <a:solidFill>
                  <a:srgbClr val="0000C0"/>
                </a:solidFill>
                <a:latin typeface="Courier New" panose="02070309020205020404" pitchFamily="49" charset="0"/>
              </a:rPr>
              <a:t>youTubeVisits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=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AnIntCounter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((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0);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Counter </a:t>
            </a:r>
            <a:r>
              <a:rPr lang="en-US" dirty="0" err="1">
                <a:solidFill>
                  <a:srgbClr val="0000C0"/>
                </a:solidFill>
                <a:latin typeface="Courier New" panose="02070309020205020404" pitchFamily="49" charset="0"/>
              </a:rPr>
              <a:t>mixVisits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= 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new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AnIntCounter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((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short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0);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youTubeVisited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(String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aUser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</a:t>
            </a:r>
            <a:r>
              <a:rPr lang="en-US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youTubeVisits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.add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(1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urier New" panose="02070309020205020404" pitchFamily="49" charset="0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urier New" panose="020703090202050204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mixVisited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(String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aUser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C0"/>
                </a:solidFill>
                <a:latin typeface="Courier New" panose="02070309020205020404" pitchFamily="49" charset="0"/>
              </a:rPr>
              <a:t>    </a:t>
            </a:r>
            <a:r>
              <a:rPr lang="en-US" dirty="0" err="1" smtClean="0">
                <a:solidFill>
                  <a:srgbClr val="0000C0"/>
                </a:solidFill>
                <a:latin typeface="Courier New" panose="02070309020205020404" pitchFamily="49" charset="0"/>
              </a:rPr>
              <a:t>mixVisits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</a:rPr>
              <a:t>.add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(1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  }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}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733800" y="1600200"/>
            <a:ext cx="4648200" cy="685800"/>
          </a:xfrm>
          <a:prstGeom prst="rect">
            <a:avLst/>
          </a:prstGeom>
          <a:solidFill>
            <a:schemeClr val="accent6">
              <a:lumMod val="60000"/>
              <a:lumOff val="40000"/>
              <a:alpha val="23000"/>
            </a:schemeClr>
          </a:solidFill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ultiply 5"/>
          <p:cNvSpPr/>
          <p:nvPr/>
        </p:nvSpPr>
        <p:spPr>
          <a:xfrm>
            <a:off x="-152400" y="1590823"/>
            <a:ext cx="762000" cy="695177"/>
          </a:xfrm>
          <a:prstGeom prst="mathMultiply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endParaRPr lang="en-US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2244297"/>
            <a:ext cx="6096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solidFill>
                  <a:schemeClr val="accent1"/>
                </a:solidFill>
                <a:latin typeface="Century Schoolbook" pitchFamily="18" charset="0"/>
                <a:sym typeface="Wingdings" pitchFamily="2" charset="2"/>
              </a:rPr>
              <a:t></a:t>
            </a:r>
            <a:endParaRPr lang="en-US" sz="6000" dirty="0">
              <a:solidFill>
                <a:schemeClr val="accent1"/>
              </a:solidFill>
              <a:latin typeface="Century Schoolbook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" y="2959068"/>
            <a:ext cx="6096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solidFill>
                  <a:schemeClr val="accent1"/>
                </a:solidFill>
                <a:latin typeface="Century Schoolbook" pitchFamily="18" charset="0"/>
                <a:sym typeface="Wingdings" pitchFamily="2" charset="2"/>
              </a:rPr>
              <a:t></a:t>
            </a:r>
            <a:endParaRPr lang="en-US" sz="6000" dirty="0">
              <a:solidFill>
                <a:schemeClr val="accent1"/>
              </a:solidFill>
              <a:latin typeface="Century Schoolbook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28800" y="4349467"/>
            <a:ext cx="4229100" cy="85841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Instantiating code changed and duplicated</a:t>
            </a:r>
          </a:p>
        </p:txBody>
      </p:sp>
      <p:sp>
        <p:nvSpPr>
          <p:cNvPr id="10" name="Rectangle 9"/>
          <p:cNvSpPr/>
          <p:nvPr/>
        </p:nvSpPr>
        <p:spPr>
          <a:xfrm>
            <a:off x="1828800" y="5410200"/>
            <a:ext cx="4229100" cy="85841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45720" rIns="45720" rtlCol="0" anchor="ctr">
            <a:noAutofit/>
          </a:bodyPr>
          <a:lstStyle/>
          <a:p>
            <a:pPr algn="ctr"/>
            <a:r>
              <a:rPr lang="en-US" dirty="0" smtClean="0">
                <a:latin typeface="Calibri" pitchFamily="34" charset="0"/>
                <a:cs typeface="Calibri" pitchFamily="34" charset="0"/>
              </a:rPr>
              <a:t>Method calls not changed</a:t>
            </a:r>
          </a:p>
        </p:txBody>
      </p:sp>
    </p:spTree>
    <p:extLst>
      <p:ext uri="{BB962C8B-B14F-4D97-AF65-F5344CB8AC3E}">
        <p14:creationId xmlns:p14="http://schemas.microsoft.com/office/powerpoint/2010/main" val="30667037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/>
      <p:bldP spid="9" grpId="0" animBg="1"/>
      <p:bldP spid="1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3|88.7|89.5|96.5|52.4|67.8|4.4|42.7|20.8|133.4|6.8|1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3|88.7|89.5|96.5|52.4|67.8|4.4|42.7|20.8|133.4|6.8|1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8.4|3|58.2|4.7|5.4|6.3|5.5|10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8.8|20.2|11.2|2.4|20.9|3.3|1.5|20.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13054</TotalTime>
  <Words>3824</Words>
  <Application>Microsoft Office PowerPoint</Application>
  <PresentationFormat>On-screen Show (4:3)</PresentationFormat>
  <Paragraphs>1091</Paragraphs>
  <Slides>81</Slides>
  <Notes>61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81</vt:i4>
      </vt:variant>
    </vt:vector>
  </HeadingPairs>
  <TitlesOfParts>
    <vt:vector size="87" baseType="lpstr">
      <vt:lpstr>Calibri</vt:lpstr>
      <vt:lpstr>Century Schoolbook</vt:lpstr>
      <vt:lpstr>Courier New</vt:lpstr>
      <vt:lpstr>Wingdings</vt:lpstr>
      <vt:lpstr>Wingdings 2</vt:lpstr>
      <vt:lpstr>Oriel</vt:lpstr>
      <vt:lpstr>Comp 401 Factories</vt:lpstr>
      <vt:lpstr>New Concepts</vt:lpstr>
      <vt:lpstr>Concepts Used</vt:lpstr>
      <vt:lpstr>Counter</vt:lpstr>
      <vt:lpstr>Implementation 1: Short Counter</vt:lpstr>
      <vt:lpstr>Implementation 2: Int Counter</vt:lpstr>
      <vt:lpstr>Course Visits: Using Short Counter</vt:lpstr>
      <vt:lpstr>Course Subscriptions: Using Short Counter</vt:lpstr>
      <vt:lpstr>Changing Course Visits: Using Int Counter</vt:lpstr>
      <vt:lpstr>Changing Course Subscriptions</vt:lpstr>
      <vt:lpstr>Problem</vt:lpstr>
      <vt:lpstr>Static Factory Method and Class</vt:lpstr>
      <vt:lpstr>Course Visits: Using Factory Methods</vt:lpstr>
      <vt:lpstr>Course Subscriptions: Using Factory Methods</vt:lpstr>
      <vt:lpstr>Original Static Factory Method</vt:lpstr>
      <vt:lpstr>Changed Static Factory Method</vt:lpstr>
      <vt:lpstr>Binding Time</vt:lpstr>
      <vt:lpstr>Binding of Counter Class</vt:lpstr>
      <vt:lpstr>Configuration File</vt:lpstr>
      <vt:lpstr>Changed Static Factory Method</vt:lpstr>
      <vt:lpstr>Changed Static Factory Method</vt:lpstr>
      <vt:lpstr>Unchanged Static Factory Method</vt:lpstr>
      <vt:lpstr>Binding Time</vt:lpstr>
      <vt:lpstr>Course Visits: Using Factory Methods (Review)</vt:lpstr>
      <vt:lpstr>Binding of Counter Class (Review)</vt:lpstr>
      <vt:lpstr>Configuration File (Review)</vt:lpstr>
      <vt:lpstr>Changed Static Factory Method (Review)</vt:lpstr>
      <vt:lpstr>Changed Static Factory Method (Review)</vt:lpstr>
      <vt:lpstr>Settable CounterClass</vt:lpstr>
      <vt:lpstr>Static Factory Method</vt:lpstr>
      <vt:lpstr>Instantiatable Factory</vt:lpstr>
      <vt:lpstr>Instantiated Multiple Factory Classes</vt:lpstr>
      <vt:lpstr>Abstract Factories or Factory Selectors</vt:lpstr>
      <vt:lpstr>Static Factory Methods</vt:lpstr>
      <vt:lpstr>Abstract Factory/Factory Selector</vt:lpstr>
      <vt:lpstr>Calling Selector Getter</vt:lpstr>
      <vt:lpstr>Calling Selector Setter</vt:lpstr>
      <vt:lpstr>Binding Time</vt:lpstr>
      <vt:lpstr>Factory Alternatives</vt:lpstr>
      <vt:lpstr>Problem</vt:lpstr>
      <vt:lpstr>New Problem: Localized Use?</vt:lpstr>
      <vt:lpstr>Localized Use</vt:lpstr>
      <vt:lpstr>Abstract Factory Methods</vt:lpstr>
      <vt:lpstr>Concrete Classes</vt:lpstr>
      <vt:lpstr>Factory Alternatives</vt:lpstr>
      <vt:lpstr>(Special) Factory Classes vs. (Mixed) Factory Methods</vt:lpstr>
      <vt:lpstr>Factory Principle</vt:lpstr>
      <vt:lpstr>Factory Uses</vt:lpstr>
      <vt:lpstr>New Problem: Counting Counters</vt:lpstr>
      <vt:lpstr>Special “Instance Counting” Counter</vt:lpstr>
      <vt:lpstr>Modified Int Counter</vt:lpstr>
      <vt:lpstr>Modified Short Counter</vt:lpstr>
      <vt:lpstr>Counting Factory Interface</vt:lpstr>
      <vt:lpstr>Modified Int Factory</vt:lpstr>
      <vt:lpstr>Modified Course Visits</vt:lpstr>
      <vt:lpstr>Changed Selector</vt:lpstr>
      <vt:lpstr>Changed Main</vt:lpstr>
      <vt:lpstr>Counting Counters</vt:lpstr>
      <vt:lpstr>Global Counter</vt:lpstr>
      <vt:lpstr>Instance Counter Factory</vt:lpstr>
      <vt:lpstr>Instance Counting Short Counter</vt:lpstr>
      <vt:lpstr>Instance Counting Int Counter</vt:lpstr>
      <vt:lpstr>Changed Main</vt:lpstr>
      <vt:lpstr>Singleton?</vt:lpstr>
      <vt:lpstr>Public Constructor</vt:lpstr>
      <vt:lpstr>Common Approach</vt:lpstr>
      <vt:lpstr>Factory Uses</vt:lpstr>
      <vt:lpstr>Java Example</vt:lpstr>
      <vt:lpstr>Swing/AWT Substitution</vt:lpstr>
      <vt:lpstr>Factory Practical Examples</vt:lpstr>
      <vt:lpstr>Factory Practical Examples</vt:lpstr>
      <vt:lpstr>Swing/AWT Substitution</vt:lpstr>
      <vt:lpstr>SwingToolkit</vt:lpstr>
      <vt:lpstr>AWTToolkit</vt:lpstr>
      <vt:lpstr>Factory Uses</vt:lpstr>
      <vt:lpstr>Defining our own Factory</vt:lpstr>
      <vt:lpstr>Changing Factory at Runtime</vt:lpstr>
      <vt:lpstr>Video</vt:lpstr>
      <vt:lpstr>Factory Uses</vt:lpstr>
      <vt:lpstr>Classes vs. Factory</vt:lpstr>
      <vt:lpstr>Factories and Interfaces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Sasa</dc:creator>
  <cp:lastModifiedBy>Prasun Dewan</cp:lastModifiedBy>
  <cp:revision>1594</cp:revision>
  <dcterms:created xsi:type="dcterms:W3CDTF">2006-08-16T00:00:00Z</dcterms:created>
  <dcterms:modified xsi:type="dcterms:W3CDTF">2015-12-01T15:57:10Z</dcterms:modified>
</cp:coreProperties>
</file>