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3"/>
  </p:notesMasterIdLst>
  <p:sldIdLst>
    <p:sldId id="256" r:id="rId2"/>
    <p:sldId id="32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7" r:id="rId13"/>
    <p:sldId id="266" r:id="rId14"/>
    <p:sldId id="287" r:id="rId15"/>
    <p:sldId id="269" r:id="rId16"/>
    <p:sldId id="270" r:id="rId17"/>
    <p:sldId id="288" r:id="rId18"/>
    <p:sldId id="271" r:id="rId19"/>
    <p:sldId id="291" r:id="rId20"/>
    <p:sldId id="292" r:id="rId21"/>
    <p:sldId id="293" r:id="rId22"/>
    <p:sldId id="294" r:id="rId23"/>
    <p:sldId id="295" r:id="rId24"/>
    <p:sldId id="296" r:id="rId25"/>
    <p:sldId id="297" r:id="rId26"/>
    <p:sldId id="298" r:id="rId27"/>
    <p:sldId id="299" r:id="rId28"/>
    <p:sldId id="300" r:id="rId29"/>
    <p:sldId id="301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302" r:id="rId40"/>
    <p:sldId id="303" r:id="rId41"/>
    <p:sldId id="304" r:id="rId42"/>
    <p:sldId id="306" r:id="rId43"/>
    <p:sldId id="305" r:id="rId44"/>
    <p:sldId id="307" r:id="rId45"/>
    <p:sldId id="308" r:id="rId46"/>
    <p:sldId id="309" r:id="rId47"/>
    <p:sldId id="310" r:id="rId48"/>
    <p:sldId id="311" r:id="rId49"/>
    <p:sldId id="312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1" r:id="rId58"/>
    <p:sldId id="322" r:id="rId59"/>
    <p:sldId id="323" r:id="rId60"/>
    <p:sldId id="324" r:id="rId61"/>
    <p:sldId id="325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46" autoAdjust="0"/>
    <p:restoredTop sz="94660" autoAdjust="0"/>
  </p:normalViewPr>
  <p:slideViewPr>
    <p:cSldViewPr>
      <p:cViewPr varScale="1">
        <p:scale>
          <a:sx n="76" d="100"/>
          <a:sy n="76" d="100"/>
        </p:scale>
        <p:origin x="1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15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1513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4927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858195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7073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812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4674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58200" y="62600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172200" cy="1894362"/>
          </a:xfrm>
        </p:spPr>
        <p:txBody>
          <a:bodyPr/>
          <a:lstStyle/>
          <a:p>
            <a:pPr algn="ctr"/>
            <a:r>
              <a:rPr lang="en-US" dirty="0" smtClean="0"/>
              <a:t>Comp 110</a:t>
            </a:r>
            <a:br>
              <a:rPr lang="en-US" dirty="0" smtClean="0"/>
            </a:b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Prasun Dewan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Should Reuse!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8100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 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 (</a:t>
            </a:r>
            <a:r>
              <a:rPr lang="en-US" b="1" dirty="0" smtClean="0"/>
              <a:t>double</a:t>
            </a:r>
            <a:r>
              <a:rPr lang="en-US" dirty="0" smtClean="0"/>
              <a:t> weight,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           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weight/ (height * 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2200" y="1905000"/>
            <a:ext cx="2667000" cy="1219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Should reuse code to avoid duplication of effort and errors such as: (weight)/1.94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72200" y="42672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Particularly important for complex code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2286000"/>
            <a:ext cx="22860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4800600"/>
            <a:ext cx="27432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Reuse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Interactive Execution of the Steps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219200"/>
            <a:ext cx="37719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0099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3375" y="4667250"/>
            <a:ext cx="30956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>
            <a:spLocks noGrp="1"/>
          </p:cNvSpPr>
          <p:nvPr>
            <p:ph sz="quarter" idx="1"/>
          </p:nvPr>
        </p:nvSpPr>
        <p:spPr>
          <a:xfrm>
            <a:off x="4114800" y="1295400"/>
            <a:ext cx="47244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endParaRPr lang="en-US" dirty="0" smtClean="0"/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 The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286000"/>
          </a:xfrm>
        </p:spPr>
        <p:txBody>
          <a:bodyPr/>
          <a:lstStyle/>
          <a:p>
            <a:r>
              <a:rPr lang="en-US" dirty="0" smtClean="0"/>
              <a:t>Create an instance of </a:t>
            </a:r>
            <a:r>
              <a:rPr lang="en-US" dirty="0" err="1" smtClean="0"/>
              <a:t>ABMICalculator</a:t>
            </a:r>
            <a:endParaRPr lang="en-US" dirty="0" smtClean="0"/>
          </a:p>
          <a:p>
            <a:r>
              <a:rPr lang="en-US" dirty="0" smtClean="0"/>
              <a:t>Invoke the method </a:t>
            </a:r>
            <a:r>
              <a:rPr lang="en-US" dirty="0" err="1" smtClean="0"/>
              <a:t>calculateBMI</a:t>
            </a:r>
            <a:r>
              <a:rPr lang="en-US" dirty="0" smtClean="0"/>
              <a:t>() on this instance passing it my weight and my height as actual parameters</a:t>
            </a:r>
          </a:p>
          <a:p>
            <a:r>
              <a:rPr lang="en-US" dirty="0" smtClean="0"/>
              <a:t>The value returned by the method is my BMI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3810000"/>
            <a:ext cx="7315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4736068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return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09800" y="47360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b="1" dirty="0" smtClean="0"/>
              <a:t>new </a:t>
            </a:r>
            <a:r>
              <a:rPr lang="en-US" dirty="0" err="1" smtClean="0"/>
              <a:t>ABMICalculator</a:t>
            </a:r>
            <a:r>
              <a:rPr lang="en-US" dirty="0" smtClean="0"/>
              <a:t>())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30144" y="4754730"/>
            <a:ext cx="3247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calculateBMI</a:t>
            </a:r>
            <a:r>
              <a:rPr lang="en-US" dirty="0" smtClean="0"/>
              <a:t>(                    );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11157" y="4754650"/>
            <a:ext cx="1752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weight, 1.94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Method Invocation Syntax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7315200" cy="1295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(</a:t>
            </a:r>
            <a:r>
              <a:rPr lang="en-US" dirty="0"/>
              <a:t>new</a:t>
            </a:r>
            <a:r>
              <a:rPr lang="en-US" b="0" dirty="0"/>
              <a:t> </a:t>
            </a:r>
            <a:r>
              <a:rPr lang="en-US" b="0" dirty="0" err="1"/>
              <a:t>ABMICalculator</a:t>
            </a:r>
            <a:r>
              <a:rPr lang="en-US" b="0" dirty="0"/>
              <a:t>()).</a:t>
            </a:r>
            <a:r>
              <a:rPr lang="en-US" b="0" dirty="0" err="1"/>
              <a:t>calculateBMI</a:t>
            </a:r>
            <a:r>
              <a:rPr lang="en-US" b="0" dirty="0"/>
              <a:t>(weight, 1.94);</a:t>
            </a:r>
          </a:p>
        </p:txBody>
      </p:sp>
      <p:sp>
        <p:nvSpPr>
          <p:cNvPr id="4" name="Rectangle 3"/>
          <p:cNvSpPr/>
          <p:nvPr/>
        </p:nvSpPr>
        <p:spPr>
          <a:xfrm>
            <a:off x="381000" y="3429000"/>
            <a:ext cx="2362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Target Object</a:t>
            </a:r>
          </a:p>
        </p:txBody>
      </p:sp>
      <p:cxnSp>
        <p:nvCxnSpPr>
          <p:cNvPr id="6" name="Straight Arrow Connector 5"/>
          <p:cNvCxnSpPr>
            <a:cxnSpLocks noChangeShapeType="1"/>
            <a:stCxn id="4" idx="0"/>
            <a:endCxn id="7" idx="2"/>
          </p:cNvCxnSpPr>
          <p:nvPr/>
        </p:nvCxnSpPr>
        <p:spPr bwMode="auto">
          <a:xfrm flipV="1">
            <a:off x="1562100" y="1993900"/>
            <a:ext cx="990600" cy="14224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7" name="Rectangle 6"/>
          <p:cNvSpPr/>
          <p:nvPr/>
        </p:nvSpPr>
        <p:spPr>
          <a:xfrm>
            <a:off x="1219200" y="1600200"/>
            <a:ext cx="26670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9" name="Rectangle 8"/>
          <p:cNvSpPr/>
          <p:nvPr/>
        </p:nvSpPr>
        <p:spPr>
          <a:xfrm>
            <a:off x="2895600" y="3429000"/>
            <a:ext cx="23622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Method Name</a:t>
            </a: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V="1">
            <a:off x="4191000" y="1981200"/>
            <a:ext cx="533400" cy="14605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1" name="Rectangle 10"/>
          <p:cNvSpPr/>
          <p:nvPr/>
        </p:nvSpPr>
        <p:spPr>
          <a:xfrm>
            <a:off x="3886200" y="1600200"/>
            <a:ext cx="15240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sp>
        <p:nvSpPr>
          <p:cNvPr id="16" name="Rectangle 15"/>
          <p:cNvSpPr/>
          <p:nvPr/>
        </p:nvSpPr>
        <p:spPr>
          <a:xfrm>
            <a:off x="5410200" y="3429000"/>
            <a:ext cx="22860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0" dirty="0"/>
              <a:t>Actual Parameters</a:t>
            </a:r>
          </a:p>
        </p:txBody>
      </p:sp>
      <p:cxnSp>
        <p:nvCxnSpPr>
          <p:cNvPr id="17" name="Straight Arrow Connector 16"/>
          <p:cNvCxnSpPr>
            <a:cxnSpLocks noChangeShapeType="1"/>
            <a:endCxn id="18" idx="2"/>
          </p:cNvCxnSpPr>
          <p:nvPr/>
        </p:nvCxnSpPr>
        <p:spPr bwMode="auto">
          <a:xfrm flipH="1" flipV="1">
            <a:off x="6096000" y="1993900"/>
            <a:ext cx="609600" cy="1460500"/>
          </a:xfrm>
          <a:prstGeom prst="straightConnector1">
            <a:avLst/>
          </a:prstGeom>
          <a:noFill/>
          <a:ln w="28575" algn="ctr">
            <a:solidFill>
              <a:schemeClr val="accent1"/>
            </a:solidFill>
            <a:round/>
            <a:headEnd/>
            <a:tailEnd type="arrow" w="med" len="med"/>
          </a:ln>
        </p:spPr>
      </p:cxnSp>
      <p:sp>
        <p:nvSpPr>
          <p:cNvPr id="18" name="Rectangle 17"/>
          <p:cNvSpPr/>
          <p:nvPr/>
        </p:nvSpPr>
        <p:spPr>
          <a:xfrm>
            <a:off x="5410200" y="1600200"/>
            <a:ext cx="1371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4962525"/>
            <a:ext cx="37719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95800" y="4962525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295400" y="4038600"/>
            <a:ext cx="0" cy="914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2971800" y="4038600"/>
            <a:ext cx="1066800" cy="1524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858000" y="4038600"/>
            <a:ext cx="381000" cy="1371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>
            <a:off x="6858000" y="4038600"/>
            <a:ext cx="228600" cy="16764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  <p:bldP spid="11" grpId="0" animBg="1"/>
      <p:bldP spid="16" grpId="0" animBg="1"/>
      <p:bldP spid="18" grpId="0" animBg="1"/>
      <p:bldP spid="25619" grpId="0" animBg="1"/>
      <p:bldP spid="25620" grpId="0" animBg="1"/>
      <p:bldP spid="25621" grpId="0" animBg="1"/>
      <p:bldP spid="256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Composition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219200"/>
            <a:ext cx="7315200" cy="1752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762000" y="3733800"/>
            <a:ext cx="7620000" cy="2740152"/>
          </a:xfrm>
        </p:spPr>
        <p:txBody>
          <a:bodyPr/>
          <a:lstStyle/>
          <a:p>
            <a:r>
              <a:rPr lang="en-US" dirty="0" smtClean="0"/>
              <a:t>The body of the </a:t>
            </a:r>
            <a:r>
              <a:rPr lang="en-US" i="1" dirty="0" smtClean="0"/>
              <a:t>calling function</a:t>
            </a:r>
            <a:r>
              <a:rPr lang="en-US" dirty="0" smtClean="0"/>
              <a:t> calls (invokes) other functions to do its job</a:t>
            </a:r>
          </a:p>
          <a:p>
            <a:r>
              <a:rPr lang="en-US" dirty="0" smtClean="0"/>
              <a:t>Passes the “buck” to the </a:t>
            </a:r>
            <a:r>
              <a:rPr lang="en-US" i="1" dirty="0" err="1" smtClean="0"/>
              <a:t>callee</a:t>
            </a:r>
            <a:r>
              <a:rPr lang="en-US" dirty="0" smtClean="0"/>
              <a:t> or </a:t>
            </a:r>
            <a:r>
              <a:rPr lang="en-US" i="1" dirty="0" smtClean="0"/>
              <a:t>called functions</a:t>
            </a:r>
            <a:endParaRPr lang="en-US" dirty="0" smtClean="0"/>
          </a:p>
          <a:p>
            <a:r>
              <a:rPr lang="en-US" dirty="0" err="1" smtClean="0"/>
              <a:t>calculateMyBMI</a:t>
            </a:r>
            <a:r>
              <a:rPr lang="en-US" dirty="0" smtClean="0"/>
              <a:t>() calls  </a:t>
            </a:r>
            <a:r>
              <a:rPr lang="en-US" dirty="0" err="1" smtClean="0"/>
              <a:t>calculateBMI</a:t>
            </a:r>
            <a:r>
              <a:rPr lang="en-US" dirty="0" smtClean="0"/>
              <a:t>()</a:t>
            </a:r>
          </a:p>
          <a:p>
            <a:r>
              <a:rPr lang="en-US" dirty="0" smtClean="0"/>
              <a:t>Supports reuse</a:t>
            </a:r>
          </a:p>
        </p:txBody>
      </p:sp>
      <p:sp>
        <p:nvSpPr>
          <p:cNvPr id="5" name="Rectangle 4"/>
          <p:cNvSpPr/>
          <p:nvPr/>
        </p:nvSpPr>
        <p:spPr>
          <a:xfrm>
            <a:off x="3276600" y="3657600"/>
            <a:ext cx="24384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16200000" flipV="1">
            <a:off x="3238500" y="2400300"/>
            <a:ext cx="175260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4495800" y="4495800"/>
            <a:ext cx="3733800" cy="5334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8" idx="0"/>
          </p:cNvCxnSpPr>
          <p:nvPr/>
        </p:nvCxnSpPr>
        <p:spPr>
          <a:xfrm rot="16200000" flipV="1">
            <a:off x="4933950" y="3067050"/>
            <a:ext cx="2209800" cy="647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Graphs</a:t>
            </a:r>
            <a:endParaRPr lang="en-US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867" y="3276600"/>
            <a:ext cx="5020733" cy="145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800600"/>
            <a:ext cx="4038600" cy="185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129666"/>
            <a:ext cx="4419600" cy="209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943600" y="3657600"/>
            <a:ext cx="2971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calculateMyBMI</a:t>
            </a:r>
            <a:r>
              <a:rPr lang="en-US" dirty="0" smtClean="0"/>
              <a:t>(74.98)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943600" y="5486400"/>
            <a:ext cx="29718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calculateBMI</a:t>
            </a:r>
            <a:r>
              <a:rPr lang="en-US" dirty="0" smtClean="0"/>
              <a:t>(74.98,1.94)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257800" y="38100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5257800" y="3962400"/>
            <a:ext cx="6096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935391" y="4875609"/>
            <a:ext cx="1066800" cy="238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 flipH="1" flipV="1">
            <a:off x="6782197" y="4876403"/>
            <a:ext cx="1066800" cy="79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477253" y="47244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19.92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5105653" y="41148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19.92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28" grpId="0"/>
      <p:bldP spid="2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Graphical Illustration of the </a:t>
            </a:r>
            <a:r>
              <a:rPr lang="en-US" dirty="0" err="1" smtClean="0"/>
              <a:t>CalculateMyBMI</a:t>
            </a:r>
            <a:r>
              <a:rPr lang="en-US" dirty="0" smtClean="0"/>
              <a:t> Call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1219200"/>
            <a:ext cx="2362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</a:t>
            </a:r>
            <a:r>
              <a:rPr lang="en-US" dirty="0" err="1" smtClean="0"/>
              <a:t>AMyBMICalculator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943600" y="1219200"/>
            <a:ext cx="2362200" cy="609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2309336"/>
            <a:ext cx="23622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AMyBMICalculator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43600" y="3729335"/>
            <a:ext cx="23622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9420" y="3749694"/>
            <a:ext cx="342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return</a:t>
            </a:r>
            <a:r>
              <a:rPr lang="en-US" sz="1400" dirty="0" smtClean="0"/>
              <a:t> (</a:t>
            </a:r>
            <a:r>
              <a:rPr lang="en-US" sz="1400" b="1" dirty="0" smtClean="0"/>
              <a:t>new</a:t>
            </a:r>
            <a:r>
              <a:rPr lang="en-US" sz="1400" dirty="0" smtClean="0"/>
              <a:t> </a:t>
            </a:r>
            <a:r>
              <a:rPr lang="en-US" sz="1400" dirty="0" err="1" smtClean="0"/>
              <a:t>ABMICalculator</a:t>
            </a:r>
            <a:r>
              <a:rPr lang="en-US" sz="1400" dirty="0" smtClean="0"/>
              <a:t>())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65220" y="4034135"/>
            <a:ext cx="2895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724400" y="4719935"/>
            <a:ext cx="42672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calculateBMI</a:t>
            </a:r>
            <a:r>
              <a:rPr lang="en-US" sz="1400" b="1" dirty="0" smtClean="0"/>
              <a:t>(double</a:t>
            </a:r>
            <a:r>
              <a:rPr lang="en-US" sz="1400" dirty="0" smtClean="0"/>
              <a:t> weight,</a:t>
            </a:r>
          </a:p>
          <a:p>
            <a:r>
              <a:rPr lang="en-US" sz="1400" dirty="0" smtClean="0"/>
              <a:t>                                                  </a:t>
            </a:r>
            <a:r>
              <a:rPr lang="en-US" sz="1400" b="1" dirty="0" smtClean="0"/>
              <a:t>double</a:t>
            </a:r>
            <a:r>
              <a:rPr lang="en-US" sz="1400" dirty="0" smtClean="0"/>
              <a:t> height) {</a:t>
            </a:r>
          </a:p>
          <a:p>
            <a:r>
              <a:rPr lang="en-US" sz="1400" b="1" dirty="0" smtClean="0"/>
              <a:t>	return</a:t>
            </a:r>
            <a:r>
              <a:rPr lang="en-US" sz="1400" dirty="0" smtClean="0"/>
              <a:t> weight/(height*height);</a:t>
            </a:r>
          </a:p>
          <a:p>
            <a:r>
              <a:rPr lang="en-US" sz="1400" dirty="0" smtClean="0"/>
              <a:t>}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1752600" y="18288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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stCxn id="49" idx="1"/>
          </p:cNvCxnSpPr>
          <p:nvPr/>
        </p:nvCxnSpPr>
        <p:spPr>
          <a:xfrm rot="10800000" flipH="1" flipV="1">
            <a:off x="3962400" y="4260503"/>
            <a:ext cx="838200" cy="535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55620" y="4054494"/>
            <a:ext cx="342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	.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(weight, 1.94);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3884620" y="349627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</a:t>
            </a:r>
            <a:endParaRPr lang="en-US" sz="2400" dirty="0"/>
          </a:p>
        </p:txBody>
      </p:sp>
      <p:cxnSp>
        <p:nvCxnSpPr>
          <p:cNvPr id="33" name="Straight Arrow Connector 32"/>
          <p:cNvCxnSpPr>
            <a:stCxn id="5" idx="2"/>
            <a:endCxn id="10" idx="0"/>
          </p:cNvCxnSpPr>
          <p:nvPr/>
        </p:nvCxnSpPr>
        <p:spPr>
          <a:xfrm rot="5400000">
            <a:off x="6174433" y="2779067"/>
            <a:ext cx="190053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4" idx="2"/>
            <a:endCxn id="6" idx="0"/>
          </p:cNvCxnSpPr>
          <p:nvPr/>
        </p:nvCxnSpPr>
        <p:spPr>
          <a:xfrm rot="5400000">
            <a:off x="2083832" y="2069068"/>
            <a:ext cx="48053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6553200" y="190500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</a:t>
            </a:r>
            <a:endParaRPr lang="en-US" sz="2400" dirty="0"/>
          </a:p>
        </p:txBody>
      </p:sp>
      <p:sp>
        <p:nvSpPr>
          <p:cNvPr id="40" name="TextBox 39"/>
          <p:cNvSpPr txBox="1"/>
          <p:nvPr/>
        </p:nvSpPr>
        <p:spPr>
          <a:xfrm>
            <a:off x="2438400" y="184046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400800" y="2438400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instance of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3962400" y="4029670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</a:t>
            </a:r>
            <a:endParaRPr lang="en-US" sz="2400" dirty="0"/>
          </a:p>
        </p:txBody>
      </p:sp>
      <p:sp>
        <p:nvSpPr>
          <p:cNvPr id="50" name="Rectangle 49"/>
          <p:cNvSpPr/>
          <p:nvPr/>
        </p:nvSpPr>
        <p:spPr>
          <a:xfrm>
            <a:off x="1065220" y="3653135"/>
            <a:ext cx="25908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50" idx="3"/>
            <a:endCxn id="10" idx="1"/>
          </p:cNvCxnSpPr>
          <p:nvPr/>
        </p:nvCxnSpPr>
        <p:spPr>
          <a:xfrm>
            <a:off x="3656020" y="3843635"/>
            <a:ext cx="228758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rot="10800000" flipV="1">
            <a:off x="3886200" y="5333999"/>
            <a:ext cx="1752600" cy="681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10800000" flipV="1">
            <a:off x="1524000" y="6016922"/>
            <a:ext cx="2362200" cy="2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455620" y="3653135"/>
            <a:ext cx="6096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Arrow Connector 60"/>
          <p:cNvCxnSpPr>
            <a:endCxn id="59" idx="2"/>
          </p:cNvCxnSpPr>
          <p:nvPr/>
        </p:nvCxnSpPr>
        <p:spPr>
          <a:xfrm rot="16200000" flipV="1">
            <a:off x="150820" y="4643735"/>
            <a:ext cx="1981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/>
          <p:cNvSpPr/>
          <p:nvPr/>
        </p:nvSpPr>
        <p:spPr>
          <a:xfrm>
            <a:off x="2438400" y="5558135"/>
            <a:ext cx="4587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ym typeface="Wingdings"/>
              </a:rPr>
              <a:t></a:t>
            </a:r>
            <a:endParaRPr lang="en-US" sz="2400" dirty="0"/>
          </a:p>
        </p:txBody>
      </p:sp>
      <p:sp>
        <p:nvSpPr>
          <p:cNvPr id="65" name="Rectangle 64"/>
          <p:cNvSpPr/>
          <p:nvPr/>
        </p:nvSpPr>
        <p:spPr>
          <a:xfrm>
            <a:off x="228600" y="3276600"/>
            <a:ext cx="4495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/>
              <a:t>public 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calculateMyBMI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weight) {</a:t>
            </a:r>
          </a:p>
        </p:txBody>
      </p:sp>
      <p:sp>
        <p:nvSpPr>
          <p:cNvPr id="67" name="Rectangle 66"/>
          <p:cNvSpPr/>
          <p:nvPr/>
        </p:nvSpPr>
        <p:spPr>
          <a:xfrm>
            <a:off x="228600" y="4416623"/>
            <a:ext cx="381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0" grpId="0" animBg="1"/>
      <p:bldP spid="11" grpId="0"/>
      <p:bldP spid="15" grpId="0" animBg="1"/>
      <p:bldP spid="16" grpId="0"/>
      <p:bldP spid="17" grpId="0"/>
      <p:bldP spid="23" grpId="0"/>
      <p:bldP spid="32" grpId="0"/>
      <p:bldP spid="39" grpId="0"/>
      <p:bldP spid="40" grpId="0"/>
      <p:bldP spid="41" grpId="0"/>
      <p:bldP spid="49" grpId="0"/>
      <p:bldP spid="50" grpId="0" animBg="1"/>
      <p:bldP spid="59" grpId="0" animBg="1"/>
      <p:bldP spid="64" grpId="0"/>
      <p:bldP spid="65" grpId="0"/>
      <p:bldP spid="6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Mathematical Intuition Behind Function Invocation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90800" y="1752600"/>
            <a:ext cx="3810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tan(x) = sin(x) / </a:t>
            </a:r>
            <a:r>
              <a:rPr lang="en-US" dirty="0" err="1" smtClean="0"/>
              <a:t>cos</a:t>
            </a:r>
            <a:r>
              <a:rPr lang="en-US" dirty="0" smtClean="0"/>
              <a:t>(x)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67000" y="3810000"/>
            <a:ext cx="38100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tan(90)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5029200"/>
            <a:ext cx="1828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sin(90)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5029200"/>
            <a:ext cx="18288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cos</a:t>
            </a:r>
            <a:r>
              <a:rPr lang="en-US" dirty="0" smtClean="0"/>
              <a:t>(90)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>
            <a:off x="3237706" y="4762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5400000">
            <a:off x="5220494" y="4761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3694906" y="4762500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 flipH="1" flipV="1">
            <a:off x="5676106" y="4761706"/>
            <a:ext cx="38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943600" y="4572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4" grpId="0"/>
      <p:bldP spid="1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AverageBMICalculator</a:t>
            </a:r>
            <a:endParaRPr lang="en-US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600200"/>
            <a:ext cx="46196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2895600"/>
            <a:ext cx="3762375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33600" y="4495800"/>
            <a:ext cx="30956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 flipH="1">
            <a:off x="5715000" y="3429000"/>
            <a:ext cx="685800" cy="1588"/>
          </a:xfrm>
          <a:prstGeom prst="straightConnector1">
            <a:avLst/>
          </a:prstGeom>
          <a:noFill/>
          <a:ln w="28575" algn="ctr">
            <a:solidFill>
              <a:srgbClr val="2A6BB9"/>
            </a:solidFill>
            <a:round/>
            <a:headEnd/>
            <a:tailEnd type="arrow" w="med" len="med"/>
          </a:ln>
        </p:spPr>
      </p:cxn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6477000" y="32004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Weight 1</a:t>
            </a:r>
          </a:p>
        </p:txBody>
      </p: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 flipH="1">
            <a:off x="5715000" y="3657600"/>
            <a:ext cx="685800" cy="1588"/>
          </a:xfrm>
          <a:prstGeom prst="straightConnector1">
            <a:avLst/>
          </a:prstGeom>
          <a:noFill/>
          <a:ln w="28575" algn="ctr">
            <a:solidFill>
              <a:srgbClr val="2A6BB9"/>
            </a:solidFill>
            <a:round/>
            <a:headEnd/>
            <a:tailEnd type="arrow" w="med" len="med"/>
          </a:ln>
        </p:spPr>
      </p:cxnSp>
      <p:sp>
        <p:nvSpPr>
          <p:cNvPr id="15" name="Text Box 21"/>
          <p:cNvSpPr txBox="1">
            <a:spLocks noChangeArrowheads="1"/>
          </p:cNvSpPr>
          <p:nvPr/>
        </p:nvSpPr>
        <p:spPr bwMode="auto">
          <a:xfrm>
            <a:off x="6477000" y="3505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Weight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6588443"/>
      </p:ext>
    </p:extLst>
  </p:cSld>
  <p:clrMapOvr>
    <a:masterClrMapping/>
  </p:clrMapOvr>
  <p:transition advTm="61571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0" dirty="0" smtClean="0">
                <a:solidFill>
                  <a:srgbClr val="000000"/>
                </a:solidFill>
              </a:rPr>
              <a:t>&lt;edit here&gt;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143000"/>
            <a:ext cx="77724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{</a:t>
            </a: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((new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()).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 + 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	(new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()).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1.94))/2;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143000" y="5943600"/>
            <a:ext cx="7010400" cy="6413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Creating a new instance of AMyAverageBMICalculator each time calculateBMI is to be called!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Interactive Equivalent</a:t>
            </a: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5275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2425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1343025" y="3671887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1</a:t>
            </a:r>
          </a:p>
        </p:txBody>
      </p:sp>
      <p:pic>
        <p:nvPicPr>
          <p:cNvPr id="11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562600" y="36576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</a:t>
            </a:r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16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 Better Interactive Approach</a:t>
            </a:r>
            <a:endParaRPr lang="en-US" dirty="0"/>
          </a:p>
        </p:txBody>
      </p:sp>
      <p:pic>
        <p:nvPicPr>
          <p:cNvPr id="6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75" y="1066800"/>
            <a:ext cx="3895725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6025" y="25146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81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3476625" y="3671887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Instance 1</a:t>
            </a:r>
          </a:p>
        </p:txBody>
      </p:sp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648200" y="4038600"/>
            <a:ext cx="359092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762000" y="6059269"/>
            <a:ext cx="72390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 err="1"/>
              <a:t>ObjectEditor</a:t>
            </a:r>
            <a:r>
              <a:rPr lang="en-US" dirty="0"/>
              <a:t> window identifies the appropriate instance. Need way to name </a:t>
            </a:r>
            <a:r>
              <a:rPr lang="en-US" dirty="0" smtClean="0"/>
              <a:t>objects </a:t>
            </a:r>
            <a:r>
              <a:rPr lang="en-US" dirty="0"/>
              <a:t>in a program.</a:t>
            </a:r>
          </a:p>
        </p:txBody>
      </p:sp>
      <p:pic>
        <p:nvPicPr>
          <p:cNvPr id="17" name="Picture 1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572000" y="4876800"/>
            <a:ext cx="37623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Memory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name values in a program by using variables</a:t>
            </a:r>
          </a:p>
          <a:p>
            <a:r>
              <a:rPr lang="en-US" dirty="0" smtClean="0"/>
              <a:t>Each program value stored in a memory location</a:t>
            </a:r>
          </a:p>
          <a:p>
            <a:r>
              <a:rPr lang="en-US" dirty="0" smtClean="0"/>
              <a:t>Variable declarations name memory locations</a:t>
            </a:r>
          </a:p>
          <a:p>
            <a:r>
              <a:rPr lang="en-US" dirty="0" smtClean="0"/>
              <a:t>Have already seen variable declarations!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Parameters as Variables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762000" y="3657600"/>
            <a:ext cx="7543800" cy="1600200"/>
          </a:xfrm>
        </p:spPr>
        <p:txBody>
          <a:bodyPr/>
          <a:lstStyle/>
          <a:p>
            <a:r>
              <a:rPr lang="en-US" dirty="0" smtClean="0"/>
              <a:t>Formal parameters are special kinds of variables.</a:t>
            </a:r>
          </a:p>
          <a:p>
            <a:r>
              <a:rPr lang="en-US" dirty="0" smtClean="0"/>
              <a:t>weight is name of memory location that stores the actual parameter passed by caller</a:t>
            </a:r>
          </a:p>
          <a:p>
            <a:endParaRPr lang="en-US" dirty="0" smtClean="0"/>
          </a:p>
        </p:txBody>
      </p:sp>
      <p:sp>
        <p:nvSpPr>
          <p:cNvPr id="9" name="Rectangle 3"/>
          <p:cNvSpPr/>
          <p:nvPr/>
        </p:nvSpPr>
        <p:spPr>
          <a:xfrm>
            <a:off x="838200" y="1371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1"/>
          <a:lstStyle/>
          <a:p>
            <a:pPr fontAlgn="auto">
              <a:spcAft>
                <a:spcPts val="0"/>
              </a:spcAft>
              <a:defRPr/>
            </a:pPr>
            <a:r>
              <a:rPr lang="en-US" b="1" dirty="0"/>
              <a:t>public</a:t>
            </a:r>
            <a:r>
              <a:rPr lang="en-US" b="0" dirty="0"/>
              <a:t> </a:t>
            </a:r>
            <a:r>
              <a:rPr lang="en-US" b="1" dirty="0"/>
              <a:t>class</a:t>
            </a:r>
            <a:r>
              <a:rPr lang="en-US" b="0" dirty="0"/>
              <a:t> </a:t>
            </a:r>
            <a:r>
              <a:rPr lang="en-US" b="0" dirty="0" err="1"/>
              <a:t>AMyBMICalculator</a:t>
            </a:r>
            <a:r>
              <a:rPr lang="en-US" b="0" dirty="0"/>
              <a:t>  {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    </a:t>
            </a:r>
            <a:r>
              <a:rPr lang="en-US" b="1" dirty="0"/>
              <a:t>public</a:t>
            </a:r>
            <a:r>
              <a:rPr lang="en-US" b="0" dirty="0"/>
              <a:t> </a:t>
            </a:r>
            <a:r>
              <a:rPr lang="en-US" b="1" dirty="0"/>
              <a:t>double</a:t>
            </a:r>
            <a:r>
              <a:rPr lang="en-US" b="0" dirty="0"/>
              <a:t> </a:t>
            </a:r>
            <a:r>
              <a:rPr lang="en-US" b="0" dirty="0" err="1"/>
              <a:t>calculateMyBMI</a:t>
            </a:r>
            <a:r>
              <a:rPr lang="en-US" b="0" dirty="0"/>
              <a:t>(</a:t>
            </a:r>
            <a:r>
              <a:rPr lang="en-US" b="1" dirty="0"/>
              <a:t>double</a:t>
            </a:r>
            <a:r>
              <a:rPr lang="en-US" b="0" dirty="0"/>
              <a:t> weight) {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/>
              <a:t>        </a:t>
            </a:r>
            <a:r>
              <a:rPr lang="en-US" b="1" dirty="0"/>
              <a:t>return</a:t>
            </a:r>
            <a:r>
              <a:rPr lang="en-US" b="0" dirty="0"/>
              <a:t> weight/ (1.94 * 1.94);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0" dirty="0"/>
              <a:t>    }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b="0" dirty="0"/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5410200" y="1981200"/>
            <a:ext cx="1676400" cy="3810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Method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2971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Like formal parameters are declared with type and name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Name in subsequent code refers to value stored in memory location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Declared in a method body rather than header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Can be explicitly given initial values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Which can be changed later 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Make program more efficient as an extra object is not instantiated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4191000"/>
            <a:ext cx="7772400" cy="2590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</a:t>
            </a:r>
            <a:r>
              <a:rPr lang="en-US" b="0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= new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();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.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 + 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	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aBMICalculator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1.94))/2;</a:t>
            </a:r>
            <a:endParaRPr lang="en-US" b="0" dirty="0">
              <a:solidFill>
                <a:srgbClr val="000000"/>
              </a:solidFill>
            </a:endParaRPr>
          </a:p>
          <a:p>
            <a:r>
              <a:rPr lang="en-US" b="0" dirty="0">
                <a:solidFill>
                  <a:srgbClr val="000000"/>
                </a:solidFill>
              </a:rPr>
              <a:t>    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5181600"/>
            <a:ext cx="6553200" cy="3810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Use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1752600"/>
          </a:xfrm>
        </p:spPr>
        <p:txBody>
          <a:bodyPr/>
          <a:lstStyle/>
          <a:p>
            <a:r>
              <a:rPr lang="en-US" dirty="0" smtClean="0"/>
              <a:t>bmi1 and bmi2 name memory locations that store the two intermediate results </a:t>
            </a:r>
          </a:p>
          <a:p>
            <a:r>
              <a:rPr lang="en-US" dirty="0" smtClean="0"/>
              <a:t>Not really needed to make programs efficient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3810000"/>
            <a:ext cx="7772400" cy="2971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class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  <a:cs typeface="Arial" charset="0"/>
              </a:rPr>
              <a:t>AMyAverageBMICalculator</a:t>
            </a:r>
            <a:r>
              <a:rPr lang="en-US" b="0" dirty="0">
                <a:solidFill>
                  <a:srgbClr val="000000"/>
                </a:solidFill>
              </a:rPr>
              <a:t>  {</a:t>
            </a:r>
          </a:p>
          <a:p>
            <a:r>
              <a:rPr lang="en-US" dirty="0">
                <a:solidFill>
                  <a:srgbClr val="000000"/>
                </a:solidFill>
              </a:rPr>
              <a:t>    </a:t>
            </a:r>
            <a:r>
              <a:rPr lang="en-US" b="1" dirty="0">
                <a:solidFill>
                  <a:srgbClr val="000000"/>
                </a:solidFill>
              </a:rPr>
              <a:t>public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</a:t>
            </a:r>
            <a:r>
              <a:rPr lang="en-US" b="0" dirty="0" err="1">
                <a:solidFill>
                  <a:srgbClr val="000000"/>
                </a:solidFill>
              </a:rPr>
              <a:t>calculateMyAverageBMI</a:t>
            </a:r>
            <a:r>
              <a:rPr lang="en-US" b="0" dirty="0">
                <a:solidFill>
                  <a:srgbClr val="000000"/>
                </a:solidFill>
              </a:rPr>
              <a:t>(</a:t>
            </a:r>
            <a:r>
              <a:rPr lang="en-US" b="1" dirty="0">
                <a:solidFill>
                  <a:srgbClr val="000000"/>
                </a:solidFill>
              </a:rPr>
              <a:t>double</a:t>
            </a:r>
            <a:r>
              <a:rPr lang="en-US" b="0" dirty="0">
                <a:solidFill>
                  <a:srgbClr val="000000"/>
                </a:solidFill>
              </a:rPr>
              <a:t> weight1, </a:t>
            </a:r>
            <a:endParaRPr lang="en-US" b="0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                                                                         </a:t>
            </a:r>
            <a:r>
              <a:rPr lang="en-US" b="1" dirty="0" smtClean="0">
                <a:solidFill>
                  <a:srgbClr val="000000"/>
                </a:solidFill>
              </a:rPr>
              <a:t>double</a:t>
            </a:r>
            <a:r>
              <a:rPr lang="en-US" b="0" dirty="0" smtClean="0">
                <a:solidFill>
                  <a:srgbClr val="000000"/>
                </a:solidFill>
              </a:rPr>
              <a:t> </a:t>
            </a:r>
            <a:r>
              <a:rPr lang="en-US" b="0" dirty="0">
                <a:solidFill>
                  <a:srgbClr val="000000"/>
                </a:solidFill>
              </a:rPr>
              <a:t>weight2) </a:t>
            </a:r>
            <a:r>
              <a:rPr lang="en-US" b="0" dirty="0" smtClean="0">
                <a:solidFill>
                  <a:srgbClr val="000000"/>
                </a:solidFill>
              </a:rPr>
              <a:t>{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   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= new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();</a:t>
            </a:r>
          </a:p>
          <a:p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bmi1 =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(weight1, 1.94);</a:t>
            </a:r>
          </a:p>
          <a:p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        double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bmi2 = </a:t>
            </a:r>
            <a:r>
              <a:rPr lang="en-US" dirty="0" err="1" smtClean="0">
                <a:solidFill>
                  <a:schemeClr val="tx1"/>
                </a:solidFill>
                <a:cs typeface="Arial" charset="0"/>
              </a:rPr>
              <a:t>aBMICalculator.calculateBMI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(weight2, 1.94);</a:t>
            </a:r>
          </a:p>
          <a:p>
            <a:r>
              <a:rPr lang="en-US" dirty="0" smtClean="0">
                <a:solidFill>
                  <a:schemeClr val="tx1"/>
                </a:solidFill>
                <a:cs typeface="Arial" charset="0"/>
              </a:rPr>
              <a:t>        </a:t>
            </a:r>
            <a:r>
              <a:rPr lang="en-US" b="1" dirty="0" smtClean="0">
                <a:solidFill>
                  <a:schemeClr val="tx1"/>
                </a:solidFill>
                <a:cs typeface="Arial" charset="0"/>
              </a:rPr>
              <a:t>return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 (bmi1 + bmi2)/2;</a:t>
            </a:r>
          </a:p>
          <a:p>
            <a:r>
              <a:rPr lang="en-US" b="0" dirty="0" smtClean="0">
                <a:solidFill>
                  <a:srgbClr val="000000"/>
                </a:solidFill>
              </a:rPr>
              <a:t>    </a:t>
            </a:r>
            <a:r>
              <a:rPr lang="en-US" b="0" dirty="0">
                <a:solidFill>
                  <a:srgbClr val="000000"/>
                </a:solidFill>
              </a:rPr>
              <a:t>}</a:t>
            </a:r>
          </a:p>
          <a:p>
            <a:r>
              <a:rPr lang="en-US" b="0" dirty="0">
                <a:solidFill>
                  <a:srgbClr val="000000"/>
                </a:solidFill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1143000" y="5181600"/>
            <a:ext cx="6553200" cy="609600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838200"/>
            <a:ext cx="8458200" cy="1905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AMyAverageBMICalculator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calculateMyAverageBMI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weight1, 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                                 </a:t>
            </a:r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weight2)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urier New"/>
              </a:rPr>
              <a:t>    return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aMyBMICalculator.calculateMyBMI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(weight1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 + </a:t>
            </a:r>
            <a:endParaRPr lang="en-US" sz="1600" b="1" dirty="0" smtClean="0">
              <a:solidFill>
                <a:srgbClr val="000000"/>
              </a:solidFill>
              <a:latin typeface="Courier New"/>
            </a:endParaRP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         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dirty="0" err="1" smtClean="0">
                <a:solidFill>
                  <a:srgbClr val="000000"/>
                </a:solidFill>
                <a:latin typeface="Courier New"/>
              </a:rPr>
              <a:t>.calculateMyBMI</a:t>
            </a:r>
            <a:r>
              <a:rPr lang="en-US" sz="1600" dirty="0" smtClean="0">
                <a:solidFill>
                  <a:srgbClr val="000000"/>
                </a:solidFill>
                <a:latin typeface="Courier New"/>
              </a:rPr>
              <a:t>(weight2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)) / 2; </a:t>
            </a:r>
          </a:p>
          <a:p>
            <a:r>
              <a:rPr lang="en-US" sz="1600" b="0" dirty="0" smtClean="0">
                <a:solidFill>
                  <a:srgbClr val="000000"/>
                </a:solidFill>
                <a:latin typeface="Courier New"/>
              </a:rPr>
              <a:t>}</a:t>
            </a:r>
            <a:endParaRPr lang="en-US" sz="1600" b="0" dirty="0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2743200"/>
            <a:ext cx="8458200" cy="2286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 anchorCtr="0"/>
          <a:lstStyle/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public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class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AMyAverageBMICalculator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{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public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calculateMyAverageBMI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weight1, 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/>
              </a:rPr>
              <a:t>                                     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weight2)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 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urier New"/>
              </a:rPr>
              <a:t>= </a:t>
            </a:r>
            <a:r>
              <a:rPr lang="en-US" sz="1600" b="1" dirty="0">
                <a:solidFill>
                  <a:srgbClr val="7F0055"/>
                </a:solidFill>
                <a:latin typeface="Courier New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/>
              </a:rPr>
              <a:t>AMyBMICalculator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();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  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bmi1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aMyBMICalculator.calculateMyBMI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(weight1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  double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bmi2 = </a:t>
            </a:r>
            <a:r>
              <a:rPr lang="en-US" sz="1600" b="1" dirty="0" err="1" smtClean="0">
                <a:solidFill>
                  <a:srgbClr val="000000"/>
                </a:solidFill>
                <a:latin typeface="Courier New"/>
              </a:rPr>
              <a:t>aMyBMICalculator.calculateMyBMI</a:t>
            </a:r>
            <a:r>
              <a:rPr lang="en-US" sz="1600" b="1" dirty="0" smtClean="0">
                <a:solidFill>
                  <a:srgbClr val="000000"/>
                </a:solidFill>
                <a:latin typeface="Courier New"/>
              </a:rPr>
              <a:t>(weight2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);</a:t>
            </a:r>
          </a:p>
          <a:p>
            <a:r>
              <a:rPr lang="en-US" sz="1600" b="1" dirty="0">
                <a:solidFill>
                  <a:srgbClr val="7F0055"/>
                </a:solidFill>
                <a:latin typeface="Courier New"/>
              </a:rPr>
              <a:t>    return</a:t>
            </a:r>
            <a:r>
              <a:rPr lang="en-US" sz="1600" b="1" dirty="0">
                <a:solidFill>
                  <a:srgbClr val="000000"/>
                </a:solidFill>
                <a:latin typeface="Courier New"/>
              </a:rPr>
              <a:t> (bmi1 + bmi2) / 2;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4953000"/>
            <a:ext cx="7543800" cy="1676400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en-US" dirty="0" smtClean="0"/>
              <a:t>First solution is more concise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Second solution separates various steps, giving names to each intermediate calculated value</a:t>
            </a:r>
          </a:p>
          <a:p>
            <a:pPr>
              <a:lnSpc>
                <a:spcPct val="80000"/>
              </a:lnSpc>
            </a:pPr>
            <a:r>
              <a:rPr lang="en-US" dirty="0" smtClean="0"/>
              <a:t>Hard to argue between them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Second solution makes it easier to single-step through code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Programmatic instantiation of objects</a:t>
            </a:r>
          </a:p>
          <a:p>
            <a:r>
              <a:rPr lang="en-US" dirty="0" smtClean="0"/>
              <a:t>Functions calling other functions</a:t>
            </a:r>
          </a:p>
          <a:p>
            <a:r>
              <a:rPr lang="en-US" dirty="0" smtClean="0"/>
              <a:t>Algorithm and stepwise refinement</a:t>
            </a:r>
          </a:p>
          <a:p>
            <a:r>
              <a:rPr lang="en-US" dirty="0" smtClean="0"/>
              <a:t>Code Reuse</a:t>
            </a:r>
          </a:p>
          <a:p>
            <a:r>
              <a:rPr lang="en-US" dirty="0" smtClean="0"/>
              <a:t>Programming Style</a:t>
            </a:r>
          </a:p>
          <a:p>
            <a:r>
              <a:rPr lang="en-US" dirty="0" smtClean="0"/>
              <a:t>Variables, Named Constants, Literals</a:t>
            </a:r>
          </a:p>
          <a:p>
            <a:r>
              <a:rPr lang="en-US" dirty="0" smtClean="0"/>
              <a:t>Comments and Identifier Names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Programming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4038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More than one solution to a problem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Some solutions arguably “better” than others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E.g. one solution allows reuse other does not.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Programming style determines which solution is chosen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Style as important as correctness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Good style often promotes correctness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Style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4038600"/>
          </a:xfrm>
        </p:spPr>
        <p:txBody>
          <a:bodyPr>
            <a:normAutofit/>
          </a:bodyPr>
          <a:lstStyle/>
          <a:p>
            <a:r>
              <a:rPr lang="en-US" dirty="0" smtClean="0"/>
              <a:t>Elements of Style</a:t>
            </a:r>
          </a:p>
          <a:p>
            <a:pPr lvl="1"/>
            <a:r>
              <a:rPr lang="en-US" dirty="0" smtClean="0"/>
              <a:t>Support code reuse  </a:t>
            </a:r>
          </a:p>
          <a:p>
            <a:pPr lvl="1"/>
            <a:r>
              <a:rPr lang="en-US" dirty="0" smtClean="0"/>
              <a:t>Other style rules?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Improving the Style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09600" y="1219200"/>
            <a:ext cx="7543800" cy="1524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AMyBMICalculatorWithReuse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10200" y="3048000"/>
            <a:ext cx="27432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Magic Number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0"/>
            <a:endCxn id="7" idx="2"/>
          </p:cNvCxnSpPr>
          <p:nvPr/>
        </p:nvCxnSpPr>
        <p:spPr>
          <a:xfrm rot="5400000" flipH="1" flipV="1">
            <a:off x="6591300" y="2400300"/>
            <a:ext cx="838200" cy="4572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934200" y="1752600"/>
            <a:ext cx="6096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10200" y="3810000"/>
            <a:ext cx="27432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mysterious (at least to some) number in code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Named Constants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2296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MY_HEIGHT = 1.94;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 MY_HEIGHT);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3733800"/>
            <a:ext cx="8153400" cy="2740152"/>
          </a:xfrm>
        </p:spPr>
        <p:txBody>
          <a:bodyPr/>
          <a:lstStyle/>
          <a:p>
            <a:r>
              <a:rPr lang="en-US" dirty="0" smtClean="0"/>
              <a:t>Like variables have type, name and value </a:t>
            </a:r>
          </a:p>
          <a:p>
            <a:r>
              <a:rPr lang="en-US" dirty="0" smtClean="0"/>
              <a:t>They </a:t>
            </a:r>
            <a:r>
              <a:rPr lang="en-US" i="1" dirty="0" smtClean="0"/>
              <a:t>must</a:t>
            </a:r>
            <a:r>
              <a:rPr lang="en-US" dirty="0" smtClean="0"/>
              <a:t> have an initial value </a:t>
            </a:r>
          </a:p>
          <a:p>
            <a:pPr lvl="1"/>
            <a:r>
              <a:rPr lang="en-US" dirty="0" smtClean="0"/>
              <a:t>Initial value of a variable is optional</a:t>
            </a:r>
          </a:p>
          <a:p>
            <a:r>
              <a:rPr lang="en-US" dirty="0" smtClean="0"/>
              <a:t>The final keyword  says value cannot be changed later </a:t>
            </a:r>
          </a:p>
          <a:p>
            <a:r>
              <a:rPr lang="en-US" dirty="0" smtClean="0"/>
              <a:t>The name is all caps by convention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rot="10800000">
            <a:off x="1828800" y="2209800"/>
            <a:ext cx="1676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rot="16200000" flipV="1">
            <a:off x="2971800" y="2286000"/>
            <a:ext cx="1676400" cy="1524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>
            <a:off x="4343400" y="2209800"/>
            <a:ext cx="1676400" cy="1600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V="1">
            <a:off x="-114300" y="3467100"/>
            <a:ext cx="2895600" cy="381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6200000" flipV="1">
            <a:off x="2095500" y="3009900"/>
            <a:ext cx="3352800" cy="1752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Named Constants, Literals, Constants &amp; Variables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305800" cy="198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	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MY_HEIGHT = 1.94;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(weight, MY_HEIGHT);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117848"/>
            <a:ext cx="8153400" cy="258775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Literal</a:t>
            </a:r>
          </a:p>
          <a:p>
            <a:pPr lvl="1"/>
            <a:r>
              <a:rPr lang="en-US" dirty="0" smtClean="0"/>
              <a:t>A value directly specified in the program</a:t>
            </a:r>
          </a:p>
          <a:p>
            <a:r>
              <a:rPr lang="en-US" dirty="0" smtClean="0"/>
              <a:t>Constant</a:t>
            </a:r>
          </a:p>
          <a:p>
            <a:pPr lvl="1"/>
            <a:r>
              <a:rPr lang="en-US" dirty="0" smtClean="0"/>
              <a:t>A fixed value</a:t>
            </a:r>
          </a:p>
          <a:p>
            <a:pPr lvl="1"/>
            <a:r>
              <a:rPr lang="en-US" dirty="0" smtClean="0"/>
              <a:t>Can be literal or named constant</a:t>
            </a:r>
          </a:p>
          <a:p>
            <a:r>
              <a:rPr lang="en-US" dirty="0" smtClean="0"/>
              <a:t>Variable</a:t>
            </a:r>
          </a:p>
          <a:p>
            <a:pPr lvl="1"/>
            <a:r>
              <a:rPr lang="en-US" dirty="0" smtClean="0"/>
              <a:t>A potentially variable value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Literal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0"/>
          </p:cNvCxnSpPr>
          <p:nvPr/>
        </p:nvCxnSpPr>
        <p:spPr>
          <a:xfrm rot="5400000" flipH="1" flipV="1">
            <a:off x="2008224" y="1341918"/>
            <a:ext cx="1183758" cy="283800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1336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Variable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0"/>
          </p:cNvCxnSpPr>
          <p:nvPr/>
        </p:nvCxnSpPr>
        <p:spPr>
          <a:xfrm rot="5400000" flipH="1" flipV="1">
            <a:off x="3371850" y="1390650"/>
            <a:ext cx="13716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7338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Constant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0"/>
          </p:cNvCxnSpPr>
          <p:nvPr/>
        </p:nvCxnSpPr>
        <p:spPr>
          <a:xfrm rot="5400000" flipH="1" flipV="1">
            <a:off x="5238750" y="1657350"/>
            <a:ext cx="838200" cy="25527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334000" y="3352800"/>
            <a:ext cx="1295400" cy="609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Named Constant</a:t>
            </a:r>
            <a:endParaRPr lang="en-US" dirty="0"/>
          </a:p>
        </p:txBody>
      </p:sp>
      <p:cxnSp>
        <p:nvCxnSpPr>
          <p:cNvPr id="16" name="Straight Arrow Connector 15"/>
          <p:cNvCxnSpPr>
            <a:stCxn id="15" idx="0"/>
          </p:cNvCxnSpPr>
          <p:nvPr/>
        </p:nvCxnSpPr>
        <p:spPr>
          <a:xfrm rot="5400000" flipH="1" flipV="1">
            <a:off x="6229350" y="2266950"/>
            <a:ext cx="838200" cy="1333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0"/>
          </p:cNvCxnSpPr>
          <p:nvPr/>
        </p:nvCxnSpPr>
        <p:spPr>
          <a:xfrm rot="16200000" flipV="1">
            <a:off x="3752850" y="2724150"/>
            <a:ext cx="1143000" cy="114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2" grpId="0" animBg="1"/>
      <p:bldP spid="1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Pound Inch BMI Calculator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676400"/>
            <a:ext cx="30861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3429000"/>
            <a:ext cx="36957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20574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Pound Inch BMI Calculator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477000" y="1905000"/>
            <a:ext cx="2057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 in pounds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477000" y="2971800"/>
            <a:ext cx="2057400" cy="685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 in inches</a:t>
            </a:r>
            <a:endParaRPr lang="en-US" dirty="0"/>
          </a:p>
        </p:txBody>
      </p:sp>
      <p:cxnSp>
        <p:nvCxnSpPr>
          <p:cNvPr id="7" name="Straight Arrow Connector 6"/>
          <p:cNvCxnSpPr>
            <a:stCxn id="5" idx="1"/>
          </p:cNvCxnSpPr>
          <p:nvPr/>
        </p:nvCxnSpPr>
        <p:spPr>
          <a:xfrm rot="10800000" flipV="1">
            <a:off x="4495800" y="2247900"/>
            <a:ext cx="1981200" cy="419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1"/>
          </p:cNvCxnSpPr>
          <p:nvPr/>
        </p:nvCxnSpPr>
        <p:spPr>
          <a:xfrm rot="10800000">
            <a:off x="4495800" y="2895600"/>
            <a:ext cx="1981200" cy="41910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76400" y="4191000"/>
            <a:ext cx="3752850" cy="169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33400" y="1143000"/>
            <a:ext cx="7924800" cy="487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33400" y="1143000"/>
            <a:ext cx="7924800" cy="487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Purpose BMI Calculator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914400"/>
            <a:ext cx="4366436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346371"/>
            <a:ext cx="4343400" cy="1530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953000"/>
            <a:ext cx="345209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181600" y="16002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Does not assume height or weight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181600" y="51054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Specialized could know my height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Description of  solution to a problem.</a:t>
            </a:r>
          </a:p>
          <a:p>
            <a:r>
              <a:rPr lang="en-US" dirty="0" smtClean="0"/>
              <a:t>Can be in any “language”</a:t>
            </a:r>
          </a:p>
          <a:p>
            <a:pPr lvl="1"/>
            <a:r>
              <a:rPr lang="en-US" dirty="0" smtClean="0"/>
              <a:t>graphical</a:t>
            </a:r>
          </a:p>
          <a:p>
            <a:pPr lvl="1"/>
            <a:r>
              <a:rPr lang="en-US" dirty="0" smtClean="0"/>
              <a:t>natural or programming language</a:t>
            </a:r>
          </a:p>
          <a:p>
            <a:pPr lvl="1"/>
            <a:r>
              <a:rPr lang="en-US" dirty="0" smtClean="0"/>
              <a:t>natural + programming language (pseudo code)</a:t>
            </a:r>
          </a:p>
          <a:p>
            <a:r>
              <a:rPr lang="en-US" dirty="0" smtClean="0"/>
              <a:t>Can describe solution to various levels of detail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Real-World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Enter Class </a:t>
            </a:r>
          </a:p>
          <a:p>
            <a:r>
              <a:rPr lang="en-US" dirty="0" smtClean="0"/>
              <a:t>Distribute handouts </a:t>
            </a:r>
          </a:p>
          <a:p>
            <a:r>
              <a:rPr lang="en-US" dirty="0" smtClean="0"/>
              <a:t>Set up laptop projection. </a:t>
            </a:r>
          </a:p>
          <a:p>
            <a:r>
              <a:rPr lang="en-US" dirty="0" smtClean="0"/>
              <a:t>Revise topics learnt in the last class. </a:t>
            </a:r>
          </a:p>
          <a:p>
            <a:r>
              <a:rPr lang="en-US" dirty="0" smtClean="0"/>
              <a:t>Teach today’s topics.</a:t>
            </a:r>
          </a:p>
          <a:p>
            <a:r>
              <a:rPr lang="en-US" dirty="0" smtClean="0"/>
              <a:t>Leave 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Algorithm for Reusing </a:t>
            </a:r>
            <a:r>
              <a:rPr lang="en-US" dirty="0" err="1" smtClean="0"/>
              <a:t>ABMICalculator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Level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pPr lvl="1"/>
            <a:r>
              <a:rPr lang="en-US" dirty="0" smtClean="0"/>
              <a:t>Divide weight in Pounds by 2.2</a:t>
            </a:r>
          </a:p>
          <a:p>
            <a:r>
              <a:rPr lang="en-US" dirty="0" smtClean="0"/>
              <a:t>Calculate height in Meters from height in inches</a:t>
            </a:r>
          </a:p>
          <a:p>
            <a:pPr lvl="1"/>
            <a:r>
              <a:rPr lang="en-US" dirty="0" smtClean="0"/>
              <a:t>Calculate height in centimeters from height in inches and divide it by 100 to get height in meters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Level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r>
              <a:rPr lang="en-US" dirty="0" smtClean="0"/>
              <a:t>Calculate weight in </a:t>
            </a:r>
            <a:r>
              <a:rPr lang="en-US" dirty="0" err="1" smtClean="0"/>
              <a:t>kgs</a:t>
            </a:r>
            <a:r>
              <a:rPr lang="en-US" dirty="0" smtClean="0"/>
              <a:t> from weight in Pounds</a:t>
            </a:r>
          </a:p>
          <a:p>
            <a:pPr lvl="1"/>
            <a:r>
              <a:rPr lang="en-US" dirty="0" smtClean="0"/>
              <a:t>Divide weight in Pounds by 2.2</a:t>
            </a:r>
          </a:p>
          <a:p>
            <a:r>
              <a:rPr lang="en-US" dirty="0" smtClean="0"/>
              <a:t>Calculate height in </a:t>
            </a:r>
            <a:r>
              <a:rPr lang="en-US" dirty="0" err="1" smtClean="0"/>
              <a:t>Metres</a:t>
            </a:r>
            <a:r>
              <a:rPr lang="en-US" dirty="0" smtClean="0"/>
              <a:t> from height in inches</a:t>
            </a:r>
          </a:p>
          <a:p>
            <a:pPr lvl="1"/>
            <a:r>
              <a:rPr lang="en-US" dirty="0" smtClean="0"/>
              <a:t>Calculate height in </a:t>
            </a:r>
            <a:r>
              <a:rPr lang="en-US" dirty="0" err="1" smtClean="0"/>
              <a:t>centimetres</a:t>
            </a:r>
            <a:r>
              <a:rPr lang="en-US" dirty="0" smtClean="0"/>
              <a:t> from height in inches and divide it by 100 to get height in </a:t>
            </a:r>
            <a:r>
              <a:rPr lang="en-US" dirty="0" err="1" smtClean="0"/>
              <a:t>metres</a:t>
            </a:r>
            <a:endParaRPr lang="en-US" dirty="0" smtClean="0"/>
          </a:p>
          <a:p>
            <a:pPr lvl="2"/>
            <a:r>
              <a:rPr lang="en-US" sz="2100" dirty="0" smtClean="0"/>
              <a:t>Multiply height in Inches by 2.54 to get height in </a:t>
            </a:r>
            <a:r>
              <a:rPr lang="en-US" sz="2100" dirty="0" err="1" smtClean="0"/>
              <a:t>centimetres</a:t>
            </a:r>
            <a:r>
              <a:rPr lang="en-US" sz="2100" dirty="0" smtClean="0"/>
              <a:t> </a:t>
            </a:r>
          </a:p>
          <a:p>
            <a:r>
              <a:rPr lang="en-US" dirty="0" smtClean="0"/>
              <a:t>Call </a:t>
            </a:r>
            <a:r>
              <a:rPr lang="en-US" dirty="0" err="1" smtClean="0"/>
              <a:t>calcuateBMI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with these values</a:t>
            </a:r>
          </a:p>
          <a:p>
            <a:r>
              <a:rPr lang="en-US" dirty="0" smtClean="0"/>
              <a:t>Return the value returned by this call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Stepwise Refinement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1143000"/>
            <a:ext cx="6400800" cy="1676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Natural Language Algorithm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Calculate weight in </a:t>
            </a:r>
            <a:r>
              <a:rPr lang="en-US" dirty="0" err="1" smtClean="0">
                <a:solidFill>
                  <a:schemeClr val="tx1"/>
                </a:solidFill>
              </a:rPr>
              <a:t>Kgs</a:t>
            </a:r>
            <a:r>
              <a:rPr lang="en-US" dirty="0" smtClean="0">
                <a:solidFill>
                  <a:schemeClr val="tx1"/>
                </a:solidFill>
              </a:rPr>
              <a:t> from weight in Pounds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Calculate height in Meters from height in inches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Call </a:t>
            </a:r>
            <a:r>
              <a:rPr lang="en-US" dirty="0" err="1" smtClean="0">
                <a:solidFill>
                  <a:schemeClr val="tx1"/>
                </a:solidFill>
              </a:rPr>
              <a:t>calculateBMI</a:t>
            </a:r>
            <a:r>
              <a:rPr lang="en-US" dirty="0" smtClean="0">
                <a:solidFill>
                  <a:schemeClr val="tx1"/>
                </a:solidFill>
              </a:rPr>
              <a:t>() of </a:t>
            </a:r>
            <a:r>
              <a:rPr lang="en-US" dirty="0" err="1" smtClean="0">
                <a:solidFill>
                  <a:schemeClr val="tx1"/>
                </a:solidFill>
              </a:rPr>
              <a:t>ABMICalculator</a:t>
            </a:r>
            <a:r>
              <a:rPr lang="en-US" dirty="0" smtClean="0">
                <a:solidFill>
                  <a:schemeClr val="tx1"/>
                </a:solidFill>
              </a:rPr>
              <a:t> with these values</a:t>
            </a:r>
          </a:p>
          <a:p>
            <a:pPr>
              <a:spcBef>
                <a:spcPct val="0"/>
              </a:spcBef>
              <a:buFontTx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Return the value returned by this call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5400" y="3657600"/>
            <a:ext cx="6400800" cy="304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Programming Language Algorithm</a:t>
            </a: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 smtClean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2"/>
            <a:endCxn id="5" idx="0"/>
          </p:cNvCxnSpPr>
          <p:nvPr/>
        </p:nvCxnSpPr>
        <p:spPr>
          <a:xfrm rot="5400000">
            <a:off x="4076700" y="32385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Style Problems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91000"/>
            <a:ext cx="7924800" cy="1981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Unlike algorithm, code is single-level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By defining functions for each algorithm level we can create multi-level code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Multi-level code would be more reusable as  there are more parts that can be used independently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BMI Calculator Specialized for an Individual’s Height</a:t>
            </a:r>
            <a:endParaRPr lang="en-US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867" y="3276600"/>
            <a:ext cx="5020733" cy="1457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800600"/>
            <a:ext cx="4038600" cy="1851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129666"/>
            <a:ext cx="4419600" cy="209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5181600" y="16002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Need to enter only weight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181600" y="5105400"/>
            <a:ext cx="3276600" cy="990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Height is hard-coded into the program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17" idx="1"/>
          </p:cNvCxnSpPr>
          <p:nvPr/>
        </p:nvCxnSpPr>
        <p:spPr>
          <a:xfrm rot="10800000">
            <a:off x="4267200" y="2209800"/>
            <a:ext cx="2438400" cy="16383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7" idx="1"/>
          </p:cNvCxnSpPr>
          <p:nvPr/>
        </p:nvCxnSpPr>
        <p:spPr>
          <a:xfrm rot="10800000" flipV="1">
            <a:off x="3962400" y="3848100"/>
            <a:ext cx="2743200" cy="1905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6705600" y="3581400"/>
            <a:ext cx="1752600" cy="533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7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4191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334000"/>
            <a:ext cx="7924800" cy="1371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Can be reused in contexts other than BMI (designing for reuse).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Design for Reuse vs. Reusing available code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16200000" flipV="1">
            <a:off x="1219200" y="4724400"/>
            <a:ext cx="28194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5400000" flipH="1" flipV="1">
            <a:off x="1790700" y="5219700"/>
            <a:ext cx="1981200" cy="76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V="1">
            <a:off x="2057400" y="3962400"/>
            <a:ext cx="35814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???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181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Multi-Level Call Graph</a:t>
            </a:r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33400" y="3338513"/>
            <a:ext cx="41148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calculateBMI(165,70)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1905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/>
              <a:t>toKgs (165)</a:t>
            </a:r>
          </a:p>
        </p:txBody>
      </p:sp>
      <p:sp>
        <p:nvSpPr>
          <p:cNvPr id="11" name="Line 15"/>
          <p:cNvSpPr>
            <a:spLocks noChangeShapeType="1"/>
          </p:cNvSpPr>
          <p:nvPr/>
        </p:nvSpPr>
        <p:spPr bwMode="auto">
          <a:xfrm>
            <a:off x="685800" y="38100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1066800" y="38100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1143000" y="388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75</a:t>
            </a:r>
          </a:p>
        </p:txBody>
      </p:sp>
      <p:sp>
        <p:nvSpPr>
          <p:cNvPr id="16" name="Text Box 21"/>
          <p:cNvSpPr txBox="1">
            <a:spLocks noChangeArrowheads="1"/>
          </p:cNvSpPr>
          <p:nvPr/>
        </p:nvSpPr>
        <p:spPr bwMode="auto">
          <a:xfrm>
            <a:off x="2819400" y="4267200"/>
            <a:ext cx="22098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 err="1"/>
              <a:t>toMetres</a:t>
            </a:r>
            <a:r>
              <a:rPr lang="en-US" dirty="0"/>
              <a:t> (70)</a:t>
            </a:r>
          </a:p>
        </p:txBody>
      </p:sp>
      <p:sp>
        <p:nvSpPr>
          <p:cNvPr id="17" name="Line 22"/>
          <p:cNvSpPr>
            <a:spLocks noChangeShapeType="1"/>
          </p:cNvSpPr>
          <p:nvPr/>
        </p:nvSpPr>
        <p:spPr bwMode="auto">
          <a:xfrm>
            <a:off x="3200400" y="3810000"/>
            <a:ext cx="0" cy="457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Text Box 23"/>
          <p:cNvSpPr txBox="1">
            <a:spLocks noChangeArrowheads="1"/>
          </p:cNvSpPr>
          <p:nvPr/>
        </p:nvSpPr>
        <p:spPr bwMode="auto">
          <a:xfrm>
            <a:off x="1524000" y="5257800"/>
            <a:ext cx="2667000" cy="457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 err="1"/>
              <a:t>toCentiMetres</a:t>
            </a:r>
            <a:r>
              <a:rPr lang="en-US" dirty="0"/>
              <a:t> (70)</a:t>
            </a:r>
          </a:p>
        </p:txBody>
      </p:sp>
      <p:sp>
        <p:nvSpPr>
          <p:cNvPr id="20" name="Line 24"/>
          <p:cNvSpPr>
            <a:spLocks noChangeShapeType="1"/>
          </p:cNvSpPr>
          <p:nvPr/>
        </p:nvSpPr>
        <p:spPr bwMode="auto">
          <a:xfrm>
            <a:off x="3124200" y="47244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Line 26"/>
          <p:cNvSpPr>
            <a:spLocks noChangeShapeType="1"/>
          </p:cNvSpPr>
          <p:nvPr/>
        </p:nvSpPr>
        <p:spPr bwMode="auto">
          <a:xfrm flipV="1">
            <a:off x="3581400" y="4724400"/>
            <a:ext cx="0" cy="533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3" name="Text Box 27"/>
          <p:cNvSpPr txBox="1">
            <a:spLocks noChangeArrowheads="1"/>
          </p:cNvSpPr>
          <p:nvPr/>
        </p:nvSpPr>
        <p:spPr bwMode="auto">
          <a:xfrm>
            <a:off x="3702050" y="48006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177.8</a:t>
            </a: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V="1">
            <a:off x="3581400" y="3810000"/>
            <a:ext cx="0" cy="457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" name="Text Box 29"/>
          <p:cNvSpPr txBox="1">
            <a:spLocks noChangeArrowheads="1"/>
          </p:cNvSpPr>
          <p:nvPr/>
        </p:nvSpPr>
        <p:spPr bwMode="auto">
          <a:xfrm>
            <a:off x="3657600" y="38100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/>
              <a:t>1.778</a:t>
            </a: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5715000" y="3124200"/>
            <a:ext cx="3200400" cy="822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dirty="0"/>
              <a:t>(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 err="1"/>
              <a:t>ABMICalculator</a:t>
            </a:r>
            <a:r>
              <a:rPr lang="en-US" dirty="0"/>
              <a:t>). </a:t>
            </a:r>
            <a:r>
              <a:rPr lang="en-US" dirty="0" err="1"/>
              <a:t>calculateBMI</a:t>
            </a:r>
            <a:r>
              <a:rPr lang="en-US" dirty="0"/>
              <a:t>(75,1.77)</a:t>
            </a:r>
          </a:p>
        </p:txBody>
      </p:sp>
      <p:sp>
        <p:nvSpPr>
          <p:cNvPr id="29" name="Line 31"/>
          <p:cNvSpPr>
            <a:spLocks noChangeShapeType="1"/>
          </p:cNvSpPr>
          <p:nvPr/>
        </p:nvSpPr>
        <p:spPr bwMode="auto">
          <a:xfrm flipV="1">
            <a:off x="4648200" y="3429000"/>
            <a:ext cx="1066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Line 33"/>
          <p:cNvSpPr>
            <a:spLocks noChangeShapeType="1"/>
          </p:cNvSpPr>
          <p:nvPr/>
        </p:nvSpPr>
        <p:spPr bwMode="auto">
          <a:xfrm flipH="1">
            <a:off x="4648200" y="3657600"/>
            <a:ext cx="1066800" cy="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724400" y="38100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23.72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2438400" y="2819400"/>
            <a:ext cx="86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23.72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rot="5400000">
            <a:off x="1524000" y="2971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5400000" flipH="1" flipV="1">
            <a:off x="1676400" y="2971800"/>
            <a:ext cx="762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219200"/>
            <a:ext cx="383857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1143000"/>
            <a:ext cx="309562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1" grpId="0" animBg="1"/>
      <p:bldP spid="13" grpId="0" animBg="1"/>
      <p:bldP spid="14" grpId="0"/>
      <p:bldP spid="16" grpId="0" animBg="1"/>
      <p:bldP spid="17" grpId="0" animBg="1"/>
      <p:bldP spid="19" grpId="0" animBg="1"/>
      <p:bldP spid="20" grpId="0" animBg="1"/>
      <p:bldP spid="22" grpId="0" animBg="1"/>
      <p:bldP spid="23" grpId="0"/>
      <p:bldP spid="25" grpId="0" animBg="1"/>
      <p:bldP spid="26" grpId="0"/>
      <p:bldP spid="28" grpId="0" animBg="1"/>
      <p:bldP spid="29" grpId="0" animBg="1"/>
      <p:bldP spid="31" grpId="0" animBg="1"/>
      <p:bldP spid="32" grpId="0"/>
      <p:bldP spid="3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External vs. Internal Method Invocation Syntax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57200" y="1981200"/>
            <a:ext cx="6934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989013" y="2133600"/>
            <a:ext cx="62912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/>
              <a:t>(</a:t>
            </a:r>
            <a:r>
              <a:rPr lang="en-US" b="1"/>
              <a:t>new</a:t>
            </a:r>
            <a:r>
              <a:rPr lang="en-US"/>
              <a:t> ABMICalculator()).calculateBMI(75,1.77));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248400" y="3200400"/>
            <a:ext cx="1905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Actual Parameters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 flipH="1" flipV="1">
            <a:off x="6172200" y="2362200"/>
            <a:ext cx="914400" cy="914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4495800" y="3352800"/>
            <a:ext cx="122237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Method Name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 flipV="1">
            <a:off x="4648200" y="2438400"/>
            <a:ext cx="457200" cy="914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1371600" y="3429000"/>
            <a:ext cx="26377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en-US" dirty="0"/>
              <a:t>Target Object</a:t>
            </a:r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 flipV="1">
            <a:off x="2711116" y="2607806"/>
            <a:ext cx="0" cy="796012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066800" y="2209800"/>
            <a:ext cx="2743200" cy="369332"/>
          </a:xfrm>
          <a:prstGeom prst="rect">
            <a:avLst/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33400" y="5029200"/>
            <a:ext cx="6934200" cy="99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/>
        </p:nvSpPr>
        <p:spPr bwMode="auto">
          <a:xfrm>
            <a:off x="4267200" y="5181600"/>
            <a:ext cx="208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/>
              <a:t>toKgs(165);</a:t>
            </a:r>
          </a:p>
        </p:txBody>
      </p:sp>
      <p:sp>
        <p:nvSpPr>
          <p:cNvPr id="19" name="Line 19"/>
          <p:cNvSpPr>
            <a:spLocks noChangeShapeType="1"/>
          </p:cNvSpPr>
          <p:nvPr/>
        </p:nvSpPr>
        <p:spPr bwMode="auto">
          <a:xfrm flipH="1">
            <a:off x="4953000" y="3962400"/>
            <a:ext cx="152400" cy="1295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 flipH="1">
            <a:off x="5791200" y="3886200"/>
            <a:ext cx="1295400" cy="13716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External vs. Internal Method Invocation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486400"/>
          </a:xfrm>
        </p:spPr>
        <p:txBody>
          <a:bodyPr/>
          <a:lstStyle/>
          <a:p>
            <a:r>
              <a:rPr lang="en-US" dirty="0" smtClean="0"/>
              <a:t>External Method Call</a:t>
            </a:r>
          </a:p>
          <a:p>
            <a:pPr lvl="1"/>
            <a:r>
              <a:rPr lang="en-US" dirty="0" smtClean="0"/>
              <a:t>Caller (calling method) and </a:t>
            </a:r>
            <a:r>
              <a:rPr lang="en-US" dirty="0" err="1" smtClean="0"/>
              <a:t>callee</a:t>
            </a:r>
            <a:r>
              <a:rPr lang="en-US" dirty="0" smtClean="0"/>
              <a:t> (called method)  belong to different objects</a:t>
            </a:r>
          </a:p>
          <a:p>
            <a:pPr lvl="1"/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 calls </a:t>
            </a:r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ABMICalculator</a:t>
            </a:r>
            <a:r>
              <a:rPr lang="en-US" dirty="0" smtClean="0"/>
              <a:t>  instance</a:t>
            </a:r>
          </a:p>
          <a:p>
            <a:r>
              <a:rPr lang="en-US" dirty="0" smtClean="0"/>
              <a:t>Internal Method Call</a:t>
            </a:r>
          </a:p>
          <a:p>
            <a:pPr lvl="1"/>
            <a:r>
              <a:rPr lang="en-US" dirty="0" smtClean="0"/>
              <a:t>Caller and </a:t>
            </a:r>
            <a:r>
              <a:rPr lang="en-US" dirty="0" err="1" smtClean="0"/>
              <a:t>callee</a:t>
            </a:r>
            <a:r>
              <a:rPr lang="en-US" dirty="0" smtClean="0"/>
              <a:t> methods belong to same object</a:t>
            </a:r>
          </a:p>
          <a:p>
            <a:pPr lvl="1"/>
            <a:r>
              <a:rPr lang="en-US" dirty="0" err="1" smtClean="0"/>
              <a:t>calculateBMI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 calls </a:t>
            </a:r>
            <a:r>
              <a:rPr lang="en-US" dirty="0" err="1" smtClean="0"/>
              <a:t>toKgs</a:t>
            </a:r>
            <a:r>
              <a:rPr lang="en-US" dirty="0" smtClean="0"/>
              <a:t>() of </a:t>
            </a:r>
            <a:r>
              <a:rPr lang="en-US" dirty="0" err="1" smtClean="0"/>
              <a:t>APoundInchBMICalculator</a:t>
            </a:r>
            <a:r>
              <a:rPr lang="en-US" dirty="0" smtClean="0"/>
              <a:t> instance</a:t>
            </a:r>
          </a:p>
          <a:p>
            <a:r>
              <a:rPr lang="en-US" dirty="0" smtClean="0"/>
              <a:t>Target object optional in internal method call</a:t>
            </a:r>
          </a:p>
          <a:p>
            <a:r>
              <a:rPr lang="en-US" dirty="0" smtClean="0"/>
              <a:t>Target object needed because multiple objects may have the same method</a:t>
            </a:r>
          </a:p>
          <a:p>
            <a:r>
              <a:rPr lang="en-US" dirty="0" smtClean="0"/>
              <a:t>When target object omitted caller’s object is target object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914400"/>
            <a:ext cx="5105400" cy="3505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class</a:t>
            </a:r>
            <a:r>
              <a:rPr lang="en-US" sz="1400" dirty="0" smtClean="0"/>
              <a:t> </a:t>
            </a:r>
            <a:r>
              <a:rPr lang="en-US" sz="1400" dirty="0" err="1" smtClean="0"/>
              <a:t>APoundInchBMICalculator</a:t>
            </a:r>
            <a:r>
              <a:rPr lang="en-US" sz="1400" dirty="0" smtClean="0"/>
              <a:t>  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</a:t>
            </a:r>
            <a:r>
              <a:rPr lang="en-US" sz="1400" b="1" dirty="0" smtClean="0"/>
              <a:t>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    double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,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</a:t>
            </a:r>
            <a:r>
              <a:rPr lang="en-US" sz="1400" b="1" dirty="0" smtClean="0"/>
              <a:t>return</a:t>
            </a:r>
            <a:r>
              <a:rPr lang="en-US" sz="1400" dirty="0" smtClean="0"/>
              <a:t> (</a:t>
            </a:r>
            <a:r>
              <a:rPr lang="en-US" sz="1400" b="1" dirty="0" smtClean="0"/>
              <a:t>new</a:t>
            </a:r>
            <a:r>
              <a:rPr lang="en-US" sz="1400" dirty="0" smtClean="0"/>
              <a:t> </a:t>
            </a:r>
            <a:r>
              <a:rPr lang="en-US" sz="1400" dirty="0" err="1" smtClean="0"/>
              <a:t>ABMICalculator</a:t>
            </a:r>
            <a:r>
              <a:rPr lang="en-US" sz="1400" dirty="0" smtClean="0"/>
              <a:t>()).</a:t>
            </a:r>
            <a:r>
              <a:rPr lang="en-US" sz="1400" dirty="0" err="1" smtClean="0"/>
              <a:t>calculateBMI</a:t>
            </a:r>
            <a:r>
              <a:rPr lang="en-US" sz="14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        </a:t>
            </a:r>
            <a:r>
              <a:rPr lang="en-US" sz="1400" dirty="0" err="1" smtClean="0"/>
              <a:t>toKgs</a:t>
            </a:r>
            <a:r>
              <a:rPr lang="en-US" sz="1400" dirty="0" smtClean="0"/>
              <a:t>(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), </a:t>
            </a:r>
            <a:r>
              <a:rPr lang="en-US" sz="1400" dirty="0" err="1" smtClean="0"/>
              <a:t>toMetres</a:t>
            </a:r>
            <a:r>
              <a:rPr lang="en-US" sz="1400" dirty="0" smtClean="0"/>
              <a:t>(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toMetres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toCentiMetres</a:t>
            </a:r>
            <a:r>
              <a:rPr lang="en-US" sz="1400" dirty="0" smtClean="0"/>
              <a:t>(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toCentiMetres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heightInInches</a:t>
            </a:r>
            <a:r>
              <a:rPr lang="en-US" sz="1400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public</a:t>
            </a:r>
            <a:r>
              <a:rPr lang="en-US" sz="1400" dirty="0" smtClean="0"/>
              <a:t> 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toKgs</a:t>
            </a:r>
            <a:r>
              <a:rPr lang="en-US" sz="1400" dirty="0" smtClean="0"/>
              <a:t>(</a:t>
            </a:r>
            <a:r>
              <a:rPr lang="en-US" sz="1400" b="1" dirty="0" smtClean="0"/>
              <a:t>double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400" b="1" dirty="0" smtClean="0"/>
              <a:t>        return</a:t>
            </a:r>
            <a:r>
              <a:rPr lang="en-US" sz="1400" dirty="0" smtClean="0"/>
              <a:t> </a:t>
            </a:r>
            <a:r>
              <a:rPr lang="en-US" sz="1400" dirty="0" err="1" smtClean="0"/>
              <a:t>weightInLbs</a:t>
            </a:r>
            <a:r>
              <a:rPr lang="en-US" sz="1400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400" dirty="0" smtClean="0"/>
              <a:t>}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 flipH="1">
            <a:off x="3581400" y="3200400"/>
            <a:ext cx="2286000" cy="3048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67400" y="2895600"/>
            <a:ext cx="31242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/>
              <a:t>Can be reused in other classes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H="1" flipV="1">
            <a:off x="3429000" y="3154681"/>
            <a:ext cx="2438400" cy="45719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 flipH="1" flipV="1">
            <a:off x="4724400" y="2514600"/>
            <a:ext cx="1143000" cy="6858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371600" y="58674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/>
              <a:t>(new</a:t>
            </a:r>
            <a:r>
              <a:rPr lang="en-US" dirty="0"/>
              <a:t> </a:t>
            </a:r>
            <a:r>
              <a:rPr lang="en-US" dirty="0" err="1"/>
              <a:t>APoundInchBMICalculator</a:t>
            </a:r>
            <a:r>
              <a:rPr lang="en-US" dirty="0"/>
              <a:t>()).</a:t>
            </a:r>
            <a:r>
              <a:rPr lang="en-US" dirty="0" err="1"/>
              <a:t>toKgs</a:t>
            </a:r>
            <a:r>
              <a:rPr lang="en-US" dirty="0"/>
              <a:t>(165)</a:t>
            </a: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1371600" y="52578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 dirty="0"/>
              <a:t>(new</a:t>
            </a:r>
            <a:r>
              <a:rPr lang="en-US" dirty="0"/>
              <a:t> </a:t>
            </a:r>
            <a:r>
              <a:rPr lang="en-US" dirty="0" err="1"/>
              <a:t>APoundInchBMICalculator</a:t>
            </a:r>
            <a:r>
              <a:rPr lang="en-US" dirty="0"/>
              <a:t>()).</a:t>
            </a:r>
            <a:r>
              <a:rPr lang="en-US" dirty="0" err="1"/>
              <a:t>toMetres</a:t>
            </a:r>
            <a:r>
              <a:rPr lang="en-US" dirty="0"/>
              <a:t>(70)</a:t>
            </a: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371600" y="4648200"/>
            <a:ext cx="601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b="1"/>
              <a:t>(new</a:t>
            </a:r>
            <a:r>
              <a:rPr lang="en-US"/>
              <a:t> APoundInchBMICalculator()).toCentiMetres(70)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Lack of Reusability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1371600"/>
            <a:ext cx="5943600" cy="2514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dirty="0" smtClean="0"/>
              <a:t>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double </a:t>
            </a:r>
            <a:r>
              <a:rPr lang="en-US" dirty="0" err="1" smtClean="0"/>
              <a:t>weightInLbs</a:t>
            </a:r>
            <a:r>
              <a:rPr lang="en-US" dirty="0" smtClean="0"/>
              <a:t>, double </a:t>
            </a:r>
            <a:r>
              <a:rPr lang="en-US" dirty="0" err="1" smtClean="0"/>
              <a:t>heightInInches</a:t>
            </a:r>
            <a:r>
              <a:rPr lang="en-US" dirty="0" smtClean="0"/>
              <a:t>)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weightInLbs</a:t>
            </a:r>
            <a:r>
              <a:rPr lang="en-US" dirty="0" smtClean="0"/>
              <a:t>/2.2, </a:t>
            </a:r>
            <a:r>
              <a:rPr lang="en-US" dirty="0" err="1" smtClean="0"/>
              <a:t>heightInInches</a:t>
            </a:r>
            <a:r>
              <a:rPr lang="en-US" dirty="0" smtClean="0"/>
              <a:t>*2.54/100);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191000"/>
            <a:ext cx="7924800" cy="129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 single method implements all three conversions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Cannot reuse each conversion independent of BMI calculation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Magic Numbers Revisited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4572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class</a:t>
            </a:r>
            <a:r>
              <a:rPr lang="en-US" sz="1600" dirty="0" smtClean="0"/>
              <a:t> </a:t>
            </a:r>
            <a:r>
              <a:rPr lang="en-US" sz="1600" dirty="0" err="1" smtClean="0"/>
              <a:t>APoundInchBMICalculator</a:t>
            </a:r>
            <a:r>
              <a:rPr lang="en-US" sz="1600" dirty="0" smtClean="0"/>
              <a:t>   {</a:t>
            </a:r>
          </a:p>
          <a:p>
            <a:pPr>
              <a:spcBef>
                <a:spcPct val="0"/>
              </a:spcBef>
            </a:pP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dirty="0" smtClean="0"/>
              <a:t>    </a:t>
            </a:r>
            <a:r>
              <a:rPr lang="en-US" sz="1600" b="1" dirty="0" smtClean="0"/>
              <a:t>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calculateBMI</a:t>
            </a:r>
            <a:r>
              <a:rPr lang="en-US" sz="16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    double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,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    </a:t>
            </a:r>
            <a:r>
              <a:rPr lang="en-US" sz="1600" b="1" dirty="0" smtClean="0"/>
              <a:t>return</a:t>
            </a:r>
            <a:r>
              <a:rPr lang="en-US" sz="1600" dirty="0" smtClean="0"/>
              <a:t> (</a:t>
            </a:r>
            <a:r>
              <a:rPr lang="en-US" sz="1600" b="1" dirty="0" smtClean="0"/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ABMICalculator</a:t>
            </a:r>
            <a:r>
              <a:rPr lang="en-US" sz="1600" dirty="0" smtClean="0"/>
              <a:t>()).</a:t>
            </a:r>
            <a:r>
              <a:rPr lang="en-US" sz="1600" dirty="0" err="1" smtClean="0"/>
              <a:t>calculateBMI</a:t>
            </a:r>
            <a:r>
              <a:rPr lang="en-US" sz="1600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        </a:t>
            </a:r>
            <a:r>
              <a:rPr lang="en-US" sz="1600" dirty="0" err="1" smtClean="0"/>
              <a:t>toKgs</a:t>
            </a:r>
            <a:r>
              <a:rPr lang="en-US" sz="1600" dirty="0" smtClean="0"/>
              <a:t>(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), </a:t>
            </a:r>
            <a:r>
              <a:rPr lang="en-US" sz="1600" dirty="0" err="1" smtClean="0"/>
              <a:t>toMetres</a:t>
            </a:r>
            <a:r>
              <a:rPr lang="en-US" sz="1600" dirty="0" smtClean="0"/>
              <a:t>(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}</a:t>
            </a:r>
          </a:p>
          <a:p>
            <a:pPr>
              <a:spcBef>
                <a:spcPct val="0"/>
              </a:spcBef>
            </a:pPr>
            <a:endParaRPr lang="en-US" sz="1600" dirty="0" smtClean="0"/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toMetres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toCentiMetres</a:t>
            </a:r>
            <a:r>
              <a:rPr lang="en-US" sz="1600" dirty="0" smtClean="0"/>
              <a:t>(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)/100;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toCentiMetres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heightInInches</a:t>
            </a:r>
            <a:r>
              <a:rPr lang="en-US" sz="1600" dirty="0" smtClean="0"/>
              <a:t>*2.54;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public</a:t>
            </a:r>
            <a:r>
              <a:rPr lang="en-US" sz="1600" dirty="0" smtClean="0"/>
              <a:t> 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toKgs</a:t>
            </a:r>
            <a:r>
              <a:rPr lang="en-US" sz="1600" dirty="0" smtClean="0"/>
              <a:t>(</a:t>
            </a:r>
            <a:r>
              <a:rPr lang="en-US" sz="1600" b="1" dirty="0" smtClean="0"/>
              <a:t>double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sz="1600" b="1" dirty="0" smtClean="0"/>
              <a:t>        return</a:t>
            </a:r>
            <a:r>
              <a:rPr lang="en-US" sz="1600" dirty="0" smtClean="0"/>
              <a:t> </a:t>
            </a:r>
            <a:r>
              <a:rPr lang="en-US" sz="1600" dirty="0" err="1" smtClean="0"/>
              <a:t>weightInLbs</a:t>
            </a:r>
            <a:r>
              <a:rPr lang="en-US" sz="1600" dirty="0" smtClean="0"/>
              <a:t>/2.2;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sz="1600" dirty="0" smtClean="0"/>
              <a:t>}</a:t>
            </a: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 flipV="1">
            <a:off x="3429000" y="4114800"/>
            <a:ext cx="762000" cy="20574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 flipH="1" flipV="1">
            <a:off x="3200400" y="4953000"/>
            <a:ext cx="990600" cy="1219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3124200" y="6172200"/>
            <a:ext cx="1988045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spAutoFit/>
          </a:bodyPr>
          <a:lstStyle/>
          <a:p>
            <a:pPr algn="ctr"/>
            <a:r>
              <a:rPr lang="en-US" dirty="0"/>
              <a:t> magic numbers?</a:t>
            </a: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 flipV="1">
            <a:off x="4191000" y="3429000"/>
            <a:ext cx="609600" cy="2743200"/>
          </a:xfrm>
          <a:prstGeom prst="line">
            <a:avLst/>
          </a:prstGeom>
          <a:ln>
            <a:headEnd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“Well-Known” vs. “Obscure” Number</a:t>
            </a:r>
            <a:endParaRPr lang="en-US" dirty="0"/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2743200" y="3288268"/>
            <a:ext cx="3048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 err="1"/>
              <a:t>weightInLbs</a:t>
            </a:r>
            <a:r>
              <a:rPr lang="en-US" dirty="0"/>
              <a:t>/2.2</a:t>
            </a:r>
            <a:r>
              <a:rPr lang="en-US" sz="1800" dirty="0"/>
              <a:t> 	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276600" y="1611868"/>
            <a:ext cx="2438400" cy="64633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dirty="0">
                <a:solidFill>
                  <a:srgbClr val="CC3300"/>
                </a:solidFill>
              </a:rPr>
              <a:t>Well-Known Number (Natural constant)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1524000" y="5410200"/>
            <a:ext cx="5715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dirty="0"/>
              <a:t>(</a:t>
            </a:r>
            <a:r>
              <a:rPr lang="en-US" b="1" dirty="0"/>
              <a:t>new</a:t>
            </a:r>
            <a:r>
              <a:rPr lang="en-US" dirty="0"/>
              <a:t> </a:t>
            </a:r>
            <a:r>
              <a:rPr lang="en-US" dirty="0" err="1"/>
              <a:t>ABMICalculator</a:t>
            </a:r>
            <a:r>
              <a:rPr lang="en-US" dirty="0"/>
              <a:t>). </a:t>
            </a:r>
            <a:r>
              <a:rPr lang="en-US" dirty="0" err="1"/>
              <a:t>calculateBMI</a:t>
            </a:r>
            <a:r>
              <a:rPr lang="en-US" dirty="0"/>
              <a:t>(74, 1.77);</a:t>
            </a:r>
            <a:r>
              <a:rPr lang="en-US" sz="1800" dirty="0"/>
              <a:t> 	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4572000" y="4191000"/>
            <a:ext cx="2209800" cy="3693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C3300"/>
                </a:solidFill>
              </a:rPr>
              <a:t>Obscure Number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4489172" y="2749034"/>
            <a:ext cx="92686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906294" y="4990306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Magic Number?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Obscure number is a magic number</a:t>
            </a:r>
          </a:p>
          <a:p>
            <a:r>
              <a:rPr lang="en-US" dirty="0" smtClean="0"/>
              <a:t>Well-known number is not</a:t>
            </a:r>
          </a:p>
          <a:p>
            <a:pPr lvl="1"/>
            <a:r>
              <a:rPr lang="en-US" dirty="0" smtClean="0"/>
              <a:t>A number defined by law of nature</a:t>
            </a:r>
          </a:p>
          <a:p>
            <a:pPr lvl="2"/>
            <a:r>
              <a:rPr lang="en-US" dirty="0" err="1" smtClean="0"/>
              <a:t>e.g</a:t>
            </a:r>
            <a:r>
              <a:rPr lang="en-US" dirty="0" smtClean="0"/>
              <a:t> number of centimeters in an inch</a:t>
            </a:r>
          </a:p>
          <a:p>
            <a:pPr lvl="2"/>
            <a:r>
              <a:rPr lang="en-US" dirty="0" smtClean="0"/>
              <a:t>Π</a:t>
            </a:r>
          </a:p>
          <a:p>
            <a:r>
              <a:rPr lang="en-US" dirty="0" smtClean="0"/>
              <a:t>What is well-known depends on the audience</a:t>
            </a:r>
          </a:p>
          <a:p>
            <a:pPr lvl="1"/>
            <a:r>
              <a:rPr lang="en-US" dirty="0" smtClean="0"/>
              <a:t>e.g. number of centimeters in an inch</a:t>
            </a:r>
          </a:p>
          <a:p>
            <a:r>
              <a:rPr lang="en-US" dirty="0" smtClean="0"/>
              <a:t>Numbers defined by law of nature  may not be considered magic numbers</a:t>
            </a:r>
          </a:p>
          <a:p>
            <a:r>
              <a:rPr lang="en-US" dirty="0" smtClean="0"/>
              <a:t>All other numbers should be considered magic numbers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Removing All Potentially Magic Numbers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914400"/>
            <a:ext cx="7924800" cy="57912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APoundInchBMICalculator</a:t>
            </a:r>
            <a:r>
              <a:rPr lang="en-US" dirty="0" smtClean="0"/>
              <a:t>   {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    </a:t>
            </a: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    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,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(</a:t>
            </a:r>
            <a:r>
              <a:rPr lang="en-US" b="1" dirty="0" smtClean="0"/>
              <a:t>new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()).</a:t>
            </a:r>
            <a:r>
              <a:rPr lang="en-US" dirty="0" err="1" smtClean="0"/>
              <a:t>calculateBMI</a:t>
            </a:r>
            <a:r>
              <a:rPr lang="en-US" dirty="0" smtClean="0"/>
              <a:t>(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   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dirty="0" err="1" smtClean="0"/>
              <a:t>weightInLbs</a:t>
            </a:r>
            <a:r>
              <a:rPr lang="en-US" dirty="0" smtClean="0"/>
              <a:t>),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));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}</a:t>
            </a:r>
          </a:p>
          <a:p>
            <a:pPr>
              <a:spcBef>
                <a:spcPct val="0"/>
              </a:spcBef>
            </a:pP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CMS_IN_METRES = 100;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  <a:r>
              <a:rPr lang="en-US" b="1" dirty="0" smtClean="0"/>
              <a:t>return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dirty="0" err="1" smtClean="0"/>
              <a:t>heightInInches</a:t>
            </a:r>
            <a:r>
              <a:rPr lang="en-US" dirty="0" smtClean="0"/>
              <a:t>)/ CMS_IN_METRES;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toCentiMetres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CMS_IN_INCH = 2.54;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heightInInches</a:t>
            </a:r>
            <a:r>
              <a:rPr lang="en-US" dirty="0" smtClean="0"/>
              <a:t>* CMS_IN_INCH;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toKgs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final double</a:t>
            </a:r>
            <a:r>
              <a:rPr lang="en-US" dirty="0" smtClean="0"/>
              <a:t> LBS_IN_KG = 2.2;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</a:t>
            </a:r>
            <a:r>
              <a:rPr lang="en-US" dirty="0" err="1" smtClean="0"/>
              <a:t>weightInLbs</a:t>
            </a:r>
            <a:r>
              <a:rPr lang="en-US" dirty="0" smtClean="0"/>
              <a:t>/LBS_IN_KG;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 (Edit)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   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Solution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133600"/>
            <a:ext cx="72390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1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257800" y="4495800"/>
            <a:ext cx="2743200" cy="1066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Relationship with </a:t>
            </a:r>
            <a:r>
              <a:rPr lang="en-US" dirty="0" err="1" smtClean="0"/>
              <a:t>ABMICalculator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Customized vs. General Purpose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4478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AMyBMICalculator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</a:t>
            </a:r>
            <a:r>
              <a:rPr lang="en-US" dirty="0" smtClean="0"/>
              <a:t> </a:t>
            </a:r>
            <a:r>
              <a:rPr lang="en-US" b="1" dirty="0" smtClean="0"/>
              <a:t>double</a:t>
            </a:r>
            <a:r>
              <a:rPr lang="en-US" dirty="0" smtClean="0"/>
              <a:t> </a:t>
            </a:r>
            <a:r>
              <a:rPr lang="en-US" dirty="0" err="1" smtClean="0"/>
              <a:t>calculateMyBMI</a:t>
            </a:r>
            <a:r>
              <a:rPr lang="en-US" dirty="0" smtClean="0"/>
              <a:t>(</a:t>
            </a:r>
            <a:r>
              <a:rPr lang="en-US" b="1" dirty="0" smtClean="0"/>
              <a:t>double</a:t>
            </a:r>
            <a:r>
              <a:rPr lang="en-US" dirty="0" smtClean="0"/>
              <a:t> weight)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    return</a:t>
            </a:r>
            <a:r>
              <a:rPr lang="en-US" dirty="0" smtClean="0"/>
              <a:t> weight/ (1.94 * 1.94);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3810000"/>
            <a:ext cx="5791200" cy="21336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>
              <a:spcBef>
                <a:spcPct val="0"/>
              </a:spcBef>
            </a:pPr>
            <a:r>
              <a:rPr lang="en-US" b="1" dirty="0" smtClean="0"/>
              <a:t>public</a:t>
            </a:r>
            <a:r>
              <a:rPr lang="en-US" dirty="0" smtClean="0"/>
              <a:t> </a:t>
            </a:r>
            <a:r>
              <a:rPr lang="en-US" b="1" dirty="0" smtClean="0"/>
              <a:t>class</a:t>
            </a:r>
            <a:r>
              <a:rPr lang="en-US" dirty="0" smtClean="0"/>
              <a:t> </a:t>
            </a:r>
            <a:r>
              <a:rPr lang="en-US" dirty="0" err="1" smtClean="0"/>
              <a:t>ABMICalculator</a:t>
            </a:r>
            <a:r>
              <a:rPr lang="en-US" dirty="0" smtClean="0"/>
              <a:t>  {</a:t>
            </a:r>
          </a:p>
          <a:p>
            <a:pPr>
              <a:spcBef>
                <a:spcPct val="0"/>
              </a:spcBef>
            </a:pPr>
            <a:r>
              <a:rPr lang="en-US" b="1" dirty="0" smtClean="0"/>
              <a:t>    public double</a:t>
            </a:r>
            <a:r>
              <a:rPr lang="en-US" dirty="0" smtClean="0"/>
              <a:t> </a:t>
            </a:r>
            <a:r>
              <a:rPr lang="en-US" dirty="0" err="1" smtClean="0"/>
              <a:t>calculateBMI</a:t>
            </a:r>
            <a:r>
              <a:rPr lang="en-US" dirty="0" smtClean="0"/>
              <a:t> (</a:t>
            </a:r>
            <a:r>
              <a:rPr lang="en-US" b="1" dirty="0" smtClean="0"/>
              <a:t>double</a:t>
            </a:r>
            <a:r>
              <a:rPr lang="en-US" dirty="0" smtClean="0"/>
              <a:t> weight, 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		           </a:t>
            </a:r>
            <a:r>
              <a:rPr lang="en-US" b="1" dirty="0" smtClean="0"/>
              <a:t>double</a:t>
            </a:r>
            <a:r>
              <a:rPr lang="en-US" dirty="0" smtClean="0"/>
              <a:t> height) {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	</a:t>
            </a:r>
            <a:r>
              <a:rPr lang="en-US" b="1" dirty="0" smtClean="0"/>
              <a:t>return</a:t>
            </a:r>
            <a:r>
              <a:rPr lang="en-US" dirty="0" smtClean="0"/>
              <a:t> weight/ (height * height);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    }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72200" y="19050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vs. two parameters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172200" y="4267200"/>
            <a:ext cx="2667000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Basic formula is the same (can cut and paste)</a:t>
            </a:r>
          </a:p>
        </p:txBody>
      </p:sp>
      <p:cxnSp>
        <p:nvCxnSpPr>
          <p:cNvPr id="12" name="Straight Arrow Connector 11"/>
          <p:cNvCxnSpPr>
            <a:stCxn id="8" idx="1"/>
            <a:endCxn id="22" idx="2"/>
          </p:cNvCxnSpPr>
          <p:nvPr/>
        </p:nvCxnSpPr>
        <p:spPr>
          <a:xfrm rot="10800000">
            <a:off x="2819400" y="2743200"/>
            <a:ext cx="3352800" cy="20574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1"/>
            <a:endCxn id="26" idx="3"/>
          </p:cNvCxnSpPr>
          <p:nvPr/>
        </p:nvCxnSpPr>
        <p:spPr>
          <a:xfrm rot="10800000" flipV="1">
            <a:off x="4800600" y="4800600"/>
            <a:ext cx="1371600" cy="2286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1676400" y="2286000"/>
            <a:ext cx="22860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57400" y="4800600"/>
            <a:ext cx="2743200" cy="457200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22" grpId="0" animBg="1"/>
      <p:bldP spid="2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1539</TotalTime>
  <Words>2397</Words>
  <Application>Microsoft Office PowerPoint</Application>
  <PresentationFormat>On-screen Show (4:3)</PresentationFormat>
  <Paragraphs>553</Paragraphs>
  <Slides>61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8" baseType="lpstr">
      <vt:lpstr>Arial</vt:lpstr>
      <vt:lpstr>Calibri</vt:lpstr>
      <vt:lpstr>Century Schoolbook</vt:lpstr>
      <vt:lpstr>Courier New</vt:lpstr>
      <vt:lpstr>Wingdings</vt:lpstr>
      <vt:lpstr>Wingdings 2</vt:lpstr>
      <vt:lpstr>Oriel</vt:lpstr>
      <vt:lpstr>Comp 110 Functions</vt:lpstr>
      <vt:lpstr>Prerequisite</vt:lpstr>
      <vt:lpstr>Outline</vt:lpstr>
      <vt:lpstr>General Purpose BMI Calculator</vt:lpstr>
      <vt:lpstr>BMI Calculator Specialized for an Individual’s Height</vt:lpstr>
      <vt:lpstr>A Solution</vt:lpstr>
      <vt:lpstr>A Solution (Edit)</vt:lpstr>
      <vt:lpstr>A Solution</vt:lpstr>
      <vt:lpstr>Customized vs. General Purpose</vt:lpstr>
      <vt:lpstr>Should Reuse!</vt:lpstr>
      <vt:lpstr>How to Reuse ABMICalculator</vt:lpstr>
      <vt:lpstr>Interactive Execution of the Steps</vt:lpstr>
      <vt:lpstr>Programming The Steps</vt:lpstr>
      <vt:lpstr>Method Invocation Syntax</vt:lpstr>
      <vt:lpstr>Function Composition</vt:lpstr>
      <vt:lpstr>Call Graphs</vt:lpstr>
      <vt:lpstr>Graphical Illustration of the CalculateMyBMI Call</vt:lpstr>
      <vt:lpstr>Mathematical Intuition Behind Function Invocation</vt:lpstr>
      <vt:lpstr>AverageBMICalculator</vt:lpstr>
      <vt:lpstr>A Solution</vt:lpstr>
      <vt:lpstr>A Solution (Edit)</vt:lpstr>
      <vt:lpstr>A Solution</vt:lpstr>
      <vt:lpstr>Interactive Equivalent</vt:lpstr>
      <vt:lpstr>A Better Interactive Approach</vt:lpstr>
      <vt:lpstr>Naming Memory Locations</vt:lpstr>
      <vt:lpstr>Formal Parameters as Variables</vt:lpstr>
      <vt:lpstr>Internal Method Variables</vt:lpstr>
      <vt:lpstr>More Use of Variables</vt:lpstr>
      <vt:lpstr>Which is Better?</vt:lpstr>
      <vt:lpstr>Programming Style</vt:lpstr>
      <vt:lpstr>Style Rules</vt:lpstr>
      <vt:lpstr>Improving the Style</vt:lpstr>
      <vt:lpstr>Named Constants</vt:lpstr>
      <vt:lpstr>Named Constants, Literals, Constants &amp; Variables</vt:lpstr>
      <vt:lpstr>Pound Inch BMI Calculator</vt:lpstr>
      <vt:lpstr>Pound Inch BMI Calculator</vt:lpstr>
      <vt:lpstr>Steps for Reusing ABMICalculator</vt:lpstr>
      <vt:lpstr>Steps for Reusing ABMICalculator</vt:lpstr>
      <vt:lpstr>Steps for Reusing ABMICalculator</vt:lpstr>
      <vt:lpstr>A Solution</vt:lpstr>
      <vt:lpstr>A Solution (Edit)</vt:lpstr>
      <vt:lpstr>A Solution (Edit)</vt:lpstr>
      <vt:lpstr>Algorithm</vt:lpstr>
      <vt:lpstr>Real-World Algorithm</vt:lpstr>
      <vt:lpstr>Algorithm for Reusing ABMICalculator</vt:lpstr>
      <vt:lpstr>2nd Level Algorithm</vt:lpstr>
      <vt:lpstr>3rd Level Algorithm</vt:lpstr>
      <vt:lpstr>Stepwise Refinement</vt:lpstr>
      <vt:lpstr>Style Problems</vt:lpstr>
      <vt:lpstr>Multi-Level Code</vt:lpstr>
      <vt:lpstr>Multi-Level Code (Edit)</vt:lpstr>
      <vt:lpstr>Multi-Level Code</vt:lpstr>
      <vt:lpstr>Multi-Level Call Graph</vt:lpstr>
      <vt:lpstr>External vs. Internal Method Invocation Syntax</vt:lpstr>
      <vt:lpstr>External vs. Internal Method Invocation Syntax</vt:lpstr>
      <vt:lpstr>Reusability</vt:lpstr>
      <vt:lpstr>Lack of Reusability</vt:lpstr>
      <vt:lpstr>Magic Numbers Revisited</vt:lpstr>
      <vt:lpstr>“Well-Known” vs. “Obscure” Number</vt:lpstr>
      <vt:lpstr>What is a Magic Number?</vt:lpstr>
      <vt:lpstr>Removing All Potentially Magic Numbers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388</cp:revision>
  <dcterms:created xsi:type="dcterms:W3CDTF">2006-08-16T00:00:00Z</dcterms:created>
  <dcterms:modified xsi:type="dcterms:W3CDTF">2014-02-14T19:17:08Z</dcterms:modified>
</cp:coreProperties>
</file>