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786" r:id="rId3"/>
    <p:sldId id="791" r:id="rId4"/>
    <p:sldId id="792" r:id="rId5"/>
    <p:sldId id="787" r:id="rId6"/>
    <p:sldId id="788" r:id="rId7"/>
    <p:sldId id="789" r:id="rId8"/>
    <p:sldId id="790" r:id="rId9"/>
    <p:sldId id="773" r:id="rId10"/>
    <p:sldId id="774" r:id="rId11"/>
    <p:sldId id="775" r:id="rId12"/>
    <p:sldId id="776" r:id="rId13"/>
    <p:sldId id="777" r:id="rId14"/>
    <p:sldId id="726" r:id="rId15"/>
    <p:sldId id="735" r:id="rId16"/>
    <p:sldId id="736" r:id="rId17"/>
    <p:sldId id="752" r:id="rId18"/>
    <p:sldId id="753" r:id="rId19"/>
    <p:sldId id="758" r:id="rId20"/>
    <p:sldId id="759" r:id="rId21"/>
    <p:sldId id="763" r:id="rId22"/>
    <p:sldId id="762" r:id="rId23"/>
    <p:sldId id="761" r:id="rId24"/>
    <p:sldId id="793" r:id="rId25"/>
    <p:sldId id="79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2" autoAdjust="0"/>
    <p:restoredTop sz="94660" autoAdjust="0"/>
  </p:normalViewPr>
  <p:slideViewPr>
    <p:cSldViewPr>
      <p:cViewPr varScale="1">
        <p:scale>
          <a:sx n="73" d="100"/>
          <a:sy n="73" d="100"/>
        </p:scale>
        <p:origin x="8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5BFCD-1A9F-4E04-964F-3BE1AA8E8FD6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EB67-F149-44AB-8268-6FBAA37BC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8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E54F54-07C8-46EE-B15B-FC77E1D31DA3}" type="slidenum">
              <a:rPr lang="en-US"/>
              <a:pPr/>
              <a:t>3</a:t>
            </a:fld>
            <a:endParaRPr lang="en-US"/>
          </a:p>
        </p:txBody>
      </p:sp>
      <p:sp>
        <p:nvSpPr>
          <p:cNvPr id="64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36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51785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792162"/>
          </a:xfrm>
          <a:prstGeom prst="rect">
            <a:avLst/>
          </a:prstGeom>
        </p:spPr>
        <p:txBody>
          <a:bodyPr vert="horz" anchor="ctr" anchorCtr="1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7924800" cy="517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483194" y="6172200"/>
            <a:ext cx="526694" cy="55265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483139" y="6289965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B77D36F-9883-46BD-B382-AD309B12512B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2" Type="http://schemas.microsoft.com/office/2007/relationships/media" Target="../media/media9.wma"/><Relationship Id="rId1" Type="http://schemas.openxmlformats.org/officeDocument/2006/relationships/tags" Target="../tags/tag7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wma"/><Relationship Id="rId2" Type="http://schemas.microsoft.com/office/2007/relationships/media" Target="../media/media11.wma"/><Relationship Id="rId1" Type="http://schemas.openxmlformats.org/officeDocument/2006/relationships/tags" Target="../tags/tag8.xml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wma"/><Relationship Id="rId2" Type="http://schemas.microsoft.com/office/2007/relationships/media" Target="../media/media12.wma"/><Relationship Id="rId1" Type="http://schemas.openxmlformats.org/officeDocument/2006/relationships/tags" Target="../tags/tag9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wma"/><Relationship Id="rId2" Type="http://schemas.microsoft.com/office/2007/relationships/media" Target="../media/media14.wma"/><Relationship Id="rId1" Type="http://schemas.openxmlformats.org/officeDocument/2006/relationships/tags" Target="../tags/tag10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wma"/><Relationship Id="rId2" Type="http://schemas.microsoft.com/office/2007/relationships/media" Target="../media/media15.wma"/><Relationship Id="rId1" Type="http://schemas.openxmlformats.org/officeDocument/2006/relationships/tags" Target="../tags/tag11.xml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wma"/><Relationship Id="rId2" Type="http://schemas.microsoft.com/office/2007/relationships/media" Target="../media/media16.wma"/><Relationship Id="rId1" Type="http://schemas.openxmlformats.org/officeDocument/2006/relationships/tags" Target="../tags/tag12.xml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wma"/><Relationship Id="rId2" Type="http://schemas.microsoft.com/office/2007/relationships/media" Target="../media/media17.wma"/><Relationship Id="rId1" Type="http://schemas.openxmlformats.org/officeDocument/2006/relationships/tags" Target="../tags/tag13.xml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8.wma"/><Relationship Id="rId2" Type="http://schemas.microsoft.com/office/2007/relationships/media" Target="../media/media18.wma"/><Relationship Id="rId1" Type="http://schemas.openxmlformats.org/officeDocument/2006/relationships/tags" Target="../tags/tag14.xml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9.wma"/><Relationship Id="rId2" Type="http://schemas.microsoft.com/office/2007/relationships/media" Target="../media/media19.wma"/><Relationship Id="rId1" Type="http://schemas.openxmlformats.org/officeDocument/2006/relationships/tags" Target="../tags/tag15.xml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0.wma"/><Relationship Id="rId2" Type="http://schemas.microsoft.com/office/2007/relationships/media" Target="../media/media20.wma"/><Relationship Id="rId1" Type="http://schemas.openxmlformats.org/officeDocument/2006/relationships/tags" Target="../tags/tag16.xml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1.wma"/><Relationship Id="rId2" Type="http://schemas.microsoft.com/office/2007/relationships/media" Target="../media/media21.wma"/><Relationship Id="rId1" Type="http://schemas.openxmlformats.org/officeDocument/2006/relationships/tags" Target="../tags/tag17.xml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819400"/>
            <a:ext cx="64008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Comp 401</a:t>
            </a:r>
            <a:br>
              <a:rPr lang="en-US" dirty="0" smtClean="0"/>
            </a:br>
            <a:r>
              <a:rPr lang="en-US" dirty="0" smtClean="0"/>
              <a:t>Advanced Generics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257800"/>
            <a:ext cx="6172200" cy="1117122"/>
          </a:xfrm>
        </p:spPr>
        <p:txBody>
          <a:bodyPr/>
          <a:lstStyle/>
          <a:p>
            <a:r>
              <a:rPr lang="en-US" dirty="0" smtClean="0"/>
              <a:t>Instructor: </a:t>
            </a:r>
            <a:r>
              <a:rPr lang="en-US" dirty="0" err="1" smtClean="0"/>
              <a:t>Prasun</a:t>
            </a:r>
            <a:r>
              <a:rPr lang="en-US" dirty="0" smtClean="0"/>
              <a:t> </a:t>
            </a:r>
            <a:r>
              <a:rPr lang="en-US" dirty="0" err="1" smtClean="0"/>
              <a:t>Dewan</a:t>
            </a:r>
            <a:endParaRPr lang="en-US" dirty="0"/>
          </a:p>
        </p:txBody>
      </p:sp>
    </p:spTree>
  </p:cSld>
  <p:clrMapOvr>
    <a:masterClrMapping/>
  </p:clrMapOvr>
  <p:transition advTm="9576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Integer and String Adders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066800"/>
            <a:ext cx="82296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interface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GenericAdder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&lt;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OperandType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&gt; {</a:t>
            </a:r>
          </a:p>
          <a:p>
            <a:r>
              <a:rPr lang="nn-NO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nn-NO" b="1" dirty="0" smtClean="0">
                <a:solidFill>
                  <a:srgbClr val="000000"/>
                </a:solidFill>
                <a:latin typeface="Courier New"/>
              </a:rPr>
              <a:t> OperandType sum(OperandType val1, </a:t>
            </a:r>
          </a:p>
          <a:p>
            <a:r>
              <a:rPr lang="nn-NO" b="1" dirty="0" smtClean="0">
                <a:solidFill>
                  <a:srgbClr val="000000"/>
                </a:solidFill>
                <a:latin typeface="Courier New"/>
              </a:rPr>
              <a:t>                         OperandType val2);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2743200"/>
            <a:ext cx="8229600" cy="1600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AnIntegerAdder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                    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implements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GenericAdder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&lt;Integer&gt;{</a:t>
            </a:r>
          </a:p>
          <a:p>
            <a:r>
              <a:rPr lang="sv-SE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sv-SE" b="1" dirty="0" smtClean="0">
                <a:solidFill>
                  <a:srgbClr val="000000"/>
                </a:solidFill>
                <a:latin typeface="Courier New"/>
              </a:rPr>
              <a:t> Integer sum(Integer val1, Integer val2) 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  return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val1 + val2;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  }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381000" y="4495800"/>
            <a:ext cx="8229600" cy="1600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AStringAdder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                   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implements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GenericAdder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&lt;String&gt; 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String sum(String val1, String val2) 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  return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val1 + val2;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  }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dirty="0" smtClean="0"/>
          </a:p>
        </p:txBody>
      </p:sp>
      <p:pic>
        <p:nvPicPr>
          <p:cNvPr id="8" name="~PP173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86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Integer and String Adders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066800"/>
            <a:ext cx="82296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interface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GenericAdder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&lt;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OperandType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&gt; {</a:t>
            </a:r>
          </a:p>
          <a:p>
            <a:r>
              <a:rPr lang="nn-NO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nn-NO" b="1" dirty="0" smtClean="0">
                <a:solidFill>
                  <a:srgbClr val="000000"/>
                </a:solidFill>
                <a:latin typeface="Courier New"/>
              </a:rPr>
              <a:t> OperandType sum(OperandType val1, </a:t>
            </a:r>
          </a:p>
          <a:p>
            <a:r>
              <a:rPr lang="nn-NO" b="1" dirty="0" smtClean="0">
                <a:solidFill>
                  <a:srgbClr val="000000"/>
                </a:solidFill>
                <a:latin typeface="Courier New"/>
              </a:rPr>
              <a:t>                         OperandType val2);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2362200"/>
            <a:ext cx="8305800" cy="1905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AGenericAdder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&lt;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OperandType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&gt;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implements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GenericAdder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&lt;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OperandType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&gt; {</a:t>
            </a:r>
          </a:p>
          <a:p>
            <a:r>
              <a:rPr lang="nn-NO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nn-NO" b="1" dirty="0" smtClean="0">
                <a:solidFill>
                  <a:srgbClr val="000000"/>
                </a:solidFill>
                <a:latin typeface="Courier New"/>
              </a:rPr>
              <a:t> OperandType sum(OperandType val1, OperandType val2) 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return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val1 + val2;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}</a:t>
            </a:r>
          </a:p>
        </p:txBody>
      </p:sp>
      <p:sp>
        <p:nvSpPr>
          <p:cNvPr id="8" name="Multiply 7"/>
          <p:cNvSpPr/>
          <p:nvPr/>
        </p:nvSpPr>
        <p:spPr>
          <a:xfrm>
            <a:off x="2057400" y="3124200"/>
            <a:ext cx="685800" cy="6858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8200" y="4419600"/>
            <a:ext cx="68580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A single sum exists in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AGenericAdder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with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OperandType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= Object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200" y="5257800"/>
            <a:ext cx="68580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+ not defined for String, Integer, but not Objects</a:t>
            </a:r>
          </a:p>
        </p:txBody>
      </p:sp>
      <p:pic>
        <p:nvPicPr>
          <p:cNvPr id="9" name="~PP1656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39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95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Integer and String Adder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3352800"/>
            <a:ext cx="8382000" cy="304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AnIntegerAndStringAdder</a:t>
            </a:r>
            <a:endParaRPr lang="en-US" b="1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   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implements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IntegerAdder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StringAdder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sv-SE" b="1" dirty="0" smtClean="0">
                <a:solidFill>
                  <a:srgbClr val="000000"/>
                </a:solidFill>
                <a:latin typeface="Courier New"/>
              </a:rPr>
              <a:t>{</a:t>
            </a:r>
            <a:endParaRPr lang="en-US" b="1" dirty="0" smtClean="0">
              <a:solidFill>
                <a:srgbClr val="000000"/>
              </a:solidFill>
              <a:latin typeface="Courier New"/>
            </a:endParaRPr>
          </a:p>
          <a:p>
            <a:endParaRPr lang="en-US" dirty="0" smtClean="0">
              <a:solidFill>
                <a:srgbClr val="646464"/>
              </a:solidFill>
              <a:latin typeface="Courier New"/>
            </a:endParaRPr>
          </a:p>
          <a:p>
            <a:r>
              <a:rPr lang="sv-SE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sv-SE" b="1" dirty="0" smtClean="0">
                <a:solidFill>
                  <a:srgbClr val="000000"/>
                </a:solidFill>
                <a:latin typeface="Courier New"/>
              </a:rPr>
              <a:t> Integer sum(Integer val1, Integer val2) 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  return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val1 + val2;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  }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String sum(String val1, String val2) 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  return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val1 + val2;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  }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b="1" dirty="0" smtClean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066800"/>
            <a:ext cx="82296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interface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IntegerAdder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sv-SE" b="1" dirty="0" smtClean="0">
                <a:solidFill>
                  <a:srgbClr val="7F0055"/>
                </a:solidFill>
                <a:latin typeface="Courier New"/>
              </a:rPr>
              <a:t> public</a:t>
            </a:r>
            <a:r>
              <a:rPr lang="sv-SE" b="1" dirty="0" smtClean="0">
                <a:solidFill>
                  <a:srgbClr val="000000"/>
                </a:solidFill>
                <a:latin typeface="Courier New"/>
              </a:rPr>
              <a:t> Integer sum(Integer val1, Integer val2);</a:t>
            </a:r>
            <a:endParaRPr lang="en-US" dirty="0" smtClean="0">
              <a:latin typeface="Courier New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}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000" y="2209800"/>
            <a:ext cx="82296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interface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StringAdder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String sum(String val1, String val2);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}</a:t>
            </a:r>
          </a:p>
        </p:txBody>
      </p:sp>
      <p:pic>
        <p:nvPicPr>
          <p:cNvPr id="8" name="~PP94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7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Integer and String Adder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2514600"/>
            <a:ext cx="8382000" cy="2895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AnIntegerAndStringAdder</a:t>
            </a:r>
            <a:endParaRPr lang="en-US" b="1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   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implements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GenericAdder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&lt;Integer&gt;,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GenericAdder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&lt;String&gt;</a:t>
            </a:r>
            <a:r>
              <a:rPr lang="sv-SE" b="1" dirty="0" smtClean="0">
                <a:solidFill>
                  <a:srgbClr val="000000"/>
                </a:solidFill>
                <a:latin typeface="Courier New"/>
              </a:rPr>
              <a:t>{</a:t>
            </a:r>
            <a:endParaRPr lang="en-US" dirty="0" smtClean="0">
              <a:solidFill>
                <a:srgbClr val="646464"/>
              </a:solidFill>
              <a:latin typeface="Courier New"/>
            </a:endParaRPr>
          </a:p>
          <a:p>
            <a:r>
              <a:rPr lang="sv-SE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sv-SE" b="1" dirty="0" smtClean="0">
                <a:solidFill>
                  <a:srgbClr val="000000"/>
                </a:solidFill>
                <a:latin typeface="Courier New"/>
              </a:rPr>
              <a:t> Integer sum(Integer val1, Integer val2) 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  return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val1 + val2;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  }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String sum(String val1, String val2) 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  return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val1 + val2;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  }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b="1" dirty="0" smtClean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219200"/>
            <a:ext cx="82296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interface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GenericAdder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&lt;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OperandType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&gt; {</a:t>
            </a:r>
          </a:p>
          <a:p>
            <a:r>
              <a:rPr lang="nn-NO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nn-NO" b="1" dirty="0" smtClean="0">
                <a:solidFill>
                  <a:srgbClr val="000000"/>
                </a:solidFill>
                <a:latin typeface="Courier New"/>
              </a:rPr>
              <a:t> OperandType sum(OperandType val1, </a:t>
            </a:r>
          </a:p>
          <a:p>
            <a:r>
              <a:rPr lang="nn-NO" b="1" dirty="0" smtClean="0">
                <a:solidFill>
                  <a:srgbClr val="000000"/>
                </a:solidFill>
                <a:latin typeface="Courier New"/>
              </a:rPr>
              <a:t>                         OperandType val2);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}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4800600"/>
            <a:ext cx="68580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A single sum exists in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GenericAdder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with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OperandType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= Object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5800" y="5486400"/>
            <a:ext cx="68580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Same method cannot be implemented twice (overloading rule)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5800" y="6172200"/>
            <a:ext cx="68580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Which method should the compiler choose?</a:t>
            </a:r>
          </a:p>
        </p:txBody>
      </p:sp>
      <p:sp>
        <p:nvSpPr>
          <p:cNvPr id="14" name="Multiply 13"/>
          <p:cNvSpPr/>
          <p:nvPr/>
        </p:nvSpPr>
        <p:spPr>
          <a:xfrm>
            <a:off x="4495800" y="2590800"/>
            <a:ext cx="685800" cy="6858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7620000" y="2590800"/>
            <a:ext cx="685800" cy="6858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~PP3746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115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8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1000" y="2895600"/>
            <a:ext cx="82296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/>
              <a:t>stringHistory.addElement</a:t>
            </a:r>
            <a:r>
              <a:rPr lang="en-US" dirty="0" smtClean="0"/>
              <a:t>(“hello”);</a:t>
            </a:r>
          </a:p>
          <a:p>
            <a:r>
              <a:rPr lang="en-US" dirty="0" err="1" smtClean="0"/>
              <a:t>objectHistory.addelement</a:t>
            </a:r>
            <a:r>
              <a:rPr lang="en-US" dirty="0" smtClean="0"/>
              <a:t>(</a:t>
            </a:r>
            <a:r>
              <a:rPr lang="en-US" b="1" dirty="0" smtClean="0"/>
              <a:t>new</a:t>
            </a:r>
            <a:r>
              <a:rPr lang="en-US" dirty="0" smtClean="0"/>
              <a:t> </a:t>
            </a:r>
            <a:r>
              <a:rPr lang="en-US" dirty="0" err="1" smtClean="0"/>
              <a:t>ACartesianPoint</a:t>
            </a:r>
            <a:r>
              <a:rPr lang="en-US" dirty="0" smtClean="0"/>
              <a:t>(5,10));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Collection Type Rules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2057400"/>
            <a:ext cx="82296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History&lt;String&gt;  </a:t>
            </a:r>
            <a:r>
              <a:rPr lang="en-US" dirty="0" err="1" smtClean="0"/>
              <a:t>stringHistory</a:t>
            </a:r>
            <a:r>
              <a:rPr lang="en-US" dirty="0" smtClean="0"/>
              <a:t>   = </a:t>
            </a:r>
            <a:r>
              <a:rPr lang="en-US" b="1" dirty="0" smtClean="0"/>
              <a:t>new</a:t>
            </a:r>
            <a:r>
              <a:rPr lang="en-US" dirty="0" smtClean="0"/>
              <a:t> </a:t>
            </a:r>
            <a:r>
              <a:rPr lang="en-US" dirty="0" err="1" smtClean="0"/>
              <a:t>AHistory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History&lt;Object&gt; </a:t>
            </a:r>
            <a:r>
              <a:rPr lang="en-US" dirty="0" err="1" smtClean="0"/>
              <a:t>objectHistory</a:t>
            </a:r>
            <a:r>
              <a:rPr lang="en-US" dirty="0" smtClean="0"/>
              <a:t> = </a:t>
            </a:r>
            <a:r>
              <a:rPr lang="en-US" dirty="0" err="1" smtClean="0"/>
              <a:t>stringHistory</a:t>
            </a:r>
            <a:r>
              <a:rPr lang="en-US" dirty="0" smtClean="0"/>
              <a:t>;</a:t>
            </a:r>
          </a:p>
        </p:txBody>
      </p:sp>
      <p:sp>
        <p:nvSpPr>
          <p:cNvPr id="5" name="Multiply 4"/>
          <p:cNvSpPr/>
          <p:nvPr/>
        </p:nvSpPr>
        <p:spPr>
          <a:xfrm>
            <a:off x="5791200" y="2438400"/>
            <a:ext cx="457200" cy="4572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57200" y="5257800"/>
            <a:ext cx="3733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err="1"/>
              <a:t>objectHistory</a:t>
            </a:r>
            <a:r>
              <a:rPr lang="en-US" dirty="0"/>
              <a:t> and </a:t>
            </a:r>
            <a:r>
              <a:rPr lang="en-US" dirty="0" err="1"/>
              <a:t>stringHistory</a:t>
            </a:r>
            <a:r>
              <a:rPr lang="en-US" dirty="0"/>
              <a:t> refer to the same history;</a:t>
            </a:r>
            <a:endParaRPr lang="en-US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648200" y="5257800"/>
            <a:ext cx="3733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This history now has a Point and a String!</a:t>
            </a:r>
            <a:endParaRPr lang="en-US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648200" y="6019800"/>
            <a:ext cx="3733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 T1 IS-A T2 does not imply collection of T1 IS-A T2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2" idx="0"/>
          </p:cNvCxnSpPr>
          <p:nvPr/>
        </p:nvCxnSpPr>
        <p:spPr>
          <a:xfrm rot="5400000" flipH="1" flipV="1">
            <a:off x="933450" y="3752850"/>
            <a:ext cx="2895600" cy="114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0"/>
          </p:cNvCxnSpPr>
          <p:nvPr/>
        </p:nvCxnSpPr>
        <p:spPr>
          <a:xfrm rot="5400000" flipH="1" flipV="1">
            <a:off x="1581150" y="3486150"/>
            <a:ext cx="2514600" cy="1028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3886200" y="3200400"/>
            <a:ext cx="2743200" cy="2057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3505200" y="3505200"/>
            <a:ext cx="3124200" cy="175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~PP3504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911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1" grpId="0" animBg="1"/>
      <p:bldP spid="5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 Rules</a:t>
            </a:r>
            <a:endParaRPr lang="en-US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74617" y="6019800"/>
            <a:ext cx="37338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Problem occurs in some situations.</a:t>
            </a:r>
            <a:endParaRPr lang="en-US" dirty="0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648200" y="6019800"/>
            <a:ext cx="37338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No problem in other situations.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81000" y="2895600"/>
            <a:ext cx="82296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/>
              <a:t>stringHistory.addElement</a:t>
            </a:r>
            <a:r>
              <a:rPr lang="en-US" dirty="0" smtClean="0"/>
              <a:t>(“hello”);</a:t>
            </a:r>
          </a:p>
          <a:p>
            <a:r>
              <a:rPr lang="en-US" dirty="0" err="1" smtClean="0"/>
              <a:t>objectHistory.addelement</a:t>
            </a:r>
            <a:r>
              <a:rPr lang="en-US" dirty="0" smtClean="0"/>
              <a:t>(</a:t>
            </a:r>
            <a:r>
              <a:rPr lang="en-US" b="1" dirty="0" smtClean="0"/>
              <a:t>new</a:t>
            </a:r>
            <a:r>
              <a:rPr lang="en-US" dirty="0" smtClean="0"/>
              <a:t> </a:t>
            </a:r>
            <a:r>
              <a:rPr lang="en-US" dirty="0" err="1" smtClean="0"/>
              <a:t>ACartesianPoint</a:t>
            </a:r>
            <a:r>
              <a:rPr lang="en-US" dirty="0" smtClean="0"/>
              <a:t>(5,10));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1000" y="2057400"/>
            <a:ext cx="82296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History&lt;String&gt;  </a:t>
            </a:r>
            <a:r>
              <a:rPr lang="en-US" dirty="0" err="1" smtClean="0"/>
              <a:t>stringHistory</a:t>
            </a:r>
            <a:r>
              <a:rPr lang="en-US" dirty="0" smtClean="0"/>
              <a:t>   = </a:t>
            </a:r>
            <a:r>
              <a:rPr lang="en-US" b="1" dirty="0" smtClean="0"/>
              <a:t>new</a:t>
            </a:r>
            <a:r>
              <a:rPr lang="en-US" dirty="0" smtClean="0"/>
              <a:t> </a:t>
            </a:r>
            <a:r>
              <a:rPr lang="en-US" dirty="0" err="1" smtClean="0"/>
              <a:t>AHistory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History&lt;Object&gt; </a:t>
            </a:r>
            <a:r>
              <a:rPr lang="en-US" dirty="0" err="1" smtClean="0"/>
              <a:t>objectHistory</a:t>
            </a:r>
            <a:r>
              <a:rPr lang="en-US" dirty="0" smtClean="0"/>
              <a:t> = </a:t>
            </a:r>
            <a:r>
              <a:rPr lang="en-US" dirty="0" err="1" smtClean="0"/>
              <a:t>stringHistory</a:t>
            </a:r>
            <a:r>
              <a:rPr lang="en-US" dirty="0" smtClean="0"/>
              <a:t>;</a:t>
            </a:r>
          </a:p>
        </p:txBody>
      </p:sp>
      <p:sp>
        <p:nvSpPr>
          <p:cNvPr id="21" name="Multiply 20"/>
          <p:cNvSpPr/>
          <p:nvPr/>
        </p:nvSpPr>
        <p:spPr>
          <a:xfrm>
            <a:off x="6324600" y="3200400"/>
            <a:ext cx="457200" cy="4572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~PP388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4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9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33400" y="3048000"/>
            <a:ext cx="82296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History&lt;</a:t>
            </a:r>
            <a:r>
              <a:rPr lang="en-US" dirty="0" err="1" smtClean="0"/>
              <a:t>BoundedPoint</a:t>
            </a:r>
            <a:r>
              <a:rPr lang="en-US" dirty="0" smtClean="0"/>
              <a:t>&gt; </a:t>
            </a:r>
            <a:r>
              <a:rPr lang="en-US" dirty="0" err="1" smtClean="0"/>
              <a:t>boundedPointHistory</a:t>
            </a:r>
            <a:r>
              <a:rPr lang="en-US" dirty="0" smtClean="0"/>
              <a:t> = </a:t>
            </a:r>
            <a:r>
              <a:rPr lang="en-US" b="1" dirty="0" smtClean="0"/>
              <a:t>new</a:t>
            </a:r>
            <a:r>
              <a:rPr lang="en-US" dirty="0" smtClean="0"/>
              <a:t> </a:t>
            </a:r>
            <a:r>
              <a:rPr lang="en-US" dirty="0" err="1" smtClean="0"/>
              <a:t>AHistory</a:t>
            </a:r>
            <a:r>
              <a:rPr lang="en-US" dirty="0" smtClean="0"/>
              <a:t>();</a:t>
            </a:r>
          </a:p>
          <a:p>
            <a:r>
              <a:rPr lang="en-US" dirty="0" err="1" smtClean="0"/>
              <a:t>printX</a:t>
            </a:r>
            <a:r>
              <a:rPr lang="en-US" dirty="0" smtClean="0"/>
              <a:t>(</a:t>
            </a:r>
            <a:r>
              <a:rPr lang="en-US" dirty="0" err="1" smtClean="0"/>
              <a:t>boundedPointHistory</a:t>
            </a:r>
            <a:r>
              <a:rPr lang="en-US" dirty="0" smtClean="0"/>
              <a:t>);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 Rules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676400"/>
            <a:ext cx="8458200" cy="121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void</a:t>
            </a:r>
            <a:r>
              <a:rPr lang="en-US" dirty="0" smtClean="0"/>
              <a:t> </a:t>
            </a:r>
            <a:r>
              <a:rPr lang="en-US" dirty="0" err="1" smtClean="0"/>
              <a:t>printX</a:t>
            </a:r>
            <a:r>
              <a:rPr lang="en-US" dirty="0" smtClean="0"/>
              <a:t> (History&lt;Point&gt; </a:t>
            </a:r>
            <a:r>
              <a:rPr lang="en-US" dirty="0" err="1" smtClean="0"/>
              <a:t>pointHistory</a:t>
            </a:r>
            <a:r>
              <a:rPr lang="en-US" dirty="0" smtClean="0"/>
              <a:t>) {</a:t>
            </a:r>
          </a:p>
          <a:p>
            <a:r>
              <a:rPr lang="en-US" dirty="0" smtClean="0"/>
              <a:t>	</a:t>
            </a:r>
            <a:r>
              <a:rPr lang="en-US" b="1" dirty="0" smtClean="0"/>
              <a:t>for</a:t>
            </a:r>
            <a:r>
              <a:rPr lang="en-US" dirty="0" smtClean="0"/>
              <a:t> (</a:t>
            </a:r>
            <a:r>
              <a:rPr lang="en-US" b="1" dirty="0" err="1" smtClean="0"/>
              <a:t>int</a:t>
            </a:r>
            <a:r>
              <a:rPr lang="en-US" dirty="0" smtClean="0"/>
              <a:t> index = 0; index &lt; </a:t>
            </a:r>
            <a:r>
              <a:rPr lang="en-US" dirty="0" err="1" smtClean="0"/>
              <a:t>pointHistory.size</a:t>
            </a:r>
            <a:r>
              <a:rPr lang="en-US" dirty="0" smtClean="0"/>
              <a:t>(); index++)</a:t>
            </a:r>
          </a:p>
          <a:p>
            <a:r>
              <a:rPr lang="en-US" dirty="0" smtClean="0"/>
              <a:t>		</a:t>
            </a:r>
            <a:r>
              <a:rPr lang="en-US" dirty="0" err="1" smtClean="0"/>
              <a:t>System.out.println</a:t>
            </a:r>
            <a:r>
              <a:rPr lang="en-US" dirty="0" smtClean="0"/>
              <a:t>(</a:t>
            </a:r>
            <a:r>
              <a:rPr lang="en-US" dirty="0" err="1" smtClean="0"/>
              <a:t>pointHistory.elementAt</a:t>
            </a:r>
            <a:r>
              <a:rPr lang="en-US" dirty="0" smtClean="0"/>
              <a:t>(index).</a:t>
            </a:r>
            <a:r>
              <a:rPr lang="en-US" dirty="0" err="1" smtClean="0"/>
              <a:t>getX</a:t>
            </a:r>
            <a:r>
              <a:rPr lang="en-US" dirty="0" smtClean="0"/>
              <a:t>());</a:t>
            </a:r>
          </a:p>
          <a:p>
            <a:r>
              <a:rPr lang="en-US" dirty="0" smtClean="0"/>
              <a:t>}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066800" y="5257800"/>
            <a:ext cx="3733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Disallowed even though no type violations occur.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13" idx="0"/>
          </p:cNvCxnSpPr>
          <p:nvPr/>
        </p:nvCxnSpPr>
        <p:spPr>
          <a:xfrm rot="16200000" flipV="1">
            <a:off x="1695450" y="4019550"/>
            <a:ext cx="1371600" cy="1104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Multiply 4"/>
          <p:cNvSpPr/>
          <p:nvPr/>
        </p:nvSpPr>
        <p:spPr>
          <a:xfrm>
            <a:off x="2971800" y="3505200"/>
            <a:ext cx="457200" cy="4572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13" idx="0"/>
          </p:cNvCxnSpPr>
          <p:nvPr/>
        </p:nvCxnSpPr>
        <p:spPr>
          <a:xfrm rot="5400000" flipH="1" flipV="1">
            <a:off x="3162300" y="2362200"/>
            <a:ext cx="2667000" cy="3124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5029200" y="5181600"/>
            <a:ext cx="37338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Can we type in such a way that safe operations on collections are allowed and unsafe are not?</a:t>
            </a:r>
            <a:endParaRPr lang="en-US" dirty="0"/>
          </a:p>
        </p:txBody>
      </p:sp>
      <p:pic>
        <p:nvPicPr>
          <p:cNvPr id="12" name="~PP1865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35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9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3" grpId="0" animBg="1"/>
      <p:bldP spid="5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33400" y="3048000"/>
            <a:ext cx="82296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History&lt;</a:t>
            </a:r>
            <a:r>
              <a:rPr lang="en-US" dirty="0" err="1" smtClean="0"/>
              <a:t>BoundedPoint</a:t>
            </a:r>
            <a:r>
              <a:rPr lang="en-US" dirty="0" smtClean="0"/>
              <a:t>&gt; </a:t>
            </a:r>
            <a:r>
              <a:rPr lang="en-US" dirty="0" err="1" smtClean="0"/>
              <a:t>boundedPointHistory</a:t>
            </a:r>
            <a:r>
              <a:rPr lang="en-US" dirty="0" smtClean="0"/>
              <a:t> = </a:t>
            </a:r>
            <a:r>
              <a:rPr lang="en-US" b="1" dirty="0" smtClean="0"/>
              <a:t>new</a:t>
            </a:r>
            <a:r>
              <a:rPr lang="en-US" dirty="0" smtClean="0"/>
              <a:t> History();</a:t>
            </a:r>
          </a:p>
          <a:p>
            <a:r>
              <a:rPr lang="en-US" dirty="0" err="1" smtClean="0"/>
              <a:t>printX</a:t>
            </a:r>
            <a:r>
              <a:rPr lang="en-US" dirty="0" smtClean="0"/>
              <a:t>(</a:t>
            </a:r>
            <a:r>
              <a:rPr lang="en-US" dirty="0" err="1" smtClean="0"/>
              <a:t>boundedPointHistory</a:t>
            </a:r>
            <a:r>
              <a:rPr lang="en-US" dirty="0" smtClean="0"/>
              <a:t>);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Wild Cards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676400"/>
            <a:ext cx="8458200" cy="121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void</a:t>
            </a:r>
            <a:r>
              <a:rPr lang="en-US" dirty="0" smtClean="0"/>
              <a:t> </a:t>
            </a:r>
            <a:r>
              <a:rPr lang="en-US" dirty="0" err="1" smtClean="0"/>
              <a:t>printX</a:t>
            </a:r>
            <a:r>
              <a:rPr lang="en-US" dirty="0" smtClean="0"/>
              <a:t> (History&lt;? </a:t>
            </a:r>
            <a:r>
              <a:rPr lang="en-US" b="1" dirty="0" smtClean="0"/>
              <a:t>extends</a:t>
            </a:r>
            <a:r>
              <a:rPr lang="en-US" dirty="0" smtClean="0"/>
              <a:t> Point&gt; </a:t>
            </a:r>
            <a:r>
              <a:rPr lang="en-US" dirty="0" err="1" smtClean="0"/>
              <a:t>pointHistory</a:t>
            </a:r>
            <a:r>
              <a:rPr lang="en-US" dirty="0" smtClean="0"/>
              <a:t>) {</a:t>
            </a:r>
          </a:p>
          <a:p>
            <a:r>
              <a:rPr lang="en-US" dirty="0" smtClean="0"/>
              <a:t>	</a:t>
            </a:r>
            <a:r>
              <a:rPr lang="en-US" b="1" dirty="0" smtClean="0"/>
              <a:t>for</a:t>
            </a:r>
            <a:r>
              <a:rPr lang="en-US" dirty="0" smtClean="0"/>
              <a:t> (</a:t>
            </a:r>
            <a:r>
              <a:rPr lang="en-US" b="1" dirty="0" err="1" smtClean="0"/>
              <a:t>int</a:t>
            </a:r>
            <a:r>
              <a:rPr lang="en-US" dirty="0" smtClean="0"/>
              <a:t> index = 0; index &lt; </a:t>
            </a:r>
            <a:r>
              <a:rPr lang="en-US" dirty="0" err="1" smtClean="0"/>
              <a:t>pointHistory.size</a:t>
            </a:r>
            <a:r>
              <a:rPr lang="en-US" dirty="0" smtClean="0"/>
              <a:t>(); index++)</a:t>
            </a:r>
          </a:p>
          <a:p>
            <a:r>
              <a:rPr lang="en-US" dirty="0" smtClean="0"/>
              <a:t>		</a:t>
            </a:r>
            <a:r>
              <a:rPr lang="en-US" dirty="0" err="1" smtClean="0"/>
              <a:t>System.out.println</a:t>
            </a:r>
            <a:r>
              <a:rPr lang="en-US" dirty="0" smtClean="0"/>
              <a:t>(</a:t>
            </a:r>
            <a:r>
              <a:rPr lang="en-US" dirty="0" err="1" smtClean="0"/>
              <a:t>pointHistory.elementAt</a:t>
            </a:r>
            <a:r>
              <a:rPr lang="en-US" dirty="0" smtClean="0"/>
              <a:t>(index).</a:t>
            </a:r>
            <a:r>
              <a:rPr lang="en-US" dirty="0" err="1" smtClean="0"/>
              <a:t>getX</a:t>
            </a:r>
            <a:r>
              <a:rPr lang="en-US" dirty="0" smtClean="0"/>
              <a:t>());</a:t>
            </a:r>
          </a:p>
          <a:p>
            <a:r>
              <a:rPr lang="en-US" dirty="0" smtClean="0"/>
              <a:t>}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181600" y="5257800"/>
            <a:ext cx="2667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A History whose elements are unknown subtypes of Shape.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3009900" y="2019300"/>
            <a:ext cx="3352800" cy="3276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828800" y="5334000"/>
            <a:ext cx="2667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err="1"/>
              <a:t>println</a:t>
            </a:r>
            <a:r>
              <a:rPr lang="en-US" dirty="0"/>
              <a:t>() works on any type so does not matter what the unknown type of element is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2057400" y="3581400"/>
            <a:ext cx="28194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~PP3239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920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05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33400" y="3048000"/>
            <a:ext cx="82296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History&lt;</a:t>
            </a:r>
            <a:r>
              <a:rPr lang="en-US" dirty="0" err="1" smtClean="0"/>
              <a:t>BoundedPoint</a:t>
            </a:r>
            <a:r>
              <a:rPr lang="en-US" dirty="0" smtClean="0"/>
              <a:t>&gt; </a:t>
            </a:r>
            <a:r>
              <a:rPr lang="en-US" dirty="0" err="1" smtClean="0"/>
              <a:t>boundedPointHistory</a:t>
            </a:r>
            <a:r>
              <a:rPr lang="en-US" dirty="0" smtClean="0"/>
              <a:t> = </a:t>
            </a:r>
            <a:r>
              <a:rPr lang="en-US" b="1" dirty="0" smtClean="0"/>
              <a:t>new</a:t>
            </a:r>
            <a:r>
              <a:rPr lang="en-US" dirty="0" smtClean="0"/>
              <a:t> History();</a:t>
            </a:r>
          </a:p>
          <a:p>
            <a:r>
              <a:rPr lang="en-US" dirty="0" err="1" smtClean="0"/>
              <a:t>addAll</a:t>
            </a:r>
            <a:r>
              <a:rPr lang="en-US" dirty="0" smtClean="0"/>
              <a:t>(</a:t>
            </a:r>
            <a:r>
              <a:rPr lang="en-US" dirty="0" err="1" smtClean="0"/>
              <a:t>boundedPointHistory</a:t>
            </a:r>
            <a:r>
              <a:rPr lang="en-US" dirty="0" smtClean="0"/>
              <a:t>);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Wild Cards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676400"/>
            <a:ext cx="8458200" cy="121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void</a:t>
            </a:r>
            <a:r>
              <a:rPr lang="en-US" dirty="0" smtClean="0"/>
              <a:t> </a:t>
            </a:r>
            <a:r>
              <a:rPr lang="en-US" dirty="0" err="1" smtClean="0"/>
              <a:t>addAll</a:t>
            </a:r>
            <a:r>
              <a:rPr lang="en-US" dirty="0" smtClean="0"/>
              <a:t> (History&lt;? </a:t>
            </a:r>
            <a:r>
              <a:rPr lang="en-US" b="1" dirty="0" smtClean="0"/>
              <a:t>extends</a:t>
            </a:r>
            <a:r>
              <a:rPr lang="en-US" dirty="0" smtClean="0"/>
              <a:t> Point&gt; </a:t>
            </a:r>
            <a:r>
              <a:rPr lang="en-US" dirty="0" err="1" smtClean="0"/>
              <a:t>pointHistory</a:t>
            </a:r>
            <a:r>
              <a:rPr lang="en-US" dirty="0" smtClean="0"/>
              <a:t>) {</a:t>
            </a:r>
          </a:p>
          <a:p>
            <a:r>
              <a:rPr lang="en-US" dirty="0" smtClean="0"/>
              <a:t>	</a:t>
            </a:r>
            <a:r>
              <a:rPr lang="en-US" b="1" dirty="0" smtClean="0"/>
              <a:t>for</a:t>
            </a:r>
            <a:r>
              <a:rPr lang="en-US" dirty="0" smtClean="0"/>
              <a:t> (</a:t>
            </a:r>
            <a:r>
              <a:rPr lang="en-US" b="1" dirty="0" err="1" smtClean="0"/>
              <a:t>int</a:t>
            </a:r>
            <a:r>
              <a:rPr lang="en-US" dirty="0" smtClean="0"/>
              <a:t> index = 0; index &lt; </a:t>
            </a:r>
            <a:r>
              <a:rPr lang="en-US" dirty="0" err="1" smtClean="0"/>
              <a:t>pointHistory.size</a:t>
            </a:r>
            <a:r>
              <a:rPr lang="en-US" dirty="0" smtClean="0"/>
              <a:t>(); index++)</a:t>
            </a:r>
          </a:p>
          <a:p>
            <a:r>
              <a:rPr lang="en-US" dirty="0" smtClean="0"/>
              <a:t>		 </a:t>
            </a:r>
            <a:r>
              <a:rPr lang="en-US" dirty="0" err="1" smtClean="0"/>
              <a:t>pointHistory.addElement</a:t>
            </a:r>
            <a:r>
              <a:rPr lang="en-US" dirty="0" smtClean="0"/>
              <a:t>(</a:t>
            </a:r>
            <a:r>
              <a:rPr lang="en-US" b="1" dirty="0" smtClean="0"/>
              <a:t>new</a:t>
            </a:r>
            <a:r>
              <a:rPr lang="en-US" dirty="0" smtClean="0"/>
              <a:t> </a:t>
            </a:r>
            <a:r>
              <a:rPr lang="en-US" dirty="0" err="1" smtClean="0"/>
              <a:t>ACartesianPoint</a:t>
            </a:r>
            <a:r>
              <a:rPr lang="en-US" dirty="0" smtClean="0"/>
              <a:t>(5,6));</a:t>
            </a:r>
          </a:p>
          <a:p>
            <a:r>
              <a:rPr lang="en-US" dirty="0" smtClean="0"/>
              <a:t>}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181600" y="5257800"/>
            <a:ext cx="2667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A History whose elements are unknown subtypes of Point.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3009900" y="2019300"/>
            <a:ext cx="3352800" cy="3276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828800" y="5472499"/>
            <a:ext cx="2667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Add expects the argument to be of the same type as the type of the element, not any subtype of Point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2057400" y="3581400"/>
            <a:ext cx="28194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ultiply 8"/>
          <p:cNvSpPr/>
          <p:nvPr/>
        </p:nvSpPr>
        <p:spPr>
          <a:xfrm>
            <a:off x="7391400" y="2209800"/>
            <a:ext cx="457200" cy="4572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81000" y="4343400"/>
            <a:ext cx="2667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Not </a:t>
            </a:r>
            <a:r>
              <a:rPr lang="en-US" dirty="0" err="1"/>
              <a:t>ACarestianPoint</a:t>
            </a:r>
            <a:r>
              <a:rPr lang="en-US" dirty="0"/>
              <a:t> IS-A </a:t>
            </a:r>
            <a:r>
              <a:rPr lang="en-US" dirty="0" err="1"/>
              <a:t>BoundedPoint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447800" y="38100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~PP24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770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02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6" grpId="0" animBg="1"/>
      <p:bldP spid="12" grpId="0" animBg="1"/>
      <p:bldP spid="9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1000" y="2895600"/>
            <a:ext cx="82296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/>
              <a:t>stringHistory.addElement</a:t>
            </a:r>
            <a:r>
              <a:rPr lang="en-US" dirty="0" smtClean="0"/>
              <a:t>(“hello”);</a:t>
            </a:r>
          </a:p>
          <a:p>
            <a:r>
              <a:rPr lang="en-US" dirty="0" err="1" smtClean="0"/>
              <a:t>objectHistory.addelement</a:t>
            </a:r>
            <a:r>
              <a:rPr lang="en-US" dirty="0" smtClean="0"/>
              <a:t>(</a:t>
            </a:r>
            <a:r>
              <a:rPr lang="en-US" b="1" dirty="0" smtClean="0"/>
              <a:t>new</a:t>
            </a:r>
            <a:r>
              <a:rPr lang="en-US" dirty="0" smtClean="0"/>
              <a:t> </a:t>
            </a:r>
            <a:r>
              <a:rPr lang="en-US" dirty="0" err="1" smtClean="0"/>
              <a:t>ACartesianPoint</a:t>
            </a:r>
            <a:r>
              <a:rPr lang="en-US" dirty="0" smtClean="0"/>
              <a:t>(5,10));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Collection Type Rules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2057400"/>
            <a:ext cx="82296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History&lt;String&gt;  </a:t>
            </a:r>
            <a:r>
              <a:rPr lang="en-US" dirty="0" err="1" smtClean="0"/>
              <a:t>stringHistory</a:t>
            </a:r>
            <a:r>
              <a:rPr lang="en-US" dirty="0" smtClean="0"/>
              <a:t>   = </a:t>
            </a:r>
            <a:r>
              <a:rPr lang="en-US" b="1" dirty="0" smtClean="0"/>
              <a:t>new</a:t>
            </a:r>
            <a:r>
              <a:rPr lang="en-US" dirty="0" smtClean="0"/>
              <a:t> </a:t>
            </a:r>
            <a:r>
              <a:rPr lang="en-US" dirty="0" err="1" smtClean="0"/>
              <a:t>AHistory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History&lt;Object&gt; </a:t>
            </a:r>
            <a:r>
              <a:rPr lang="en-US" dirty="0" err="1" smtClean="0"/>
              <a:t>objectHistory</a:t>
            </a:r>
            <a:r>
              <a:rPr lang="en-US" dirty="0" smtClean="0"/>
              <a:t> = </a:t>
            </a:r>
            <a:r>
              <a:rPr lang="en-US" dirty="0" err="1" smtClean="0"/>
              <a:t>stringHistory</a:t>
            </a:r>
            <a:r>
              <a:rPr lang="en-US" dirty="0" smtClean="0"/>
              <a:t>;</a:t>
            </a:r>
          </a:p>
        </p:txBody>
      </p:sp>
      <p:sp>
        <p:nvSpPr>
          <p:cNvPr id="5" name="Multiply 4"/>
          <p:cNvSpPr/>
          <p:nvPr/>
        </p:nvSpPr>
        <p:spPr>
          <a:xfrm>
            <a:off x="6324600" y="2438400"/>
            <a:ext cx="457200" cy="4572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57200" y="5257800"/>
            <a:ext cx="3733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err="1"/>
              <a:t>objectHistory</a:t>
            </a:r>
            <a:r>
              <a:rPr lang="en-US" dirty="0"/>
              <a:t> and </a:t>
            </a:r>
            <a:r>
              <a:rPr lang="en-US" dirty="0" err="1"/>
              <a:t>stringHistory</a:t>
            </a:r>
            <a:r>
              <a:rPr lang="en-US" dirty="0"/>
              <a:t> refer to the same history;</a:t>
            </a:r>
            <a:endParaRPr lang="en-US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648200" y="5257800"/>
            <a:ext cx="3733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This history now has a Point and a String!</a:t>
            </a:r>
            <a:endParaRPr lang="en-US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648200" y="6019800"/>
            <a:ext cx="3733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 T1 IS-A T2 does not imply collection/array of T1 IS-A T2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2" idx="0"/>
          </p:cNvCxnSpPr>
          <p:nvPr/>
        </p:nvCxnSpPr>
        <p:spPr>
          <a:xfrm rot="5400000" flipH="1" flipV="1">
            <a:off x="933450" y="3752850"/>
            <a:ext cx="2895600" cy="114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0"/>
          </p:cNvCxnSpPr>
          <p:nvPr/>
        </p:nvCxnSpPr>
        <p:spPr>
          <a:xfrm rot="5400000" flipH="1" flipV="1">
            <a:off x="1581150" y="3486150"/>
            <a:ext cx="2514600" cy="1028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3886200" y="3200400"/>
            <a:ext cx="2743200" cy="2057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3505200" y="3505200"/>
            <a:ext cx="3124200" cy="175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~PP3903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7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6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Generics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6588443"/>
      </p:ext>
    </p:extLst>
  </p:cSld>
  <p:clrMapOvr>
    <a:masterClrMapping/>
  </p:clrMapOvr>
  <p:transition advTm="6157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Array Type Rules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2057400"/>
            <a:ext cx="82296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String[] strings   = </a:t>
            </a:r>
            <a:r>
              <a:rPr lang="en-US" b="1" dirty="0" smtClean="0"/>
              <a:t>new</a:t>
            </a:r>
            <a:r>
              <a:rPr lang="en-US" dirty="0" smtClean="0"/>
              <a:t> String[50];</a:t>
            </a:r>
          </a:p>
          <a:p>
            <a:r>
              <a:rPr lang="en-US" dirty="0" smtClean="0"/>
              <a:t>Object[] objects   = strings</a:t>
            </a:r>
            <a:r>
              <a:rPr lang="en-US" b="1" dirty="0" smtClean="0"/>
              <a:t>;</a:t>
            </a:r>
            <a:endParaRPr lang="en-US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81000" y="2895600"/>
            <a:ext cx="82296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strings[0] = “hello”;</a:t>
            </a:r>
          </a:p>
          <a:p>
            <a:r>
              <a:rPr lang="en-US" dirty="0" smtClean="0"/>
              <a:t>objects[1] = </a:t>
            </a:r>
            <a:r>
              <a:rPr lang="en-US" b="1" dirty="0" smtClean="0"/>
              <a:t>new</a:t>
            </a:r>
            <a:r>
              <a:rPr lang="en-US" dirty="0" smtClean="0"/>
              <a:t> </a:t>
            </a:r>
            <a:r>
              <a:rPr lang="en-US" dirty="0" err="1" smtClean="0"/>
              <a:t>ACartesianPoint</a:t>
            </a:r>
            <a:r>
              <a:rPr lang="en-US" dirty="0" smtClean="0"/>
              <a:t>(5,10);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57200" y="5257800"/>
            <a:ext cx="3733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objects and strings refer to the same array.</a:t>
            </a:r>
            <a:endParaRPr lang="en-US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648200" y="5257800"/>
            <a:ext cx="3733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This array now has a Point and a String!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2" idx="0"/>
          </p:cNvCxnSpPr>
          <p:nvPr/>
        </p:nvCxnSpPr>
        <p:spPr>
          <a:xfrm rot="5400000" flipH="1" flipV="1">
            <a:off x="1200150" y="3867150"/>
            <a:ext cx="2514600" cy="266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0"/>
          </p:cNvCxnSpPr>
          <p:nvPr/>
        </p:nvCxnSpPr>
        <p:spPr>
          <a:xfrm rot="16200000" flipV="1">
            <a:off x="781050" y="3714750"/>
            <a:ext cx="2514600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2743200" y="3124200"/>
            <a:ext cx="3886200" cy="2133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3200400" y="3581400"/>
            <a:ext cx="3429000" cy="167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Multiply 17"/>
          <p:cNvSpPr/>
          <p:nvPr/>
        </p:nvSpPr>
        <p:spPr>
          <a:xfrm>
            <a:off x="5715000" y="3200400"/>
            <a:ext cx="457200" cy="4572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457200" y="5943600"/>
            <a:ext cx="25146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 </a:t>
            </a:r>
            <a:r>
              <a:rPr lang="en-US" dirty="0" err="1"/>
              <a:t>ArrayStoreException</a:t>
            </a:r>
            <a:endParaRPr lang="en-US" dirty="0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124200" y="6096000"/>
            <a:ext cx="54102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In the case of arrays, type checking done at run time maybe because wildcards don’t work</a:t>
            </a:r>
            <a:endParaRPr lang="en-US" dirty="0"/>
          </a:p>
        </p:txBody>
      </p:sp>
      <p:pic>
        <p:nvPicPr>
          <p:cNvPr id="21" name="~PP204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854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50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3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33400" y="3048000"/>
            <a:ext cx="82296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void</a:t>
            </a:r>
            <a:r>
              <a:rPr lang="en-US" dirty="0" smtClean="0"/>
              <a:t> </a:t>
            </a:r>
            <a:r>
              <a:rPr lang="en-US" dirty="0" err="1" smtClean="0"/>
              <a:t>printX</a:t>
            </a:r>
            <a:r>
              <a:rPr lang="en-US" dirty="0" smtClean="0"/>
              <a:t> (Point[] points) {</a:t>
            </a:r>
          </a:p>
          <a:p>
            <a:r>
              <a:rPr lang="en-US" dirty="0" smtClean="0"/>
              <a:t>	</a:t>
            </a:r>
            <a:r>
              <a:rPr lang="en-US" b="1" dirty="0" smtClean="0"/>
              <a:t>for</a:t>
            </a:r>
            <a:r>
              <a:rPr lang="en-US" dirty="0" smtClean="0"/>
              <a:t> (</a:t>
            </a:r>
            <a:r>
              <a:rPr lang="en-US" b="1" dirty="0" err="1" smtClean="0"/>
              <a:t>int</a:t>
            </a:r>
            <a:r>
              <a:rPr lang="en-US" dirty="0" smtClean="0"/>
              <a:t> index = 0; index &lt; </a:t>
            </a:r>
            <a:r>
              <a:rPr lang="en-US" dirty="0" err="1" smtClean="0"/>
              <a:t>points.length</a:t>
            </a:r>
            <a:r>
              <a:rPr lang="en-US" dirty="0" smtClean="0"/>
              <a:t>; index++)</a:t>
            </a:r>
          </a:p>
          <a:p>
            <a:r>
              <a:rPr lang="en-US" dirty="0" smtClean="0"/>
              <a:t>		</a:t>
            </a:r>
            <a:r>
              <a:rPr lang="en-US" dirty="0" err="1" smtClean="0"/>
              <a:t>System.out.println</a:t>
            </a:r>
            <a:r>
              <a:rPr lang="en-US" dirty="0" smtClean="0"/>
              <a:t>(points[index</a:t>
            </a:r>
            <a:r>
              <a:rPr lang="en-US" dirty="0"/>
              <a:t>]</a:t>
            </a:r>
            <a:r>
              <a:rPr lang="en-US" dirty="0" smtClean="0"/>
              <a:t>.</a:t>
            </a:r>
            <a:r>
              <a:rPr lang="en-US" dirty="0" err="1" smtClean="0"/>
              <a:t>getX</a:t>
            </a:r>
            <a:r>
              <a:rPr lang="en-US" dirty="0" smtClean="0"/>
              <a:t>());</a:t>
            </a:r>
          </a:p>
          <a:p>
            <a:r>
              <a:rPr lang="en-US" dirty="0" smtClean="0"/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Wild Cards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676400"/>
            <a:ext cx="8458200" cy="121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void</a:t>
            </a:r>
            <a:r>
              <a:rPr lang="en-US" dirty="0" smtClean="0"/>
              <a:t> </a:t>
            </a:r>
            <a:r>
              <a:rPr lang="en-US" dirty="0" err="1" smtClean="0"/>
              <a:t>printX</a:t>
            </a:r>
            <a:r>
              <a:rPr lang="en-US" dirty="0" smtClean="0"/>
              <a:t> (History&lt;? </a:t>
            </a:r>
            <a:r>
              <a:rPr lang="en-US" b="1" dirty="0" smtClean="0"/>
              <a:t>extends</a:t>
            </a:r>
            <a:r>
              <a:rPr lang="en-US" dirty="0" smtClean="0"/>
              <a:t> Point&gt; </a:t>
            </a:r>
            <a:r>
              <a:rPr lang="en-US" dirty="0" err="1" smtClean="0"/>
              <a:t>pointHistory</a:t>
            </a:r>
            <a:r>
              <a:rPr lang="en-US" dirty="0" smtClean="0"/>
              <a:t>) {</a:t>
            </a:r>
          </a:p>
          <a:p>
            <a:r>
              <a:rPr lang="en-US" dirty="0" smtClean="0"/>
              <a:t>	</a:t>
            </a:r>
            <a:r>
              <a:rPr lang="en-US" b="1" dirty="0" smtClean="0"/>
              <a:t>for</a:t>
            </a:r>
            <a:r>
              <a:rPr lang="en-US" dirty="0" smtClean="0"/>
              <a:t> (</a:t>
            </a:r>
            <a:r>
              <a:rPr lang="en-US" b="1" dirty="0" err="1" smtClean="0"/>
              <a:t>int</a:t>
            </a:r>
            <a:r>
              <a:rPr lang="en-US" dirty="0" smtClean="0"/>
              <a:t> index = 0; index &lt; </a:t>
            </a:r>
            <a:r>
              <a:rPr lang="en-US" dirty="0" err="1" smtClean="0"/>
              <a:t>pointHistory.size</a:t>
            </a:r>
            <a:r>
              <a:rPr lang="en-US" dirty="0" smtClean="0"/>
              <a:t>(); index++)</a:t>
            </a:r>
          </a:p>
          <a:p>
            <a:r>
              <a:rPr lang="en-US" dirty="0" smtClean="0"/>
              <a:t>		</a:t>
            </a:r>
            <a:r>
              <a:rPr lang="en-US" dirty="0" err="1" smtClean="0"/>
              <a:t>System.out.println</a:t>
            </a:r>
            <a:r>
              <a:rPr lang="en-US" dirty="0" smtClean="0"/>
              <a:t>(</a:t>
            </a:r>
            <a:r>
              <a:rPr lang="en-US" dirty="0" err="1" smtClean="0"/>
              <a:t>pointHistory.elementAt</a:t>
            </a:r>
            <a:r>
              <a:rPr lang="en-US" dirty="0" smtClean="0"/>
              <a:t>(index).</a:t>
            </a:r>
            <a:r>
              <a:rPr lang="en-US" dirty="0" err="1" smtClean="0"/>
              <a:t>getX</a:t>
            </a:r>
            <a:r>
              <a:rPr lang="en-US" dirty="0" smtClean="0"/>
              <a:t>());</a:t>
            </a:r>
          </a:p>
          <a:p>
            <a:r>
              <a:rPr lang="en-US" dirty="0" smtClean="0"/>
              <a:t>}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00200" y="5486400"/>
            <a:ext cx="54102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Runtime error can be given because different representation of different types of arrays.</a:t>
            </a:r>
            <a:endParaRPr lang="en-US" dirty="0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600200" y="4800600"/>
            <a:ext cx="54102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Array is not a generic so wildcards don’t work</a:t>
            </a:r>
            <a:endParaRPr lang="en-US" dirty="0"/>
          </a:p>
        </p:txBody>
      </p:sp>
      <p:pic>
        <p:nvPicPr>
          <p:cNvPr id="8" name="~PP3501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17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3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Elaborating Instantiation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154668"/>
            <a:ext cx="7239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cs typeface="Times New Roman" pitchFamily="18" charset="0"/>
              </a:rPr>
              <a:t>List&lt;String&gt; contents = </a:t>
            </a:r>
            <a:r>
              <a:rPr lang="en-US" b="1" dirty="0" smtClean="0">
                <a:cs typeface="Times New Roman" pitchFamily="18" charset="0"/>
              </a:rPr>
              <a:t>new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ArrayList</a:t>
            </a:r>
            <a:r>
              <a:rPr lang="en-US" dirty="0" smtClean="0">
                <a:cs typeface="Times New Roman" pitchFamily="18" charset="0"/>
              </a:rPr>
              <a:t>();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611868"/>
            <a:ext cx="7239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cs typeface="Times New Roman" pitchFamily="18" charset="0"/>
              </a:rPr>
              <a:t>List&lt;String&gt; contents = </a:t>
            </a:r>
            <a:r>
              <a:rPr lang="en-US" b="1" dirty="0" smtClean="0">
                <a:cs typeface="Times New Roman" pitchFamily="18" charset="0"/>
              </a:rPr>
              <a:t>new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ArrayList</a:t>
            </a:r>
            <a:r>
              <a:rPr lang="en-US" dirty="0" smtClean="0">
                <a:cs typeface="Times New Roman" pitchFamily="18" charset="0"/>
              </a:rPr>
              <a:t>&lt;String&gt;();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04800" y="2514600"/>
            <a:ext cx="7239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cs typeface="Times New Roman" pitchFamily="18" charset="0"/>
              </a:rPr>
              <a:t>String  </a:t>
            </a:r>
            <a:r>
              <a:rPr lang="en-US" dirty="0" err="1" smtClean="0">
                <a:cs typeface="Times New Roman" pitchFamily="18" charset="0"/>
              </a:rPr>
              <a:t>nonExistingElement</a:t>
            </a:r>
            <a:r>
              <a:rPr lang="en-US" dirty="0" smtClean="0">
                <a:cs typeface="Times New Roman" pitchFamily="18" charset="0"/>
              </a:rPr>
              <a:t> = (</a:t>
            </a:r>
            <a:r>
              <a:rPr lang="en-US" b="1" dirty="0" smtClean="0">
                <a:cs typeface="Times New Roman" pitchFamily="18" charset="0"/>
              </a:rPr>
              <a:t>new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ArrayList</a:t>
            </a:r>
            <a:r>
              <a:rPr lang="en-US" dirty="0" smtClean="0">
                <a:cs typeface="Times New Roman" pitchFamily="18" charset="0"/>
              </a:rPr>
              <a:t>()).get(0);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04800" y="3200400"/>
            <a:ext cx="7239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cs typeface="Times New Roman" pitchFamily="18" charset="0"/>
              </a:rPr>
              <a:t>String  </a:t>
            </a:r>
            <a:r>
              <a:rPr lang="en-US" dirty="0" err="1" smtClean="0">
                <a:cs typeface="Times New Roman" pitchFamily="18" charset="0"/>
              </a:rPr>
              <a:t>nonExistingElement</a:t>
            </a:r>
            <a:r>
              <a:rPr lang="en-US" dirty="0" smtClean="0">
                <a:cs typeface="Times New Roman" pitchFamily="18" charset="0"/>
              </a:rPr>
              <a:t> = (</a:t>
            </a:r>
            <a:r>
              <a:rPr lang="en-US" b="1" dirty="0" smtClean="0">
                <a:cs typeface="Times New Roman" pitchFamily="18" charset="0"/>
              </a:rPr>
              <a:t>new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ArrayList</a:t>
            </a:r>
            <a:r>
              <a:rPr lang="en-US" dirty="0" smtClean="0">
                <a:cs typeface="Times New Roman" pitchFamily="18" charset="0"/>
              </a:rPr>
              <a:t>&lt;String&gt;()).get(0);</a:t>
            </a:r>
            <a:endParaRPr lang="en-US" dirty="0"/>
          </a:p>
        </p:txBody>
      </p:sp>
      <p:sp>
        <p:nvSpPr>
          <p:cNvPr id="22" name="Multiply 21"/>
          <p:cNvSpPr/>
          <p:nvPr/>
        </p:nvSpPr>
        <p:spPr>
          <a:xfrm>
            <a:off x="7848600" y="2514600"/>
            <a:ext cx="457200" cy="4572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7200" y="5257800"/>
            <a:ext cx="33528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err="1"/>
              <a:t>IndexOutOfBoundsException</a:t>
            </a:r>
            <a:endParaRPr lang="en-US" dirty="0"/>
          </a:p>
        </p:txBody>
      </p:sp>
      <p:pic>
        <p:nvPicPr>
          <p:cNvPr id="11" name="~PP3610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810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12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0" grpId="0" animBg="1"/>
      <p:bldP spid="21" grpId="0" animBg="1"/>
      <p:bldP spid="22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Convincing Example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611868"/>
            <a:ext cx="7239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cs typeface="Times New Roman" pitchFamily="18" charset="0"/>
              </a:rPr>
              <a:t>List&lt;String&gt; contents = </a:t>
            </a:r>
            <a:r>
              <a:rPr lang="en-US" b="1" dirty="0" smtClean="0">
                <a:cs typeface="Times New Roman" pitchFamily="18" charset="0"/>
              </a:rPr>
              <a:t>new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ArrayList</a:t>
            </a:r>
            <a:r>
              <a:rPr lang="en-US" dirty="0" smtClean="0">
                <a:cs typeface="Times New Roman" pitchFamily="18" charset="0"/>
              </a:rPr>
              <a:t>();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2526268"/>
            <a:ext cx="7239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cs typeface="Times New Roman" pitchFamily="18" charset="0"/>
              </a:rPr>
              <a:t>List&lt;String&gt; </a:t>
            </a:r>
            <a:r>
              <a:rPr lang="en-US" dirty="0" err="1" smtClean="0">
                <a:cs typeface="Times New Roman" pitchFamily="18" charset="0"/>
              </a:rPr>
              <a:t>correctCopy</a:t>
            </a:r>
            <a:r>
              <a:rPr lang="en-US" dirty="0" smtClean="0">
                <a:cs typeface="Times New Roman" pitchFamily="18" charset="0"/>
              </a:rPr>
              <a:t> = </a:t>
            </a:r>
            <a:r>
              <a:rPr lang="en-US" b="1" dirty="0" smtClean="0">
                <a:cs typeface="Times New Roman" pitchFamily="18" charset="0"/>
              </a:rPr>
              <a:t>new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ArrayList</a:t>
            </a:r>
            <a:r>
              <a:rPr lang="en-US" dirty="0" smtClean="0">
                <a:cs typeface="Times New Roman" pitchFamily="18" charset="0"/>
              </a:rPr>
              <a:t>(contents);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4343400"/>
            <a:ext cx="7239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cs typeface="Times New Roman" pitchFamily="18" charset="0"/>
              </a:rPr>
              <a:t>List&lt;Point&gt; checkedCopy1 = </a:t>
            </a:r>
            <a:r>
              <a:rPr lang="en-US" b="1" dirty="0" smtClean="0">
                <a:cs typeface="Times New Roman" pitchFamily="18" charset="0"/>
              </a:rPr>
              <a:t>new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ArrayList</a:t>
            </a:r>
            <a:r>
              <a:rPr lang="en-US" dirty="0" smtClean="0">
                <a:cs typeface="Times New Roman" pitchFamily="18" charset="0"/>
              </a:rPr>
              <a:t>&lt;String&gt;(contents);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2971800"/>
            <a:ext cx="7239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cs typeface="Times New Roman" pitchFamily="18" charset="0"/>
              </a:rPr>
              <a:t>List&lt;Point&gt; </a:t>
            </a:r>
            <a:r>
              <a:rPr lang="en-US" dirty="0" err="1" smtClean="0">
                <a:cs typeface="Times New Roman" pitchFamily="18" charset="0"/>
              </a:rPr>
              <a:t>incorrectCopy</a:t>
            </a:r>
            <a:r>
              <a:rPr lang="en-US" dirty="0" smtClean="0">
                <a:cs typeface="Times New Roman" pitchFamily="18" charset="0"/>
              </a:rPr>
              <a:t>= </a:t>
            </a:r>
            <a:r>
              <a:rPr lang="en-US" b="1" dirty="0" smtClean="0">
                <a:cs typeface="Times New Roman" pitchFamily="18" charset="0"/>
              </a:rPr>
              <a:t>new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ArrayList</a:t>
            </a:r>
            <a:r>
              <a:rPr lang="en-US" dirty="0" smtClean="0">
                <a:cs typeface="Times New Roman" pitchFamily="18" charset="0"/>
              </a:rPr>
              <a:t>(contents);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2069068"/>
            <a:ext cx="7239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 smtClean="0">
                <a:cs typeface="Times New Roman" pitchFamily="18" charset="0"/>
              </a:rPr>
              <a:t>contents.add</a:t>
            </a:r>
            <a:r>
              <a:rPr lang="en-US" dirty="0" smtClean="0">
                <a:cs typeface="Times New Roman" pitchFamily="18" charset="0"/>
              </a:rPr>
              <a:t>(“test”);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4800" y="3429000"/>
            <a:ext cx="7239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 smtClean="0">
                <a:cs typeface="Times New Roman" pitchFamily="18" charset="0"/>
              </a:rPr>
              <a:t>incorrectCopy.add</a:t>
            </a:r>
            <a:r>
              <a:rPr lang="en-US" dirty="0" smtClean="0">
                <a:cs typeface="Times New Roman" pitchFamily="18" charset="0"/>
              </a:rPr>
              <a:t>(</a:t>
            </a:r>
            <a:r>
              <a:rPr lang="en-US" b="1" dirty="0" smtClean="0">
                <a:cs typeface="Times New Roman" pitchFamily="18" charset="0"/>
              </a:rPr>
              <a:t>new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ACartesianPoint</a:t>
            </a:r>
            <a:r>
              <a:rPr lang="en-US" dirty="0" smtClean="0">
                <a:cs typeface="Times New Roman" pitchFamily="18" charset="0"/>
              </a:rPr>
              <a:t>(5,5));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3886200"/>
            <a:ext cx="7239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cs typeface="Times New Roman" pitchFamily="18" charset="0"/>
              </a:rPr>
              <a:t>Point </a:t>
            </a:r>
            <a:r>
              <a:rPr lang="en-US" dirty="0" err="1" smtClean="0">
                <a:cs typeface="Times New Roman" pitchFamily="18" charset="0"/>
              </a:rPr>
              <a:t>firstElement</a:t>
            </a:r>
            <a:r>
              <a:rPr lang="en-US" dirty="0" smtClean="0">
                <a:cs typeface="Times New Roman" pitchFamily="18" charset="0"/>
              </a:rPr>
              <a:t> = </a:t>
            </a:r>
            <a:r>
              <a:rPr lang="en-US" dirty="0" err="1" smtClean="0">
                <a:cs typeface="Times New Roman" pitchFamily="18" charset="0"/>
              </a:rPr>
              <a:t>incorrectCopy.get</a:t>
            </a:r>
            <a:r>
              <a:rPr lang="en-US" dirty="0" smtClean="0">
                <a:cs typeface="Times New Roman" pitchFamily="18" charset="0"/>
              </a:rPr>
              <a:t>(0);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5486400"/>
            <a:ext cx="23622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err="1"/>
              <a:t>ClassCastException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04800" y="4876800"/>
            <a:ext cx="7239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cs typeface="Times New Roman" pitchFamily="18" charset="0"/>
              </a:rPr>
              <a:t>List&lt;Point&gt; checkedCopy2 = </a:t>
            </a:r>
            <a:r>
              <a:rPr lang="en-US" b="1" dirty="0" smtClean="0">
                <a:cs typeface="Times New Roman" pitchFamily="18" charset="0"/>
              </a:rPr>
              <a:t>new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ArrayList</a:t>
            </a:r>
            <a:r>
              <a:rPr lang="en-US" dirty="0" smtClean="0">
                <a:cs typeface="Times New Roman" pitchFamily="18" charset="0"/>
              </a:rPr>
              <a:t>&lt;Point&gt;(contents);</a:t>
            </a:r>
            <a:endParaRPr lang="en-US" dirty="0"/>
          </a:p>
        </p:txBody>
      </p:sp>
      <p:sp>
        <p:nvSpPr>
          <p:cNvPr id="16" name="Multiply 15"/>
          <p:cNvSpPr/>
          <p:nvPr/>
        </p:nvSpPr>
        <p:spPr>
          <a:xfrm>
            <a:off x="7696200" y="4343400"/>
            <a:ext cx="457200" cy="4572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7696200" y="4800600"/>
            <a:ext cx="457200" cy="4572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43200" y="5486400"/>
            <a:ext cx="23622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Return type, variable mismatch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00" y="5486400"/>
            <a:ext cx="3200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Constructor formal/actual  argument mismatch.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52400" y="6172200"/>
            <a:ext cx="8153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If creating calling constructor that takes no formal argument typed using type parameters, </a:t>
            </a:r>
            <a:r>
              <a:rPr lang="en-US" dirty="0" err="1"/>
              <a:t>untyped</a:t>
            </a:r>
            <a:r>
              <a:rPr lang="en-US" dirty="0"/>
              <a:t> instantiation is safe.</a:t>
            </a:r>
            <a:endParaRPr lang="en-US" dirty="0"/>
          </a:p>
        </p:txBody>
      </p:sp>
      <p:sp>
        <p:nvSpPr>
          <p:cNvPr id="20" name="Multiply 19"/>
          <p:cNvSpPr/>
          <p:nvPr/>
        </p:nvSpPr>
        <p:spPr>
          <a:xfrm>
            <a:off x="7696200" y="3886200"/>
            <a:ext cx="457200" cy="4572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~PP791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679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97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 Intuitive </a:t>
            </a:r>
            <a:r>
              <a:rPr lang="en-US" dirty="0" smtClean="0"/>
              <a:t>IS-A</a:t>
            </a:r>
            <a:endParaRPr lang="en-US" dirty="0"/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57200" y="4572000"/>
            <a:ext cx="3733800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prstClr val="white"/>
                </a:solidFill>
              </a:rPr>
              <a:t>T1 IS-A T2 implies instances of T1 super set of instances of T1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81000" y="1600200"/>
            <a:ext cx="3657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T1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33400" y="1981200"/>
            <a:ext cx="1295400" cy="609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T2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495800" y="4572000"/>
            <a:ext cx="2667000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prstClr val="white"/>
                </a:solidFill>
              </a:rPr>
              <a:t>String[] IS-A Object[]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343400" y="1600200"/>
            <a:ext cx="42672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String[]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419600" y="1905000"/>
            <a:ext cx="1600200" cy="609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Object[]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7239000" y="4495800"/>
            <a:ext cx="457200" cy="4572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7543800" y="1981200"/>
            <a:ext cx="457200" cy="4572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293395"/>
      </p:ext>
    </p:extLst>
  </p:cSld>
  <p:clrMapOvr>
    <a:masterClrMapping/>
  </p:clrMapOvr>
  <p:transition advTm="129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4495800" y="2971800"/>
            <a:ext cx="42672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Boys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</a:rPr>
              <a:t>Schools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 Intuitive </a:t>
            </a:r>
            <a:r>
              <a:rPr lang="en-US" dirty="0" smtClean="0"/>
              <a:t>IS-A</a:t>
            </a:r>
            <a:endParaRPr lang="en-US" dirty="0"/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57200" y="4724400"/>
            <a:ext cx="3733800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prstClr val="white"/>
                </a:solidFill>
              </a:rPr>
              <a:t>T1 IS-A T2 implies instances of T1 super set of instances of T1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81000" y="1600200"/>
            <a:ext cx="3657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T1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33400" y="1981200"/>
            <a:ext cx="1295400" cy="609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T2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343400" y="1600200"/>
            <a:ext cx="42672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Girls 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</a:rPr>
              <a:t>Schools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419600" y="1905000"/>
            <a:ext cx="1600200" cy="609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Schools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7772400" y="3505200"/>
            <a:ext cx="457200" cy="4572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572000" y="3276600"/>
            <a:ext cx="1600200" cy="609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Schools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410200" y="4724400"/>
            <a:ext cx="2667000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prstClr val="white"/>
                </a:solidFill>
              </a:rPr>
              <a:t>A girls(boys) school IS-A school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8077200" y="4876800"/>
            <a:ext cx="457200" cy="4572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7543800" y="1981200"/>
            <a:ext cx="457200" cy="4572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5486400" y="5638800"/>
            <a:ext cx="2667000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prstClr val="white"/>
                </a:solidFill>
              </a:rPr>
              <a:t>Cannot add a boy to a girls school.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416576"/>
      </p:ext>
    </p:extLst>
  </p:cSld>
  <p:clrMapOvr>
    <a:masterClrMapping/>
  </p:clrMapOvr>
  <p:transition advTm="17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915400" cy="762000"/>
          </a:xfrm>
        </p:spPr>
        <p:txBody>
          <a:bodyPr/>
          <a:lstStyle/>
          <a:p>
            <a:r>
              <a:rPr lang="en-US" dirty="0" smtClean="0"/>
              <a:t>Java Generic Types (Review)</a:t>
            </a:r>
            <a:endParaRPr lang="en-US" dirty="0"/>
          </a:p>
        </p:txBody>
      </p:sp>
      <p:sp>
        <p:nvSpPr>
          <p:cNvPr id="437251" name="Text Box 3"/>
          <p:cNvSpPr txBox="1">
            <a:spLocks noChangeArrowheads="1"/>
          </p:cNvSpPr>
          <p:nvPr/>
        </p:nvSpPr>
        <p:spPr bwMode="auto">
          <a:xfrm>
            <a:off x="914400" y="2438400"/>
            <a:ext cx="6477000" cy="172354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lvl="2" algn="l"/>
            <a:endParaRPr lang="en-US" sz="1600" dirty="0"/>
          </a:p>
          <a:p>
            <a:pPr algn="l"/>
            <a:r>
              <a:rPr lang="en-US" b="1" dirty="0">
                <a:solidFill>
                  <a:sysClr val="windowText" lastClr="000000"/>
                </a:solidFill>
              </a:rPr>
              <a:t>public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b="1" dirty="0">
                <a:solidFill>
                  <a:sysClr val="windowText" lastClr="000000"/>
                </a:solidFill>
              </a:rPr>
              <a:t>interface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smtClean="0">
                <a:solidFill>
                  <a:sysClr val="windowText" lastClr="000000"/>
                </a:solidFill>
              </a:rPr>
              <a:t>I&lt;T&gt; {</a:t>
            </a:r>
          </a:p>
          <a:p>
            <a:pPr lvl="1" algn="l"/>
            <a:r>
              <a:rPr lang="en-US" dirty="0" smtClean="0">
                <a:solidFill>
                  <a:sysClr val="windowText" lastClr="000000"/>
                </a:solidFill>
              </a:rPr>
              <a:t>	</a:t>
            </a:r>
            <a:r>
              <a:rPr lang="en-US" b="1" dirty="0" smtClean="0">
                <a:solidFill>
                  <a:sysClr val="windowText" lastClr="000000"/>
                </a:solidFill>
              </a:rPr>
              <a:t>public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b="1" dirty="0" smtClean="0">
                <a:solidFill>
                  <a:sysClr val="windowText" lastClr="000000"/>
                </a:solidFill>
              </a:rPr>
              <a:t>void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addElement</a:t>
            </a:r>
            <a:r>
              <a:rPr lang="en-US" dirty="0" smtClean="0">
                <a:solidFill>
                  <a:sysClr val="windowText" lastClr="000000"/>
                </a:solidFill>
              </a:rPr>
              <a:t> (T </a:t>
            </a:r>
            <a:r>
              <a:rPr lang="en-US" dirty="0" err="1" smtClean="0">
                <a:solidFill>
                  <a:sysClr val="windowText" lastClr="000000"/>
                </a:solidFill>
              </a:rPr>
              <a:t>t</a:t>
            </a:r>
            <a:r>
              <a:rPr lang="en-US" dirty="0" smtClean="0">
                <a:solidFill>
                  <a:sysClr val="windowText" lastClr="000000"/>
                </a:solidFill>
              </a:rPr>
              <a:t>);</a:t>
            </a:r>
          </a:p>
          <a:p>
            <a:pPr lvl="1" algn="l"/>
            <a:r>
              <a:rPr lang="en-US" dirty="0" smtClean="0">
                <a:solidFill>
                  <a:sysClr val="windowText" lastClr="000000"/>
                </a:solidFill>
              </a:rPr>
              <a:t>	</a:t>
            </a:r>
            <a:r>
              <a:rPr lang="en-US" b="1" dirty="0" smtClean="0">
                <a:solidFill>
                  <a:sysClr val="windowText" lastClr="000000"/>
                </a:solidFill>
              </a:rPr>
              <a:t>public</a:t>
            </a:r>
            <a:r>
              <a:rPr lang="en-US" dirty="0" smtClean="0">
                <a:solidFill>
                  <a:sysClr val="windowText" lastClr="000000"/>
                </a:solidFill>
              </a:rPr>
              <a:t> T </a:t>
            </a:r>
            <a:r>
              <a:rPr lang="en-US" dirty="0" err="1" smtClean="0">
                <a:solidFill>
                  <a:sysClr val="windowText" lastClr="000000"/>
                </a:solidFill>
              </a:rPr>
              <a:t>elementAt</a:t>
            </a:r>
            <a:r>
              <a:rPr lang="en-US" dirty="0" smtClean="0">
                <a:solidFill>
                  <a:sysClr val="windowText" lastClr="000000"/>
                </a:solidFill>
              </a:rPr>
              <a:t> (</a:t>
            </a:r>
            <a:r>
              <a:rPr lang="en-US" b="1" dirty="0" err="1" smtClean="0">
                <a:solidFill>
                  <a:sysClr val="windowText" lastClr="000000"/>
                </a:solidFill>
              </a:rPr>
              <a:t>int</a:t>
            </a:r>
            <a:r>
              <a:rPr lang="en-US" dirty="0" smtClean="0">
                <a:solidFill>
                  <a:sysClr val="windowText" lastClr="000000"/>
                </a:solidFill>
              </a:rPr>
              <a:t> index); </a:t>
            </a:r>
          </a:p>
          <a:p>
            <a:pPr lvl="1" algn="l"/>
            <a:r>
              <a:rPr lang="en-US" dirty="0" smtClean="0">
                <a:solidFill>
                  <a:sysClr val="windowText" lastClr="000000"/>
                </a:solidFill>
              </a:rPr>
              <a:t>    </a:t>
            </a:r>
            <a:r>
              <a:rPr lang="en-US" dirty="0">
                <a:solidFill>
                  <a:sysClr val="windowText" lastClr="000000"/>
                </a:solidFill>
              </a:rPr>
              <a:t>	</a:t>
            </a:r>
            <a:r>
              <a:rPr lang="en-US" b="1" dirty="0">
                <a:solidFill>
                  <a:sysClr val="windowText" lastClr="000000"/>
                </a:solidFill>
              </a:rPr>
              <a:t>public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</a:rPr>
              <a:t>int</a:t>
            </a:r>
            <a:r>
              <a:rPr lang="en-US" dirty="0">
                <a:solidFill>
                  <a:sysClr val="windowText" lastClr="000000"/>
                </a:solidFill>
              </a:rPr>
              <a:t> size</a:t>
            </a:r>
            <a:r>
              <a:rPr lang="en-US" dirty="0" smtClean="0">
                <a:solidFill>
                  <a:sysClr val="windowText" lastClr="000000"/>
                </a:solidFill>
              </a:rPr>
              <a:t>();</a:t>
            </a:r>
          </a:p>
          <a:p>
            <a:pPr lvl="1" algn="l"/>
            <a:r>
              <a:rPr lang="en-US" dirty="0" smtClean="0">
                <a:solidFill>
                  <a:sysClr val="windowText" lastClr="000000"/>
                </a:solidFill>
              </a:rPr>
              <a:t>}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810000" y="1066800"/>
            <a:ext cx="46482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A scope name (class, interface, method) can be succeeded by a series of type parameters within angle brackets &lt;A, B, C, …&gt; that have the same value in all places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0" y="2695575"/>
            <a:ext cx="4572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3276600" y="1828800"/>
            <a:ext cx="533400" cy="838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0" y="3048000"/>
            <a:ext cx="3810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67000" y="3276600"/>
            <a:ext cx="3810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990600" y="5410200"/>
            <a:ext cx="2514600" cy="8925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2" algn="l"/>
            <a:endParaRPr lang="en-US" sz="1600" dirty="0"/>
          </a:p>
          <a:p>
            <a:pPr algn="l"/>
            <a:r>
              <a:rPr lang="en-US" dirty="0" smtClean="0">
                <a:solidFill>
                  <a:sysClr val="windowText" lastClr="000000"/>
                </a:solidFill>
              </a:rPr>
              <a:t>I&lt;String&gt;  </a:t>
            </a:r>
            <a:r>
              <a:rPr lang="en-US" dirty="0" err="1" smtClean="0">
                <a:solidFill>
                  <a:sysClr val="windowText" lastClr="000000"/>
                </a:solidFill>
              </a:rPr>
              <a:t>stringI</a:t>
            </a:r>
            <a:r>
              <a:rPr lang="en-US" dirty="0" smtClean="0">
                <a:solidFill>
                  <a:sysClr val="windowText" lastClr="000000"/>
                </a:solidFill>
              </a:rPr>
              <a:t>;</a:t>
            </a:r>
          </a:p>
          <a:p>
            <a:pPr algn="l"/>
            <a:r>
              <a:rPr lang="en-US" dirty="0" smtClean="0">
                <a:solidFill>
                  <a:sysClr val="windowText" lastClr="000000"/>
                </a:solidFill>
              </a:rPr>
              <a:t>I&lt;Point&gt; </a:t>
            </a:r>
            <a:r>
              <a:rPr lang="en-US" dirty="0" err="1" smtClean="0">
                <a:solidFill>
                  <a:sysClr val="windowText" lastClr="000000"/>
                </a:solidFill>
              </a:rPr>
              <a:t>pointI</a:t>
            </a:r>
            <a:r>
              <a:rPr lang="en-US" dirty="0" smtClean="0">
                <a:solidFill>
                  <a:sysClr val="windowText" lastClr="000000"/>
                </a:solidFill>
              </a:rPr>
              <a:t>;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133600" y="4267200"/>
            <a:ext cx="32004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Create an elaboration of generic by giving actual value to  type parameter</a:t>
            </a:r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H="1">
            <a:off x="1600200" y="4953000"/>
            <a:ext cx="533400" cy="838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H="1">
            <a:off x="1905000" y="4953000"/>
            <a:ext cx="228600" cy="1219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5410200" y="3581400"/>
            <a:ext cx="32766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A method, class, interface with type parameter is called a generic.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114800" y="5791200"/>
            <a:ext cx="41148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Assigning values to type parameters is a compile time activity for type checking only.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5486400" y="4862899"/>
            <a:ext cx="3200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A single implementation is shared by all of its elaborations.</a:t>
            </a:r>
          </a:p>
        </p:txBody>
      </p:sp>
      <p:pic>
        <p:nvPicPr>
          <p:cNvPr id="21" name="~PP1154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2854232"/>
      </p:ext>
    </p:extLst>
  </p:cSld>
  <p:clrMapOvr>
    <a:masterClrMapping/>
  </p:clrMapOvr>
  <p:transition advTm="2986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62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9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AHistory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1143000"/>
            <a:ext cx="8428038" cy="5562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AHistory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&lt;T&gt;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implements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History&lt;T&gt; {</a:t>
            </a:r>
          </a:p>
          <a:p>
            <a:pPr lvl="1"/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final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0000C0"/>
                </a:solidFill>
                <a:latin typeface="Courier New"/>
              </a:rPr>
              <a:t>MAX_SIZE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= 50;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ourier New"/>
              </a:rPr>
              <a:t>Object[] </a:t>
            </a:r>
            <a:r>
              <a:rPr lang="en-US" dirty="0" smtClean="0">
                <a:solidFill>
                  <a:srgbClr val="0000C0"/>
                </a:solidFill>
                <a:latin typeface="Courier New"/>
              </a:rPr>
              <a:t>contents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Object[</a:t>
            </a:r>
            <a:r>
              <a:rPr lang="en-US" b="1" dirty="0" smtClean="0">
                <a:solidFill>
                  <a:srgbClr val="0000C0"/>
                </a:solidFill>
                <a:latin typeface="Courier New"/>
              </a:rPr>
              <a:t>MAX_SIZE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];</a:t>
            </a:r>
          </a:p>
          <a:p>
            <a:pPr lvl="1"/>
            <a:r>
              <a:rPr lang="en-US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0000C0"/>
                </a:solidFill>
                <a:latin typeface="Courier New"/>
              </a:rPr>
              <a:t>size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= 0;</a:t>
            </a:r>
          </a:p>
          <a:p>
            <a:pPr lvl="1"/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public </a:t>
            </a:r>
            <a:r>
              <a:rPr lang="en-US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size() {return size;}</a:t>
            </a:r>
            <a:endParaRPr lang="en-US" b="1" dirty="0" smtClean="0">
              <a:solidFill>
                <a:srgbClr val="000000"/>
              </a:solidFill>
              <a:highlight>
                <a:srgbClr val="D4D4D4"/>
              </a:highlight>
              <a:latin typeface="Courier New"/>
            </a:endParaRPr>
          </a:p>
          <a:p>
            <a:pPr lvl="1"/>
            <a:r>
              <a:rPr lang="fr-FR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fr-FR" b="1" dirty="0" smtClean="0">
                <a:solidFill>
                  <a:srgbClr val="000000"/>
                </a:solidFill>
                <a:latin typeface="Courier New"/>
              </a:rPr>
              <a:t> T elementAt (</a:t>
            </a:r>
            <a:r>
              <a:rPr lang="fr-FR" b="1" dirty="0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fr-FR" b="1" dirty="0" smtClean="0">
                <a:solidFill>
                  <a:srgbClr val="000000"/>
                </a:solidFill>
                <a:latin typeface="Courier New"/>
              </a:rPr>
              <a:t> index) {</a:t>
            </a:r>
          </a:p>
          <a:p>
            <a:pPr lvl="1"/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	return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(T) </a:t>
            </a:r>
            <a:r>
              <a:rPr lang="en-US" b="1" dirty="0" smtClean="0">
                <a:solidFill>
                  <a:srgbClr val="0000C0"/>
                </a:solidFill>
                <a:latin typeface="Courier New"/>
              </a:rPr>
              <a:t>contents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[index];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ourier New"/>
              </a:rPr>
              <a:t>}</a:t>
            </a:r>
          </a:p>
          <a:p>
            <a:pPr lvl="1"/>
            <a:r>
              <a:rPr lang="en-US" b="1" dirty="0" err="1" smtClean="0">
                <a:solidFill>
                  <a:srgbClr val="7F0055"/>
                </a:solidFill>
                <a:latin typeface="Courier New"/>
              </a:rPr>
              <a:t>boolean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isFull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() {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return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0000C0"/>
                </a:solidFill>
                <a:latin typeface="Courier New"/>
              </a:rPr>
              <a:t>size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== </a:t>
            </a:r>
            <a:r>
              <a:rPr lang="en-US" b="1" dirty="0" smtClean="0">
                <a:solidFill>
                  <a:srgbClr val="0000C0"/>
                </a:solidFill>
                <a:latin typeface="Courier New"/>
              </a:rPr>
              <a:t>MAX_SIZE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;}</a:t>
            </a:r>
            <a:endParaRPr lang="en-US" dirty="0" smtClean="0">
              <a:latin typeface="Courier New"/>
            </a:endParaRPr>
          </a:p>
          <a:p>
            <a:pPr lvl="1"/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addElement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(T element) {</a:t>
            </a:r>
          </a:p>
          <a:p>
            <a:pPr lvl="1"/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if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b="1" dirty="0" err="1">
                <a:solidFill>
                  <a:srgbClr val="000000"/>
                </a:solidFill>
                <a:latin typeface="Courier New"/>
              </a:rPr>
              <a:t>isFull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())</a:t>
            </a:r>
          </a:p>
          <a:p>
            <a:pPr marL="0" lvl="2"/>
            <a:r>
              <a:rPr lang="en-US" dirty="0">
                <a:solidFill>
                  <a:srgbClr val="000000"/>
                </a:solidFill>
                <a:latin typeface="Courier New"/>
              </a:rPr>
              <a:t>       </a:t>
            </a:r>
            <a:r>
              <a:rPr lang="en-US" dirty="0" err="1">
                <a:solidFill>
                  <a:srgbClr val="000000"/>
                </a:solidFill>
                <a:latin typeface="Courier New"/>
              </a:rPr>
              <a:t>System.</a:t>
            </a:r>
            <a:r>
              <a:rPr lang="en-US" i="1" dirty="0" err="1">
                <a:solidFill>
                  <a:srgbClr val="0000C0"/>
                </a:solidFill>
                <a:latin typeface="Courier New"/>
              </a:rPr>
              <a:t>out</a:t>
            </a:r>
            <a:r>
              <a:rPr lang="en-US" i="1" dirty="0" err="1">
                <a:solidFill>
                  <a:srgbClr val="000000"/>
                </a:solidFill>
                <a:latin typeface="Courier New"/>
              </a:rPr>
              <a:t>.println</a:t>
            </a:r>
            <a:r>
              <a:rPr lang="en-US" i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i="1" dirty="0">
                <a:solidFill>
                  <a:srgbClr val="2A00FF"/>
                </a:solidFill>
                <a:latin typeface="Courier New"/>
              </a:rPr>
              <a:t>"Adding item to a full history"</a:t>
            </a:r>
            <a:r>
              <a:rPr lang="en-US" i="1" dirty="0">
                <a:solidFill>
                  <a:srgbClr val="000000"/>
                </a:solidFill>
                <a:latin typeface="Courier New"/>
              </a:rPr>
              <a:t>);     </a:t>
            </a:r>
          </a:p>
          <a:p>
            <a:pPr marL="0" lvl="2"/>
            <a:r>
              <a:rPr lang="en-US" b="1" dirty="0">
                <a:solidFill>
                  <a:srgbClr val="7F0055"/>
                </a:solidFill>
                <a:latin typeface="Courier New"/>
              </a:rPr>
              <a:t>     else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{</a:t>
            </a:r>
          </a:p>
          <a:p>
            <a:pPr lvl="2"/>
            <a:r>
              <a:rPr lang="en-US" dirty="0">
                <a:solidFill>
                  <a:srgbClr val="0000C0"/>
                </a:solidFill>
                <a:latin typeface="Courier New"/>
              </a:rPr>
              <a:t>contents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[</a:t>
            </a:r>
            <a:r>
              <a:rPr lang="en-US" dirty="0">
                <a:solidFill>
                  <a:srgbClr val="0000C0"/>
                </a:solidFill>
                <a:latin typeface="Courier New"/>
              </a:rPr>
              <a:t>size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] = element;</a:t>
            </a:r>
          </a:p>
          <a:p>
            <a:pPr lvl="2"/>
            <a:r>
              <a:rPr lang="en-US" dirty="0">
                <a:solidFill>
                  <a:srgbClr val="0000C0"/>
                </a:solidFill>
                <a:latin typeface="Courier New"/>
              </a:rPr>
              <a:t>size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++;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ourier New"/>
              </a:rPr>
              <a:t>}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sz="1600" dirty="0" smtClean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410200" y="2438400"/>
            <a:ext cx="32004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A single implementation where T = Object is shared by all of its elaborations.</a:t>
            </a:r>
          </a:p>
        </p:txBody>
      </p:sp>
      <p:pic>
        <p:nvPicPr>
          <p:cNvPr id="8" name="~PP36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7528061"/>
      </p:ext>
    </p:extLst>
  </p:cSld>
  <p:clrMapOvr>
    <a:masterClrMapping/>
  </p:clrMapOvr>
  <p:transition advTm="4101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1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Instantiating A String History</a:t>
            </a:r>
            <a:endParaRPr lang="en-US" dirty="0"/>
          </a:p>
        </p:txBody>
      </p:sp>
      <p:pic>
        <p:nvPicPr>
          <p:cNvPr id="5" name="~PP133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1219200"/>
            <a:ext cx="8229600" cy="1447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History&lt;String&gt;  </a:t>
            </a:r>
            <a:r>
              <a:rPr lang="en-US" dirty="0" err="1" smtClean="0"/>
              <a:t>stringHistory</a:t>
            </a:r>
            <a:r>
              <a:rPr lang="en-US" dirty="0" smtClean="0"/>
              <a:t> = </a:t>
            </a:r>
            <a:r>
              <a:rPr lang="en-US" b="1" dirty="0" smtClean="0"/>
              <a:t>new</a:t>
            </a:r>
            <a:r>
              <a:rPr lang="en-US" dirty="0" smtClean="0"/>
              <a:t> </a:t>
            </a:r>
            <a:r>
              <a:rPr lang="en-US" dirty="0" err="1" smtClean="0"/>
              <a:t>AHistory</a:t>
            </a:r>
            <a:r>
              <a:rPr lang="en-US" dirty="0" smtClean="0"/>
              <a:t>&lt;String&gt;();</a:t>
            </a:r>
          </a:p>
          <a:p>
            <a:r>
              <a:rPr lang="en-US" dirty="0" smtClean="0"/>
              <a:t>History&lt;Point&gt;   </a:t>
            </a:r>
            <a:r>
              <a:rPr lang="en-US" dirty="0" err="1" smtClean="0"/>
              <a:t>pointHistory</a:t>
            </a:r>
            <a:r>
              <a:rPr lang="en-US" dirty="0" smtClean="0"/>
              <a:t>  = </a:t>
            </a:r>
            <a:r>
              <a:rPr lang="en-US" b="1" dirty="0" smtClean="0"/>
              <a:t>new</a:t>
            </a:r>
            <a:r>
              <a:rPr lang="en-US" dirty="0" smtClean="0"/>
              <a:t> </a:t>
            </a:r>
            <a:r>
              <a:rPr lang="en-US" dirty="0" err="1" smtClean="0"/>
              <a:t>AHistory</a:t>
            </a:r>
            <a:r>
              <a:rPr lang="en-US" dirty="0" smtClean="0"/>
              <a:t>&lt;Point&gt;();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7569968"/>
      </p:ext>
    </p:extLst>
  </p:cSld>
  <p:clrMapOvr>
    <a:masterClrMapping/>
  </p:clrMapOvr>
  <p:transition advTm="413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Instantiating A String History vs. Array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219200"/>
            <a:ext cx="8229600" cy="1447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History&lt;String&gt;  </a:t>
            </a:r>
            <a:r>
              <a:rPr lang="en-US" dirty="0" err="1" smtClean="0"/>
              <a:t>stringHistory</a:t>
            </a:r>
            <a:r>
              <a:rPr lang="en-US" dirty="0" smtClean="0"/>
              <a:t> = </a:t>
            </a:r>
            <a:r>
              <a:rPr lang="en-US" b="1" dirty="0" smtClean="0"/>
              <a:t>new</a:t>
            </a:r>
            <a:r>
              <a:rPr lang="en-US" dirty="0" smtClean="0"/>
              <a:t> </a:t>
            </a:r>
            <a:r>
              <a:rPr lang="en-US" dirty="0" err="1" smtClean="0"/>
              <a:t>AHistory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History&lt;Point&gt;   </a:t>
            </a:r>
            <a:r>
              <a:rPr lang="en-US" dirty="0" err="1" smtClean="0"/>
              <a:t>pointHistory</a:t>
            </a:r>
            <a:r>
              <a:rPr lang="en-US" dirty="0" smtClean="0"/>
              <a:t>  = </a:t>
            </a:r>
            <a:r>
              <a:rPr lang="en-US" b="1" dirty="0" smtClean="0"/>
              <a:t>new</a:t>
            </a:r>
            <a:r>
              <a:rPr lang="en-US" dirty="0" smtClean="0"/>
              <a:t> </a:t>
            </a:r>
            <a:r>
              <a:rPr lang="en-US" dirty="0" err="1" smtClean="0"/>
              <a:t>AHistory</a:t>
            </a:r>
            <a:r>
              <a:rPr lang="en-US" dirty="0" smtClean="0"/>
              <a:t>(); </a:t>
            </a:r>
          </a:p>
          <a:p>
            <a:endParaRPr lang="en-US" dirty="0" smtClean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876800" y="4965174"/>
            <a:ext cx="373380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Since giving value to type parameter is compile time activity for type checking and only one kind of implementation with T = Object exists, do not have to (but can) specify value while instantiating.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2895600"/>
            <a:ext cx="8229600" cy="1447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String[] strings = </a:t>
            </a:r>
            <a:r>
              <a:rPr lang="en-US" b="1" dirty="0" smtClean="0"/>
              <a:t>new</a:t>
            </a:r>
            <a:r>
              <a:rPr lang="en-US" dirty="0" smtClean="0"/>
              <a:t> String[50];</a:t>
            </a:r>
          </a:p>
          <a:p>
            <a:r>
              <a:rPr lang="en-US" dirty="0" smtClean="0"/>
              <a:t>double[] doubles = </a:t>
            </a:r>
            <a:r>
              <a:rPr lang="en-US" b="1" dirty="0" smtClean="0"/>
              <a:t>new</a:t>
            </a:r>
            <a:r>
              <a:rPr lang="en-US" dirty="0" smtClean="0"/>
              <a:t> </a:t>
            </a:r>
            <a:r>
              <a:rPr lang="en-US" b="1" dirty="0" smtClean="0"/>
              <a:t>double</a:t>
            </a:r>
            <a:r>
              <a:rPr lang="en-US" dirty="0" smtClean="0"/>
              <a:t>[50];</a:t>
            </a:r>
          </a:p>
          <a:p>
            <a:endParaRPr lang="en-US" dirty="0" smtClean="0"/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4953000" y="2819400"/>
            <a:ext cx="289560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447800" y="4800600"/>
            <a:ext cx="3200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Different implementations of different sizes.</a:t>
            </a:r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>
          <a:xfrm rot="5400000" flipH="1" flipV="1">
            <a:off x="2438400" y="4038600"/>
            <a:ext cx="13716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2" idx="0"/>
          </p:cNvCxnSpPr>
          <p:nvPr/>
        </p:nvCxnSpPr>
        <p:spPr>
          <a:xfrm rot="5400000" flipH="1" flipV="1">
            <a:off x="2628900" y="4152900"/>
            <a:ext cx="1066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04800" y="5943600"/>
            <a:ext cx="19812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Pain to specify type each time</a:t>
            </a:r>
          </a:p>
        </p:txBody>
      </p:sp>
      <p:cxnSp>
        <p:nvCxnSpPr>
          <p:cNvPr id="21" name="Straight Arrow Connector 20"/>
          <p:cNvCxnSpPr>
            <a:stCxn id="20" idx="0"/>
          </p:cNvCxnSpPr>
          <p:nvPr/>
        </p:nvCxnSpPr>
        <p:spPr>
          <a:xfrm rot="5400000" flipH="1" flipV="1">
            <a:off x="-495301" y="3848103"/>
            <a:ext cx="3886199" cy="3047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~PP360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4538902"/>
      </p:ext>
    </p:extLst>
  </p:cSld>
  <p:clrMapOvr>
    <a:masterClrMapping/>
  </p:clrMapOvr>
  <p:transition advTm="2855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57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9" grpId="0" animBg="1"/>
      <p:bldP spid="8" grpId="0" animBg="1"/>
      <p:bldP spid="12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1000" y="1219200"/>
            <a:ext cx="8229600" cy="1447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History&lt;String&gt;  </a:t>
            </a:r>
            <a:r>
              <a:rPr lang="en-US" dirty="0" err="1" smtClean="0"/>
              <a:t>stringHistory</a:t>
            </a:r>
            <a:r>
              <a:rPr lang="en-US" dirty="0" smtClean="0"/>
              <a:t> = </a:t>
            </a:r>
            <a:r>
              <a:rPr lang="en-US" b="1" dirty="0" smtClean="0"/>
              <a:t>new</a:t>
            </a:r>
            <a:r>
              <a:rPr lang="en-US" dirty="0" smtClean="0"/>
              <a:t> </a:t>
            </a:r>
            <a:r>
              <a:rPr lang="en-US" dirty="0" err="1" smtClean="0"/>
              <a:t>AHistory</a:t>
            </a:r>
            <a:r>
              <a:rPr lang="en-US" dirty="0" smtClean="0"/>
              <a:t>&lt;String&gt;();</a:t>
            </a:r>
          </a:p>
          <a:p>
            <a:r>
              <a:rPr lang="en-US" dirty="0" smtClean="0"/>
              <a:t>History&lt;Point&gt;   </a:t>
            </a:r>
            <a:r>
              <a:rPr lang="en-US" dirty="0" err="1" smtClean="0"/>
              <a:t>pointHistory</a:t>
            </a:r>
            <a:r>
              <a:rPr lang="en-US" dirty="0" smtClean="0"/>
              <a:t>  = </a:t>
            </a:r>
            <a:r>
              <a:rPr lang="en-US" b="1" dirty="0" smtClean="0"/>
              <a:t>new</a:t>
            </a:r>
            <a:r>
              <a:rPr lang="en-US" dirty="0" smtClean="0"/>
              <a:t> </a:t>
            </a:r>
            <a:r>
              <a:rPr lang="en-US" dirty="0" err="1" smtClean="0"/>
              <a:t>AHistory</a:t>
            </a:r>
            <a:r>
              <a:rPr lang="en-US" dirty="0" smtClean="0"/>
              <a:t>&lt;Point&gt;(); 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Instantiating A String History vs. Array</a:t>
            </a:r>
            <a:endParaRPr lang="en-US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53000" y="5015299"/>
            <a:ext cx="37338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Can specify value while instantiating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2895600"/>
            <a:ext cx="8229600" cy="1447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String[] strings = </a:t>
            </a:r>
            <a:r>
              <a:rPr lang="en-US" b="1" dirty="0" smtClean="0"/>
              <a:t>new</a:t>
            </a:r>
            <a:r>
              <a:rPr lang="en-US" dirty="0" smtClean="0"/>
              <a:t> String[50];</a:t>
            </a:r>
          </a:p>
          <a:p>
            <a:r>
              <a:rPr lang="en-US" dirty="0" smtClean="0"/>
              <a:t>double[] doubles = </a:t>
            </a:r>
            <a:r>
              <a:rPr lang="en-US" b="1" dirty="0" smtClean="0"/>
              <a:t>new</a:t>
            </a:r>
            <a:r>
              <a:rPr lang="en-US" dirty="0" smtClean="0"/>
              <a:t> </a:t>
            </a:r>
            <a:r>
              <a:rPr lang="en-US" b="1" dirty="0" smtClean="0"/>
              <a:t>double</a:t>
            </a:r>
            <a:r>
              <a:rPr lang="en-US" dirty="0" smtClean="0"/>
              <a:t>[50];</a:t>
            </a:r>
          </a:p>
          <a:p>
            <a:endParaRPr lang="en-US" dirty="0" smtClean="0"/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4953000" y="2819400"/>
            <a:ext cx="289560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~PP720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0495267"/>
      </p:ext>
    </p:extLst>
  </p:cSld>
  <p:clrMapOvr>
    <a:masterClrMapping/>
  </p:clrMapOvr>
  <p:transition advTm="943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35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Extensions that Elaborate and Structural Type Equivalence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219200"/>
            <a:ext cx="82296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interface</a:t>
            </a:r>
            <a:r>
              <a:rPr lang="en-US" dirty="0" smtClean="0"/>
              <a:t> </a:t>
            </a:r>
            <a:r>
              <a:rPr lang="en-US" dirty="0" err="1" smtClean="0"/>
              <a:t>StringHistory</a:t>
            </a:r>
            <a:r>
              <a:rPr lang="en-US" dirty="0" smtClean="0"/>
              <a:t> </a:t>
            </a:r>
            <a:r>
              <a:rPr lang="en-US" b="1" dirty="0" smtClean="0"/>
              <a:t>extends</a:t>
            </a:r>
            <a:r>
              <a:rPr lang="en-US" dirty="0" smtClean="0"/>
              <a:t> History&lt;String&gt; {} </a:t>
            </a:r>
          </a:p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304800" y="2438400"/>
            <a:ext cx="8229600" cy="121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public class </a:t>
            </a:r>
            <a:r>
              <a:rPr lang="en-US" dirty="0" err="1" smtClean="0"/>
              <a:t>AStringHistory</a:t>
            </a:r>
            <a:r>
              <a:rPr lang="en-US" dirty="0" smtClean="0"/>
              <a:t> </a:t>
            </a:r>
            <a:r>
              <a:rPr lang="en-US" b="1" dirty="0" smtClean="0"/>
              <a:t>extends</a:t>
            </a:r>
            <a:r>
              <a:rPr lang="en-US" dirty="0" smtClean="0"/>
              <a:t> </a:t>
            </a:r>
            <a:r>
              <a:rPr lang="en-US" dirty="0" err="1" smtClean="0"/>
              <a:t>AHistory</a:t>
            </a:r>
            <a:r>
              <a:rPr lang="en-US" dirty="0" smtClean="0"/>
              <a:t>&lt;String&gt; </a:t>
            </a:r>
            <a:r>
              <a:rPr lang="en-US" b="1" dirty="0" smtClean="0"/>
              <a:t>implements</a:t>
            </a:r>
            <a:r>
              <a:rPr lang="en-US" dirty="0" smtClean="0"/>
              <a:t> </a:t>
            </a:r>
            <a:r>
              <a:rPr lang="en-US" dirty="0" err="1" smtClean="0"/>
              <a:t>StringHistory</a:t>
            </a:r>
            <a:r>
              <a:rPr lang="en-US" dirty="0" smtClean="0"/>
              <a:t> {}</a:t>
            </a:r>
          </a:p>
          <a:p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304800" y="4572000"/>
            <a:ext cx="8229600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history = </a:t>
            </a:r>
            <a:r>
              <a:rPr lang="en-US" dirty="0" err="1" smtClean="0"/>
              <a:t>stringHistory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stringHistory</a:t>
            </a:r>
            <a:r>
              <a:rPr lang="en-US" dirty="0" smtClean="0"/>
              <a:t> = history;</a:t>
            </a:r>
          </a:p>
          <a:p>
            <a:r>
              <a:rPr lang="en-US" dirty="0" err="1" smtClean="0"/>
              <a:t>stringHistory</a:t>
            </a:r>
            <a:r>
              <a:rPr lang="en-US" dirty="0" smtClean="0"/>
              <a:t> = </a:t>
            </a:r>
            <a:r>
              <a:rPr lang="en-US" b="1" dirty="0" smtClean="0"/>
              <a:t>new</a:t>
            </a:r>
            <a:r>
              <a:rPr lang="en-US" dirty="0" smtClean="0"/>
              <a:t> History();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3733800"/>
            <a:ext cx="82296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/>
              <a:t>StringHistory</a:t>
            </a:r>
            <a:r>
              <a:rPr lang="en-US" dirty="0" smtClean="0"/>
              <a:t>  </a:t>
            </a:r>
            <a:r>
              <a:rPr lang="en-US" dirty="0" err="1" smtClean="0"/>
              <a:t>stringHistory</a:t>
            </a:r>
            <a:r>
              <a:rPr lang="en-US" dirty="0" smtClean="0"/>
              <a:t> = </a:t>
            </a:r>
            <a:r>
              <a:rPr lang="en-US" b="1" dirty="0" smtClean="0"/>
              <a:t>new</a:t>
            </a:r>
            <a:r>
              <a:rPr lang="en-US" dirty="0" smtClean="0"/>
              <a:t> </a:t>
            </a:r>
            <a:r>
              <a:rPr lang="en-US" dirty="0" err="1" smtClean="0"/>
              <a:t>AStringHistory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History&lt;String&gt;  history = </a:t>
            </a:r>
            <a:r>
              <a:rPr lang="en-US" b="1" dirty="0" smtClean="0"/>
              <a:t>new</a:t>
            </a:r>
            <a:r>
              <a:rPr lang="en-US" dirty="0" smtClean="0"/>
              <a:t> </a:t>
            </a:r>
            <a:r>
              <a:rPr lang="en-US" dirty="0" err="1" smtClean="0"/>
              <a:t>AHistory</a:t>
            </a:r>
            <a:r>
              <a:rPr lang="en-US" dirty="0" smtClean="0"/>
              <a:t>(); </a:t>
            </a:r>
          </a:p>
        </p:txBody>
      </p:sp>
      <p:sp>
        <p:nvSpPr>
          <p:cNvPr id="9" name="Multiply 8"/>
          <p:cNvSpPr/>
          <p:nvPr/>
        </p:nvSpPr>
        <p:spPr>
          <a:xfrm>
            <a:off x="3048000" y="4876800"/>
            <a:ext cx="381000" cy="381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3733800" y="5181600"/>
            <a:ext cx="381000" cy="381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24200" y="5791200"/>
            <a:ext cx="25146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Extends != Equals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5000" y="6248400"/>
            <a:ext cx="54864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Java does not use structural equivalence</a:t>
            </a:r>
          </a:p>
        </p:txBody>
      </p:sp>
      <p:pic>
        <p:nvPicPr>
          <p:cNvPr id="14" name="~PP3649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3064751"/>
      </p:ext>
    </p:extLst>
  </p:cSld>
  <p:clrMapOvr>
    <a:masterClrMapping/>
  </p:clrMapOvr>
  <p:transition advTm="4123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37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 animBg="1"/>
      <p:bldP spid="10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Integer and String Adders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066800"/>
            <a:ext cx="82296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interface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IntegerAdder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sv-SE" b="1" dirty="0" smtClean="0">
                <a:solidFill>
                  <a:srgbClr val="7F0055"/>
                </a:solidFill>
                <a:latin typeface="Courier New"/>
              </a:rPr>
              <a:t> public</a:t>
            </a:r>
            <a:r>
              <a:rPr lang="sv-SE" b="1" dirty="0" smtClean="0">
                <a:solidFill>
                  <a:srgbClr val="000000"/>
                </a:solidFill>
                <a:latin typeface="Courier New"/>
              </a:rPr>
              <a:t> Integer sum(Integer val1, Integer val2);</a:t>
            </a:r>
            <a:endParaRPr lang="en-US" dirty="0" smtClean="0">
              <a:latin typeface="Courier New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3352800"/>
            <a:ext cx="8229600" cy="1600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AnIntegerAdder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implements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IntegerAdder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{</a:t>
            </a:r>
          </a:p>
          <a:p>
            <a:r>
              <a:rPr lang="sv-SE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sv-SE" b="1" dirty="0" smtClean="0">
                <a:solidFill>
                  <a:srgbClr val="000000"/>
                </a:solidFill>
                <a:latin typeface="Courier New"/>
              </a:rPr>
              <a:t> Integer sum(Integer val1, Integer val2) 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  return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val1 + val2;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  }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381000" y="2209800"/>
            <a:ext cx="82296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interface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StringAdder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String sum(String val1, String val2);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}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5105400"/>
            <a:ext cx="8229600" cy="1600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AStringAdder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implements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StringAdder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String sum(String val1, String val2) 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  return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val1 + val2;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  }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dirty="0" smtClean="0"/>
          </a:p>
        </p:txBody>
      </p:sp>
      <p:pic>
        <p:nvPicPr>
          <p:cNvPr id="10" name="~PP24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06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4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88.7|89.5|96.5|52.4|67.8|4.4|42.7|20.8|133.4|6.8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4.4|1.1|1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9.2|9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3.5|7.7|1.4|60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4.1|1.5|1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9.7|47.9|2.2|54.1|287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|2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9.7|67.8|1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2|5.1|22.9|70.1|46.7|18.2|1.2|13.7|26|5.9|4.1|9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6.9|1.1|1.3|20.9|30.1|2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6.3|3.7|88.2|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2.5|8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8|69.7|227|0.7|54.1|3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4.1|3.3|3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6.7|0.6|1.3|0.5|3|4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8.4|11.4|40.7|1.3|156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11572</TotalTime>
  <Words>1362</Words>
  <Application>Microsoft Office PowerPoint</Application>
  <PresentationFormat>On-screen Show (4:3)</PresentationFormat>
  <Paragraphs>254</Paragraphs>
  <Slides>25</Slides>
  <Notes>1</Notes>
  <HiddenSlides>0</HiddenSlides>
  <MMClips>21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Calibri</vt:lpstr>
      <vt:lpstr>Century Schoolbook</vt:lpstr>
      <vt:lpstr>Courier New</vt:lpstr>
      <vt:lpstr>Times New Roman</vt:lpstr>
      <vt:lpstr>Wingdings</vt:lpstr>
      <vt:lpstr>Wingdings 2</vt:lpstr>
      <vt:lpstr>Oriel</vt:lpstr>
      <vt:lpstr>Comp 401 Advanced Generics </vt:lpstr>
      <vt:lpstr>Prerequisite</vt:lpstr>
      <vt:lpstr>Java Generic Types (Review)</vt:lpstr>
      <vt:lpstr>AHistory</vt:lpstr>
      <vt:lpstr>Instantiating A String History</vt:lpstr>
      <vt:lpstr>Instantiating A String History vs. Array</vt:lpstr>
      <vt:lpstr>Instantiating A String History vs. Array</vt:lpstr>
      <vt:lpstr>Extensions that Elaborate and Structural Type Equivalence</vt:lpstr>
      <vt:lpstr>Integer and String Adders</vt:lpstr>
      <vt:lpstr>Integer and String Adders</vt:lpstr>
      <vt:lpstr>Integer and String Adders</vt:lpstr>
      <vt:lpstr>An Integer and String Adder</vt:lpstr>
      <vt:lpstr>An Integer and String Adder</vt:lpstr>
      <vt:lpstr>Collection Type Rules</vt:lpstr>
      <vt:lpstr>Type Rules</vt:lpstr>
      <vt:lpstr>Type Rules</vt:lpstr>
      <vt:lpstr>Wild Cards</vt:lpstr>
      <vt:lpstr>Wild Cards</vt:lpstr>
      <vt:lpstr>Collection Type Rules</vt:lpstr>
      <vt:lpstr>Array Type Rules</vt:lpstr>
      <vt:lpstr>Wild Cards</vt:lpstr>
      <vt:lpstr>Elaborating Instantiation</vt:lpstr>
      <vt:lpstr>More Convincing Example</vt:lpstr>
      <vt:lpstr>Counter Intuitive IS-A</vt:lpstr>
      <vt:lpstr>Counter Intuitive IS-A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Sasa</dc:creator>
  <cp:lastModifiedBy>Prasun Dewan</cp:lastModifiedBy>
  <cp:revision>1533</cp:revision>
  <dcterms:created xsi:type="dcterms:W3CDTF">2006-08-16T00:00:00Z</dcterms:created>
  <dcterms:modified xsi:type="dcterms:W3CDTF">2014-02-14T18:59:02Z</dcterms:modified>
</cp:coreProperties>
</file>