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3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4"/>
  </p:notesMasterIdLst>
  <p:sldIdLst>
    <p:sldId id="256" r:id="rId2"/>
    <p:sldId id="546" r:id="rId3"/>
    <p:sldId id="474" r:id="rId4"/>
    <p:sldId id="289" r:id="rId5"/>
    <p:sldId id="468" r:id="rId6"/>
    <p:sldId id="476" r:id="rId7"/>
    <p:sldId id="291" r:id="rId8"/>
    <p:sldId id="559" r:id="rId9"/>
    <p:sldId id="565" r:id="rId10"/>
    <p:sldId id="293" r:id="rId11"/>
    <p:sldId id="475" r:id="rId12"/>
    <p:sldId id="427" r:id="rId13"/>
    <p:sldId id="295" r:id="rId14"/>
    <p:sldId id="296" r:id="rId15"/>
    <p:sldId id="297" r:id="rId16"/>
    <p:sldId id="298" r:id="rId17"/>
    <p:sldId id="299" r:id="rId18"/>
    <p:sldId id="551" r:id="rId19"/>
    <p:sldId id="301" r:id="rId20"/>
    <p:sldId id="302" r:id="rId21"/>
    <p:sldId id="478" r:id="rId22"/>
    <p:sldId id="553" r:id="rId23"/>
    <p:sldId id="303" r:id="rId24"/>
    <p:sldId id="304" r:id="rId25"/>
    <p:sldId id="305" r:id="rId26"/>
    <p:sldId id="306" r:id="rId27"/>
    <p:sldId id="495" r:id="rId28"/>
    <p:sldId id="356" r:id="rId29"/>
    <p:sldId id="554" r:id="rId30"/>
    <p:sldId id="357" r:id="rId31"/>
    <p:sldId id="415" r:id="rId32"/>
    <p:sldId id="566" r:id="rId33"/>
    <p:sldId id="555" r:id="rId34"/>
    <p:sldId id="560" r:id="rId35"/>
    <p:sldId id="561" r:id="rId36"/>
    <p:sldId id="562" r:id="rId37"/>
    <p:sldId id="563" r:id="rId38"/>
    <p:sldId id="472" r:id="rId39"/>
    <p:sldId id="547" r:id="rId40"/>
    <p:sldId id="542" r:id="rId41"/>
    <p:sldId id="539" r:id="rId42"/>
    <p:sldId id="540" r:id="rId43"/>
    <p:sldId id="543" r:id="rId44"/>
    <p:sldId id="548" r:id="rId45"/>
    <p:sldId id="549" r:id="rId46"/>
    <p:sldId id="550" r:id="rId47"/>
    <p:sldId id="552" r:id="rId48"/>
    <p:sldId id="470" r:id="rId49"/>
    <p:sldId id="519" r:id="rId50"/>
    <p:sldId id="469" r:id="rId51"/>
    <p:sldId id="492" r:id="rId52"/>
    <p:sldId id="523" r:id="rId53"/>
    <p:sldId id="524" r:id="rId54"/>
    <p:sldId id="525" r:id="rId55"/>
    <p:sldId id="526" r:id="rId56"/>
    <p:sldId id="527" r:id="rId57"/>
    <p:sldId id="528" r:id="rId58"/>
    <p:sldId id="529" r:id="rId59"/>
    <p:sldId id="530" r:id="rId60"/>
    <p:sldId id="531" r:id="rId61"/>
    <p:sldId id="532" r:id="rId62"/>
    <p:sldId id="533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19" autoAdjust="0"/>
    <p:restoredTop sz="92101" autoAdjust="0"/>
  </p:normalViewPr>
  <p:slideViewPr>
    <p:cSldViewPr>
      <p:cViewPr>
        <p:scale>
          <a:sx n="70" d="100"/>
          <a:sy n="70" d="100"/>
        </p:scale>
        <p:origin x="-1200" y="-7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05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0.wav"/><Relationship Id="rId1" Type="http://schemas.openxmlformats.org/officeDocument/2006/relationships/tags" Target="../tags/tag6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1.wav"/><Relationship Id="rId1" Type="http://schemas.openxmlformats.org/officeDocument/2006/relationships/tags" Target="../tags/tag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8.wav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0.wav"/><Relationship Id="rId1" Type="http://schemas.openxmlformats.org/officeDocument/2006/relationships/tags" Target="../tags/tag9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1.wav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9.wav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0.wav"/><Relationship Id="rId1" Type="http://schemas.openxmlformats.org/officeDocument/2006/relationships/tags" Target="../tags/tag1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1.wav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2.wav"/><Relationship Id="rId1" Type="http://schemas.openxmlformats.org/officeDocument/2006/relationships/tags" Target="../tags/tag14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3.wav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24.wmf"/><Relationship Id="rId4" Type="http://schemas.openxmlformats.org/officeDocument/2006/relationships/notesSlide" Target="../notesSlides/notesSl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4.wav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5.wav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6.wav"/><Relationship Id="rId1" Type="http://schemas.openxmlformats.org/officeDocument/2006/relationships/tags" Target="../tags/tag16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7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8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9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0.wav"/><Relationship Id="rId1" Type="http://schemas.openxmlformats.org/officeDocument/2006/relationships/tags" Target="../tags/tag17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0.wav"/><Relationship Id="rId1" Type="http://schemas.openxmlformats.org/officeDocument/2006/relationships/tags" Target="../tags/tag18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0.wav"/><Relationship Id="rId1" Type="http://schemas.openxmlformats.org/officeDocument/2006/relationships/tags" Target="../tags/tag19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1.wav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2.wav"/><Relationship Id="rId1" Type="http://schemas.openxmlformats.org/officeDocument/2006/relationships/tags" Target="../tags/tag21.xml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3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4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5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0.wav"/><Relationship Id="rId1" Type="http://schemas.openxmlformats.org/officeDocument/2006/relationships/tags" Target="../tags/tag2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.wav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6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7.wav"/><Relationship Id="rId1" Type="http://schemas.openxmlformats.org/officeDocument/2006/relationships/tags" Target="../tags/tag23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7.wav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8.wav"/><Relationship Id="rId1" Type="http://schemas.openxmlformats.org/officeDocument/2006/relationships/tags" Target="../tags/tag24.xml"/><Relationship Id="rId6" Type="http://schemas.openxmlformats.org/officeDocument/2006/relationships/image" Target="../media/image37.png"/><Relationship Id="rId5" Type="http://schemas.openxmlformats.org/officeDocument/2006/relationships/image" Target="../media/image24.wmf"/><Relationship Id="rId4" Type="http://schemas.openxmlformats.org/officeDocument/2006/relationships/notesSlide" Target="../notesSlides/notesSlide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9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9.wav"/><Relationship Id="rId1" Type="http://schemas.openxmlformats.org/officeDocument/2006/relationships/tags" Target="../tags/tag25.xml"/><Relationship Id="rId4" Type="http://schemas.openxmlformats.org/officeDocument/2006/relationships/image" Target="../media/image3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0.wav"/><Relationship Id="rId1" Type="http://schemas.openxmlformats.org/officeDocument/2006/relationships/tags" Target="../tags/tag26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1.wav"/><Relationship Id="rId1" Type="http://schemas.openxmlformats.org/officeDocument/2006/relationships/tags" Target="../tags/tag2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.wav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2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2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3.wav"/><Relationship Id="rId1" Type="http://schemas.openxmlformats.org/officeDocument/2006/relationships/tags" Target="../tags/tag28.xml"/><Relationship Id="rId6" Type="http://schemas.openxmlformats.org/officeDocument/2006/relationships/image" Target="../media/image40.png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.wav"/><Relationship Id="rId1" Type="http://schemas.openxmlformats.org/officeDocument/2006/relationships/tags" Target="../tags/tag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7.wav"/><Relationship Id="rId1" Type="http://schemas.openxmlformats.org/officeDocument/2006/relationships/tags" Target="../tags/tag5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/>
          <a:lstStyle/>
          <a:p>
            <a:pPr algn="ctr"/>
            <a:r>
              <a:rPr lang="en-US" dirty="0" smtClean="0"/>
              <a:t>Comp 401</a:t>
            </a:r>
            <a:br>
              <a:rPr lang="en-US" dirty="0" smtClean="0"/>
            </a:br>
            <a:r>
              <a:rPr lang="en-US" dirty="0" smtClean="0"/>
              <a:t>Graphics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endParaRPr lang="en-US" dirty="0"/>
          </a:p>
        </p:txBody>
      </p:sp>
      <p:pic>
        <p:nvPicPr>
          <p:cNvPr id="6" name="~PP3324.WAV">
            <a:hlinkClick r:id="" action="ppaction://media"/>
          </p:cNvPr>
          <p:cNvPicPr>
            <a:picLocks noRot="1" noChangeAspect="1"/>
          </p:cNvPicPr>
          <p:nvPr>
            <a:wavAudioFile r:embed="rId1" name="~PP332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Stubs for </a:t>
            </a:r>
            <a:r>
              <a:rPr lang="en-US" dirty="0" err="1" smtClean="0"/>
              <a:t>ACartesianPoint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19200" y="1084405"/>
            <a:ext cx="6553200" cy="556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ACartesianPoint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implements</a:t>
            </a:r>
            <a:r>
              <a:rPr lang="en-US" dirty="0" smtClean="0">
                <a:solidFill>
                  <a:schemeClr val="tx1"/>
                </a:solidFill>
              </a:rPr>
              <a:t> Point {	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ACartesianPoint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theX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theY</a:t>
            </a:r>
            <a:r>
              <a:rPr lang="en-US" dirty="0" smtClean="0">
                <a:solidFill>
                  <a:schemeClr val="tx1"/>
                </a:solidFill>
              </a:rPr>
              <a:t>) {	}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  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ACartesianPoint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theRaidus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</a:p>
          <a:p>
            <a:r>
              <a:rPr lang="en-US" b="1" dirty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			double </a:t>
            </a:r>
            <a:r>
              <a:rPr lang="en-US" dirty="0" err="1" smtClean="0">
                <a:solidFill>
                  <a:schemeClr val="tx1"/>
                </a:solidFill>
              </a:rPr>
              <a:t>theAngle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lang="en-US" dirty="0">
                <a:solidFill>
                  <a:schemeClr val="tx1"/>
                </a:solidFill>
              </a:rPr>
              <a:t>{	</a:t>
            </a:r>
            <a:r>
              <a:rPr lang="en-US" dirty="0" smtClean="0">
                <a:solidFill>
                  <a:schemeClr val="tx1"/>
                </a:solidFill>
              </a:rPr>
              <a:t>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getX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0;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getY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0;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} 	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getAngle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0;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getRadius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 0;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~PP2936.WAV">
            <a:hlinkClick r:id="" action="ppaction://media"/>
          </p:cNvPr>
          <p:cNvPicPr>
            <a:picLocks noRot="1" noChangeAspect="1"/>
          </p:cNvPicPr>
          <p:nvPr>
            <a:wavAudioFile r:embed="rId1" name="~PP293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Test-First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48006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Write the interface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Create a class with stubs for each interface method and constructor</a:t>
            </a:r>
          </a:p>
          <a:p>
            <a:pPr marL="822960" lvl="1" indent="-457200">
              <a:buFont typeface="+mj-lt"/>
              <a:buAutoNum type="arabicPeriod"/>
            </a:pPr>
            <a:r>
              <a:rPr lang="en-US" sz="2400" dirty="0" smtClean="0"/>
              <a:t>If method is procedure method does nothing</a:t>
            </a:r>
          </a:p>
          <a:p>
            <a:pPr marL="822960" lvl="1" indent="-457200">
              <a:buFont typeface="+mj-lt"/>
              <a:buAutoNum type="arabicPeriod"/>
            </a:pPr>
            <a:r>
              <a:rPr lang="en-US" sz="2400" dirty="0" smtClean="0"/>
              <a:t>If method is function, it returns 0 or null value</a:t>
            </a:r>
          </a:p>
          <a:p>
            <a:pPr marL="822960" lvl="1" indent="-457200">
              <a:buFont typeface="+mj-lt"/>
              <a:buAutoNum type="arabicPeriod"/>
            </a:pPr>
            <a:r>
              <a:rPr lang="en-US" sz="2400" dirty="0" smtClean="0"/>
              <a:t>No variables need be declared as this point!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Write a tester for it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Write/rewrite in one or more stub methods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Use tester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If tester results not correct, go back to 4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6172200"/>
            <a:ext cx="7543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sz="2400" dirty="0" smtClean="0"/>
              <a:t>Steps may be combined for simple classes!</a:t>
            </a:r>
            <a:endParaRPr lang="en-US" sz="2400" dirty="0"/>
          </a:p>
        </p:txBody>
      </p:sp>
      <p:pic>
        <p:nvPicPr>
          <p:cNvPr id="6" name="~PP3484.WAV">
            <a:hlinkClick r:id="" action="ppaction://media"/>
          </p:cNvPr>
          <p:cNvPicPr>
            <a:picLocks noRot="1" noChangeAspect="1"/>
          </p:cNvPicPr>
          <p:nvPr>
            <a:wavAudioFile r:embed="rId2" name="~PP348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7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 Variable Representations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X, Y (Cartesian Representation)</a:t>
            </a:r>
          </a:p>
          <a:p>
            <a:r>
              <a:rPr lang="en-US" dirty="0" smtClean="0"/>
              <a:t>Radius, Angle (Polar Representation)</a:t>
            </a:r>
          </a:p>
          <a:p>
            <a:r>
              <a:rPr lang="en-US" dirty="0" smtClean="0"/>
              <a:t>X, Radius</a:t>
            </a:r>
          </a:p>
          <a:p>
            <a:r>
              <a:rPr lang="en-US" dirty="0" smtClean="0"/>
              <a:t>X, Y, Radius, Angle</a:t>
            </a:r>
          </a:p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Multiply 3"/>
          <p:cNvSpPr/>
          <p:nvPr/>
        </p:nvSpPr>
        <p:spPr>
          <a:xfrm>
            <a:off x="1981200" y="2209800"/>
            <a:ext cx="533400" cy="5334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62600" y="2286000"/>
            <a:ext cx="220980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Does not completely specify the point</a:t>
            </a:r>
            <a:endParaRPr lang="en-US" dirty="0"/>
          </a:p>
        </p:txBody>
      </p:sp>
      <p:pic>
        <p:nvPicPr>
          <p:cNvPr id="7" name="~PP2398.WAV">
            <a:hlinkClick r:id="" action="ppaction://media"/>
          </p:cNvPr>
          <p:cNvPicPr>
            <a:picLocks noRot="1" noChangeAspect="1"/>
          </p:cNvPicPr>
          <p:nvPr>
            <a:wavAudioFile r:embed="rId2" name="~PP239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5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Algorithms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457200" y="1676400"/>
            <a:ext cx="3810000" cy="3452813"/>
            <a:chOff x="2819400" y="1733550"/>
            <a:chExt cx="3810000" cy="3452813"/>
          </a:xfrm>
        </p:grpSpPr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2819400" y="1733550"/>
              <a:ext cx="3175" cy="344805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2819400" y="5181600"/>
              <a:ext cx="3810000" cy="476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5181600" y="2514600"/>
              <a:ext cx="212725" cy="23971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3621088" y="2687638"/>
              <a:ext cx="1651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X</a:t>
              </a:r>
              <a:endParaRPr lang="en-US" sz="1800"/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3621088" y="3054350"/>
              <a:ext cx="3175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</a:rPr>
                <a:t>.</a:t>
              </a:r>
              <a:endParaRPr lang="en-US"/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4422775" y="3513138"/>
              <a:ext cx="603250" cy="69056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5029200" y="3657600"/>
              <a:ext cx="1651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Y</a:t>
              </a:r>
              <a:endParaRPr lang="en-US" sz="1800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3221038" y="3513138"/>
              <a:ext cx="801687" cy="69056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3886200" y="3429000"/>
              <a:ext cx="209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 R</a:t>
              </a:r>
              <a:endParaRPr lang="en-US" sz="1800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3422650" y="4435475"/>
              <a:ext cx="600075" cy="69056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3621088" y="4540250"/>
              <a:ext cx="119062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  <a:latin typeface="Symbol" pitchFamily="18" charset="2"/>
                </a:rPr>
                <a:t>q</a:t>
              </a:r>
              <a:endParaRPr lang="en-US" sz="1800"/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3621088" y="4919663"/>
              <a:ext cx="3175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</a:rPr>
                <a:t>.</a:t>
              </a:r>
              <a:endParaRPr lang="en-US"/>
            </a:p>
          </p:txBody>
        </p:sp>
        <p:grpSp>
          <p:nvGrpSpPr>
            <p:cNvPr id="16" name="Group 16"/>
            <p:cNvGrpSpPr>
              <a:grpSpLocks/>
            </p:cNvGrpSpPr>
            <p:nvPr/>
          </p:nvGrpSpPr>
          <p:grpSpPr bwMode="auto">
            <a:xfrm>
              <a:off x="2819400" y="2819400"/>
              <a:ext cx="2362200" cy="2360613"/>
              <a:chOff x="3247" y="1694"/>
              <a:chExt cx="883" cy="1451"/>
            </a:xfrm>
          </p:grpSpPr>
          <p:sp>
            <p:nvSpPr>
              <p:cNvPr id="17" name="Line 17"/>
              <p:cNvSpPr>
                <a:spLocks noChangeShapeType="1"/>
              </p:cNvSpPr>
              <p:nvPr/>
            </p:nvSpPr>
            <p:spPr bwMode="auto">
              <a:xfrm flipV="1">
                <a:off x="3309" y="1805"/>
                <a:ext cx="760" cy="1230"/>
              </a:xfrm>
              <a:prstGeom prst="line">
                <a:avLst/>
              </a:prstGeom>
              <a:noFill/>
              <a:ln w="28575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8"/>
              <p:cNvSpPr>
                <a:spLocks/>
              </p:cNvSpPr>
              <p:nvPr/>
            </p:nvSpPr>
            <p:spPr bwMode="auto">
              <a:xfrm>
                <a:off x="3247" y="2977"/>
                <a:ext cx="126" cy="168"/>
              </a:xfrm>
              <a:custGeom>
                <a:avLst/>
                <a:gdLst>
                  <a:gd name="T0" fmla="*/ 953 w 57"/>
                  <a:gd name="T1" fmla="*/ 0 h 67"/>
                  <a:gd name="T2" fmla="*/ 0 w 57"/>
                  <a:gd name="T3" fmla="*/ 16650 h 67"/>
                  <a:gd name="T4" fmla="*/ 6665 w 57"/>
                  <a:gd name="T5" fmla="*/ 8733 h 67"/>
                  <a:gd name="T6" fmla="*/ 953 w 5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7"/>
                  <a:gd name="T13" fmla="*/ 0 h 67"/>
                  <a:gd name="T14" fmla="*/ 57 w 5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7" h="67">
                    <a:moveTo>
                      <a:pt x="8" y="0"/>
                    </a:moveTo>
                    <a:lnTo>
                      <a:pt x="0" y="67"/>
                    </a:lnTo>
                    <a:lnTo>
                      <a:pt x="57" y="3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C3300"/>
              </a:solidFill>
              <a:ln w="28575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9"/>
              <p:cNvSpPr>
                <a:spLocks/>
              </p:cNvSpPr>
              <p:nvPr/>
            </p:nvSpPr>
            <p:spPr bwMode="auto">
              <a:xfrm>
                <a:off x="4005" y="1694"/>
                <a:ext cx="125" cy="169"/>
              </a:xfrm>
              <a:custGeom>
                <a:avLst/>
                <a:gdLst>
                  <a:gd name="T0" fmla="*/ 5430 w 57"/>
                  <a:gd name="T1" fmla="*/ 17256 h 67"/>
                  <a:gd name="T2" fmla="*/ 6338 w 57"/>
                  <a:gd name="T3" fmla="*/ 0 h 67"/>
                  <a:gd name="T4" fmla="*/ 0 w 57"/>
                  <a:gd name="T5" fmla="*/ 8266 h 67"/>
                  <a:gd name="T6" fmla="*/ 5430 w 57"/>
                  <a:gd name="T7" fmla="*/ 17256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7"/>
                  <a:gd name="T13" fmla="*/ 0 h 67"/>
                  <a:gd name="T14" fmla="*/ 57 w 5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7" h="67">
                    <a:moveTo>
                      <a:pt x="49" y="67"/>
                    </a:moveTo>
                    <a:lnTo>
                      <a:pt x="57" y="0"/>
                    </a:lnTo>
                    <a:lnTo>
                      <a:pt x="0" y="32"/>
                    </a:lnTo>
                    <a:lnTo>
                      <a:pt x="49" y="67"/>
                    </a:lnTo>
                    <a:close/>
                  </a:path>
                </a:pathLst>
              </a:custGeom>
              <a:solidFill>
                <a:srgbClr val="CC3300"/>
              </a:solidFill>
              <a:ln w="28575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>
              <a:grpSpLocks/>
            </p:cNvGrpSpPr>
            <p:nvPr/>
          </p:nvGrpSpPr>
          <p:grpSpPr bwMode="auto">
            <a:xfrm>
              <a:off x="5181600" y="2819400"/>
              <a:ext cx="223838" cy="2303463"/>
              <a:chOff x="4223" y="1239"/>
              <a:chExt cx="64" cy="577"/>
            </a:xfrm>
          </p:grpSpPr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>
                <a:off x="4255" y="1294"/>
                <a:ext cx="1" cy="467"/>
              </a:xfrm>
              <a:prstGeom prst="line">
                <a:avLst/>
              </a:prstGeom>
              <a:noFill/>
              <a:ln w="28575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22"/>
              <p:cNvSpPr>
                <a:spLocks/>
              </p:cNvSpPr>
              <p:nvPr/>
            </p:nvSpPr>
            <p:spPr bwMode="auto">
              <a:xfrm>
                <a:off x="4226" y="1239"/>
                <a:ext cx="61" cy="61"/>
              </a:xfrm>
              <a:custGeom>
                <a:avLst/>
                <a:gdLst>
                  <a:gd name="T0" fmla="*/ 61 w 61"/>
                  <a:gd name="T1" fmla="*/ 61 h 61"/>
                  <a:gd name="T2" fmla="*/ 29 w 61"/>
                  <a:gd name="T3" fmla="*/ 0 h 61"/>
                  <a:gd name="T4" fmla="*/ 0 w 61"/>
                  <a:gd name="T5" fmla="*/ 61 h 61"/>
                  <a:gd name="T6" fmla="*/ 61 w 61"/>
                  <a:gd name="T7" fmla="*/ 61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1"/>
                  <a:gd name="T13" fmla="*/ 0 h 61"/>
                  <a:gd name="T14" fmla="*/ 61 w 61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1" h="61">
                    <a:moveTo>
                      <a:pt x="61" y="61"/>
                    </a:moveTo>
                    <a:lnTo>
                      <a:pt x="29" y="0"/>
                    </a:lnTo>
                    <a:lnTo>
                      <a:pt x="0" y="61"/>
                    </a:lnTo>
                    <a:lnTo>
                      <a:pt x="61" y="61"/>
                    </a:lnTo>
                    <a:close/>
                  </a:path>
                </a:pathLst>
              </a:custGeom>
              <a:solidFill>
                <a:srgbClr val="CC3300"/>
              </a:solidFill>
              <a:ln w="28575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23"/>
              <p:cNvSpPr>
                <a:spLocks/>
              </p:cNvSpPr>
              <p:nvPr/>
            </p:nvSpPr>
            <p:spPr bwMode="auto">
              <a:xfrm>
                <a:off x="4223" y="1755"/>
                <a:ext cx="61" cy="61"/>
              </a:xfrm>
              <a:custGeom>
                <a:avLst/>
                <a:gdLst>
                  <a:gd name="T0" fmla="*/ 0 w 61"/>
                  <a:gd name="T1" fmla="*/ 0 h 61"/>
                  <a:gd name="T2" fmla="*/ 32 w 61"/>
                  <a:gd name="T3" fmla="*/ 61 h 61"/>
                  <a:gd name="T4" fmla="*/ 61 w 61"/>
                  <a:gd name="T5" fmla="*/ 0 h 61"/>
                  <a:gd name="T6" fmla="*/ 0 w 61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1"/>
                  <a:gd name="T13" fmla="*/ 0 h 61"/>
                  <a:gd name="T14" fmla="*/ 61 w 61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1" h="61">
                    <a:moveTo>
                      <a:pt x="0" y="0"/>
                    </a:moveTo>
                    <a:lnTo>
                      <a:pt x="32" y="61"/>
                    </a:lnTo>
                    <a:lnTo>
                      <a:pt x="6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3300"/>
              </a:solidFill>
              <a:ln w="28575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3276600" y="4724400"/>
              <a:ext cx="201613" cy="461963"/>
            </a:xfrm>
            <a:custGeom>
              <a:avLst/>
              <a:gdLst>
                <a:gd name="T0" fmla="*/ 0 w 58"/>
                <a:gd name="T1" fmla="*/ 0 h 116"/>
                <a:gd name="T2" fmla="*/ 2147483647 w 58"/>
                <a:gd name="T3" fmla="*/ 2147483647 h 116"/>
                <a:gd name="T4" fmla="*/ 2147483647 w 58"/>
                <a:gd name="T5" fmla="*/ 2147483647 h 116"/>
                <a:gd name="T6" fmla="*/ 2147483647 w 58"/>
                <a:gd name="T7" fmla="*/ 2147483647 h 116"/>
                <a:gd name="T8" fmla="*/ 2147483647 w 58"/>
                <a:gd name="T9" fmla="*/ 2147483647 h 116"/>
                <a:gd name="T10" fmla="*/ 2147483647 w 58"/>
                <a:gd name="T11" fmla="*/ 2147483647 h 116"/>
                <a:gd name="T12" fmla="*/ 2147483647 w 58"/>
                <a:gd name="T13" fmla="*/ 2147483647 h 116"/>
                <a:gd name="T14" fmla="*/ 2147483647 w 58"/>
                <a:gd name="T15" fmla="*/ 2147483647 h 1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8"/>
                <a:gd name="T25" fmla="*/ 0 h 116"/>
                <a:gd name="T26" fmla="*/ 58 w 58"/>
                <a:gd name="T27" fmla="*/ 116 h 1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8" h="116">
                  <a:moveTo>
                    <a:pt x="0" y="0"/>
                  </a:moveTo>
                  <a:lnTo>
                    <a:pt x="12" y="3"/>
                  </a:lnTo>
                  <a:lnTo>
                    <a:pt x="23" y="9"/>
                  </a:lnTo>
                  <a:lnTo>
                    <a:pt x="32" y="20"/>
                  </a:lnTo>
                  <a:lnTo>
                    <a:pt x="40" y="35"/>
                  </a:lnTo>
                  <a:lnTo>
                    <a:pt x="49" y="52"/>
                  </a:lnTo>
                  <a:lnTo>
                    <a:pt x="52" y="72"/>
                  </a:lnTo>
                  <a:lnTo>
                    <a:pt x="58" y="116"/>
                  </a:lnTo>
                </a:path>
              </a:pathLst>
            </a:custGeom>
            <a:noFill/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" name="Group 25"/>
            <p:cNvGrpSpPr>
              <a:grpSpLocks/>
            </p:cNvGrpSpPr>
            <p:nvPr/>
          </p:nvGrpSpPr>
          <p:grpSpPr bwMode="auto">
            <a:xfrm rot="-5400000">
              <a:off x="3859213" y="1474787"/>
              <a:ext cx="223838" cy="2303463"/>
              <a:chOff x="4223" y="1239"/>
              <a:chExt cx="64" cy="577"/>
            </a:xfrm>
          </p:grpSpPr>
          <p:sp>
            <p:nvSpPr>
              <p:cNvPr id="26" name="Line 26"/>
              <p:cNvSpPr>
                <a:spLocks noChangeShapeType="1"/>
              </p:cNvSpPr>
              <p:nvPr/>
            </p:nvSpPr>
            <p:spPr bwMode="auto">
              <a:xfrm>
                <a:off x="4255" y="1294"/>
                <a:ext cx="1" cy="467"/>
              </a:xfrm>
              <a:prstGeom prst="line">
                <a:avLst/>
              </a:prstGeom>
              <a:noFill/>
              <a:ln w="28575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27"/>
              <p:cNvSpPr>
                <a:spLocks/>
              </p:cNvSpPr>
              <p:nvPr/>
            </p:nvSpPr>
            <p:spPr bwMode="auto">
              <a:xfrm>
                <a:off x="4226" y="1239"/>
                <a:ext cx="61" cy="61"/>
              </a:xfrm>
              <a:custGeom>
                <a:avLst/>
                <a:gdLst>
                  <a:gd name="T0" fmla="*/ 61 w 61"/>
                  <a:gd name="T1" fmla="*/ 61 h 61"/>
                  <a:gd name="T2" fmla="*/ 29 w 61"/>
                  <a:gd name="T3" fmla="*/ 0 h 61"/>
                  <a:gd name="T4" fmla="*/ 0 w 61"/>
                  <a:gd name="T5" fmla="*/ 61 h 61"/>
                  <a:gd name="T6" fmla="*/ 61 w 61"/>
                  <a:gd name="T7" fmla="*/ 61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1"/>
                  <a:gd name="T13" fmla="*/ 0 h 61"/>
                  <a:gd name="T14" fmla="*/ 61 w 61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1" h="61">
                    <a:moveTo>
                      <a:pt x="61" y="61"/>
                    </a:moveTo>
                    <a:lnTo>
                      <a:pt x="29" y="0"/>
                    </a:lnTo>
                    <a:lnTo>
                      <a:pt x="0" y="61"/>
                    </a:lnTo>
                    <a:lnTo>
                      <a:pt x="61" y="61"/>
                    </a:lnTo>
                    <a:close/>
                  </a:path>
                </a:pathLst>
              </a:custGeom>
              <a:solidFill>
                <a:srgbClr val="CC3300"/>
              </a:solidFill>
              <a:ln w="28575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28"/>
              <p:cNvSpPr>
                <a:spLocks/>
              </p:cNvSpPr>
              <p:nvPr/>
            </p:nvSpPr>
            <p:spPr bwMode="auto">
              <a:xfrm>
                <a:off x="4223" y="1755"/>
                <a:ext cx="61" cy="61"/>
              </a:xfrm>
              <a:custGeom>
                <a:avLst/>
                <a:gdLst>
                  <a:gd name="T0" fmla="*/ 0 w 61"/>
                  <a:gd name="T1" fmla="*/ 0 h 61"/>
                  <a:gd name="T2" fmla="*/ 32 w 61"/>
                  <a:gd name="T3" fmla="*/ 61 h 61"/>
                  <a:gd name="T4" fmla="*/ 61 w 61"/>
                  <a:gd name="T5" fmla="*/ 0 h 61"/>
                  <a:gd name="T6" fmla="*/ 0 w 61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1"/>
                  <a:gd name="T13" fmla="*/ 0 h 61"/>
                  <a:gd name="T14" fmla="*/ 61 w 61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1" h="61">
                    <a:moveTo>
                      <a:pt x="0" y="0"/>
                    </a:moveTo>
                    <a:lnTo>
                      <a:pt x="32" y="61"/>
                    </a:lnTo>
                    <a:lnTo>
                      <a:pt x="6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3300"/>
              </a:solidFill>
              <a:ln w="28575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0" name="Rectangle 29"/>
          <p:cNvSpPr/>
          <p:nvPr/>
        </p:nvSpPr>
        <p:spPr>
          <a:xfrm>
            <a:off x="4572000" y="1371600"/>
            <a:ext cx="3733800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4800600" y="1524000"/>
            <a:ext cx="3124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Cartesian Representation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4800600" y="2286000"/>
            <a:ext cx="3276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R = </a:t>
            </a:r>
            <a:r>
              <a:rPr lang="en-US" dirty="0" err="1" smtClean="0"/>
              <a:t>sqrt</a:t>
            </a:r>
            <a:r>
              <a:rPr lang="en-US" dirty="0" smtClean="0"/>
              <a:t> (X</a:t>
            </a:r>
            <a:r>
              <a:rPr lang="en-US" baseline="30000" dirty="0" smtClean="0"/>
              <a:t>2 </a:t>
            </a:r>
            <a:r>
              <a:rPr lang="en-US" dirty="0" smtClean="0"/>
              <a:t>* Y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4800600" y="2819400"/>
            <a:ext cx="3276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ym typeface="Symbol" pitchFamily="18" charset="2"/>
              </a:rPr>
              <a:t></a:t>
            </a:r>
            <a:r>
              <a:rPr lang="en-US" dirty="0" smtClean="0"/>
              <a:t> = </a:t>
            </a:r>
            <a:r>
              <a:rPr lang="en-US" dirty="0" err="1" smtClean="0"/>
              <a:t>arctan</a:t>
            </a:r>
            <a:r>
              <a:rPr lang="en-US" dirty="0" smtClean="0"/>
              <a:t> (Y/X)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4572000" y="3810000"/>
            <a:ext cx="3733800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4800600" y="3962400"/>
            <a:ext cx="3124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Polar Representation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4800600" y="4724400"/>
            <a:ext cx="3276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X = R*</a:t>
            </a:r>
            <a:r>
              <a:rPr lang="en-US" dirty="0" err="1" smtClean="0"/>
              <a:t>cos</a:t>
            </a:r>
            <a:r>
              <a:rPr lang="en-US" dirty="0" smtClean="0"/>
              <a:t>(</a:t>
            </a:r>
            <a:r>
              <a:rPr lang="en-US" dirty="0" smtClean="0">
                <a:sym typeface="Symbol" pitchFamily="18" charset="2"/>
              </a:rPr>
              <a:t>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4800600" y="5257800"/>
            <a:ext cx="3276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Y = R*sin(</a:t>
            </a:r>
            <a:r>
              <a:rPr lang="en-US" dirty="0" smtClean="0">
                <a:sym typeface="Symbol" pitchFamily="18" charset="2"/>
              </a:rPr>
              <a:t>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9" name="~PP2605.WAV">
            <a:hlinkClick r:id="" action="ppaction://media"/>
          </p:cNvPr>
          <p:cNvPicPr>
            <a:picLocks noRot="1" noChangeAspect="1"/>
          </p:cNvPicPr>
          <p:nvPr>
            <a:wavAudioFile r:embed="rId1" name="~PP2605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4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Class: </a:t>
            </a:r>
            <a:r>
              <a:rPr lang="en-US" dirty="0" err="1" smtClean="0"/>
              <a:t>ACartesianPoint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7934" y="990600"/>
            <a:ext cx="8229600" cy="502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ACartesianPoint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Point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ACartesianPoint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theX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theY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x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theX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y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theY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ACartesianPoint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theRadius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theAngle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 x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 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theRadius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Math.</a:t>
            </a:r>
            <a:r>
              <a:rPr lang="en-US" b="1" i="1" dirty="0" err="1">
                <a:solidFill>
                  <a:srgbClr val="000000"/>
                </a:solidFill>
                <a:latin typeface="Consolas"/>
              </a:rPr>
              <a:t>cos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i="1" dirty="0" err="1">
                <a:solidFill>
                  <a:srgbClr val="000000"/>
                </a:solidFill>
                <a:latin typeface="Consolas"/>
              </a:rPr>
              <a:t>theAngle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 y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theRadius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Math.</a:t>
            </a:r>
            <a:r>
              <a:rPr lang="en-US" b="1" i="1" dirty="0" err="1">
                <a:solidFill>
                  <a:srgbClr val="000000"/>
                </a:solidFill>
                <a:latin typeface="Consolas"/>
              </a:rPr>
              <a:t>sin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i="1" dirty="0" err="1">
                <a:solidFill>
                  <a:srgbClr val="000000"/>
                </a:solidFill>
                <a:latin typeface="Consolas"/>
              </a:rPr>
              <a:t>theAngle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 } 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getAngle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 </a:t>
            </a:r>
            <a:r>
              <a:rPr lang="en-US" b="1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b="1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smtClean="0">
                <a:solidFill>
                  <a:srgbClr val="000000"/>
                </a:solidFill>
                <a:latin typeface="Consolas"/>
              </a:rPr>
              <a:t>Math.</a:t>
            </a:r>
            <a:r>
              <a:rPr lang="en-US" b="1" i="1" smtClean="0">
                <a:solidFill>
                  <a:srgbClr val="000000"/>
                </a:solidFill>
                <a:latin typeface="Consolas"/>
              </a:rPr>
              <a:t>atan2</a:t>
            </a:r>
            <a:r>
              <a:rPr lang="en-US" b="1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smtClean="0">
                <a:solidFill>
                  <a:srgbClr val="0000C0"/>
                </a:solidFill>
                <a:latin typeface="Consolas"/>
              </a:rPr>
              <a:t>y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smtClean="0">
                <a:solidFill>
                  <a:srgbClr val="0000C0"/>
                </a:solidFill>
                <a:latin typeface="Consolas"/>
              </a:rPr>
              <a:t>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getRadius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Math.</a:t>
            </a:r>
            <a:r>
              <a:rPr lang="en-US" b="1" i="1" dirty="0" err="1">
                <a:solidFill>
                  <a:srgbClr val="000000"/>
                </a:solidFill>
                <a:latin typeface="Consolas"/>
              </a:rPr>
              <a:t>sqrt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~PP1627.WAV">
            <a:hlinkClick r:id="" action="ppaction://media"/>
          </p:cNvPr>
          <p:cNvPicPr>
            <a:picLocks noRot="1" noChangeAspect="1"/>
          </p:cNvPicPr>
          <p:nvPr>
            <a:wavAudioFile r:embed="rId1" name="~PP162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8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Class: </a:t>
            </a:r>
            <a:r>
              <a:rPr lang="en-US" dirty="0" err="1" smtClean="0"/>
              <a:t>APolarPoint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295400"/>
            <a:ext cx="8229600" cy="495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APolarPoint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Point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radius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angle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APolarPoint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theRadius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theAngle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radius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theRadius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angle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theAngle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APolarPoint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theX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theY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radius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Math.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sqrt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theX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theX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theY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theY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angle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Math.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atan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((</a:t>
            </a:r>
            <a:r>
              <a:rPr lang="en-US" b="1" i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b="1" i="1" dirty="0" err="1">
                <a:solidFill>
                  <a:srgbClr val="000000"/>
                </a:solidFill>
                <a:latin typeface="Consolas"/>
              </a:rPr>
              <a:t>theY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/</a:t>
            </a:r>
            <a:r>
              <a:rPr lang="en-US" b="1" i="1" dirty="0" err="1">
                <a:solidFill>
                  <a:srgbClr val="000000"/>
                </a:solidFill>
                <a:latin typeface="Consolas"/>
              </a:rPr>
              <a:t>theX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(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radius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Math.</a:t>
            </a:r>
            <a:r>
              <a:rPr lang="en-US" b="1" i="1" dirty="0" err="1">
                <a:solidFill>
                  <a:srgbClr val="000000"/>
                </a:solidFill>
                <a:latin typeface="Consolas"/>
              </a:rPr>
              <a:t>cos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i="1" dirty="0">
                <a:solidFill>
                  <a:srgbClr val="0000C0"/>
                </a:solidFill>
                <a:latin typeface="Consolas"/>
              </a:rPr>
              <a:t>angle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));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(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radius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Math.</a:t>
            </a:r>
            <a:r>
              <a:rPr lang="en-US" b="1" i="1" dirty="0" err="1">
                <a:solidFill>
                  <a:srgbClr val="000000"/>
                </a:solidFill>
                <a:latin typeface="Consolas"/>
              </a:rPr>
              <a:t>sin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i="1" dirty="0">
                <a:solidFill>
                  <a:srgbClr val="0000C0"/>
                </a:solidFill>
                <a:latin typeface="Consolas"/>
              </a:rPr>
              <a:t>angle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)); }</a:t>
            </a:r>
          </a:p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getAngle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angle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 } 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getRadius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radius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 }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~PP3383.WAV">
            <a:hlinkClick r:id="" action="ppaction://media"/>
          </p:cNvPr>
          <p:cNvPicPr>
            <a:picLocks noRot="1" noChangeAspect="1"/>
          </p:cNvPicPr>
          <p:nvPr>
            <a:wavAudioFile r:embed="rId1" name="~PP3383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86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Using the Interface and </a:t>
            </a:r>
            <a:r>
              <a:rPr lang="en-US" smtClean="0"/>
              <a:t>Its Implementations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90600" y="1752600"/>
            <a:ext cx="7086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Point point1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ACartesianPoint</a:t>
            </a:r>
            <a:r>
              <a:rPr lang="en-US" dirty="0" smtClean="0">
                <a:solidFill>
                  <a:schemeClr val="tx1"/>
                </a:solidFill>
              </a:rPr>
              <a:t> (50, 50);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600" y="2362200"/>
            <a:ext cx="7086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Point point2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APolarPoint</a:t>
            </a:r>
            <a:r>
              <a:rPr lang="en-US" dirty="0" smtClean="0">
                <a:solidFill>
                  <a:schemeClr val="tx1"/>
                </a:solidFill>
              </a:rPr>
              <a:t> (70.5, </a:t>
            </a:r>
            <a:r>
              <a:rPr lang="en-US" dirty="0" err="1" smtClean="0">
                <a:solidFill>
                  <a:schemeClr val="tx1"/>
                </a:solidFill>
              </a:rPr>
              <a:t>Math.pi</a:t>
            </a:r>
            <a:r>
              <a:rPr lang="en-US" dirty="0" smtClean="0">
                <a:solidFill>
                  <a:schemeClr val="tx1"/>
                </a:solidFill>
              </a:rPr>
              <a:t>()/4);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0600" y="2971800"/>
            <a:ext cx="7086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point1 = point2;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7400" y="3886200"/>
            <a:ext cx="50292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Constructor chooses implementation</a:t>
            </a:r>
            <a:endParaRPr lang="en-US" dirty="0"/>
          </a:p>
        </p:txBody>
      </p:sp>
      <p:cxnSp>
        <p:nvCxnSpPr>
          <p:cNvPr id="10" name="Straight Arrow Connector 9"/>
          <p:cNvCxnSpPr>
            <a:stCxn id="8" idx="0"/>
          </p:cNvCxnSpPr>
          <p:nvPr/>
        </p:nvCxnSpPr>
        <p:spPr>
          <a:xfrm rot="16200000" flipV="1">
            <a:off x="3429000" y="2743200"/>
            <a:ext cx="17526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0"/>
          </p:cNvCxnSpPr>
          <p:nvPr/>
        </p:nvCxnSpPr>
        <p:spPr>
          <a:xfrm rot="16200000" flipV="1">
            <a:off x="3657600" y="2971800"/>
            <a:ext cx="11430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057400" y="4572000"/>
            <a:ext cx="50292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Constructor cannot be in interface</a:t>
            </a:r>
            <a:endParaRPr lang="en-US" dirty="0"/>
          </a:p>
        </p:txBody>
      </p:sp>
      <p:pic>
        <p:nvPicPr>
          <p:cNvPr id="13" name="~PP22.WAV">
            <a:hlinkClick r:id="" action="ppaction://media"/>
          </p:cNvPr>
          <p:cNvPicPr>
            <a:picLocks noRot="1" noChangeAspect="1"/>
          </p:cNvPicPr>
          <p:nvPr>
            <a:wavAudioFile r:embed="rId1" name="~PP2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Geometric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Geometric example to show multiple useful implementations of an interface</a:t>
            </a:r>
          </a:p>
          <a:p>
            <a:r>
              <a:rPr lang="en-US" dirty="0" smtClean="0"/>
              <a:t>Most geometric objects have multiple representations</a:t>
            </a:r>
            <a:endParaRPr lang="en-US" dirty="0"/>
          </a:p>
        </p:txBody>
      </p:sp>
      <p:pic>
        <p:nvPicPr>
          <p:cNvPr id="5" name="~PP1329.WAV">
            <a:hlinkClick r:id="" action="ppaction://media"/>
          </p:cNvPr>
          <p:cNvPicPr>
            <a:picLocks noRot="1" noChangeAspect="1"/>
          </p:cNvPicPr>
          <p:nvPr>
            <a:wavAudioFile r:embed="rId1" name="~PP132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6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Logical representation</a:t>
            </a:r>
          </a:p>
          <a:p>
            <a:pPr lvl="1"/>
            <a:r>
              <a:rPr lang="en-US" dirty="0" smtClean="0"/>
              <a:t>Defined by its interface</a:t>
            </a:r>
          </a:p>
          <a:p>
            <a:pPr lvl="1"/>
            <a:r>
              <a:rPr lang="en-US" dirty="0" smtClean="0"/>
              <a:t>Specifies properties</a:t>
            </a:r>
          </a:p>
          <a:p>
            <a:r>
              <a:rPr lang="en-US" dirty="0" smtClean="0"/>
              <a:t>Physical representation</a:t>
            </a:r>
          </a:p>
          <a:p>
            <a:pPr lvl="1"/>
            <a:r>
              <a:rPr lang="en-US" dirty="0" smtClean="0"/>
              <a:t>Defined by its instance variables</a:t>
            </a:r>
          </a:p>
          <a:p>
            <a:r>
              <a:rPr lang="en-US" dirty="0" err="1" smtClean="0"/>
              <a:t>ACartesianPoint</a:t>
            </a:r>
            <a:r>
              <a:rPr lang="en-US" dirty="0" smtClean="0"/>
              <a:t> and </a:t>
            </a:r>
            <a:r>
              <a:rPr lang="en-US" dirty="0" err="1" smtClean="0"/>
              <a:t>APolarPoint</a:t>
            </a:r>
            <a:r>
              <a:rPr lang="en-US" dirty="0" smtClean="0"/>
              <a:t> have the same logical </a:t>
            </a:r>
            <a:r>
              <a:rPr lang="en-US" dirty="0" err="1" smtClean="0"/>
              <a:t>reperesentation</a:t>
            </a:r>
            <a:r>
              <a:rPr lang="en-US" dirty="0" smtClean="0"/>
              <a:t> but different physical representation</a:t>
            </a:r>
            <a:endParaRPr lang="en-US" dirty="0"/>
          </a:p>
        </p:txBody>
      </p:sp>
      <p:pic>
        <p:nvPicPr>
          <p:cNvPr id="5" name="~PP3380.WAV">
            <a:hlinkClick r:id="" action="ppaction://media"/>
          </p:cNvPr>
          <p:cNvPicPr>
            <a:picLocks noRot="1" noChangeAspect="1"/>
          </p:cNvPicPr>
          <p:nvPr>
            <a:wavAudioFile r:embed="rId1" name="~PP338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85912"/>
      </p:ext>
    </p:extLst>
  </p:cSld>
  <p:clrMapOvr>
    <a:masterClrMapping/>
  </p:clrMapOvr>
  <p:transition advTm="137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8200" y="1752600"/>
            <a:ext cx="4267200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interface</a:t>
            </a:r>
            <a:r>
              <a:rPr lang="en-US" dirty="0" smtClean="0">
                <a:solidFill>
                  <a:schemeClr val="tx1"/>
                </a:solidFill>
              </a:rPr>
              <a:t> Point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getX</a:t>
            </a:r>
            <a:r>
              <a:rPr lang="en-US" dirty="0" smtClean="0">
                <a:solidFill>
                  <a:schemeClr val="tx1"/>
                </a:solidFill>
              </a:rPr>
              <a:t>();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getY</a:t>
            </a:r>
            <a:r>
              <a:rPr lang="en-US" dirty="0" smtClean="0">
                <a:solidFill>
                  <a:schemeClr val="tx1"/>
                </a:solidFill>
              </a:rPr>
              <a:t>(); 	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getAngle</a:t>
            </a:r>
            <a:r>
              <a:rPr lang="en-US" dirty="0" smtClean="0">
                <a:solidFill>
                  <a:schemeClr val="tx1"/>
                </a:solidFill>
              </a:rPr>
              <a:t>();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getRadius</a:t>
            </a:r>
            <a:r>
              <a:rPr lang="en-US" dirty="0" smtClean="0">
                <a:solidFill>
                  <a:schemeClr val="tx1"/>
                </a:solidFill>
              </a:rPr>
              <a:t>();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</a:t>
            </a:r>
            <a:r>
              <a:rPr lang="en-US" dirty="0" err="1" smtClean="0"/>
              <a:t>ObjectEditor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371600"/>
            <a:ext cx="30956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143000" y="5410200"/>
            <a:ext cx="579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ObjectEditor.edit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ACartesianPoint</a:t>
            </a:r>
            <a:r>
              <a:rPr lang="en-US" dirty="0" smtClean="0">
                <a:solidFill>
                  <a:schemeClr val="tx1"/>
                </a:solidFill>
              </a:rPr>
              <a:t> (25, 50));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~PP1667.WAV">
            <a:hlinkClick r:id="" action="ppaction://media"/>
          </p:cNvPr>
          <p:cNvPicPr>
            <a:picLocks noRot="1" noChangeAspect="1"/>
          </p:cNvPicPr>
          <p:nvPr>
            <a:wavAudioFile r:embed="rId2" name="~PP166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5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Interfaces</a:t>
            </a:r>
            <a:endParaRPr lang="en-US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3874202"/>
      </p:ext>
    </p:extLst>
  </p:cSld>
  <p:clrMapOvr>
    <a:masterClrMapping/>
  </p:clrMapOvr>
  <p:transition advTm="615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 Graphics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8" y="1752600"/>
            <a:ext cx="4953001" cy="361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88" y="1676400"/>
            <a:ext cx="2805112" cy="379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6" name="Straight Arrow Connector 35"/>
          <p:cNvCxnSpPr/>
          <p:nvPr/>
        </p:nvCxnSpPr>
        <p:spPr>
          <a:xfrm>
            <a:off x="5805488" y="4267200"/>
            <a:ext cx="609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 flipH="1" flipV="1">
            <a:off x="5920582" y="3618706"/>
            <a:ext cx="11430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643688" y="3429000"/>
            <a:ext cx="3810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5957888" y="4343400"/>
            <a:ext cx="3810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pic>
        <p:nvPicPr>
          <p:cNvPr id="10" name="~PP1805.WAV">
            <a:hlinkClick r:id="" action="ppaction://media"/>
          </p:cNvPr>
          <p:cNvPicPr>
            <a:picLocks noRot="1" noChangeAspect="1"/>
          </p:cNvPicPr>
          <p:nvPr>
            <a:wavAudioFile r:embed="rId1" name="~PP180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Point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2438400"/>
          </a:xfrm>
        </p:spPr>
        <p:txBody>
          <a:bodyPr/>
          <a:lstStyle/>
          <a:p>
            <a:r>
              <a:rPr lang="en-US" dirty="0" smtClean="0"/>
              <a:t>An object is recognized as a point representation if:</a:t>
            </a:r>
          </a:p>
          <a:p>
            <a:pPr lvl="1"/>
            <a:r>
              <a:rPr lang="en-US" dirty="0" smtClean="0"/>
              <a:t>Its interface or class has the string “Point” in its name or has a </a:t>
            </a:r>
            <a:r>
              <a:rPr lang="en-US" dirty="0"/>
              <a:t>P</a:t>
            </a:r>
            <a:r>
              <a:rPr lang="en-US" dirty="0" smtClean="0"/>
              <a:t>oint annotation</a:t>
            </a:r>
          </a:p>
          <a:p>
            <a:pPr lvl="1"/>
            <a:r>
              <a:rPr lang="en-US" dirty="0" smtClean="0"/>
              <a:t>It has (read-only)  </a:t>
            </a:r>
            <a:r>
              <a:rPr lang="en-US" dirty="0" err="1" smtClean="0"/>
              <a:t>int</a:t>
            </a:r>
            <a:r>
              <a:rPr lang="en-US" dirty="0" smtClean="0"/>
              <a:t> properties, X and Y, representing Cartesian window coordinates</a:t>
            </a:r>
          </a:p>
          <a:p>
            <a:pPr lvl="1"/>
            <a:r>
              <a:rPr lang="en-US" dirty="0" smtClean="0"/>
              <a:t>Can have additional properties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3810000"/>
            <a:ext cx="8153400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@</a:t>
            </a:r>
            <a:r>
              <a:rPr lang="en-US" dirty="0" err="1" smtClean="0">
                <a:solidFill>
                  <a:schemeClr val="tx1"/>
                </a:solidFill>
              </a:rPr>
              <a:t>StructurePattern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StructurePatternNames.POINT_PATTERN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interface</a:t>
            </a:r>
            <a:r>
              <a:rPr lang="en-US" dirty="0" smtClean="0">
                <a:solidFill>
                  <a:schemeClr val="tx1"/>
                </a:solidFill>
              </a:rPr>
              <a:t> Point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getX</a:t>
            </a:r>
            <a:r>
              <a:rPr lang="en-US" dirty="0" smtClean="0">
                <a:solidFill>
                  <a:schemeClr val="tx1"/>
                </a:solidFill>
              </a:rPr>
              <a:t>();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getY</a:t>
            </a:r>
            <a:r>
              <a:rPr lang="en-US" dirty="0" smtClean="0">
                <a:solidFill>
                  <a:schemeClr val="tx1"/>
                </a:solidFill>
              </a:rPr>
              <a:t>(); 	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getAngle</a:t>
            </a:r>
            <a:r>
              <a:rPr lang="en-US" dirty="0" smtClean="0">
                <a:solidFill>
                  <a:schemeClr val="tx1"/>
                </a:solidFill>
              </a:rPr>
              <a:t>();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getRadius</a:t>
            </a:r>
            <a:r>
              <a:rPr lang="en-US" dirty="0" smtClean="0">
                <a:solidFill>
                  <a:schemeClr val="tx1"/>
                </a:solidFill>
              </a:rPr>
              <a:t>();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~PP3707.WAV">
            <a:hlinkClick r:id="" action="ppaction://media"/>
          </p:cNvPr>
          <p:cNvPicPr>
            <a:picLocks noRot="1" noChangeAspect="1"/>
          </p:cNvPicPr>
          <p:nvPr>
            <a:wavAudioFile r:embed="rId2" name="~PP370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66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Point Annotation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7505" y="1143000"/>
            <a:ext cx="8153400" cy="18214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util.annotations.StructurePattern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util.annotations.StructurePatternNames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646464"/>
                </a:solidFill>
                <a:latin typeface="Courier New"/>
              </a:rPr>
              <a:t>@</a:t>
            </a:r>
            <a:r>
              <a:rPr lang="en-US" sz="1600" dirty="0" err="1" smtClean="0">
                <a:solidFill>
                  <a:srgbClr val="646464"/>
                </a:solidFill>
                <a:latin typeface="Courier New"/>
              </a:rPr>
              <a:t>StructurePattern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StructurePatternNames.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POINT_PATTERN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 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interface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Point{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…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4572000"/>
            <a:ext cx="4572000" cy="18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Structure(&lt;</a:t>
            </a:r>
            <a:r>
              <a:rPr lang="en-US" dirty="0" err="1" smtClean="0"/>
              <a:t>PatternName</a:t>
            </a:r>
            <a:r>
              <a:rPr lang="en-US" dirty="0" smtClean="0"/>
              <a:t>&gt;) before class  or interface asserts that the type is following the pattern. </a:t>
            </a:r>
            <a:r>
              <a:rPr lang="en-US" dirty="0" err="1" smtClean="0"/>
              <a:t>ObjectEditor</a:t>
            </a:r>
            <a:r>
              <a:rPr lang="en-US" dirty="0" smtClean="0"/>
              <a:t> ignores class/interface name and gives warnings if  methods do not follow the pattern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1000" y="2206103"/>
            <a:ext cx="6719887" cy="3048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5280" y="2358503"/>
            <a:ext cx="30956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5257800" y="4114800"/>
            <a:ext cx="3173105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Display textual properties?</a:t>
            </a:r>
            <a:endParaRPr lang="en-US" dirty="0"/>
          </a:p>
        </p:txBody>
      </p:sp>
      <p:pic>
        <p:nvPicPr>
          <p:cNvPr id="11" name="~PP2353.WAV">
            <a:hlinkClick r:id="" action="ppaction://media"/>
          </p:cNvPr>
          <p:cNvPicPr>
            <a:picLocks noRot="1" noChangeAspect="1"/>
          </p:cNvPicPr>
          <p:nvPr>
            <a:wavAudioFile r:embed="rId2" name="~PP2353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5503192"/>
      </p:ext>
    </p:extLst>
  </p:cSld>
  <p:clrMapOvr>
    <a:masterClrMapping/>
  </p:clrMapOvr>
  <p:transition advTm="113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Tree View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7975" y="1600200"/>
            <a:ext cx="30956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2393.WAV">
            <a:hlinkClick r:id="" action="ppaction://media"/>
          </p:cNvPr>
          <p:cNvPicPr>
            <a:picLocks noRot="1" noChangeAspect="1"/>
          </p:cNvPicPr>
          <p:nvPr>
            <a:wavAudioFile r:embed="rId1" name="~PP239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1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 View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7975" y="1600200"/>
            <a:ext cx="30956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04800" y="5105400"/>
            <a:ext cx="84582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OEFrame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frame = 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ObjectEditor.edit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(new 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ACartesianPoint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 (25, 50));</a:t>
            </a:r>
            <a:endParaRPr lang="en-US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frame.showTreePanel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~PP242.WAV">
            <a:hlinkClick r:id="" action="ppaction://media"/>
          </p:cNvPr>
          <p:cNvPicPr>
            <a:picLocks noRot="1" noChangeAspect="1"/>
          </p:cNvPicPr>
          <p:nvPr>
            <a:wavAudioFile r:embed="rId1" name="~PP24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5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Removing Graphics View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7975" y="1600200"/>
            <a:ext cx="30956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2137.WAV">
            <a:hlinkClick r:id="" action="ppaction://media"/>
          </p:cNvPr>
          <p:cNvPicPr>
            <a:picLocks noRot="1" noChangeAspect="1"/>
          </p:cNvPicPr>
          <p:nvPr>
            <a:wavAudioFile r:embed="rId1" name="~PP213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8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Tree-only View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7975" y="1600200"/>
            <a:ext cx="30956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04800" y="5105400"/>
            <a:ext cx="84582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OEFrame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frame =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ObjectEditor.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edit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ObjectEditor.edit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(new 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ACartesianPoint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 (25, 50);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frame.hideDrawingPanel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(); //to be added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frame.showTreePanel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~PP2336.WAV">
            <a:hlinkClick r:id="" action="ppaction://media"/>
          </p:cNvPr>
          <p:cNvPicPr>
            <a:picLocks noRot="1" noChangeAspect="1"/>
          </p:cNvPicPr>
          <p:nvPr>
            <a:wavAudioFile r:embed="rId1" name="~PP233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Customizing the Size of the Window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7975" y="1600200"/>
            <a:ext cx="30956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04800" y="5105400"/>
            <a:ext cx="84582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OEFrame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frame =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ObjectEditor.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edit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ObjectEditor.edit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(new 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ACartesianPoint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 (25, 50);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frame.setSize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(400, 300); // width and height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Frame.setLocation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(500, 400</a:t>
            </a:r>
            <a:r>
              <a:rPr lang="en-US" smtClean="0">
                <a:solidFill>
                  <a:srgbClr val="000000"/>
                </a:solidFill>
                <a:latin typeface="Courier New"/>
              </a:rPr>
              <a:t>);// x and 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~PP1869.WAV">
            <a:hlinkClick r:id="" action="ppaction://media"/>
          </p:cNvPr>
          <p:cNvPicPr>
            <a:picLocks noRot="1" noChangeAspect="1"/>
          </p:cNvPicPr>
          <p:nvPr>
            <a:wavAudioFile r:embed="rId1" name="~PP186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Line?</a:t>
            </a:r>
            <a:endParaRPr lang="en-US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4188" y="1762125"/>
            <a:ext cx="30956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330.WAV">
            <a:hlinkClick r:id="" action="ppaction://media"/>
          </p:cNvPr>
          <p:cNvPicPr>
            <a:picLocks noRot="1" noChangeAspect="1"/>
          </p:cNvPicPr>
          <p:nvPr>
            <a:wavAudioFile r:embed="rId1" name="~PP33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48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Logical representation</a:t>
            </a:r>
          </a:p>
          <a:p>
            <a:pPr lvl="1"/>
            <a:r>
              <a:rPr lang="en-US" dirty="0" smtClean="0"/>
              <a:t>Defined by its interface</a:t>
            </a:r>
          </a:p>
          <a:p>
            <a:pPr lvl="1"/>
            <a:r>
              <a:rPr lang="en-US" dirty="0" smtClean="0"/>
              <a:t>Specifies properties</a:t>
            </a:r>
          </a:p>
          <a:p>
            <a:r>
              <a:rPr lang="en-US" dirty="0" smtClean="0"/>
              <a:t>Physical representation</a:t>
            </a:r>
          </a:p>
          <a:p>
            <a:pPr lvl="1"/>
            <a:r>
              <a:rPr lang="en-US" dirty="0" smtClean="0"/>
              <a:t>Defined by its instance variables</a:t>
            </a:r>
          </a:p>
        </p:txBody>
      </p:sp>
      <p:pic>
        <p:nvPicPr>
          <p:cNvPr id="5" name="~PP821.WAV">
            <a:hlinkClick r:id="" action="ppaction://media"/>
          </p:cNvPr>
          <p:cNvPicPr>
            <a:picLocks noRot="1" noChangeAspect="1"/>
          </p:cNvPicPr>
          <p:nvPr>
            <a:wavAudioFile r:embed="rId1" name="~PP82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31127"/>
      </p:ext>
    </p:extLst>
  </p:cSld>
  <p:clrMapOvr>
    <a:masterClrMapping/>
  </p:clrMapOvr>
  <p:transition advTm="4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More on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Graphics types</a:t>
            </a:r>
          </a:p>
          <a:p>
            <a:r>
              <a:rPr lang="en-US" dirty="0" smtClean="0"/>
              <a:t>Test-first approach</a:t>
            </a:r>
          </a:p>
          <a:p>
            <a:r>
              <a:rPr lang="en-US" dirty="0" smtClean="0"/>
              <a:t>Stubs</a:t>
            </a:r>
          </a:p>
          <a:p>
            <a:r>
              <a:rPr lang="en-US" dirty="0" smtClean="0"/>
              <a:t>Physical vs. logical representation</a:t>
            </a:r>
          </a:p>
          <a:p>
            <a:r>
              <a:rPr lang="en-US" dirty="0"/>
              <a:t>Representations </a:t>
            </a:r>
            <a:r>
              <a:rPr lang="en-US"/>
              <a:t>with </a:t>
            </a:r>
            <a:r>
              <a:rPr lang="en-US" smtClean="0"/>
              <a:t>errors</a:t>
            </a:r>
            <a:endParaRPr lang="en-US" dirty="0" smtClean="0"/>
          </a:p>
        </p:txBody>
      </p:sp>
      <p:pic>
        <p:nvPicPr>
          <p:cNvPr id="6" name="~PP1800.WAV">
            <a:hlinkClick r:id="" action="ppaction://media"/>
          </p:cNvPr>
          <p:cNvPicPr>
            <a:picLocks noRot="1" noChangeAspect="1"/>
          </p:cNvPicPr>
          <p:nvPr>
            <a:wavAudioFile r:embed="rId2" name="~PP180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03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Line Logical Representation (Properties)</a:t>
            </a:r>
            <a:endParaRPr lang="en-US" dirty="0"/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1143000" y="1447800"/>
            <a:ext cx="0" cy="4343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143000" y="1447800"/>
            <a:ext cx="6400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2454791"/>
            <a:ext cx="30765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Line 3"/>
          <p:cNvSpPr>
            <a:spLocks noChangeShapeType="1"/>
          </p:cNvSpPr>
          <p:nvPr/>
        </p:nvSpPr>
        <p:spPr bwMode="auto">
          <a:xfrm>
            <a:off x="1143000" y="1447800"/>
            <a:ext cx="0" cy="4343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0" name="Line 20"/>
          <p:cNvSpPr>
            <a:spLocks noChangeShapeType="1"/>
          </p:cNvSpPr>
          <p:nvPr/>
        </p:nvSpPr>
        <p:spPr bwMode="auto">
          <a:xfrm rot="5400000">
            <a:off x="3238500" y="2416691"/>
            <a:ext cx="609600" cy="685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3105151" y="1600200"/>
            <a:ext cx="1562100" cy="8223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dirty="0">
                <a:solidFill>
                  <a:srgbClr val="A50021"/>
                </a:solidFill>
              </a:rPr>
              <a:t>Bounding Rectangle</a:t>
            </a:r>
            <a:endParaRPr lang="en-US" dirty="0"/>
          </a:p>
        </p:txBody>
      </p:sp>
      <p:sp>
        <p:nvSpPr>
          <p:cNvPr id="32" name="Rectangle 29"/>
          <p:cNvSpPr>
            <a:spLocks noChangeArrowheads="1"/>
          </p:cNvSpPr>
          <p:nvPr/>
        </p:nvSpPr>
        <p:spPr bwMode="auto">
          <a:xfrm>
            <a:off x="1905000" y="2835791"/>
            <a:ext cx="1219200" cy="914400"/>
          </a:xfrm>
          <a:prstGeom prst="rect">
            <a:avLst/>
          </a:prstGeom>
          <a:solidFill>
            <a:srgbClr val="FFFFFF"/>
          </a:solidFill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>
            <a:off x="1905000" y="2835791"/>
            <a:ext cx="1219200" cy="914400"/>
          </a:xfrm>
          <a:prstGeom prst="line">
            <a:avLst/>
          </a:prstGeom>
          <a:noFill/>
          <a:ln w="38100">
            <a:solidFill>
              <a:srgbClr val="00C663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1227360" y="2422525"/>
            <a:ext cx="12346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b="1" dirty="0" smtClean="0"/>
              <a:t>X, Y (</a:t>
            </a:r>
            <a:r>
              <a:rPr lang="en-US" b="1" dirty="0" err="1" smtClean="0"/>
              <a:t>int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1818250" y="3946525"/>
            <a:ext cx="14927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b="1" dirty="0" smtClean="0"/>
              <a:t>Width (</a:t>
            </a:r>
            <a:r>
              <a:rPr lang="en-US" b="1" dirty="0" err="1" smtClean="0"/>
              <a:t>int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36" name="Text Box 33"/>
          <p:cNvSpPr txBox="1">
            <a:spLocks noChangeArrowheads="1"/>
          </p:cNvSpPr>
          <p:nvPr/>
        </p:nvSpPr>
        <p:spPr bwMode="auto">
          <a:xfrm>
            <a:off x="2920448" y="3046026"/>
            <a:ext cx="11943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b="1" dirty="0" smtClean="0"/>
              <a:t>Height (</a:t>
            </a:r>
            <a:r>
              <a:rPr lang="en-US" b="1" dirty="0" err="1" smtClean="0"/>
              <a:t>int</a:t>
            </a:r>
            <a:r>
              <a:rPr lang="en-US" b="1" dirty="0" smtClean="0"/>
              <a:t>) </a:t>
            </a:r>
            <a:endParaRPr lang="en-US" b="1" dirty="0"/>
          </a:p>
        </p:txBody>
      </p:sp>
      <p:pic>
        <p:nvPicPr>
          <p:cNvPr id="15" name="~PP3258.WAV">
            <a:hlinkClick r:id="" action="ppaction://media"/>
          </p:cNvPr>
          <p:cNvPicPr>
            <a:picLocks noRot="1" noChangeAspect="1"/>
          </p:cNvPicPr>
          <p:nvPr>
            <a:wavAudioFile r:embed="rId2" name="~PP3258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08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0" grpId="0" animBg="1"/>
      <p:bldP spid="31" grpId="0"/>
      <p:bldP spid="32" grpId="0" animBg="1"/>
      <p:bldP spid="33" grpId="0" animBg="1"/>
      <p:bldP spid="34" grpId="0"/>
      <p:bldP spid="35" grpId="0"/>
      <p:bldP spid="3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 Implementation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81200" y="5801981"/>
            <a:ext cx="4572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Logical representation == physical </a:t>
            </a:r>
            <a:r>
              <a:rPr lang="en-US" dirty="0" err="1" smtClean="0"/>
              <a:t>repersentation</a:t>
            </a:r>
            <a:endParaRPr lang="en-US" dirty="0"/>
          </a:p>
        </p:txBody>
      </p:sp>
      <p:pic>
        <p:nvPicPr>
          <p:cNvPr id="7" name="~PP3278.WAV">
            <a:hlinkClick r:id="" action="ppaction://media"/>
          </p:cNvPr>
          <p:cNvPicPr>
            <a:picLocks noRot="1" noChangeAspect="1"/>
          </p:cNvPicPr>
          <p:nvPr>
            <a:wavAudioFile r:embed="rId2" name="~PP327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1066800"/>
            <a:ext cx="8077200" cy="472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646464"/>
                </a:solidFill>
                <a:latin typeface="Consolas"/>
              </a:rPr>
              <a:t>@</a:t>
            </a:r>
            <a:r>
              <a:rPr lang="en-US" sz="1600" dirty="0" err="1">
                <a:solidFill>
                  <a:srgbClr val="646464"/>
                </a:solidFill>
                <a:latin typeface="Consolas"/>
              </a:rPr>
              <a:t>StructurePattern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StructurePatternNames.</a:t>
            </a:r>
            <a:r>
              <a:rPr lang="en-US" sz="1600" i="1" dirty="0" err="1">
                <a:solidFill>
                  <a:srgbClr val="0000C0"/>
                </a:solidFill>
                <a:latin typeface="Consolas"/>
              </a:rPr>
              <a:t>LINE_PATTERN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 </a:t>
            </a:r>
            <a:endParaRPr lang="en-US" sz="1600" b="1" dirty="0" smtClean="0">
              <a:solidFill>
                <a:srgbClr val="7F0055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ALine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Line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width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ALine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initX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initY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initWidth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initHeight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initX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 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initY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width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initWidth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height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initHeight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getWidth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width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setWidth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width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</p:spTree>
    <p:custDataLst>
      <p:tags r:id="rId1"/>
    </p:custDataLst>
  </p:cSld>
  <p:clrMapOvr>
    <a:masterClrMapping/>
  </p:clrMapOvr>
  <p:transition advTm="490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Shape Rules</a:t>
            </a:r>
          </a:p>
        </p:txBody>
      </p:sp>
      <p:sp>
        <p:nvSpPr>
          <p:cNvPr id="281603" name="Line 3"/>
          <p:cNvSpPr>
            <a:spLocks noChangeShapeType="1"/>
          </p:cNvSpPr>
          <p:nvPr/>
        </p:nvSpPr>
        <p:spPr bwMode="auto">
          <a:xfrm>
            <a:off x="381000" y="1219200"/>
            <a:ext cx="0" cy="5029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1604" name="Line 4"/>
          <p:cNvSpPr>
            <a:spLocks noChangeShapeType="1"/>
          </p:cNvSpPr>
          <p:nvPr/>
        </p:nvSpPr>
        <p:spPr bwMode="auto">
          <a:xfrm>
            <a:off x="381000" y="1219200"/>
            <a:ext cx="822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1608" name="Rectangle 8"/>
          <p:cNvSpPr>
            <a:spLocks noChangeArrowheads="1"/>
          </p:cNvSpPr>
          <p:nvPr/>
        </p:nvSpPr>
        <p:spPr bwMode="auto">
          <a:xfrm>
            <a:off x="904875" y="2438400"/>
            <a:ext cx="1219200" cy="914400"/>
          </a:xfrm>
          <a:prstGeom prst="rect">
            <a:avLst/>
          </a:prstGeom>
          <a:solidFill>
            <a:srgbClr val="FFFFFF"/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1609" name="Line 9"/>
          <p:cNvSpPr>
            <a:spLocks noChangeShapeType="1"/>
          </p:cNvSpPr>
          <p:nvPr/>
        </p:nvSpPr>
        <p:spPr bwMode="auto">
          <a:xfrm>
            <a:off x="904875" y="2438400"/>
            <a:ext cx="1219200" cy="914400"/>
          </a:xfrm>
          <a:prstGeom prst="line">
            <a:avLst/>
          </a:prstGeom>
          <a:noFill/>
          <a:ln w="38100">
            <a:solidFill>
              <a:srgbClr val="00C66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1612" name="Text Box 12"/>
          <p:cNvSpPr txBox="1">
            <a:spLocks noChangeArrowheads="1"/>
          </p:cNvSpPr>
          <p:nvPr/>
        </p:nvSpPr>
        <p:spPr bwMode="auto">
          <a:xfrm>
            <a:off x="457200" y="1981200"/>
            <a:ext cx="77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/>
              <a:t>X, Y</a:t>
            </a:r>
          </a:p>
        </p:txBody>
      </p:sp>
      <p:sp>
        <p:nvSpPr>
          <p:cNvPr id="281617" name="Text Box 17"/>
          <p:cNvSpPr txBox="1">
            <a:spLocks noChangeArrowheads="1"/>
          </p:cNvSpPr>
          <p:nvPr/>
        </p:nvSpPr>
        <p:spPr bwMode="auto">
          <a:xfrm>
            <a:off x="949325" y="3352800"/>
            <a:ext cx="11480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 smtClean="0"/>
              <a:t>Width</a:t>
            </a:r>
            <a:endParaRPr lang="en-US" sz="2400" b="1" dirty="0"/>
          </a:p>
        </p:txBody>
      </p:sp>
      <p:sp>
        <p:nvSpPr>
          <p:cNvPr id="281618" name="Text Box 18"/>
          <p:cNvSpPr txBox="1">
            <a:spLocks noChangeArrowheads="1"/>
          </p:cNvSpPr>
          <p:nvPr/>
        </p:nvSpPr>
        <p:spPr bwMode="auto">
          <a:xfrm>
            <a:off x="2243138" y="2743200"/>
            <a:ext cx="1063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/>
              <a:t>Height</a:t>
            </a:r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3733800" y="2514600"/>
            <a:ext cx="1219200" cy="914400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3200400" y="20574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2400" b="1" dirty="0"/>
              <a:t>X, Y</a:t>
            </a:r>
          </a:p>
        </p:txBody>
      </p:sp>
      <p:sp>
        <p:nvSpPr>
          <p:cNvPr id="43" name="Text Box 13"/>
          <p:cNvSpPr txBox="1">
            <a:spLocks noChangeArrowheads="1"/>
          </p:cNvSpPr>
          <p:nvPr/>
        </p:nvSpPr>
        <p:spPr bwMode="auto">
          <a:xfrm>
            <a:off x="3811587" y="3352800"/>
            <a:ext cx="1014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/>
              <a:t>Width</a:t>
            </a:r>
          </a:p>
        </p:txBody>
      </p:sp>
      <p:sp>
        <p:nvSpPr>
          <p:cNvPr id="44" name="Text Box 14"/>
          <p:cNvSpPr txBox="1">
            <a:spLocks noChangeArrowheads="1"/>
          </p:cNvSpPr>
          <p:nvPr/>
        </p:nvSpPr>
        <p:spPr bwMode="auto">
          <a:xfrm>
            <a:off x="5005387" y="2819400"/>
            <a:ext cx="1063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/>
              <a:t>Height</a:t>
            </a:r>
          </a:p>
        </p:txBody>
      </p:sp>
      <p:sp>
        <p:nvSpPr>
          <p:cNvPr id="49" name="Rectangle 6"/>
          <p:cNvSpPr>
            <a:spLocks noChangeArrowheads="1"/>
          </p:cNvSpPr>
          <p:nvPr/>
        </p:nvSpPr>
        <p:spPr bwMode="auto">
          <a:xfrm>
            <a:off x="6467475" y="2514600"/>
            <a:ext cx="1219200" cy="914400"/>
          </a:xfrm>
          <a:prstGeom prst="rect">
            <a:avLst/>
          </a:prstGeom>
          <a:solidFill>
            <a:srgbClr val="FFFFFF"/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0" name="Oval 7"/>
          <p:cNvSpPr>
            <a:spLocks noChangeArrowheads="1"/>
          </p:cNvSpPr>
          <p:nvPr/>
        </p:nvSpPr>
        <p:spPr bwMode="auto">
          <a:xfrm>
            <a:off x="6467475" y="2514600"/>
            <a:ext cx="1219200" cy="9144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C663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5943600" y="2057400"/>
            <a:ext cx="77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/>
              <a:t>X, Y</a:t>
            </a:r>
          </a:p>
        </p:txBody>
      </p:sp>
      <p:sp>
        <p:nvSpPr>
          <p:cNvPr id="52" name="Text Box 15"/>
          <p:cNvSpPr txBox="1">
            <a:spLocks noChangeArrowheads="1"/>
          </p:cNvSpPr>
          <p:nvPr/>
        </p:nvSpPr>
        <p:spPr bwMode="auto">
          <a:xfrm>
            <a:off x="6545263" y="3429000"/>
            <a:ext cx="1014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/>
              <a:t>Width</a:t>
            </a:r>
          </a:p>
        </p:txBody>
      </p:sp>
      <p:sp>
        <p:nvSpPr>
          <p:cNvPr id="53" name="Text Box 16"/>
          <p:cNvSpPr txBox="1">
            <a:spLocks noChangeArrowheads="1"/>
          </p:cNvSpPr>
          <p:nvPr/>
        </p:nvSpPr>
        <p:spPr bwMode="auto">
          <a:xfrm>
            <a:off x="7519988" y="2743200"/>
            <a:ext cx="12731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 smtClean="0"/>
              <a:t>Height</a:t>
            </a:r>
            <a:endParaRPr lang="en-US" sz="2400" b="1" dirty="0"/>
          </a:p>
        </p:txBody>
      </p:sp>
      <p:sp>
        <p:nvSpPr>
          <p:cNvPr id="58" name="Rectangle 8"/>
          <p:cNvSpPr>
            <a:spLocks noChangeArrowheads="1"/>
          </p:cNvSpPr>
          <p:nvPr/>
        </p:nvSpPr>
        <p:spPr bwMode="auto">
          <a:xfrm>
            <a:off x="3744912" y="2514600"/>
            <a:ext cx="1219200" cy="914400"/>
          </a:xfrm>
          <a:prstGeom prst="rect">
            <a:avLst/>
          </a:prstGeom>
          <a:solidFill>
            <a:srgbClr val="FFFFFF"/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949325" y="1295400"/>
            <a:ext cx="1123666" cy="48235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Line</a:t>
            </a:r>
          </a:p>
        </p:txBody>
      </p:sp>
      <p:sp>
        <p:nvSpPr>
          <p:cNvPr id="60" name="Rectangle 59"/>
          <p:cNvSpPr/>
          <p:nvPr/>
        </p:nvSpPr>
        <p:spPr>
          <a:xfrm>
            <a:off x="3629167" y="1295400"/>
            <a:ext cx="1123666" cy="48235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Rectangle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332537" y="1295400"/>
            <a:ext cx="1123666" cy="48235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Oval</a:t>
            </a:r>
          </a:p>
        </p:txBody>
      </p:sp>
      <p:pic>
        <p:nvPicPr>
          <p:cNvPr id="46" name="~PP1155.WAV">
            <a:hlinkClick r:id="" action="ppaction://media"/>
          </p:cNvPr>
          <p:cNvPicPr>
            <a:picLocks noRot="1" noChangeAspect="1"/>
          </p:cNvPicPr>
          <p:nvPr>
            <a:wavAudioFile r:embed="rId2" name="~PP115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773171"/>
      </p:ext>
    </p:extLst>
  </p:cSld>
  <p:clrMapOvr>
    <a:masterClrMapping/>
  </p:clrMapOvr>
  <p:transition advTm="346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6" grpId="0" animBg="1"/>
      <p:bldP spid="41" grpId="0"/>
      <p:bldP spid="43" grpId="0"/>
      <p:bldP spid="44" grpId="0"/>
      <p:bldP spid="49" grpId="0" animBg="1"/>
      <p:bldP spid="50" grpId="0" animBg="1"/>
      <p:bldP spid="51" grpId="0"/>
      <p:bldP spid="52" grpId="0"/>
      <p:bldP spid="5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XY-Based Line/Oval/Rectangle Interface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79438" y="1219200"/>
            <a:ext cx="80772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interface </a:t>
            </a:r>
            <a:r>
              <a:rPr lang="en-US" sz="1600" dirty="0" smtClean="0"/>
              <a:t>Line {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getX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setX</a:t>
            </a:r>
            <a:r>
              <a:rPr lang="en-US" sz="1600" dirty="0" smtClean="0"/>
              <a:t>(</a:t>
            </a:r>
            <a:r>
              <a:rPr lang="en-US" sz="1600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newX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getY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setY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newY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 	</a:t>
            </a:r>
            <a:r>
              <a:rPr lang="en-US" sz="1600" b="1" dirty="0" smtClean="0"/>
              <a:t>public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getWidth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setWidth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b="1" dirty="0" smtClean="0"/>
              <a:t> </a:t>
            </a:r>
            <a:r>
              <a:rPr lang="en-US" sz="1600" dirty="0" err="1" smtClean="0"/>
              <a:t>newVal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getHeight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setHeight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newHeight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}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1981200" y="5181600"/>
            <a:ext cx="4572000" cy="6965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Oval/Rectangle logical representation?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38400" y="1676400"/>
            <a:ext cx="1066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Oval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438400" y="1676400"/>
            <a:ext cx="1555846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Rectangle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005084" y="6118746"/>
            <a:ext cx="4572000" cy="6965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 shapes needed in project?</a:t>
            </a:r>
            <a:endParaRPr lang="en-US" dirty="0"/>
          </a:p>
        </p:txBody>
      </p:sp>
      <p:pic>
        <p:nvPicPr>
          <p:cNvPr id="10" name="~PP1544.WAV">
            <a:hlinkClick r:id="" action="ppaction://media"/>
          </p:cNvPr>
          <p:cNvPicPr>
            <a:picLocks noRot="1" noChangeAspect="1"/>
          </p:cNvPicPr>
          <p:nvPr>
            <a:wavAudioFile r:embed="rId2" name="~PP154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6695601"/>
      </p:ext>
    </p:extLst>
  </p:cSld>
  <p:clrMapOvr>
    <a:masterClrMapping/>
  </p:clrMapOvr>
  <p:transition advTm="168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XY-based String and Image Rules</a:t>
            </a:r>
          </a:p>
        </p:txBody>
      </p:sp>
      <p:sp>
        <p:nvSpPr>
          <p:cNvPr id="281603" name="Line 3"/>
          <p:cNvSpPr>
            <a:spLocks noChangeShapeType="1"/>
          </p:cNvSpPr>
          <p:nvPr/>
        </p:nvSpPr>
        <p:spPr bwMode="auto">
          <a:xfrm>
            <a:off x="381000" y="1219200"/>
            <a:ext cx="0" cy="5029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1604" name="Line 4"/>
          <p:cNvSpPr>
            <a:spLocks noChangeShapeType="1"/>
          </p:cNvSpPr>
          <p:nvPr/>
        </p:nvSpPr>
        <p:spPr bwMode="auto">
          <a:xfrm>
            <a:off x="381000" y="1219200"/>
            <a:ext cx="822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07468" y="4038600"/>
            <a:ext cx="3133876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Location is the lower right corner in the case of a String (based on Java draw primitives)!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723082" y="4038600"/>
            <a:ext cx="3121444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String and Image shapes can keep additional properties – in particular height and width.</a:t>
            </a:r>
          </a:p>
        </p:txBody>
      </p:sp>
      <p:sp>
        <p:nvSpPr>
          <p:cNvPr id="18" name="Line 4"/>
          <p:cNvSpPr>
            <a:spLocks noChangeShapeType="1"/>
          </p:cNvSpPr>
          <p:nvPr/>
        </p:nvSpPr>
        <p:spPr bwMode="auto">
          <a:xfrm>
            <a:off x="381000" y="1219200"/>
            <a:ext cx="822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1489538" y="2349500"/>
            <a:ext cx="792163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hello</a:t>
            </a: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704456" y="2819400"/>
            <a:ext cx="77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/>
              <a:t>X, Y</a:t>
            </a:r>
          </a:p>
        </p:txBody>
      </p:sp>
      <p:sp>
        <p:nvSpPr>
          <p:cNvPr id="21" name="Text Box 27"/>
          <p:cNvSpPr txBox="1">
            <a:spLocks noChangeArrowheads="1"/>
          </p:cNvSpPr>
          <p:nvPr/>
        </p:nvSpPr>
        <p:spPr bwMode="auto">
          <a:xfrm>
            <a:off x="2487519" y="2347268"/>
            <a:ext cx="9028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 smtClean="0"/>
              <a:t>Text</a:t>
            </a:r>
            <a:endParaRPr lang="en-US" sz="2400" b="1" dirty="0"/>
          </a:p>
        </p:txBody>
      </p:sp>
      <p:sp>
        <p:nvSpPr>
          <p:cNvPr id="22" name="Rectangle 28"/>
          <p:cNvSpPr>
            <a:spLocks noChangeArrowheads="1"/>
          </p:cNvSpPr>
          <p:nvPr/>
        </p:nvSpPr>
        <p:spPr bwMode="auto">
          <a:xfrm>
            <a:off x="1489538" y="2349500"/>
            <a:ext cx="838200" cy="457200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3" name="Text Box 36"/>
          <p:cNvSpPr txBox="1">
            <a:spLocks noChangeArrowheads="1"/>
          </p:cNvSpPr>
          <p:nvPr/>
        </p:nvSpPr>
        <p:spPr bwMode="auto">
          <a:xfrm>
            <a:off x="4359875" y="2133600"/>
            <a:ext cx="779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/>
              <a:t>X, Y</a:t>
            </a:r>
          </a:p>
        </p:txBody>
      </p:sp>
      <p:sp>
        <p:nvSpPr>
          <p:cNvPr id="24" name="Text Box 38"/>
          <p:cNvSpPr txBox="1">
            <a:spLocks noChangeArrowheads="1"/>
          </p:cNvSpPr>
          <p:nvPr/>
        </p:nvSpPr>
        <p:spPr bwMode="auto">
          <a:xfrm>
            <a:off x="5864137" y="2699984"/>
            <a:ext cx="27077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 err="1" smtClean="0"/>
              <a:t>ImageFileName</a:t>
            </a:r>
            <a:endParaRPr lang="en-US" sz="2400" b="1" dirty="0"/>
          </a:p>
        </p:txBody>
      </p:sp>
      <p:sp>
        <p:nvSpPr>
          <p:cNvPr id="25" name="Rectangle 39"/>
          <p:cNvSpPr>
            <a:spLocks noChangeArrowheads="1"/>
          </p:cNvSpPr>
          <p:nvPr/>
        </p:nvSpPr>
        <p:spPr bwMode="auto">
          <a:xfrm>
            <a:off x="4863114" y="2603500"/>
            <a:ext cx="944562" cy="747713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pic>
        <p:nvPicPr>
          <p:cNvPr id="26" name="Picture 42" descr="j015776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7087" y="2590800"/>
            <a:ext cx="738188" cy="744538"/>
          </a:xfrm>
          <a:prstGeom prst="rect">
            <a:avLst/>
          </a:prstGeom>
          <a:noFill/>
        </p:spPr>
      </p:pic>
      <p:pic>
        <p:nvPicPr>
          <p:cNvPr id="17" name="~PP2171.WAV">
            <a:hlinkClick r:id="" action="ppaction://media"/>
          </p:cNvPr>
          <p:cNvPicPr>
            <a:picLocks noRot="1" noChangeAspect="1"/>
          </p:cNvPicPr>
          <p:nvPr>
            <a:wavAudioFile r:embed="rId2" name="~PP2171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0896360"/>
      </p:ext>
    </p:extLst>
  </p:cSld>
  <p:clrMapOvr>
    <a:masterClrMapping/>
  </p:clrMapOvr>
  <p:transition advTm="86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6" grpId="0" animBg="1"/>
      <p:bldP spid="47" grpId="0" animBg="1"/>
      <p:bldP spid="19" grpId="0"/>
      <p:bldP spid="20" grpId="0"/>
      <p:bldP spid="21" grpId="0"/>
      <p:bldP spid="22" grpId="0" animBg="1"/>
      <p:bldP spid="23" grpId="0"/>
      <p:bldP spid="24" grpId="0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AString</a:t>
            </a:r>
            <a:r>
              <a:rPr lang="en-US" dirty="0" smtClean="0"/>
              <a:t> Shape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1776" y="914400"/>
            <a:ext cx="8467725" cy="381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646464"/>
                </a:solidFill>
                <a:latin typeface="Courier New"/>
              </a:rPr>
              <a:t>@</a:t>
            </a:r>
            <a:r>
              <a:rPr lang="en-US" sz="1600" dirty="0" err="1" smtClean="0">
                <a:solidFill>
                  <a:srgbClr val="646464"/>
                </a:solidFill>
                <a:latin typeface="Courier New"/>
              </a:rPr>
              <a:t>StructurePattern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StructurePatternNames.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STRING_PATTERN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AStringShape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StringShape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String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text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sz="1600" dirty="0"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AStringShape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initText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initX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initY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text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initText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initX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initY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;}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;}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getText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text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setText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text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;}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221776" y="4886325"/>
            <a:ext cx="6712424" cy="1362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[])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StringShape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hello=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AStringShape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"hello"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0,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10);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(hello);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5775720" y="5227304"/>
            <a:ext cx="569120" cy="38100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43138"/>
            <a:ext cx="2375855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~PP3088.WAV">
            <a:hlinkClick r:id="" action="ppaction://media"/>
          </p:cNvPr>
          <p:cNvPicPr>
            <a:picLocks noRot="1" noChangeAspect="1"/>
          </p:cNvPicPr>
          <p:nvPr>
            <a:wavAudioFile r:embed="rId1" name="~PP308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11651"/>
      </p:ext>
    </p:extLst>
  </p:cSld>
  <p:clrMapOvr>
    <a:masterClrMapping/>
  </p:clrMapOvr>
  <p:transition advTm="82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Implementation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1776" y="5105399"/>
            <a:ext cx="8312624" cy="13049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 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[])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ImageShape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shuttle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AShapeImage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"shuttle2.jpg"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0, 0);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(shuttle);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905000"/>
            <a:ext cx="4043361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676493" y="5472752"/>
            <a:ext cx="569120" cy="38100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914400"/>
            <a:ext cx="8610600" cy="38195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646464"/>
                </a:solidFill>
                <a:latin typeface="Courier New"/>
              </a:rPr>
              <a:t>@</a:t>
            </a:r>
            <a:r>
              <a:rPr lang="en-US" sz="1600" dirty="0" err="1" smtClean="0">
                <a:solidFill>
                  <a:srgbClr val="646464"/>
                </a:solidFill>
                <a:latin typeface="Courier New"/>
              </a:rPr>
              <a:t>StructurePattern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StructurePatternNames.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IMAGE_PATTERN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AShapeImage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ImageShape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String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imageFileName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AShapeImage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initImageFileName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initX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initY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imageFileName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initImageFileName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initX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initY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     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          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;}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;}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 }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;}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getImageFileName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imageFileName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;} 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setImageFileName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imageFileName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;}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360" y="2327725"/>
            <a:ext cx="1981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~PP1568.WAV">
            <a:hlinkClick r:id="" action="ppaction://media"/>
          </p:cNvPr>
          <p:cNvPicPr>
            <a:picLocks noRot="1" noChangeAspect="1"/>
          </p:cNvPicPr>
          <p:nvPr>
            <a:wavAudioFile r:embed="rId1" name="~PP1568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62000" y="6105525"/>
            <a:ext cx="6781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Short file name (without “/”) implies file in the  project folder, 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the one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containing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src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bin</a:t>
            </a:r>
          </a:p>
        </p:txBody>
      </p:sp>
    </p:spTree>
    <p:extLst>
      <p:ext uri="{BB962C8B-B14F-4D97-AF65-F5344CB8AC3E}">
        <p14:creationId xmlns:p14="http://schemas.microsoft.com/office/powerpoint/2010/main" val="150688642"/>
      </p:ext>
    </p:extLst>
  </p:cSld>
  <p:clrMapOvr>
    <a:masterClrMapping/>
  </p:clrMapOvr>
  <p:transition advTm="59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ObjectEditor vs. Java Graphics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143000"/>
            <a:ext cx="8077200" cy="419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class</a:t>
            </a:r>
            <a:r>
              <a:rPr lang="en-US" sz="1600" dirty="0" smtClean="0"/>
              <a:t> </a:t>
            </a:r>
            <a:r>
              <a:rPr lang="en-US" sz="1600" dirty="0" err="1" smtClean="0"/>
              <a:t>ALine</a:t>
            </a:r>
            <a:r>
              <a:rPr lang="en-US" sz="1600" dirty="0" smtClean="0"/>
              <a:t>  </a:t>
            </a:r>
            <a:r>
              <a:rPr lang="en-US" sz="1600" b="1" dirty="0" smtClean="0"/>
              <a:t>implements</a:t>
            </a:r>
            <a:r>
              <a:rPr lang="en-US" sz="1600" dirty="0" smtClean="0"/>
              <a:t> Line{</a:t>
            </a:r>
          </a:p>
          <a:p>
            <a:r>
              <a:rPr lang="en-US" sz="1600" dirty="0" smtClean="0"/>
              <a:t>	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x, y, width, height;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dirty="0" err="1" smtClean="0"/>
              <a:t>ALine</a:t>
            </a:r>
            <a:r>
              <a:rPr lang="en-US" sz="1600" dirty="0" smtClean="0"/>
              <a:t> 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initX</a:t>
            </a:r>
            <a:r>
              <a:rPr lang="en-US" sz="1600" dirty="0" smtClean="0"/>
              <a:t>,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initY</a:t>
            </a:r>
            <a:r>
              <a:rPr lang="en-US" sz="1600" dirty="0" smtClean="0"/>
              <a:t>,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initWidth</a:t>
            </a:r>
            <a:r>
              <a:rPr lang="en-US" sz="1600" dirty="0" smtClean="0"/>
              <a:t>,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initHeight</a:t>
            </a:r>
            <a:r>
              <a:rPr lang="en-US" sz="1600" dirty="0" smtClean="0"/>
              <a:t>) {</a:t>
            </a:r>
          </a:p>
          <a:p>
            <a:r>
              <a:rPr lang="en-US" sz="1600" dirty="0" smtClean="0"/>
              <a:t>		x = </a:t>
            </a:r>
            <a:r>
              <a:rPr lang="en-US" sz="1600" dirty="0" err="1" smtClean="0"/>
              <a:t>initX</a:t>
            </a:r>
            <a:r>
              <a:rPr lang="en-US" sz="1600" dirty="0" smtClean="0"/>
              <a:t>;</a:t>
            </a:r>
          </a:p>
          <a:p>
            <a:r>
              <a:rPr lang="en-US" sz="1600" dirty="0" smtClean="0"/>
              <a:t>		y = </a:t>
            </a:r>
            <a:r>
              <a:rPr lang="en-US" sz="1600" dirty="0" err="1" smtClean="0"/>
              <a:t>initY</a:t>
            </a:r>
            <a:r>
              <a:rPr lang="en-US" sz="1600" dirty="0" smtClean="0"/>
              <a:t>;</a:t>
            </a:r>
          </a:p>
          <a:p>
            <a:r>
              <a:rPr lang="en-US" sz="1600" dirty="0" smtClean="0"/>
              <a:t>		width = </a:t>
            </a:r>
            <a:r>
              <a:rPr lang="en-US" sz="1600" dirty="0" err="1" smtClean="0"/>
              <a:t>initWidth</a:t>
            </a:r>
            <a:r>
              <a:rPr lang="en-US" sz="1600" dirty="0" smtClean="0"/>
              <a:t>;</a:t>
            </a:r>
          </a:p>
          <a:p>
            <a:r>
              <a:rPr lang="en-US" sz="1600" dirty="0" smtClean="0"/>
              <a:t>		height = </a:t>
            </a:r>
            <a:r>
              <a:rPr lang="en-US" sz="1600" dirty="0" err="1" smtClean="0"/>
              <a:t>initHeight</a:t>
            </a:r>
            <a:r>
              <a:rPr lang="en-US" sz="1600" dirty="0" smtClean="0"/>
              <a:t>;	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getX</a:t>
            </a:r>
            <a:r>
              <a:rPr lang="en-US" sz="1600" dirty="0" smtClean="0"/>
              <a:t>() {</a:t>
            </a:r>
            <a:r>
              <a:rPr lang="en-US" sz="1600" b="1" dirty="0" smtClean="0"/>
              <a:t>return</a:t>
            </a:r>
            <a:r>
              <a:rPr lang="en-US" sz="1600" dirty="0" smtClean="0"/>
              <a:t> x;}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setX</a:t>
            </a:r>
            <a:r>
              <a:rPr lang="en-US" sz="1600" dirty="0" smtClean="0"/>
              <a:t>(</a:t>
            </a:r>
            <a:r>
              <a:rPr lang="en-US" sz="1600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newX</a:t>
            </a:r>
            <a:r>
              <a:rPr lang="en-US" sz="1600" dirty="0" smtClean="0"/>
              <a:t>) {x = </a:t>
            </a:r>
            <a:r>
              <a:rPr lang="en-US" sz="1600" dirty="0" err="1" smtClean="0"/>
              <a:t>newX</a:t>
            </a:r>
            <a:r>
              <a:rPr lang="en-US" sz="1600" dirty="0" smtClean="0"/>
              <a:t>;}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getY</a:t>
            </a:r>
            <a:r>
              <a:rPr lang="en-US" sz="1600" dirty="0" smtClean="0"/>
              <a:t>() {</a:t>
            </a:r>
            <a:r>
              <a:rPr lang="en-US" sz="1600" b="1" dirty="0" smtClean="0"/>
              <a:t>return</a:t>
            </a:r>
            <a:r>
              <a:rPr lang="en-US" sz="1600" dirty="0" smtClean="0"/>
              <a:t> y;}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setY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newY</a:t>
            </a:r>
            <a:r>
              <a:rPr lang="en-US" sz="1600" dirty="0" smtClean="0"/>
              <a:t>) {y = </a:t>
            </a:r>
            <a:r>
              <a:rPr lang="en-US" sz="1600" dirty="0" err="1" smtClean="0"/>
              <a:t>newY</a:t>
            </a:r>
            <a:r>
              <a:rPr lang="en-US" sz="1600" dirty="0" smtClean="0"/>
              <a:t>;}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getWidth</a:t>
            </a:r>
            <a:r>
              <a:rPr lang="en-US" sz="1600" dirty="0" smtClean="0"/>
              <a:t>() {</a:t>
            </a:r>
            <a:r>
              <a:rPr lang="en-US" sz="1600" b="1" dirty="0" smtClean="0"/>
              <a:t>return</a:t>
            </a:r>
            <a:r>
              <a:rPr lang="en-US" sz="1600" dirty="0" smtClean="0"/>
              <a:t> width;}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setWidth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b="1" dirty="0" smtClean="0"/>
              <a:t> </a:t>
            </a:r>
            <a:r>
              <a:rPr lang="en-US" sz="1600" dirty="0" err="1" smtClean="0"/>
              <a:t>newVal</a:t>
            </a:r>
            <a:r>
              <a:rPr lang="en-US" sz="1600" dirty="0" smtClean="0"/>
              <a:t>) {width = </a:t>
            </a:r>
            <a:r>
              <a:rPr lang="en-US" sz="1600" dirty="0" err="1" smtClean="0"/>
              <a:t>newVal</a:t>
            </a:r>
            <a:r>
              <a:rPr lang="en-US" sz="1600" dirty="0" smtClean="0"/>
              <a:t>;}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getHeight</a:t>
            </a:r>
            <a:r>
              <a:rPr lang="en-US" sz="1600" dirty="0" smtClean="0"/>
              <a:t>() {</a:t>
            </a:r>
            <a:r>
              <a:rPr lang="en-US" sz="1600" b="1" dirty="0" smtClean="0"/>
              <a:t>return</a:t>
            </a:r>
            <a:r>
              <a:rPr lang="en-US" sz="1600" dirty="0" smtClean="0"/>
              <a:t> height;}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setHeight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newHeight</a:t>
            </a:r>
            <a:r>
              <a:rPr lang="en-US" sz="1600" dirty="0" smtClean="0"/>
              <a:t>) {height = </a:t>
            </a:r>
            <a:r>
              <a:rPr lang="en-US" sz="1600" dirty="0" err="1" smtClean="0"/>
              <a:t>newHeight</a:t>
            </a:r>
            <a:r>
              <a:rPr lang="en-US" sz="1600" dirty="0" smtClean="0"/>
              <a:t>;}	</a:t>
            </a:r>
          </a:p>
          <a:p>
            <a:r>
              <a:rPr lang="en-US" sz="1600" dirty="0" smtClean="0"/>
              <a:t>}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533400" y="5486400"/>
            <a:ext cx="4648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err="1" smtClean="0"/>
              <a:t>ObjectEditor.edit</a:t>
            </a:r>
            <a:r>
              <a:rPr lang="en-US" sz="1600" b="1" dirty="0" smtClean="0"/>
              <a:t>(new </a:t>
            </a:r>
            <a:r>
              <a:rPr lang="en-US" sz="1600" b="1" dirty="0" err="1" smtClean="0"/>
              <a:t>ALine</a:t>
            </a:r>
            <a:r>
              <a:rPr lang="en-US" sz="1600" b="1" dirty="0" smtClean="0"/>
              <a:t>(x, y, w, h));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533400" y="6324600"/>
            <a:ext cx="3962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err="1" smtClean="0"/>
              <a:t>graphics.drawLine</a:t>
            </a:r>
            <a:r>
              <a:rPr lang="en-US" sz="1600" b="1" dirty="0" smtClean="0"/>
              <a:t>(x1, y1, x2, y2)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4648200" y="6248400"/>
            <a:ext cx="3962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Requires knowledge of panel, paint events, inheritance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334000" y="1295400"/>
            <a:ext cx="2895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Encapsulates state of line in one object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334000" y="2133600"/>
            <a:ext cx="29718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and view are independent (can show object in tree view or graphics view)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334000" y="3429000"/>
            <a:ext cx="29718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external state of object changes, the display is updated</a:t>
            </a:r>
            <a:endParaRPr lang="en-US" dirty="0"/>
          </a:p>
        </p:txBody>
      </p:sp>
      <p:pic>
        <p:nvPicPr>
          <p:cNvPr id="15" name="~PP2492.WAV">
            <a:hlinkClick r:id="" action="ppaction://media"/>
          </p:cNvPr>
          <p:cNvPicPr>
            <a:picLocks noRot="1" noChangeAspect="1"/>
          </p:cNvPicPr>
          <p:nvPr>
            <a:wavAudioFile r:embed="rId2" name="~PP249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1271175"/>
      </p:ext>
    </p:extLst>
  </p:cSld>
  <p:clrMapOvr>
    <a:masterClrMapping/>
  </p:clrMapOvr>
  <p:transition advTm="312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Point</a:t>
            </a:r>
          </a:p>
          <a:p>
            <a:pPr lvl="1"/>
            <a:r>
              <a:rPr lang="en-US" dirty="0" smtClean="0"/>
              <a:t>No shape</a:t>
            </a:r>
          </a:p>
          <a:p>
            <a:pPr lvl="1"/>
            <a:r>
              <a:rPr lang="en-US" dirty="0" smtClean="0"/>
              <a:t>Just a location</a:t>
            </a:r>
          </a:p>
          <a:p>
            <a:r>
              <a:rPr lang="en-US" dirty="0" smtClean="0"/>
              <a:t>Line/Rectangle/Oval</a:t>
            </a:r>
          </a:p>
          <a:p>
            <a:pPr lvl="1"/>
            <a:r>
              <a:rPr lang="en-US" dirty="0" smtClean="0"/>
              <a:t>A shape</a:t>
            </a:r>
          </a:p>
          <a:p>
            <a:pPr lvl="1"/>
            <a:r>
              <a:rPr lang="en-US" dirty="0" smtClean="0"/>
              <a:t>A location plus an area on the screen determined by object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" name="~PP749.WAV">
            <a:hlinkClick r:id="" action="ppaction://media"/>
          </p:cNvPr>
          <p:cNvPicPr>
            <a:picLocks noRot="1" noChangeAspect="1"/>
          </p:cNvPicPr>
          <p:nvPr>
            <a:wavAudioFile r:embed="rId1" name="~PP74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2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Can automatically display objects representing points, rectangles, ovals, and lines as corresponding graphics</a:t>
            </a:r>
          </a:p>
          <a:p>
            <a:pPr lvl="1"/>
            <a:r>
              <a:rPr lang="en-US" dirty="0" smtClean="0"/>
              <a:t>Java provides libraries to manually display graphics</a:t>
            </a:r>
          </a:p>
          <a:p>
            <a:r>
              <a:rPr lang="en-US" dirty="0" smtClean="0"/>
              <a:t>Has rules for recognizing these objects</a:t>
            </a:r>
          </a:p>
          <a:p>
            <a:r>
              <a:rPr lang="en-US" dirty="0" smtClean="0"/>
              <a:t>Rules based on Java graphics standards</a:t>
            </a:r>
          </a:p>
          <a:p>
            <a:pPr lvl="1"/>
            <a:r>
              <a:rPr lang="en-US" dirty="0" smtClean="0"/>
              <a:t>Inverted coordinate system</a:t>
            </a:r>
          </a:p>
          <a:p>
            <a:pPr lvl="1"/>
            <a:r>
              <a:rPr lang="en-US" dirty="0" smtClean="0"/>
              <a:t>Cartesian coordinates for points</a:t>
            </a:r>
          </a:p>
          <a:p>
            <a:pPr lvl="1"/>
            <a:r>
              <a:rPr lang="en-US" dirty="0" smtClean="0"/>
              <a:t>Bounding rectangles for lines, rectangles, ovals</a:t>
            </a:r>
          </a:p>
          <a:p>
            <a:r>
              <a:rPr lang="en-US" dirty="0" smtClean="0"/>
              <a:t>Plus naming conventions and annotations</a:t>
            </a:r>
            <a:endParaRPr lang="en-US" dirty="0"/>
          </a:p>
        </p:txBody>
      </p:sp>
      <p:pic>
        <p:nvPicPr>
          <p:cNvPr id="6" name="~PP440.WAV">
            <a:hlinkClick r:id="" action="ppaction://media"/>
          </p:cNvPr>
          <p:cNvPicPr>
            <a:picLocks noRot="1" noChangeAspect="1"/>
          </p:cNvPicPr>
          <p:nvPr>
            <a:wavAudioFile r:embed="rId1" name="~PP44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80948"/>
      </p:ext>
    </p:extLst>
  </p:cSld>
  <p:clrMapOvr>
    <a:masterClrMapping/>
  </p:clrMapOvr>
  <p:transition advTm="481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Mathematical Point</a:t>
            </a:r>
            <a:endParaRPr lang="en-US" dirty="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2819400" y="1733550"/>
            <a:ext cx="3175" cy="34480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2819400" y="5181600"/>
            <a:ext cx="3810000" cy="47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5181600" y="2514600"/>
            <a:ext cx="212725" cy="239713"/>
          </a:xfrm>
          <a:prstGeom prst="ellipse">
            <a:avLst/>
          </a:prstGeom>
          <a:solidFill>
            <a:schemeClr val="tx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621088" y="2687638"/>
            <a:ext cx="1651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X</a:t>
            </a:r>
            <a:endParaRPr lang="en-US" sz="1800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621088" y="3054350"/>
            <a:ext cx="317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422775" y="3513138"/>
            <a:ext cx="603250" cy="6905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5029200" y="3657600"/>
            <a:ext cx="165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Y</a:t>
            </a:r>
            <a:endParaRPr lang="en-US" sz="1800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3221038" y="3513138"/>
            <a:ext cx="801687" cy="6905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886200" y="3429000"/>
            <a:ext cx="209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 R</a:t>
            </a:r>
            <a:endParaRPr lang="en-US" sz="180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422650" y="4435475"/>
            <a:ext cx="600075" cy="6905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3621088" y="4540250"/>
            <a:ext cx="1190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Symbol" pitchFamily="18" charset="2"/>
              </a:rPr>
              <a:t>q</a:t>
            </a:r>
            <a:endParaRPr lang="en-US" sz="1800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3621088" y="4919663"/>
            <a:ext cx="317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2819400" y="2819400"/>
            <a:ext cx="2362200" cy="2360613"/>
            <a:chOff x="3247" y="1694"/>
            <a:chExt cx="883" cy="1451"/>
          </a:xfrm>
        </p:grpSpPr>
        <p:sp>
          <p:nvSpPr>
            <p:cNvPr id="17" name="Line 17"/>
            <p:cNvSpPr>
              <a:spLocks noChangeShapeType="1"/>
            </p:cNvSpPr>
            <p:nvPr/>
          </p:nvSpPr>
          <p:spPr bwMode="auto">
            <a:xfrm flipV="1">
              <a:off x="3309" y="1805"/>
              <a:ext cx="760" cy="123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3247" y="2977"/>
              <a:ext cx="126" cy="168"/>
            </a:xfrm>
            <a:custGeom>
              <a:avLst/>
              <a:gdLst>
                <a:gd name="T0" fmla="*/ 953 w 57"/>
                <a:gd name="T1" fmla="*/ 0 h 67"/>
                <a:gd name="T2" fmla="*/ 0 w 57"/>
                <a:gd name="T3" fmla="*/ 16650 h 67"/>
                <a:gd name="T4" fmla="*/ 6665 w 57"/>
                <a:gd name="T5" fmla="*/ 8733 h 67"/>
                <a:gd name="T6" fmla="*/ 953 w 5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"/>
                <a:gd name="T13" fmla="*/ 0 h 67"/>
                <a:gd name="T14" fmla="*/ 57 w 5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" h="67">
                  <a:moveTo>
                    <a:pt x="8" y="0"/>
                  </a:moveTo>
                  <a:lnTo>
                    <a:pt x="0" y="67"/>
                  </a:lnTo>
                  <a:lnTo>
                    <a:pt x="57" y="3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4005" y="1694"/>
              <a:ext cx="125" cy="169"/>
            </a:xfrm>
            <a:custGeom>
              <a:avLst/>
              <a:gdLst>
                <a:gd name="T0" fmla="*/ 5430 w 57"/>
                <a:gd name="T1" fmla="*/ 17256 h 67"/>
                <a:gd name="T2" fmla="*/ 6338 w 57"/>
                <a:gd name="T3" fmla="*/ 0 h 67"/>
                <a:gd name="T4" fmla="*/ 0 w 57"/>
                <a:gd name="T5" fmla="*/ 8266 h 67"/>
                <a:gd name="T6" fmla="*/ 5430 w 57"/>
                <a:gd name="T7" fmla="*/ 17256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"/>
                <a:gd name="T13" fmla="*/ 0 h 67"/>
                <a:gd name="T14" fmla="*/ 57 w 5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" h="67">
                  <a:moveTo>
                    <a:pt x="49" y="67"/>
                  </a:moveTo>
                  <a:lnTo>
                    <a:pt x="57" y="0"/>
                  </a:lnTo>
                  <a:lnTo>
                    <a:pt x="0" y="32"/>
                  </a:lnTo>
                  <a:lnTo>
                    <a:pt x="49" y="67"/>
                  </a:lnTo>
                  <a:close/>
                </a:path>
              </a:pathLst>
            </a:cu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>
            <a:grpSpLocks/>
          </p:cNvGrpSpPr>
          <p:nvPr/>
        </p:nvGrpSpPr>
        <p:grpSpPr bwMode="auto">
          <a:xfrm>
            <a:off x="5181600" y="2819400"/>
            <a:ext cx="223838" cy="2303463"/>
            <a:chOff x="4223" y="1239"/>
            <a:chExt cx="64" cy="577"/>
          </a:xfrm>
        </p:grpSpPr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4255" y="1294"/>
              <a:ext cx="1" cy="467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4226" y="1239"/>
              <a:ext cx="61" cy="61"/>
            </a:xfrm>
            <a:custGeom>
              <a:avLst/>
              <a:gdLst>
                <a:gd name="T0" fmla="*/ 61 w 61"/>
                <a:gd name="T1" fmla="*/ 61 h 61"/>
                <a:gd name="T2" fmla="*/ 29 w 61"/>
                <a:gd name="T3" fmla="*/ 0 h 61"/>
                <a:gd name="T4" fmla="*/ 0 w 61"/>
                <a:gd name="T5" fmla="*/ 61 h 61"/>
                <a:gd name="T6" fmla="*/ 61 w 61"/>
                <a:gd name="T7" fmla="*/ 61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61"/>
                <a:gd name="T14" fmla="*/ 61 w 61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61">
                  <a:moveTo>
                    <a:pt x="61" y="61"/>
                  </a:moveTo>
                  <a:lnTo>
                    <a:pt x="29" y="0"/>
                  </a:lnTo>
                  <a:lnTo>
                    <a:pt x="0" y="61"/>
                  </a:lnTo>
                  <a:lnTo>
                    <a:pt x="61" y="61"/>
                  </a:lnTo>
                  <a:close/>
                </a:path>
              </a:pathLst>
            </a:cu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4223" y="1755"/>
              <a:ext cx="61" cy="61"/>
            </a:xfrm>
            <a:custGeom>
              <a:avLst/>
              <a:gdLst>
                <a:gd name="T0" fmla="*/ 0 w 61"/>
                <a:gd name="T1" fmla="*/ 0 h 61"/>
                <a:gd name="T2" fmla="*/ 32 w 61"/>
                <a:gd name="T3" fmla="*/ 61 h 61"/>
                <a:gd name="T4" fmla="*/ 61 w 61"/>
                <a:gd name="T5" fmla="*/ 0 h 61"/>
                <a:gd name="T6" fmla="*/ 0 w 61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61"/>
                <a:gd name="T14" fmla="*/ 61 w 61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61">
                  <a:moveTo>
                    <a:pt x="0" y="0"/>
                  </a:moveTo>
                  <a:lnTo>
                    <a:pt x="32" y="61"/>
                  </a:lnTo>
                  <a:lnTo>
                    <a:pt x="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Freeform 24"/>
          <p:cNvSpPr>
            <a:spLocks/>
          </p:cNvSpPr>
          <p:nvPr/>
        </p:nvSpPr>
        <p:spPr bwMode="auto">
          <a:xfrm>
            <a:off x="3276600" y="4724400"/>
            <a:ext cx="201613" cy="461963"/>
          </a:xfrm>
          <a:custGeom>
            <a:avLst/>
            <a:gdLst>
              <a:gd name="T0" fmla="*/ 0 w 58"/>
              <a:gd name="T1" fmla="*/ 0 h 116"/>
              <a:gd name="T2" fmla="*/ 2147483647 w 58"/>
              <a:gd name="T3" fmla="*/ 2147483647 h 116"/>
              <a:gd name="T4" fmla="*/ 2147483647 w 58"/>
              <a:gd name="T5" fmla="*/ 2147483647 h 116"/>
              <a:gd name="T6" fmla="*/ 2147483647 w 58"/>
              <a:gd name="T7" fmla="*/ 2147483647 h 116"/>
              <a:gd name="T8" fmla="*/ 2147483647 w 58"/>
              <a:gd name="T9" fmla="*/ 2147483647 h 116"/>
              <a:gd name="T10" fmla="*/ 2147483647 w 58"/>
              <a:gd name="T11" fmla="*/ 2147483647 h 116"/>
              <a:gd name="T12" fmla="*/ 2147483647 w 58"/>
              <a:gd name="T13" fmla="*/ 2147483647 h 116"/>
              <a:gd name="T14" fmla="*/ 2147483647 w 58"/>
              <a:gd name="T15" fmla="*/ 2147483647 h 1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"/>
              <a:gd name="T25" fmla="*/ 0 h 116"/>
              <a:gd name="T26" fmla="*/ 58 w 58"/>
              <a:gd name="T27" fmla="*/ 116 h 11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" h="116">
                <a:moveTo>
                  <a:pt x="0" y="0"/>
                </a:moveTo>
                <a:lnTo>
                  <a:pt x="12" y="3"/>
                </a:lnTo>
                <a:lnTo>
                  <a:pt x="23" y="9"/>
                </a:lnTo>
                <a:lnTo>
                  <a:pt x="32" y="20"/>
                </a:lnTo>
                <a:lnTo>
                  <a:pt x="40" y="35"/>
                </a:lnTo>
                <a:lnTo>
                  <a:pt x="49" y="52"/>
                </a:lnTo>
                <a:lnTo>
                  <a:pt x="52" y="72"/>
                </a:lnTo>
                <a:lnTo>
                  <a:pt x="58" y="116"/>
                </a:lnTo>
              </a:path>
            </a:pathLst>
          </a:cu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>
            <a:grpSpLocks/>
          </p:cNvGrpSpPr>
          <p:nvPr/>
        </p:nvGrpSpPr>
        <p:grpSpPr bwMode="auto">
          <a:xfrm rot="-5400000">
            <a:off x="3859213" y="1474787"/>
            <a:ext cx="223838" cy="2303463"/>
            <a:chOff x="4223" y="1239"/>
            <a:chExt cx="64" cy="577"/>
          </a:xfrm>
        </p:grpSpPr>
        <p:sp>
          <p:nvSpPr>
            <p:cNvPr id="26" name="Line 26"/>
            <p:cNvSpPr>
              <a:spLocks noChangeShapeType="1"/>
            </p:cNvSpPr>
            <p:nvPr/>
          </p:nvSpPr>
          <p:spPr bwMode="auto">
            <a:xfrm>
              <a:off x="4255" y="1294"/>
              <a:ext cx="1" cy="467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4226" y="1239"/>
              <a:ext cx="61" cy="61"/>
            </a:xfrm>
            <a:custGeom>
              <a:avLst/>
              <a:gdLst>
                <a:gd name="T0" fmla="*/ 61 w 61"/>
                <a:gd name="T1" fmla="*/ 61 h 61"/>
                <a:gd name="T2" fmla="*/ 29 w 61"/>
                <a:gd name="T3" fmla="*/ 0 h 61"/>
                <a:gd name="T4" fmla="*/ 0 w 61"/>
                <a:gd name="T5" fmla="*/ 61 h 61"/>
                <a:gd name="T6" fmla="*/ 61 w 61"/>
                <a:gd name="T7" fmla="*/ 61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61"/>
                <a:gd name="T14" fmla="*/ 61 w 61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61">
                  <a:moveTo>
                    <a:pt x="61" y="61"/>
                  </a:moveTo>
                  <a:lnTo>
                    <a:pt x="29" y="0"/>
                  </a:lnTo>
                  <a:lnTo>
                    <a:pt x="0" y="61"/>
                  </a:lnTo>
                  <a:lnTo>
                    <a:pt x="61" y="61"/>
                  </a:lnTo>
                  <a:close/>
                </a:path>
              </a:pathLst>
            </a:cu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4223" y="1755"/>
              <a:ext cx="61" cy="61"/>
            </a:xfrm>
            <a:custGeom>
              <a:avLst/>
              <a:gdLst>
                <a:gd name="T0" fmla="*/ 0 w 61"/>
                <a:gd name="T1" fmla="*/ 0 h 61"/>
                <a:gd name="T2" fmla="*/ 32 w 61"/>
                <a:gd name="T3" fmla="*/ 61 h 61"/>
                <a:gd name="T4" fmla="*/ 61 w 61"/>
                <a:gd name="T5" fmla="*/ 0 h 61"/>
                <a:gd name="T6" fmla="*/ 0 w 61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61"/>
                <a:gd name="T14" fmla="*/ 61 w 61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61">
                  <a:moveTo>
                    <a:pt x="0" y="0"/>
                  </a:moveTo>
                  <a:lnTo>
                    <a:pt x="32" y="61"/>
                  </a:lnTo>
                  <a:lnTo>
                    <a:pt x="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" name="~PP3143.WAV">
            <a:hlinkClick r:id="" action="ppaction://media"/>
          </p:cNvPr>
          <p:cNvPicPr>
            <a:picLocks noRot="1" noChangeAspect="1"/>
          </p:cNvPicPr>
          <p:nvPr>
            <a:wavAudioFile r:embed="rId1" name="~PP3143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1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Bounding Box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shape </a:t>
            </a:r>
            <a:r>
              <a:rPr lang="en-US" dirty="0"/>
              <a:t>object describes </a:t>
            </a:r>
            <a:r>
              <a:rPr lang="en-US" dirty="0" smtClean="0"/>
              <a:t>its bounding </a:t>
            </a:r>
            <a:r>
              <a:rPr lang="en-US" dirty="0"/>
              <a:t>box </a:t>
            </a:r>
            <a:r>
              <a:rPr lang="en-US" dirty="0" smtClean="0"/>
              <a:t>if it</a:t>
            </a:r>
            <a:r>
              <a:rPr lang="en-US" dirty="0"/>
              <a:t>:</a:t>
            </a:r>
          </a:p>
          <a:p>
            <a:pPr lvl="1"/>
            <a:r>
              <a:rPr lang="en-US" sz="2400" dirty="0"/>
              <a:t>represents the size of the bounding box using </a:t>
            </a:r>
            <a:r>
              <a:rPr lang="en-US" sz="2400" dirty="0" err="1"/>
              <a:t>int</a:t>
            </a:r>
            <a:r>
              <a:rPr lang="en-US" sz="2400" dirty="0"/>
              <a:t> (read-only or editable) properties, </a:t>
            </a:r>
            <a:r>
              <a:rPr lang="en-US" sz="2400" dirty="0" smtClean="0"/>
              <a:t>“Height”, </a:t>
            </a:r>
            <a:r>
              <a:rPr lang="en-US" sz="2400" dirty="0"/>
              <a:t>and </a:t>
            </a:r>
            <a:r>
              <a:rPr lang="en-US" sz="2400" dirty="0" smtClean="0"/>
              <a:t>“Width” </a:t>
            </a:r>
            <a:endParaRPr lang="en-US" sz="2400" dirty="0"/>
          </a:p>
          <a:p>
            <a:pPr lvl="1"/>
            <a:r>
              <a:rPr lang="en-US" sz="2400" dirty="0"/>
              <a:t>describes the location of the upper left corner of the bounding box using </a:t>
            </a:r>
            <a:r>
              <a:rPr lang="en-US" sz="2400" dirty="0" smtClean="0"/>
              <a:t>“</a:t>
            </a:r>
            <a:r>
              <a:rPr lang="en-US" sz="2000" dirty="0" smtClean="0"/>
              <a:t>X”, “Y” </a:t>
            </a:r>
            <a:r>
              <a:rPr lang="en-US" sz="2000" dirty="0"/>
              <a:t>properties of type </a:t>
            </a:r>
            <a:r>
              <a:rPr lang="en-US" sz="2000" dirty="0" err="1"/>
              <a:t>int</a:t>
            </a:r>
            <a:endParaRPr lang="en-US" sz="2000" dirty="0"/>
          </a:p>
        </p:txBody>
      </p:sp>
      <p:pic>
        <p:nvPicPr>
          <p:cNvPr id="6" name="~PP3271.WAV">
            <a:hlinkClick r:id="" action="ppaction://media"/>
          </p:cNvPr>
          <p:cNvPicPr>
            <a:picLocks noRot="1" noChangeAspect="1"/>
          </p:cNvPicPr>
          <p:nvPr>
            <a:wavAudioFile r:embed="rId1" name="~PP327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017712" y="4719935"/>
            <a:ext cx="1219200" cy="914400"/>
          </a:xfrm>
          <a:prstGeom prst="rect">
            <a:avLst/>
          </a:prstGeom>
          <a:solidFill>
            <a:srgbClr val="FFFFFF"/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2017712" y="4719935"/>
            <a:ext cx="1219200" cy="914400"/>
          </a:xfrm>
          <a:prstGeom prst="line">
            <a:avLst/>
          </a:prstGeom>
          <a:noFill/>
          <a:ln w="38100">
            <a:solidFill>
              <a:srgbClr val="00C66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570037" y="4262735"/>
            <a:ext cx="77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/>
              <a:t>X, Y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062162" y="5634335"/>
            <a:ext cx="11480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 smtClean="0"/>
              <a:t>Width</a:t>
            </a:r>
            <a:endParaRPr lang="en-US" sz="2400" b="1" dirty="0"/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3355975" y="5024735"/>
            <a:ext cx="1063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/>
              <a:t>Height</a:t>
            </a:r>
          </a:p>
        </p:txBody>
      </p:sp>
    </p:spTree>
    <p:extLst>
      <p:ext uri="{BB962C8B-B14F-4D97-AF65-F5344CB8AC3E}">
        <p14:creationId xmlns:p14="http://schemas.microsoft.com/office/powerpoint/2010/main" val="2163654000"/>
      </p:ext>
    </p:extLst>
  </p:cSld>
  <p:clrMapOvr>
    <a:masterClrMapping/>
  </p:clrMapOvr>
  <p:transition advTm="2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Line/Shape/Oval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7924800" cy="2438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An object is recognized as a rectangle/line/oval if:</a:t>
            </a:r>
          </a:p>
          <a:p>
            <a:pPr lvl="1"/>
            <a:r>
              <a:rPr lang="en-US" dirty="0" smtClean="0"/>
              <a:t>Its interface or class has the string “Rectangle”/”Oval”/”Line” in its name or has a Point/Oval/Line annotation</a:t>
            </a:r>
          </a:p>
          <a:p>
            <a:pPr lvl="1"/>
            <a:r>
              <a:rPr lang="en-US" dirty="0" smtClean="0"/>
              <a:t>It has (</a:t>
            </a:r>
            <a:r>
              <a:rPr lang="en-US" dirty="0" err="1" smtClean="0"/>
              <a:t>readonly</a:t>
            </a:r>
            <a:r>
              <a:rPr lang="en-US" dirty="0" smtClean="0"/>
              <a:t> or editable)  properties describing the bounding box of the shape</a:t>
            </a:r>
          </a:p>
          <a:p>
            <a:pPr lvl="1"/>
            <a:r>
              <a:rPr lang="en-US" dirty="0" smtClean="0"/>
              <a:t>Can have additional properties</a:t>
            </a:r>
          </a:p>
          <a:p>
            <a:pPr lvl="1"/>
            <a:endParaRPr lang="en-US" dirty="0"/>
          </a:p>
        </p:txBody>
      </p:sp>
      <p:pic>
        <p:nvPicPr>
          <p:cNvPr id="7" name="~PP1921.WAV">
            <a:hlinkClick r:id="" action="ppaction://media"/>
          </p:cNvPr>
          <p:cNvPicPr>
            <a:picLocks noRot="1" noChangeAspect="1"/>
          </p:cNvPicPr>
          <p:nvPr>
            <a:wavAudioFile r:embed="rId2" name="~PP1921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2925" y="3810000"/>
            <a:ext cx="8153400" cy="18214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util.annotations.StructurePattern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util.annotations.StructurePatternNames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646464"/>
                </a:solidFill>
                <a:latin typeface="Courier New"/>
              </a:rPr>
              <a:t>@</a:t>
            </a:r>
            <a:r>
              <a:rPr lang="en-US" sz="1600" dirty="0" err="1" smtClean="0">
                <a:solidFill>
                  <a:srgbClr val="646464"/>
                </a:solidFill>
                <a:latin typeface="Courier New"/>
              </a:rPr>
              <a:t>StructurePattern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StructurePatternNames.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LINE_PATTERN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 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interface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Line{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…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8487103"/>
      </p:ext>
    </p:extLst>
  </p:cSld>
  <p:clrMapOvr>
    <a:masterClrMapping/>
  </p:clrMapOvr>
  <p:transition advTm="33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String Shape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7924800" cy="2819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An object is recognized as a string shape if:</a:t>
            </a:r>
          </a:p>
          <a:p>
            <a:pPr lvl="1"/>
            <a:r>
              <a:rPr lang="en-US" dirty="0" smtClean="0"/>
              <a:t>Its interface or class has the string “String” in its name or a String annotation</a:t>
            </a:r>
          </a:p>
          <a:p>
            <a:pPr lvl="1"/>
            <a:r>
              <a:rPr lang="en-US" dirty="0" smtClean="0"/>
              <a:t>It has a (</a:t>
            </a:r>
            <a:r>
              <a:rPr lang="en-US" dirty="0" err="1" smtClean="0"/>
              <a:t>readonly</a:t>
            </a:r>
            <a:r>
              <a:rPr lang="en-US" dirty="0" smtClean="0"/>
              <a:t>/editable) “Text” of type String </a:t>
            </a:r>
            <a:r>
              <a:rPr lang="en-US" dirty="0"/>
              <a:t>describing</a:t>
            </a:r>
            <a:r>
              <a:rPr lang="en-US" dirty="0" smtClean="0"/>
              <a:t> the string to be displayed</a:t>
            </a:r>
          </a:p>
          <a:p>
            <a:pPr lvl="1"/>
            <a:r>
              <a:rPr lang="en-US" dirty="0" smtClean="0"/>
              <a:t>It has (</a:t>
            </a:r>
            <a:r>
              <a:rPr lang="en-US" dirty="0" err="1" smtClean="0"/>
              <a:t>readonly</a:t>
            </a:r>
            <a:r>
              <a:rPr lang="en-US" dirty="0" smtClean="0"/>
              <a:t> or editable)  </a:t>
            </a:r>
            <a:r>
              <a:rPr lang="en-US" dirty="0" err="1" smtClean="0"/>
              <a:t>int</a:t>
            </a:r>
            <a:r>
              <a:rPr lang="en-US" dirty="0" smtClean="0"/>
              <a:t> “X”, “Y” properties describing the location of the lower left corner of the bounding box of the shape</a:t>
            </a:r>
          </a:p>
          <a:p>
            <a:pPr lvl="1"/>
            <a:r>
              <a:rPr lang="en-US" dirty="0" smtClean="0"/>
              <a:t>Can have additional properties</a:t>
            </a:r>
          </a:p>
          <a:p>
            <a:pPr lvl="1"/>
            <a:endParaRPr lang="en-US" dirty="0"/>
          </a:p>
        </p:txBody>
      </p:sp>
      <p:pic>
        <p:nvPicPr>
          <p:cNvPr id="7" name="~PP1921.WAV">
            <a:hlinkClick r:id="" action="ppaction://media"/>
          </p:cNvPr>
          <p:cNvPicPr>
            <a:picLocks noRot="1" noChangeAspect="1"/>
          </p:cNvPicPr>
          <p:nvPr>
            <a:wavAudioFile r:embed="rId2" name="~PP1921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45693" y="4038600"/>
            <a:ext cx="5257800" cy="2362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StringShape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getText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; 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setText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497326"/>
      </p:ext>
    </p:extLst>
  </p:cSld>
  <p:clrMapOvr>
    <a:masterClrMapping/>
  </p:clrMapOvr>
  <p:transition advTm="33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Image Shape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7924800" cy="28194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An object is recognized as an image shape if:</a:t>
            </a:r>
          </a:p>
          <a:p>
            <a:pPr lvl="1"/>
            <a:r>
              <a:rPr lang="en-US" dirty="0" smtClean="0"/>
              <a:t>Its interface or class has the string “Image” in its name</a:t>
            </a:r>
          </a:p>
          <a:p>
            <a:pPr lvl="1"/>
            <a:r>
              <a:rPr lang="en-US" dirty="0" smtClean="0"/>
              <a:t>It has a (</a:t>
            </a:r>
            <a:r>
              <a:rPr lang="en-US" dirty="0" err="1" smtClean="0"/>
              <a:t>readonly</a:t>
            </a:r>
            <a:r>
              <a:rPr lang="en-US" dirty="0" smtClean="0"/>
              <a:t>/editable) String “</a:t>
            </a:r>
            <a:r>
              <a:rPr lang="en-US" dirty="0" err="1" smtClean="0"/>
              <a:t>ImageFileName</a:t>
            </a:r>
            <a:r>
              <a:rPr lang="en-US" dirty="0" smtClean="0"/>
              <a:t>” property describing the name of the image file to be displayed</a:t>
            </a:r>
          </a:p>
          <a:p>
            <a:pPr lvl="1"/>
            <a:r>
              <a:rPr lang="en-US" dirty="0" smtClean="0"/>
              <a:t>It has (</a:t>
            </a:r>
            <a:r>
              <a:rPr lang="en-US" dirty="0" err="1" smtClean="0"/>
              <a:t>readonly</a:t>
            </a:r>
            <a:r>
              <a:rPr lang="en-US" dirty="0" smtClean="0"/>
              <a:t> or editable)  </a:t>
            </a:r>
            <a:r>
              <a:rPr lang="en-US" dirty="0" err="1" smtClean="0"/>
              <a:t>int</a:t>
            </a:r>
            <a:r>
              <a:rPr lang="en-US" dirty="0" smtClean="0"/>
              <a:t> X, Y properties describing the location of the upper left corner of the bounding box of the shape</a:t>
            </a:r>
          </a:p>
          <a:p>
            <a:pPr lvl="1"/>
            <a:r>
              <a:rPr lang="en-US" dirty="0" smtClean="0"/>
              <a:t>Can have additional properties</a:t>
            </a:r>
          </a:p>
          <a:p>
            <a:pPr lvl="1"/>
            <a:endParaRPr lang="en-US" dirty="0"/>
          </a:p>
        </p:txBody>
      </p:sp>
      <p:pic>
        <p:nvPicPr>
          <p:cNvPr id="7" name="~PP1921.WAV">
            <a:hlinkClick r:id="" action="ppaction://media"/>
          </p:cNvPr>
          <p:cNvPicPr>
            <a:picLocks noRot="1" noChangeAspect="1"/>
          </p:cNvPicPr>
          <p:nvPr>
            <a:wavAudioFile r:embed="rId2" name="~PP1921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45693" y="4038600"/>
            <a:ext cx="5257800" cy="2362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ImageShape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getImageFileName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; 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setImageFileName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9373536"/>
      </p:ext>
    </p:extLst>
  </p:cSld>
  <p:clrMapOvr>
    <a:masterClrMapping/>
  </p:clrMapOvr>
  <p:transition advTm="33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1066800"/>
            <a:ext cx="8077200" cy="5638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9600" y="1447800"/>
            <a:ext cx="3505200" cy="457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19600" y="1447800"/>
            <a:ext cx="3505200" cy="457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Typing Point Objects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600200"/>
            <a:ext cx="30956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600200"/>
            <a:ext cx="30956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914400" y="5181600"/>
            <a:ext cx="2895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ACartesianPoint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724400" y="5181600"/>
            <a:ext cx="2895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APolarPoint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19400" y="6172200"/>
            <a:ext cx="28956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Point</a:t>
            </a:r>
            <a:endParaRPr lang="en-US" dirty="0"/>
          </a:p>
        </p:txBody>
      </p:sp>
      <p:pic>
        <p:nvPicPr>
          <p:cNvPr id="12" name="~PP201.WAV">
            <a:hlinkClick r:id="" action="ppaction://media"/>
          </p:cNvPr>
          <p:cNvPicPr>
            <a:picLocks noRot="1" noChangeAspect="1"/>
          </p:cNvPicPr>
          <p:nvPr>
            <a:wavAudioFile r:embed="rId2" name="~PP201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8657582"/>
      </p:ext>
    </p:extLst>
  </p:cSld>
  <p:clrMapOvr>
    <a:masterClrMapping/>
  </p:clrMapOvr>
  <p:transition advTm="29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143000" y="1371600"/>
            <a:ext cx="32766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ObjectEditor.edit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APolarPoint</a:t>
            </a:r>
            <a:r>
              <a:rPr lang="en-US" dirty="0" smtClean="0">
                <a:solidFill>
                  <a:schemeClr val="tx1"/>
                </a:solidFill>
              </a:rPr>
              <a:t> (195.05, 0.87));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81600" y="1371600"/>
            <a:ext cx="32766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ObjectEditor.edit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ACartesianPoint</a:t>
            </a:r>
            <a:r>
              <a:rPr lang="en-US" dirty="0" smtClean="0">
                <a:solidFill>
                  <a:schemeClr val="tx1"/>
                </a:solidFill>
              </a:rPr>
              <a:t> (125, 149));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Equivalent Representations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7775" y="2819400"/>
            <a:ext cx="30956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4975" y="2819400"/>
            <a:ext cx="30956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2590800" y="1828800"/>
            <a:ext cx="1600200" cy="3810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086600" y="1828800"/>
            <a:ext cx="1219200" cy="3810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47800" y="3505200"/>
            <a:ext cx="990600" cy="3810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47800" y="3930032"/>
            <a:ext cx="990600" cy="381000"/>
          </a:xfrm>
          <a:prstGeom prst="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15000" y="3918568"/>
            <a:ext cx="990600" cy="3810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15000" y="3505200"/>
            <a:ext cx="990600" cy="381000"/>
          </a:xfrm>
          <a:prstGeom prst="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400" y="3505200"/>
            <a:ext cx="1066800" cy="304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Stored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152400" y="3962400"/>
            <a:ext cx="10668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Computed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4419600" y="3505200"/>
            <a:ext cx="10668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Computed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4419600" y="3962400"/>
            <a:ext cx="1066800" cy="304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Stored</a:t>
            </a:r>
            <a:endParaRPr lang="en-US" sz="1400" dirty="0"/>
          </a:p>
        </p:txBody>
      </p:sp>
      <p:sp>
        <p:nvSpPr>
          <p:cNvPr id="19" name="Curved Left Arrow 18"/>
          <p:cNvSpPr/>
          <p:nvPr/>
        </p:nvSpPr>
        <p:spPr>
          <a:xfrm>
            <a:off x="2514600" y="3581400"/>
            <a:ext cx="304800" cy="6096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urved Left Arrow 19"/>
          <p:cNvSpPr/>
          <p:nvPr/>
        </p:nvSpPr>
        <p:spPr>
          <a:xfrm rot="10800000">
            <a:off x="4038600" y="3581400"/>
            <a:ext cx="304800" cy="6096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71600" y="6336268"/>
            <a:ext cx="69342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Cartesian coordinates the same but not the polar coordinates!</a:t>
            </a:r>
            <a:endParaRPr lang="en-US" dirty="0"/>
          </a:p>
        </p:txBody>
      </p:sp>
      <p:pic>
        <p:nvPicPr>
          <p:cNvPr id="24" name="~PP163.WAV">
            <a:hlinkClick r:id="" action="ppaction://media"/>
          </p:cNvPr>
          <p:cNvPicPr>
            <a:picLocks noRot="1" noChangeAspect="1"/>
          </p:cNvPicPr>
          <p:nvPr>
            <a:wavAudioFile r:embed="rId2" name="~PP163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27279"/>
      </p:ext>
    </p:extLst>
  </p:cSld>
  <p:clrMapOvr>
    <a:masterClrMapping/>
  </p:clrMapOvr>
  <p:transition advTm="273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1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 for Error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4191000"/>
            <a:ext cx="7924800" cy="2282952"/>
          </a:xfrm>
        </p:spPr>
        <p:txBody>
          <a:bodyPr/>
          <a:lstStyle/>
          <a:p>
            <a:r>
              <a:rPr lang="en-US" dirty="0" smtClean="0"/>
              <a:t>Calculated X and Y values are truncated when converted to </a:t>
            </a:r>
            <a:r>
              <a:rPr lang="en-US" dirty="0" err="1" smtClean="0"/>
              <a:t>int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1600200" y="1447800"/>
            <a:ext cx="5486400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getX</a:t>
            </a:r>
            <a:r>
              <a:rPr lang="en-US" dirty="0" smtClean="0"/>
              <a:t>() {</a:t>
            </a:r>
          </a:p>
          <a:p>
            <a:pPr indent="457200"/>
            <a:r>
              <a:rPr lang="en-US" dirty="0" smtClean="0"/>
              <a:t>	</a:t>
            </a:r>
            <a:r>
              <a:rPr lang="en-US" b="1" dirty="0" smtClean="0"/>
              <a:t>return</a:t>
            </a:r>
            <a:r>
              <a:rPr lang="en-US" dirty="0" smtClean="0"/>
              <a:t> (</a:t>
            </a:r>
            <a:r>
              <a:rPr lang="en-US" b="1" dirty="0" err="1" smtClean="0"/>
              <a:t>int</a:t>
            </a:r>
            <a:r>
              <a:rPr lang="en-US" dirty="0" smtClean="0"/>
              <a:t>) (radius*</a:t>
            </a:r>
            <a:r>
              <a:rPr lang="en-US" dirty="0" err="1" smtClean="0"/>
              <a:t>Math.cos</a:t>
            </a:r>
            <a:r>
              <a:rPr lang="en-US" dirty="0" smtClean="0"/>
              <a:t>(angle));</a:t>
            </a:r>
          </a:p>
          <a:p>
            <a:pPr indent="457200"/>
            <a:r>
              <a:rPr lang="en-US" dirty="0" smtClean="0"/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~PP3609.WAV">
            <a:hlinkClick r:id="" action="ppaction://media"/>
          </p:cNvPr>
          <p:cNvPicPr>
            <a:picLocks noRot="1" noChangeAspect="1"/>
          </p:cNvPicPr>
          <p:nvPr>
            <a:wavAudioFile r:embed="rId1" name="~PP360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78466"/>
      </p:ext>
    </p:extLst>
  </p:cSld>
  <p:clrMapOvr>
    <a:masterClrMapping/>
  </p:clrMapOvr>
  <p:transition advTm="11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Consequence of Physical Representation Choice?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Physical representation determines</a:t>
            </a:r>
          </a:p>
          <a:p>
            <a:pPr lvl="1"/>
            <a:r>
              <a:rPr lang="en-US" dirty="0" smtClean="0"/>
              <a:t>Space efficiency</a:t>
            </a:r>
          </a:p>
          <a:p>
            <a:pPr lvl="1"/>
            <a:r>
              <a:rPr lang="en-US" dirty="0" smtClean="0"/>
              <a:t>Time efficiency</a:t>
            </a:r>
          </a:p>
          <a:p>
            <a:pPr lvl="1"/>
            <a:r>
              <a:rPr lang="en-US" dirty="0" smtClean="0"/>
              <a:t>Precision of various properties</a:t>
            </a:r>
            <a:endParaRPr lang="en-US" dirty="0"/>
          </a:p>
        </p:txBody>
      </p:sp>
      <p:pic>
        <p:nvPicPr>
          <p:cNvPr id="6" name="~PP3735.WAV">
            <a:hlinkClick r:id="" action="ppaction://media"/>
          </p:cNvPr>
          <p:cNvPicPr>
            <a:picLocks noRot="1" noChangeAspect="1"/>
          </p:cNvPicPr>
          <p:nvPr>
            <a:wavAudioFile r:embed="rId1" name="~PP3735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82301"/>
      </p:ext>
    </p:extLst>
  </p:cSld>
  <p:clrMapOvr>
    <a:masterClrMapping/>
  </p:clrMapOvr>
  <p:transition advTm="28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~PP2776.WAV">
            <a:hlinkClick r:id="" action="ppaction://media"/>
          </p:cNvPr>
          <p:cNvPicPr>
            <a:picLocks noRot="1" noChangeAspect="1"/>
          </p:cNvPicPr>
          <p:nvPr>
            <a:wavAudioFile r:embed="rId1" name="~PP277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Shape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7924800" cy="2438400"/>
          </a:xfrm>
        </p:spPr>
        <p:txBody>
          <a:bodyPr/>
          <a:lstStyle/>
          <a:p>
            <a:r>
              <a:rPr lang="en-US" dirty="0" smtClean="0"/>
              <a:t>An object is recognized as a rectangle/line/oval if:</a:t>
            </a:r>
          </a:p>
          <a:p>
            <a:pPr lvl="1"/>
            <a:r>
              <a:rPr lang="en-US" dirty="0" smtClean="0"/>
              <a:t>Its interface or class has the string “Rectangle”/”Oval”/”Line” in its name</a:t>
            </a:r>
          </a:p>
          <a:p>
            <a:pPr lvl="1"/>
            <a:r>
              <a:rPr lang="en-US" dirty="0" smtClean="0"/>
              <a:t>It has properties describing the bounding box of the shape</a:t>
            </a:r>
          </a:p>
          <a:p>
            <a:pPr lvl="1"/>
            <a:r>
              <a:rPr lang="en-US" dirty="0" smtClean="0"/>
              <a:t>Can have additional properties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" y="3505200"/>
            <a:ext cx="4267200" cy="3276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Line {	</a:t>
            </a:r>
          </a:p>
          <a:p>
            <a:r>
              <a:rPr lang="en-US" b="1" dirty="0" smtClean="0"/>
              <a:t>    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getX</a:t>
            </a:r>
            <a:r>
              <a:rPr lang="en-US" dirty="0" smtClean="0"/>
              <a:t>(); 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setX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newVal</a:t>
            </a:r>
            <a:r>
              <a:rPr lang="en-US" dirty="0" smtClean="0"/>
              <a:t>);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getY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setY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newVal</a:t>
            </a:r>
            <a:r>
              <a:rPr lang="en-US" dirty="0" smtClean="0"/>
              <a:t>);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getWidth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setWidth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newVal</a:t>
            </a:r>
            <a:r>
              <a:rPr lang="en-US" dirty="0" smtClean="0"/>
              <a:t>);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getHeight</a:t>
            </a:r>
            <a:r>
              <a:rPr lang="en-US" dirty="0" smtClean="0"/>
              <a:t>() 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setHeight</a:t>
            </a:r>
            <a:r>
              <a:rPr lang="en-US" dirty="0" smtClean="0"/>
              <a:t>(</a:t>
            </a:r>
          </a:p>
          <a:p>
            <a:r>
              <a:rPr lang="en-US" b="1" dirty="0" smtClean="0"/>
              <a:t>       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newVal</a:t>
            </a:r>
            <a:r>
              <a:rPr lang="en-US" dirty="0" smtClean="0"/>
              <a:t>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19600" y="3505200"/>
            <a:ext cx="4648200" cy="2514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AnotherLine</a:t>
            </a:r>
            <a:r>
              <a:rPr lang="en-US" dirty="0" smtClean="0"/>
              <a:t> {	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Point </a:t>
            </a:r>
            <a:r>
              <a:rPr lang="en-US" dirty="0" err="1" smtClean="0"/>
              <a:t>getLocation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setLocation</a:t>
            </a:r>
            <a:r>
              <a:rPr lang="en-US" dirty="0" smtClean="0"/>
              <a:t>(</a:t>
            </a:r>
          </a:p>
          <a:p>
            <a:r>
              <a:rPr lang="en-US" dirty="0" smtClean="0"/>
              <a:t>        Point </a:t>
            </a:r>
            <a:r>
              <a:rPr lang="en-US" dirty="0" err="1" smtClean="0"/>
              <a:t>newVal</a:t>
            </a:r>
            <a:r>
              <a:rPr lang="en-US" dirty="0" smtClean="0"/>
              <a:t>);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getWidth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setWidth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newVal</a:t>
            </a:r>
            <a:r>
              <a:rPr lang="en-US" dirty="0" smtClean="0"/>
              <a:t>);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getHeight</a:t>
            </a:r>
            <a:r>
              <a:rPr lang="en-US" dirty="0" smtClean="0"/>
              <a:t>() 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setHeight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newVal</a:t>
            </a:r>
            <a:r>
              <a:rPr lang="en-US" dirty="0" smtClean="0"/>
              <a:t>);</a:t>
            </a:r>
          </a:p>
          <a:p>
            <a:r>
              <a:rPr lang="en-US" dirty="0" smtClean="0"/>
              <a:t>}</a:t>
            </a:r>
            <a:endParaRPr lang="en-US" sz="2400" dirty="0"/>
          </a:p>
        </p:txBody>
      </p:sp>
      <p:pic>
        <p:nvPicPr>
          <p:cNvPr id="7" name="~PP1921.WAV">
            <a:hlinkClick r:id="" action="ppaction://media"/>
          </p:cNvPr>
          <p:cNvPicPr>
            <a:picLocks noRot="1" noChangeAspect="1"/>
          </p:cNvPicPr>
          <p:nvPr>
            <a:wavAudioFile r:embed="rId2" name="~PP1921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3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 Coordinate System</a:t>
            </a:r>
            <a:endParaRPr lang="en-US" dirty="0"/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1524000" y="2057400"/>
            <a:ext cx="0" cy="3505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524000" y="2057400"/>
            <a:ext cx="5486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295400" y="5715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b="1">
                <a:solidFill>
                  <a:schemeClr val="accent2"/>
                </a:solidFill>
              </a:rPr>
              <a:t>Y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162800" y="18288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b="1">
                <a:solidFill>
                  <a:schemeClr val="accent2"/>
                </a:solidFill>
              </a:rPr>
              <a:t>X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752600" y="2362200"/>
            <a:ext cx="4419600" cy="2362200"/>
            <a:chOff x="1104" y="1488"/>
            <a:chExt cx="2784" cy="1488"/>
          </a:xfrm>
        </p:grpSpPr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1104" y="1488"/>
              <a:ext cx="192" cy="19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104" y="2160"/>
              <a:ext cx="192" cy="19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3696" y="2160"/>
              <a:ext cx="192" cy="19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3072" y="2160"/>
              <a:ext cx="192" cy="19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3072" y="2784"/>
              <a:ext cx="192" cy="19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2400" y="2160"/>
              <a:ext cx="192" cy="19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728" y="2160"/>
              <a:ext cx="192" cy="19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2400" y="2784"/>
              <a:ext cx="192" cy="19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104" y="2784"/>
              <a:ext cx="192" cy="19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728" y="2784"/>
              <a:ext cx="192" cy="19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728" y="1488"/>
              <a:ext cx="192" cy="19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2400" y="1488"/>
              <a:ext cx="192" cy="19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3696" y="2784"/>
              <a:ext cx="192" cy="19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3696" y="1488"/>
              <a:ext cx="192" cy="19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3072" y="1488"/>
              <a:ext cx="192" cy="19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1066800" y="1524000"/>
            <a:ext cx="768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b="1"/>
              <a:t>(0,0)</a:t>
            </a:r>
          </a:p>
        </p:txBody>
      </p: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2895600" y="1143000"/>
            <a:ext cx="990600" cy="2209800"/>
            <a:chOff x="1824" y="720"/>
            <a:chExt cx="624" cy="1392"/>
          </a:xfrm>
        </p:grpSpPr>
        <p:sp>
          <p:nvSpPr>
            <p:cNvPr id="26" name="Text Box 25"/>
            <p:cNvSpPr txBox="1">
              <a:spLocks noChangeArrowheads="1"/>
            </p:cNvSpPr>
            <p:nvPr/>
          </p:nvSpPr>
          <p:spPr bwMode="auto">
            <a:xfrm>
              <a:off x="1824" y="720"/>
              <a:ext cx="4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b="1"/>
                <a:t>(3,2)</a:t>
              </a:r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>
              <a:off x="2112" y="1008"/>
              <a:ext cx="336" cy="110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5" name="Group 27"/>
          <p:cNvGrpSpPr>
            <a:grpSpLocks/>
          </p:cNvGrpSpPr>
          <p:nvPr/>
        </p:nvGrpSpPr>
        <p:grpSpPr bwMode="auto">
          <a:xfrm>
            <a:off x="6248400" y="3733800"/>
            <a:ext cx="1682750" cy="685800"/>
            <a:chOff x="3936" y="2352"/>
            <a:chExt cx="1060" cy="432"/>
          </a:xfrm>
        </p:grpSpPr>
        <p:sp>
          <p:nvSpPr>
            <p:cNvPr id="29" name="Text Box 28"/>
            <p:cNvSpPr txBox="1">
              <a:spLocks noChangeArrowheads="1"/>
            </p:cNvSpPr>
            <p:nvPr/>
          </p:nvSpPr>
          <p:spPr bwMode="auto">
            <a:xfrm>
              <a:off x="4411" y="2352"/>
              <a:ext cx="58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</a:rPr>
                <a:t>pixels</a:t>
              </a:r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 flipH="1" flipV="1">
              <a:off x="3936" y="2352"/>
              <a:ext cx="48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 flipH="1">
              <a:off x="3936" y="2544"/>
              <a:ext cx="48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2971800" y="4572000"/>
            <a:ext cx="5334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 and Y coordinates must be </a:t>
            </a:r>
            <a:r>
              <a:rPr lang="en-US" dirty="0" err="1" smtClean="0"/>
              <a:t>int</a:t>
            </a:r>
            <a:r>
              <a:rPr lang="en-US" dirty="0" smtClean="0"/>
              <a:t> values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971800" y="5181600"/>
            <a:ext cx="5334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Radius and Angle can be double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2971800" y="5791200"/>
            <a:ext cx="5334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Angle is a decimal value between 0 and 2</a:t>
            </a:r>
            <a:r>
              <a:rPr lang="en-US" dirty="0" smtClean="0">
                <a:sym typeface="Symbol"/>
              </a:rPr>
              <a:t>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2971800" y="6400800"/>
            <a:ext cx="5334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Each window has its own coordinate system</a:t>
            </a:r>
            <a:endParaRPr lang="en-US" dirty="0"/>
          </a:p>
        </p:txBody>
      </p:sp>
      <p:pic>
        <p:nvPicPr>
          <p:cNvPr id="36" name="~PP621.WAV">
            <a:hlinkClick r:id="" action="ppaction://media"/>
          </p:cNvPr>
          <p:cNvPicPr>
            <a:picLocks noRot="1" noChangeAspect="1"/>
          </p:cNvPicPr>
          <p:nvPr>
            <a:wavAudioFile r:embed="rId2" name="~PP62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07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AScalableNester</a:t>
            </a:r>
            <a:endParaRPr lang="en-US" dirty="0"/>
          </a:p>
        </p:txBody>
      </p:sp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295275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12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343400"/>
            <a:ext cx="295275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5105400" y="1447800"/>
            <a:ext cx="36576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dirty="0" smtClean="0"/>
              <a:t>Properties</a:t>
            </a:r>
          </a:p>
          <a:p>
            <a:r>
              <a:rPr lang="en-US" dirty="0" err="1" smtClean="0"/>
              <a:t>NestedRectangle</a:t>
            </a:r>
            <a:r>
              <a:rPr lang="en-US" dirty="0" smtClean="0"/>
              <a:t> (Rectangle)</a:t>
            </a:r>
          </a:p>
          <a:p>
            <a:r>
              <a:rPr lang="en-US" dirty="0" err="1" smtClean="0"/>
              <a:t>EnclosingRectangle</a:t>
            </a:r>
            <a:r>
              <a:rPr lang="en-US" dirty="0" smtClean="0"/>
              <a:t> (Rectangle)</a:t>
            </a:r>
          </a:p>
          <a:p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4724400" y="4419600"/>
            <a:ext cx="40386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dirty="0" smtClean="0"/>
              <a:t>Methods (non getter/setter)</a:t>
            </a:r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scale (</a:t>
            </a:r>
            <a:r>
              <a:rPr lang="en-US" b="1" dirty="0" err="1" smtClean="0"/>
              <a:t>int</a:t>
            </a:r>
            <a:r>
              <a:rPr lang="en-US" dirty="0" smtClean="0"/>
              <a:t> percentage)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352800"/>
            <a:ext cx="43719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ACartesianPlane</a:t>
            </a:r>
            <a:r>
              <a:rPr lang="en-US" dirty="0" smtClean="0"/>
              <a:t> Stubs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990600"/>
            <a:ext cx="7924800" cy="563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class</a:t>
            </a:r>
            <a:r>
              <a:rPr lang="en-US" sz="1600" dirty="0" smtClean="0"/>
              <a:t> </a:t>
            </a:r>
            <a:r>
              <a:rPr lang="en-US" sz="1600" dirty="0" err="1" smtClean="0"/>
              <a:t>ACartesianPlane</a:t>
            </a:r>
            <a:r>
              <a:rPr lang="en-US" sz="1600" dirty="0" smtClean="0"/>
              <a:t> </a:t>
            </a:r>
            <a:r>
              <a:rPr lang="en-US" sz="1600" b="1" dirty="0" smtClean="0"/>
              <a:t>implements</a:t>
            </a:r>
            <a:r>
              <a:rPr lang="en-US" sz="1600" dirty="0" smtClean="0"/>
              <a:t> </a:t>
            </a:r>
            <a:r>
              <a:rPr lang="en-US" sz="1600" dirty="0" err="1" smtClean="0"/>
              <a:t>CartesianPlane</a:t>
            </a:r>
            <a:r>
              <a:rPr lang="en-US" sz="1600" dirty="0" smtClean="0"/>
              <a:t> {</a:t>
            </a:r>
          </a:p>
          <a:p>
            <a:r>
              <a:rPr lang="en-US" sz="1600" b="1" dirty="0" smtClean="0"/>
              <a:t>   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axesLength</a:t>
            </a:r>
            <a:r>
              <a:rPr lang="en-US" sz="1600" dirty="0" smtClean="0"/>
              <a:t> ;</a:t>
            </a:r>
          </a:p>
          <a:p>
            <a:r>
              <a:rPr lang="en-US" sz="1600" dirty="0" smtClean="0"/>
              <a:t>    Line </a:t>
            </a:r>
            <a:r>
              <a:rPr lang="en-US" sz="1600" dirty="0" err="1" smtClean="0"/>
              <a:t>xAxis</a:t>
            </a:r>
            <a:r>
              <a:rPr lang="en-US" sz="1600" dirty="0" smtClean="0"/>
              <a:t>;</a:t>
            </a:r>
          </a:p>
          <a:p>
            <a:r>
              <a:rPr lang="en-US" sz="1600" dirty="0" smtClean="0"/>
              <a:t>    Line </a:t>
            </a:r>
            <a:r>
              <a:rPr lang="en-US" sz="1600" dirty="0" err="1" smtClean="0"/>
              <a:t>yAxis</a:t>
            </a:r>
            <a:r>
              <a:rPr lang="en-US" sz="1600" dirty="0" smtClean="0"/>
              <a:t>;</a:t>
            </a:r>
          </a:p>
          <a:p>
            <a:r>
              <a:rPr lang="en-US" sz="1600" dirty="0" smtClean="0"/>
              <a:t>    Label </a:t>
            </a:r>
            <a:r>
              <a:rPr lang="en-US" sz="1600" dirty="0" err="1" smtClean="0"/>
              <a:t>xLabel</a:t>
            </a:r>
            <a:r>
              <a:rPr lang="en-US" sz="1600" dirty="0" smtClean="0"/>
              <a:t>;</a:t>
            </a:r>
          </a:p>
          <a:p>
            <a:r>
              <a:rPr lang="en-US" sz="1600" dirty="0" smtClean="0"/>
              <a:t>    Label </a:t>
            </a:r>
            <a:r>
              <a:rPr lang="en-US" sz="1600" dirty="0" err="1" smtClean="0"/>
              <a:t>yLabel</a:t>
            </a:r>
            <a:r>
              <a:rPr lang="en-US" sz="1600" dirty="0" smtClean="0"/>
              <a:t>;</a:t>
            </a:r>
          </a:p>
          <a:p>
            <a:r>
              <a:rPr lang="en-US" sz="1600" b="1" dirty="0" smtClean="0"/>
              <a:t>    final</a:t>
            </a:r>
            <a:r>
              <a:rPr lang="en-US" sz="1600" dirty="0" smtClean="0"/>
              <a:t>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LABEL_BOUNDS_SIDE_LENGTH = 10;	</a:t>
            </a:r>
          </a:p>
          <a:p>
            <a:r>
              <a:rPr lang="en-US" sz="1600" b="1" dirty="0" smtClean="0"/>
              <a:t>    public</a:t>
            </a:r>
            <a:r>
              <a:rPr lang="en-US" sz="1600" dirty="0" smtClean="0"/>
              <a:t> </a:t>
            </a:r>
            <a:r>
              <a:rPr lang="en-US" sz="1600" dirty="0" err="1" smtClean="0"/>
              <a:t>ACartesianPlane</a:t>
            </a:r>
            <a:r>
              <a:rPr lang="en-US" sz="1600" dirty="0" smtClean="0"/>
              <a:t> 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theAxesLength</a:t>
            </a:r>
            <a:r>
              <a:rPr lang="en-US" sz="1600" dirty="0" smtClean="0"/>
              <a:t>, </a:t>
            </a:r>
          </a:p>
          <a:p>
            <a:r>
              <a:rPr lang="en-US" sz="1600" b="1" dirty="0" smtClean="0"/>
              <a:t>           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theOriginX</a:t>
            </a:r>
            <a:r>
              <a:rPr lang="en-US" sz="1600" dirty="0" smtClean="0"/>
              <a:t>,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theOriginY</a:t>
            </a:r>
            <a:r>
              <a:rPr lang="en-US" sz="1600" dirty="0" smtClean="0"/>
              <a:t> ) {</a:t>
            </a:r>
          </a:p>
          <a:p>
            <a:r>
              <a:rPr lang="en-US" sz="1600" dirty="0" smtClean="0"/>
              <a:t>        		</a:t>
            </a:r>
          </a:p>
          <a:p>
            <a:r>
              <a:rPr lang="en-US" sz="1600" dirty="0" smtClean="0"/>
              <a:t>    } </a:t>
            </a:r>
          </a:p>
          <a:p>
            <a:r>
              <a:rPr lang="en-US" sz="1600" b="1" dirty="0" smtClean="0"/>
              <a:t>    public</a:t>
            </a:r>
            <a:r>
              <a:rPr lang="en-US" sz="1600" dirty="0" smtClean="0"/>
              <a:t> Line </a:t>
            </a:r>
            <a:r>
              <a:rPr lang="en-US" sz="1600" dirty="0" err="1" smtClean="0"/>
              <a:t>getXAxis</a:t>
            </a:r>
            <a:r>
              <a:rPr lang="en-US" sz="1600" dirty="0" smtClean="0"/>
              <a:t>() {</a:t>
            </a:r>
            <a:r>
              <a:rPr lang="en-US" sz="1600" b="1" dirty="0" smtClean="0"/>
              <a:t>return</a:t>
            </a:r>
            <a:r>
              <a:rPr lang="en-US" sz="1600" dirty="0" smtClean="0"/>
              <a:t> </a:t>
            </a:r>
            <a:r>
              <a:rPr lang="en-US" sz="1600" dirty="0" err="1" smtClean="0"/>
              <a:t>xAxis</a:t>
            </a:r>
            <a:r>
              <a:rPr lang="en-US" sz="1600" dirty="0" smtClean="0"/>
              <a:t>;}</a:t>
            </a:r>
          </a:p>
          <a:p>
            <a:r>
              <a:rPr lang="en-US" sz="1600" b="1" dirty="0" smtClean="0"/>
              <a:t>    public</a:t>
            </a:r>
            <a:r>
              <a:rPr lang="en-US" sz="1600" dirty="0" smtClean="0"/>
              <a:t> Line </a:t>
            </a:r>
            <a:r>
              <a:rPr lang="en-US" sz="1600" dirty="0" err="1" smtClean="0"/>
              <a:t>getYAxis</a:t>
            </a:r>
            <a:r>
              <a:rPr lang="en-US" sz="1600" dirty="0" smtClean="0"/>
              <a:t>() {</a:t>
            </a:r>
            <a:r>
              <a:rPr lang="en-US" sz="1600" b="1" dirty="0" smtClean="0"/>
              <a:t>return</a:t>
            </a:r>
            <a:r>
              <a:rPr lang="en-US" sz="1600" dirty="0" smtClean="0"/>
              <a:t> </a:t>
            </a:r>
            <a:r>
              <a:rPr lang="en-US" sz="1600" dirty="0" err="1" smtClean="0"/>
              <a:t>yAxis</a:t>
            </a:r>
            <a:r>
              <a:rPr lang="en-US" sz="1600" dirty="0" smtClean="0"/>
              <a:t>;}</a:t>
            </a:r>
          </a:p>
          <a:p>
            <a:r>
              <a:rPr lang="en-US" sz="1600" b="1" dirty="0" smtClean="0"/>
              <a:t>    public</a:t>
            </a:r>
            <a:r>
              <a:rPr lang="en-US" sz="1600" dirty="0" smtClean="0"/>
              <a:t>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getAxesLength</a:t>
            </a:r>
            <a:r>
              <a:rPr lang="en-US" sz="1600" dirty="0" smtClean="0"/>
              <a:t>() {</a:t>
            </a:r>
            <a:r>
              <a:rPr lang="en-US" sz="1600" b="1" dirty="0" smtClean="0"/>
              <a:t>return</a:t>
            </a:r>
            <a:r>
              <a:rPr lang="en-US" sz="1600" dirty="0" smtClean="0"/>
              <a:t> </a:t>
            </a:r>
            <a:r>
              <a:rPr lang="en-US" sz="1600" dirty="0" err="1" smtClean="0"/>
              <a:t>axesLength</a:t>
            </a:r>
            <a:r>
              <a:rPr lang="en-US" sz="1600" dirty="0" smtClean="0"/>
              <a:t>;}</a:t>
            </a:r>
          </a:p>
          <a:p>
            <a:r>
              <a:rPr lang="en-US" sz="1600" b="1" dirty="0" smtClean="0"/>
              <a:t>    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setAxesLength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b="1" dirty="0" smtClean="0"/>
              <a:t> </a:t>
            </a:r>
            <a:r>
              <a:rPr lang="en-US" sz="1600" dirty="0" err="1" smtClean="0"/>
              <a:t>newVal</a:t>
            </a:r>
            <a:r>
              <a:rPr lang="en-US" sz="1600" dirty="0" smtClean="0"/>
              <a:t>) {</a:t>
            </a:r>
          </a:p>
          <a:p>
            <a:r>
              <a:rPr lang="en-US" sz="1600" dirty="0" smtClean="0"/>
              <a:t>        </a:t>
            </a:r>
          </a:p>
          <a:p>
            <a:r>
              <a:rPr lang="en-US" sz="1600" dirty="0" smtClean="0"/>
              <a:t>    }</a:t>
            </a:r>
          </a:p>
          <a:p>
            <a:r>
              <a:rPr lang="en-US" sz="1600" b="1" dirty="0" smtClean="0"/>
              <a:t>    public</a:t>
            </a:r>
            <a:r>
              <a:rPr lang="en-US" sz="1600" dirty="0" smtClean="0"/>
              <a:t> Label </a:t>
            </a:r>
            <a:r>
              <a:rPr lang="en-US" sz="1600" dirty="0" err="1" smtClean="0"/>
              <a:t>getXLabel</a:t>
            </a:r>
            <a:r>
              <a:rPr lang="en-US" sz="1600" dirty="0" smtClean="0"/>
              <a:t>() {</a:t>
            </a:r>
            <a:r>
              <a:rPr lang="en-US" sz="1600" b="1" dirty="0" smtClean="0"/>
              <a:t>return</a:t>
            </a:r>
            <a:r>
              <a:rPr lang="en-US" sz="1600" dirty="0" smtClean="0"/>
              <a:t> </a:t>
            </a:r>
            <a:r>
              <a:rPr lang="en-US" sz="1600" dirty="0" err="1" smtClean="0"/>
              <a:t>xLabel</a:t>
            </a:r>
            <a:r>
              <a:rPr lang="en-US" sz="1600" dirty="0" smtClean="0"/>
              <a:t>;}</a:t>
            </a:r>
          </a:p>
          <a:p>
            <a:r>
              <a:rPr lang="en-US" sz="1600" b="1" dirty="0" smtClean="0"/>
              <a:t>    public</a:t>
            </a:r>
            <a:r>
              <a:rPr lang="en-US" sz="1600" dirty="0" smtClean="0"/>
              <a:t> Label </a:t>
            </a:r>
            <a:r>
              <a:rPr lang="en-US" sz="1600" dirty="0" err="1" smtClean="0"/>
              <a:t>getYLabel</a:t>
            </a:r>
            <a:r>
              <a:rPr lang="en-US" sz="1600" dirty="0" smtClean="0"/>
              <a:t>() {</a:t>
            </a:r>
            <a:r>
              <a:rPr lang="en-US" sz="1600" b="1" dirty="0" smtClean="0"/>
              <a:t>return</a:t>
            </a:r>
            <a:r>
              <a:rPr lang="en-US" sz="1600" dirty="0" smtClean="0"/>
              <a:t> </a:t>
            </a:r>
            <a:r>
              <a:rPr lang="en-US" sz="1600" dirty="0" err="1" smtClean="0"/>
              <a:t>yLabel</a:t>
            </a:r>
            <a:r>
              <a:rPr lang="en-US" sz="1600" dirty="0" smtClean="0"/>
              <a:t>;}</a:t>
            </a:r>
          </a:p>
          <a:p>
            <a:r>
              <a:rPr lang="en-US" sz="1600" dirty="0" smtClean="0"/>
              <a:t>	</a:t>
            </a:r>
          </a:p>
          <a:p>
            <a:r>
              <a:rPr lang="en-US" sz="1600" dirty="0" smtClean="0"/>
              <a:t>}</a:t>
            </a:r>
            <a:endParaRPr lang="en-US" sz="1600" dirty="0"/>
          </a:p>
        </p:txBody>
      </p:sp>
      <p:pic>
        <p:nvPicPr>
          <p:cNvPr id="5" name="~PP10.WAV">
            <a:hlinkClick r:id="" action="ppaction://media"/>
          </p:cNvPr>
          <p:cNvPicPr>
            <a:picLocks noRot="1" noChangeAspect="1"/>
          </p:cNvPicPr>
          <p:nvPr>
            <a:wavAudioFile r:embed="rId1" name="~PP1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ObjectEditor vs. Java Graphics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143000"/>
            <a:ext cx="8077200" cy="419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class</a:t>
            </a:r>
            <a:r>
              <a:rPr lang="en-US" sz="1600" dirty="0" smtClean="0"/>
              <a:t> </a:t>
            </a:r>
            <a:r>
              <a:rPr lang="en-US" sz="1600" dirty="0" err="1" smtClean="0"/>
              <a:t>ALine</a:t>
            </a:r>
            <a:r>
              <a:rPr lang="en-US" sz="1600" dirty="0" smtClean="0"/>
              <a:t>  </a:t>
            </a:r>
            <a:r>
              <a:rPr lang="en-US" sz="1600" b="1" dirty="0" smtClean="0"/>
              <a:t>implements</a:t>
            </a:r>
            <a:r>
              <a:rPr lang="en-US" sz="1600" dirty="0" smtClean="0"/>
              <a:t> Line{</a:t>
            </a:r>
          </a:p>
          <a:p>
            <a:r>
              <a:rPr lang="en-US" sz="1600" dirty="0" smtClean="0"/>
              <a:t>	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x, y, width, height;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dirty="0" err="1" smtClean="0"/>
              <a:t>ALine</a:t>
            </a:r>
            <a:r>
              <a:rPr lang="en-US" sz="1600" dirty="0" smtClean="0"/>
              <a:t> 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initX</a:t>
            </a:r>
            <a:r>
              <a:rPr lang="en-US" sz="1600" dirty="0" smtClean="0"/>
              <a:t>,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initY</a:t>
            </a:r>
            <a:r>
              <a:rPr lang="en-US" sz="1600" dirty="0" smtClean="0"/>
              <a:t>,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initWidth</a:t>
            </a:r>
            <a:r>
              <a:rPr lang="en-US" sz="1600" dirty="0" smtClean="0"/>
              <a:t>,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initHeight</a:t>
            </a:r>
            <a:r>
              <a:rPr lang="en-US" sz="1600" dirty="0" smtClean="0"/>
              <a:t>) {</a:t>
            </a:r>
          </a:p>
          <a:p>
            <a:r>
              <a:rPr lang="en-US" sz="1600" dirty="0" smtClean="0"/>
              <a:t>		x = </a:t>
            </a:r>
            <a:r>
              <a:rPr lang="en-US" sz="1600" dirty="0" err="1" smtClean="0"/>
              <a:t>initX</a:t>
            </a:r>
            <a:r>
              <a:rPr lang="en-US" sz="1600" dirty="0" smtClean="0"/>
              <a:t>;</a:t>
            </a:r>
          </a:p>
          <a:p>
            <a:r>
              <a:rPr lang="en-US" sz="1600" dirty="0" smtClean="0"/>
              <a:t>		y = </a:t>
            </a:r>
            <a:r>
              <a:rPr lang="en-US" sz="1600" dirty="0" err="1" smtClean="0"/>
              <a:t>initY</a:t>
            </a:r>
            <a:r>
              <a:rPr lang="en-US" sz="1600" dirty="0" smtClean="0"/>
              <a:t>;</a:t>
            </a:r>
          </a:p>
          <a:p>
            <a:r>
              <a:rPr lang="en-US" sz="1600" dirty="0" smtClean="0"/>
              <a:t>		width = </a:t>
            </a:r>
            <a:r>
              <a:rPr lang="en-US" sz="1600" dirty="0" err="1" smtClean="0"/>
              <a:t>initWidth</a:t>
            </a:r>
            <a:r>
              <a:rPr lang="en-US" sz="1600" dirty="0" smtClean="0"/>
              <a:t>;</a:t>
            </a:r>
          </a:p>
          <a:p>
            <a:r>
              <a:rPr lang="en-US" sz="1600" dirty="0" smtClean="0"/>
              <a:t>		height = </a:t>
            </a:r>
            <a:r>
              <a:rPr lang="en-US" sz="1600" dirty="0" err="1" smtClean="0"/>
              <a:t>initHeight</a:t>
            </a:r>
            <a:r>
              <a:rPr lang="en-US" sz="1600" dirty="0" smtClean="0"/>
              <a:t>;	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getX</a:t>
            </a:r>
            <a:r>
              <a:rPr lang="en-US" sz="1600" dirty="0" smtClean="0"/>
              <a:t>() {</a:t>
            </a:r>
            <a:r>
              <a:rPr lang="en-US" sz="1600" b="1" dirty="0" smtClean="0"/>
              <a:t>return</a:t>
            </a:r>
            <a:r>
              <a:rPr lang="en-US" sz="1600" dirty="0" smtClean="0"/>
              <a:t> x;}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setX</a:t>
            </a:r>
            <a:r>
              <a:rPr lang="en-US" sz="1600" dirty="0" smtClean="0"/>
              <a:t>(</a:t>
            </a:r>
            <a:r>
              <a:rPr lang="en-US" sz="1600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newX</a:t>
            </a:r>
            <a:r>
              <a:rPr lang="en-US" sz="1600" dirty="0" smtClean="0"/>
              <a:t>) {x = </a:t>
            </a:r>
            <a:r>
              <a:rPr lang="en-US" sz="1600" dirty="0" err="1" smtClean="0"/>
              <a:t>newX</a:t>
            </a:r>
            <a:r>
              <a:rPr lang="en-US" sz="1600" dirty="0" smtClean="0"/>
              <a:t>;}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getY</a:t>
            </a:r>
            <a:r>
              <a:rPr lang="en-US" sz="1600" dirty="0" smtClean="0"/>
              <a:t>() {</a:t>
            </a:r>
            <a:r>
              <a:rPr lang="en-US" sz="1600" b="1" dirty="0" smtClean="0"/>
              <a:t>return</a:t>
            </a:r>
            <a:r>
              <a:rPr lang="en-US" sz="1600" dirty="0" smtClean="0"/>
              <a:t> y;}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setY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newY</a:t>
            </a:r>
            <a:r>
              <a:rPr lang="en-US" sz="1600" dirty="0" smtClean="0"/>
              <a:t>) {y = </a:t>
            </a:r>
            <a:r>
              <a:rPr lang="en-US" sz="1600" dirty="0" err="1" smtClean="0"/>
              <a:t>newY</a:t>
            </a:r>
            <a:r>
              <a:rPr lang="en-US" sz="1600" dirty="0" smtClean="0"/>
              <a:t>;}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getWidth</a:t>
            </a:r>
            <a:r>
              <a:rPr lang="en-US" sz="1600" dirty="0" smtClean="0"/>
              <a:t>() {</a:t>
            </a:r>
            <a:r>
              <a:rPr lang="en-US" sz="1600" b="1" dirty="0" smtClean="0"/>
              <a:t>return</a:t>
            </a:r>
            <a:r>
              <a:rPr lang="en-US" sz="1600" dirty="0" smtClean="0"/>
              <a:t> width;}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setWidth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b="1" dirty="0" smtClean="0"/>
              <a:t> </a:t>
            </a:r>
            <a:r>
              <a:rPr lang="en-US" sz="1600" dirty="0" err="1" smtClean="0"/>
              <a:t>newVal</a:t>
            </a:r>
            <a:r>
              <a:rPr lang="en-US" sz="1600" dirty="0" smtClean="0"/>
              <a:t>) {width = </a:t>
            </a:r>
            <a:r>
              <a:rPr lang="en-US" sz="1600" dirty="0" err="1" smtClean="0"/>
              <a:t>newVal</a:t>
            </a:r>
            <a:r>
              <a:rPr lang="en-US" sz="1600" dirty="0" smtClean="0"/>
              <a:t>;}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getHeight</a:t>
            </a:r>
            <a:r>
              <a:rPr lang="en-US" sz="1600" dirty="0" smtClean="0"/>
              <a:t>() {</a:t>
            </a:r>
            <a:r>
              <a:rPr lang="en-US" sz="1600" b="1" dirty="0" smtClean="0"/>
              <a:t>return</a:t>
            </a:r>
            <a:r>
              <a:rPr lang="en-US" sz="1600" dirty="0" smtClean="0"/>
              <a:t> height;}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setHeight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newHeight</a:t>
            </a:r>
            <a:r>
              <a:rPr lang="en-US" sz="1600" dirty="0" smtClean="0"/>
              <a:t>) {height = </a:t>
            </a:r>
            <a:r>
              <a:rPr lang="en-US" sz="1600" dirty="0" err="1" smtClean="0"/>
              <a:t>newHeight</a:t>
            </a:r>
            <a:r>
              <a:rPr lang="en-US" sz="1600" dirty="0" smtClean="0"/>
              <a:t>;}	</a:t>
            </a:r>
          </a:p>
          <a:p>
            <a:r>
              <a:rPr lang="en-US" sz="1600" dirty="0" smtClean="0"/>
              <a:t>}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533400" y="5486400"/>
            <a:ext cx="4648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err="1" smtClean="0"/>
              <a:t>ObjectEditor.edit</a:t>
            </a:r>
            <a:r>
              <a:rPr lang="en-US" sz="1600" b="1" dirty="0" smtClean="0"/>
              <a:t>(new </a:t>
            </a:r>
            <a:r>
              <a:rPr lang="en-US" sz="1600" b="1" dirty="0" err="1" smtClean="0"/>
              <a:t>ALine</a:t>
            </a:r>
            <a:r>
              <a:rPr lang="en-US" sz="1600" b="1" dirty="0" smtClean="0"/>
              <a:t>(x, y, w, h));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533400" y="6324600"/>
            <a:ext cx="3962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err="1" smtClean="0"/>
              <a:t>graphics.drawLine</a:t>
            </a:r>
            <a:r>
              <a:rPr lang="en-US" sz="1600" b="1" dirty="0" smtClean="0"/>
              <a:t>(x1, y1, x2, y2)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4648200" y="6248400"/>
            <a:ext cx="3962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Requires knowledge of panel, paint events, inheritance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334000" y="1295400"/>
            <a:ext cx="2895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Encapsulates state of line in one object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334000" y="2133600"/>
            <a:ext cx="29718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and view are independent (can show object in tree view or graphics view)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334000" y="3429000"/>
            <a:ext cx="29718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external state of object changes, the display is updated</a:t>
            </a:r>
            <a:endParaRPr lang="en-US" dirty="0"/>
          </a:p>
        </p:txBody>
      </p:sp>
      <p:pic>
        <p:nvPicPr>
          <p:cNvPr id="11" name="~PP2145.WAV">
            <a:hlinkClick r:id="" action="ppaction://media"/>
          </p:cNvPr>
          <p:cNvPicPr>
            <a:picLocks noRot="1" noChangeAspect="1"/>
          </p:cNvPicPr>
          <p:nvPr>
            <a:wavAudioFile r:embed="rId2" name="~PP214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1870383"/>
      </p:ext>
    </p:extLst>
  </p:cSld>
  <p:clrMapOvr>
    <a:masterClrMapping/>
  </p:clrMapOvr>
  <p:transition advTm="167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 Types Seen So Far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Point</a:t>
            </a:r>
          </a:p>
          <a:p>
            <a:pPr lvl="1"/>
            <a:r>
              <a:rPr lang="en-US" dirty="0" smtClean="0"/>
              <a:t>No shape</a:t>
            </a:r>
          </a:p>
          <a:p>
            <a:pPr lvl="1"/>
            <a:r>
              <a:rPr lang="en-US" dirty="0" smtClean="0"/>
              <a:t>Just a location</a:t>
            </a:r>
          </a:p>
          <a:p>
            <a:r>
              <a:rPr lang="en-US" dirty="0" smtClean="0"/>
              <a:t>Line</a:t>
            </a:r>
          </a:p>
          <a:p>
            <a:pPr lvl="1"/>
            <a:r>
              <a:rPr lang="en-US" dirty="0" smtClean="0"/>
              <a:t>A shape</a:t>
            </a:r>
          </a:p>
          <a:p>
            <a:pPr lvl="1"/>
            <a:r>
              <a:rPr lang="en-US" dirty="0" smtClean="0"/>
              <a:t>A location plus an area on the screen determined by object</a:t>
            </a:r>
          </a:p>
          <a:p>
            <a:r>
              <a:rPr lang="en-US" dirty="0" smtClean="0"/>
              <a:t>Other shapes and rules?</a:t>
            </a:r>
          </a:p>
          <a:p>
            <a:pPr lvl="1"/>
            <a:r>
              <a:rPr lang="en-US" dirty="0" smtClean="0"/>
              <a:t>Line rules with slight adaptations</a:t>
            </a:r>
            <a:endParaRPr lang="en-US" dirty="0"/>
          </a:p>
        </p:txBody>
      </p:sp>
      <p:pic>
        <p:nvPicPr>
          <p:cNvPr id="6" name="~PP749.WAV">
            <a:hlinkClick r:id="" action="ppaction://media"/>
          </p:cNvPr>
          <p:cNvPicPr>
            <a:picLocks noRot="1" noChangeAspect="1"/>
          </p:cNvPicPr>
          <p:nvPr>
            <a:wavAudioFile r:embed="rId1" name="~PP74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55649"/>
      </p:ext>
    </p:extLst>
  </p:cSld>
  <p:clrMapOvr>
    <a:masterClrMapping/>
  </p:clrMapOvr>
  <p:transition advTm="82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Line, Rectangle Oval, Label Patterns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47800" y="990600"/>
            <a:ext cx="5257800" cy="2514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interface </a:t>
            </a:r>
            <a:r>
              <a:rPr lang="en-US" sz="1600" dirty="0" smtClean="0"/>
              <a:t>Line {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getX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setX</a:t>
            </a:r>
            <a:r>
              <a:rPr lang="en-US" sz="1600" dirty="0" smtClean="0"/>
              <a:t>(</a:t>
            </a:r>
            <a:r>
              <a:rPr lang="en-US" sz="1600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newX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getY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setY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newY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 	</a:t>
            </a:r>
            <a:r>
              <a:rPr lang="en-US" sz="1600" b="1" dirty="0" smtClean="0"/>
              <a:t>public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getWidth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setWidth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b="1" dirty="0" smtClean="0"/>
              <a:t> </a:t>
            </a:r>
            <a:r>
              <a:rPr lang="en-US" sz="1600" dirty="0" err="1" smtClean="0"/>
              <a:t>newVal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getHeight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setHeight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newHeight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}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3200400" y="990600"/>
            <a:ext cx="1447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Rectangle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00400" y="990600"/>
            <a:ext cx="1447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Oval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2895600"/>
            <a:ext cx="4343400" cy="39055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interface</a:t>
            </a:r>
            <a:r>
              <a:rPr lang="en-US" sz="1600" dirty="0" smtClean="0"/>
              <a:t> Label {	</a:t>
            </a:r>
          </a:p>
          <a:p>
            <a:r>
              <a:rPr lang="en-US" sz="1600" b="1" dirty="0" smtClean="0"/>
              <a:t>    </a:t>
            </a:r>
            <a:r>
              <a:rPr lang="en-US" sz="1600" b="1" dirty="0"/>
              <a:t>public</a:t>
            </a:r>
            <a:r>
              <a:rPr lang="en-US" sz="1600" dirty="0"/>
              <a:t> </a:t>
            </a:r>
            <a:r>
              <a:rPr lang="en-US" sz="1600" b="1" dirty="0" err="1"/>
              <a:t>int</a:t>
            </a:r>
            <a:r>
              <a:rPr lang="en-US" sz="1600" dirty="0"/>
              <a:t> </a:t>
            </a:r>
            <a:r>
              <a:rPr lang="en-US" sz="1600" dirty="0" err="1"/>
              <a:t>getX</a:t>
            </a:r>
            <a:r>
              <a:rPr lang="en-US" sz="1600" dirty="0"/>
              <a:t>();</a:t>
            </a:r>
          </a:p>
          <a:p>
            <a:r>
              <a:rPr lang="en-US" sz="1600" dirty="0" smtClean="0"/>
              <a:t>    </a:t>
            </a:r>
            <a:r>
              <a:rPr lang="en-US" sz="1600" b="1" dirty="0" smtClean="0"/>
              <a:t>public </a:t>
            </a:r>
            <a:r>
              <a:rPr lang="en-US" sz="1600" b="1" dirty="0"/>
              <a:t>void</a:t>
            </a:r>
            <a:r>
              <a:rPr lang="en-US" sz="1600" dirty="0"/>
              <a:t> </a:t>
            </a:r>
            <a:r>
              <a:rPr lang="en-US" sz="1600" dirty="0" err="1"/>
              <a:t>setX</a:t>
            </a:r>
            <a:r>
              <a:rPr lang="en-US" sz="1600" dirty="0"/>
              <a:t>(</a:t>
            </a:r>
            <a:r>
              <a:rPr lang="en-US" sz="1600" dirty="0" err="1"/>
              <a:t>int</a:t>
            </a:r>
            <a:r>
              <a:rPr lang="en-US" sz="1600" dirty="0"/>
              <a:t> </a:t>
            </a:r>
            <a:r>
              <a:rPr lang="en-US" sz="1600" dirty="0" err="1"/>
              <a:t>newX</a:t>
            </a:r>
            <a:r>
              <a:rPr lang="en-US" sz="1600" dirty="0" smtClean="0"/>
              <a:t>);</a:t>
            </a:r>
          </a:p>
          <a:p>
            <a:r>
              <a:rPr lang="en-US" sz="1600" b="1" dirty="0" smtClean="0"/>
              <a:t>    public </a:t>
            </a:r>
            <a:r>
              <a:rPr lang="en-US" sz="1600" b="1" dirty="0" err="1"/>
              <a:t>int</a:t>
            </a:r>
            <a:r>
              <a:rPr lang="en-US" sz="1600" dirty="0"/>
              <a:t> </a:t>
            </a:r>
            <a:r>
              <a:rPr lang="en-US" sz="1600" dirty="0" err="1"/>
              <a:t>getY</a:t>
            </a:r>
            <a:r>
              <a:rPr lang="en-US" sz="1600" dirty="0"/>
              <a:t>();</a:t>
            </a:r>
          </a:p>
          <a:p>
            <a:r>
              <a:rPr lang="en-US" sz="1600" dirty="0" smtClean="0"/>
              <a:t>    </a:t>
            </a:r>
            <a:r>
              <a:rPr lang="en-US" sz="1600" b="1" dirty="0" smtClean="0"/>
              <a:t>public </a:t>
            </a:r>
            <a:r>
              <a:rPr lang="en-US" sz="1600" b="1" dirty="0"/>
              <a:t>void</a:t>
            </a:r>
            <a:r>
              <a:rPr lang="en-US" sz="1600" dirty="0"/>
              <a:t> </a:t>
            </a:r>
            <a:r>
              <a:rPr lang="en-US" sz="1600" dirty="0" err="1"/>
              <a:t>setY</a:t>
            </a:r>
            <a:r>
              <a:rPr lang="en-US" sz="1600" dirty="0"/>
              <a:t>(</a:t>
            </a:r>
            <a:r>
              <a:rPr lang="en-US" sz="1600" b="1" dirty="0" err="1"/>
              <a:t>int</a:t>
            </a:r>
            <a:r>
              <a:rPr lang="en-US" sz="1600" dirty="0"/>
              <a:t> </a:t>
            </a:r>
            <a:r>
              <a:rPr lang="en-US" sz="1600" dirty="0" err="1"/>
              <a:t>newY</a:t>
            </a:r>
            <a:r>
              <a:rPr lang="en-US" sz="1600" dirty="0" smtClean="0"/>
              <a:t>);</a:t>
            </a:r>
            <a:endParaRPr lang="en-US" sz="1600" dirty="0"/>
          </a:p>
          <a:p>
            <a:r>
              <a:rPr lang="en-US" sz="1600" b="1" dirty="0" smtClean="0"/>
              <a:t>    public</a:t>
            </a:r>
            <a:r>
              <a:rPr lang="en-US" sz="1600" dirty="0" smtClean="0"/>
              <a:t>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getWidth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    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setWidth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newVal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    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getHeight</a:t>
            </a:r>
            <a:r>
              <a:rPr lang="en-US" sz="1600" dirty="0" smtClean="0"/>
              <a:t>() ;</a:t>
            </a:r>
          </a:p>
          <a:p>
            <a:r>
              <a:rPr lang="en-US" sz="1600" dirty="0" smtClean="0"/>
              <a:t>    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setHeight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newHeight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    </a:t>
            </a:r>
            <a:r>
              <a:rPr lang="en-US" sz="1600" b="1" dirty="0" smtClean="0"/>
              <a:t>public</a:t>
            </a:r>
            <a:r>
              <a:rPr lang="en-US" sz="1600" dirty="0" smtClean="0"/>
              <a:t> String </a:t>
            </a:r>
            <a:r>
              <a:rPr lang="en-US" sz="1600" dirty="0" err="1" smtClean="0"/>
              <a:t>getText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    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setText</a:t>
            </a:r>
            <a:r>
              <a:rPr lang="en-US" sz="1600" dirty="0" smtClean="0"/>
              <a:t>(String </a:t>
            </a:r>
            <a:r>
              <a:rPr lang="en-US" sz="1600" dirty="0" err="1" smtClean="0"/>
              <a:t>newString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    </a:t>
            </a:r>
            <a:r>
              <a:rPr lang="en-US" sz="1600" b="1" dirty="0" smtClean="0"/>
              <a:t>public</a:t>
            </a:r>
            <a:r>
              <a:rPr lang="en-US" sz="1600" dirty="0" smtClean="0"/>
              <a:t> String </a:t>
            </a:r>
            <a:r>
              <a:rPr lang="en-US" sz="1600" dirty="0" err="1" smtClean="0"/>
              <a:t>getImageFileName</a:t>
            </a:r>
            <a:r>
              <a:rPr lang="en-US" sz="1600" dirty="0" smtClean="0"/>
              <a:t>();</a:t>
            </a:r>
          </a:p>
          <a:p>
            <a:r>
              <a:rPr lang="en-US" sz="1600" b="1" dirty="0" smtClean="0"/>
              <a:t>    public</a:t>
            </a:r>
            <a:r>
              <a:rPr lang="en-US" sz="1600" dirty="0" smtClean="0"/>
              <a:t> </a:t>
            </a:r>
            <a:r>
              <a:rPr lang="en-US" sz="1600" b="1" dirty="0"/>
              <a:t>void</a:t>
            </a:r>
            <a:r>
              <a:rPr lang="en-US" sz="1600" dirty="0"/>
              <a:t> </a:t>
            </a:r>
            <a:r>
              <a:rPr lang="en-US" sz="1600" dirty="0" err="1"/>
              <a:t>setImageFileName</a:t>
            </a:r>
            <a:r>
              <a:rPr lang="en-US" sz="1600" dirty="0"/>
              <a:t>(</a:t>
            </a:r>
          </a:p>
          <a:p>
            <a:r>
              <a:rPr lang="en-US" sz="1600" dirty="0"/>
              <a:t>        String </a:t>
            </a:r>
            <a:r>
              <a:rPr lang="en-US" sz="1600" dirty="0" err="1"/>
              <a:t>newVal</a:t>
            </a:r>
            <a:r>
              <a:rPr lang="en-US" sz="1600" dirty="0"/>
              <a:t>);</a:t>
            </a:r>
          </a:p>
          <a:p>
            <a:endParaRPr lang="en-US" sz="1600" dirty="0" smtClean="0"/>
          </a:p>
          <a:p>
            <a:r>
              <a:rPr lang="en-US" sz="1600" dirty="0" smtClean="0"/>
              <a:t>}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4648200" y="3733800"/>
            <a:ext cx="41910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interface</a:t>
            </a:r>
            <a:r>
              <a:rPr lang="en-US" sz="1600" dirty="0"/>
              <a:t> </a:t>
            </a:r>
            <a:r>
              <a:rPr lang="en-US" sz="1600" dirty="0" err="1" smtClean="0"/>
              <a:t>ImmutableIcon</a:t>
            </a:r>
            <a:r>
              <a:rPr lang="en-US" sz="1600" dirty="0" smtClean="0"/>
              <a:t> {	</a:t>
            </a:r>
          </a:p>
          <a:p>
            <a:r>
              <a:rPr lang="en-US" sz="1600" b="1" dirty="0" smtClean="0"/>
              <a:t>    </a:t>
            </a:r>
            <a:r>
              <a:rPr lang="en-US" sz="1600" b="1" dirty="0"/>
              <a:t>public</a:t>
            </a:r>
            <a:r>
              <a:rPr lang="en-US" sz="1600" dirty="0"/>
              <a:t> </a:t>
            </a:r>
            <a:r>
              <a:rPr lang="en-US" sz="1600" b="1" dirty="0" err="1"/>
              <a:t>int</a:t>
            </a:r>
            <a:r>
              <a:rPr lang="en-US" sz="1600" dirty="0"/>
              <a:t> </a:t>
            </a:r>
            <a:r>
              <a:rPr lang="en-US" sz="1600" dirty="0" err="1"/>
              <a:t>getX</a:t>
            </a:r>
            <a:r>
              <a:rPr lang="en-US" sz="1600" dirty="0" smtClean="0"/>
              <a:t>();</a:t>
            </a:r>
          </a:p>
          <a:p>
            <a:r>
              <a:rPr lang="en-US" sz="1600" b="1" dirty="0" smtClean="0"/>
              <a:t>    public </a:t>
            </a:r>
            <a:r>
              <a:rPr lang="en-US" sz="1600" b="1" dirty="0" err="1"/>
              <a:t>int</a:t>
            </a:r>
            <a:r>
              <a:rPr lang="en-US" sz="1600" dirty="0"/>
              <a:t> </a:t>
            </a:r>
            <a:r>
              <a:rPr lang="en-US" sz="1600" dirty="0" err="1"/>
              <a:t>getY</a:t>
            </a:r>
            <a:r>
              <a:rPr lang="en-US" sz="1600" dirty="0" smtClean="0"/>
              <a:t>();</a:t>
            </a:r>
          </a:p>
          <a:p>
            <a:r>
              <a:rPr lang="en-US" sz="1600" b="1" dirty="0"/>
              <a:t> </a:t>
            </a:r>
            <a:r>
              <a:rPr lang="en-US" sz="1600" b="1" dirty="0" smtClean="0"/>
              <a:t>   public</a:t>
            </a:r>
            <a:r>
              <a:rPr lang="en-US" sz="1600" dirty="0" smtClean="0"/>
              <a:t>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getWidth</a:t>
            </a:r>
            <a:r>
              <a:rPr lang="en-US" sz="1600" dirty="0" smtClean="0"/>
              <a:t>();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getHeight</a:t>
            </a:r>
            <a:r>
              <a:rPr lang="en-US" sz="1600" dirty="0" smtClean="0"/>
              <a:t>() ;</a:t>
            </a:r>
          </a:p>
          <a:p>
            <a:r>
              <a:rPr lang="en-US" sz="1600" b="1" dirty="0"/>
              <a:t> </a:t>
            </a:r>
            <a:r>
              <a:rPr lang="en-US" sz="1600" b="1" dirty="0" smtClean="0"/>
              <a:t>   public</a:t>
            </a:r>
            <a:r>
              <a:rPr lang="en-US" sz="1600" dirty="0" smtClean="0"/>
              <a:t> </a:t>
            </a:r>
            <a:r>
              <a:rPr lang="en-US" sz="1600" dirty="0"/>
              <a:t>String </a:t>
            </a:r>
            <a:r>
              <a:rPr lang="en-US" sz="1600" dirty="0" err="1"/>
              <a:t>getText</a:t>
            </a:r>
            <a:r>
              <a:rPr lang="en-US" sz="1600" dirty="0" smtClean="0"/>
              <a:t>();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</a:t>
            </a:r>
            <a:r>
              <a:rPr lang="en-US" sz="1600" b="1" dirty="0" smtClean="0"/>
              <a:t>public</a:t>
            </a:r>
            <a:r>
              <a:rPr lang="en-US" sz="1600" dirty="0" smtClean="0"/>
              <a:t> String </a:t>
            </a:r>
            <a:r>
              <a:rPr lang="en-US" sz="1600" dirty="0" err="1" smtClean="0"/>
              <a:t>getImageFileName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}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8604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XY-based </a:t>
            </a:r>
            <a:r>
              <a:rPr lang="en-US" dirty="0" err="1" smtClean="0"/>
              <a:t>ObjectEditor</a:t>
            </a:r>
            <a:r>
              <a:rPr lang="en-US" dirty="0" smtClean="0"/>
              <a:t> Shape Rules</a:t>
            </a:r>
          </a:p>
        </p:txBody>
      </p:sp>
      <p:sp>
        <p:nvSpPr>
          <p:cNvPr id="281603" name="Line 3"/>
          <p:cNvSpPr>
            <a:spLocks noChangeShapeType="1"/>
          </p:cNvSpPr>
          <p:nvPr/>
        </p:nvSpPr>
        <p:spPr bwMode="auto">
          <a:xfrm>
            <a:off x="381000" y="1219200"/>
            <a:ext cx="0" cy="5029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1604" name="Line 4"/>
          <p:cNvSpPr>
            <a:spLocks noChangeShapeType="1"/>
          </p:cNvSpPr>
          <p:nvPr/>
        </p:nvSpPr>
        <p:spPr bwMode="auto">
          <a:xfrm>
            <a:off x="381000" y="1219200"/>
            <a:ext cx="822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1605" name="Rectangle 5"/>
          <p:cNvSpPr>
            <a:spLocks noChangeArrowheads="1"/>
          </p:cNvSpPr>
          <p:nvPr/>
        </p:nvSpPr>
        <p:spPr bwMode="auto">
          <a:xfrm>
            <a:off x="1169988" y="2133600"/>
            <a:ext cx="1219200" cy="914400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1606" name="Rectangle 6"/>
          <p:cNvSpPr>
            <a:spLocks noChangeArrowheads="1"/>
          </p:cNvSpPr>
          <p:nvPr/>
        </p:nvSpPr>
        <p:spPr bwMode="auto">
          <a:xfrm>
            <a:off x="1295400" y="4267200"/>
            <a:ext cx="1219200" cy="914400"/>
          </a:xfrm>
          <a:prstGeom prst="rect">
            <a:avLst/>
          </a:prstGeom>
          <a:solidFill>
            <a:srgbClr val="FFFFFF"/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1607" name="Oval 7"/>
          <p:cNvSpPr>
            <a:spLocks noChangeArrowheads="1"/>
          </p:cNvSpPr>
          <p:nvPr/>
        </p:nvSpPr>
        <p:spPr bwMode="auto">
          <a:xfrm>
            <a:off x="1295400" y="4267200"/>
            <a:ext cx="1219200" cy="9144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C663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1608" name="Rectangle 8"/>
          <p:cNvSpPr>
            <a:spLocks noChangeArrowheads="1"/>
          </p:cNvSpPr>
          <p:nvPr/>
        </p:nvSpPr>
        <p:spPr bwMode="auto">
          <a:xfrm>
            <a:off x="3962400" y="2057400"/>
            <a:ext cx="1219200" cy="914400"/>
          </a:xfrm>
          <a:prstGeom prst="rect">
            <a:avLst/>
          </a:prstGeom>
          <a:solidFill>
            <a:srgbClr val="FFFFFF"/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1609" name="Line 9"/>
          <p:cNvSpPr>
            <a:spLocks noChangeShapeType="1"/>
          </p:cNvSpPr>
          <p:nvPr/>
        </p:nvSpPr>
        <p:spPr bwMode="auto">
          <a:xfrm>
            <a:off x="3962400" y="2057400"/>
            <a:ext cx="1219200" cy="914400"/>
          </a:xfrm>
          <a:prstGeom prst="line">
            <a:avLst/>
          </a:prstGeom>
          <a:noFill/>
          <a:ln w="38100">
            <a:solidFill>
              <a:srgbClr val="00C66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1610" name="Text Box 10"/>
          <p:cNvSpPr txBox="1">
            <a:spLocks noChangeArrowheads="1"/>
          </p:cNvSpPr>
          <p:nvPr/>
        </p:nvSpPr>
        <p:spPr bwMode="auto">
          <a:xfrm>
            <a:off x="636588" y="16764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2400" b="1" dirty="0"/>
              <a:t>X, Y</a:t>
            </a:r>
          </a:p>
        </p:txBody>
      </p:sp>
      <p:sp>
        <p:nvSpPr>
          <p:cNvPr id="281611" name="Text Box 11"/>
          <p:cNvSpPr txBox="1">
            <a:spLocks noChangeArrowheads="1"/>
          </p:cNvSpPr>
          <p:nvPr/>
        </p:nvSpPr>
        <p:spPr bwMode="auto">
          <a:xfrm>
            <a:off x="771525" y="3810000"/>
            <a:ext cx="77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/>
              <a:t>X, Y</a:t>
            </a:r>
          </a:p>
        </p:txBody>
      </p:sp>
      <p:sp>
        <p:nvSpPr>
          <p:cNvPr id="281612" name="Text Box 12"/>
          <p:cNvSpPr txBox="1">
            <a:spLocks noChangeArrowheads="1"/>
          </p:cNvSpPr>
          <p:nvPr/>
        </p:nvSpPr>
        <p:spPr bwMode="auto">
          <a:xfrm>
            <a:off x="3514725" y="1600200"/>
            <a:ext cx="77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/>
              <a:t>X, Y</a:t>
            </a:r>
          </a:p>
        </p:txBody>
      </p:sp>
      <p:sp>
        <p:nvSpPr>
          <p:cNvPr id="281613" name="Text Box 13"/>
          <p:cNvSpPr txBox="1">
            <a:spLocks noChangeArrowheads="1"/>
          </p:cNvSpPr>
          <p:nvPr/>
        </p:nvSpPr>
        <p:spPr bwMode="auto">
          <a:xfrm>
            <a:off x="1247775" y="2971800"/>
            <a:ext cx="1014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/>
              <a:t>Width</a:t>
            </a:r>
          </a:p>
        </p:txBody>
      </p:sp>
      <p:sp>
        <p:nvSpPr>
          <p:cNvPr id="281614" name="Text Box 14"/>
          <p:cNvSpPr txBox="1">
            <a:spLocks noChangeArrowheads="1"/>
          </p:cNvSpPr>
          <p:nvPr/>
        </p:nvSpPr>
        <p:spPr bwMode="auto">
          <a:xfrm>
            <a:off x="2441575" y="2438400"/>
            <a:ext cx="1063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/>
              <a:t>Height</a:t>
            </a:r>
          </a:p>
        </p:txBody>
      </p:sp>
      <p:sp>
        <p:nvSpPr>
          <p:cNvPr id="281615" name="Text Box 15"/>
          <p:cNvSpPr txBox="1">
            <a:spLocks noChangeArrowheads="1"/>
          </p:cNvSpPr>
          <p:nvPr/>
        </p:nvSpPr>
        <p:spPr bwMode="auto">
          <a:xfrm>
            <a:off x="1373188" y="5181600"/>
            <a:ext cx="1014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/>
              <a:t>Width</a:t>
            </a:r>
          </a:p>
        </p:txBody>
      </p:sp>
      <p:sp>
        <p:nvSpPr>
          <p:cNvPr id="281616" name="Text Box 16"/>
          <p:cNvSpPr txBox="1">
            <a:spLocks noChangeArrowheads="1"/>
          </p:cNvSpPr>
          <p:nvPr/>
        </p:nvSpPr>
        <p:spPr bwMode="auto">
          <a:xfrm>
            <a:off x="2347913" y="4495800"/>
            <a:ext cx="12731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 smtClean="0"/>
              <a:t>Height</a:t>
            </a:r>
            <a:endParaRPr lang="en-US" sz="2400" b="1" dirty="0"/>
          </a:p>
        </p:txBody>
      </p:sp>
      <p:sp>
        <p:nvSpPr>
          <p:cNvPr id="281617" name="Text Box 17"/>
          <p:cNvSpPr txBox="1">
            <a:spLocks noChangeArrowheads="1"/>
          </p:cNvSpPr>
          <p:nvPr/>
        </p:nvSpPr>
        <p:spPr bwMode="auto">
          <a:xfrm>
            <a:off x="4006850" y="2971800"/>
            <a:ext cx="11480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 smtClean="0"/>
              <a:t>Width</a:t>
            </a:r>
            <a:endParaRPr lang="en-US" sz="2400" b="1" dirty="0"/>
          </a:p>
        </p:txBody>
      </p:sp>
      <p:sp>
        <p:nvSpPr>
          <p:cNvPr id="281618" name="Text Box 18"/>
          <p:cNvSpPr txBox="1">
            <a:spLocks noChangeArrowheads="1"/>
          </p:cNvSpPr>
          <p:nvPr/>
        </p:nvSpPr>
        <p:spPr bwMode="auto">
          <a:xfrm>
            <a:off x="5300663" y="2362200"/>
            <a:ext cx="1063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/>
              <a:t>Height</a:t>
            </a:r>
          </a:p>
        </p:txBody>
      </p:sp>
      <p:sp>
        <p:nvSpPr>
          <p:cNvPr id="281622" name="Text Box 22"/>
          <p:cNvSpPr txBox="1">
            <a:spLocks noChangeArrowheads="1"/>
          </p:cNvSpPr>
          <p:nvPr/>
        </p:nvSpPr>
        <p:spPr bwMode="auto">
          <a:xfrm>
            <a:off x="4191000" y="4572000"/>
            <a:ext cx="792163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hello</a:t>
            </a:r>
          </a:p>
        </p:txBody>
      </p:sp>
      <p:sp>
        <p:nvSpPr>
          <p:cNvPr id="281625" name="Text Box 25"/>
          <p:cNvSpPr txBox="1">
            <a:spLocks noChangeArrowheads="1"/>
          </p:cNvSpPr>
          <p:nvPr/>
        </p:nvSpPr>
        <p:spPr bwMode="auto">
          <a:xfrm>
            <a:off x="3740150" y="3962400"/>
            <a:ext cx="77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/>
              <a:t>X, Y</a:t>
            </a:r>
          </a:p>
        </p:txBody>
      </p:sp>
      <p:sp>
        <p:nvSpPr>
          <p:cNvPr id="281626" name="Text Box 26"/>
          <p:cNvSpPr txBox="1">
            <a:spLocks noChangeArrowheads="1"/>
          </p:cNvSpPr>
          <p:nvPr/>
        </p:nvSpPr>
        <p:spPr bwMode="auto">
          <a:xfrm>
            <a:off x="4192588" y="5105400"/>
            <a:ext cx="1014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/>
              <a:t>Width</a:t>
            </a:r>
          </a:p>
        </p:txBody>
      </p:sp>
      <p:sp>
        <p:nvSpPr>
          <p:cNvPr id="281627" name="Text Box 27"/>
          <p:cNvSpPr txBox="1">
            <a:spLocks noChangeArrowheads="1"/>
          </p:cNvSpPr>
          <p:nvPr/>
        </p:nvSpPr>
        <p:spPr bwMode="auto">
          <a:xfrm>
            <a:off x="5108575" y="4572000"/>
            <a:ext cx="1063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/>
              <a:t>Height</a:t>
            </a:r>
          </a:p>
        </p:txBody>
      </p:sp>
      <p:sp>
        <p:nvSpPr>
          <p:cNvPr id="281628" name="Rectangle 28"/>
          <p:cNvSpPr>
            <a:spLocks noChangeArrowheads="1"/>
          </p:cNvSpPr>
          <p:nvPr/>
        </p:nvSpPr>
        <p:spPr bwMode="auto">
          <a:xfrm>
            <a:off x="4191000" y="4572000"/>
            <a:ext cx="838200" cy="457200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1629" name="Text Box 29"/>
          <p:cNvSpPr txBox="1">
            <a:spLocks noChangeArrowheads="1"/>
          </p:cNvSpPr>
          <p:nvPr/>
        </p:nvSpPr>
        <p:spPr bwMode="auto">
          <a:xfrm>
            <a:off x="990600" y="12192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/>
              <a:t>Rectangle</a:t>
            </a:r>
          </a:p>
        </p:txBody>
      </p:sp>
      <p:sp>
        <p:nvSpPr>
          <p:cNvPr id="281630" name="Text Box 30"/>
          <p:cNvSpPr txBox="1">
            <a:spLocks noChangeArrowheads="1"/>
          </p:cNvSpPr>
          <p:nvPr/>
        </p:nvSpPr>
        <p:spPr bwMode="auto">
          <a:xfrm>
            <a:off x="4114800" y="12192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Line</a:t>
            </a:r>
          </a:p>
        </p:txBody>
      </p:sp>
      <p:sp>
        <p:nvSpPr>
          <p:cNvPr id="281631" name="Text Box 31"/>
          <p:cNvSpPr txBox="1">
            <a:spLocks noChangeArrowheads="1"/>
          </p:cNvSpPr>
          <p:nvPr/>
        </p:nvSpPr>
        <p:spPr bwMode="auto">
          <a:xfrm>
            <a:off x="1143000" y="34290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Oval</a:t>
            </a:r>
          </a:p>
        </p:txBody>
      </p:sp>
      <p:sp>
        <p:nvSpPr>
          <p:cNvPr id="281632" name="Text Box 32"/>
          <p:cNvSpPr txBox="1">
            <a:spLocks noChangeArrowheads="1"/>
          </p:cNvSpPr>
          <p:nvPr/>
        </p:nvSpPr>
        <p:spPr bwMode="auto">
          <a:xfrm>
            <a:off x="4114800" y="35052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/>
              <a:t>TextBox</a:t>
            </a:r>
            <a:endParaRPr lang="en-US" sz="2400" dirty="0"/>
          </a:p>
        </p:txBody>
      </p:sp>
      <p:sp>
        <p:nvSpPr>
          <p:cNvPr id="281636" name="Text Box 36"/>
          <p:cNvSpPr txBox="1">
            <a:spLocks noChangeArrowheads="1"/>
          </p:cNvSpPr>
          <p:nvPr/>
        </p:nvSpPr>
        <p:spPr bwMode="auto">
          <a:xfrm>
            <a:off x="5943600" y="3733800"/>
            <a:ext cx="779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/>
              <a:t>X, Y</a:t>
            </a:r>
          </a:p>
        </p:txBody>
      </p:sp>
      <p:sp>
        <p:nvSpPr>
          <p:cNvPr id="281637" name="Text Box 37"/>
          <p:cNvSpPr txBox="1">
            <a:spLocks noChangeArrowheads="1"/>
          </p:cNvSpPr>
          <p:nvPr/>
        </p:nvSpPr>
        <p:spPr bwMode="auto">
          <a:xfrm>
            <a:off x="6632575" y="5105400"/>
            <a:ext cx="101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/>
              <a:t>Width</a:t>
            </a:r>
          </a:p>
        </p:txBody>
      </p:sp>
      <p:sp>
        <p:nvSpPr>
          <p:cNvPr id="281638" name="Text Box 38"/>
          <p:cNvSpPr txBox="1">
            <a:spLocks noChangeArrowheads="1"/>
          </p:cNvSpPr>
          <p:nvPr/>
        </p:nvSpPr>
        <p:spPr bwMode="auto">
          <a:xfrm>
            <a:off x="8080375" y="4419600"/>
            <a:ext cx="1063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b="1"/>
              <a:t>Height</a:t>
            </a:r>
          </a:p>
        </p:txBody>
      </p:sp>
      <p:sp>
        <p:nvSpPr>
          <p:cNvPr id="281639" name="Rectangle 39"/>
          <p:cNvSpPr>
            <a:spLocks noChangeArrowheads="1"/>
          </p:cNvSpPr>
          <p:nvPr/>
        </p:nvSpPr>
        <p:spPr bwMode="auto">
          <a:xfrm>
            <a:off x="6446838" y="4279900"/>
            <a:ext cx="1563687" cy="747713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1640" name="Text Box 40"/>
          <p:cNvSpPr txBox="1">
            <a:spLocks noChangeArrowheads="1"/>
          </p:cNvSpPr>
          <p:nvPr/>
        </p:nvSpPr>
        <p:spPr bwMode="auto">
          <a:xfrm>
            <a:off x="7089775" y="36576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Label</a:t>
            </a:r>
          </a:p>
        </p:txBody>
      </p:sp>
      <p:pic>
        <p:nvPicPr>
          <p:cNvPr id="281642" name="Picture 42" descr="j015776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12" y="4267200"/>
            <a:ext cx="738188" cy="744538"/>
          </a:xfrm>
          <a:prstGeom prst="rect">
            <a:avLst/>
          </a:prstGeom>
          <a:noFill/>
        </p:spPr>
      </p:pic>
      <p:sp>
        <p:nvSpPr>
          <p:cNvPr id="38" name="Text Box 30"/>
          <p:cNvSpPr txBox="1">
            <a:spLocks noChangeArrowheads="1"/>
          </p:cNvSpPr>
          <p:nvPr/>
        </p:nvSpPr>
        <p:spPr bwMode="auto">
          <a:xfrm>
            <a:off x="7165975" y="4419600"/>
            <a:ext cx="987425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Eiffel</a:t>
            </a:r>
          </a:p>
        </p:txBody>
      </p:sp>
      <p:pic>
        <p:nvPicPr>
          <p:cNvPr id="39" name="~PP1694.WAV">
            <a:hlinkClick r:id="" action="ppaction://media"/>
          </p:cNvPr>
          <p:cNvPicPr>
            <a:picLocks noRot="1" noChangeAspect="1"/>
          </p:cNvPicPr>
          <p:nvPr>
            <a:wavAudioFile r:embed="rId2" name="~PP1694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766563"/>
      </p:ext>
    </p:extLst>
  </p:cSld>
  <p:clrMapOvr>
    <a:masterClrMapping/>
  </p:clrMapOvr>
  <p:transition advTm="231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281605" grpId="0" animBg="1"/>
      <p:bldP spid="281606" grpId="0" animBg="1"/>
      <p:bldP spid="281607" grpId="0" animBg="1"/>
      <p:bldP spid="281610" grpId="0"/>
      <p:bldP spid="281611" grpId="0"/>
      <p:bldP spid="281613" grpId="0"/>
      <p:bldP spid="281614" grpId="0"/>
      <p:bldP spid="281615" grpId="0"/>
      <p:bldP spid="281616" grpId="0"/>
      <p:bldP spid="281622" grpId="0"/>
      <p:bldP spid="281625" grpId="0"/>
      <p:bldP spid="281626" grpId="0"/>
      <p:bldP spid="281627" grpId="0"/>
      <p:bldP spid="281628" grpId="0" animBg="1"/>
      <p:bldP spid="281629" grpId="0"/>
      <p:bldP spid="281631" grpId="0"/>
      <p:bldP spid="281632" grpId="0"/>
      <p:bldP spid="281636" grpId="0"/>
      <p:bldP spid="281637" grpId="0"/>
      <p:bldP spid="281638" grpId="0"/>
      <p:bldP spid="281639" grpId="0" animBg="1"/>
      <p:bldP spid="281640" grpId="0"/>
      <p:bldP spid="3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Bounding Box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shape </a:t>
            </a:r>
            <a:r>
              <a:rPr lang="en-US" dirty="0"/>
              <a:t>object describes </a:t>
            </a:r>
            <a:r>
              <a:rPr lang="en-US" dirty="0" smtClean="0"/>
              <a:t>its bounding </a:t>
            </a:r>
            <a:r>
              <a:rPr lang="en-US" dirty="0"/>
              <a:t>box </a:t>
            </a:r>
            <a:r>
              <a:rPr lang="en-US" dirty="0" smtClean="0"/>
              <a:t>if it</a:t>
            </a:r>
            <a:r>
              <a:rPr lang="en-US" dirty="0"/>
              <a:t>:</a:t>
            </a:r>
          </a:p>
          <a:p>
            <a:pPr lvl="1"/>
            <a:r>
              <a:rPr lang="en-US" sz="2400" dirty="0"/>
              <a:t>represents the size of the bounding box using </a:t>
            </a:r>
            <a:r>
              <a:rPr lang="en-US" sz="2400" dirty="0" err="1"/>
              <a:t>int</a:t>
            </a:r>
            <a:r>
              <a:rPr lang="en-US" sz="2400" dirty="0"/>
              <a:t> (read-only or editable) properties, Height, and Width </a:t>
            </a:r>
          </a:p>
          <a:p>
            <a:pPr lvl="1"/>
            <a:r>
              <a:rPr lang="en-US" sz="2400" dirty="0"/>
              <a:t>describes the location of the upper left corner of the bounding box using </a:t>
            </a:r>
            <a:r>
              <a:rPr lang="en-US" sz="2000" dirty="0"/>
              <a:t>X, Y properties of type </a:t>
            </a:r>
            <a:r>
              <a:rPr lang="en-US" sz="2000" dirty="0" err="1"/>
              <a:t>int</a:t>
            </a:r>
            <a:endParaRPr lang="en-US" sz="2000" dirty="0"/>
          </a:p>
        </p:txBody>
      </p:sp>
      <p:pic>
        <p:nvPicPr>
          <p:cNvPr id="6" name="~PP3271.WAV">
            <a:hlinkClick r:id="" action="ppaction://media"/>
          </p:cNvPr>
          <p:cNvPicPr>
            <a:picLocks noRot="1" noChangeAspect="1"/>
          </p:cNvPicPr>
          <p:nvPr>
            <a:wavAudioFile r:embed="rId1" name="~PP327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3713"/>
      </p:ext>
    </p:extLst>
  </p:cSld>
  <p:clrMapOvr>
    <a:masterClrMapping/>
  </p:clrMapOvr>
  <p:transition advTm="2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Shape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7924800" cy="2438400"/>
          </a:xfrm>
        </p:spPr>
        <p:txBody>
          <a:bodyPr>
            <a:normAutofit/>
          </a:bodyPr>
          <a:lstStyle/>
          <a:p>
            <a:r>
              <a:rPr lang="en-US" dirty="0" smtClean="0"/>
              <a:t>An object is recognized as a rectangle/line/oval if:</a:t>
            </a:r>
          </a:p>
          <a:p>
            <a:pPr lvl="1"/>
            <a:r>
              <a:rPr lang="en-US" dirty="0" smtClean="0"/>
              <a:t>Its interface or class has the string “Rectangle”/”Oval”/”Line” in its name</a:t>
            </a:r>
          </a:p>
          <a:p>
            <a:pPr lvl="1"/>
            <a:r>
              <a:rPr lang="en-US" dirty="0" smtClean="0"/>
              <a:t>It has properties describing the bounding box of the shape</a:t>
            </a:r>
          </a:p>
          <a:p>
            <a:pPr lvl="1"/>
            <a:r>
              <a:rPr lang="en-US" dirty="0" smtClean="0"/>
              <a:t>Can have additional properties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38400" y="3505200"/>
            <a:ext cx="4267200" cy="3276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Line{	</a:t>
            </a:r>
          </a:p>
          <a:p>
            <a:r>
              <a:rPr lang="en-US" b="1" dirty="0" smtClean="0"/>
              <a:t>    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getX</a:t>
            </a:r>
            <a:r>
              <a:rPr lang="en-US" dirty="0" smtClean="0"/>
              <a:t>(); 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setX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newVal</a:t>
            </a:r>
            <a:r>
              <a:rPr lang="en-US" dirty="0" smtClean="0"/>
              <a:t>);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getY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setY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newVal</a:t>
            </a:r>
            <a:r>
              <a:rPr lang="en-US" dirty="0" smtClean="0"/>
              <a:t>);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getWidth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setWidth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newVal</a:t>
            </a:r>
            <a:r>
              <a:rPr lang="en-US" dirty="0" smtClean="0"/>
              <a:t>);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getHeight</a:t>
            </a:r>
            <a:r>
              <a:rPr lang="en-US" dirty="0" smtClean="0"/>
              <a:t>() 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setHeight</a:t>
            </a:r>
            <a:r>
              <a:rPr lang="en-US" dirty="0" smtClean="0"/>
              <a:t>(</a:t>
            </a:r>
          </a:p>
          <a:p>
            <a:r>
              <a:rPr lang="en-US" b="1" dirty="0" smtClean="0"/>
              <a:t>       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newVal</a:t>
            </a:r>
            <a:r>
              <a:rPr lang="en-US" dirty="0" smtClean="0"/>
              <a:t>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343400" y="3505200"/>
            <a:ext cx="1447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Rectangle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343400" y="3505200"/>
            <a:ext cx="1447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Oval</a:t>
            </a:r>
            <a:endParaRPr lang="en-US" dirty="0"/>
          </a:p>
        </p:txBody>
      </p:sp>
      <p:pic>
        <p:nvPicPr>
          <p:cNvPr id="12" name="~PP2090.WAV">
            <a:hlinkClick r:id="" action="ppaction://media"/>
          </p:cNvPr>
          <p:cNvPicPr>
            <a:picLocks noRot="1" noChangeAspect="1"/>
          </p:cNvPicPr>
          <p:nvPr>
            <a:wavAudioFile r:embed="rId2" name="~PP209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8344072"/>
      </p:ext>
    </p:extLst>
  </p:cSld>
  <p:clrMapOvr>
    <a:masterClrMapping/>
  </p:clrMapOvr>
  <p:transition advTm="76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build="p"/>
      <p:bldP spid="8" grpId="0" animBg="1"/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</a:t>
            </a:r>
            <a:r>
              <a:rPr lang="en-US" dirty="0" err="1" smtClean="0"/>
              <a:t>TextBox</a:t>
            </a:r>
            <a:r>
              <a:rPr lang="en-US" dirty="0" smtClean="0"/>
              <a:t>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990600"/>
            <a:ext cx="8991600" cy="2133600"/>
          </a:xfrm>
        </p:spPr>
        <p:txBody>
          <a:bodyPr/>
          <a:lstStyle/>
          <a:p>
            <a:r>
              <a:rPr lang="en-US" dirty="0" smtClean="0"/>
              <a:t>An object is recognized as a textbox if:</a:t>
            </a:r>
          </a:p>
          <a:p>
            <a:pPr lvl="1"/>
            <a:r>
              <a:rPr lang="en-US" dirty="0" smtClean="0"/>
              <a:t>Its interface or class has the string “Text” in its name</a:t>
            </a:r>
          </a:p>
          <a:p>
            <a:pPr lvl="1"/>
            <a:r>
              <a:rPr lang="en-US" dirty="0" smtClean="0"/>
              <a:t>It has properties described the bounding box of the text-box</a:t>
            </a:r>
          </a:p>
          <a:p>
            <a:pPr lvl="1"/>
            <a:r>
              <a:rPr lang="en-US" dirty="0" smtClean="0"/>
              <a:t>It has String property Text representing contents of the text-box</a:t>
            </a:r>
          </a:p>
          <a:p>
            <a:pPr lvl="1"/>
            <a:r>
              <a:rPr lang="en-US" dirty="0" smtClean="0"/>
              <a:t>Can have additional properties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7800" y="3200400"/>
            <a:ext cx="5791200" cy="3429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TextBox</a:t>
            </a:r>
            <a:r>
              <a:rPr lang="en-US" dirty="0" smtClean="0"/>
              <a:t> {	</a:t>
            </a:r>
          </a:p>
          <a:p>
            <a:r>
              <a:rPr lang="en-US" b="1" dirty="0" smtClean="0"/>
              <a:t>    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getX</a:t>
            </a:r>
            <a:r>
              <a:rPr lang="en-US" dirty="0" smtClean="0"/>
              <a:t>(); </a:t>
            </a:r>
          </a:p>
          <a:p>
            <a:r>
              <a:rPr lang="en-US" b="1" dirty="0" smtClean="0"/>
              <a:t>    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setX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newVal</a:t>
            </a:r>
            <a:r>
              <a:rPr lang="en-US" dirty="0" smtClean="0"/>
              <a:t>);</a:t>
            </a:r>
          </a:p>
          <a:p>
            <a:r>
              <a:rPr lang="en-US" b="1" dirty="0" smtClean="0"/>
              <a:t>    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getY</a:t>
            </a:r>
            <a:r>
              <a:rPr lang="en-US" dirty="0" smtClean="0"/>
              <a:t>();</a:t>
            </a:r>
          </a:p>
          <a:p>
            <a:r>
              <a:rPr lang="en-US" b="1" dirty="0" smtClean="0"/>
              <a:t>    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setY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newVal</a:t>
            </a:r>
            <a:r>
              <a:rPr lang="en-US" dirty="0" smtClean="0"/>
              <a:t>);</a:t>
            </a:r>
          </a:p>
          <a:p>
            <a:r>
              <a:rPr lang="en-US" b="1" dirty="0" smtClean="0"/>
              <a:t>    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getWidth</a:t>
            </a:r>
            <a:r>
              <a:rPr lang="en-US" dirty="0" smtClean="0"/>
              <a:t>();</a:t>
            </a:r>
          </a:p>
          <a:p>
            <a:r>
              <a:rPr lang="en-US" b="1" dirty="0" smtClean="0"/>
              <a:t>    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setWidth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newVal</a:t>
            </a:r>
            <a:r>
              <a:rPr lang="en-US" dirty="0" smtClean="0"/>
              <a:t>);</a:t>
            </a:r>
          </a:p>
          <a:p>
            <a:r>
              <a:rPr lang="en-US" b="1" dirty="0" smtClean="0"/>
              <a:t>    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getHeight</a:t>
            </a:r>
            <a:r>
              <a:rPr lang="en-US" dirty="0" smtClean="0"/>
              <a:t>() ;</a:t>
            </a:r>
          </a:p>
          <a:p>
            <a:r>
              <a:rPr lang="en-US" b="1" dirty="0" smtClean="0"/>
              <a:t>    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setHeight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newVal</a:t>
            </a:r>
            <a:r>
              <a:rPr lang="en-US" dirty="0" smtClean="0"/>
              <a:t>);</a:t>
            </a:r>
          </a:p>
          <a:p>
            <a:r>
              <a:rPr lang="en-US" b="1" dirty="0" smtClean="0"/>
              <a:t>    public</a:t>
            </a:r>
            <a:r>
              <a:rPr lang="en-US" dirty="0" smtClean="0"/>
              <a:t> String </a:t>
            </a:r>
            <a:r>
              <a:rPr lang="en-US" dirty="0" err="1" smtClean="0"/>
              <a:t>getText</a:t>
            </a:r>
            <a:r>
              <a:rPr lang="en-US" dirty="0" smtClean="0"/>
              <a:t>();</a:t>
            </a:r>
          </a:p>
          <a:p>
            <a:r>
              <a:rPr lang="en-US" b="1" dirty="0" smtClean="0"/>
              <a:t>    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setText</a:t>
            </a:r>
            <a:r>
              <a:rPr lang="en-US" dirty="0" smtClean="0"/>
              <a:t>(</a:t>
            </a:r>
            <a:r>
              <a:rPr lang="en-US" b="1" dirty="0" smtClean="0"/>
              <a:t>String</a:t>
            </a:r>
            <a:r>
              <a:rPr lang="en-US" dirty="0" smtClean="0"/>
              <a:t> </a:t>
            </a:r>
            <a:r>
              <a:rPr lang="en-US" dirty="0" err="1" smtClean="0"/>
              <a:t>newVal</a:t>
            </a:r>
            <a:r>
              <a:rPr lang="en-US" dirty="0" smtClean="0"/>
              <a:t>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7" name="~PP3408.WAV">
            <a:hlinkClick r:id="" action="ppaction://media"/>
          </p:cNvPr>
          <p:cNvPicPr>
            <a:picLocks noRot="1" noChangeAspect="1"/>
          </p:cNvPicPr>
          <p:nvPr>
            <a:wavAudioFile r:embed="rId2" name="~PP340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0493312"/>
      </p:ext>
    </p:extLst>
  </p:cSld>
  <p:clrMapOvr>
    <a:masterClrMapping/>
  </p:clrMapOvr>
  <p:transition advTm="33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Label 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990600"/>
            <a:ext cx="8763000" cy="2590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An object is recognized as a label if: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Its interface or class has the string “Label” or “Icon” in its name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It has properties described the bounding box of the label.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It  either has String property </a:t>
            </a:r>
          </a:p>
          <a:p>
            <a:pPr lvl="2">
              <a:lnSpc>
                <a:spcPct val="80000"/>
              </a:lnSpc>
            </a:pPr>
            <a:r>
              <a:rPr lang="en-US" sz="2100" dirty="0" smtClean="0"/>
              <a:t>Text giving the label text.</a:t>
            </a:r>
          </a:p>
          <a:p>
            <a:pPr lvl="2">
              <a:lnSpc>
                <a:spcPct val="80000"/>
              </a:lnSpc>
            </a:pPr>
            <a:r>
              <a:rPr lang="en-US" sz="2100" dirty="0" err="1" smtClean="0"/>
              <a:t>ImageFileName</a:t>
            </a:r>
            <a:r>
              <a:rPr lang="en-US" sz="2100" dirty="0" smtClean="0"/>
              <a:t> describing the name of a graphics file describing the label icon.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Can have additional properties</a:t>
            </a:r>
          </a:p>
        </p:txBody>
      </p:sp>
      <p:pic>
        <p:nvPicPr>
          <p:cNvPr id="8" name="~PP2227.WAV">
            <a:hlinkClick r:id="" action="ppaction://media"/>
          </p:cNvPr>
          <p:cNvPicPr>
            <a:picLocks noRot="1" noChangeAspect="1"/>
          </p:cNvPicPr>
          <p:nvPr>
            <a:wavAudioFile r:embed="rId2" name="~PP222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81200" y="3759958"/>
            <a:ext cx="40386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interface</a:t>
            </a:r>
            <a:r>
              <a:rPr lang="en-US" sz="1600" dirty="0"/>
              <a:t> </a:t>
            </a:r>
            <a:r>
              <a:rPr lang="en-US" sz="1600" dirty="0" err="1" smtClean="0"/>
              <a:t>SimpleLabel</a:t>
            </a:r>
            <a:r>
              <a:rPr lang="en-US" sz="1600" dirty="0" smtClean="0"/>
              <a:t> {	</a:t>
            </a:r>
          </a:p>
          <a:p>
            <a:r>
              <a:rPr lang="en-US" sz="1600" b="1" dirty="0" smtClean="0"/>
              <a:t>    </a:t>
            </a:r>
            <a:r>
              <a:rPr lang="en-US" sz="1600" b="1" dirty="0"/>
              <a:t>public</a:t>
            </a:r>
            <a:r>
              <a:rPr lang="en-US" sz="1600" dirty="0"/>
              <a:t> </a:t>
            </a:r>
            <a:r>
              <a:rPr lang="en-US" sz="1600" b="1" dirty="0" err="1"/>
              <a:t>int</a:t>
            </a:r>
            <a:r>
              <a:rPr lang="en-US" sz="1600" dirty="0"/>
              <a:t> </a:t>
            </a:r>
            <a:r>
              <a:rPr lang="en-US" sz="1600" dirty="0" err="1"/>
              <a:t>getX</a:t>
            </a:r>
            <a:r>
              <a:rPr lang="en-US" sz="1600" dirty="0" smtClean="0"/>
              <a:t>();</a:t>
            </a:r>
          </a:p>
          <a:p>
            <a:r>
              <a:rPr lang="en-US" sz="1600" b="1" dirty="0" smtClean="0"/>
              <a:t>    public </a:t>
            </a:r>
            <a:r>
              <a:rPr lang="en-US" sz="1600" b="1" dirty="0" err="1"/>
              <a:t>int</a:t>
            </a:r>
            <a:r>
              <a:rPr lang="en-US" sz="1600" dirty="0"/>
              <a:t> </a:t>
            </a:r>
            <a:r>
              <a:rPr lang="en-US" sz="1600" dirty="0" err="1"/>
              <a:t>getY</a:t>
            </a:r>
            <a:r>
              <a:rPr lang="en-US" sz="1600" dirty="0" smtClean="0"/>
              <a:t>();</a:t>
            </a:r>
          </a:p>
          <a:p>
            <a:r>
              <a:rPr lang="en-US" sz="1600" b="1" dirty="0"/>
              <a:t> </a:t>
            </a:r>
            <a:r>
              <a:rPr lang="en-US" sz="1600" b="1" dirty="0" smtClean="0"/>
              <a:t>   public</a:t>
            </a:r>
            <a:r>
              <a:rPr lang="en-US" sz="1600" dirty="0" smtClean="0"/>
              <a:t>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getWidth</a:t>
            </a:r>
            <a:r>
              <a:rPr lang="en-US" sz="1600" dirty="0" smtClean="0"/>
              <a:t>();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getHeight</a:t>
            </a:r>
            <a:r>
              <a:rPr lang="en-US" sz="1600" dirty="0" smtClean="0"/>
              <a:t>() ;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</a:t>
            </a:r>
            <a:r>
              <a:rPr lang="en-US" sz="1600" b="1" dirty="0" smtClean="0"/>
              <a:t>public</a:t>
            </a:r>
            <a:r>
              <a:rPr lang="en-US" sz="1600" dirty="0" smtClean="0"/>
              <a:t> String </a:t>
            </a:r>
            <a:r>
              <a:rPr lang="en-US" sz="1600" dirty="0" err="1" smtClean="0"/>
              <a:t>getImageFileName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}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4055204"/>
      </p:ext>
    </p:extLst>
  </p:cSld>
  <p:clrMapOvr>
    <a:masterClrMapping/>
  </p:clrMapOvr>
  <p:transition advTm="1789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not Mathematical Coordinate System</a:t>
            </a:r>
            <a:endParaRPr lang="en-US" dirty="0"/>
          </a:p>
        </p:txBody>
      </p:sp>
      <p:pic>
        <p:nvPicPr>
          <p:cNvPr id="1026" name="Picture 2" descr="Illustration of using OneNote to draw a landscape diagr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752600"/>
            <a:ext cx="4286250" cy="333375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876800" y="1371600"/>
            <a:ext cx="3733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Computer coordinate system modeled after paper documents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53000" y="2438400"/>
            <a:ext cx="36576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LTR (left to write languages) coordinate </a:t>
            </a:r>
            <a:r>
              <a:rPr lang="en-US" dirty="0" err="1" smtClean="0"/>
              <a:t>origing</a:t>
            </a:r>
            <a:r>
              <a:rPr lang="en-US" dirty="0" smtClean="0"/>
              <a:t> top left,  and x, goes  left to right, and y top to bottom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953000" y="3810000"/>
            <a:ext cx="36576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 window typically shows an underlying  electronic document</a:t>
            </a:r>
            <a:endParaRPr lang="en-US" dirty="0"/>
          </a:p>
        </p:txBody>
      </p:sp>
      <p:pic>
        <p:nvPicPr>
          <p:cNvPr id="8" name="~PP1137.WAV">
            <a:hlinkClick r:id="" action="ppaction://media"/>
          </p:cNvPr>
          <p:cNvPicPr>
            <a:picLocks noRot="1" noChangeAspect="1"/>
          </p:cNvPicPr>
          <p:nvPr>
            <a:wavAudioFile r:embed="rId1" name="~PP113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Label Implementation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976360"/>
            <a:ext cx="7924800" cy="563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AnImmutableDownLabel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ImmutableLabel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width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100;</a:t>
            </a:r>
          </a:p>
          <a:p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100;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String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imageFileName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>
                <a:solidFill>
                  <a:srgbClr val="2A00FF"/>
                </a:solidFill>
                <a:latin typeface="Courier New"/>
              </a:rPr>
              <a:t>"dn.gif"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String </a:t>
            </a:r>
            <a:r>
              <a:rPr lang="en-US" sz="1600" dirty="0">
                <a:solidFill>
                  <a:srgbClr val="0000C0"/>
                </a:solidFill>
                <a:latin typeface="Courier New"/>
              </a:rPr>
              <a:t>text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>
                <a:solidFill>
                  <a:srgbClr val="2A00FF"/>
                </a:solidFill>
                <a:latin typeface="Courier New"/>
              </a:rPr>
              <a:t>"Down Button"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AnImmutableDownLabel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>
                <a:solidFill>
                  <a:srgbClr val="0000C0"/>
                </a:solidFill>
                <a:latin typeface="Courier New"/>
              </a:rPr>
              <a:t>x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theX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>
                <a:solidFill>
                  <a:srgbClr val="0000C0"/>
                </a:solidFill>
                <a:latin typeface="Courier New"/>
              </a:rPr>
              <a:t>y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theY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getWidth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width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String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getText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text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getImageFileName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imageFileName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/>
          </a:p>
        </p:txBody>
      </p:sp>
      <p:pic>
        <p:nvPicPr>
          <p:cNvPr id="5" name="~PP3504.WAV">
            <a:hlinkClick r:id="" action="ppaction://media"/>
          </p:cNvPr>
          <p:cNvPicPr>
            <a:picLocks noRot="1" noChangeAspect="1"/>
          </p:cNvPicPr>
          <p:nvPr>
            <a:wavAudioFile r:embed="rId1" name="~PP350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72694"/>
      </p:ext>
    </p:extLst>
  </p:cSld>
  <p:clrMapOvr>
    <a:masterClrMapping/>
  </p:clrMapOvr>
  <p:transition advTm="93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Label Implementation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990600"/>
            <a:ext cx="7924800" cy="563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class</a:t>
            </a:r>
            <a:r>
              <a:rPr lang="en-US" sz="1600" dirty="0" smtClean="0"/>
              <a:t> </a:t>
            </a:r>
            <a:r>
              <a:rPr lang="en-US" sz="1600" dirty="0" err="1" smtClean="0"/>
              <a:t>ALabel</a:t>
            </a:r>
            <a:r>
              <a:rPr lang="en-US" sz="1600" dirty="0" smtClean="0"/>
              <a:t> </a:t>
            </a:r>
            <a:r>
              <a:rPr lang="en-US" sz="1600" b="1" dirty="0" smtClean="0"/>
              <a:t>implements</a:t>
            </a:r>
            <a:r>
              <a:rPr lang="en-US" sz="1600" dirty="0" smtClean="0"/>
              <a:t> Label {</a:t>
            </a:r>
          </a:p>
          <a:p>
            <a:r>
              <a:rPr lang="en-US" sz="1600" b="1" dirty="0" smtClean="0"/>
              <a:t>   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width, height;</a:t>
            </a:r>
          </a:p>
          <a:p>
            <a:r>
              <a:rPr lang="en-US" sz="1600" dirty="0" smtClean="0"/>
              <a:t>    String text, </a:t>
            </a:r>
            <a:r>
              <a:rPr lang="en-US" sz="1600" dirty="0" err="1" smtClean="0"/>
              <a:t>imageFile</a:t>
            </a:r>
            <a:r>
              <a:rPr lang="en-US" sz="1600" dirty="0" smtClean="0"/>
              <a:t>;</a:t>
            </a:r>
          </a:p>
          <a:p>
            <a:r>
              <a:rPr lang="en-US" sz="1600" dirty="0" smtClean="0"/>
              <a:t>    Point location;</a:t>
            </a:r>
          </a:p>
          <a:p>
            <a:r>
              <a:rPr lang="en-US" sz="1600" b="1" dirty="0" smtClean="0"/>
              <a:t>    public</a:t>
            </a:r>
            <a:r>
              <a:rPr lang="en-US" sz="1600" dirty="0" smtClean="0"/>
              <a:t> </a:t>
            </a:r>
            <a:r>
              <a:rPr lang="en-US" sz="1600" dirty="0" err="1" smtClean="0"/>
              <a:t>ALabel</a:t>
            </a:r>
            <a:r>
              <a:rPr lang="en-US" sz="1600" dirty="0" smtClean="0"/>
              <a:t> (</a:t>
            </a:r>
          </a:p>
          <a:p>
            <a:r>
              <a:rPr lang="en-US" sz="1600" b="1" dirty="0" smtClean="0"/>
              <a:t>           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initX</a:t>
            </a:r>
            <a:r>
              <a:rPr lang="en-US" sz="1600" dirty="0" smtClean="0"/>
              <a:t>,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initY</a:t>
            </a:r>
            <a:r>
              <a:rPr lang="en-US" sz="1600" dirty="0" smtClean="0"/>
              <a:t>,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initWidth</a:t>
            </a:r>
            <a:r>
              <a:rPr lang="en-US" sz="1600" dirty="0" smtClean="0"/>
              <a:t>,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initHeight</a:t>
            </a:r>
            <a:r>
              <a:rPr lang="en-US" sz="1600" dirty="0" smtClean="0"/>
              <a:t>, </a:t>
            </a:r>
          </a:p>
          <a:p>
            <a:r>
              <a:rPr lang="en-US" sz="1600" dirty="0" smtClean="0"/>
              <a:t>            String </a:t>
            </a:r>
            <a:r>
              <a:rPr lang="en-US" sz="1600" dirty="0" err="1" smtClean="0"/>
              <a:t>initText</a:t>
            </a:r>
            <a:r>
              <a:rPr lang="en-US" sz="1600" dirty="0" smtClean="0"/>
              <a:t>, String </a:t>
            </a:r>
            <a:r>
              <a:rPr lang="en-US" sz="1600" dirty="0" err="1" smtClean="0"/>
              <a:t>theImageFile</a:t>
            </a:r>
            <a:r>
              <a:rPr lang="en-US" sz="1600" dirty="0" smtClean="0"/>
              <a:t>) {		</a:t>
            </a:r>
          </a:p>
          <a:p>
            <a:r>
              <a:rPr lang="en-US" sz="1600" dirty="0" smtClean="0"/>
              <a:t>        location = </a:t>
            </a:r>
            <a:r>
              <a:rPr lang="en-US" sz="1600" b="1" dirty="0" smtClean="0"/>
              <a:t>new</a:t>
            </a:r>
            <a:r>
              <a:rPr lang="en-US" sz="1600" dirty="0" smtClean="0"/>
              <a:t> </a:t>
            </a:r>
            <a:r>
              <a:rPr lang="en-US" sz="1600" dirty="0" err="1" smtClean="0"/>
              <a:t>ACartesianPoint</a:t>
            </a:r>
            <a:r>
              <a:rPr lang="en-US" sz="1600" dirty="0" smtClean="0"/>
              <a:t>(</a:t>
            </a:r>
            <a:r>
              <a:rPr lang="en-US" sz="1600" dirty="0" err="1" smtClean="0"/>
              <a:t>initX</a:t>
            </a:r>
            <a:r>
              <a:rPr lang="en-US" sz="1600" dirty="0" smtClean="0"/>
              <a:t>, </a:t>
            </a:r>
            <a:r>
              <a:rPr lang="en-US" sz="1600" dirty="0" err="1" smtClean="0"/>
              <a:t>initY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        width = </a:t>
            </a:r>
            <a:r>
              <a:rPr lang="en-US" sz="1600" dirty="0" err="1" smtClean="0"/>
              <a:t>initWidth</a:t>
            </a:r>
            <a:r>
              <a:rPr lang="en-US" sz="1600" dirty="0" smtClean="0"/>
              <a:t>;    height = </a:t>
            </a:r>
            <a:r>
              <a:rPr lang="en-US" sz="1600" dirty="0" err="1" smtClean="0"/>
              <a:t>initHeight</a:t>
            </a:r>
            <a:r>
              <a:rPr lang="en-US" sz="1600" dirty="0" smtClean="0"/>
              <a:t>;</a:t>
            </a:r>
          </a:p>
          <a:p>
            <a:r>
              <a:rPr lang="en-US" sz="1600" dirty="0" smtClean="0"/>
              <a:t>        text = </a:t>
            </a:r>
            <a:r>
              <a:rPr lang="en-US" sz="1600" dirty="0" err="1" smtClean="0"/>
              <a:t>initText</a:t>
            </a:r>
            <a:r>
              <a:rPr lang="en-US" sz="1600" dirty="0" smtClean="0"/>
              <a:t>;          </a:t>
            </a:r>
            <a:r>
              <a:rPr lang="en-US" sz="1600" dirty="0" err="1" smtClean="0"/>
              <a:t>imageFile</a:t>
            </a:r>
            <a:r>
              <a:rPr lang="en-US" sz="1600" dirty="0" smtClean="0"/>
              <a:t> = </a:t>
            </a:r>
            <a:r>
              <a:rPr lang="en-US" sz="1600" dirty="0" err="1" smtClean="0"/>
              <a:t>theImageFile</a:t>
            </a:r>
            <a:r>
              <a:rPr lang="en-US" sz="1600" dirty="0" smtClean="0"/>
              <a:t>;</a:t>
            </a:r>
          </a:p>
          <a:p>
            <a:r>
              <a:rPr lang="en-US" sz="1600" dirty="0" smtClean="0"/>
              <a:t>     }</a:t>
            </a:r>
          </a:p>
          <a:p>
            <a:r>
              <a:rPr lang="en-US" sz="1600" dirty="0" smtClean="0"/>
              <a:t>     </a:t>
            </a:r>
            <a:r>
              <a:rPr lang="en-US" sz="1600" b="1" dirty="0" smtClean="0"/>
              <a:t>public</a:t>
            </a:r>
            <a:r>
              <a:rPr lang="en-US" sz="1600" dirty="0" smtClean="0"/>
              <a:t> Point </a:t>
            </a:r>
            <a:r>
              <a:rPr lang="en-US" sz="1600" dirty="0" err="1" smtClean="0"/>
              <a:t>getLocation</a:t>
            </a:r>
            <a:r>
              <a:rPr lang="en-US" sz="1600" dirty="0" smtClean="0"/>
              <a:t>() {</a:t>
            </a:r>
            <a:r>
              <a:rPr lang="en-US" sz="1600" b="1" dirty="0" smtClean="0"/>
              <a:t>return</a:t>
            </a:r>
            <a:r>
              <a:rPr lang="en-US" sz="1600" dirty="0" smtClean="0"/>
              <a:t> location;}</a:t>
            </a:r>
          </a:p>
          <a:p>
            <a:r>
              <a:rPr lang="en-US" sz="1600" dirty="0" smtClean="0"/>
              <a:t>     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setLocation</a:t>
            </a:r>
            <a:r>
              <a:rPr lang="en-US" sz="1600" dirty="0" smtClean="0"/>
              <a:t>(Point </a:t>
            </a:r>
            <a:r>
              <a:rPr lang="en-US" sz="1600" dirty="0" err="1" smtClean="0"/>
              <a:t>newVal</a:t>
            </a:r>
            <a:r>
              <a:rPr lang="en-US" sz="1600" dirty="0" smtClean="0"/>
              <a:t>) {location = </a:t>
            </a:r>
            <a:r>
              <a:rPr lang="en-US" sz="1600" dirty="0" err="1" smtClean="0"/>
              <a:t>newVal</a:t>
            </a:r>
            <a:r>
              <a:rPr lang="en-US" sz="1600" dirty="0" smtClean="0"/>
              <a:t>;}</a:t>
            </a:r>
          </a:p>
          <a:p>
            <a:r>
              <a:rPr lang="en-US" sz="1600" b="1" dirty="0" smtClean="0"/>
              <a:t>     public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getWidth</a:t>
            </a:r>
            <a:r>
              <a:rPr lang="en-US" sz="1600" dirty="0" smtClean="0"/>
              <a:t>() { </a:t>
            </a:r>
            <a:r>
              <a:rPr lang="en-US" sz="1600" b="1" dirty="0" smtClean="0"/>
              <a:t>return</a:t>
            </a:r>
            <a:r>
              <a:rPr lang="en-US" sz="1600" dirty="0" smtClean="0"/>
              <a:t> width;}</a:t>
            </a:r>
          </a:p>
          <a:p>
            <a:r>
              <a:rPr lang="en-US" sz="1600" dirty="0" smtClean="0"/>
              <a:t>     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setWidth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newVal</a:t>
            </a:r>
            <a:r>
              <a:rPr lang="en-US" sz="1600" dirty="0" smtClean="0"/>
              <a:t>) {width = </a:t>
            </a:r>
            <a:r>
              <a:rPr lang="en-US" sz="1600" dirty="0" err="1" smtClean="0"/>
              <a:t>newVal</a:t>
            </a:r>
            <a:r>
              <a:rPr lang="en-US" sz="1600" dirty="0" smtClean="0"/>
              <a:t>;}</a:t>
            </a:r>
          </a:p>
          <a:p>
            <a:r>
              <a:rPr lang="en-US" sz="1600" dirty="0" smtClean="0"/>
              <a:t>     </a:t>
            </a:r>
            <a:r>
              <a:rPr lang="en-US" sz="1600" b="1" dirty="0" smtClean="0"/>
              <a:t>public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getHeight</a:t>
            </a:r>
            <a:r>
              <a:rPr lang="en-US" sz="1600" dirty="0" smtClean="0"/>
              <a:t>() {</a:t>
            </a:r>
            <a:r>
              <a:rPr lang="en-US" sz="1600" b="1" dirty="0" smtClean="0"/>
              <a:t>return</a:t>
            </a:r>
            <a:r>
              <a:rPr lang="en-US" sz="1600" dirty="0" smtClean="0"/>
              <a:t> height;}</a:t>
            </a:r>
          </a:p>
          <a:p>
            <a:r>
              <a:rPr lang="en-US" sz="1600" dirty="0" smtClean="0"/>
              <a:t>     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setHeight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newHeight</a:t>
            </a:r>
            <a:r>
              <a:rPr lang="en-US" sz="1600" dirty="0" smtClean="0"/>
              <a:t>) {height = </a:t>
            </a:r>
            <a:r>
              <a:rPr lang="en-US" sz="1600" dirty="0" err="1" smtClean="0"/>
              <a:t>newHeight</a:t>
            </a:r>
            <a:r>
              <a:rPr lang="en-US" sz="1600" dirty="0" smtClean="0"/>
              <a:t>;}</a:t>
            </a:r>
          </a:p>
          <a:p>
            <a:r>
              <a:rPr lang="en-US" sz="1600" dirty="0" smtClean="0"/>
              <a:t>     </a:t>
            </a:r>
            <a:r>
              <a:rPr lang="en-US" sz="1600" b="1" dirty="0" smtClean="0"/>
              <a:t>public</a:t>
            </a:r>
            <a:r>
              <a:rPr lang="en-US" sz="1600" dirty="0" smtClean="0"/>
              <a:t> String </a:t>
            </a:r>
            <a:r>
              <a:rPr lang="en-US" sz="1600" dirty="0" err="1" smtClean="0"/>
              <a:t>getText</a:t>
            </a:r>
            <a:r>
              <a:rPr lang="en-US" sz="1600" dirty="0" smtClean="0"/>
              <a:t>() {</a:t>
            </a:r>
            <a:r>
              <a:rPr lang="en-US" sz="1600" b="1" dirty="0" smtClean="0"/>
              <a:t>return</a:t>
            </a:r>
            <a:r>
              <a:rPr lang="en-US" sz="1600" dirty="0" smtClean="0"/>
              <a:t> text;}</a:t>
            </a:r>
          </a:p>
          <a:p>
            <a:r>
              <a:rPr lang="en-US" sz="1600" dirty="0" smtClean="0"/>
              <a:t>     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setText</a:t>
            </a:r>
            <a:r>
              <a:rPr lang="en-US" sz="1600" dirty="0" smtClean="0"/>
              <a:t>(String </a:t>
            </a:r>
            <a:r>
              <a:rPr lang="en-US" sz="1600" dirty="0" err="1" smtClean="0"/>
              <a:t>newVal</a:t>
            </a:r>
            <a:r>
              <a:rPr lang="en-US" sz="1600" dirty="0" smtClean="0"/>
              <a:t>) {text = </a:t>
            </a:r>
            <a:r>
              <a:rPr lang="en-US" sz="1600" dirty="0" err="1" smtClean="0"/>
              <a:t>newVal</a:t>
            </a:r>
            <a:r>
              <a:rPr lang="en-US" sz="1600" dirty="0" smtClean="0"/>
              <a:t>;}</a:t>
            </a:r>
          </a:p>
          <a:p>
            <a:r>
              <a:rPr lang="en-US" sz="1600" dirty="0" smtClean="0"/>
              <a:t>     </a:t>
            </a:r>
            <a:r>
              <a:rPr lang="en-US" sz="1600" b="1" dirty="0" smtClean="0"/>
              <a:t>public</a:t>
            </a:r>
            <a:r>
              <a:rPr lang="en-US" sz="1600" dirty="0" smtClean="0"/>
              <a:t> String </a:t>
            </a:r>
            <a:r>
              <a:rPr lang="en-US" sz="1600" dirty="0" err="1" smtClean="0"/>
              <a:t>getImageFileName</a:t>
            </a:r>
            <a:r>
              <a:rPr lang="en-US" sz="1600" dirty="0" smtClean="0"/>
              <a:t>() {</a:t>
            </a:r>
            <a:r>
              <a:rPr lang="en-US" sz="1600" b="1" dirty="0" smtClean="0"/>
              <a:t>return</a:t>
            </a:r>
            <a:r>
              <a:rPr lang="en-US" sz="1600" dirty="0" smtClean="0"/>
              <a:t> </a:t>
            </a:r>
            <a:r>
              <a:rPr lang="en-US" sz="1600" dirty="0" err="1" smtClean="0"/>
              <a:t>imageFile</a:t>
            </a:r>
            <a:r>
              <a:rPr lang="en-US" sz="1600" dirty="0" smtClean="0"/>
              <a:t>;}</a:t>
            </a:r>
          </a:p>
          <a:p>
            <a:r>
              <a:rPr lang="en-US" sz="1600" dirty="0" smtClean="0"/>
              <a:t>     </a:t>
            </a:r>
            <a:r>
              <a:rPr lang="en-US" sz="1600" b="1" dirty="0" smtClean="0"/>
              <a:t>public</a:t>
            </a:r>
            <a:r>
              <a:rPr lang="en-US" sz="1600" dirty="0" smtClean="0"/>
              <a:t> void </a:t>
            </a:r>
            <a:r>
              <a:rPr lang="en-US" sz="1600" dirty="0" err="1" smtClean="0"/>
              <a:t>setImageFileName</a:t>
            </a:r>
            <a:r>
              <a:rPr lang="en-US" sz="1600" dirty="0" smtClean="0"/>
              <a:t>(String </a:t>
            </a:r>
            <a:r>
              <a:rPr lang="en-US" sz="1600" dirty="0" err="1" smtClean="0"/>
              <a:t>newVal</a:t>
            </a:r>
            <a:r>
              <a:rPr lang="en-US" sz="1600" dirty="0" smtClean="0"/>
              <a:t>) {</a:t>
            </a:r>
            <a:r>
              <a:rPr lang="en-US" sz="1600" dirty="0" err="1" smtClean="0"/>
              <a:t>imageFile</a:t>
            </a:r>
            <a:r>
              <a:rPr lang="en-US" sz="1600" dirty="0" smtClean="0"/>
              <a:t> = </a:t>
            </a:r>
            <a:r>
              <a:rPr lang="en-US" sz="1600" dirty="0" err="1" smtClean="0"/>
              <a:t>newVal</a:t>
            </a:r>
            <a:r>
              <a:rPr lang="en-US" sz="1600" dirty="0" smtClean="0"/>
              <a:t>;}	</a:t>
            </a:r>
          </a:p>
          <a:p>
            <a:r>
              <a:rPr lang="en-US" sz="1600" dirty="0" smtClean="0"/>
              <a:t>}</a:t>
            </a:r>
            <a:endParaRPr lang="en-US" sz="1600" dirty="0"/>
          </a:p>
        </p:txBody>
      </p:sp>
      <p:pic>
        <p:nvPicPr>
          <p:cNvPr id="5" name="~PP3504.WAV">
            <a:hlinkClick r:id="" action="ppaction://media"/>
          </p:cNvPr>
          <p:cNvPicPr>
            <a:picLocks noRot="1" noChangeAspect="1"/>
          </p:cNvPicPr>
          <p:nvPr>
            <a:wavAudioFile r:embed="rId1" name="~PP350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72782"/>
      </p:ext>
    </p:extLst>
  </p:cSld>
  <p:clrMapOvr>
    <a:masterClrMapping/>
  </p:clrMapOvr>
  <p:transition advTm="93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</a:t>
            </a:r>
            <a:r>
              <a:rPr lang="en-US" dirty="0" err="1" smtClean="0"/>
              <a:t>ALabel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00200" y="4343400"/>
            <a:ext cx="6019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label icon and image are offset 0, height/2 from upper left corner</a:t>
            </a:r>
            <a:endParaRPr lang="en-US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2057400"/>
            <a:ext cx="3361721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600200" y="5181600"/>
            <a:ext cx="6019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Text follows the label in a left-to-right order.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6574" y="2280228"/>
            <a:ext cx="463057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ObjectEditor.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edit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b="1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AnImmutableDownLabel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                 0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, 0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b="1" dirty="0">
              <a:solidFill>
                <a:srgbClr val="000000"/>
              </a:solidFill>
              <a:latin typeface="Courier New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600200" y="6019800"/>
            <a:ext cx="6019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File should be in the project  folder (directory) containing bin and </a:t>
            </a:r>
            <a:r>
              <a:rPr lang="en-US" dirty="0" err="1" smtClean="0"/>
              <a:t>src</a:t>
            </a:r>
            <a:endParaRPr lang="en-US" dirty="0"/>
          </a:p>
        </p:txBody>
      </p:sp>
      <p:pic>
        <p:nvPicPr>
          <p:cNvPr id="11" name="~PP47.WAV">
            <a:hlinkClick r:id="" action="ppaction://media"/>
          </p:cNvPr>
          <p:cNvPicPr>
            <a:picLocks noRot="1" noChangeAspect="1"/>
          </p:cNvPicPr>
          <p:nvPr>
            <a:wavAudioFile r:embed="rId2" name="~PP4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4962"/>
            <a:ext cx="309562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9243252"/>
      </p:ext>
    </p:extLst>
  </p:cSld>
  <p:clrMapOvr>
    <a:masterClrMapping/>
  </p:clrMapOvr>
  <p:transition advTm="197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6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Interface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1981200"/>
            <a:ext cx="4267200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interface</a:t>
            </a:r>
            <a:r>
              <a:rPr lang="en-US" dirty="0" smtClean="0">
                <a:solidFill>
                  <a:schemeClr val="tx1"/>
                </a:solidFill>
              </a:rPr>
              <a:t> Point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getX</a:t>
            </a:r>
            <a:r>
              <a:rPr lang="en-US" dirty="0" smtClean="0">
                <a:solidFill>
                  <a:schemeClr val="tx1"/>
                </a:solidFill>
              </a:rPr>
              <a:t>();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getY</a:t>
            </a:r>
            <a:r>
              <a:rPr lang="en-US" dirty="0" smtClean="0">
                <a:solidFill>
                  <a:schemeClr val="tx1"/>
                </a:solidFill>
              </a:rPr>
              <a:t>(); 	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getAngle</a:t>
            </a:r>
            <a:r>
              <a:rPr lang="en-US" dirty="0" smtClean="0">
                <a:solidFill>
                  <a:schemeClr val="tx1"/>
                </a:solidFill>
              </a:rPr>
              <a:t>();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getRadius</a:t>
            </a:r>
            <a:r>
              <a:rPr lang="en-US" dirty="0" smtClean="0">
                <a:solidFill>
                  <a:schemeClr val="tx1"/>
                </a:solidFill>
              </a:rPr>
              <a:t>();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57800" y="2438400"/>
            <a:ext cx="26670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Read-only properties defining immutable object!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257800" y="4114800"/>
            <a:ext cx="26670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Top-down, test-first?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57800" y="5105400"/>
            <a:ext cx="2743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Stubs?</a:t>
            </a:r>
            <a:endParaRPr lang="en-US" dirty="0"/>
          </a:p>
        </p:txBody>
      </p:sp>
      <p:pic>
        <p:nvPicPr>
          <p:cNvPr id="10" name="~PP3536.WAV">
            <a:hlinkClick r:id="" action="ppaction://media"/>
          </p:cNvPr>
          <p:cNvPicPr>
            <a:picLocks noRot="1" noChangeAspect="1"/>
          </p:cNvPicPr>
          <p:nvPr>
            <a:wavAudioFile r:embed="rId2" name="~PP353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09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Interface (Review)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1981200"/>
            <a:ext cx="4267200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interface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Point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(); 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(); 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getAngle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(); </a:t>
            </a:r>
          </a:p>
          <a:p>
            <a:r>
              <a:rPr lang="en-US" b="1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getRadius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(); 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57800" y="2438400"/>
            <a:ext cx="26670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Read-only properties defining immutable object!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257800" y="4114800"/>
            <a:ext cx="26670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Top-down, test-first?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57800" y="5105400"/>
            <a:ext cx="2743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Stubs?</a:t>
            </a:r>
            <a:endParaRPr lang="en-US" dirty="0"/>
          </a:p>
        </p:txBody>
      </p:sp>
      <p:pic>
        <p:nvPicPr>
          <p:cNvPr id="8" name="~PP2907.WAV">
            <a:hlinkClick r:id="" action="ppaction://media"/>
          </p:cNvPr>
          <p:cNvPicPr>
            <a:picLocks noRot="1" noChangeAspect="1"/>
          </p:cNvPicPr>
          <p:nvPr>
            <a:wavAudioFile r:embed="rId2" name="~PP290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2589737"/>
      </p:ext>
    </p:extLst>
  </p:cSld>
  <p:clrMapOvr>
    <a:masterClrMapping/>
  </p:clrMapOvr>
  <p:transition advTm="225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ACartesianPoint</a:t>
            </a:r>
            <a:r>
              <a:rPr lang="en-US" dirty="0" smtClean="0"/>
              <a:t> Tester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219200"/>
            <a:ext cx="8229600" cy="548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class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ACartesianPointTester</a:t>
            </a:r>
            <a:r>
              <a:rPr lang="en-US" sz="1600" dirty="0" smtClean="0">
                <a:solidFill>
                  <a:schemeClr val="tx1"/>
                </a:solidFill>
              </a:rPr>
              <a:t> {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b="1" dirty="0" smtClean="0">
                <a:solidFill>
                  <a:schemeClr val="tx1"/>
                </a:solidFill>
              </a:rPr>
              <a:t>               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void</a:t>
            </a:r>
            <a:r>
              <a:rPr lang="en-US" sz="1600" dirty="0" smtClean="0">
                <a:solidFill>
                  <a:schemeClr val="tx1"/>
                </a:solidFill>
              </a:rPr>
              <a:t> test () {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		test (10, 0, 10.0, 0); // 0 degree angle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		test (0, 10, 10.0, </a:t>
            </a:r>
            <a:r>
              <a:rPr lang="en-US" sz="1600" dirty="0" err="1" smtClean="0">
                <a:solidFill>
                  <a:schemeClr val="tx1"/>
                </a:solidFill>
              </a:rPr>
              <a:t>Math.PI</a:t>
            </a:r>
            <a:r>
              <a:rPr lang="en-US" sz="1600" dirty="0" smtClean="0">
                <a:solidFill>
                  <a:schemeClr val="tx1"/>
                </a:solidFill>
              </a:rPr>
              <a:t> / 2); // 90 degree angle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		.. //more tests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void</a:t>
            </a:r>
            <a:r>
              <a:rPr lang="en-US" sz="1600" dirty="0" smtClean="0">
                <a:solidFill>
                  <a:schemeClr val="tx1"/>
                </a:solidFill>
              </a:rPr>
              <a:t> test (</a:t>
            </a:r>
            <a:r>
              <a:rPr lang="en-US" sz="1600" b="1" dirty="0" err="1" smtClean="0">
                <a:solidFill>
                  <a:schemeClr val="tx1"/>
                </a:solidFill>
              </a:rPr>
              <a:t>int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theX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int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theY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b="1" dirty="0" smtClean="0">
                <a:solidFill>
                  <a:schemeClr val="tx1"/>
                </a:solidFill>
              </a:rPr>
              <a:t>			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theCorrectRadius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theCorrectAngle</a:t>
            </a:r>
            <a:r>
              <a:rPr lang="en-US" sz="1600" dirty="0" smtClean="0">
                <a:solidFill>
                  <a:schemeClr val="tx1"/>
                </a:solidFill>
              </a:rPr>
              <a:t>) {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		Point </a:t>
            </a:r>
            <a:r>
              <a:rPr lang="en-US" sz="1600" dirty="0" err="1" smtClean="0">
                <a:solidFill>
                  <a:schemeClr val="tx1"/>
                </a:solidFill>
              </a:rPr>
              <a:t>point</a:t>
            </a:r>
            <a:r>
              <a:rPr lang="en-US" sz="1600" dirty="0" smtClean="0">
                <a:solidFill>
                  <a:schemeClr val="tx1"/>
                </a:solidFill>
              </a:rPr>
              <a:t>= </a:t>
            </a:r>
            <a:r>
              <a:rPr lang="en-US" sz="1600" b="1" dirty="0" smtClean="0">
                <a:solidFill>
                  <a:schemeClr val="tx1"/>
                </a:solidFill>
              </a:rPr>
              <a:t>new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ACartesianPoint</a:t>
            </a:r>
            <a:r>
              <a:rPr lang="en-US" sz="1600" dirty="0" smtClean="0">
                <a:solidFill>
                  <a:schemeClr val="tx1"/>
                </a:solidFill>
              </a:rPr>
              <a:t> (</a:t>
            </a:r>
            <a:r>
              <a:rPr lang="en-US" sz="1600" dirty="0" err="1" smtClean="0">
                <a:solidFill>
                  <a:schemeClr val="tx1"/>
                </a:solidFill>
              </a:rPr>
              <a:t>theX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</a:rPr>
              <a:t>theY</a:t>
            </a:r>
            <a:r>
              <a:rPr lang="en-US" sz="1600" dirty="0" smtClean="0">
                <a:solidFill>
                  <a:schemeClr val="tx1"/>
                </a:solidFill>
              </a:rPr>
              <a:t>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computedRadius</a:t>
            </a:r>
            <a:r>
              <a:rPr lang="en-US" sz="1600" dirty="0" smtClean="0">
                <a:solidFill>
                  <a:schemeClr val="tx1"/>
                </a:solidFill>
              </a:rPr>
              <a:t> = </a:t>
            </a:r>
            <a:r>
              <a:rPr lang="en-US" sz="1600" dirty="0" err="1" smtClean="0">
                <a:solidFill>
                  <a:schemeClr val="tx1"/>
                </a:solidFill>
              </a:rPr>
              <a:t>point.getRadius</a:t>
            </a:r>
            <a:r>
              <a:rPr lang="en-US" sz="1600" dirty="0" smtClean="0">
                <a:solidFill>
                  <a:schemeClr val="tx1"/>
                </a:solidFill>
              </a:rPr>
              <a:t>();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b="1" dirty="0" smtClean="0">
                <a:solidFill>
                  <a:schemeClr val="tx1"/>
                </a:solidFill>
              </a:rPr>
              <a:t>		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computedAngle</a:t>
            </a:r>
            <a:r>
              <a:rPr lang="en-US" sz="1600" dirty="0" smtClean="0">
                <a:solidFill>
                  <a:schemeClr val="tx1"/>
                </a:solidFill>
              </a:rPr>
              <a:t> = </a:t>
            </a:r>
            <a:r>
              <a:rPr lang="en-US" sz="1600" dirty="0" err="1" smtClean="0">
                <a:solidFill>
                  <a:schemeClr val="tx1"/>
                </a:solidFill>
              </a:rPr>
              <a:t>point.getAngle</a:t>
            </a:r>
            <a:r>
              <a:rPr lang="en-US" sz="1600" dirty="0" smtClean="0">
                <a:solidFill>
                  <a:schemeClr val="tx1"/>
                </a:solidFill>
              </a:rPr>
              <a:t>();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dirty="0" err="1" smtClean="0">
                <a:solidFill>
                  <a:schemeClr val="tx1"/>
                </a:solidFill>
              </a:rPr>
              <a:t>System.out.println</a:t>
            </a:r>
            <a:r>
              <a:rPr lang="en-US" sz="1600" dirty="0" smtClean="0">
                <a:solidFill>
                  <a:schemeClr val="tx1"/>
                </a:solidFill>
              </a:rPr>
              <a:t>("------------");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dirty="0" err="1" smtClean="0">
                <a:solidFill>
                  <a:schemeClr val="tx1"/>
                </a:solidFill>
              </a:rPr>
              <a:t>System.out.println</a:t>
            </a:r>
            <a:r>
              <a:rPr lang="en-US" sz="1600" dirty="0" smtClean="0">
                <a:solidFill>
                  <a:schemeClr val="tx1"/>
                </a:solidFill>
              </a:rPr>
              <a:t>(“X:" + </a:t>
            </a:r>
            <a:r>
              <a:rPr lang="en-US" sz="1600" dirty="0" err="1" smtClean="0">
                <a:solidFill>
                  <a:schemeClr val="tx1"/>
                </a:solidFill>
              </a:rPr>
              <a:t>theX</a:t>
            </a:r>
            <a:r>
              <a:rPr lang="en-US" sz="1600" dirty="0" smtClean="0">
                <a:solidFill>
                  <a:schemeClr val="tx1"/>
                </a:solidFill>
              </a:rPr>
              <a:t>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dirty="0" err="1" smtClean="0">
                <a:solidFill>
                  <a:schemeClr val="tx1"/>
                </a:solidFill>
              </a:rPr>
              <a:t>System.out.println</a:t>
            </a:r>
            <a:r>
              <a:rPr lang="en-US" sz="1600" dirty="0" smtClean="0">
                <a:solidFill>
                  <a:schemeClr val="tx1"/>
                </a:solidFill>
              </a:rPr>
              <a:t>(“Y:" + </a:t>
            </a:r>
            <a:r>
              <a:rPr lang="en-US" sz="1600" dirty="0" err="1" smtClean="0">
                <a:solidFill>
                  <a:schemeClr val="tx1"/>
                </a:solidFill>
              </a:rPr>
              <a:t>theY</a:t>
            </a:r>
            <a:r>
              <a:rPr lang="en-US" sz="1600" dirty="0" smtClean="0">
                <a:solidFill>
                  <a:schemeClr val="tx1"/>
                </a:solidFill>
              </a:rPr>
              <a:t>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dirty="0" err="1" smtClean="0">
                <a:solidFill>
                  <a:schemeClr val="tx1"/>
                </a:solidFill>
              </a:rPr>
              <a:t>System.out.println</a:t>
            </a:r>
            <a:r>
              <a:rPr lang="en-US" sz="1600" dirty="0" smtClean="0">
                <a:solidFill>
                  <a:schemeClr val="tx1"/>
                </a:solidFill>
              </a:rPr>
              <a:t>("Expected Radius:" + </a:t>
            </a:r>
            <a:r>
              <a:rPr lang="en-US" sz="1600" dirty="0" err="1" smtClean="0">
                <a:solidFill>
                  <a:schemeClr val="tx1"/>
                </a:solidFill>
              </a:rPr>
              <a:t>theCorrectRadius</a:t>
            </a:r>
            <a:r>
              <a:rPr lang="en-US" sz="1600" dirty="0" smtClean="0">
                <a:solidFill>
                  <a:schemeClr val="tx1"/>
                </a:solidFill>
              </a:rPr>
              <a:t>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dirty="0" err="1" smtClean="0">
                <a:solidFill>
                  <a:schemeClr val="tx1"/>
                </a:solidFill>
              </a:rPr>
              <a:t>System.out.println</a:t>
            </a:r>
            <a:r>
              <a:rPr lang="en-US" sz="1600" dirty="0" smtClean="0">
                <a:solidFill>
                  <a:schemeClr val="tx1"/>
                </a:solidFill>
              </a:rPr>
              <a:t>("Computed Radius:" + </a:t>
            </a:r>
            <a:r>
              <a:rPr lang="en-US" sz="1600" dirty="0" err="1" smtClean="0">
                <a:solidFill>
                  <a:schemeClr val="tx1"/>
                </a:solidFill>
              </a:rPr>
              <a:t>computedRadius</a:t>
            </a:r>
            <a:r>
              <a:rPr lang="en-US" sz="1600" dirty="0" smtClean="0">
                <a:solidFill>
                  <a:schemeClr val="tx1"/>
                </a:solidFill>
              </a:rPr>
              <a:t>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dirty="0" err="1" smtClean="0">
                <a:solidFill>
                  <a:schemeClr val="tx1"/>
                </a:solidFill>
              </a:rPr>
              <a:t>System.out.println</a:t>
            </a:r>
            <a:r>
              <a:rPr lang="en-US" sz="1600" dirty="0" smtClean="0">
                <a:solidFill>
                  <a:schemeClr val="tx1"/>
                </a:solidFill>
              </a:rPr>
              <a:t>(“Radius Error:"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			+ (</a:t>
            </a:r>
            <a:r>
              <a:rPr lang="en-US" sz="1600" dirty="0" err="1" smtClean="0">
                <a:solidFill>
                  <a:schemeClr val="tx1"/>
                </a:solidFill>
              </a:rPr>
              <a:t>theCorrectRadius</a:t>
            </a:r>
            <a:r>
              <a:rPr lang="en-US" sz="1600" dirty="0" smtClean="0">
                <a:solidFill>
                  <a:schemeClr val="tx1"/>
                </a:solidFill>
              </a:rPr>
              <a:t> - </a:t>
            </a:r>
            <a:r>
              <a:rPr lang="en-US" sz="1600" dirty="0" err="1" smtClean="0">
                <a:solidFill>
                  <a:schemeClr val="tx1"/>
                </a:solidFill>
              </a:rPr>
              <a:t>computedRadius</a:t>
            </a:r>
            <a:r>
              <a:rPr lang="en-US" sz="1600" dirty="0" smtClean="0">
                <a:solidFill>
                  <a:schemeClr val="tx1"/>
                </a:solidFill>
              </a:rPr>
              <a:t>));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dirty="0" err="1" smtClean="0">
                <a:solidFill>
                  <a:schemeClr val="tx1"/>
                </a:solidFill>
              </a:rPr>
              <a:t>System.out.println</a:t>
            </a:r>
            <a:r>
              <a:rPr lang="en-US" sz="1600" dirty="0" smtClean="0">
                <a:solidFill>
                  <a:schemeClr val="tx1"/>
                </a:solidFill>
              </a:rPr>
              <a:t>("Expected Angle:" + </a:t>
            </a:r>
            <a:r>
              <a:rPr lang="en-US" sz="1600" dirty="0" err="1" smtClean="0">
                <a:solidFill>
                  <a:schemeClr val="tx1"/>
                </a:solidFill>
              </a:rPr>
              <a:t>theCorrectAngle</a:t>
            </a:r>
            <a:r>
              <a:rPr lang="en-US" sz="1600" dirty="0" smtClean="0">
                <a:solidFill>
                  <a:schemeClr val="tx1"/>
                </a:solidFill>
              </a:rPr>
              <a:t>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dirty="0" err="1" smtClean="0">
                <a:solidFill>
                  <a:schemeClr val="tx1"/>
                </a:solidFill>
              </a:rPr>
              <a:t>System.out.println</a:t>
            </a:r>
            <a:r>
              <a:rPr lang="en-US" sz="1600" dirty="0" smtClean="0">
                <a:solidFill>
                  <a:schemeClr val="tx1"/>
                </a:solidFill>
              </a:rPr>
              <a:t>("Computed Angle:" + </a:t>
            </a:r>
            <a:r>
              <a:rPr lang="en-US" sz="1600" dirty="0" err="1" smtClean="0">
                <a:solidFill>
                  <a:schemeClr val="tx1"/>
                </a:solidFill>
              </a:rPr>
              <a:t>computedAngle</a:t>
            </a:r>
            <a:r>
              <a:rPr lang="en-US" sz="1600" dirty="0" smtClean="0">
                <a:solidFill>
                  <a:schemeClr val="tx1"/>
                </a:solidFill>
              </a:rPr>
              <a:t>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dirty="0" err="1" smtClean="0">
                <a:solidFill>
                  <a:schemeClr val="tx1"/>
                </a:solidFill>
              </a:rPr>
              <a:t>System.out.println</a:t>
            </a:r>
            <a:r>
              <a:rPr lang="en-US" sz="1600" dirty="0" smtClean="0">
                <a:solidFill>
                  <a:schemeClr val="tx1"/>
                </a:solidFill>
              </a:rPr>
              <a:t>(“Angle Error:" +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			 (</a:t>
            </a:r>
            <a:r>
              <a:rPr lang="en-US" sz="1600" dirty="0" err="1" smtClean="0">
                <a:solidFill>
                  <a:schemeClr val="tx1"/>
                </a:solidFill>
              </a:rPr>
              <a:t>theCorrectAngle</a:t>
            </a:r>
            <a:r>
              <a:rPr lang="en-US" sz="1600" dirty="0" smtClean="0">
                <a:solidFill>
                  <a:schemeClr val="tx1"/>
                </a:solidFill>
              </a:rPr>
              <a:t> - </a:t>
            </a:r>
            <a:r>
              <a:rPr lang="en-US" sz="1600" dirty="0" err="1" smtClean="0">
                <a:solidFill>
                  <a:schemeClr val="tx1"/>
                </a:solidFill>
              </a:rPr>
              <a:t>computedAngle</a:t>
            </a:r>
            <a:r>
              <a:rPr lang="en-US" sz="1600" dirty="0" smtClean="0">
                <a:solidFill>
                  <a:schemeClr val="tx1"/>
                </a:solidFill>
              </a:rPr>
              <a:t>));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dirty="0" err="1" smtClean="0">
                <a:solidFill>
                  <a:schemeClr val="tx1"/>
                </a:solidFill>
              </a:rPr>
              <a:t>System.out.println</a:t>
            </a:r>
            <a:r>
              <a:rPr lang="en-US" sz="1600" dirty="0" smtClean="0">
                <a:solidFill>
                  <a:schemeClr val="tx1"/>
                </a:solidFill>
              </a:rPr>
              <a:t>("------------");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</p:txBody>
      </p:sp>
      <p:sp>
        <p:nvSpPr>
          <p:cNvPr id="6" name="Rectangle 5"/>
          <p:cNvSpPr/>
          <p:nvPr/>
        </p:nvSpPr>
        <p:spPr>
          <a:xfrm>
            <a:off x="3276600" y="2933700"/>
            <a:ext cx="3733800" cy="2667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~PP1318.WAV">
            <a:hlinkClick r:id="" action="ppaction://media"/>
          </p:cNvPr>
          <p:cNvPicPr>
            <a:picLocks noRot="1" noChangeAspect="1"/>
          </p:cNvPicPr>
          <p:nvPr>
            <a:wavAudioFile r:embed="rId1" name="~PP131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37612"/>
      </p:ext>
    </p:extLst>
  </p:cSld>
  <p:clrMapOvr>
    <a:masterClrMapping/>
  </p:clrMapOvr>
  <p:transition advTm="346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88.7|89.5|96.5|52.4|67.8|4.4|42.7|20.8|133.4|6.8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2|2.1|6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|4.1|1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1.4|0.8|1.4|9.4|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6|1.4|1.9|7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|14.4|8.2|1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9.1|29.1|32.8|28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4|1.1|2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4|1.1|22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4|1.1|2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9|99.8|135.8|24.9|50.6|81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1.1|1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2.8|5.3|3.3|2.7|236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4|1.1|22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4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|8.3|3.2|9|2.1|2.4|2.5|4.7|113.9|3.2|14.6|37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4.2|5.8|5.8|10|7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.1|7.1|2.2|16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.4|5.8|1.8|2.6|5|154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|16.5|14.1|13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6|4|10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2.2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1|19|10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6|2.7|2.9|8.1|1.5|3.7|3.3|0.4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1|1.1|9.9|154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9875</TotalTime>
  <Words>2734</Words>
  <Application>Microsoft Office PowerPoint</Application>
  <PresentationFormat>On-screen Show (4:3)</PresentationFormat>
  <Paragraphs>693</Paragraphs>
  <Slides>62</Slides>
  <Notes>3</Notes>
  <HiddenSlides>0</HiddenSlides>
  <MMClips>59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Oriel</vt:lpstr>
      <vt:lpstr>Comp 401 Graphics</vt:lpstr>
      <vt:lpstr>Prerequisite</vt:lpstr>
      <vt:lpstr>More on Objects</vt:lpstr>
      <vt:lpstr>Mathematical Point</vt:lpstr>
      <vt:lpstr>Java Coordinate System</vt:lpstr>
      <vt:lpstr>Why not Mathematical Coordinate System</vt:lpstr>
      <vt:lpstr>Point Interface</vt:lpstr>
      <vt:lpstr>Point Interface (Review)</vt:lpstr>
      <vt:lpstr>ACartesianPoint Tester</vt:lpstr>
      <vt:lpstr>Stubs for ACartesianPoint</vt:lpstr>
      <vt:lpstr>Test-First Approach</vt:lpstr>
      <vt:lpstr>Point  Variable Representations</vt:lpstr>
      <vt:lpstr>Algorithms</vt:lpstr>
      <vt:lpstr>Class: ACartesianPoint</vt:lpstr>
      <vt:lpstr>Class: APolarPoint</vt:lpstr>
      <vt:lpstr>Using the Interface and Its Implementations</vt:lpstr>
      <vt:lpstr>Representing Geometric Objects</vt:lpstr>
      <vt:lpstr>What is a Representation</vt:lpstr>
      <vt:lpstr>Using ObjectEditor</vt:lpstr>
      <vt:lpstr>Java Graphics</vt:lpstr>
      <vt:lpstr>ObjectEditor Point Rules</vt:lpstr>
      <vt:lpstr>Point Annotation</vt:lpstr>
      <vt:lpstr>Adding Tree View</vt:lpstr>
      <vt:lpstr>Tree View</vt:lpstr>
      <vt:lpstr>Removing Graphics View</vt:lpstr>
      <vt:lpstr>Tree-only View</vt:lpstr>
      <vt:lpstr>Customizing the Size of the Window</vt:lpstr>
      <vt:lpstr>Line?</vt:lpstr>
      <vt:lpstr>What is a Representation</vt:lpstr>
      <vt:lpstr>Line Logical Representation (Properties)</vt:lpstr>
      <vt:lpstr>Line Implementation</vt:lpstr>
      <vt:lpstr>ObjectEditor Shape Rules</vt:lpstr>
      <vt:lpstr>XY-Based Line/Oval/Rectangle Interface</vt:lpstr>
      <vt:lpstr>XY-based String and Image Rules</vt:lpstr>
      <vt:lpstr>AString Shape</vt:lpstr>
      <vt:lpstr>Image Implementation</vt:lpstr>
      <vt:lpstr>ObjectEditor vs. Java Graphics</vt:lpstr>
      <vt:lpstr>Graphics Types</vt:lpstr>
      <vt:lpstr>ObjectEditor Graphics</vt:lpstr>
      <vt:lpstr>ObjectEditor Bounding Box Rules</vt:lpstr>
      <vt:lpstr>ObjectEditor Line/Shape/Oval Rules</vt:lpstr>
      <vt:lpstr>ObjectEditor String Shape Rules</vt:lpstr>
      <vt:lpstr>ObjectEditor Image Shape Rules</vt:lpstr>
      <vt:lpstr>Typing Point Objects</vt:lpstr>
      <vt:lpstr>Equivalent Representations</vt:lpstr>
      <vt:lpstr>Reason for Error</vt:lpstr>
      <vt:lpstr>Consequence of Physical Representation Choice?</vt:lpstr>
      <vt:lpstr>EXTRA SLIDES</vt:lpstr>
      <vt:lpstr>ObjectEditor Shape Rules</vt:lpstr>
      <vt:lpstr>AScalableNester</vt:lpstr>
      <vt:lpstr>ACartesianPlane Stubs</vt:lpstr>
      <vt:lpstr>ObjectEditor vs. Java Graphics</vt:lpstr>
      <vt:lpstr>Graphics Types Seen So Far</vt:lpstr>
      <vt:lpstr>Line, Rectangle Oval, Label Patterns</vt:lpstr>
      <vt:lpstr>XY-based ObjectEditor Shape Rules</vt:lpstr>
      <vt:lpstr>ObjectEditor Bounding Box Rules</vt:lpstr>
      <vt:lpstr>ObjectEditor Shape Rules</vt:lpstr>
      <vt:lpstr>ObjectEditor TextBox Rules</vt:lpstr>
      <vt:lpstr>ObjectEditor Label  Rules</vt:lpstr>
      <vt:lpstr>Example Label Implementation</vt:lpstr>
      <vt:lpstr>Generic Label Implementation</vt:lpstr>
      <vt:lpstr>Using ALabel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dewan</cp:lastModifiedBy>
  <cp:revision>1110</cp:revision>
  <dcterms:created xsi:type="dcterms:W3CDTF">2006-08-16T00:00:00Z</dcterms:created>
  <dcterms:modified xsi:type="dcterms:W3CDTF">2013-01-09T19:13:18Z</dcterms:modified>
</cp:coreProperties>
</file>