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56" r:id="rId2"/>
    <p:sldId id="703" r:id="rId3"/>
    <p:sldId id="257" r:id="rId4"/>
    <p:sldId id="836" r:id="rId5"/>
    <p:sldId id="837" r:id="rId6"/>
    <p:sldId id="848" r:id="rId7"/>
    <p:sldId id="858" r:id="rId8"/>
    <p:sldId id="850" r:id="rId9"/>
    <p:sldId id="901" r:id="rId10"/>
    <p:sldId id="904" r:id="rId11"/>
    <p:sldId id="902" r:id="rId12"/>
    <p:sldId id="903" r:id="rId13"/>
    <p:sldId id="838" r:id="rId14"/>
    <p:sldId id="839" r:id="rId15"/>
    <p:sldId id="851" r:id="rId16"/>
    <p:sldId id="841" r:id="rId17"/>
    <p:sldId id="842" r:id="rId18"/>
    <p:sldId id="874" r:id="rId19"/>
    <p:sldId id="876" r:id="rId20"/>
    <p:sldId id="877" r:id="rId21"/>
    <p:sldId id="878" r:id="rId22"/>
    <p:sldId id="879" r:id="rId23"/>
    <p:sldId id="906" r:id="rId24"/>
    <p:sldId id="907" r:id="rId25"/>
    <p:sldId id="908" r:id="rId26"/>
    <p:sldId id="909" r:id="rId27"/>
    <p:sldId id="910" r:id="rId28"/>
    <p:sldId id="911" r:id="rId29"/>
    <p:sldId id="912" r:id="rId30"/>
    <p:sldId id="913" r:id="rId31"/>
    <p:sldId id="914" r:id="rId32"/>
    <p:sldId id="915" r:id="rId33"/>
    <p:sldId id="922" r:id="rId34"/>
    <p:sldId id="923" r:id="rId35"/>
    <p:sldId id="924" r:id="rId36"/>
    <p:sldId id="916" r:id="rId37"/>
    <p:sldId id="917" r:id="rId38"/>
    <p:sldId id="886" r:id="rId39"/>
    <p:sldId id="887" r:id="rId40"/>
    <p:sldId id="888" r:id="rId41"/>
    <p:sldId id="889" r:id="rId42"/>
    <p:sldId id="890" r:id="rId43"/>
    <p:sldId id="891" r:id="rId44"/>
    <p:sldId id="931" r:id="rId45"/>
    <p:sldId id="892" r:id="rId46"/>
    <p:sldId id="893" r:id="rId47"/>
    <p:sldId id="894" r:id="rId48"/>
    <p:sldId id="895" r:id="rId49"/>
    <p:sldId id="933" r:id="rId50"/>
    <p:sldId id="896" r:id="rId51"/>
    <p:sldId id="932" r:id="rId52"/>
    <p:sldId id="897" r:id="rId53"/>
    <p:sldId id="934" r:id="rId54"/>
    <p:sldId id="905" r:id="rId55"/>
    <p:sldId id="937" r:id="rId56"/>
    <p:sldId id="918" r:id="rId57"/>
    <p:sldId id="920" r:id="rId58"/>
    <p:sldId id="935" r:id="rId59"/>
    <p:sldId id="921" r:id="rId60"/>
    <p:sldId id="936" r:id="rId61"/>
    <p:sldId id="925" r:id="rId62"/>
    <p:sldId id="926" r:id="rId63"/>
    <p:sldId id="927" r:id="rId64"/>
    <p:sldId id="928" r:id="rId65"/>
    <p:sldId id="929" r:id="rId66"/>
    <p:sldId id="930" r:id="rId67"/>
    <p:sldId id="80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0" autoAdjust="0"/>
    <p:restoredTop sz="94688" autoAdjust="0"/>
  </p:normalViewPr>
  <p:slideViewPr>
    <p:cSldViewPr>
      <p:cViewPr varScale="1">
        <p:scale>
          <a:sx n="78" d="100"/>
          <a:sy n="78" d="100"/>
        </p:scale>
        <p:origin x="6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9/27/2015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microsoft.com/office/2007/relationships/media" Target="../media/media16.wma"/><Relationship Id="rId7" Type="http://schemas.openxmlformats.org/officeDocument/2006/relationships/image" Target="../media/image6.png"/><Relationship Id="rId12" Type="http://schemas.openxmlformats.org/officeDocument/2006/relationships/oleObject" Target="../embeddings/oleObject4.bin"/><Relationship Id="rId2" Type="http://schemas.openxmlformats.org/officeDocument/2006/relationships/tags" Target="../tags/tag13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6.wma"/><Relationship Id="rId9" Type="http://schemas.openxmlformats.org/officeDocument/2006/relationships/image" Target="../media/image7.png"/><Relationship Id="rId1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7.png"/><Relationship Id="rId3" Type="http://schemas.microsoft.com/office/2007/relationships/media" Target="../media/media17.wma"/><Relationship Id="rId7" Type="http://schemas.openxmlformats.org/officeDocument/2006/relationships/image" Target="../media/image6.png"/><Relationship Id="rId12" Type="http://schemas.openxmlformats.org/officeDocument/2006/relationships/oleObject" Target="../embeddings/oleObject9.bin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oleObject" Target="../embeddings/oleObject8.bin"/><Relationship Id="rId4" Type="http://schemas.openxmlformats.org/officeDocument/2006/relationships/audio" Target="../media/media17.wma"/><Relationship Id="rId9" Type="http://schemas.openxmlformats.org/officeDocument/2006/relationships/image" Target="../media/image9.pn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3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3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Inheritance: IS-A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Relationship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rot="5400000" flipH="1" flipV="1">
            <a:off x="51054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7" name="Rectangle 6"/>
          <p:cNvSpPr/>
          <p:nvPr/>
        </p:nvSpPr>
        <p:spPr>
          <a:xfrm>
            <a:off x="5791200" y="1143000"/>
            <a:ext cx="121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  <a:endCxn id="7" idx="2"/>
          </p:cNvCxnSpPr>
          <p:nvPr/>
        </p:nvCxnSpPr>
        <p:spPr>
          <a:xfrm rot="5400000" flipH="1" flipV="1">
            <a:off x="5486400" y="19050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6858000" y="2819401"/>
            <a:ext cx="1219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>
          <a:xfrm rot="16200000" flipV="1">
            <a:off x="6515100" y="1866901"/>
            <a:ext cx="838201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14478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12" idx="2"/>
          </p:cNvCxnSpPr>
          <p:nvPr/>
        </p:nvCxnSpPr>
        <p:spPr>
          <a:xfrm rot="5400000" flipH="1" flipV="1">
            <a:off x="17526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5" idx="1"/>
            <a:endCxn id="12" idx="3"/>
          </p:cNvCxnSpPr>
          <p:nvPr/>
        </p:nvCxnSpPr>
        <p:spPr>
          <a:xfrm rot="10800000">
            <a:off x="2667000" y="31623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1"/>
            <a:endCxn id="11" idx="3"/>
          </p:cNvCxnSpPr>
          <p:nvPr/>
        </p:nvCxnSpPr>
        <p:spPr>
          <a:xfrm rot="10800000">
            <a:off x="2667000" y="44577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5486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548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5486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548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8765"/>
      </p:ext>
    </p:extLst>
  </p:cSld>
  <p:clrMapOvr>
    <a:masterClrMapping/>
  </p:clrMapOvr>
  <p:transition advTm="50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Interesting?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432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Deluxe Accord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7432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 Accord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rot="5400000" flipH="1" flipV="1">
            <a:off x="32385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rot="5400000" flipH="1" flipV="1">
            <a:off x="30480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  <a:endCxn id="30" idx="2"/>
          </p:cNvCxnSpPr>
          <p:nvPr/>
        </p:nvCxnSpPr>
        <p:spPr>
          <a:xfrm rot="5400000" flipH="1" flipV="1">
            <a:off x="30099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7244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7244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4" idx="0"/>
            <a:endCxn id="55" idx="2"/>
          </p:cNvCxnSpPr>
          <p:nvPr/>
        </p:nvCxnSpPr>
        <p:spPr>
          <a:xfrm rot="5400000" flipH="1" flipV="1">
            <a:off x="52197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05561" y="2904808"/>
            <a:ext cx="2967990" cy="753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Helps in understanding the designs/implementations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14800" y="4495800"/>
            <a:ext cx="2967990" cy="753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Helps users of the types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29932" y="3656839"/>
            <a:ext cx="5170136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has all traits ( methods and variables in Java)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13727" y="5258594"/>
            <a:ext cx="5170136" cy="908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can be substituted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that is whenever a member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is expected a member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can be used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481070"/>
      </p:ext>
    </p:extLst>
  </p:cSld>
  <p:clrMapOvr>
    <a:masterClrMapping/>
  </p:clrMapOvr>
  <p:transition advTm="1286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4" grpId="0" animBg="1"/>
      <p:bldP spid="45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Flexible Typing and Polymorphism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088105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19100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499110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419481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499872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1371600"/>
            <a:ext cx="22098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3950" y="3059267"/>
            <a:ext cx="352425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34836" y="3469105"/>
            <a:ext cx="352425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67000" y="5492469"/>
            <a:ext cx="5170136" cy="908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can be substituted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that is whenever a member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is expected a member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can be used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4"/>
    </mc:Choice>
    <mc:Fallback xmlns="">
      <p:transition spd="slow" advTm="8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Type-Checking Examples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30480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038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7696200" y="42672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313727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241" y="22098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5181600"/>
            <a:ext cx="554355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Value of type T1 can be assigned to  variable of type T2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096000"/>
            <a:ext cx="554355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If T1 IS-A T2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368455"/>
      </p:ext>
    </p:extLst>
  </p:cSld>
  <p:clrMapOvr>
    <a:masterClrMapping/>
  </p:clrMapOvr>
  <p:transition advTm="187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and Casting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3276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038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stringHistory.size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800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562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133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stringDatabase.clear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6200" y="1524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7696200" y="4953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181416"/>
      </p:ext>
    </p:extLst>
  </p:cSld>
  <p:clrMapOvr>
    <a:masterClrMapping/>
  </p:clrMapOvr>
  <p:transition advTm="52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 for Type Checking Rules?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432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Deluxe Accord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7432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 Accord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rot="5400000" flipH="1" flipV="1">
            <a:off x="32385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rot="5400000" flipH="1" flipV="1">
            <a:off x="30480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  <a:endCxn id="30" idx="2"/>
          </p:cNvCxnSpPr>
          <p:nvPr/>
        </p:nvCxnSpPr>
        <p:spPr>
          <a:xfrm rot="5400000" flipH="1" flipV="1">
            <a:off x="30099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7244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7244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4" idx="0"/>
            <a:endCxn id="55" idx="2"/>
          </p:cNvCxnSpPr>
          <p:nvPr/>
        </p:nvCxnSpPr>
        <p:spPr>
          <a:xfrm rot="5400000" flipH="1" flipV="1">
            <a:off x="52197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134100" y="3403124"/>
            <a:ext cx="262890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If you need to be assigned a vehicle ( a  pet)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22670" y="4306094"/>
            <a:ext cx="262890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car or bicycle ( a cat or dog) will do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07430" y="5201444"/>
            <a:ext cx="262890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If you need to be assigned a car ( a  dog 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096000" y="6104414"/>
            <a:ext cx="262890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bicycle ( a cat) will not do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135258"/>
      </p:ext>
    </p:extLst>
  </p:cSld>
  <p:clrMapOvr>
    <a:masterClrMapping/>
  </p:clrMapOvr>
  <p:transition advTm="914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Getting an Upgrade</a:t>
            </a:r>
          </a:p>
        </p:txBody>
      </p:sp>
      <p:graphicFrame>
        <p:nvGraphicFramePr>
          <p:cNvPr id="408579" name="Object 3"/>
          <p:cNvGraphicFramePr>
            <a:graphicFrameLocks noChangeAspect="1"/>
          </p:cNvGraphicFramePr>
          <p:nvPr/>
        </p:nvGraphicFramePr>
        <p:xfrm>
          <a:off x="0" y="1828800"/>
          <a:ext cx="3124200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4" r:id="rId6" imgW="1362265" imgH="895238" progId="">
                  <p:embed/>
                </p:oleObj>
              </mc:Choice>
              <mc:Fallback>
                <p:oleObj r:id="rId6" imgW="1362265" imgH="8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3124200" cy="205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8580" name="Object 4"/>
          <p:cNvGraphicFramePr>
            <a:graphicFrameLocks noChangeAspect="1"/>
          </p:cNvGraphicFramePr>
          <p:nvPr/>
        </p:nvGraphicFramePr>
        <p:xfrm>
          <a:off x="5943600" y="1905000"/>
          <a:ext cx="2819400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5" name="Photo Editor Photo" r:id="rId8" imgW="3172268" imgH="2257740" progId="">
                  <p:embed/>
                </p:oleObj>
              </mc:Choice>
              <mc:Fallback>
                <p:oleObj name="Photo Editor Photo" r:id="rId8" imgW="3172268" imgH="22577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905000"/>
                        <a:ext cx="2819400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04800" y="1143000"/>
            <a:ext cx="2971800" cy="2057400"/>
            <a:chOff x="192" y="720"/>
            <a:chExt cx="1872" cy="1296"/>
          </a:xfrm>
        </p:grpSpPr>
        <p:sp>
          <p:nvSpPr>
            <p:cNvPr id="408581" name="Text Box 5"/>
            <p:cNvSpPr txBox="1">
              <a:spLocks noChangeArrowheads="1"/>
            </p:cNvSpPr>
            <p:nvPr/>
          </p:nvSpPr>
          <p:spPr bwMode="auto">
            <a:xfrm>
              <a:off x="192" y="720"/>
              <a:ext cx="187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Regular Model Requested</a:t>
              </a:r>
            </a:p>
          </p:txBody>
        </p:sp>
        <p:sp>
          <p:nvSpPr>
            <p:cNvPr id="408582" name="Line 6"/>
            <p:cNvSpPr>
              <a:spLocks noChangeShapeType="1"/>
            </p:cNvSpPr>
            <p:nvPr/>
          </p:nvSpPr>
          <p:spPr bwMode="auto">
            <a:xfrm flipV="1">
              <a:off x="1344" y="1008"/>
              <a:ext cx="0" cy="10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08584" name="Object 8"/>
          <p:cNvGraphicFramePr>
            <a:graphicFrameLocks noChangeAspect="1"/>
          </p:cNvGraphicFramePr>
          <p:nvPr/>
        </p:nvGraphicFramePr>
        <p:xfrm>
          <a:off x="6273800" y="4191000"/>
          <a:ext cx="24892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" r:id="rId10" imgW="2000000" imgH="2142857" progId="">
                  <p:embed/>
                </p:oleObj>
              </mc:Choice>
              <mc:Fallback>
                <p:oleObj r:id="rId10" imgW="2000000" imgH="21428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4191000"/>
                        <a:ext cx="2489200" cy="26670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8587" name="Line 11"/>
          <p:cNvSpPr>
            <a:spLocks noChangeShapeType="1"/>
          </p:cNvSpPr>
          <p:nvPr/>
        </p:nvSpPr>
        <p:spPr bwMode="auto">
          <a:xfrm flipH="1" flipV="1">
            <a:off x="4267200" y="18288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8589" name="Text Box 13"/>
          <p:cNvSpPr txBox="1">
            <a:spLocks noChangeArrowheads="1"/>
          </p:cNvSpPr>
          <p:nvPr/>
        </p:nvSpPr>
        <p:spPr bwMode="auto">
          <a:xfrm>
            <a:off x="1905000" y="6858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 smtClean="0"/>
              <a:t>RegularModel</a:t>
            </a:r>
            <a:r>
              <a:rPr lang="en-US" sz="2000" dirty="0" smtClean="0"/>
              <a:t>  </a:t>
            </a:r>
            <a:r>
              <a:rPr lang="en-US" sz="2000" dirty="0" err="1"/>
              <a:t>myCar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ADeluxeModel</a:t>
            </a:r>
            <a:r>
              <a:rPr lang="en-US" sz="2000" dirty="0"/>
              <a:t> ();</a:t>
            </a:r>
          </a:p>
        </p:txBody>
      </p:sp>
      <p:sp>
        <p:nvSpPr>
          <p:cNvPr id="408591" name="Line 15"/>
          <p:cNvSpPr>
            <a:spLocks noChangeShapeType="1"/>
          </p:cNvSpPr>
          <p:nvPr/>
        </p:nvSpPr>
        <p:spPr bwMode="auto">
          <a:xfrm flipV="1">
            <a:off x="2209800" y="1066800"/>
            <a:ext cx="12954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505200" y="5791200"/>
            <a:ext cx="5029200" cy="701675"/>
            <a:chOff x="2208" y="3648"/>
            <a:chExt cx="3168" cy="442"/>
          </a:xfrm>
        </p:grpSpPr>
        <p:sp>
          <p:nvSpPr>
            <p:cNvPr id="408590" name="Line 14"/>
            <p:cNvSpPr>
              <a:spLocks noChangeShapeType="1"/>
            </p:cNvSpPr>
            <p:nvPr/>
          </p:nvSpPr>
          <p:spPr bwMode="auto">
            <a:xfrm flipH="1">
              <a:off x="3936" y="3840"/>
              <a:ext cx="14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8592" name="Text Box 16"/>
            <p:cNvSpPr txBox="1">
              <a:spLocks noChangeArrowheads="1"/>
            </p:cNvSpPr>
            <p:nvPr/>
          </p:nvSpPr>
          <p:spPr bwMode="auto">
            <a:xfrm>
              <a:off x="2208" y="3648"/>
              <a:ext cx="19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smtClean="0"/>
                <a:t>((</a:t>
              </a:r>
              <a:r>
                <a:rPr lang="en-US" sz="2000" dirty="0" err="1" smtClean="0"/>
                <a:t>DeluxeModel</a:t>
              </a:r>
              <a:r>
                <a:rPr lang="en-US" sz="2000" dirty="0"/>
                <a:t>) </a:t>
              </a:r>
              <a:r>
                <a:rPr lang="en-US" sz="2000" dirty="0" err="1"/>
                <a:t>myCar</a:t>
              </a:r>
              <a:r>
                <a:rPr lang="en-US" sz="2000" dirty="0"/>
                <a:t>).    </a:t>
              </a:r>
              <a:r>
                <a:rPr lang="en-US" sz="2000" dirty="0" err="1"/>
                <a:t>setCity</a:t>
              </a:r>
              <a:r>
                <a:rPr lang="en-US" sz="2000" dirty="0"/>
                <a:t>(“Raleigh”);</a:t>
              </a:r>
            </a:p>
          </p:txBody>
        </p:sp>
      </p:grpSp>
      <p:sp>
        <p:nvSpPr>
          <p:cNvPr id="408593" name="Line 17"/>
          <p:cNvSpPr>
            <a:spLocks noChangeShapeType="1"/>
          </p:cNvSpPr>
          <p:nvPr/>
        </p:nvSpPr>
        <p:spPr bwMode="auto">
          <a:xfrm flipH="1" flipV="1">
            <a:off x="4800600" y="990600"/>
            <a:ext cx="2057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943600" y="1143000"/>
            <a:ext cx="3505200" cy="762000"/>
            <a:chOff x="3744" y="720"/>
            <a:chExt cx="2208" cy="480"/>
          </a:xfrm>
        </p:grpSpPr>
        <p:sp>
          <p:nvSpPr>
            <p:cNvPr id="408583" name="Text Box 7"/>
            <p:cNvSpPr txBox="1">
              <a:spLocks noChangeArrowheads="1"/>
            </p:cNvSpPr>
            <p:nvPr/>
          </p:nvSpPr>
          <p:spPr bwMode="auto">
            <a:xfrm>
              <a:off x="3744" y="720"/>
              <a:ext cx="22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Deluxe Model Assigned</a:t>
              </a:r>
            </a:p>
          </p:txBody>
        </p:sp>
        <p:sp>
          <p:nvSpPr>
            <p:cNvPr id="408594" name="Line 18"/>
            <p:cNvSpPr>
              <a:spLocks noChangeShapeType="1"/>
            </p:cNvSpPr>
            <p:nvPr/>
          </p:nvSpPr>
          <p:spPr bwMode="auto">
            <a:xfrm flipV="1">
              <a:off x="4320" y="912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08595" name="Object 19"/>
          <p:cNvGraphicFramePr>
            <a:graphicFrameLocks noChangeAspect="1"/>
          </p:cNvGraphicFramePr>
          <p:nvPr/>
        </p:nvGraphicFramePr>
        <p:xfrm>
          <a:off x="228600" y="4648200"/>
          <a:ext cx="31242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7" name="Bitmap Image" r:id="rId12" imgW="2438095" imgH="1628571" progId="Paint.Picture">
                  <p:embed/>
                </p:oleObj>
              </mc:Choice>
              <mc:Fallback>
                <p:oleObj name="Bitmap Image" r:id="rId12" imgW="2438095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3124200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143000" y="4038600"/>
            <a:ext cx="1981200" cy="1219200"/>
            <a:chOff x="720" y="2544"/>
            <a:chExt cx="1248" cy="768"/>
          </a:xfrm>
        </p:grpSpPr>
        <p:sp>
          <p:nvSpPr>
            <p:cNvPr id="408588" name="Text Box 12"/>
            <p:cNvSpPr txBox="1">
              <a:spLocks noChangeArrowheads="1"/>
            </p:cNvSpPr>
            <p:nvPr/>
          </p:nvSpPr>
          <p:spPr bwMode="auto">
            <a:xfrm>
              <a:off x="720" y="254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myCar.steer();</a:t>
              </a:r>
            </a:p>
          </p:txBody>
        </p:sp>
        <p:sp>
          <p:nvSpPr>
            <p:cNvPr id="408597" name="Line 21"/>
            <p:cNvSpPr>
              <a:spLocks noChangeShapeType="1"/>
            </p:cNvSpPr>
            <p:nvPr/>
          </p:nvSpPr>
          <p:spPr bwMode="auto">
            <a:xfrm flipV="1">
              <a:off x="1392" y="2784"/>
              <a:ext cx="0" cy="5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276600" y="1981200"/>
            <a:ext cx="4648200" cy="1812925"/>
            <a:chOff x="2016" y="1248"/>
            <a:chExt cx="2928" cy="1142"/>
          </a:xfrm>
        </p:grpSpPr>
        <p:graphicFrame>
          <p:nvGraphicFramePr>
            <p:cNvPr id="408601" name="Object 25"/>
            <p:cNvGraphicFramePr>
              <a:graphicFrameLocks noChangeAspect="1"/>
            </p:cNvGraphicFramePr>
            <p:nvPr/>
          </p:nvGraphicFramePr>
          <p:xfrm>
            <a:off x="2016" y="1248"/>
            <a:ext cx="1680" cy="1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78" r:id="rId14" imgW="1905266" imgH="1295238" progId="">
                    <p:embed/>
                  </p:oleObj>
                </mc:Choice>
                <mc:Fallback>
                  <p:oleObj r:id="rId14" imgW="1905266" imgH="12952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248"/>
                          <a:ext cx="1680" cy="11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8586" name="Text Box 10"/>
            <p:cNvSpPr txBox="1">
              <a:spLocks noChangeArrowheads="1"/>
            </p:cNvSpPr>
            <p:nvPr/>
          </p:nvSpPr>
          <p:spPr bwMode="auto">
            <a:xfrm>
              <a:off x="2160" y="2016"/>
              <a:ext cx="14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Navigation System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08602" name="Line 26"/>
            <p:cNvSpPr>
              <a:spLocks noChangeShapeType="1"/>
            </p:cNvSpPr>
            <p:nvPr/>
          </p:nvSpPr>
          <p:spPr bwMode="auto">
            <a:xfrm flipH="1" flipV="1">
              <a:off x="3600" y="1536"/>
              <a:ext cx="1344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581400" y="4191000"/>
            <a:ext cx="4953000" cy="1905000"/>
            <a:chOff x="2256" y="2640"/>
            <a:chExt cx="3120" cy="1200"/>
          </a:xfrm>
        </p:grpSpPr>
        <p:sp>
          <p:nvSpPr>
            <p:cNvPr id="408596" name="Text Box 20"/>
            <p:cNvSpPr txBox="1">
              <a:spLocks noChangeArrowheads="1"/>
            </p:cNvSpPr>
            <p:nvPr/>
          </p:nvSpPr>
          <p:spPr bwMode="auto">
            <a:xfrm>
              <a:off x="2256" y="2640"/>
              <a:ext cx="15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err="1"/>
                <a:t>myCar</a:t>
              </a:r>
              <a:r>
                <a:rPr lang="en-US" sz="2000" dirty="0"/>
                <a:t>.    </a:t>
              </a:r>
              <a:r>
                <a:rPr lang="en-US" sz="2000" dirty="0" err="1"/>
                <a:t>setCity</a:t>
              </a:r>
              <a:r>
                <a:rPr lang="en-US" sz="2000" dirty="0"/>
                <a:t>(“Raleigh”);</a:t>
              </a:r>
            </a:p>
          </p:txBody>
        </p:sp>
        <p:sp>
          <p:nvSpPr>
            <p:cNvPr id="408607" name="Line 31"/>
            <p:cNvSpPr>
              <a:spLocks noChangeShapeType="1"/>
            </p:cNvSpPr>
            <p:nvPr/>
          </p:nvSpPr>
          <p:spPr bwMode="auto">
            <a:xfrm flipH="1" flipV="1">
              <a:off x="3456" y="2976"/>
              <a:ext cx="1920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Multiply 34"/>
          <p:cNvSpPr/>
          <p:nvPr/>
        </p:nvSpPr>
        <p:spPr>
          <a:xfrm>
            <a:off x="4343400" y="4419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78714704"/>
      </p:ext>
    </p:extLst>
  </p:cSld>
  <p:clrMapOvr>
    <a:masterClrMapping/>
  </p:clrMapOvr>
  <p:transition advTm="100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8589" grpId="0"/>
      <p:bldP spid="408591" grpId="0" animBg="1"/>
      <p:bldP spid="40859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Getting a Downgrade</a:t>
            </a:r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0" y="1828800"/>
          <a:ext cx="3124200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38" r:id="rId6" imgW="1362265" imgH="895238" progId="">
                  <p:embed/>
                </p:oleObj>
              </mc:Choice>
              <mc:Fallback>
                <p:oleObj r:id="rId6" imgW="1362265" imgH="8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3124200" cy="205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143000"/>
            <a:ext cx="3505200" cy="2057400"/>
            <a:chOff x="0" y="720"/>
            <a:chExt cx="2208" cy="1296"/>
          </a:xfrm>
        </p:grpSpPr>
        <p:sp>
          <p:nvSpPr>
            <p:cNvPr id="413702" name="Text Box 6"/>
            <p:cNvSpPr txBox="1">
              <a:spLocks noChangeArrowheads="1"/>
            </p:cNvSpPr>
            <p:nvPr/>
          </p:nvSpPr>
          <p:spPr bwMode="auto">
            <a:xfrm>
              <a:off x="0" y="720"/>
              <a:ext cx="2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Deluxe Model Requested</a:t>
              </a:r>
            </a:p>
          </p:txBody>
        </p:sp>
        <p:sp>
          <p:nvSpPr>
            <p:cNvPr id="413703" name="Line 7"/>
            <p:cNvSpPr>
              <a:spLocks noChangeShapeType="1"/>
            </p:cNvSpPr>
            <p:nvPr/>
          </p:nvSpPr>
          <p:spPr bwMode="auto">
            <a:xfrm flipV="1">
              <a:off x="1344" y="1008"/>
              <a:ext cx="0" cy="10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705" name="Line 9"/>
          <p:cNvSpPr>
            <a:spLocks noChangeShapeType="1"/>
          </p:cNvSpPr>
          <p:nvPr/>
        </p:nvSpPr>
        <p:spPr bwMode="auto">
          <a:xfrm flipH="1" flipV="1">
            <a:off x="4267200" y="18288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1905000" y="6858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 smtClean="0"/>
              <a:t>DeluxeModel</a:t>
            </a:r>
            <a:r>
              <a:rPr lang="en-US" sz="2000" dirty="0" smtClean="0"/>
              <a:t>  </a:t>
            </a:r>
            <a:r>
              <a:rPr lang="en-US" sz="2000" dirty="0" err="1"/>
              <a:t>myCar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ARegularModel</a:t>
            </a:r>
            <a:r>
              <a:rPr lang="en-US" sz="2000" dirty="0"/>
              <a:t> ();</a:t>
            </a:r>
          </a:p>
        </p:txBody>
      </p:sp>
      <p:sp>
        <p:nvSpPr>
          <p:cNvPr id="413711" name="Line 15"/>
          <p:cNvSpPr>
            <a:spLocks noChangeShapeType="1"/>
          </p:cNvSpPr>
          <p:nvPr/>
        </p:nvSpPr>
        <p:spPr bwMode="auto">
          <a:xfrm flipH="1" flipV="1">
            <a:off x="4800600" y="990600"/>
            <a:ext cx="2057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943600" y="1143000"/>
            <a:ext cx="3505200" cy="762000"/>
            <a:chOff x="3744" y="720"/>
            <a:chExt cx="2208" cy="480"/>
          </a:xfrm>
        </p:grpSpPr>
        <p:sp>
          <p:nvSpPr>
            <p:cNvPr id="413713" name="Text Box 17"/>
            <p:cNvSpPr txBox="1">
              <a:spLocks noChangeArrowheads="1"/>
            </p:cNvSpPr>
            <p:nvPr/>
          </p:nvSpPr>
          <p:spPr bwMode="auto">
            <a:xfrm>
              <a:off x="3744" y="720"/>
              <a:ext cx="22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/>
                <a:t>Regular Model Assigned</a:t>
              </a:r>
            </a:p>
          </p:txBody>
        </p:sp>
        <p:sp>
          <p:nvSpPr>
            <p:cNvPr id="413714" name="Line 18"/>
            <p:cNvSpPr>
              <a:spLocks noChangeShapeType="1"/>
            </p:cNvSpPr>
            <p:nvPr/>
          </p:nvSpPr>
          <p:spPr bwMode="auto">
            <a:xfrm flipV="1">
              <a:off x="4320" y="912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13715" name="Object 19"/>
          <p:cNvGraphicFramePr>
            <a:graphicFrameLocks noChangeAspect="1"/>
          </p:cNvGraphicFramePr>
          <p:nvPr/>
        </p:nvGraphicFramePr>
        <p:xfrm>
          <a:off x="228600" y="4648200"/>
          <a:ext cx="31242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39" name="Bitmap Image" r:id="rId8" imgW="2438095" imgH="1628571" progId="Paint.Picture">
                  <p:embed/>
                </p:oleObj>
              </mc:Choice>
              <mc:Fallback>
                <p:oleObj name="Bitmap Image" r:id="rId8" imgW="2438095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3124200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143000" y="4038600"/>
            <a:ext cx="1981200" cy="1219200"/>
            <a:chOff x="720" y="2544"/>
            <a:chExt cx="1248" cy="768"/>
          </a:xfrm>
        </p:grpSpPr>
        <p:sp>
          <p:nvSpPr>
            <p:cNvPr id="413717" name="Text Box 21"/>
            <p:cNvSpPr txBox="1">
              <a:spLocks noChangeArrowheads="1"/>
            </p:cNvSpPr>
            <p:nvPr/>
          </p:nvSpPr>
          <p:spPr bwMode="auto">
            <a:xfrm>
              <a:off x="720" y="254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err="1"/>
                <a:t>myCar.steer</a:t>
              </a:r>
              <a:r>
                <a:rPr lang="en-US" sz="2000" dirty="0"/>
                <a:t>();</a:t>
              </a:r>
            </a:p>
          </p:txBody>
        </p:sp>
        <p:sp>
          <p:nvSpPr>
            <p:cNvPr id="413718" name="Line 22"/>
            <p:cNvSpPr>
              <a:spLocks noChangeShapeType="1"/>
            </p:cNvSpPr>
            <p:nvPr/>
          </p:nvSpPr>
          <p:spPr bwMode="auto">
            <a:xfrm flipV="1">
              <a:off x="1392" y="2784"/>
              <a:ext cx="0" cy="5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707" name="Line 11"/>
          <p:cNvSpPr>
            <a:spLocks noChangeShapeType="1"/>
          </p:cNvSpPr>
          <p:nvPr/>
        </p:nvSpPr>
        <p:spPr bwMode="auto">
          <a:xfrm flipV="1">
            <a:off x="2209800" y="1066800"/>
            <a:ext cx="12954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6400800" y="4191000"/>
            <a:ext cx="2438400" cy="2667000"/>
            <a:chOff x="432" y="2160"/>
            <a:chExt cx="1882" cy="2016"/>
          </a:xfrm>
        </p:grpSpPr>
        <p:graphicFrame>
          <p:nvGraphicFramePr>
            <p:cNvPr id="413730" name="Object 34"/>
            <p:cNvGraphicFramePr>
              <a:graphicFrameLocks noChangeAspect="1"/>
            </p:cNvGraphicFramePr>
            <p:nvPr/>
          </p:nvGraphicFramePr>
          <p:xfrm>
            <a:off x="432" y="2160"/>
            <a:ext cx="1882" cy="2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540" r:id="rId10" imgW="2000000" imgH="2142857" progId="">
                    <p:embed/>
                  </p:oleObj>
                </mc:Choice>
                <mc:Fallback>
                  <p:oleObj r:id="rId10" imgW="2000000" imgH="214285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160"/>
                          <a:ext cx="1882" cy="2016"/>
                        </a:xfrm>
                        <a:prstGeom prst="rect">
                          <a:avLst/>
                        </a:prstGeom>
                        <a:solidFill>
                          <a:schemeClr val="tx2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3731" name="Oval 35"/>
            <p:cNvSpPr>
              <a:spLocks noChangeArrowheads="1"/>
            </p:cNvSpPr>
            <p:nvPr/>
          </p:nvSpPr>
          <p:spPr bwMode="auto">
            <a:xfrm>
              <a:off x="2016" y="3408"/>
              <a:ext cx="240" cy="19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3733800" y="4191000"/>
            <a:ext cx="4800600" cy="1905000"/>
            <a:chOff x="2352" y="2640"/>
            <a:chExt cx="3024" cy="1200"/>
          </a:xfrm>
        </p:grpSpPr>
        <p:sp>
          <p:nvSpPr>
            <p:cNvPr id="413727" name="Text Box 31"/>
            <p:cNvSpPr txBox="1">
              <a:spLocks noChangeArrowheads="1"/>
            </p:cNvSpPr>
            <p:nvPr/>
          </p:nvSpPr>
          <p:spPr bwMode="auto">
            <a:xfrm>
              <a:off x="2352" y="2640"/>
              <a:ext cx="1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myCar.    setCity(“Raleigh”);</a:t>
              </a:r>
            </a:p>
          </p:txBody>
        </p:sp>
        <p:sp>
          <p:nvSpPr>
            <p:cNvPr id="413728" name="Line 32"/>
            <p:cNvSpPr>
              <a:spLocks noChangeShapeType="1"/>
            </p:cNvSpPr>
            <p:nvPr/>
          </p:nvSpPr>
          <p:spPr bwMode="auto">
            <a:xfrm flipH="1" flipV="1">
              <a:off x="3456" y="2976"/>
              <a:ext cx="1920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5943600" y="1905000"/>
            <a:ext cx="2819400" cy="1981200"/>
            <a:chOff x="384" y="144"/>
            <a:chExt cx="4464" cy="3792"/>
          </a:xfrm>
        </p:grpSpPr>
        <p:sp>
          <p:nvSpPr>
            <p:cNvPr id="413734" name="Oval 38"/>
            <p:cNvSpPr>
              <a:spLocks noChangeArrowheads="1"/>
            </p:cNvSpPr>
            <p:nvPr/>
          </p:nvSpPr>
          <p:spPr bwMode="auto">
            <a:xfrm>
              <a:off x="2400" y="1536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384" y="144"/>
              <a:ext cx="4464" cy="3792"/>
              <a:chOff x="384" y="144"/>
              <a:chExt cx="4464" cy="3792"/>
            </a:xfrm>
          </p:grpSpPr>
          <p:graphicFrame>
            <p:nvGraphicFramePr>
              <p:cNvPr id="413736" name="Object 40"/>
              <p:cNvGraphicFramePr>
                <a:graphicFrameLocks noChangeAspect="1"/>
              </p:cNvGraphicFramePr>
              <p:nvPr/>
            </p:nvGraphicFramePr>
            <p:xfrm>
              <a:off x="384" y="144"/>
              <a:ext cx="4464" cy="37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541" name="Photo Editor Photo" r:id="rId12" imgW="3172268" imgH="2257740" progId="">
                      <p:embed/>
                    </p:oleObj>
                  </mc:Choice>
                  <mc:Fallback>
                    <p:oleObj name="Photo Editor Photo" r:id="rId12" imgW="3172268" imgH="22577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144"/>
                            <a:ext cx="4464" cy="37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3737" name="Oval 41"/>
              <p:cNvSpPr>
                <a:spLocks noChangeArrowheads="1"/>
              </p:cNvSpPr>
              <p:nvPr/>
            </p:nvSpPr>
            <p:spPr bwMode="auto">
              <a:xfrm>
                <a:off x="3015" y="1286"/>
                <a:ext cx="1275" cy="10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738" name="Rectangle 42"/>
              <p:cNvSpPr>
                <a:spLocks noChangeArrowheads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739" name="AutoShape 43"/>
            <p:cNvSpPr>
              <a:spLocks noChangeArrowheads="1"/>
            </p:cNvSpPr>
            <p:nvPr/>
          </p:nvSpPr>
          <p:spPr bwMode="auto">
            <a:xfrm>
              <a:off x="4032" y="1536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Multiply 36"/>
          <p:cNvSpPr/>
          <p:nvPr/>
        </p:nvSpPr>
        <p:spPr>
          <a:xfrm>
            <a:off x="4419600" y="990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28118734"/>
      </p:ext>
    </p:extLst>
  </p:cSld>
  <p:clrMapOvr>
    <a:masterClrMapping/>
  </p:clrMapOvr>
  <p:transition advTm="96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3706" grpId="0"/>
      <p:bldP spid="413711" grpId="0" animBg="1"/>
      <p:bldP spid="413707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 Arrays Elements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68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Object[] objects = {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“Joe Doe”,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()};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String[] strings = {“Joe Doe”,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Object()};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8001000" y="2397512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886200"/>
            <a:ext cx="4953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Given an array of type T[], the type of each element of the array IS-A 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5114693"/>
            <a:ext cx="4953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The elements of an array can be of different types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648038"/>
      </p:ext>
    </p:extLst>
  </p:cSld>
  <p:clrMapOvr>
    <a:masterClrMapping/>
  </p:clrMapOvr>
  <p:transition advTm="97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Rules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Extends: T1 extends T2 =&gt; T1 IS-A T2</a:t>
            </a:r>
          </a:p>
          <a:p>
            <a:r>
              <a:rPr lang="en-US" dirty="0" smtClean="0"/>
              <a:t>Implements: T1 implements T2 =&gt; T1 IS-A T2</a:t>
            </a:r>
          </a:p>
          <a:p>
            <a:r>
              <a:rPr lang="en-US" dirty="0" smtClean="0"/>
              <a:t>Transitive:</a:t>
            </a:r>
          </a:p>
          <a:p>
            <a:pPr lvl="1"/>
            <a:r>
              <a:rPr lang="en-US" sz="2400" dirty="0" smtClean="0"/>
              <a:t>T1 IS-A T2</a:t>
            </a:r>
          </a:p>
          <a:p>
            <a:pPr lvl="1"/>
            <a:r>
              <a:rPr lang="en-US" sz="2400" dirty="0" smtClean="0"/>
              <a:t>T2 IS-A T3 </a:t>
            </a:r>
          </a:p>
          <a:p>
            <a:pPr lvl="1"/>
            <a:r>
              <a:rPr lang="en-US" sz="2400" dirty="0" smtClean="0"/>
              <a:t>=&gt; T1 IS-A T3</a:t>
            </a:r>
          </a:p>
          <a:p>
            <a:r>
              <a:rPr lang="en-US" dirty="0" smtClean="0"/>
              <a:t>Reflexive:</a:t>
            </a:r>
          </a:p>
          <a:p>
            <a:pPr lvl="1"/>
            <a:r>
              <a:rPr lang="en-US" sz="2400" dirty="0" smtClean="0"/>
              <a:t>T1 == T2 =&gt; T1 IS-A T2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200" y="5181600"/>
            <a:ext cx="8153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Object o =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3250" y="2514600"/>
            <a:ext cx="554355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Value of type T1 can be assigned to  variable of type T2, if T1 is a T2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139038"/>
      </p:ext>
    </p:extLst>
  </p:cSld>
  <p:clrMapOvr>
    <a:masterClrMapping/>
  </p:clrMapOvr>
  <p:transition advTm="282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Inheritance and Arrays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2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Problems in Java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752600" y="4349839"/>
            <a:ext cx="6019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StringHistory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stringHistory</a:t>
            </a:r>
            <a:r>
              <a:rPr lang="en-US" dirty="0" smtClean="0"/>
              <a:t>);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5181600"/>
            <a:ext cx="41148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Assigning an interface to an Object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5867400"/>
            <a:ext cx="5029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Additional IS-A rule: T IS-A Object, for all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295400"/>
            <a:ext cx="228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println</a:t>
            </a:r>
            <a:r>
              <a:rPr lang="en-US" dirty="0" smtClean="0"/>
              <a:t> takes argument of type Object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2286000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! (Interface subtype of Class)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43200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Interface subtype of Object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3429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2438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0"/>
            <a:endCxn id="15" idx="2"/>
          </p:cNvCxnSpPr>
          <p:nvPr/>
        </p:nvCxnSpPr>
        <p:spPr>
          <a:xfrm rot="5400000" flipH="1" flipV="1">
            <a:off x="609600" y="3276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43000" y="990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0"/>
            <a:endCxn id="17" idx="2"/>
          </p:cNvCxnSpPr>
          <p:nvPr/>
        </p:nvCxnSpPr>
        <p:spPr>
          <a:xfrm rot="5400000" flipH="1" flipV="1">
            <a:off x="952500" y="1638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09800" y="2438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  <a:endCxn id="17" idx="2"/>
          </p:cNvCxnSpPr>
          <p:nvPr/>
        </p:nvCxnSpPr>
        <p:spPr>
          <a:xfrm rot="16200000" flipV="1">
            <a:off x="1981200" y="1600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657600" y="33528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57600" y="23622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6" idx="0"/>
            <a:endCxn id="27" idx="2"/>
          </p:cNvCxnSpPr>
          <p:nvPr/>
        </p:nvCxnSpPr>
        <p:spPr>
          <a:xfrm rot="5400000" flipH="1" flipV="1">
            <a:off x="4152900" y="32385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03292"/>
      </p:ext>
    </p:extLst>
  </p:cSld>
  <p:clrMapOvr>
    <a:masterClrMapping/>
  </p:clrMapOvr>
  <p:transition advTm="159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Type-Checking Examples For Primitive Types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 2.5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133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d = 2;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6200" y="1524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224" y="30480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 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b="1" dirty="0" smtClean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chemeClr val="tx1"/>
                </a:solidFill>
              </a:rPr>
              <a:t>2.5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730574"/>
      </p:ext>
    </p:extLst>
  </p:cSld>
  <p:clrMapOvr>
    <a:masterClrMapping/>
  </p:clrMapOvr>
  <p:transition advTm="156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Rules for Primitive Types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T1 narrower than T2 (Set of instances of T1 </a:t>
            </a:r>
            <a:r>
              <a:rPr lang="en-US" dirty="0" smtClean="0">
                <a:sym typeface="Symbol" pitchFamily="18" charset="2"/>
              </a:rPr>
              <a:t></a:t>
            </a:r>
            <a:r>
              <a:rPr lang="en-US" dirty="0" smtClean="0"/>
              <a:t> Set of instances of T2)</a:t>
            </a:r>
          </a:p>
          <a:p>
            <a:r>
              <a:rPr lang="en-US" dirty="0" smtClean="0"/>
              <a:t>Expression of type T1 can be assigned to variable of type T2</a:t>
            </a:r>
          </a:p>
          <a:p>
            <a:r>
              <a:rPr lang="en-US" dirty="0" smtClean="0"/>
              <a:t>Expression of type T2 can be assigned to variable of type T1 with cast</a:t>
            </a:r>
          </a:p>
          <a:p>
            <a:pPr lvl="1"/>
            <a:r>
              <a:rPr lang="en-US" dirty="0" smtClean="0"/>
              <a:t>Primitive casts can convert values</a:t>
            </a:r>
          </a:p>
          <a:p>
            <a:pPr lvl="2"/>
            <a:r>
              <a:rPr lang="en-US" b="1" dirty="0" smtClean="0"/>
              <a:t>(</a:t>
            </a:r>
            <a:r>
              <a:rPr lang="en-US" b="1" dirty="0" err="1" smtClean="0"/>
              <a:t>int</a:t>
            </a:r>
            <a:r>
              <a:rPr lang="en-US" b="1" dirty="0" smtClean="0"/>
              <a:t>) </a:t>
            </a:r>
            <a:r>
              <a:rPr lang="en-US" dirty="0" smtClean="0"/>
              <a:t>double converts double to </a:t>
            </a:r>
            <a:r>
              <a:rPr lang="en-US" dirty="0" err="1" smtClean="0"/>
              <a:t>int</a:t>
            </a:r>
            <a:r>
              <a:rPr lang="en-US" dirty="0" smtClean="0"/>
              <a:t> value</a:t>
            </a:r>
          </a:p>
          <a:p>
            <a:pPr lvl="1"/>
            <a:r>
              <a:rPr lang="en-US" dirty="0" smtClean="0"/>
              <a:t>Object casts never </a:t>
            </a:r>
            <a:r>
              <a:rPr lang="en-US" smtClean="0"/>
              <a:t>convert values!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673747"/>
      </p:ext>
    </p:extLst>
  </p:cSld>
  <p:clrMapOvr>
    <a:masterClrMapping/>
  </p:clrMapOvr>
  <p:transition advTm="103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432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Deluxe Accord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7432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 Accord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rot="5400000" flipH="1" flipV="1">
            <a:off x="32385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rot="5400000" flipH="1" flipV="1">
            <a:off x="30480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  <a:endCxn id="30" idx="2"/>
          </p:cNvCxnSpPr>
          <p:nvPr/>
        </p:nvCxnSpPr>
        <p:spPr>
          <a:xfrm rot="5400000" flipH="1" flipV="1">
            <a:off x="30099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7244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7244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4" idx="0"/>
            <a:endCxn id="55" idx="2"/>
          </p:cNvCxnSpPr>
          <p:nvPr/>
        </p:nvCxnSpPr>
        <p:spPr>
          <a:xfrm rot="5400000" flipH="1" flipV="1">
            <a:off x="52197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155871" y="3545908"/>
            <a:ext cx="2628900" cy="7535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DAG: Node with multiple parents?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743258"/>
      </p:ext>
    </p:extLst>
  </p:cSld>
  <p:clrMapOvr>
    <a:masterClrMapping/>
  </p:clrMapOvr>
  <p:transition advTm="159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DAG? Multiple Inheritance?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1394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146685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1447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324600" y="1371600"/>
            <a:ext cx="149733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13716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r>
              <a:rPr lang="en-US" dirty="0" smtClean="0"/>
              <a:t> History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792980" y="2731769"/>
            <a:ext cx="3009900" cy="5829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ALocatableStringHistory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5486400" y="2030731"/>
            <a:ext cx="838200" cy="7010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828800" y="2438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0"/>
            <a:endCxn id="6" idx="2"/>
          </p:cNvCxnSpPr>
          <p:nvPr/>
        </p:nvCxnSpPr>
        <p:spPr>
          <a:xfrm flipH="1" flipV="1">
            <a:off x="1600200" y="1847850"/>
            <a:ext cx="838200" cy="590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0"/>
          </p:cNvCxnSpPr>
          <p:nvPr/>
        </p:nvCxnSpPr>
        <p:spPr>
          <a:xfrm flipV="1">
            <a:off x="2438400" y="1847852"/>
            <a:ext cx="920115" cy="5905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 descr="https://encrypted-tbn2.gstatic.com/images?q=tbn:ANd9GcQp5F45To3caVZBsLDIvkjzMsArN4YKLF0rk1r-fwoQFk-fsuuX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7" y="3128010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Arrow Connector 52"/>
          <p:cNvCxnSpPr>
            <a:stCxn id="51" idx="0"/>
          </p:cNvCxnSpPr>
          <p:nvPr/>
        </p:nvCxnSpPr>
        <p:spPr>
          <a:xfrm flipV="1">
            <a:off x="6297930" y="2057401"/>
            <a:ext cx="838200" cy="6743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06779"/>
      </p:ext>
    </p:extLst>
  </p:cSld>
  <p:clrMapOvr>
    <a:masterClrMapping/>
  </p:clrMapOvr>
  <p:transition advTm="83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with Multiple Class Inheritance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76950" y="2819400"/>
            <a:ext cx="149733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52600" y="2819400"/>
            <a:ext cx="185547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63240" y="4343399"/>
            <a:ext cx="3009900" cy="5829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ALocatableStringHistory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H="1" flipV="1">
            <a:off x="2680335" y="3505200"/>
            <a:ext cx="1967865" cy="838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2"/>
          </p:cNvCxnSpPr>
          <p:nvPr/>
        </p:nvCxnSpPr>
        <p:spPr>
          <a:xfrm flipV="1">
            <a:off x="4648200" y="3505200"/>
            <a:ext cx="2177415" cy="838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1950" y="1066800"/>
            <a:ext cx="382905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200" dirty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nn-NO" sz="12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2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2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200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sz="12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sz="1200" b="1" dirty="0">
                <a:solidFill>
                  <a:srgbClr val="000000"/>
                </a:solidFill>
                <a:latin typeface="Courier New"/>
              </a:rPr>
              <a:t>; i++) 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separator = </a:t>
            </a:r>
            <a:endParaRPr lang="en-US" sz="12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i == </a:t>
            </a:r>
            <a:r>
              <a:rPr lang="en-US" sz="12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- 1)?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: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200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+= separator + </a:t>
            </a:r>
            <a:r>
              <a:rPr lang="en-US" sz="1200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92040" y="1524000"/>
            <a:ext cx="382143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   return </a:t>
            </a:r>
            <a:r>
              <a:rPr lang="en-US" sz="1200" dirty="0" smtClean="0">
                <a:solidFill>
                  <a:srgbClr val="2A00FF"/>
                </a:solidFill>
                <a:latin typeface="Courier New"/>
              </a:rPr>
              <a:t> x + "," + y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2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74658" y="5791200"/>
            <a:ext cx="549962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toString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should be called? They are different methods with the same header.</a:t>
            </a:r>
          </a:p>
        </p:txBody>
      </p:sp>
      <p:sp>
        <p:nvSpPr>
          <p:cNvPr id="37" name="Multiply 36"/>
          <p:cNvSpPr/>
          <p:nvPr/>
        </p:nvSpPr>
        <p:spPr>
          <a:xfrm>
            <a:off x="4229100" y="368808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51056"/>
      </p:ext>
    </p:extLst>
  </p:cSld>
  <p:clrMapOvr>
    <a:masterClrMapping/>
  </p:clrMapOvr>
  <p:transition advTm="139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33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with Multiple Interface Inheritance?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76950" y="2819400"/>
            <a:ext cx="149733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Locatable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52600" y="2819400"/>
            <a:ext cx="185547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StringHistory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63240" y="4343399"/>
            <a:ext cx="3009900" cy="5829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LocatableStringHistory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H="1" flipV="1">
            <a:off x="2680335" y="3505200"/>
            <a:ext cx="1967865" cy="838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2"/>
          </p:cNvCxnSpPr>
          <p:nvPr/>
        </p:nvCxnSpPr>
        <p:spPr>
          <a:xfrm flipV="1">
            <a:off x="4648200" y="3505200"/>
            <a:ext cx="2177415" cy="838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386840" y="2209800"/>
            <a:ext cx="258699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2120" y="2244090"/>
            <a:ext cx="258699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2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200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5029200"/>
            <a:ext cx="597027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Duplicates added to a set of methods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49730" y="5867400"/>
            <a:ext cx="597027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Inheriting the fact you have eyes vs. a particular  kind of eyes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30065" y="3331546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05799"/>
      </p:ext>
    </p:extLst>
  </p:cSld>
  <p:clrMapOvr>
    <a:masterClrMapping/>
  </p:clrMapOvr>
  <p:transition advTm="434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10" grpId="0" animBg="1"/>
      <p:bldP spid="11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20440" y="36576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20440" y="18288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flipV="1">
            <a:off x="4130040" y="2514600"/>
            <a:ext cx="0" cy="114300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00200" y="5029200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Conceptually If a type is a special case of another type, it cannot be a general case of that type unless it is equal to the other type</a:t>
            </a:r>
          </a:p>
        </p:txBody>
      </p:sp>
      <p:sp>
        <p:nvSpPr>
          <p:cNvPr id="11" name="Multiply 10"/>
          <p:cNvSpPr/>
          <p:nvPr/>
        </p:nvSpPr>
        <p:spPr>
          <a:xfrm>
            <a:off x="4076700" y="27813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4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1"/>
    </mc:Choice>
    <mc:Fallback xmlns="">
      <p:transition spd="slow" advTm="4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Multiple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905000"/>
            <a:ext cx="4495800" cy="3581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486400"/>
            <a:ext cx="5976257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414652"/>
      </p:ext>
    </p:extLst>
  </p:cSld>
  <p:clrMapOvr>
    <a:masterClrMapping/>
  </p:clrMapOvr>
  <p:transition advTm="45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 Issue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3919" y="1447800"/>
            <a:ext cx="7543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smtClean="0">
                <a:solidFill>
                  <a:srgbClr val="3F7F5F"/>
                </a:solidFill>
                <a:latin typeface="Consolas"/>
              </a:rPr>
              <a:t>// </a:t>
            </a:r>
            <a:r>
              <a:rPr lang="en-US" sz="1400" u="sng" dirty="0" err="1" smtClean="0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 smtClean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bmiSpreadsheet.calculateBMI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(1.77, 75</a:t>
            </a:r>
            <a:r>
              <a:rPr lang="en-US" sz="1400" u="sng" dirty="0" smtClean="0">
                <a:solidFill>
                  <a:srgbClr val="3F7F5F"/>
                </a:solidFill>
                <a:latin typeface="Consolas"/>
              </a:rPr>
              <a:t>);</a:t>
            </a:r>
            <a:endParaRPr lang="en-US" sz="1400" dirty="0"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2918"/>
      </p:ext>
    </p:extLst>
  </p:cSld>
  <p:clrMapOvr>
    <a:masterClrMapping/>
  </p:clrMapOvr>
  <p:transition advTm="62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IS-A Relationship</a:t>
            </a:r>
          </a:p>
          <a:p>
            <a:pPr lvl="1"/>
            <a:r>
              <a:rPr lang="en-US" sz="2000" dirty="0" smtClean="0"/>
              <a:t>Human IS-A Mammal</a:t>
            </a:r>
          </a:p>
          <a:p>
            <a:pPr lvl="1"/>
            <a:r>
              <a:rPr lang="en-US" sz="2000" dirty="0" smtClean="0"/>
              <a:t>Salmon IS-A Fish</a:t>
            </a:r>
          </a:p>
          <a:p>
            <a:pPr lvl="1"/>
            <a:r>
              <a:rPr lang="en-US" sz="2000" dirty="0" err="1" smtClean="0"/>
              <a:t>ACartesianPoint</a:t>
            </a:r>
            <a:r>
              <a:rPr lang="en-US" sz="2000" dirty="0" smtClean="0"/>
              <a:t> IS-A Point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981200" y="4191000"/>
            <a:ext cx="41529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T1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T2 if T1 has all traits ( methods and variables in Java) of T2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Interface Inheritance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219200"/>
            <a:ext cx="8656638" cy="9181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endParaRPr lang="en-US" sz="1400" dirty="0"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667000"/>
            <a:ext cx="6629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interface can extend multiple interfaces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4978" y="3505200"/>
            <a:ext cx="6629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cannot extend multiple classes (in Java)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834" y="4434114"/>
            <a:ext cx="6660765" cy="7556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extended interface or class may not have extra methods!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041083"/>
      </p:ext>
    </p:extLst>
  </p:cSld>
  <p:clrMapOvr>
    <a:masterClrMapping/>
  </p:clrMapOvr>
  <p:transition advTm="4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Single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54736"/>
      </p:ext>
    </p:extLst>
  </p:cSld>
  <p:clrMapOvr>
    <a:masterClrMapping/>
  </p:clrMapOvr>
  <p:transition advTm="14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5778" y="1066800"/>
            <a:ext cx="7543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smtClean="0">
                <a:solidFill>
                  <a:srgbClr val="3F7F5F"/>
                </a:solidFill>
                <a:latin typeface="Consolas"/>
              </a:rPr>
              <a:t>// </a:t>
            </a:r>
            <a:r>
              <a:rPr lang="en-US" sz="1400" u="sng" dirty="0" err="1" smtClean="0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 smtClean="0">
                <a:solidFill>
                  <a:srgbClr val="3F7F5F"/>
                </a:solidFill>
                <a:latin typeface="Consolas"/>
              </a:rPr>
              <a:t> 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bmiSpreadsheet.calculateBMI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(1.77, 75</a:t>
            </a:r>
            <a:r>
              <a:rPr lang="en-US" sz="1400" u="sng" dirty="0" smtClean="0">
                <a:solidFill>
                  <a:srgbClr val="3F7F5F"/>
                </a:solidFill>
                <a:latin typeface="Consolas"/>
              </a:rPr>
              <a:t>);</a:t>
            </a:r>
            <a:endParaRPr lang="en-US" sz="1400" dirty="0"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78" y="3733800"/>
            <a:ext cx="7543800" cy="19937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4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bmiSpreadsheet.calculateBMI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(1.77, 75);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();</a:t>
            </a:r>
            <a:endParaRPr lang="en-US" sz="1400" dirty="0" smtClean="0">
              <a:latin typeface="Consolas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9968" y="5445590"/>
            <a:ext cx="691863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public method of a class must be in an interface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928109" y="6180138"/>
            <a:ext cx="690562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should implement a single (possibly multiply extended) interface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061711"/>
      </p:ext>
    </p:extLst>
  </p:cSld>
  <p:clrMapOvr>
    <a:masterClrMapping/>
  </p:clrMapOvr>
  <p:transition advTm="90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Inheriting Constants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1129" y="2607197"/>
            <a:ext cx="80010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 { </a:t>
            </a:r>
          </a:p>
          <a:p>
            <a:r>
              <a:rPr lang="en-US" b="1" dirty="0" smtClean="0"/>
              <a:t>   public </a:t>
            </a:r>
            <a:r>
              <a:rPr lang="en-US" dirty="0" err="1"/>
              <a:t>AStringDatabase</a:t>
            </a:r>
            <a:r>
              <a:rPr lang="en-US" dirty="0"/>
              <a:t>() </a:t>
            </a:r>
            <a:r>
              <a:rPr lang="en-US" b="1" dirty="0"/>
              <a:t>{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(MAX_SIZE</a:t>
            </a:r>
            <a:r>
              <a:rPr lang="en-US" u="sng" dirty="0"/>
              <a:t>);</a:t>
            </a:r>
          </a:p>
          <a:p>
            <a:r>
              <a:rPr lang="en-US" dirty="0" smtClean="0"/>
              <a:t>    } </a:t>
            </a:r>
          </a:p>
          <a:p>
            <a:r>
              <a:rPr lang="en-US" dirty="0"/>
              <a:t> </a:t>
            </a:r>
            <a:r>
              <a:rPr lang="en-US" dirty="0" smtClean="0"/>
              <a:t>    ….  </a:t>
            </a:r>
          </a:p>
          <a:p>
            <a:r>
              <a:rPr lang="en-US" dirty="0" smtClean="0"/>
              <a:t>}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129" y="1065422"/>
            <a:ext cx="8229600" cy="1378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….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21129" y="47244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b="1" dirty="0" smtClean="0"/>
              <a:t> extends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r>
              <a:rPr lang="en-US" dirty="0"/>
              <a:t>	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final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MAX_SIZE = </a:t>
            </a:r>
            <a:r>
              <a:rPr lang="en-US" dirty="0" smtClean="0"/>
              <a:t>20</a:t>
            </a:r>
            <a:r>
              <a:rPr lang="en-US" dirty="0"/>
              <a:t>;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….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2" name="Multiply 21"/>
          <p:cNvSpPr/>
          <p:nvPr/>
        </p:nvSpPr>
        <p:spPr>
          <a:xfrm>
            <a:off x="4321629" y="3178697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57800" y="3273947"/>
            <a:ext cx="2209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Ambiguous.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33874"/>
      </p:ext>
    </p:extLst>
  </p:cSld>
  <p:clrMapOvr>
    <a:masterClrMapping/>
  </p:clrMapOvr>
  <p:transition advTm="22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Inheriting Constants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1129" y="2514600"/>
            <a:ext cx="8001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 { </a:t>
            </a:r>
          </a:p>
          <a:p>
            <a:r>
              <a:rPr lang="en-US" dirty="0" smtClean="0"/>
              <a:t>….  </a:t>
            </a:r>
          </a:p>
          <a:p>
            <a:r>
              <a:rPr lang="en-US" dirty="0" smtClean="0"/>
              <a:t>}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129" y="1065422"/>
            <a:ext cx="8229600" cy="1378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….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37458" y="40386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b="1" dirty="0" smtClean="0"/>
              <a:t> extends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r>
              <a:rPr lang="en-US" dirty="0"/>
              <a:t>	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final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MAX_SIZE = </a:t>
            </a:r>
            <a:r>
              <a:rPr lang="en-US" dirty="0" smtClean="0"/>
              <a:t>20</a:t>
            </a:r>
            <a:r>
              <a:rPr lang="en-US" dirty="0"/>
              <a:t>;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….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21129" y="5562600"/>
            <a:ext cx="8001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b="1" dirty="0" smtClean="0"/>
              <a:t> = new </a:t>
            </a:r>
            <a:r>
              <a:rPr lang="en-US" dirty="0" err="1" smtClean="0"/>
              <a:t>AStringDatabase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stringDatabase.MAX_SIZE</a:t>
            </a:r>
            <a:r>
              <a:rPr lang="en-US" dirty="0" smtClean="0"/>
              <a:t>);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38800" y="6096000"/>
            <a:ext cx="2209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Interface constant used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865091"/>
      </p:ext>
    </p:extLst>
  </p:cSld>
  <p:clrMapOvr>
    <a:masterClrMapping/>
  </p:clrMapOvr>
  <p:transition advTm="96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Inheriting Constants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1129" y="2514600"/>
            <a:ext cx="8001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 { </a:t>
            </a:r>
          </a:p>
          <a:p>
            <a:r>
              <a:rPr lang="en-US" dirty="0" smtClean="0"/>
              <a:t>….  </a:t>
            </a:r>
          </a:p>
          <a:p>
            <a:r>
              <a:rPr lang="en-US" dirty="0" smtClean="0"/>
              <a:t>}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129" y="1065422"/>
            <a:ext cx="8229600" cy="1378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….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37458" y="40386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b="1" dirty="0" smtClean="0"/>
              <a:t> extends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r>
              <a:rPr lang="en-US" dirty="0"/>
              <a:t>	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final</a:t>
            </a:r>
            <a:r>
              <a:rPr lang="en-US" dirty="0"/>
              <a:t> </a:t>
            </a:r>
            <a:r>
              <a:rPr lang="en-US" b="1" dirty="0" err="1"/>
              <a:t>int</a:t>
            </a:r>
            <a:r>
              <a:rPr lang="en-US" dirty="0"/>
              <a:t> MAX_SIZE = </a:t>
            </a:r>
            <a:r>
              <a:rPr lang="en-US" dirty="0" smtClean="0"/>
              <a:t>20</a:t>
            </a:r>
            <a:r>
              <a:rPr lang="en-US" dirty="0"/>
              <a:t>;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….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21129" y="54102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b="1" dirty="0" smtClean="0"/>
              <a:t> = </a:t>
            </a:r>
            <a:r>
              <a:rPr lang="en-US" dirty="0" smtClean="0"/>
              <a:t>new</a:t>
            </a:r>
            <a:r>
              <a:rPr lang="en-US" b="1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stringDatabase.MAX_SIZE</a:t>
            </a:r>
            <a:r>
              <a:rPr lang="en-US" dirty="0" smtClean="0"/>
              <a:t>);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8696" y="6086113"/>
            <a:ext cx="2209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Ambiguous</a:t>
            </a:r>
          </a:p>
        </p:txBody>
      </p:sp>
      <p:sp>
        <p:nvSpPr>
          <p:cNvPr id="10" name="Multiply 9"/>
          <p:cNvSpPr/>
          <p:nvPr/>
        </p:nvSpPr>
        <p:spPr>
          <a:xfrm>
            <a:off x="4876800" y="5958068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642403"/>
      </p:ext>
    </p:extLst>
  </p:cSld>
  <p:clrMapOvr>
    <a:masterClrMapping/>
  </p:clrMapOvr>
  <p:transition advTm="57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and Inheritance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7513638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StructurePatternNames.POINT_PATTERN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7513638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StructurePatternNames.OVAL_PATTERN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Point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3200400"/>
            <a:ext cx="7513639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68706" y="5237960"/>
            <a:ext cx="6703932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of the object gets precedence over its super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4286491"/>
            <a:ext cx="7513639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StructurePatternNames.RECTANGLE_PATTERN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MutablePoint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20" y="3543300"/>
            <a:ext cx="22098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Ambiguous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5072" y="6019800"/>
            <a:ext cx="5791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does not define inheritable annotations, this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simulating inheritance using its own rules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131342"/>
      </p:ext>
    </p:extLst>
  </p:cSld>
  <p:clrMapOvr>
    <a:masterClrMapping/>
  </p:clrMapOvr>
  <p:transition advTm="114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5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Inheritance in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"Location in Java coordinate System."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1981200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"Uses Cartesian representation."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Point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2899317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"Has max and min values."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AMuatablePoint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BoundedPoint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29250"/>
            <a:ext cx="70866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inherited attributes can be combined rather than overridden.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1429"/>
            <a:ext cx="81819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5800" y="6065799"/>
            <a:ext cx="7086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Calling super() essentially achieves that and some languages automatically called overridden methods in addition to constructors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457349"/>
      </p:ext>
    </p:extLst>
  </p:cSld>
  <p:clrMapOvr>
    <a:masterClrMapping/>
  </p:clrMapOvr>
  <p:transition advTm="168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get Inheritance Right?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714500"/>
            <a:ext cx="57150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If type T1 contains a super set of the method headers in another type T2,  then T1 should extend T2?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527422"/>
      </p:ext>
    </p:extLst>
  </p:cSld>
  <p:clrMapOvr>
    <a:masterClrMapping/>
  </p:clrMapOvr>
  <p:transition advTm="93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 Use of Inheritance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9" name="Group 35"/>
          <p:cNvGrpSpPr/>
          <p:nvPr/>
        </p:nvGrpSpPr>
        <p:grpSpPr>
          <a:xfrm>
            <a:off x="76200" y="4800600"/>
            <a:ext cx="3352800" cy="1295400"/>
            <a:chOff x="76200" y="5181600"/>
            <a:chExt cx="3352800" cy="1295400"/>
          </a:xfrm>
        </p:grpSpPr>
        <p:sp>
          <p:nvSpPr>
            <p:cNvPr id="8" name="Rectangle 7"/>
            <p:cNvSpPr/>
            <p:nvPr/>
          </p:nvSpPr>
          <p:spPr>
            <a:xfrm>
              <a:off x="2057400" y="51816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10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11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16" name="Rectangle 15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6600" y="5562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0" name="Group 42"/>
          <p:cNvGrpSpPr/>
          <p:nvPr/>
        </p:nvGrpSpPr>
        <p:grpSpPr>
          <a:xfrm>
            <a:off x="2819400" y="3275012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grpSp>
        <p:nvGrpSpPr>
          <p:cNvPr id="21" name="Group 44"/>
          <p:cNvGrpSpPr/>
          <p:nvPr/>
        </p:nvGrpSpPr>
        <p:grpSpPr>
          <a:xfrm>
            <a:off x="914401" y="3124200"/>
            <a:ext cx="610393" cy="1371600"/>
            <a:chOff x="914401" y="2591594"/>
            <a:chExt cx="610393" cy="1371600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22" name="Group 45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26" name="Group 60"/>
          <p:cNvGrpSpPr/>
          <p:nvPr/>
        </p:nvGrpSpPr>
        <p:grpSpPr>
          <a:xfrm>
            <a:off x="2667000" y="2590800"/>
            <a:ext cx="2895600" cy="609600"/>
            <a:chOff x="2667000" y="2590800"/>
            <a:chExt cx="2895600" cy="609600"/>
          </a:xfrm>
        </p:grpSpPr>
        <p:cxnSp>
          <p:nvCxnSpPr>
            <p:cNvPr id="50" name="Straight Arrow Connector 49"/>
            <p:cNvCxnSpPr>
              <a:stCxn id="58" idx="3"/>
            </p:cNvCxnSpPr>
            <p:nvPr/>
          </p:nvCxnSpPr>
          <p:spPr>
            <a:xfrm flipV="1">
              <a:off x="4800600" y="2592388"/>
              <a:ext cx="762000" cy="3794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8" idx="1"/>
            </p:cNvCxnSpPr>
            <p:nvPr/>
          </p:nvCxnSpPr>
          <p:spPr>
            <a:xfrm rot="10800000">
              <a:off x="2667000" y="2590800"/>
              <a:ext cx="7620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3429000" y="2743200"/>
              <a:ext cx="1371600" cy="4572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Supertype</a:t>
              </a:r>
              <a:endParaRPr lang="en-US" dirty="0"/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667000" y="4038600"/>
            <a:ext cx="2895600" cy="685800"/>
            <a:chOff x="2667000" y="2590800"/>
            <a:chExt cx="2895600" cy="685800"/>
          </a:xfrm>
        </p:grpSpPr>
        <p:cxnSp>
          <p:nvCxnSpPr>
            <p:cNvPr id="63" name="Straight Arrow Connector 62"/>
            <p:cNvCxnSpPr>
              <a:stCxn id="65" idx="3"/>
            </p:cNvCxnSpPr>
            <p:nvPr/>
          </p:nvCxnSpPr>
          <p:spPr>
            <a:xfrm>
              <a:off x="4800600" y="2819400"/>
              <a:ext cx="7620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5" idx="1"/>
            </p:cNvCxnSpPr>
            <p:nvPr/>
          </p:nvCxnSpPr>
          <p:spPr>
            <a:xfrm rot="10800000" flipV="1">
              <a:off x="2667000" y="2819400"/>
              <a:ext cx="7620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429000" y="2590800"/>
              <a:ext cx="1371600" cy="4572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Subtype</a:t>
              </a:r>
              <a:endParaRPr lang="en-US" dirty="0"/>
            </a:p>
          </p:txBody>
        </p:sp>
      </p:grpSp>
      <p:grpSp>
        <p:nvGrpSpPr>
          <p:cNvPr id="31" name="Group 67"/>
          <p:cNvGrpSpPr/>
          <p:nvPr/>
        </p:nvGrpSpPr>
        <p:grpSpPr>
          <a:xfrm>
            <a:off x="7696200" y="2971800"/>
            <a:ext cx="1371600" cy="762000"/>
            <a:chOff x="4267200" y="2286000"/>
            <a:chExt cx="1371600" cy="762000"/>
          </a:xfrm>
        </p:grpSpPr>
        <p:cxnSp>
          <p:nvCxnSpPr>
            <p:cNvPr id="69" name="Straight Arrow Connector 68"/>
            <p:cNvCxnSpPr>
              <a:stCxn id="71" idx="0"/>
            </p:cNvCxnSpPr>
            <p:nvPr/>
          </p:nvCxnSpPr>
          <p:spPr>
            <a:xfrm rot="16200000" flipV="1">
              <a:off x="4495800" y="2133600"/>
              <a:ext cx="3048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267200" y="2590800"/>
              <a:ext cx="1371600" cy="4572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Superclass</a:t>
              </a:r>
              <a:endParaRPr lang="en-US" dirty="0"/>
            </a:p>
          </p:txBody>
        </p:sp>
      </p:grpSp>
      <p:grpSp>
        <p:nvGrpSpPr>
          <p:cNvPr id="32" name="Group 75"/>
          <p:cNvGrpSpPr/>
          <p:nvPr/>
        </p:nvGrpSpPr>
        <p:grpSpPr>
          <a:xfrm>
            <a:off x="7696200" y="3962400"/>
            <a:ext cx="1371600" cy="762000"/>
            <a:chOff x="4267200" y="2743200"/>
            <a:chExt cx="1371600" cy="762000"/>
          </a:xfrm>
        </p:grpSpPr>
        <p:cxnSp>
          <p:nvCxnSpPr>
            <p:cNvPr id="77" name="Straight Arrow Connector 76"/>
            <p:cNvCxnSpPr>
              <a:stCxn id="78" idx="2"/>
            </p:cNvCxnSpPr>
            <p:nvPr/>
          </p:nvCxnSpPr>
          <p:spPr>
            <a:xfrm rot="5400000">
              <a:off x="4533900" y="3086100"/>
              <a:ext cx="3048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267200" y="2743200"/>
              <a:ext cx="1371600" cy="4572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Subclass</a:t>
              </a:r>
              <a:endParaRPr lang="en-US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56" name="Rectangle 55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35" name="Audio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12102"/>
      </p:ext>
    </p:extLst>
  </p:cSld>
  <p:clrMapOvr>
    <a:masterClrMapping/>
  </p:clrMapOvr>
  <p:transition advTm="21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Relationship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rot="5400000" flipH="1" flipV="1">
            <a:off x="51054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7" name="Rectangle 6"/>
          <p:cNvSpPr/>
          <p:nvPr/>
        </p:nvSpPr>
        <p:spPr>
          <a:xfrm>
            <a:off x="5791200" y="1143000"/>
            <a:ext cx="121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  <a:endCxn id="7" idx="2"/>
          </p:cNvCxnSpPr>
          <p:nvPr/>
        </p:nvCxnSpPr>
        <p:spPr>
          <a:xfrm rot="5400000" flipH="1" flipV="1">
            <a:off x="5486400" y="19050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6858000" y="2819401"/>
            <a:ext cx="1219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>
          <a:xfrm rot="16200000" flipV="1">
            <a:off x="6515100" y="1866901"/>
            <a:ext cx="838201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14478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12" idx="2"/>
          </p:cNvCxnSpPr>
          <p:nvPr/>
        </p:nvCxnSpPr>
        <p:spPr>
          <a:xfrm rot="5400000" flipH="1" flipV="1">
            <a:off x="17526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5" idx="1"/>
            <a:endCxn id="12" idx="3"/>
          </p:cNvCxnSpPr>
          <p:nvPr/>
        </p:nvCxnSpPr>
        <p:spPr>
          <a:xfrm rot="10800000">
            <a:off x="2667000" y="31623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1"/>
            <a:endCxn id="11" idx="3"/>
          </p:cNvCxnSpPr>
          <p:nvPr/>
        </p:nvCxnSpPr>
        <p:spPr>
          <a:xfrm rot="10800000">
            <a:off x="2667000" y="44577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5486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548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5486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5486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16221"/>
      </p:ext>
    </p:extLst>
  </p:cSld>
  <p:clrMapOvr>
    <a:masterClrMapping/>
  </p:clrMapOvr>
  <p:transition advTm="50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Using Inheritance When you can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6" name="Group 35"/>
          <p:cNvGrpSpPr/>
          <p:nvPr/>
        </p:nvGrpSpPr>
        <p:grpSpPr>
          <a:xfrm>
            <a:off x="76200" y="4114800"/>
            <a:ext cx="3352800" cy="2667000"/>
            <a:chOff x="76200" y="3810000"/>
            <a:chExt cx="3352800" cy="2667000"/>
          </a:xfrm>
        </p:grpSpPr>
        <p:sp>
          <p:nvSpPr>
            <p:cNvPr id="8" name="Rectangle 7"/>
            <p:cNvSpPr/>
            <p:nvPr/>
          </p:nvSpPr>
          <p:spPr>
            <a:xfrm>
              <a:off x="2057400" y="3810000"/>
              <a:ext cx="1371600" cy="2667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00" y="3810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0" y="4267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4724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35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36" name="Group 37"/>
          <p:cNvGrpSpPr/>
          <p:nvPr/>
        </p:nvGrpSpPr>
        <p:grpSpPr>
          <a:xfrm>
            <a:off x="4114800" y="3962400"/>
            <a:ext cx="4953000" cy="2819400"/>
            <a:chOff x="4114800" y="3657600"/>
            <a:chExt cx="4953000" cy="2819400"/>
          </a:xfrm>
        </p:grpSpPr>
        <p:sp>
          <p:nvSpPr>
            <p:cNvPr id="16" name="Rectangle 15"/>
            <p:cNvSpPr/>
            <p:nvPr/>
          </p:nvSpPr>
          <p:spPr>
            <a:xfrm>
              <a:off x="5715000" y="3657600"/>
              <a:ext cx="1371600" cy="2819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86600" y="3657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86600" y="41148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86600" y="4495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86600" y="5334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6600" y="57912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61722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14800" y="36576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14800" y="4114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00" y="4572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7" name="Group 42"/>
          <p:cNvGrpSpPr/>
          <p:nvPr/>
        </p:nvGrpSpPr>
        <p:grpSpPr>
          <a:xfrm>
            <a:off x="2743200" y="3048000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4114800" y="5334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43" name="Rectangle 42"/>
          <p:cNvSpPr/>
          <p:nvPr/>
        </p:nvSpPr>
        <p:spPr>
          <a:xfrm>
            <a:off x="152400" y="3048000"/>
            <a:ext cx="2057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header duplication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0" y="1066800"/>
            <a:ext cx="20574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4114800"/>
            <a:ext cx="20574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086600" y="1143000"/>
            <a:ext cx="2057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3962400"/>
            <a:ext cx="20574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86600" y="5257800"/>
            <a:ext cx="1981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324600" y="3124200"/>
            <a:ext cx="2057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duplication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114800" y="3962400"/>
            <a:ext cx="1600200" cy="289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114800" y="1143000"/>
            <a:ext cx="16002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88714"/>
      </p:ext>
    </p:extLst>
  </p:cSld>
  <p:clrMapOvr>
    <a:masterClrMapping/>
  </p:clrMapOvr>
  <p:transition advTm="184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6" grpId="0" animBg="1"/>
      <p:bldP spid="47" grpId="0" animBg="1"/>
      <p:bldP spid="48" grpId="0" animBg="1"/>
      <p:bldP spid="51" grpId="0" animBg="1"/>
      <p:bldP spid="53" grpId="0" animBg="1"/>
      <p:bldP spid="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Using Inheritance When you </a:t>
            </a:r>
            <a:r>
              <a:rPr lang="en-US" dirty="0" smtClean="0"/>
              <a:t>can?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6" name="Group 35"/>
          <p:cNvGrpSpPr/>
          <p:nvPr/>
        </p:nvGrpSpPr>
        <p:grpSpPr>
          <a:xfrm>
            <a:off x="76200" y="4114800"/>
            <a:ext cx="3352800" cy="2667000"/>
            <a:chOff x="76200" y="3810000"/>
            <a:chExt cx="3352800" cy="2667000"/>
          </a:xfrm>
        </p:grpSpPr>
        <p:sp>
          <p:nvSpPr>
            <p:cNvPr id="8" name="Rectangle 7"/>
            <p:cNvSpPr/>
            <p:nvPr/>
          </p:nvSpPr>
          <p:spPr>
            <a:xfrm>
              <a:off x="2057400" y="3810000"/>
              <a:ext cx="1371600" cy="2667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00" y="3810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sizeD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0" y="4267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4724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memberD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removeElementD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clearD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5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36" name="Group 37"/>
          <p:cNvGrpSpPr/>
          <p:nvPr/>
        </p:nvGrpSpPr>
        <p:grpSpPr>
          <a:xfrm>
            <a:off x="4114800" y="3962400"/>
            <a:ext cx="4953000" cy="2819400"/>
            <a:chOff x="4114800" y="3657600"/>
            <a:chExt cx="4953000" cy="2819400"/>
          </a:xfrm>
        </p:grpSpPr>
        <p:sp>
          <p:nvSpPr>
            <p:cNvPr id="16" name="Rectangle 15"/>
            <p:cNvSpPr/>
            <p:nvPr/>
          </p:nvSpPr>
          <p:spPr>
            <a:xfrm>
              <a:off x="5715000" y="3657600"/>
              <a:ext cx="1371600" cy="2819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86600" y="3657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sizeD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86600" y="41148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86600" y="4495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86600" y="5334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memberD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6600" y="57912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removeElementD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61722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clearD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14800" y="36576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14800" y="4114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00" y="4572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7" name="Group 42"/>
          <p:cNvGrpSpPr/>
          <p:nvPr/>
        </p:nvGrpSpPr>
        <p:grpSpPr>
          <a:xfrm>
            <a:off x="2743200" y="3048000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4114800" y="5334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43" name="Rectangle 42"/>
          <p:cNvSpPr/>
          <p:nvPr/>
        </p:nvSpPr>
        <p:spPr>
          <a:xfrm>
            <a:off x="152400" y="3048000"/>
            <a:ext cx="26670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conceptual operation associated with different header 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0" y="1066800"/>
            <a:ext cx="20574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4114800"/>
            <a:ext cx="20574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086600" y="1143000"/>
            <a:ext cx="2057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3962400"/>
            <a:ext cx="20574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86600" y="5257800"/>
            <a:ext cx="1981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isFullD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553200" y="3048000"/>
            <a:ext cx="22098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code associated with different header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501696"/>
      </p:ext>
    </p:extLst>
  </p:cSld>
  <p:clrMapOvr>
    <a:masterClrMapping/>
  </p:clrMapOvr>
  <p:transition advTm="74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6" grpId="0" animBg="1"/>
      <p:bldP spid="47" grpId="0" animBg="1"/>
      <p:bldP spid="48" grpId="0" animBg="1"/>
      <p:bldP spid="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and 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13335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</a:t>
            </a:r>
            <a:r>
              <a:rPr lang="en-US" dirty="0" smtClean="0"/>
              <a:t> 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495800" y="3886200"/>
            <a:ext cx="1371600" cy="205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819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819400" y="4495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819400" y="50292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819400" y="55245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1152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1152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67400" y="50292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67400" y="55245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67400" y="402336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67400" y="45720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5008"/>
      </p:ext>
    </p:extLst>
  </p:cSld>
  <p:clrMapOvr>
    <a:masterClrMapping/>
  </p:clrMapOvr>
  <p:transition advTm="1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13335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</a:t>
            </a:r>
            <a:r>
              <a:rPr lang="en-US" dirty="0" smtClean="0"/>
              <a:t> 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495800" y="38100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grpSp>
        <p:nvGrpSpPr>
          <p:cNvPr id="58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0" y="25908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Line is not a Point!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1152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1152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7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867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39331" y="5410200"/>
            <a:ext cx="5170136" cy="908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can be substituted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that is whenever a member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is expected a member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can be used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809286"/>
      </p:ext>
    </p:extLst>
  </p:cSld>
  <p:clrMapOvr>
    <a:masterClrMapping/>
  </p:clrMapOvr>
  <p:transition advTm="67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Inherit?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13335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</a:t>
            </a:r>
            <a:r>
              <a:rPr lang="en-US" dirty="0" smtClean="0"/>
              <a:t> 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495800" y="38100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grpSp>
        <p:nvGrpSpPr>
          <p:cNvPr id="58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000" y="25908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Line is not a Point!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1152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81152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67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867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39331" y="5410200"/>
            <a:ext cx="5170136" cy="908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can be substituted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that is whenever a member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is expected a member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can be used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712827"/>
      </p:ext>
    </p:extLst>
  </p:cSld>
  <p:clrMapOvr>
    <a:masterClrMapping/>
  </p:clrMapOvr>
  <p:transition advTm="67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 Use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19600" y="1333500"/>
            <a:ext cx="1447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305052" y="3270250"/>
            <a:ext cx="1371600" cy="55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AMutablePoint</a:t>
            </a:r>
            <a:endParaRPr lang="en-US" dirty="0"/>
          </a:p>
        </p:txBody>
      </p:sp>
      <p:grpSp>
        <p:nvGrpSpPr>
          <p:cNvPr id="17" name="Group 45"/>
          <p:cNvGrpSpPr/>
          <p:nvPr/>
        </p:nvGrpSpPr>
        <p:grpSpPr>
          <a:xfrm>
            <a:off x="3573300" y="2590800"/>
            <a:ext cx="1469770" cy="863600"/>
            <a:chOff x="-564221" y="2591594"/>
            <a:chExt cx="2089013" cy="10363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86740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86740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27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495800" y="38100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819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819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867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867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47914" y="4648200"/>
            <a:ext cx="2271486" cy="1511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Often,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share code in two existing types, a common new super-type is needed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2229" y="2698088"/>
            <a:ext cx="1905000" cy="15473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extending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interface or method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may not add extra methods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94369557"/>
      </p:ext>
    </p:extLst>
  </p:cSld>
  <p:clrMapOvr>
    <a:masterClrMapping/>
  </p:clrMapOvr>
  <p:transition advTm="7565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AVerticalLine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3218789"/>
            <a:ext cx="1371600" cy="55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grpSp>
        <p:nvGrpSpPr>
          <p:cNvPr id="17" name="Group 45"/>
          <p:cNvGrpSpPr/>
          <p:nvPr/>
        </p:nvGrpSpPr>
        <p:grpSpPr>
          <a:xfrm>
            <a:off x="3573300" y="2590800"/>
            <a:ext cx="1469770" cy="863600"/>
            <a:chOff x="-564221" y="2591594"/>
            <a:chExt cx="2089013" cy="10363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487552" y="5791200"/>
            <a:ext cx="13716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AVertical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419600" y="1333500"/>
            <a:ext cx="1447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86740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36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39" name="Group 45"/>
          <p:cNvGrpSpPr/>
          <p:nvPr/>
        </p:nvGrpSpPr>
        <p:grpSpPr>
          <a:xfrm>
            <a:off x="3788030" y="5181600"/>
            <a:ext cx="1469770" cy="863600"/>
            <a:chOff x="-564221" y="2591594"/>
            <a:chExt cx="2089013" cy="1036320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60" y="5334000"/>
            <a:ext cx="22002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4495800" y="3810000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819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819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867400" y="39624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867400" y="4457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34332" y="5101186"/>
            <a:ext cx="2051668" cy="15536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is a subset of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26727"/>
      </p:ext>
    </p:extLst>
  </p:cSld>
  <p:clrMapOvr>
    <a:masterClrMapping/>
  </p:clrMapOvr>
  <p:transition advTm="75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Code and Limitations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143000"/>
            <a:ext cx="22002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0"/>
          <p:cNvSpPr txBox="1">
            <a:spLocks noChangeArrowheads="1"/>
          </p:cNvSpPr>
          <p:nvPr/>
        </p:nvSpPr>
        <p:spPr bwMode="auto">
          <a:xfrm>
            <a:off x="152400" y="2837916"/>
            <a:ext cx="8458200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AVerticalLine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AVerticalLine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0,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endParaRPr lang="en-US" sz="1600" dirty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295400"/>
            <a:ext cx="2057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Subclass constructor can have fewer parameters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8800" y="1338146"/>
            <a:ext cx="2057400" cy="10240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disable inherited methods in Java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4224336" y="2431286"/>
            <a:ext cx="1795463" cy="1454914"/>
          </a:xfrm>
          <a:prstGeom prst="line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05000" y="2286000"/>
            <a:ext cx="1600200" cy="872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11" name="Line 5"/>
          <p:cNvSpPr>
            <a:spLocks noChangeShapeType="1"/>
          </p:cNvSpPr>
          <p:nvPr/>
        </p:nvSpPr>
        <p:spPr bwMode="auto">
          <a:xfrm flipH="1" flipV="1">
            <a:off x="4607718" y="4087104"/>
            <a:ext cx="1657350" cy="84461"/>
          </a:xfrm>
          <a:prstGeom prst="line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65068" y="3915552"/>
            <a:ext cx="1431132" cy="5120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Setter?</a:t>
            </a: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152400" y="4979017"/>
            <a:ext cx="84582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checkLine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aWidth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aLine.setWidth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aLine.getWidth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==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aWidth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Box 90"/>
          <p:cNvSpPr txBox="1">
            <a:spLocks noChangeArrowheads="1"/>
          </p:cNvSpPr>
          <p:nvPr/>
        </p:nvSpPr>
        <p:spPr bwMode="auto">
          <a:xfrm>
            <a:off x="152400" y="6172200"/>
            <a:ext cx="75438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checkLine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(10, 10, 50, 50), 10))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checkLine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AVerticalLine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(10, 10, 50), 10));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7715250" y="6019800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true</a:t>
            </a:r>
            <a:endParaRPr lang="en-US" dirty="0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7715250" y="6488668"/>
            <a:ext cx="1066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noProof="1">
                <a:sym typeface="Wingdings" pitchFamily="2" charset="2"/>
              </a:rPr>
              <a:t> </a:t>
            </a:r>
            <a:r>
              <a:rPr lang="en-US" noProof="1" smtClean="0">
                <a:sym typeface="Wingdings" pitchFamily="2" charset="2"/>
              </a:rPr>
              <a:t>false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65068" y="4900019"/>
            <a:ext cx="2269332" cy="10240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checks written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 not work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AVerticalLine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966502"/>
      </p:ext>
    </p:extLst>
  </p:cSld>
  <p:clrMapOvr>
    <a:masterClrMapping/>
  </p:clrMapOvr>
  <p:transition advTm="106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7" grpId="0" animBg="1" autoUpdateAnimBg="0"/>
      <p:bldP spid="18" grpId="0" animBg="1" autoUpdateAnimBg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Potential Principle Violations</a:t>
            </a:r>
            <a:endParaRPr lang="en-US" dirty="0"/>
          </a:p>
        </p:txBody>
      </p:sp>
      <p:sp>
        <p:nvSpPr>
          <p:cNvPr id="3" name="Text Box 90"/>
          <p:cNvSpPr txBox="1">
            <a:spLocks noChangeArrowheads="1"/>
          </p:cNvSpPr>
          <p:nvPr/>
        </p:nvSpPr>
        <p:spPr bwMode="auto">
          <a:xfrm>
            <a:off x="2049780" y="2270611"/>
            <a:ext cx="4343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getP</a:t>
            </a:r>
            <a:r>
              <a:rPr lang="en-US" dirty="0"/>
              <a:t>() == v if previous statement is </a:t>
            </a:r>
            <a:r>
              <a:rPr lang="en-US" dirty="0" err="1"/>
              <a:t>setP</a:t>
            </a:r>
            <a:r>
              <a:rPr lang="en-US" dirty="0"/>
              <a:t>(v)</a:t>
            </a:r>
          </a:p>
        </p:txBody>
      </p:sp>
      <p:sp>
        <p:nvSpPr>
          <p:cNvPr id="4" name="Text Box 90"/>
          <p:cNvSpPr txBox="1">
            <a:spLocks noChangeArrowheads="1"/>
          </p:cNvSpPr>
          <p:nvPr/>
        </p:nvSpPr>
        <p:spPr bwMode="auto">
          <a:xfrm>
            <a:off x="1676400" y="3873578"/>
            <a:ext cx="533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 subtype passes all the checks passed by its </a:t>
            </a:r>
            <a:r>
              <a:rPr lang="en-US" dirty="0" err="1"/>
              <a:t>supertype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44436" y="1562100"/>
            <a:ext cx="3969327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Getter/Setter Rule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0" y="3124200"/>
            <a:ext cx="3969327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Liskov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Substitution Principle</a:t>
            </a:r>
          </a:p>
        </p:txBody>
      </p:sp>
      <p:sp>
        <p:nvSpPr>
          <p:cNvPr id="9" name="Text Box 90"/>
          <p:cNvSpPr txBox="1">
            <a:spLocks noChangeArrowheads="1"/>
          </p:cNvSpPr>
          <p:nvPr/>
        </p:nvSpPr>
        <p:spPr bwMode="auto">
          <a:xfrm>
            <a:off x="1676400" y="4290060"/>
            <a:ext cx="533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>
                <a:sym typeface="Wingdings" pitchFamily="2" charset="2"/>
              </a:rPr>
              <a:t> Very limited  (efficiency based) overriding</a:t>
            </a:r>
            <a:endParaRPr lang="en-US" dirty="0"/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1676400" y="4693444"/>
            <a:ext cx="533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>
                <a:sym typeface="Wingdings" pitchFamily="2" charset="2"/>
              </a:rPr>
              <a:t>By this definition 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 smtClean="0">
                <a:sym typeface="Wingdings" pitchFamily="2" charset="2"/>
              </a:rPr>
              <a:t> Set is not a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Followed and Not Followed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886857"/>
            <a:ext cx="5170136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is a subset of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4" name="Text Box 90"/>
          <p:cNvSpPr txBox="1">
            <a:spLocks noChangeArrowheads="1"/>
          </p:cNvSpPr>
          <p:nvPr/>
        </p:nvSpPr>
        <p:spPr bwMode="auto">
          <a:xfrm>
            <a:off x="1447800" y="2684801"/>
            <a:ext cx="5217307" cy="6006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/>
              <a:t>getP</a:t>
            </a:r>
            <a:r>
              <a:rPr lang="en-US" dirty="0"/>
              <a:t>() == v if previous statement is </a:t>
            </a:r>
            <a:r>
              <a:rPr lang="en-US" dirty="0" err="1"/>
              <a:t>setP</a:t>
            </a:r>
            <a:r>
              <a:rPr lang="en-US" dirty="0"/>
              <a:t>(v)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1447800" y="3581400"/>
            <a:ext cx="5246336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 subtype passes all the checks passed by its </a:t>
            </a:r>
            <a:r>
              <a:rPr lang="en-US" dirty="0" err="1"/>
              <a:t>supertype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7162800" y="260415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7219043" y="3533064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90"/>
          <p:cNvSpPr txBox="1">
            <a:spLocks noChangeArrowheads="1"/>
          </p:cNvSpPr>
          <p:nvPr/>
        </p:nvSpPr>
        <p:spPr bwMode="auto">
          <a:xfrm>
            <a:off x="1447800" y="5257800"/>
            <a:ext cx="5246336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Confusing and the solution depends on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Implements: T1 implements T2 =&gt; T1 IS-A T2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en-US" sz="2100" dirty="0" smtClean="0"/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AStringHistory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>
                <a:solidFill>
                  <a:prstClr val="black"/>
                </a:solidFill>
              </a:rPr>
              <a:t>IS-A </a:t>
            </a:r>
            <a:r>
              <a:rPr lang="en-US" sz="2100" dirty="0" err="1" smtClean="0">
                <a:solidFill>
                  <a:prstClr val="black"/>
                </a:solidFill>
              </a:rPr>
              <a:t>StringHistory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548640" lvl="2">
              <a:spcBef>
                <a:spcPts val="600"/>
              </a:spcBef>
              <a:buSzPct val="70000"/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200" dirty="0" err="1" smtClean="0"/>
              <a:t>AStringDatabase</a:t>
            </a:r>
            <a:r>
              <a:rPr lang="en-US" sz="2200" dirty="0" smtClean="0"/>
              <a:t> IS-A </a:t>
            </a:r>
            <a:r>
              <a:rPr lang="en-US" sz="2200" dirty="0" err="1" smtClean="0"/>
              <a:t>StringDatabase</a:t>
            </a:r>
            <a:endParaRPr lang="en-US" dirty="0" smtClean="0"/>
          </a:p>
          <a:p>
            <a:r>
              <a:rPr lang="en-US" dirty="0"/>
              <a:t>Extends: T1 extends T2 =&gt; T1 IS-A T2</a:t>
            </a:r>
          </a:p>
          <a:p>
            <a:pPr lvl="1"/>
            <a:r>
              <a:rPr lang="en-US" dirty="0" err="1"/>
              <a:t>StringDatabse</a:t>
            </a:r>
            <a:r>
              <a:rPr lang="en-US" dirty="0"/>
              <a:t> IS-A </a:t>
            </a:r>
            <a:r>
              <a:rPr lang="en-US" dirty="0" err="1"/>
              <a:t>StringHistory</a:t>
            </a:r>
            <a:endParaRPr lang="en-US" dirty="0"/>
          </a:p>
          <a:p>
            <a:pPr lvl="1"/>
            <a:r>
              <a:rPr lang="en-US" dirty="0" err="1"/>
              <a:t>AStringDatabse</a:t>
            </a:r>
            <a:r>
              <a:rPr lang="en-US" dirty="0"/>
              <a:t> IS-A </a:t>
            </a:r>
            <a:r>
              <a:rPr lang="en-US" dirty="0" err="1" smtClean="0"/>
              <a:t>AStringHistory</a:t>
            </a:r>
            <a:endParaRPr lang="en-US" dirty="0" smtClean="0"/>
          </a:p>
          <a:p>
            <a:r>
              <a:rPr lang="en-US" dirty="0" smtClean="0"/>
              <a:t>Transitive:</a:t>
            </a:r>
          </a:p>
          <a:p>
            <a:pPr lvl="1"/>
            <a:r>
              <a:rPr lang="en-US" sz="2400" dirty="0" smtClean="0"/>
              <a:t>T1 IS-A T2</a:t>
            </a:r>
          </a:p>
          <a:p>
            <a:pPr lvl="1"/>
            <a:r>
              <a:rPr lang="en-US" sz="2400" dirty="0" smtClean="0"/>
              <a:t>T2 IS-A T3 </a:t>
            </a:r>
          </a:p>
          <a:p>
            <a:pPr lvl="1"/>
            <a:r>
              <a:rPr lang="en-US" sz="2400" dirty="0" smtClean="0"/>
              <a:t>=&gt; T1 IS-A T3</a:t>
            </a:r>
          </a:p>
          <a:p>
            <a:pPr lvl="2"/>
            <a:r>
              <a:rPr lang="en-US" dirty="0" err="1" smtClean="0"/>
              <a:t>AStringDatabase</a:t>
            </a:r>
            <a:r>
              <a:rPr lang="en-US" dirty="0" smtClean="0"/>
              <a:t> IS-A </a:t>
            </a:r>
            <a:r>
              <a:rPr lang="en-US" dirty="0" err="1" smtClean="0"/>
              <a:t>StringHistory</a:t>
            </a:r>
            <a:endParaRPr lang="en-US" dirty="0" smtClean="0"/>
          </a:p>
          <a:p>
            <a:r>
              <a:rPr lang="en-US" dirty="0" smtClean="0"/>
              <a:t>Reflexive:</a:t>
            </a:r>
          </a:p>
          <a:p>
            <a:pPr lvl="1"/>
            <a:r>
              <a:rPr lang="en-US" sz="2400" dirty="0" smtClean="0"/>
              <a:t>T1 == T2 =&gt; T1 IS-A T2</a:t>
            </a:r>
          </a:p>
          <a:p>
            <a:pPr marL="731520" lvl="2" indent="0">
              <a:buNone/>
            </a:pPr>
            <a:r>
              <a:rPr lang="en-US" dirty="0"/>
              <a:t>	</a:t>
            </a:r>
            <a:r>
              <a:rPr lang="en-US" dirty="0" err="1" smtClean="0"/>
              <a:t>StringHistory</a:t>
            </a:r>
            <a:r>
              <a:rPr lang="en-US" dirty="0" smtClean="0"/>
              <a:t> IS-A </a:t>
            </a:r>
            <a:r>
              <a:rPr lang="en-US" dirty="0" err="1" smtClean="0"/>
              <a:t>StringHistory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70780"/>
      </p:ext>
    </p:extLst>
  </p:cSld>
  <p:clrMapOvr>
    <a:masterClrMapping/>
  </p:clrMapOvr>
  <p:transition advTm="150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3218789"/>
            <a:ext cx="1371600" cy="55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grpSp>
        <p:nvGrpSpPr>
          <p:cNvPr id="17" name="Group 45"/>
          <p:cNvGrpSpPr/>
          <p:nvPr/>
        </p:nvGrpSpPr>
        <p:grpSpPr>
          <a:xfrm>
            <a:off x="3573300" y="2590800"/>
            <a:ext cx="1469770" cy="863600"/>
            <a:chOff x="-564221" y="2591594"/>
            <a:chExt cx="2089013" cy="10363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419600" y="1333500"/>
            <a:ext cx="1447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86740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36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495800" y="38100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AVertical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819400" y="596265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819400" y="4076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867400" y="596265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883812" y="4076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73526" y="5715000"/>
            <a:ext cx="1371600" cy="876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grpSp>
        <p:nvGrpSpPr>
          <p:cNvPr id="33" name="Group 45"/>
          <p:cNvGrpSpPr/>
          <p:nvPr/>
        </p:nvGrpSpPr>
        <p:grpSpPr>
          <a:xfrm>
            <a:off x="4752604" y="4649395"/>
            <a:ext cx="429455" cy="1143000"/>
            <a:chOff x="914401" y="2591594"/>
            <a:chExt cx="610393" cy="1371600"/>
          </a:xfrm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914400" y="51435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Line is not a vertical or horizontal  line!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38400" y="5098388"/>
            <a:ext cx="1371600" cy="7592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From bad to worse</a:t>
            </a:r>
          </a:p>
        </p:txBody>
      </p:sp>
    </p:spTree>
    <p:extLst>
      <p:ext uri="{BB962C8B-B14F-4D97-AF65-F5344CB8AC3E}">
        <p14:creationId xmlns:p14="http://schemas.microsoft.com/office/powerpoint/2010/main" val="404592453"/>
      </p:ext>
    </p:extLst>
  </p:cSld>
  <p:clrMapOvr>
    <a:masterClrMapping/>
  </p:clrMapOvr>
  <p:transition advTm="75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3218789"/>
            <a:ext cx="1371600" cy="55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grpSp>
        <p:nvGrpSpPr>
          <p:cNvPr id="17" name="Group 45"/>
          <p:cNvGrpSpPr/>
          <p:nvPr/>
        </p:nvGrpSpPr>
        <p:grpSpPr>
          <a:xfrm>
            <a:off x="3573300" y="2590800"/>
            <a:ext cx="1469770" cy="863600"/>
            <a:chOff x="-564221" y="2591594"/>
            <a:chExt cx="2089013" cy="10363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419600" y="1333500"/>
            <a:ext cx="1447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ALocatable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14478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19812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getY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867400" y="144780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setX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1996440"/>
            <a:ext cx="16637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setY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36" name="Group 45"/>
          <p:cNvGrpSpPr/>
          <p:nvPr/>
        </p:nvGrpSpPr>
        <p:grpSpPr>
          <a:xfrm>
            <a:off x="4724400" y="2667000"/>
            <a:ext cx="429455" cy="1143000"/>
            <a:chOff x="914401" y="2591594"/>
            <a:chExt cx="610393" cy="1371600"/>
          </a:xfrm>
        </p:grpSpPr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495800" y="38100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AShape</a:t>
            </a:r>
            <a:r>
              <a:rPr lang="en-US" dirty="0" smtClean="0"/>
              <a:t> With Height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819400" y="596265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819400" y="4076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867400" y="596265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etWidth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883812" y="4076700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etHeight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73526" y="5715000"/>
            <a:ext cx="1371600" cy="876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grpSp>
        <p:nvGrpSpPr>
          <p:cNvPr id="33" name="Group 45"/>
          <p:cNvGrpSpPr/>
          <p:nvPr/>
        </p:nvGrpSpPr>
        <p:grpSpPr>
          <a:xfrm>
            <a:off x="4752604" y="4649395"/>
            <a:ext cx="429455" cy="1143000"/>
            <a:chOff x="914401" y="2591594"/>
            <a:chExt cx="610393" cy="1371600"/>
          </a:xfrm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771588" y="4933944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AVertical</a:t>
            </a:r>
            <a:r>
              <a:rPr lang="en-US" dirty="0" smtClean="0"/>
              <a:t> Line</a:t>
            </a:r>
            <a:endParaRPr lang="en-US" dirty="0"/>
          </a:p>
        </p:txBody>
      </p:sp>
      <p:grpSp>
        <p:nvGrpSpPr>
          <p:cNvPr id="27" name="Group 45"/>
          <p:cNvGrpSpPr/>
          <p:nvPr/>
        </p:nvGrpSpPr>
        <p:grpSpPr>
          <a:xfrm>
            <a:off x="3048000" y="4622800"/>
            <a:ext cx="1469770" cy="863600"/>
            <a:chOff x="-564221" y="2591594"/>
            <a:chExt cx="2089013" cy="1036320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-444401" y="2591594"/>
              <a:ext cx="1969193" cy="1036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 rot="19572065">
              <a:off x="-564221" y="2822781"/>
              <a:ext cx="1534315" cy="386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228600" y="3049814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 principle violations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8600" y="4483100"/>
            <a:ext cx="1371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Perhaps awkward and too complicated</a:t>
            </a:r>
          </a:p>
        </p:txBody>
      </p:sp>
    </p:spTree>
    <p:extLst>
      <p:ext uri="{BB962C8B-B14F-4D97-AF65-F5344CB8AC3E}">
        <p14:creationId xmlns:p14="http://schemas.microsoft.com/office/powerpoint/2010/main" val="1762952505"/>
      </p:ext>
    </p:extLst>
  </p:cSld>
  <p:clrMapOvr>
    <a:masterClrMapping/>
  </p:clrMapOvr>
  <p:transition advTm="75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an Error?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22002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0"/>
          <p:cNvSpPr txBox="1">
            <a:spLocks noChangeArrowheads="1"/>
          </p:cNvSpPr>
          <p:nvPr/>
        </p:nvSpPr>
        <p:spPr bwMode="auto">
          <a:xfrm>
            <a:off x="152400" y="3447516"/>
            <a:ext cx="8458200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AVerticalLine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AVerticalLine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0,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latin typeface="Courier New"/>
              </a:rPr>
              <a:t>	</a:t>
            </a:r>
            <a:r>
              <a:rPr lang="en-US" sz="1600" dirty="0" err="1" smtClean="0">
                <a:latin typeface="Courier New"/>
              </a:rPr>
              <a:t>System.out.println</a:t>
            </a:r>
            <a:r>
              <a:rPr lang="en-US" sz="1600" dirty="0" smtClean="0">
                <a:latin typeface="Courier New"/>
              </a:rPr>
              <a:t>(“Cannot change width”);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600" y="5253605"/>
            <a:ext cx="5029200" cy="5120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Several Java collection classes follow this philosophy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7229" y="5869811"/>
            <a:ext cx="5029200" cy="8357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Immutable collection classes are subclasses of mutable collection classes, throwing exceptions on read methods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743" y="1469173"/>
            <a:ext cx="2293257" cy="8930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 will fail but checker knows the failure is deliberate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7400" y="1469172"/>
            <a:ext cx="2293257" cy="8930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have made a “bug” a “feature”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353671"/>
      </p:ext>
    </p:extLst>
  </p:cSld>
  <p:clrMapOvr>
    <a:masterClrMapping/>
  </p:clrMapOvr>
  <p:transition advTm="106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Pure and Practical Answer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1634647"/>
            <a:ext cx="5029200" cy="5120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Delegation, which we will study later!</a:t>
            </a:r>
          </a:p>
        </p:txBody>
      </p:sp>
    </p:spTree>
    <p:extLst>
      <p:ext uri="{BB962C8B-B14F-4D97-AF65-F5344CB8AC3E}">
        <p14:creationId xmlns:p14="http://schemas.microsoft.com/office/powerpoint/2010/main" val="34320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Rules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077200" cy="271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Ensure that same conceptual operations are associated with same method headers in different types (interfaces/classes)</a:t>
            </a:r>
          </a:p>
          <a:p>
            <a:r>
              <a:rPr lang="en-US" dirty="0" err="1" smtClean="0"/>
              <a:t>ObjectEditor</a:t>
            </a:r>
            <a:r>
              <a:rPr lang="en-US" dirty="0" smtClean="0"/>
              <a:t> patterns encourage reuse</a:t>
            </a:r>
          </a:p>
          <a:p>
            <a:r>
              <a:rPr lang="en-US" dirty="0" smtClean="0"/>
              <a:t>Use inheritance to get rid of method header/body duplication in different types (interfaces/classes)</a:t>
            </a:r>
          </a:p>
          <a:p>
            <a:r>
              <a:rPr lang="en-US" dirty="0" smtClean="0"/>
              <a:t>Inheritance should respect IS-A relationship</a:t>
            </a:r>
          </a:p>
          <a:p>
            <a:r>
              <a:rPr lang="en-US" dirty="0" smtClean="0"/>
              <a:t>Often delegation (we will see later) is the answer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4013200"/>
            <a:ext cx="4343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Getting inheritance right is tricky!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4546600"/>
            <a:ext cx="4343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Throw away your first implementation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646198"/>
      </p:ext>
    </p:extLst>
  </p:cSld>
  <p:clrMapOvr>
    <a:masterClrMapping/>
  </p:clrMapOvr>
  <p:transition advTm="48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 and Objects</a:t>
            </a:r>
            <a:endParaRPr lang="en-US" dirty="0"/>
          </a:p>
        </p:txBody>
      </p:sp>
      <p:sp>
        <p:nvSpPr>
          <p:cNvPr id="3" name="Text Box 90"/>
          <p:cNvSpPr txBox="1">
            <a:spLocks noChangeArrowheads="1"/>
          </p:cNvSpPr>
          <p:nvPr/>
        </p:nvSpPr>
        <p:spPr bwMode="auto">
          <a:xfrm>
            <a:off x="3429000" y="1676400"/>
            <a:ext cx="2133600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dirty="0" smtClean="0">
                <a:solidFill>
                  <a:sysClr val="windowText" lastClr="000000"/>
                </a:solidFill>
              </a:rPr>
              <a:t>Object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object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= 5;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209800"/>
            <a:ext cx="701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Primitive 5 converted into an instance of wrapper class Integer. Each primitive type is associated with a wrapper class that holds object versions of values of the primitive type. Integer IS-A object, so this should work.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3124200" y="3962400"/>
            <a:ext cx="2743200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 err="1">
                <a:solidFill>
                  <a:sysClr val="windowText" lastClr="000000"/>
                </a:solidFill>
              </a:rPr>
              <a:t>i</a:t>
            </a:r>
            <a:r>
              <a:rPr lang="en-US" sz="1600" b="1" dirty="0" err="1" smtClean="0">
                <a:solidFill>
                  <a:sysClr val="windowText" lastClr="000000"/>
                </a:solidFill>
              </a:rPr>
              <a:t>nt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i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= (Integer) object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3581400" y="3352800"/>
            <a:ext cx="1441731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 err="1">
                <a:solidFill>
                  <a:sysClr val="windowText" lastClr="000000"/>
                </a:solidFill>
              </a:rPr>
              <a:t>i</a:t>
            </a:r>
            <a:r>
              <a:rPr lang="en-US" sz="1600" b="1" dirty="0" err="1" smtClean="0">
                <a:solidFill>
                  <a:sysClr val="windowText" lastClr="000000"/>
                </a:solidFill>
              </a:rPr>
              <a:t>nt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i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= object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4876800" y="3174487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5029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 of wrapper class converted into primitive value</a:t>
            </a: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2798158" y="4516891"/>
            <a:ext cx="3429000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 err="1">
                <a:solidFill>
                  <a:sysClr val="windowText" lastClr="000000"/>
                </a:solidFill>
              </a:rPr>
              <a:t>i</a:t>
            </a:r>
            <a:r>
              <a:rPr lang="en-US" sz="1600" b="1" dirty="0" err="1" smtClean="0">
                <a:solidFill>
                  <a:sysClr val="windowText" lastClr="000000"/>
                </a:solidFill>
              </a:rPr>
              <a:t>nt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i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= ((Integer) object).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intValue</a:t>
            </a:r>
            <a:r>
              <a:rPr lang="en-US" sz="1600" dirty="0">
                <a:solidFill>
                  <a:sysClr val="windowText" lastClr="00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537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vs. Instance Of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8611" y="1158876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1828800"/>
            <a:ext cx="8153399" cy="1692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.clear();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"Got unlucky</a:t>
            </a:r>
            <a:r>
              <a:rPr lang="en-US" i="1" dirty="0" smtClean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System.exit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(-1);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3695700"/>
            <a:ext cx="1943100" cy="723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3695700"/>
            <a:ext cx="35814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true if Class of O IS-A 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1" y="5981700"/>
            <a:ext cx="38862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program has an alternative plan then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makes more sense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1" y="4600574"/>
            <a:ext cx="3886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it is going to give up and terminate, then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check duplicates the same check made by the cast to throw exception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884921"/>
      </p:ext>
    </p:extLst>
  </p:cSld>
  <p:clrMapOvr>
    <a:masterClrMapping/>
  </p:clrMapOvr>
  <p:transition advTm="449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5695" y="1447800"/>
            <a:ext cx="8305800" cy="1988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695" y="9906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5100" y="5315779"/>
            <a:ext cx="3886200" cy="11032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considered bad programming to decide alternatives based 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5100" y="4038600"/>
            <a:ext cx="38862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program has an alternative plan then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makes more sense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662638"/>
      </p:ext>
    </p:extLst>
  </p:cSld>
  <p:clrMapOvr>
    <a:masterClrMapping/>
  </p:clrMapOvr>
  <p:transition advTm="226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Instance of: The case against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5695" y="1447800"/>
            <a:ext cx="8305800" cy="1988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475" y="3505200"/>
            <a:ext cx="8229600" cy="8477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the alternative actions implementations of the same method in the type of the variable used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6022735"/>
            <a:ext cx="8229600" cy="8352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have to write the messy if and change it when  additional subtypes of the variable type are added, Java does the dispatching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4352926"/>
            <a:ext cx="8229600" cy="907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Declare display() in interface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StringHistory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make different classes provide different implementations of it, which are chosen by Java (instead of user program) based on the actual object assigned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695" y="5260735"/>
            <a:ext cx="8229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smtClean="0">
                <a:solidFill>
                  <a:srgbClr val="000000"/>
                </a:solidFill>
                <a:latin typeface="Consolas"/>
              </a:rPr>
              <a:t>stringHistory.display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695" y="9906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267454" y="17526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0854" y="5057535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624438"/>
      </p:ext>
    </p:extLst>
  </p:cSld>
  <p:clrMapOvr>
    <a:masterClrMapping/>
  </p:clrMapOvr>
  <p:transition advTm="226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6" grpId="0" animBg="1"/>
      <p:bldP spid="7" grpId="0" animBg="1"/>
      <p:bldP spid="9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instance of is provided: The case for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417708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and data should be separate, here a separate class handles display of all kinds of string histories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800600"/>
            <a:ext cx="769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separation of concerns requires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584" y="5486400"/>
            <a:ext cx="767861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testing the class of tokens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6172200"/>
            <a:ext cx="769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Scanning and parsing  are separate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631" y="11430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631" y="35814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stringHistory.display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7267454" y="341508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9194" y="19050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631" y="1583215"/>
            <a:ext cx="8305800" cy="1988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085" y="22098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631" y="2924629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have fattened the class with display - we want skinny classes in which separable functions should be in separate classes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453792"/>
      </p:ext>
    </p:extLst>
  </p:cSld>
  <p:clrMapOvr>
    <a:masterClrMapping/>
  </p:clrMapOvr>
  <p:transition advTm="23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6" grpId="0" animBg="1"/>
      <p:bldP spid="7" grpId="0" animBg="1"/>
      <p:bldP spid="10" grpId="0" animBg="1"/>
      <p:bldP spid="13" grpId="0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Interesting?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432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Deluxe Accord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7432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 Accord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rot="5400000" flipH="1" flipV="1">
            <a:off x="32385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rot="5400000" flipH="1" flipV="1">
            <a:off x="30480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  <a:endCxn id="30" idx="2"/>
          </p:cNvCxnSpPr>
          <p:nvPr/>
        </p:nvCxnSpPr>
        <p:spPr>
          <a:xfrm rot="5400000" flipH="1" flipV="1">
            <a:off x="30099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7244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7244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4" idx="0"/>
            <a:endCxn id="55" idx="2"/>
          </p:cNvCxnSpPr>
          <p:nvPr/>
        </p:nvCxnSpPr>
        <p:spPr>
          <a:xfrm rot="5400000" flipH="1" flipV="1">
            <a:off x="52197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07380" y="3886200"/>
            <a:ext cx="296799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Helps in understanding the designs/implementations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718810" y="4876800"/>
            <a:ext cx="2967990" cy="7535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Helps users of the types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368993"/>
      </p:ext>
    </p:extLst>
  </p:cSld>
  <p:clrMapOvr>
    <a:masterClrMapping/>
  </p:clrMapOvr>
  <p:transition advTm="138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4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of Concerns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Semantics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644777"/>
            <a:ext cx="2514600" cy="1152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0" y="1492251"/>
            <a:ext cx="2514600" cy="11525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Semantics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2644777"/>
            <a:ext cx="2514600" cy="11525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History Display 2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26720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 display without changing other aspects of history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5078811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and semantics should go in different classes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601980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part A of a class can be changed without changing some other part B of the class, then refactor and put A and B in different classes</a:t>
            </a:r>
          </a:p>
        </p:txBody>
      </p:sp>
    </p:spTree>
    <p:extLst>
      <p:ext uri="{BB962C8B-B14F-4D97-AF65-F5344CB8AC3E}">
        <p14:creationId xmlns:p14="http://schemas.microsoft.com/office/powerpoint/2010/main" val="2399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Classes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886200"/>
            <a:ext cx="84582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of class </a:t>
            </a:r>
            <a:r>
              <a:rPr lang="en-US" dirty="0" smtClean="0"/>
              <a:t>C1 </a:t>
            </a:r>
            <a:r>
              <a:rPr lang="en-US" dirty="0"/>
              <a:t>to </a:t>
            </a:r>
            <a:r>
              <a:rPr lang="en-US" dirty="0" smtClean="0"/>
              <a:t>Class C2 </a:t>
            </a:r>
            <a:r>
              <a:rPr lang="en-US" dirty="0"/>
              <a:t>only if </a:t>
            </a:r>
            <a:r>
              <a:rPr lang="en-US" dirty="0" smtClean="0"/>
              <a:t>C1 </a:t>
            </a:r>
            <a:r>
              <a:rPr lang="en-US" dirty="0"/>
              <a:t>is the same or super or subtype of  </a:t>
            </a:r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295401"/>
            <a:ext cx="8524443" cy="712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7760941" y="12954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763" y="2133600"/>
            <a:ext cx="842803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bmiSpreadsheet</a:t>
            </a:r>
            <a:r>
              <a:rPr lang="en-US" dirty="0" smtClean="0"/>
              <a:t> can be assigned only an object of subtype of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4178" y="3038707"/>
            <a:ext cx="845262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can be a subtype also of </a:t>
            </a:r>
            <a:r>
              <a:rPr lang="en-US" dirty="0" err="1" smtClean="0"/>
              <a:t>ACartesianPoint</a:t>
            </a:r>
            <a:r>
              <a:rPr lang="en-US" dirty="0" smtClean="0"/>
              <a:t> as Java has no multiple class inheritance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5105400"/>
            <a:ext cx="8915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database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b="1" dirty="0">
              <a:solidFill>
                <a:schemeClr val="tx1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219839"/>
      </p:ext>
    </p:extLst>
  </p:cSld>
  <p:clrMapOvr>
    <a:masterClrMapping/>
  </p:clrMapOvr>
  <p:transition advTm="205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Classes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886200"/>
            <a:ext cx="84582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of class </a:t>
            </a:r>
            <a:r>
              <a:rPr lang="en-US" dirty="0" smtClean="0"/>
              <a:t>C1 </a:t>
            </a:r>
            <a:r>
              <a:rPr lang="en-US" dirty="0"/>
              <a:t>to </a:t>
            </a:r>
            <a:r>
              <a:rPr lang="en-US" dirty="0" smtClean="0"/>
              <a:t>Class C2 </a:t>
            </a:r>
            <a:r>
              <a:rPr lang="en-US" dirty="0"/>
              <a:t>only if </a:t>
            </a:r>
            <a:r>
              <a:rPr lang="en-US" dirty="0" smtClean="0"/>
              <a:t>C1 </a:t>
            </a:r>
            <a:r>
              <a:rPr lang="en-US" dirty="0"/>
              <a:t>is the same or super or subtype of  </a:t>
            </a:r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295401"/>
            <a:ext cx="8524443" cy="712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…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7760941" y="12954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763" y="2133600"/>
            <a:ext cx="842803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bmiSpreadsheet</a:t>
            </a:r>
            <a:r>
              <a:rPr lang="en-US" dirty="0" smtClean="0"/>
              <a:t> can be assigned only an object of subtype of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4178" y="3038707"/>
            <a:ext cx="845262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can be a subtype also of </a:t>
            </a:r>
            <a:r>
              <a:rPr lang="en-US" dirty="0" err="1" smtClean="0"/>
              <a:t>ACartesianPoint</a:t>
            </a:r>
            <a:r>
              <a:rPr lang="en-US" dirty="0" smtClean="0"/>
              <a:t> as Java has no multiple class inheritance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5105400"/>
            <a:ext cx="8915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database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b="1" dirty="0">
              <a:solidFill>
                <a:schemeClr val="tx1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561515"/>
      </p:ext>
    </p:extLst>
  </p:cSld>
  <p:clrMapOvr>
    <a:masterClrMapping/>
  </p:clrMapOvr>
  <p:transition advTm="758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954252"/>
            <a:ext cx="8524443" cy="990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(Point)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104" y="4013200"/>
            <a:ext cx="8524443" cy="132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ABMISpreadsheetAndPoint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extends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implements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Point {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562600"/>
            <a:ext cx="8524443" cy="990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ABMISpreadsheetAndPoint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(Point)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6209" y="3048000"/>
            <a:ext cx="677687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may implement Point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082923"/>
      </p:ext>
    </p:extLst>
  </p:cSld>
  <p:clrMapOvr>
    <a:masterClrMapping/>
  </p:clrMapOvr>
  <p:transition advTm="208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Class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1524000"/>
            <a:ext cx="7335405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String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“hello”;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(Point) string;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286000"/>
            <a:ext cx="6776875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 subtype of String may implement Point?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4648200"/>
            <a:ext cx="677687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String is a final class and thus cannot be </a:t>
            </a:r>
            <a:r>
              <a:rPr lang="en-US" dirty="0" err="1" smtClean="0"/>
              <a:t>subtyped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799" y="3124200"/>
            <a:ext cx="7315201" cy="132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AStringAndPoint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extends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String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implements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Point {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562600"/>
            <a:ext cx="7315201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final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String {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757931"/>
      </p:ext>
    </p:extLst>
  </p:cSld>
  <p:clrMapOvr>
    <a:masterClrMapping/>
  </p:clrMapOvr>
  <p:transition advTm="90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Casting Rules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1828800"/>
            <a:ext cx="677687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</a:t>
            </a:r>
            <a:r>
              <a:rPr lang="en-US" dirty="0" smtClean="0"/>
              <a:t>typed by a non final object type to any interface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2803359"/>
            <a:ext cx="677687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</a:t>
            </a:r>
            <a:r>
              <a:rPr lang="en-US" dirty="0" smtClean="0"/>
              <a:t>typed by an interface to any non final object type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52569"/>
      </p:ext>
    </p:extLst>
  </p:cSld>
  <p:clrMapOvr>
    <a:masterClrMapping/>
  </p:clrMapOvr>
  <p:transition advTm="40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Rules for Object Types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T1 IS-A T2, Expression of type T1 can be assigned to Variable of type T2</a:t>
            </a:r>
          </a:p>
          <a:p>
            <a:r>
              <a:rPr lang="en-US" dirty="0" smtClean="0"/>
              <a:t>Expression of type T1 can be assigned to Variable of type T2 with (legal) cast of (T1)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67419"/>
      </p:ext>
    </p:extLst>
  </p:cSld>
  <p:clrMapOvr>
    <a:masterClrMapping/>
  </p:clrMapOvr>
  <p:transition advTm="46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rest are 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Exact  Typing and Overloaded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963779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print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074695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91200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());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1352550"/>
            <a:ext cx="1981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3135229"/>
            <a:ext cx="2743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4191000"/>
            <a:ext cx="2743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79286" y="5947229"/>
            <a:ext cx="3468914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2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1"/>
    </mc:Choice>
    <mc:Fallback xmlns="">
      <p:transition spd="slow" advTm="9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Flexible Typing and Polymorphism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088105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19100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499110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419481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4998720"/>
            <a:ext cx="4152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1371600"/>
            <a:ext cx="22098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3950" y="3059267"/>
            <a:ext cx="352425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34836" y="3469105"/>
            <a:ext cx="352425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8850" y="5816600"/>
            <a:ext cx="41529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T1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T2 if T1 has all traits ( methods and variables in Java) of T2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2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25"/>
    </mc:Choice>
    <mc:Fallback xmlns="">
      <p:transition spd="slow" advTm="11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0" grpId="0" animBg="1"/>
      <p:bldP spid="11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(Review)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IS-A Relationship</a:t>
            </a:r>
          </a:p>
          <a:p>
            <a:pPr lvl="1"/>
            <a:r>
              <a:rPr lang="en-US" sz="2000" dirty="0" smtClean="0"/>
              <a:t>Human IS-A Mammal</a:t>
            </a:r>
          </a:p>
          <a:p>
            <a:pPr lvl="1"/>
            <a:r>
              <a:rPr lang="en-US" sz="2000" dirty="0" smtClean="0"/>
              <a:t>Salmon IS-A Fish</a:t>
            </a:r>
          </a:p>
          <a:p>
            <a:pPr lvl="1"/>
            <a:r>
              <a:rPr lang="en-US" sz="2000" dirty="0" err="1" smtClean="0"/>
              <a:t>ACartesianPoint</a:t>
            </a:r>
            <a:r>
              <a:rPr lang="en-US" sz="2000" dirty="0" smtClean="0"/>
              <a:t> IS-A Point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975131" y="3657600"/>
            <a:ext cx="5170136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has all traits ( methods and variables in Java)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5131" y="4648200"/>
            <a:ext cx="5170136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is a subset of the set of members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73108" y="5492468"/>
            <a:ext cx="5170136" cy="908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IS-A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can be substituted </a:t>
            </a:r>
            <a:r>
              <a:rPr lang="en-US" dirty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30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that is whenever a member of T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is expected a member of 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can be used</a:t>
            </a:r>
            <a:endParaRPr lang="en-US" baseline="30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921304"/>
      </p:ext>
    </p:extLst>
  </p:cSld>
  <p:clrMapOvr>
    <a:masterClrMapping/>
  </p:clrMapOvr>
  <p:transition advTm="147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6.8|1.1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8|31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0.4|30.8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4.7|3.1|1.3|3.7|23.1|0.9|1|1.1|1.8|1.6|12.1|9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8|0.7|0.4|1.2|3.9|0.8|0.7|0.6|0.4|1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5|8.6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1.2|88.2|3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4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5|9|14|25.9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|75.5|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0.4|56.4|30.9|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1|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3.3|9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8|89.2|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7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|10.7|5.9|5.8|2.8|12.1|77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4.6|6.4|33.2|1.3|8.9|24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1.1|15.6|23.2|51|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6.7|6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3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|7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|7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87.1|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87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9|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|1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47.4|321.7|5.7|6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|1.6|35.1|62.1|23.8|0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|1.6|35.1|62.1|23.8|0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|1|2.1|3.5|109.5|2|4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4|5.8|6.2|20.3|19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6|0.7|9.1|34.2|16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|1.8|10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6.1|1.2|5|1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36|4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0.5|0.4|0.3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30.4|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7|2.5|5.3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15243</TotalTime>
  <Words>3792</Words>
  <Application>Microsoft Office PowerPoint</Application>
  <PresentationFormat>On-screen Show (4:3)</PresentationFormat>
  <Paragraphs>854</Paragraphs>
  <Slides>67</Slides>
  <Notes>0</Notes>
  <HiddenSlides>0</HiddenSlides>
  <MMClips>44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Calibri</vt:lpstr>
      <vt:lpstr>Century Schoolbook</vt:lpstr>
      <vt:lpstr>Consolas</vt:lpstr>
      <vt:lpstr>Courier New</vt:lpstr>
      <vt:lpstr>Symbol</vt:lpstr>
      <vt:lpstr>Wingdings</vt:lpstr>
      <vt:lpstr>Wingdings 2</vt:lpstr>
      <vt:lpstr>Oriel</vt:lpstr>
      <vt:lpstr>Photo Editor Photo</vt:lpstr>
      <vt:lpstr>Bitmap Image</vt:lpstr>
      <vt:lpstr>Comp 401 Inheritance: IS-A</vt:lpstr>
      <vt:lpstr>Prerequisite</vt:lpstr>
      <vt:lpstr>IS-A</vt:lpstr>
      <vt:lpstr>IS-A Relationship</vt:lpstr>
      <vt:lpstr>IS-A Definition</vt:lpstr>
      <vt:lpstr>Why Interesting?</vt:lpstr>
      <vt:lpstr>Exact  Typing and Overloaded Methods</vt:lpstr>
      <vt:lpstr>Flexible Typing and Polymorphism</vt:lpstr>
      <vt:lpstr>IS-A (Review)</vt:lpstr>
      <vt:lpstr>IS-A Relationship (Review)</vt:lpstr>
      <vt:lpstr>Why Interesting? (Review)</vt:lpstr>
      <vt:lpstr>Flexible Typing and Polymorphism (Review)</vt:lpstr>
      <vt:lpstr>Type-Checking Examples</vt:lpstr>
      <vt:lpstr>Rationale and Casting</vt:lpstr>
      <vt:lpstr>Analogy for Type Checking Rules?</vt:lpstr>
      <vt:lpstr>Getting an Upgrade</vt:lpstr>
      <vt:lpstr>Getting a Downgrade</vt:lpstr>
      <vt:lpstr>Typing Arrays Elements</vt:lpstr>
      <vt:lpstr>IS-A Rules Revisited</vt:lpstr>
      <vt:lpstr>Conceptual Problems in Java</vt:lpstr>
      <vt:lpstr>Type-Checking Examples For Primitive Types</vt:lpstr>
      <vt:lpstr>Assignment Rules for Primitive Types </vt:lpstr>
      <vt:lpstr>Tree</vt:lpstr>
      <vt:lpstr>DAG? Multiple Inheritance?</vt:lpstr>
      <vt:lpstr>Problem with Multiple Class Inheritance</vt:lpstr>
      <vt:lpstr>Problem with Multiple Interface Inheritance?</vt:lpstr>
      <vt:lpstr>Cycles?</vt:lpstr>
      <vt:lpstr>Implementing Multiple Interfaces</vt:lpstr>
      <vt:lpstr>Typing Issue</vt:lpstr>
      <vt:lpstr>Multiple Interface Inheritance</vt:lpstr>
      <vt:lpstr>Implementing Single Interface</vt:lpstr>
      <vt:lpstr>Typing</vt:lpstr>
      <vt:lpstr>Inheriting Constants</vt:lpstr>
      <vt:lpstr>Inheriting Constants</vt:lpstr>
      <vt:lpstr>Inheriting Constants</vt:lpstr>
      <vt:lpstr>ObjectEditor and Inheritance</vt:lpstr>
      <vt:lpstr>Multiple Inheritance in ObjectEditor</vt:lpstr>
      <vt:lpstr>How to get Inheritance Right? </vt:lpstr>
      <vt:lpstr>Correct Use of Inheritance</vt:lpstr>
      <vt:lpstr>Not Using Inheritance When you can</vt:lpstr>
      <vt:lpstr>Not Using Inheritance When you can?</vt:lpstr>
      <vt:lpstr>Point and Line</vt:lpstr>
      <vt:lpstr>Inherit?</vt:lpstr>
      <vt:lpstr>Inherit? (Review)</vt:lpstr>
      <vt:lpstr>Correct Use</vt:lpstr>
      <vt:lpstr>AVerticalLine</vt:lpstr>
      <vt:lpstr>Overriding Code and Limitations</vt:lpstr>
      <vt:lpstr>Two Potential Principle Violations</vt:lpstr>
      <vt:lpstr>Principles Followed and Not Followed</vt:lpstr>
      <vt:lpstr>Refactor?</vt:lpstr>
      <vt:lpstr>Refactor?</vt:lpstr>
      <vt:lpstr>Give an Error?</vt:lpstr>
      <vt:lpstr>Pure and Practical Answer</vt:lpstr>
      <vt:lpstr>Inheritance Rules </vt:lpstr>
      <vt:lpstr>Primitives and Objects</vt:lpstr>
      <vt:lpstr>Casting vs. Instance Of</vt:lpstr>
      <vt:lpstr>Alternatives</vt:lpstr>
      <vt:lpstr>Instance of: The case against</vt:lpstr>
      <vt:lpstr>Why instance of is provided: The case for</vt:lpstr>
      <vt:lpstr>Separation of Concerns</vt:lpstr>
      <vt:lpstr>Compile Time vs. Runtime Cast Errors: Casting Classes</vt:lpstr>
      <vt:lpstr>Compile Time vs. Runtime Cast Errors: Casting Classes</vt:lpstr>
      <vt:lpstr>Compile Time vs. Runtime Cast Errors: Interfaces</vt:lpstr>
      <vt:lpstr>Final Class</vt:lpstr>
      <vt:lpstr>Interface Casting Rules</vt:lpstr>
      <vt:lpstr>Assignment Rules for Object Types </vt:lpstr>
      <vt:lpstr>The rest are extra slides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1802</cp:revision>
  <dcterms:created xsi:type="dcterms:W3CDTF">2006-08-16T00:00:00Z</dcterms:created>
  <dcterms:modified xsi:type="dcterms:W3CDTF">2015-09-27T19:45:22Z</dcterms:modified>
</cp:coreProperties>
</file>