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0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21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2.xml" ContentType="application/vnd.openxmlformats-officedocument.presentationml.tags+xml"/>
  <Override PartName="/ppt/notesSlides/notesSlide5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5.xml" ContentType="application/vnd.openxmlformats-officedocument.presentationml.notesSlide+xml"/>
  <Override PartName="/ppt/tags/tag31.xml" ContentType="application/vnd.openxmlformats-officedocument.presentationml.tags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8"/>
  </p:notesMasterIdLst>
  <p:sldIdLst>
    <p:sldId id="256" r:id="rId2"/>
    <p:sldId id="809" r:id="rId3"/>
    <p:sldId id="713" r:id="rId4"/>
    <p:sldId id="576" r:id="rId5"/>
    <p:sldId id="331" r:id="rId6"/>
    <p:sldId id="332" r:id="rId7"/>
    <p:sldId id="333" r:id="rId8"/>
    <p:sldId id="334" r:id="rId9"/>
    <p:sldId id="467" r:id="rId10"/>
    <p:sldId id="468" r:id="rId11"/>
    <p:sldId id="808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754" r:id="rId22"/>
    <p:sldId id="755" r:id="rId23"/>
    <p:sldId id="758" r:id="rId24"/>
    <p:sldId id="760" r:id="rId25"/>
    <p:sldId id="555" r:id="rId26"/>
    <p:sldId id="759" r:id="rId27"/>
    <p:sldId id="381" r:id="rId28"/>
    <p:sldId id="382" r:id="rId29"/>
    <p:sldId id="559" r:id="rId30"/>
    <p:sldId id="773" r:id="rId31"/>
    <p:sldId id="774" r:id="rId32"/>
    <p:sldId id="775" r:id="rId33"/>
    <p:sldId id="776" r:id="rId34"/>
    <p:sldId id="778" r:id="rId35"/>
    <p:sldId id="779" r:id="rId36"/>
    <p:sldId id="791" r:id="rId37"/>
    <p:sldId id="744" r:id="rId38"/>
    <p:sldId id="745" r:id="rId39"/>
    <p:sldId id="746" r:id="rId40"/>
    <p:sldId id="747" r:id="rId41"/>
    <p:sldId id="748" r:id="rId42"/>
    <p:sldId id="749" r:id="rId43"/>
    <p:sldId id="750" r:id="rId44"/>
    <p:sldId id="751" r:id="rId45"/>
    <p:sldId id="752" r:id="rId46"/>
    <p:sldId id="619" r:id="rId47"/>
    <p:sldId id="804" r:id="rId48"/>
    <p:sldId id="675" r:id="rId49"/>
    <p:sldId id="569" r:id="rId50"/>
    <p:sldId id="570" r:id="rId51"/>
    <p:sldId id="571" r:id="rId52"/>
    <p:sldId id="401" r:id="rId53"/>
    <p:sldId id="572" r:id="rId54"/>
    <p:sldId id="402" r:id="rId55"/>
    <p:sldId id="447" r:id="rId56"/>
    <p:sldId id="448" r:id="rId57"/>
    <p:sldId id="449" r:id="rId58"/>
    <p:sldId id="450" r:id="rId59"/>
    <p:sldId id="481" r:id="rId60"/>
    <p:sldId id="512" r:id="rId61"/>
    <p:sldId id="594" r:id="rId62"/>
    <p:sldId id="595" r:id="rId63"/>
    <p:sldId id="596" r:id="rId64"/>
    <p:sldId id="600" r:id="rId65"/>
    <p:sldId id="601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612" r:id="rId77"/>
    <p:sldId id="613" r:id="rId78"/>
    <p:sldId id="597" r:id="rId79"/>
    <p:sldId id="598" r:id="rId80"/>
    <p:sldId id="753" r:id="rId81"/>
    <p:sldId id="761" r:id="rId82"/>
    <p:sldId id="762" r:id="rId83"/>
    <p:sldId id="763" r:id="rId84"/>
    <p:sldId id="764" r:id="rId85"/>
    <p:sldId id="765" r:id="rId86"/>
    <p:sldId id="766" r:id="rId87"/>
    <p:sldId id="767" r:id="rId88"/>
    <p:sldId id="768" r:id="rId89"/>
    <p:sldId id="769" r:id="rId90"/>
    <p:sldId id="770" r:id="rId91"/>
    <p:sldId id="771" r:id="rId92"/>
    <p:sldId id="772" r:id="rId93"/>
    <p:sldId id="790" r:id="rId94"/>
    <p:sldId id="805" r:id="rId95"/>
    <p:sldId id="806" r:id="rId96"/>
    <p:sldId id="807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4" autoAdjust="0"/>
    <p:restoredTop sz="94624" autoAdjust="0"/>
  </p:normalViewPr>
  <p:slideViewPr>
    <p:cSldViewPr>
      <p:cViewPr varScale="1">
        <p:scale>
          <a:sx n="83" d="100"/>
          <a:sy n="83" d="100"/>
        </p:scale>
        <p:origin x="-84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4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F91B6-682D-44E5-A5AB-073D8917849C}" type="slidenum">
              <a:rPr lang="en-US"/>
              <a:pPr/>
              <a:t>14</a:t>
            </a:fld>
            <a:endParaRPr lang="en-US"/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071A5-9242-4D02-BC30-98FC0C5C48EC}" type="slidenum">
              <a:rPr lang="en-US"/>
              <a:pPr/>
              <a:t>15</a:t>
            </a:fld>
            <a:endParaRPr lang="en-US"/>
          </a:p>
        </p:txBody>
      </p:sp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3B5B6-0143-44D5-8475-E78B078E9C39}" type="slidenum">
              <a:rPr lang="en-US"/>
              <a:pPr/>
              <a:t>16</a:t>
            </a:fld>
            <a:endParaRPr lang="en-US"/>
          </a:p>
        </p:txBody>
      </p:sp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0703D1-7AE8-49E7-9F09-E34203BB2080}" type="slidenum">
              <a:rPr lang="en-US"/>
              <a:pPr/>
              <a:t>17</a:t>
            </a:fld>
            <a:endParaRPr lang="en-US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EC8FAC-485F-4BFD-AF36-D5F14B419C26}" type="slidenum">
              <a:rPr lang="en-US"/>
              <a:pPr/>
              <a:t>18</a:t>
            </a:fld>
            <a:endParaRPr lang="en-US"/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2EA43-81A4-4E9C-BD19-0EF27C1CBC70}" type="slidenum">
              <a:rPr lang="en-US"/>
              <a:pPr/>
              <a:t>19</a:t>
            </a:fld>
            <a:endParaRPr lang="en-US"/>
          </a:p>
        </p:txBody>
      </p:sp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9359C-597A-43C7-A1FC-A99228E69494}" type="slidenum">
              <a:rPr lang="en-US"/>
              <a:pPr/>
              <a:t>20</a:t>
            </a:fld>
            <a:endParaRPr lang="en-US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2A057-7117-4BF2-9832-2D1EC6866223}" type="slidenum">
              <a:rPr lang="en-US"/>
              <a:pPr/>
              <a:t>27</a:t>
            </a:fld>
            <a:endParaRPr lang="en-US"/>
          </a:p>
        </p:txBody>
      </p:sp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933D0-70A9-4326-8856-3FBCBC514274}" type="slidenum">
              <a:rPr lang="en-US"/>
              <a:pPr/>
              <a:t>28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31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AC203-7D79-4C7A-88BE-A6FBAC999C05}" type="slidenum">
              <a:rPr lang="en-US"/>
              <a:pPr/>
              <a:t>5</a:t>
            </a:fld>
            <a:endParaRPr lang="en-US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32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33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320B2-9964-4CEB-8A2D-C68175A739B7}" type="slidenum">
              <a:rPr lang="en-US"/>
              <a:pPr/>
              <a:t>34</a:t>
            </a:fld>
            <a:endParaRPr lang="en-US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24C099-F8E3-4566-8D24-8CE1E49356E7}" type="slidenum">
              <a:rPr lang="en-US"/>
              <a:pPr/>
              <a:t>35</a:t>
            </a:fld>
            <a:endParaRPr lang="en-US"/>
          </a:p>
        </p:txBody>
      </p:sp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CBDC2-D955-4154-9EF2-870C0621D9C6}" type="slidenum">
              <a:rPr lang="en-US"/>
              <a:pPr/>
              <a:t>36</a:t>
            </a:fld>
            <a:endParaRPr lang="en-US"/>
          </a:p>
        </p:txBody>
      </p:sp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98E5F-6966-4E67-8FDC-E8139DDC7B76}" type="slidenum">
              <a:rPr lang="en-US"/>
              <a:pPr/>
              <a:t>37</a:t>
            </a:fld>
            <a:endParaRPr lang="en-US"/>
          </a:p>
        </p:txBody>
      </p:sp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41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98E5F-6966-4E67-8FDC-E8139DDC7B76}" type="slidenum">
              <a:rPr lang="en-US"/>
              <a:pPr/>
              <a:t>42</a:t>
            </a:fld>
            <a:endParaRPr lang="en-US"/>
          </a:p>
        </p:txBody>
      </p:sp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242DD-8EF1-4477-BD35-A94DA7C9F058}" type="slidenum">
              <a:rPr lang="en-US"/>
              <a:pPr/>
              <a:t>43</a:t>
            </a:fld>
            <a:endParaRPr lang="en-US"/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18986-3B0D-43AE-BC7E-17A71E7A29B1}" type="slidenum">
              <a:rPr lang="en-US"/>
              <a:pPr/>
              <a:t>45</a:t>
            </a:fld>
            <a:endParaRPr lang="en-US"/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0E083-CAD2-47AE-869C-CE2D93E96B92}" type="slidenum">
              <a:rPr lang="en-US"/>
              <a:pPr/>
              <a:t>6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8FF4A0-2BD6-413A-9350-99F0AC59A3D1}" type="slidenum">
              <a:rPr lang="en-US"/>
              <a:pPr/>
              <a:t>47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F0F9EB-B1C9-43C9-8BD5-9C086991CBF4}" type="slidenum">
              <a:rPr lang="en-US"/>
              <a:pPr/>
              <a:t>49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91D20-A5A8-4085-A164-3AC18B232B0A}" type="slidenum">
              <a:rPr lang="en-US"/>
              <a:pPr/>
              <a:t>52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91D20-A5A8-4085-A164-3AC18B232B0A}" type="slidenum">
              <a:rPr lang="en-US"/>
              <a:pPr/>
              <a:t>53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F81FD2-DC0E-4780-9306-0C44BA44EA72}" type="slidenum">
              <a:rPr lang="en-US"/>
              <a:pPr/>
              <a:t>54</a:t>
            </a:fld>
            <a:endParaRPr lang="en-US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8CD68B-485C-4E42-98AC-1F80F2B4B291}" type="slidenum">
              <a:rPr lang="en-US"/>
              <a:pPr/>
              <a:t>60</a:t>
            </a:fld>
            <a:endParaRPr 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00E0E-DC94-4741-8795-82194D5F1BF6}" type="slidenum">
              <a:rPr lang="en-US"/>
              <a:pPr/>
              <a:t>63</a:t>
            </a:fld>
            <a:endParaRPr lang="en-US"/>
          </a:p>
        </p:txBody>
      </p:sp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C3781-E7D5-4262-B4C1-EA3F13A862A4}" type="slidenum">
              <a:rPr lang="en-US"/>
              <a:pPr/>
              <a:t>64</a:t>
            </a:fld>
            <a:endParaRPr lang="en-US"/>
          </a:p>
        </p:txBody>
      </p:sp>
      <p:sp>
        <p:nvSpPr>
          <p:cNvPr id="78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E728D-C6E7-4502-A937-A2837629D94B}" type="slidenum">
              <a:rPr lang="en-US"/>
              <a:pPr/>
              <a:t>65</a:t>
            </a:fld>
            <a:endParaRPr lang="en-US"/>
          </a:p>
        </p:txBody>
      </p:sp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CF496-7536-430F-8EEC-86840FF2BBC4}" type="slidenum">
              <a:rPr lang="en-US"/>
              <a:pPr/>
              <a:t>66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C549F-985E-4CB0-83D5-243BE739F21D}" type="slidenum">
              <a:rPr lang="en-US"/>
              <a:pPr/>
              <a:t>7</a:t>
            </a:fld>
            <a:endParaRPr lang="en-US"/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2F3E67-14BE-4970-AFA5-C66FE1FFC667}" type="slidenum">
              <a:rPr lang="en-US"/>
              <a:pPr/>
              <a:t>67</a:t>
            </a:fld>
            <a:endParaRPr lang="en-US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9C050-2AEB-43E0-BC68-BD1D6FD6421E}" type="slidenum">
              <a:rPr lang="en-US"/>
              <a:pPr/>
              <a:t>68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221CC-7D39-47C4-917E-3CDC780F6681}" type="slidenum">
              <a:rPr lang="en-US"/>
              <a:pPr/>
              <a:t>69</a:t>
            </a:fld>
            <a:endParaRPr lang="en-US"/>
          </a:p>
        </p:txBody>
      </p:sp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79D3A0-5EB2-4D4E-A7C1-0436C3BBCBA6}" type="slidenum">
              <a:rPr lang="en-US"/>
              <a:pPr/>
              <a:t>70</a:t>
            </a:fld>
            <a:endParaRPr lang="en-US"/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24EC5-47EC-43BC-A8C7-CFC0F2B0D4D6}" type="slidenum">
              <a:rPr lang="en-US"/>
              <a:pPr/>
              <a:t>71</a:t>
            </a:fld>
            <a:endParaRPr lang="en-US"/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0605B8-4182-4588-8D69-1454C3DCDC5C}" type="slidenum">
              <a:rPr lang="en-US"/>
              <a:pPr/>
              <a:t>72</a:t>
            </a:fld>
            <a:endParaRPr lang="en-US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22DC6-6706-4C60-8099-8BE59EA18991}" type="slidenum">
              <a:rPr lang="en-US"/>
              <a:pPr/>
              <a:t>73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BFA95-CB10-4813-8545-7669F7CE7B22}" type="slidenum">
              <a:rPr lang="en-US"/>
              <a:pPr/>
              <a:t>74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B3E04-5A6A-432A-9DE5-EAC2330A37E2}" type="slidenum">
              <a:rPr lang="en-US"/>
              <a:pPr/>
              <a:t>75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FFA08-96EB-4C80-8F99-845F15606600}" type="slidenum">
              <a:rPr lang="en-US"/>
              <a:pPr/>
              <a:t>76</a:t>
            </a:fld>
            <a:endParaRPr lang="en-US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201D6D-0277-43A2-970F-F712F011A2E3}" type="slidenum">
              <a:rPr lang="en-US"/>
              <a:pPr/>
              <a:t>8</a:t>
            </a:fld>
            <a:endParaRPr lang="en-US"/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78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98E5F-6966-4E67-8FDC-E8139DDC7B76}" type="slidenum">
              <a:rPr lang="en-US"/>
              <a:pPr/>
              <a:t>79</a:t>
            </a:fld>
            <a:endParaRPr lang="en-US"/>
          </a:p>
        </p:txBody>
      </p:sp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98E5F-6966-4E67-8FDC-E8139DDC7B76}" type="slidenum">
              <a:rPr lang="en-US"/>
              <a:pPr/>
              <a:t>80</a:t>
            </a:fld>
            <a:endParaRPr lang="en-US"/>
          </a:p>
        </p:txBody>
      </p:sp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2104D-77BC-4CC2-AF45-067BA3ADF210}" type="slidenum">
              <a:rPr lang="en-US"/>
              <a:pPr/>
              <a:t>92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CBDC2-D955-4154-9EF2-870C0621D9C6}" type="slidenum">
              <a:rPr lang="en-US"/>
              <a:pPr/>
              <a:t>93</a:t>
            </a:fld>
            <a:endParaRPr lang="en-US"/>
          </a:p>
        </p:txBody>
      </p:sp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9B5EC-3C98-4555-AA75-988B6A880D45}" type="slidenum">
              <a:rPr lang="en-US"/>
              <a:pPr/>
              <a:t>95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325C2-D87E-4862-BD53-1276B2AAE1AA}" type="slidenum">
              <a:rPr lang="en-US"/>
              <a:pPr/>
              <a:t>96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0E083-CAD2-47AE-869C-CE2D93E96B92}" type="slidenum">
              <a:rPr lang="en-US"/>
              <a:pPr/>
              <a:t>9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0E083-CAD2-47AE-869C-CE2D93E96B92}" type="slidenum">
              <a:rPr lang="en-US"/>
              <a:pPr/>
              <a:t>10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F84F3A-99BA-414D-8BF3-FF4D20C81A06}" type="slidenum">
              <a:rPr lang="en-US"/>
              <a:pPr/>
              <a:t>12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430CE-060C-4854-A240-8BA15449B3B5}" type="slidenum">
              <a:rPr lang="en-US"/>
              <a:pPr/>
              <a:t>13</a:t>
            </a:fld>
            <a:endParaRPr lang="en-US"/>
          </a:p>
        </p:txBody>
      </p:sp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4/29/2012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.wav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.wav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.wav"/><Relationship Id="rId1" Type="http://schemas.openxmlformats.org/officeDocument/2006/relationships/tags" Target="../tags/tag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2.wav"/><Relationship Id="rId1" Type="http://schemas.openxmlformats.org/officeDocument/2006/relationships/tags" Target="../tags/tag13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4.wav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5.wav"/><Relationship Id="rId1" Type="http://schemas.openxmlformats.org/officeDocument/2006/relationships/tags" Target="../tags/tag15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0.wav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tags" Target="../tags/tag18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9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0.wav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1.wav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7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9.wav"/><Relationship Id="rId1" Type="http://schemas.openxmlformats.org/officeDocument/2006/relationships/tags" Target="../tags/tag2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0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3.wav"/><Relationship Id="rId1" Type="http://schemas.openxmlformats.org/officeDocument/2006/relationships/tags" Target="../tags/tag21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4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5.wav"/><Relationship Id="rId1" Type="http://schemas.openxmlformats.org/officeDocument/2006/relationships/tags" Target="../tags/tag2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6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7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23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24.xml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25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6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7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26.xml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2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28.xml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9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0.wav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2.wav"/><Relationship Id="rId1" Type="http://schemas.openxmlformats.org/officeDocument/2006/relationships/tags" Target="../tags/tag29.xml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3.wav"/><Relationship Id="rId1" Type="http://schemas.openxmlformats.org/officeDocument/2006/relationships/tags" Target="../tags/tag30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4.wav"/><Relationship Id="rId1" Type="http://schemas.openxmlformats.org/officeDocument/2006/relationships/tags" Target="../tags/tag31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400800" cy="228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Initialization and Inheritance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0" y="3810000"/>
            <a:ext cx="6400800" cy="1371600"/>
          </a:xfrm>
          <a:prstGeom prst="rect">
            <a:avLst/>
          </a:prstGeom>
        </p:spPr>
        <p:txBody>
          <a:bodyPr vert="horz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~PP3384.WAV">
            <a:hlinkClick r:id="" action="ppaction://media"/>
          </p:cNvPr>
          <p:cNvPicPr>
            <a:picLocks noRot="1" noChangeAspect="1"/>
          </p:cNvPicPr>
          <p:nvPr>
            <a:wavAudioFile r:embed="rId1" name="~PP338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ARegularCourse</a:t>
            </a:r>
          </a:p>
        </p:txBody>
      </p:sp>
      <p:sp>
        <p:nvSpPr>
          <p:cNvPr id="506883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7772400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b="1" dirty="0"/>
              <a:t>implements</a:t>
            </a:r>
            <a:r>
              <a:rPr lang="en-US" dirty="0"/>
              <a:t> Course {</a:t>
            </a:r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</a:t>
            </a:r>
            <a:r>
              <a:rPr lang="en-US" dirty="0" smtClean="0"/>
              <a:t>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super</a:t>
            </a:r>
            <a:r>
              <a:rPr lang="en-US" dirty="0" smtClean="0"/>
              <a:t>();</a:t>
            </a:r>
            <a:endParaRPr lang="en-US" dirty="0"/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/>
              <a:t>;		</a:t>
            </a:r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8" name="Multiply 7"/>
          <p:cNvSpPr/>
          <p:nvPr/>
        </p:nvSpPr>
        <p:spPr>
          <a:xfrm>
            <a:off x="5410200" y="25908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048000" y="2895600"/>
            <a:ext cx="3657600" cy="2655888"/>
            <a:chOff x="2592" y="1824"/>
            <a:chExt cx="2304" cy="1673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 flipV="1">
              <a:off x="2592" y="1824"/>
              <a:ext cx="1488" cy="144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024" y="3264"/>
              <a:ext cx="187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Automatically inserted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3400" y="5638800"/>
            <a:ext cx="4800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Java complains </a:t>
            </a:r>
            <a:r>
              <a:rPr lang="en-US" dirty="0" err="1" smtClean="0"/>
              <a:t>superclass</a:t>
            </a:r>
            <a:r>
              <a:rPr lang="en-US" dirty="0" smtClean="0"/>
              <a:t> does not have </a:t>
            </a:r>
            <a:r>
              <a:rPr lang="en-US" dirty="0" err="1" smtClean="0"/>
              <a:t>parameterless</a:t>
            </a:r>
            <a:r>
              <a:rPr lang="en-US" dirty="0" smtClean="0"/>
              <a:t> constructor</a:t>
            </a:r>
            <a:endParaRPr lang="en-US" dirty="0"/>
          </a:p>
        </p:txBody>
      </p:sp>
      <p:pic>
        <p:nvPicPr>
          <p:cNvPr id="12" name="~PP1417.WAV">
            <a:hlinkClick r:id="" action="ppaction://media"/>
          </p:cNvPr>
          <p:cNvPicPr>
            <a:picLocks noRot="1" noChangeAspect="1"/>
          </p:cNvPicPr>
          <p:nvPr>
            <a:wavAudioFile r:embed="rId2" name="~PP141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/>
              <a:t>Abstract methods in constructors</a:t>
            </a: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153400" cy="5638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 b="1" dirty="0">
                <a:cs typeface="Times New Roman" pitchFamily="18" charset="0"/>
              </a:rPr>
              <a:t>public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>
                <a:cs typeface="Times New Roman" pitchFamily="18" charset="0"/>
              </a:rPr>
              <a:t>abstract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>
                <a:cs typeface="Times New Roman" pitchFamily="18" charset="0"/>
              </a:rPr>
              <a:t>class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err="1">
                <a:cs typeface="Times New Roman" pitchFamily="18" charset="0"/>
              </a:rPr>
              <a:t>ACourse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smtClean="0">
                <a:cs typeface="Times New Roman" pitchFamily="18" charset="0"/>
              </a:rPr>
              <a:t> </a:t>
            </a:r>
            <a:r>
              <a:rPr lang="en-US" sz="1800" b="1" dirty="0" smtClean="0">
                <a:cs typeface="Times New Roman" pitchFamily="18" charset="0"/>
              </a:rPr>
              <a:t>implements</a:t>
            </a:r>
            <a:r>
              <a:rPr lang="en-US" sz="1800" dirty="0" smtClean="0">
                <a:cs typeface="Times New Roman" pitchFamily="18" charset="0"/>
              </a:rPr>
              <a:t> Course </a:t>
            </a:r>
            <a:r>
              <a:rPr lang="en-US" sz="1800" dirty="0">
                <a:cs typeface="Times New Roman" pitchFamily="18" charset="0"/>
              </a:rPr>
              <a:t>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</a:t>
            </a:r>
            <a:r>
              <a:rPr lang="en-US" sz="1800" b="1" dirty="0">
                <a:cs typeface="Times New Roman" pitchFamily="18" charset="0"/>
              </a:rPr>
              <a:t>public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err="1">
                <a:cs typeface="Times New Roman" pitchFamily="18" charset="0"/>
              </a:rPr>
              <a:t>ACourse</a:t>
            </a:r>
            <a:r>
              <a:rPr lang="en-US" sz="1800" dirty="0">
                <a:cs typeface="Times New Roman" pitchFamily="18" charset="0"/>
              </a:rPr>
              <a:t> (String </a:t>
            </a:r>
            <a:r>
              <a:rPr lang="en-US" sz="1800" dirty="0" err="1">
                <a:cs typeface="Times New Roman" pitchFamily="18" charset="0"/>
              </a:rPr>
              <a:t>theTitle</a:t>
            </a:r>
            <a:r>
              <a:rPr lang="en-US" sz="1800" dirty="0">
                <a:cs typeface="Times New Roman" pitchFamily="18" charset="0"/>
              </a:rPr>
              <a:t>, String </a:t>
            </a:r>
            <a:r>
              <a:rPr lang="en-US" sz="1800" dirty="0" err="1">
                <a:cs typeface="Times New Roman" pitchFamily="18" charset="0"/>
              </a:rPr>
              <a:t>theDept</a:t>
            </a:r>
            <a:r>
              <a:rPr lang="en-US" sz="1800" dirty="0">
                <a:cs typeface="Times New Roman" pitchFamily="18" charset="0"/>
              </a:rPr>
              <a:t>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	title = </a:t>
            </a:r>
            <a:r>
              <a:rPr lang="en-US" sz="1800" dirty="0" err="1">
                <a:cs typeface="Times New Roman" pitchFamily="18" charset="0"/>
              </a:rPr>
              <a:t>theTitle</a:t>
            </a:r>
            <a:r>
              <a:rPr lang="en-US" sz="1800" dirty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	dept = </a:t>
            </a:r>
            <a:r>
              <a:rPr lang="en-US" sz="1800" dirty="0" err="1">
                <a:cs typeface="Times New Roman" pitchFamily="18" charset="0"/>
              </a:rPr>
              <a:t>theDept</a:t>
            </a:r>
            <a:r>
              <a:rPr lang="en-US" sz="1800" dirty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	// “innocuous” debugging statement added to </a:t>
            </a:r>
            <a:r>
              <a:rPr lang="en-US" sz="1800" dirty="0" err="1">
                <a:cs typeface="Times New Roman" pitchFamily="18" charset="0"/>
              </a:rPr>
              <a:t>ACourse</a:t>
            </a:r>
            <a:endParaRPr lang="en-US" sz="18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	</a:t>
            </a:r>
            <a:r>
              <a:rPr lang="en-US" sz="1800" dirty="0" err="1">
                <a:cs typeface="Times New Roman" pitchFamily="18" charset="0"/>
              </a:rPr>
              <a:t>System.out.println</a:t>
            </a:r>
            <a:r>
              <a:rPr lang="en-US" sz="1800" dirty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sz="1800" dirty="0" err="1">
                <a:cs typeface="Times New Roman" pitchFamily="18" charset="0"/>
              </a:rPr>
              <a:t>getNumber</a:t>
            </a:r>
            <a:r>
              <a:rPr lang="en-US" sz="1800" dirty="0">
                <a:cs typeface="Times New Roman" pitchFamily="18" charset="0"/>
              </a:rPr>
              <a:t>())	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            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   </a:t>
            </a:r>
            <a:r>
              <a:rPr lang="en-US" sz="1800" b="1" dirty="0" smtClean="0">
                <a:cs typeface="Times New Roman" pitchFamily="18" charset="0"/>
              </a:rPr>
              <a:t>public</a:t>
            </a:r>
            <a:r>
              <a:rPr lang="en-US" sz="1800" dirty="0" smtClean="0">
                <a:cs typeface="Times New Roman" pitchFamily="18" charset="0"/>
              </a:rPr>
              <a:t> </a:t>
            </a:r>
            <a:r>
              <a:rPr lang="en-US" sz="1800" dirty="0">
                <a:cs typeface="Times New Roman" pitchFamily="18" charset="0"/>
              </a:rPr>
              <a:t>String </a:t>
            </a:r>
            <a:r>
              <a:rPr lang="en-US" sz="1800" dirty="0" err="1">
                <a:cs typeface="Times New Roman" pitchFamily="18" charset="0"/>
              </a:rPr>
              <a:t>getTitle</a:t>
            </a:r>
            <a:r>
              <a:rPr lang="en-US" sz="1800" dirty="0">
                <a:cs typeface="Times New Roman" pitchFamily="18" charset="0"/>
              </a:rPr>
              <a:t>()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	</a:t>
            </a:r>
            <a:r>
              <a:rPr lang="en-US" sz="1800" b="1" dirty="0">
                <a:cs typeface="Times New Roman" pitchFamily="18" charset="0"/>
              </a:rPr>
              <a:t>return</a:t>
            </a:r>
            <a:r>
              <a:rPr lang="en-US" sz="1800" dirty="0">
                <a:cs typeface="Times New Roman" pitchFamily="18" charset="0"/>
              </a:rPr>
              <a:t> title;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}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    </a:t>
            </a:r>
            <a:r>
              <a:rPr lang="en-US" sz="1800" b="1" dirty="0" smtClean="0">
                <a:cs typeface="Times New Roman" pitchFamily="18" charset="0"/>
              </a:rPr>
              <a:t>public</a:t>
            </a:r>
            <a:r>
              <a:rPr lang="en-US" sz="1800" dirty="0" smtClean="0">
                <a:cs typeface="Times New Roman" pitchFamily="18" charset="0"/>
              </a:rPr>
              <a:t> </a:t>
            </a:r>
            <a:r>
              <a:rPr lang="en-US" sz="1800" dirty="0">
                <a:cs typeface="Times New Roman" pitchFamily="18" charset="0"/>
              </a:rPr>
              <a:t>String </a:t>
            </a:r>
            <a:r>
              <a:rPr lang="en-US" sz="1800" dirty="0" err="1">
                <a:cs typeface="Times New Roman" pitchFamily="18" charset="0"/>
              </a:rPr>
              <a:t>getDepartment</a:t>
            </a:r>
            <a:r>
              <a:rPr lang="en-US" sz="1800" dirty="0">
                <a:cs typeface="Times New Roman" pitchFamily="18" charset="0"/>
              </a:rPr>
              <a:t>()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	</a:t>
            </a:r>
            <a:r>
              <a:rPr lang="en-US" sz="1800" b="1" dirty="0">
                <a:cs typeface="Times New Roman" pitchFamily="18" charset="0"/>
              </a:rPr>
              <a:t>return</a:t>
            </a:r>
            <a:r>
              <a:rPr lang="en-US" sz="1800" dirty="0">
                <a:cs typeface="Times New Roman" pitchFamily="18" charset="0"/>
              </a:rPr>
              <a:t>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	</a:t>
            </a:r>
            <a:r>
              <a:rPr lang="en-US" sz="1800" b="1" dirty="0">
                <a:cs typeface="Times New Roman" pitchFamily="18" charset="0"/>
              </a:rPr>
              <a:t>abstract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>
                <a:cs typeface="Times New Roman" pitchFamily="18" charset="0"/>
              </a:rPr>
              <a:t>public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 err="1" smtClean="0">
                <a:cs typeface="Times New Roman" pitchFamily="18" charset="0"/>
              </a:rPr>
              <a:t>int</a:t>
            </a:r>
            <a:r>
              <a:rPr lang="en-US" sz="1800" dirty="0" smtClean="0">
                <a:cs typeface="Times New Roman" pitchFamily="18" charset="0"/>
              </a:rPr>
              <a:t> </a:t>
            </a:r>
            <a:r>
              <a:rPr lang="en-US" sz="1800" dirty="0" err="1" smtClean="0">
                <a:cs typeface="Times New Roman" pitchFamily="18" charset="0"/>
              </a:rPr>
              <a:t>getNumber</a:t>
            </a:r>
            <a:r>
              <a:rPr lang="en-US" sz="1800" dirty="0">
                <a:cs typeface="Times New Roman" pitchFamily="18" charset="0"/>
              </a:rPr>
              <a:t>();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cs typeface="Times New Roman" pitchFamily="18" charset="0"/>
              </a:rPr>
              <a:t>}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609600" y="2667000"/>
            <a:ext cx="7391400" cy="1219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~PP2962.WAV">
            <a:hlinkClick r:id="" action="ppaction://media"/>
          </p:cNvPr>
          <p:cNvPicPr>
            <a:picLocks noRot="1" noChangeAspect="1"/>
          </p:cNvPicPr>
          <p:nvPr>
            <a:wavAudioFile r:embed="rId1" name="~PP29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8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/>
              <a:t>Abstract methods in constructors</a:t>
            </a: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2595563" y="2724150"/>
            <a:ext cx="9144000" cy="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17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6475"/>
            <a:ext cx="9144000" cy="3254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66800" y="4800600"/>
            <a:ext cx="5715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err="1" smtClean="0"/>
              <a:t>getNumber</a:t>
            </a:r>
            <a:r>
              <a:rPr lang="en-US" sz="2400" dirty="0" smtClean="0"/>
              <a:t>() called before subclass constructor  in </a:t>
            </a:r>
            <a:r>
              <a:rPr lang="en-US" sz="2400" dirty="0" err="1" smtClean="0"/>
              <a:t>ARegularCourse</a:t>
            </a:r>
            <a:r>
              <a:rPr lang="en-US" sz="2400" dirty="0" smtClean="0"/>
              <a:t> has initialized variables. </a:t>
            </a:r>
            <a:endParaRPr lang="en-US" sz="2400" dirty="0"/>
          </a:p>
        </p:txBody>
      </p:sp>
      <p:pic>
        <p:nvPicPr>
          <p:cNvPr id="7" name="~PP196.WAV">
            <a:hlinkClick r:id="" action="ppaction://media"/>
          </p:cNvPr>
          <p:cNvPicPr>
            <a:picLocks noRot="1" noChangeAspect="1"/>
          </p:cNvPicPr>
          <p:nvPr>
            <a:wavAudioFile r:embed="rId2" name="~PP196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/>
              <a:t>Abstract methods in constructors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828800"/>
            <a:ext cx="6629400" cy="2514600"/>
          </a:xfrm>
        </p:spPr>
        <p:txBody>
          <a:bodyPr/>
          <a:lstStyle/>
          <a:p>
            <a:r>
              <a:rPr lang="en-US"/>
              <a:t>Beware of abstract methods being called in constructors.</a:t>
            </a:r>
          </a:p>
          <a:p>
            <a:r>
              <a:rPr lang="en-US"/>
              <a:t>They may access uninitialized variables in subclasses!</a:t>
            </a:r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2595563" y="2724150"/>
            <a:ext cx="9144000" cy="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" name="~PP31.WAV">
            <a:hlinkClick r:id="" action="ppaction://media"/>
          </p:cNvPr>
          <p:cNvPicPr>
            <a:picLocks noRot="1" noChangeAspect="1"/>
          </p:cNvPicPr>
          <p:nvPr>
            <a:wavAudioFile r:embed="rId2" name="~PP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1814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/>
              <a:t>Initializing declaration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191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cs typeface="Times New Roman" pitchFamily="18" charset="0"/>
              </a:rPr>
              <a:t>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class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ARegularCourse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extends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 smtClean="0">
                <a:cs typeface="Times New Roman" pitchFamily="18" charset="0"/>
              </a:rPr>
              <a:t>ACourse</a:t>
            </a:r>
            <a:r>
              <a:rPr lang="en-US" sz="2000" dirty="0" smtClean="0">
                <a:cs typeface="Times New Roman" pitchFamily="18" charset="0"/>
              </a:rPr>
              <a:t> {</a:t>
            </a:r>
            <a:endParaRPr lang="en-US" sz="20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cs typeface="Times New Roman" pitchFamily="18" charset="0"/>
              </a:rPr>
              <a:t>	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int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courseNum</a:t>
            </a:r>
            <a:r>
              <a:rPr lang="en-US" sz="2000" dirty="0">
                <a:cs typeface="Times New Roman" pitchFamily="18" charset="0"/>
              </a:rPr>
              <a:t> = 99;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cs typeface="Times New Roman" pitchFamily="18" charset="0"/>
              </a:rPr>
              <a:t>    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ARegularCourse</a:t>
            </a:r>
            <a:r>
              <a:rPr lang="en-US" sz="2000" dirty="0">
                <a:cs typeface="Times New Roman" pitchFamily="18" charset="0"/>
              </a:rPr>
              <a:t> (String </a:t>
            </a:r>
            <a:r>
              <a:rPr lang="en-US" sz="2000" dirty="0" err="1">
                <a:cs typeface="Times New Roman" pitchFamily="18" charset="0"/>
              </a:rPr>
              <a:t>theTitle</a:t>
            </a:r>
            <a:r>
              <a:rPr lang="en-US" sz="2000" dirty="0">
                <a:cs typeface="Times New Roman" pitchFamily="18" charset="0"/>
              </a:rPr>
              <a:t>, String </a:t>
            </a:r>
            <a:r>
              <a:rPr lang="en-US" sz="2000" dirty="0" err="1">
                <a:cs typeface="Times New Roman" pitchFamily="18" charset="0"/>
              </a:rPr>
              <a:t>theDept</a:t>
            </a:r>
            <a:r>
              <a:rPr lang="en-US" sz="2000" dirty="0">
                <a:cs typeface="Times New Roman" pitchFamily="18" charset="0"/>
              </a:rPr>
              <a:t>, </a:t>
            </a:r>
            <a:r>
              <a:rPr lang="en-US" sz="2000" dirty="0" err="1">
                <a:cs typeface="Times New Roman" pitchFamily="18" charset="0"/>
              </a:rPr>
              <a:t>int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theCourseNum</a:t>
            </a:r>
            <a:r>
              <a:rPr lang="en-US" sz="2000" dirty="0">
                <a:cs typeface="Times New Roman" pitchFamily="18" charset="0"/>
              </a:rPr>
              <a:t>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cs typeface="Times New Roman" pitchFamily="18" charset="0"/>
              </a:rPr>
              <a:t>		</a:t>
            </a:r>
            <a:r>
              <a:rPr lang="en-US" sz="2000" b="1" dirty="0">
                <a:cs typeface="Times New Roman" pitchFamily="18" charset="0"/>
              </a:rPr>
              <a:t>super</a:t>
            </a:r>
            <a:r>
              <a:rPr lang="en-US" sz="2000" dirty="0">
                <a:cs typeface="Times New Roman" pitchFamily="18" charset="0"/>
              </a:rPr>
              <a:t> (</a:t>
            </a:r>
            <a:r>
              <a:rPr lang="en-US" sz="2000" dirty="0" err="1">
                <a:cs typeface="Times New Roman" pitchFamily="18" charset="0"/>
              </a:rPr>
              <a:t>theTitle</a:t>
            </a:r>
            <a:r>
              <a:rPr lang="en-US" sz="2000" dirty="0">
                <a:cs typeface="Times New Roman" pitchFamily="18" charset="0"/>
              </a:rPr>
              <a:t>, </a:t>
            </a:r>
            <a:r>
              <a:rPr lang="en-US" sz="2000" dirty="0" err="1">
                <a:cs typeface="Times New Roman" pitchFamily="18" charset="0"/>
              </a:rPr>
              <a:t>theDept</a:t>
            </a:r>
            <a:r>
              <a:rPr lang="en-US" sz="2000" dirty="0">
                <a:cs typeface="Times New Roman" pitchFamily="18" charset="0"/>
              </a:rPr>
              <a:t>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cs typeface="Times New Roman" pitchFamily="18" charset="0"/>
              </a:rPr>
              <a:t>		</a:t>
            </a:r>
            <a:r>
              <a:rPr lang="en-US" sz="2000" dirty="0" err="1">
                <a:cs typeface="Times New Roman" pitchFamily="18" charset="0"/>
              </a:rPr>
              <a:t>courseNum</a:t>
            </a:r>
            <a:r>
              <a:rPr lang="en-US" sz="2000" dirty="0">
                <a:cs typeface="Times New Roman" pitchFamily="18" charset="0"/>
              </a:rPr>
              <a:t> = </a:t>
            </a:r>
            <a:r>
              <a:rPr lang="en-US" sz="2000" dirty="0" err="1">
                <a:cs typeface="Times New Roman" pitchFamily="18" charset="0"/>
              </a:rPr>
              <a:t>theCourseNum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cs typeface="Times New Roman" pitchFamily="18" charset="0"/>
              </a:rPr>
              <a:t>    }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cs typeface="Times New Roman" pitchFamily="18" charset="0"/>
              </a:rPr>
              <a:t>    </a:t>
            </a:r>
            <a:r>
              <a:rPr lang="en-US" sz="2000" b="1" dirty="0">
                <a:cs typeface="Times New Roman" pitchFamily="18" charset="0"/>
              </a:rPr>
              <a:t>public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int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getNumber</a:t>
            </a:r>
            <a:r>
              <a:rPr lang="en-US" sz="2000" dirty="0">
                <a:cs typeface="Times New Roman" pitchFamily="18" charset="0"/>
              </a:rPr>
              <a:t>()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cs typeface="Times New Roman" pitchFamily="18" charset="0"/>
              </a:rPr>
              <a:t>		</a:t>
            </a:r>
            <a:r>
              <a:rPr lang="en-US" sz="2000" b="1" dirty="0">
                <a:cs typeface="Times New Roman" pitchFamily="18" charset="0"/>
              </a:rPr>
              <a:t>return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courseNum</a:t>
            </a:r>
            <a:r>
              <a:rPr lang="en-US" sz="2000" dirty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cs typeface="Times New Roman" pitchFamily="18" charset="0"/>
              </a:rPr>
              <a:t>    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cs typeface="Times New Roman" pitchFamily="18" charset="0"/>
              </a:rPr>
              <a:t>}</a:t>
            </a:r>
          </a:p>
        </p:txBody>
      </p:sp>
      <p:sp>
        <p:nvSpPr>
          <p:cNvPr id="519172" name="Rectangle 4"/>
          <p:cNvSpPr>
            <a:spLocks noChangeArrowheads="1"/>
          </p:cNvSpPr>
          <p:nvPr/>
        </p:nvSpPr>
        <p:spPr bwMode="auto">
          <a:xfrm>
            <a:off x="2595563" y="2724150"/>
            <a:ext cx="9144000" cy="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1524000"/>
            <a:ext cx="28194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~PP1329.WAV">
            <a:hlinkClick r:id="" action="ppaction://media"/>
          </p:cNvPr>
          <p:cNvPicPr>
            <a:picLocks noRot="1" noChangeAspect="1"/>
          </p:cNvPicPr>
          <p:nvPr>
            <a:wavAudioFile r:embed="rId1" name="~PP13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2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/>
              <a:t>Initializing declarations</a:t>
            </a:r>
          </a:p>
        </p:txBody>
      </p:sp>
      <p:sp>
        <p:nvSpPr>
          <p:cNvPr id="520196" name="Rectangle 4"/>
          <p:cNvSpPr>
            <a:spLocks noChangeArrowheads="1"/>
          </p:cNvSpPr>
          <p:nvPr/>
        </p:nvSpPr>
        <p:spPr bwMode="auto">
          <a:xfrm>
            <a:off x="2595563" y="2724150"/>
            <a:ext cx="9144000" cy="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20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6475"/>
            <a:ext cx="9144000" cy="3254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520198" name="Line 6"/>
          <p:cNvSpPr>
            <a:spLocks noChangeShapeType="1"/>
          </p:cNvSpPr>
          <p:nvPr/>
        </p:nvSpPr>
        <p:spPr bwMode="auto">
          <a:xfrm flipV="1">
            <a:off x="7139354" y="3505200"/>
            <a:ext cx="562708" cy="1981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4191000"/>
            <a:ext cx="5715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/>
              <a:t>Initializations in declarations processed after </a:t>
            </a:r>
            <a:r>
              <a:rPr lang="en-US" sz="2400" dirty="0" err="1" smtClean="0"/>
              <a:t>superclass</a:t>
            </a:r>
            <a:r>
              <a:rPr lang="en-US" sz="2400" dirty="0" smtClean="0"/>
              <a:t> constructor returns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715000"/>
            <a:ext cx="57150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2400" dirty="0" smtClean="0"/>
              <a:t>Try stepping into a constructor in a debugger.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5486400"/>
            <a:ext cx="2743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Why correct value?</a:t>
            </a:r>
            <a:endParaRPr lang="en-US" sz="2400" dirty="0"/>
          </a:p>
        </p:txBody>
      </p:sp>
      <p:pic>
        <p:nvPicPr>
          <p:cNvPr id="13" name="~PP1938.WAV">
            <a:hlinkClick r:id="" action="ppaction://media"/>
          </p:cNvPr>
          <p:cNvPicPr>
            <a:picLocks noRot="1" noChangeAspect="1"/>
          </p:cNvPicPr>
          <p:nvPr>
            <a:wavAudioFile r:embed="rId2" name="~PP1938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20198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Constant initializations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 when constants allocated memory.</a:t>
            </a:r>
          </a:p>
          <a:p>
            <a:r>
              <a:rPr lang="en-US" dirty="0" smtClean="0"/>
              <a:t>(Should be) shared </a:t>
            </a:r>
            <a:r>
              <a:rPr lang="en-US" dirty="0"/>
              <a:t>by all instances.</a:t>
            </a:r>
          </a:p>
          <a:p>
            <a:r>
              <a:rPr lang="en-US" dirty="0" smtClean="0"/>
              <a:t>When </a:t>
            </a:r>
            <a:r>
              <a:rPr lang="en-US" dirty="0"/>
              <a:t>class is loaded in memory.</a:t>
            </a:r>
          </a:p>
          <a:p>
            <a:r>
              <a:rPr lang="en-US" dirty="0"/>
              <a:t>Not when an instance created.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~PP2043.WAV">
            <a:hlinkClick r:id="" action="ppaction://media"/>
          </p:cNvPr>
          <p:cNvPicPr>
            <a:picLocks noRot="1" noChangeAspect="1"/>
          </p:cNvPicPr>
          <p:nvPr>
            <a:wavAudioFile r:embed="rId1" name="~PP20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Processing of new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Symbol" pitchFamily="18" charset="2"/>
                <a:cs typeface="Times New Roman" pitchFamily="18" charset="0"/>
              </a:rPr>
              <a:t>·</a:t>
            </a:r>
            <a:r>
              <a:rPr lang="en-US">
                <a:cs typeface="Times New Roman" pitchFamily="18" charset="0"/>
              </a:rPr>
              <a:t>  The variables declared in ARegularCourse and Course are allocated space but not initialized.</a:t>
            </a:r>
          </a:p>
          <a:p>
            <a:pPr>
              <a:buFontTx/>
              <a:buNone/>
            </a:pPr>
            <a:r>
              <a:rPr lang="en-US">
                <a:latin typeface="Symbol" pitchFamily="18" charset="2"/>
                <a:cs typeface="Times New Roman" pitchFamily="18" charset="0"/>
              </a:rPr>
              <a:t>·</a:t>
            </a:r>
            <a:r>
              <a:rPr lang="en-US">
                <a:cs typeface="Times New Roman" pitchFamily="18" charset="0"/>
              </a:rPr>
              <a:t> The constructor of ARegularCourse is called.</a:t>
            </a:r>
          </a:p>
          <a:p>
            <a:pPr>
              <a:buFontTx/>
              <a:buNone/>
            </a:pPr>
            <a:r>
              <a:rPr lang="en-US">
                <a:latin typeface="Symbol" pitchFamily="18" charset="2"/>
                <a:cs typeface="Times New Roman" pitchFamily="18" charset="0"/>
              </a:rPr>
              <a:t>·</a:t>
            </a:r>
            <a:r>
              <a:rPr lang="en-US">
                <a:cs typeface="Times New Roman" pitchFamily="18" charset="0"/>
              </a:rPr>
              <a:t>  It calls the constructor of ACourse in its first statement.    </a:t>
            </a:r>
            <a:endParaRPr lang="en-US"/>
          </a:p>
        </p:txBody>
      </p:sp>
      <p:sp>
        <p:nvSpPr>
          <p:cNvPr id="522245" name="Rectangle 5"/>
          <p:cNvSpPr>
            <a:spLocks noChangeArrowheads="1"/>
          </p:cNvSpPr>
          <p:nvPr/>
        </p:nvSpPr>
        <p:spPr bwMode="auto">
          <a:xfrm>
            <a:off x="152400" y="1524000"/>
            <a:ext cx="79248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cs typeface="Times New Roman" pitchFamily="18" charset="0"/>
              </a:rPr>
              <a:t>(</a:t>
            </a:r>
            <a:r>
              <a:rPr lang="en-US" sz="2400" b="1" dirty="0">
                <a:cs typeface="Times New Roman" pitchFamily="18" charset="0"/>
              </a:rPr>
              <a:t>new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ARegularCourse</a:t>
            </a:r>
            <a:r>
              <a:rPr lang="en-US" sz="2400" dirty="0">
                <a:cs typeface="Times New Roman" pitchFamily="18" charset="0"/>
              </a:rPr>
              <a:t> ("Intro. </a:t>
            </a:r>
            <a:r>
              <a:rPr lang="en-US" sz="2400" dirty="0" err="1">
                <a:cs typeface="Times New Roman" pitchFamily="18" charset="0"/>
              </a:rPr>
              <a:t>Prog</a:t>
            </a:r>
            <a:r>
              <a:rPr lang="en-US" sz="2400" dirty="0">
                <a:cs typeface="Times New Roman" pitchFamily="18" charset="0"/>
              </a:rPr>
              <a:t>.",  "COMP", 14));</a:t>
            </a:r>
          </a:p>
        </p:txBody>
      </p:sp>
      <p:pic>
        <p:nvPicPr>
          <p:cNvPr id="6" name="~PP2977.WAV">
            <a:hlinkClick r:id="" action="ppaction://media"/>
          </p:cNvPr>
          <p:cNvPicPr>
            <a:picLocks noRot="1" noChangeAspect="1"/>
          </p:cNvPicPr>
          <p:nvPr>
            <a:wavAudioFile r:embed="rId2" name="~PP297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224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Processing of new</a:t>
            </a:r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The initializations in the declarations of the variables of </a:t>
            </a:r>
            <a:r>
              <a:rPr lang="en-US" sz="2800" dirty="0" err="1">
                <a:cs typeface="Times New Roman" pitchFamily="18" charset="0"/>
              </a:rPr>
              <a:t>ACourse</a:t>
            </a:r>
            <a:r>
              <a:rPr lang="en-US" sz="2800" dirty="0">
                <a:cs typeface="Times New Roman" pitchFamily="18" charset="0"/>
              </a:rPr>
              <a:t> are processed. In this case </a:t>
            </a:r>
            <a:r>
              <a:rPr lang="en-US" sz="2800" dirty="0" smtClean="0">
                <a:cs typeface="Times New Roman" pitchFamily="18" charset="0"/>
              </a:rPr>
              <a:t>there are </a:t>
            </a:r>
            <a:r>
              <a:rPr lang="en-US" sz="2800" dirty="0">
                <a:cs typeface="Times New Roman" pitchFamily="18" charset="0"/>
              </a:rPr>
              <a:t>no initializations.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The constructor of </a:t>
            </a:r>
            <a:r>
              <a:rPr lang="en-US" sz="2800" dirty="0" err="1">
                <a:cs typeface="Times New Roman" pitchFamily="18" charset="0"/>
              </a:rPr>
              <a:t>ACourse</a:t>
            </a:r>
            <a:r>
              <a:rPr lang="en-US" sz="2800" dirty="0">
                <a:cs typeface="Times New Roman" pitchFamily="18" charset="0"/>
              </a:rPr>
              <a:t> is started.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The two instance variables of </a:t>
            </a:r>
            <a:r>
              <a:rPr lang="en-US" sz="2800" dirty="0" err="1">
                <a:cs typeface="Times New Roman" pitchFamily="18" charset="0"/>
              </a:rPr>
              <a:t>ACourse</a:t>
            </a:r>
            <a:r>
              <a:rPr lang="en-US" sz="2800" dirty="0">
                <a:cs typeface="Times New Roman" pitchFamily="18" charset="0"/>
              </a:rPr>
              <a:t> are assigned parameter values, “Intro. </a:t>
            </a:r>
            <a:r>
              <a:rPr lang="en-US" sz="2800" dirty="0" err="1">
                <a:cs typeface="Times New Roman" pitchFamily="18" charset="0"/>
              </a:rPr>
              <a:t>Prog</a:t>
            </a:r>
            <a:r>
              <a:rPr lang="en-US" sz="2800" dirty="0">
                <a:cs typeface="Times New Roman" pitchFamily="18" charset="0"/>
              </a:rPr>
              <a:t>.” And “COMP”.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The values of these variables are printed.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 pitchFamily="18" charset="0"/>
              </a:rPr>
              <a:t>The method </a:t>
            </a:r>
            <a:r>
              <a:rPr lang="en-US" sz="2800" dirty="0" err="1">
                <a:cs typeface="Times New Roman" pitchFamily="18" charset="0"/>
              </a:rPr>
              <a:t>getNumber</a:t>
            </a:r>
            <a:r>
              <a:rPr lang="en-US" sz="2800" dirty="0">
                <a:cs typeface="Times New Roman" pitchFamily="18" charset="0"/>
              </a:rPr>
              <a:t>() of </a:t>
            </a:r>
            <a:r>
              <a:rPr lang="en-US" sz="2800" dirty="0" err="1">
                <a:cs typeface="Times New Roman" pitchFamily="18" charset="0"/>
              </a:rPr>
              <a:t>ARegularCourse</a:t>
            </a:r>
            <a:r>
              <a:rPr lang="en-US" sz="2800" dirty="0">
                <a:cs typeface="Times New Roman" pitchFamily="18" charset="0"/>
              </a:rPr>
              <a:t> is called and the default value of </a:t>
            </a:r>
            <a:r>
              <a:rPr lang="en-US" sz="2800" dirty="0" err="1">
                <a:cs typeface="Times New Roman" pitchFamily="18" charset="0"/>
              </a:rPr>
              <a:t>courseNum</a:t>
            </a:r>
            <a:r>
              <a:rPr lang="en-US" sz="2800" dirty="0">
                <a:cs typeface="Times New Roman" pitchFamily="18" charset="0"/>
              </a:rPr>
              <a:t> is printed.</a:t>
            </a:r>
            <a:endParaRPr lang="en-US" sz="2800" dirty="0"/>
          </a:p>
        </p:txBody>
      </p:sp>
      <p:pic>
        <p:nvPicPr>
          <p:cNvPr id="5" name="~PP2657.WAV">
            <a:hlinkClick r:id="" action="ppaction://media"/>
          </p:cNvPr>
          <p:cNvPicPr>
            <a:picLocks noRot="1" noChangeAspect="1"/>
          </p:cNvPicPr>
          <p:nvPr>
            <a:wavAudioFile r:embed="rId2" name="~PP265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2326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Abstract Classes</a:t>
            </a:r>
            <a:endParaRPr lang="en-US" dirty="0" smtClean="0"/>
          </a:p>
          <a:p>
            <a:pPr marL="0" indent="0">
              <a:buNone/>
            </a:pPr>
            <a:r>
              <a:rPr lang="en-US" smtClean="0"/>
              <a:t>.</a:t>
            </a:r>
            <a:endParaRPr lang="en-US" dirty="0" smtClean="0"/>
          </a:p>
        </p:txBody>
      </p:sp>
      <p:pic>
        <p:nvPicPr>
          <p:cNvPr id="6" name="~PP212.WAV">
            <a:hlinkClick r:id="" action="ppaction://media"/>
          </p:cNvPr>
          <p:cNvPicPr>
            <a:picLocks noRot="1" noChangeAspect="1"/>
          </p:cNvPicPr>
          <p:nvPr>
            <a:wavAudioFile r:embed="rId2" name="~PP2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175342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Processing of new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696200" cy="4800600"/>
          </a:xfrm>
        </p:spPr>
        <p:txBody>
          <a:bodyPr>
            <a:normAutofit lnSpcReduction="10000"/>
          </a:bodyPr>
          <a:lstStyle/>
          <a:p>
            <a:r>
              <a:rPr lang="en-US" sz="2800">
                <a:cs typeface="Times New Roman" pitchFamily="18" charset="0"/>
              </a:rPr>
              <a:t>The constructor of ACourse returns.</a:t>
            </a:r>
          </a:p>
          <a:p>
            <a:r>
              <a:rPr lang="en-US" sz="2800">
                <a:cs typeface="Times New Roman" pitchFamily="18" charset="0"/>
              </a:rPr>
              <a:t>The initializations in the declarations of the variables of ARegularCourse are processed. In this case, courseNum is assigned the value 0.</a:t>
            </a:r>
          </a:p>
          <a:p>
            <a:r>
              <a:rPr lang="en-US" sz="2800">
                <a:cs typeface="Times New Roman" pitchFamily="18" charset="0"/>
              </a:rPr>
              <a:t>Execution resumes in the constructor of ARegularCourse.The courseNum variable is assigned the parameter value, 14.</a:t>
            </a:r>
          </a:p>
          <a:p>
            <a:r>
              <a:rPr lang="en-US" sz="2800">
                <a:cs typeface="Times New Roman" pitchFamily="18" charset="0"/>
              </a:rPr>
              <a:t>The constructor of ARegularCourse returns.</a:t>
            </a:r>
          </a:p>
          <a:p>
            <a:r>
              <a:rPr lang="en-US" sz="2800">
                <a:cs typeface="Times New Roman" pitchFamily="18" charset="0"/>
              </a:rPr>
              <a:t>The new statement completes, returning the new instance to its caller.</a:t>
            </a:r>
          </a:p>
          <a:p>
            <a:endParaRPr lang="en-US" sz="2800"/>
          </a:p>
        </p:txBody>
      </p:sp>
      <p:pic>
        <p:nvPicPr>
          <p:cNvPr id="5" name="~PP4036.WAV">
            <a:hlinkClick r:id="" action="ppaction://media"/>
          </p:cNvPr>
          <p:cNvPicPr>
            <a:picLocks noRot="1" noChangeAspect="1"/>
          </p:cNvPicPr>
          <p:nvPr>
            <a:wavAudioFile r:embed="rId2" name="~PP403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2429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Constructors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9121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 = “COMP”; </a:t>
            </a:r>
          </a:p>
          <a:p>
            <a:r>
              <a:rPr lang="en-US" dirty="0" smtClean="0"/>
              <a:t>	String dept = “Topics in Computer Science”;</a:t>
            </a:r>
          </a:p>
          <a:p>
            <a:r>
              <a:rPr lang="en-US" dirty="0" smtClean="0"/>
              <a:t> 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19200" y="6019800"/>
            <a:ext cx="5638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How to remove code duplication?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62000" y="3962400"/>
            <a:ext cx="7848600" cy="5334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3400" y="2819400"/>
            <a:ext cx="8001000" cy="5334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~PP3718.WAV">
            <a:hlinkClick r:id="" action="ppaction://media"/>
          </p:cNvPr>
          <p:cNvPicPr>
            <a:picLocks noRot="1" noChangeAspect="1"/>
          </p:cNvPicPr>
          <p:nvPr>
            <a:wavAudioFile r:embed="rId2" name="~PP371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 calling Constructor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6628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 = “COMP”; </a:t>
            </a:r>
          </a:p>
          <a:p>
            <a:r>
              <a:rPr lang="en-US" dirty="0" smtClean="0"/>
              <a:t>	String dept = “Topics in Computer Science”;</a:t>
            </a:r>
          </a:p>
          <a:p>
            <a:r>
              <a:rPr lang="en-US" dirty="0" smtClean="0"/>
              <a:t> 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(title, dept);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1200" y="3886200"/>
            <a:ext cx="27432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5800" y="5791200"/>
            <a:ext cx="4495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This implies constructor of same class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3124200" y="4114800"/>
            <a:ext cx="152400" cy="1676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12" name="~PP512.WAV">
            <a:hlinkClick r:id="" action="ppaction://media"/>
          </p:cNvPr>
          <p:cNvPicPr>
            <a:picLocks noRot="1" noChangeAspect="1"/>
          </p:cNvPicPr>
          <p:nvPr>
            <a:wavAudioFile r:embed="rId1" name="~PP51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8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Code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9398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 = “COMP”; </a:t>
            </a:r>
          </a:p>
          <a:p>
            <a:r>
              <a:rPr lang="en-US" dirty="0" smtClean="0"/>
              <a:t>	String dept = “Topics in Computer Science”;</a:t>
            </a:r>
          </a:p>
          <a:p>
            <a:r>
              <a:rPr lang="en-US" dirty="0" smtClean="0"/>
              <a:t> 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super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(title, dept);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3600" y="2286000"/>
            <a:ext cx="16002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67200" y="3886200"/>
            <a:ext cx="1676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No super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3124200" y="4038600"/>
            <a:ext cx="1066800" cy="76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19200" y="5934670"/>
            <a:ext cx="3657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Super may have side effects, so cannot call super() before this()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3000" y="5934670"/>
            <a:ext cx="3657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complains that instance variables not initialized</a:t>
            </a:r>
          </a:p>
        </p:txBody>
      </p:sp>
      <p:pic>
        <p:nvPicPr>
          <p:cNvPr id="14" name="~PP768.WAV">
            <a:hlinkClick r:id="" action="ppaction://media"/>
          </p:cNvPr>
          <p:cNvPicPr>
            <a:picLocks noRot="1" noChangeAspect="1"/>
          </p:cNvPicPr>
          <p:nvPr>
            <a:wavAudioFile r:embed="rId2" name="~PP7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 calling Constructor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6905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 = “COMP”; </a:t>
            </a:r>
          </a:p>
          <a:p>
            <a:r>
              <a:rPr lang="en-US" dirty="0" smtClean="0"/>
              <a:t>	String dept = “Topics in Computer Science”;</a:t>
            </a:r>
          </a:p>
          <a:p>
            <a:r>
              <a:rPr lang="en-US" dirty="0" smtClean="0"/>
              <a:t> 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</a:t>
            </a:r>
          </a:p>
          <a:p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b="1" dirty="0" smtClean="0">
                <a:cs typeface="Times New Roman" pitchFamily="18" charset="0"/>
              </a:rPr>
              <a:t>this();</a:t>
            </a:r>
            <a:r>
              <a:rPr lang="en-US" dirty="0" smtClean="0">
                <a:cs typeface="Times New Roman" pitchFamily="18" charset="0"/>
              </a:rPr>
              <a:t>		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5800" y="5791200"/>
            <a:ext cx="48768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Java complains that this() must be first call, as it results in super() </a:t>
            </a:r>
            <a:r>
              <a:rPr lang="en-US" smtClean="0">
                <a:solidFill>
                  <a:schemeClr val="bg1"/>
                </a:solidFill>
              </a:rPr>
              <a:t>being called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2667000" y="3124200"/>
            <a:ext cx="304800" cy="2667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7" name="~PP3190.WAV">
            <a:hlinkClick r:id="" action="ppaction://media"/>
          </p:cNvPr>
          <p:cNvPicPr>
            <a:picLocks noRot="1" noChangeAspect="1"/>
          </p:cNvPicPr>
          <p:nvPr>
            <a:wavAudioFile r:embed="rId1" name="~PP31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 calling Constructor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8844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</a:t>
            </a:r>
            <a:r>
              <a:rPr lang="en-US" dirty="0" smtClean="0"/>
              <a:t>“COMP”,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smtClean="0"/>
              <a:t>“Topics in Computer Science”</a:t>
            </a:r>
            <a:r>
              <a:rPr lang="en-US" dirty="0" smtClean="0">
                <a:cs typeface="Times New Roman" pitchFamily="18" charset="0"/>
              </a:rPr>
              <a:t>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57400" y="4114800"/>
            <a:ext cx="53340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029200" y="6488668"/>
            <a:ext cx="2133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No complaints.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5334000" y="4343400"/>
            <a:ext cx="914400" cy="213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4038600" y="4343400"/>
            <a:ext cx="2209800" cy="213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12" name="~PP2460.WAV">
            <a:hlinkClick r:id="" action="ppaction://media"/>
          </p:cNvPr>
          <p:cNvPicPr>
            <a:picLocks noRot="1" noChangeAspect="1"/>
          </p:cNvPicPr>
          <p:nvPr>
            <a:wavAudioFile r:embed="rId2" name="~PP246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0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 calling Constructor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8844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(DEFAULT_DEPT, DEFAULT_TITLE 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0" y="4114800"/>
            <a:ext cx="58674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05000" y="6488668"/>
            <a:ext cx="6248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Java complains that  instance </a:t>
            </a:r>
            <a:r>
              <a:rPr lang="en-US" dirty="0" err="1" smtClean="0">
                <a:solidFill>
                  <a:schemeClr val="bg1"/>
                </a:solidFill>
              </a:rPr>
              <a:t>vars</a:t>
            </a:r>
            <a:r>
              <a:rPr lang="en-US" dirty="0" smtClean="0">
                <a:solidFill>
                  <a:schemeClr val="bg1"/>
                </a:solidFill>
              </a:rPr>
              <a:t>  cannot be accessed.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5334000" y="4343400"/>
            <a:ext cx="914400" cy="213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4038600" y="4343400"/>
            <a:ext cx="2209800" cy="213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13" name="~PP3223.WAV">
            <a:hlinkClick r:id="" action="ppaction://media"/>
          </p:cNvPr>
          <p:cNvPicPr>
            <a:picLocks noRot="1" noChangeAspect="1"/>
          </p:cNvPicPr>
          <p:nvPr>
            <a:wavAudioFile r:embed="rId2" name="~PP32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Possible constructor call semantics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848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Rule so far: each constructor calls superclass constructor.</a:t>
            </a:r>
          </a:p>
          <a:p>
            <a:pPr>
              <a:lnSpc>
                <a:spcPct val="90000"/>
              </a:lnSpc>
            </a:pPr>
            <a:r>
              <a:rPr lang="en-US"/>
              <a:t>Problem: then super class initialized multiple times.</a:t>
            </a:r>
          </a:p>
          <a:p>
            <a:pPr lvl="1">
              <a:lnSpc>
                <a:spcPct val="90000"/>
              </a:lnSpc>
            </a:pPr>
            <a:r>
              <a:rPr lang="en-US"/>
              <a:t>Not a problem if each initialization yields the same result.</a:t>
            </a:r>
          </a:p>
          <a:p>
            <a:pPr lvl="1">
              <a:lnSpc>
                <a:spcPct val="90000"/>
              </a:lnSpc>
            </a:pPr>
            <a:r>
              <a:rPr lang="en-US"/>
              <a:t>Can have multiple constructors doing different initializations.</a:t>
            </a:r>
          </a:p>
          <a:p>
            <a:pPr lvl="1">
              <a:lnSpc>
                <a:spcPct val="90000"/>
              </a:lnSpc>
            </a:pPr>
            <a:r>
              <a:rPr lang="en-US"/>
              <a:t>Same constructor may do different things on different invocations or may have side effects.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5" name="~PP1929.WAV">
            <a:hlinkClick r:id="" action="ppaction://media"/>
          </p:cNvPr>
          <p:cNvPicPr>
            <a:picLocks noRot="1" noChangeAspect="1"/>
          </p:cNvPicPr>
          <p:nvPr>
            <a:wavAudioFile r:embed="rId1" name="~PP19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Actual Semantics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0772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 constructor may call another constructor as first statement.</a:t>
            </a:r>
          </a:p>
          <a:p>
            <a:pPr>
              <a:lnSpc>
                <a:spcPct val="90000"/>
              </a:lnSpc>
            </a:pPr>
            <a:r>
              <a:rPr lang="en-US" sz="2800"/>
              <a:t>Super not called in that case.</a:t>
            </a:r>
          </a:p>
          <a:p>
            <a:pPr>
              <a:lnSpc>
                <a:spcPct val="90000"/>
              </a:lnSpc>
            </a:pPr>
            <a:r>
              <a:rPr lang="en-US" sz="2800"/>
              <a:t>Only last call in constructor chain calls super.</a:t>
            </a:r>
          </a:p>
          <a:p>
            <a:pPr>
              <a:lnSpc>
                <a:spcPct val="90000"/>
              </a:lnSpc>
            </a:pPr>
            <a:r>
              <a:rPr lang="en-US" sz="2800"/>
              <a:t>Hence no danger of super being initialized multiple times.</a:t>
            </a:r>
          </a:p>
          <a:p>
            <a:pPr>
              <a:lnSpc>
                <a:spcPct val="90000"/>
              </a:lnSpc>
            </a:pPr>
            <a:r>
              <a:rPr lang="en-US" sz="2800"/>
              <a:t>But danger that constructor parameters may be uninitialized.</a:t>
            </a:r>
          </a:p>
          <a:p>
            <a:pPr>
              <a:lnSpc>
                <a:spcPct val="90000"/>
              </a:lnSpc>
            </a:pPr>
            <a:r>
              <a:rPr lang="en-US" sz="2800"/>
              <a:t>Literal parameters ok.</a:t>
            </a:r>
          </a:p>
          <a:p>
            <a:pPr>
              <a:lnSpc>
                <a:spcPct val="90000"/>
              </a:lnSpc>
            </a:pPr>
            <a:r>
              <a:rPr lang="en-US" sz="2800"/>
              <a:t>Constructor call must be first statement.</a:t>
            </a:r>
          </a:p>
          <a:p>
            <a:pPr>
              <a:lnSpc>
                <a:spcPct val="90000"/>
              </a:lnSpc>
            </a:pPr>
            <a:r>
              <a:rPr lang="en-US" sz="2800"/>
              <a:t>Otherwise code executed before superclass initialized</a:t>
            </a:r>
          </a:p>
        </p:txBody>
      </p:sp>
      <p:pic>
        <p:nvPicPr>
          <p:cNvPr id="5" name="~PP3489.WAV">
            <a:hlinkClick r:id="" action="ppaction://media"/>
          </p:cNvPr>
          <p:cNvPicPr>
            <a:picLocks noRot="1" noChangeAspect="1"/>
          </p:cNvPicPr>
          <p:nvPr>
            <a:wavAudioFile r:embed="rId1" name="~PP348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Init Method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56046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init (</a:t>
            </a:r>
            <a:r>
              <a:rPr lang="en-US" dirty="0" err="1" smtClean="0"/>
              <a:t>theTitle</a:t>
            </a:r>
            <a:r>
              <a:rPr lang="en-US" dirty="0" smtClean="0"/>
              <a:t>, </a:t>
            </a:r>
            <a:r>
              <a:rPr lang="en-US" dirty="0" err="1" smtClean="0"/>
              <a:t>theDept</a:t>
            </a:r>
            <a:r>
              <a:rPr lang="en-US" dirty="0" smtClean="0"/>
              <a:t>)</a:t>
            </a:r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init (DEFAULT_DEPT, DEFAULT_TITLE);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void</a:t>
            </a:r>
            <a:r>
              <a:rPr lang="en-US" dirty="0" smtClean="0">
                <a:cs typeface="Times New Roman" pitchFamily="18" charset="0"/>
              </a:rPr>
              <a:t> init (String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, String </a:t>
            </a:r>
            <a:r>
              <a:rPr lang="en-US" dirty="0" err="1" smtClean="0">
                <a:cs typeface="Times New Roman" pitchFamily="18" charset="0"/>
              </a:rPr>
              <a:t>theDept</a:t>
            </a:r>
            <a:r>
              <a:rPr lang="en-US" dirty="0" smtClean="0">
                <a:cs typeface="Times New Roman" pitchFamily="18" charset="0"/>
              </a:rPr>
              <a:t>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title =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dept = </a:t>
            </a:r>
            <a:r>
              <a:rPr lang="en-US" dirty="0" err="1" smtClean="0">
                <a:cs typeface="Times New Roman" pitchFamily="18" charset="0"/>
              </a:rPr>
              <a:t>theDept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     	 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3886200"/>
            <a:ext cx="8077200" cy="1219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~PP3456.WAV">
            <a:hlinkClick r:id="" action="ppaction://media"/>
          </p:cNvPr>
          <p:cNvPicPr>
            <a:picLocks noRot="1" noChangeAspect="1"/>
          </p:cNvPicPr>
          <p:nvPr>
            <a:wavAudioFile r:embed="rId1" name="~PP345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Inheritance</a:t>
            </a:r>
            <a:endParaRPr lang="en-US" dirty="0"/>
          </a:p>
        </p:txBody>
      </p:sp>
      <p:pic>
        <p:nvPicPr>
          <p:cNvPr id="3" name="~PP2216.WAV">
            <a:hlinkClick r:id="" action="ppaction://media"/>
          </p:cNvPr>
          <p:cNvPicPr>
            <a:picLocks noRot="1" noChangeAspect="1"/>
          </p:cNvPicPr>
          <p:nvPr>
            <a:wavAudioFile r:embed="rId1" name="~PP221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Allowing Init After Construction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535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dirty="0" smtClean="0">
                <a:cs typeface="Times New Roman" pitchFamily="18" charset="0"/>
              </a:rPr>
              <a:t>String title = </a:t>
            </a:r>
            <a:r>
              <a:rPr lang="en-US" dirty="0" smtClean="0"/>
              <a:t>“Topics in Computer Science”;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String dept = “</a:t>
            </a:r>
            <a:r>
              <a:rPr lang="en-US" sz="2000" dirty="0" smtClean="0"/>
              <a:t>COMP”</a:t>
            </a:r>
            <a:r>
              <a:rPr lang="en-US" dirty="0" smtClean="0">
                <a:cs typeface="Times New Roman" pitchFamily="18" charset="0"/>
              </a:rPr>
              <a:t>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init (</a:t>
            </a:r>
            <a:r>
              <a:rPr lang="en-US" dirty="0" err="1" smtClean="0"/>
              <a:t>theTitle</a:t>
            </a:r>
            <a:r>
              <a:rPr lang="en-US" dirty="0" smtClean="0"/>
              <a:t>, </a:t>
            </a:r>
            <a:r>
              <a:rPr lang="en-US" dirty="0" err="1" smtClean="0"/>
              <a:t>theDept</a:t>
            </a:r>
            <a:r>
              <a:rPr lang="en-US" dirty="0" smtClean="0"/>
              <a:t>)</a:t>
            </a:r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init (DEFAULT_DEPT, DEFAULT_TITLE);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b="1" dirty="0" smtClean="0">
                <a:cs typeface="Times New Roman" pitchFamily="18" charset="0"/>
              </a:rPr>
              <a:t>void</a:t>
            </a:r>
            <a:r>
              <a:rPr lang="en-US" dirty="0" smtClean="0">
                <a:cs typeface="Times New Roman" pitchFamily="18" charset="0"/>
              </a:rPr>
              <a:t> init (String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, String </a:t>
            </a:r>
            <a:r>
              <a:rPr lang="en-US" dirty="0" err="1" smtClean="0">
                <a:cs typeface="Times New Roman" pitchFamily="18" charset="0"/>
              </a:rPr>
              <a:t>theDept</a:t>
            </a:r>
            <a:r>
              <a:rPr lang="en-US" dirty="0" smtClean="0">
                <a:cs typeface="Times New Roman" pitchFamily="18" charset="0"/>
              </a:rPr>
              <a:t>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title =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dept = </a:t>
            </a:r>
            <a:r>
              <a:rPr lang="en-US" dirty="0" err="1" smtClean="0">
                <a:cs typeface="Times New Roman" pitchFamily="18" charset="0"/>
              </a:rPr>
              <a:t>theDept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     	 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0" y="3581400"/>
            <a:ext cx="9906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~PP1678.WAV">
            <a:hlinkClick r:id="" action="ppaction://media"/>
          </p:cNvPr>
          <p:cNvPicPr>
            <a:picLocks noRot="1" noChangeAspect="1"/>
          </p:cNvPicPr>
          <p:nvPr>
            <a:wavAudioFile r:embed="rId1" name="~PP167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0" y="1295400"/>
            <a:ext cx="883920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 smtClean="0"/>
              <a:t>super</a:t>
            </a:r>
            <a:r>
              <a:rPr lang="en-US" dirty="0" smtClean="0"/>
              <a:t> (</a:t>
            </a:r>
            <a:r>
              <a:rPr lang="en-US" dirty="0" err="1" smtClean="0"/>
              <a:t>theTitle</a:t>
            </a:r>
            <a:r>
              <a:rPr lang="en-US" dirty="0" smtClean="0"/>
              <a:t>, </a:t>
            </a:r>
            <a:r>
              <a:rPr lang="en-US" dirty="0" err="1" smtClean="0"/>
              <a:t>theDept</a:t>
            </a:r>
            <a:r>
              <a:rPr lang="en-US" dirty="0" smtClean="0"/>
              <a:t>);</a:t>
            </a:r>
            <a:endParaRPr lang="en-US" dirty="0"/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dirty="0"/>
              <a:t>	} </a:t>
            </a:r>
            <a:endParaRPr lang="en-US" dirty="0" smtClean="0"/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dirty="0" err="1" smtClean="0"/>
              <a:t>ARegularCourse</a:t>
            </a:r>
            <a:r>
              <a:rPr lang="en-US" dirty="0" smtClean="0"/>
              <a:t> () {</a:t>
            </a:r>
          </a:p>
          <a:p>
            <a:r>
              <a:rPr lang="en-US" dirty="0" smtClean="0"/>
              <a:t>	} 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ARegularCourse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5867400"/>
            <a:ext cx="5334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Course </a:t>
            </a:r>
            <a:r>
              <a:rPr lang="en-US" dirty="0" err="1" smtClean="0"/>
              <a:t>course</a:t>
            </a:r>
            <a:r>
              <a:rPr lang="en-US" dirty="0" smtClean="0"/>
              <a:t> =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ARegularCourse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course.init</a:t>
            </a:r>
            <a:r>
              <a:rPr lang="en-US" dirty="0" smtClean="0"/>
              <a:t>(“Meaning of Life”, “PHIL”);</a:t>
            </a:r>
            <a:endParaRPr lang="en-US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962400" y="5181600"/>
            <a:ext cx="47244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courseNum</a:t>
            </a:r>
            <a:r>
              <a:rPr lang="en-US" b="1" dirty="0" smtClean="0">
                <a:solidFill>
                  <a:schemeClr val="bg1"/>
                </a:solidFill>
              </a:rPr>
              <a:t> uninitialized, </a:t>
            </a:r>
            <a:r>
              <a:rPr lang="en-US" dirty="0" smtClean="0">
                <a:solidFill>
                  <a:schemeClr val="bg1"/>
                </a:solidFill>
              </a:rPr>
              <a:t>as init method only in super class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~PP227.WAV">
            <a:hlinkClick r:id="" action="ppaction://media"/>
          </p:cNvPr>
          <p:cNvPicPr>
            <a:picLocks noRot="1" noChangeAspect="1"/>
          </p:cNvPicPr>
          <p:nvPr>
            <a:wavAudioFile r:embed="rId2" name="~PP22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0" y="1295400"/>
            <a:ext cx="8839200" cy="4995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dirty="0"/>
              <a:t>	} </a:t>
            </a:r>
            <a:endParaRPr lang="en-US" dirty="0" smtClean="0"/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dirty="0" err="1" smtClean="0"/>
              <a:t>ARegularCourse</a:t>
            </a:r>
            <a:r>
              <a:rPr lang="en-US" dirty="0" smtClean="0"/>
              <a:t> () {</a:t>
            </a:r>
          </a:p>
          <a:p>
            <a:r>
              <a:rPr lang="en-US" dirty="0" smtClean="0"/>
              <a:t>	} 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 </a:t>
            </a:r>
            <a:r>
              <a:rPr lang="en-US" b="1" dirty="0" smtClean="0">
                <a:cs typeface="Times New Roman" pitchFamily="18" charset="0"/>
              </a:rPr>
              <a:t>void</a:t>
            </a:r>
            <a:r>
              <a:rPr lang="en-US" dirty="0" smtClean="0">
                <a:cs typeface="Times New Roman" pitchFamily="18" charset="0"/>
              </a:rPr>
              <a:t> init (String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, String </a:t>
            </a:r>
            <a:r>
              <a:rPr lang="en-US" dirty="0" err="1" smtClean="0">
                <a:cs typeface="Times New Roman" pitchFamily="18" charset="0"/>
              </a:rPr>
              <a:t>theDept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theCourseNum</a:t>
            </a:r>
            <a:r>
              <a:rPr lang="en-US" dirty="0" smtClean="0">
                <a:cs typeface="Times New Roman" pitchFamily="18" charset="0"/>
              </a:rPr>
              <a:t>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courseNum</a:t>
            </a:r>
            <a:r>
              <a:rPr lang="en-US" dirty="0" smtClean="0">
                <a:cs typeface="Times New Roman" pitchFamily="18" charset="0"/>
              </a:rPr>
              <a:t> = </a:t>
            </a:r>
            <a:r>
              <a:rPr lang="en-US" dirty="0" err="1" smtClean="0">
                <a:cs typeface="Times New Roman" pitchFamily="18" charset="0"/>
              </a:rPr>
              <a:t>theCourseNum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ARegularCourse</a:t>
            </a:r>
            <a:r>
              <a:rPr lang="en-US" dirty="0" smtClean="0"/>
              <a:t> with Init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019800"/>
            <a:ext cx="5334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Course </a:t>
            </a:r>
            <a:r>
              <a:rPr lang="en-US" dirty="0" err="1" smtClean="0"/>
              <a:t>course</a:t>
            </a:r>
            <a:r>
              <a:rPr lang="en-US" dirty="0" smtClean="0"/>
              <a:t> =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ARegularCourse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Course.init</a:t>
            </a:r>
            <a:r>
              <a:rPr lang="en-US" dirty="0" smtClean="0"/>
              <a:t>(“Meaning of Life”, “PHIL”, 999);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29200" y="5791200"/>
            <a:ext cx="3200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Super class init not called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~PP3406.WAV">
            <a:hlinkClick r:id="" action="ppaction://media"/>
          </p:cNvPr>
          <p:cNvPicPr>
            <a:picLocks noRot="1" noChangeAspect="1"/>
          </p:cNvPicPr>
          <p:nvPr>
            <a:wavAudioFile r:embed="rId2" name="~PP340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0" y="1295400"/>
            <a:ext cx="8839200" cy="52445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dirty="0"/>
              <a:t>	} </a:t>
            </a:r>
            <a:endParaRPr lang="en-US" dirty="0" smtClean="0"/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dirty="0" err="1" smtClean="0"/>
              <a:t>ARegularCourse</a:t>
            </a:r>
            <a:r>
              <a:rPr lang="en-US" dirty="0" smtClean="0"/>
              <a:t> () {</a:t>
            </a:r>
          </a:p>
          <a:p>
            <a:r>
              <a:rPr lang="en-US" dirty="0" smtClean="0"/>
              <a:t>	} 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 </a:t>
            </a:r>
            <a:r>
              <a:rPr lang="en-US" b="1" dirty="0" smtClean="0">
                <a:cs typeface="Times New Roman" pitchFamily="18" charset="0"/>
              </a:rPr>
              <a:t>void</a:t>
            </a:r>
            <a:r>
              <a:rPr lang="en-US" dirty="0" smtClean="0">
                <a:cs typeface="Times New Roman" pitchFamily="18" charset="0"/>
              </a:rPr>
              <a:t> init (String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, String </a:t>
            </a:r>
            <a:r>
              <a:rPr lang="en-US" dirty="0" err="1" smtClean="0">
                <a:cs typeface="Times New Roman" pitchFamily="18" charset="0"/>
              </a:rPr>
              <a:t>theDept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theCourseNum</a:t>
            </a:r>
            <a:r>
              <a:rPr lang="en-US" dirty="0" smtClean="0">
                <a:cs typeface="Times New Roman" pitchFamily="18" charset="0"/>
              </a:rPr>
              <a:t>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init(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dirty="0" err="1" smtClean="0">
                <a:cs typeface="Times New Roman" pitchFamily="18" charset="0"/>
              </a:rPr>
              <a:t>theCourseNum</a:t>
            </a:r>
            <a:r>
              <a:rPr lang="en-US" dirty="0" smtClean="0">
                <a:cs typeface="Times New Roman" pitchFamily="18" charset="0"/>
              </a:rPr>
              <a:t>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courseNum</a:t>
            </a:r>
            <a:r>
              <a:rPr lang="en-US" dirty="0" smtClean="0">
                <a:cs typeface="Times New Roman" pitchFamily="18" charset="0"/>
              </a:rPr>
              <a:t> = </a:t>
            </a:r>
            <a:r>
              <a:rPr lang="en-US" dirty="0" err="1" smtClean="0">
                <a:cs typeface="Times New Roman" pitchFamily="18" charset="0"/>
              </a:rPr>
              <a:t>theCourseNum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ARegularCourse</a:t>
            </a:r>
            <a:r>
              <a:rPr lang="en-US" dirty="0" smtClean="0"/>
              <a:t> with Init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019800"/>
            <a:ext cx="5334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Course </a:t>
            </a:r>
            <a:r>
              <a:rPr lang="en-US" dirty="0" err="1" smtClean="0"/>
              <a:t>course</a:t>
            </a:r>
            <a:r>
              <a:rPr lang="en-US" dirty="0" smtClean="0"/>
              <a:t> =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ARegularCourse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Course.init</a:t>
            </a:r>
            <a:r>
              <a:rPr lang="en-US" dirty="0" smtClean="0"/>
              <a:t>(“Meaning of Life”, “PHIL”, 999);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29200" y="5791200"/>
            <a:ext cx="2590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Super class init called.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~PP1457.WAV">
            <a:hlinkClick r:id="" action="ppaction://media"/>
          </p:cNvPr>
          <p:cNvPicPr>
            <a:picLocks noRot="1" noChangeAspect="1"/>
          </p:cNvPicPr>
          <p:nvPr>
            <a:wavAudioFile r:embed="rId2" name="~PP145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ways to construct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Initialized construction</a:t>
            </a:r>
          </a:p>
          <a:p>
            <a:pPr lvl="1"/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(“Intro. </a:t>
            </a:r>
            <a:r>
              <a:rPr lang="en-US" dirty="0" err="1"/>
              <a:t>Prog</a:t>
            </a:r>
            <a:r>
              <a:rPr lang="en-US" dirty="0"/>
              <a:t>”, “COMP”, 14);</a:t>
            </a:r>
          </a:p>
          <a:p>
            <a:r>
              <a:rPr lang="en-US" dirty="0"/>
              <a:t>Construction and then initialization</a:t>
            </a:r>
          </a:p>
          <a:p>
            <a:pPr lvl="1"/>
            <a:r>
              <a:rPr lang="en-US" dirty="0"/>
              <a:t>(</a:t>
            </a: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()).init(“Intro </a:t>
            </a:r>
            <a:r>
              <a:rPr lang="en-US" dirty="0" err="1"/>
              <a:t>Prog</a:t>
            </a:r>
            <a:r>
              <a:rPr lang="en-US" dirty="0"/>
              <a:t>.”, “COMP”, 14)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~PP2344.WAV">
            <a:hlinkClick r:id="" action="ppaction://media"/>
          </p:cNvPr>
          <p:cNvPicPr>
            <a:picLocks noRot="1" noChangeAspect="1"/>
          </p:cNvPicPr>
          <p:nvPr>
            <a:wavAudioFile r:embed="rId1" name="~PP23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Parameterized Constructors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Can </a:t>
            </a:r>
            <a:r>
              <a:rPr lang="en-US" sz="2400" dirty="0"/>
              <a:t>create multiple parameterized constructors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 initializes some subset of  instance variables.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Use default values assigned by initializing declarations for the rest.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dirty="0" err="1"/>
              <a:t>ACourse</a:t>
            </a:r>
            <a:r>
              <a:rPr lang="en-US" sz="1800" dirty="0"/>
              <a:t> (String </a:t>
            </a:r>
            <a:r>
              <a:rPr lang="en-US" sz="1800" dirty="0" err="1"/>
              <a:t>theTitle</a:t>
            </a:r>
            <a:r>
              <a:rPr lang="en-US" sz="1800" dirty="0"/>
              <a:t>) {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sz="1600" dirty="0"/>
              <a:t>title = </a:t>
            </a:r>
            <a:r>
              <a:rPr lang="en-US" sz="1600" dirty="0" err="1"/>
              <a:t>theTitle</a:t>
            </a:r>
            <a:r>
              <a:rPr lang="en-US" sz="1600" dirty="0"/>
              <a:t>;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}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Add an init method for each parameterized constructor</a:t>
            </a:r>
          </a:p>
        </p:txBody>
      </p:sp>
      <p:pic>
        <p:nvPicPr>
          <p:cNvPr id="5" name="~PP1250.WAV">
            <a:hlinkClick r:id="" action="ppaction://media"/>
          </p:cNvPr>
          <p:cNvPicPr>
            <a:picLocks noRot="1" noChangeAspect="1"/>
          </p:cNvPicPr>
          <p:nvPr>
            <a:wavAudioFile r:embed="rId1" name="~PP12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556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Allows initialization after object is created.</a:t>
            </a:r>
          </a:p>
          <a:p>
            <a:r>
              <a:rPr lang="en-US" dirty="0" err="1"/>
              <a:t>Initializer</a:t>
            </a:r>
            <a:r>
              <a:rPr lang="en-US" dirty="0"/>
              <a:t> can be different from </a:t>
            </a:r>
            <a:r>
              <a:rPr lang="en-US" dirty="0" smtClean="0"/>
              <a:t>creator</a:t>
            </a:r>
          </a:p>
          <a:p>
            <a:pPr lvl="1"/>
            <a:r>
              <a:rPr lang="en-US" dirty="0" smtClean="0"/>
              <a:t>Abstract class may initialize</a:t>
            </a:r>
          </a:p>
          <a:p>
            <a:pPr lvl="1"/>
            <a:r>
              <a:rPr lang="en-US" dirty="0" smtClean="0"/>
              <a:t>Concrete factory method </a:t>
            </a:r>
            <a:r>
              <a:rPr lang="en-US" smtClean="0"/>
              <a:t>may instantiate.</a:t>
            </a:r>
            <a:endParaRPr lang="en-US" dirty="0"/>
          </a:p>
          <a:p>
            <a:r>
              <a:rPr lang="en-US" dirty="0"/>
              <a:t>Init methods can be in interfaces</a:t>
            </a:r>
          </a:p>
          <a:p>
            <a:r>
              <a:rPr lang="en-US" dirty="0"/>
              <a:t>Init method(s) recommended but not required</a:t>
            </a:r>
          </a:p>
        </p:txBody>
      </p:sp>
      <p:pic>
        <p:nvPicPr>
          <p:cNvPr id="6" name="~PP2540.WAV">
            <a:hlinkClick r:id="" action="ppaction://media"/>
          </p:cNvPr>
          <p:cNvPicPr>
            <a:picLocks noRot="1" noChangeAspect="1"/>
          </p:cNvPicPr>
          <p:nvPr>
            <a:wavAudioFile r:embed="rId1" name="~PP254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AFreshmanSeminar</a:t>
            </a:r>
            <a:endParaRPr lang="en-US" dirty="0"/>
          </a:p>
        </p:txBody>
      </p:sp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4582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 smtClean="0"/>
              <a:t>);</a:t>
            </a:r>
          </a:p>
          <a:p>
            <a:r>
              <a:rPr lang="en-US" dirty="0" smtClean="0">
                <a:cs typeface="Times New Roman" pitchFamily="18" charset="0"/>
              </a:rPr>
              <a:t>		title =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;</a:t>
            </a:r>
            <a:endParaRPr lang="en-US" dirty="0"/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SEMINAR_NUMBER;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886200" y="5486400"/>
            <a:ext cx="24384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Allowed since in same package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2819402" y="3124201"/>
            <a:ext cx="2666999" cy="1904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971.WAV">
            <a:hlinkClick r:id="" action="ppaction://media"/>
          </p:cNvPr>
          <p:cNvPicPr>
            <a:picLocks noRot="1" noChangeAspect="1"/>
          </p:cNvPicPr>
          <p:nvPr>
            <a:wavAudioFile r:embed="rId1" name="~PP97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Course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229600" cy="4995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</a:t>
            </a:r>
            <a:r>
              <a:rPr lang="en-US" dirty="0" smtClean="0"/>
              <a:t>{		</a:t>
            </a:r>
          </a:p>
          <a:p>
            <a:pPr algn="l"/>
            <a:r>
              <a:rPr lang="en-US" dirty="0" smtClean="0"/>
              <a:t>		//title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pPr algn="l"/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// “innocuous” debugging statement added to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</a:t>
            </a:r>
            <a:endParaRPr lang="en-US" dirty="0"/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 </a:t>
            </a:r>
            <a:r>
              <a:rPr lang="en-US" dirty="0" smtClean="0"/>
              <a:t>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/>
              <a:t>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/>
          </a:p>
          <a:p>
            <a:pPr algn="l"/>
            <a:r>
              <a:rPr lang="en-US" dirty="0"/>
              <a:t>}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16200000" flipV="1">
            <a:off x="2476500" y="3619500"/>
            <a:ext cx="365760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6096000"/>
            <a:ext cx="22098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No longer necessary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~PP1404.WAV">
            <a:hlinkClick r:id="" action="ppaction://media"/>
          </p:cNvPr>
          <p:cNvPicPr>
            <a:picLocks noRot="1" noChangeAspect="1"/>
          </p:cNvPicPr>
          <p:nvPr>
            <a:wavAudioFile r:embed="rId1" name="~PP140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Abstract Course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05000"/>
            <a:ext cx="7391400" cy="4005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5" name="~PP488.WAV">
            <a:hlinkClick r:id="" action="ppaction://media"/>
          </p:cNvPr>
          <p:cNvPicPr>
            <a:picLocks noRot="1" noChangeAspect="1"/>
          </p:cNvPicPr>
          <p:nvPr>
            <a:wavAudioFile r:embed="rId1" name="~PP48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ARegularCourse</a:t>
            </a:r>
          </a:p>
        </p:txBody>
      </p:sp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3820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b="1" dirty="0"/>
              <a:t>implements</a:t>
            </a:r>
            <a:r>
              <a:rPr lang="en-US" dirty="0"/>
              <a:t> Course {</a:t>
            </a:r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5" name="~PP372.WAV">
            <a:hlinkClick r:id="" action="ppaction://media"/>
          </p:cNvPr>
          <p:cNvPicPr>
            <a:picLocks noRot="1" noChangeAspect="1"/>
          </p:cNvPicPr>
          <p:nvPr>
            <a:wavAudioFile r:embed="rId1" name="~PP37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Course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8458200" cy="47182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</a:t>
            </a:r>
            <a:r>
              <a:rPr lang="en-US" dirty="0" smtClean="0"/>
              <a:t>{</a:t>
            </a:r>
          </a:p>
          <a:p>
            <a:pPr algn="l"/>
            <a:r>
              <a:rPr lang="en-US" dirty="0" smtClean="0"/>
              <a:t>		//title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pPr algn="l"/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// “innocuous” debugging statement added to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</a:t>
            </a:r>
            <a:endParaRPr lang="en-US" dirty="0"/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 </a:t>
            </a:r>
            <a:r>
              <a:rPr lang="en-US" dirty="0" smtClean="0"/>
              <a:t>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/>
              <a:t>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}</a:t>
            </a:r>
          </a:p>
          <a:p>
            <a:pPr algn="l"/>
            <a:r>
              <a:rPr lang="en-US" dirty="0" smtClean="0"/>
              <a:t>}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rot="5400000" flipH="1" flipV="1">
            <a:off x="6496844" y="4018756"/>
            <a:ext cx="2361406" cy="1181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38800" y="5867400"/>
            <a:ext cx="2667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Accesses Uninitialized variable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~PP104.WAV">
            <a:hlinkClick r:id="" action="ppaction://media"/>
          </p:cNvPr>
          <p:cNvPicPr>
            <a:picLocks noRot="1" noChangeAspect="1"/>
          </p:cNvPicPr>
          <p:nvPr>
            <a:wavAudioFile r:embed="rId1" name="~PP10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839200" cy="42196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 smtClean="0"/>
              <a:t>;</a:t>
            </a:r>
          </a:p>
          <a:p>
            <a:pPr algn="l"/>
            <a:r>
              <a:rPr lang="en-US" dirty="0" smtClean="0"/>
              <a:t>	String title;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 smtClean="0"/>
              <a:t>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title =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Redefining </a:t>
            </a:r>
            <a:r>
              <a:rPr lang="en-US" dirty="0" err="1" smtClean="0"/>
              <a:t>SuperClass</a:t>
            </a:r>
            <a:r>
              <a:rPr lang="en-US" dirty="0" smtClean="0"/>
              <a:t> Variables</a:t>
            </a:r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10000" y="5715000"/>
            <a:ext cx="23622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Overriding variable legal in Java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95400" y="2133600"/>
            <a:ext cx="14478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Arrow Connector 8"/>
          <p:cNvCxnSpPr>
            <a:endCxn id="8" idx="2"/>
          </p:cNvCxnSpPr>
          <p:nvPr/>
        </p:nvCxnSpPr>
        <p:spPr>
          <a:xfrm rot="16200000" flipV="1">
            <a:off x="1924050" y="2609850"/>
            <a:ext cx="3200400" cy="3009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8" idx="2"/>
          </p:cNvCxnSpPr>
          <p:nvPr/>
        </p:nvCxnSpPr>
        <p:spPr>
          <a:xfrm rot="5400000" flipH="1" flipV="1">
            <a:off x="1409700" y="4229100"/>
            <a:ext cx="1981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85800" y="5867400"/>
            <a:ext cx="2286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Refers to overriding variable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209800" y="3505200"/>
            <a:ext cx="16764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~PP3212.WAV">
            <a:hlinkClick r:id="" action="ppaction://media"/>
          </p:cNvPr>
          <p:cNvPicPr>
            <a:picLocks noRot="1" noChangeAspect="1"/>
          </p:cNvPicPr>
          <p:nvPr>
            <a:wavAudioFile r:embed="rId2" name="~PP321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5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16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Alternative </a:t>
            </a:r>
            <a:r>
              <a:rPr lang="en-US" dirty="0" err="1" smtClean="0"/>
              <a:t>AFreshmanSeminar</a:t>
            </a:r>
            <a:endParaRPr lang="en-US" dirty="0"/>
          </a:p>
        </p:txBody>
      </p:sp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4582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</a:p>
          <a:p>
            <a:pPr algn="l"/>
            <a:r>
              <a:rPr lang="en-US" dirty="0" smtClean="0"/>
              <a:t>	String title;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 smtClean="0"/>
              <a:t>);</a:t>
            </a:r>
          </a:p>
          <a:p>
            <a:r>
              <a:rPr lang="en-US" dirty="0" smtClean="0">
                <a:cs typeface="Times New Roman" pitchFamily="18" charset="0"/>
              </a:rPr>
              <a:t>		title =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;</a:t>
            </a:r>
            <a:endParaRPr lang="en-US" dirty="0"/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SEMINAR_NUMBER;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19200" y="1905000"/>
            <a:ext cx="14478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057400" y="2743200"/>
            <a:ext cx="16764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~PP3437.WAV">
            <a:hlinkClick r:id="" action="ppaction://media"/>
          </p:cNvPr>
          <p:cNvPicPr>
            <a:picLocks noRot="1" noChangeAspect="1"/>
          </p:cNvPicPr>
          <p:nvPr>
            <a:wavAudioFile r:embed="rId1" name="~PP34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/>
              <a:t>Redeclaring superclass variables</a:t>
            </a:r>
          </a:p>
        </p:txBody>
      </p:sp>
      <p:sp>
        <p:nvSpPr>
          <p:cNvPr id="539652" name="Rectangle 4"/>
          <p:cNvSpPr>
            <a:spLocks noChangeArrowheads="1"/>
          </p:cNvSpPr>
          <p:nvPr/>
        </p:nvSpPr>
        <p:spPr bwMode="auto">
          <a:xfrm>
            <a:off x="2595563" y="2724150"/>
            <a:ext cx="9144000" cy="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396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8763000" cy="4264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7" name="~PP1644.WAV">
            <a:hlinkClick r:id="" action="ppaction://media"/>
          </p:cNvPr>
          <p:cNvPicPr>
            <a:picLocks noRot="1" noChangeAspect="1"/>
          </p:cNvPicPr>
          <p:nvPr>
            <a:wavAudioFile r:embed="rId1" name="~PP164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Course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229600" cy="47459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  <a:endParaRPr lang="en-US" dirty="0"/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</a:t>
            </a:r>
            <a:r>
              <a:rPr lang="en-US" dirty="0" smtClean="0"/>
              <a:t>{</a:t>
            </a:r>
          </a:p>
          <a:p>
            <a:pPr algn="l"/>
            <a:r>
              <a:rPr lang="en-US" dirty="0" smtClean="0"/>
              <a:t>		//title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pPr algn="l"/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</a:t>
            </a:r>
            <a:endParaRPr lang="en-US" dirty="0"/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 </a:t>
            </a:r>
            <a:r>
              <a:rPr lang="en-US" dirty="0" smtClean="0"/>
              <a:t>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/>
              <a:t>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/>
          </a:p>
          <a:p>
            <a:pPr algn="l"/>
            <a:r>
              <a:rPr lang="en-US" dirty="0"/>
              <a:t>}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16200000" flipV="1">
            <a:off x="4476750" y="3371850"/>
            <a:ext cx="1524000" cy="3314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38800" y="5867400"/>
            <a:ext cx="2667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Equals accesses uninitialized variable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~PP2338.WAV">
            <a:hlinkClick r:id="" action="ppaction://media"/>
          </p:cNvPr>
          <p:cNvPicPr>
            <a:picLocks noRot="1" noChangeAspect="1"/>
          </p:cNvPicPr>
          <p:nvPr>
            <a:wavAudioFile r:embed="rId1" name="~PP233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4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Re-declaring subclass variables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Happens accidentally when class </a:t>
            </a:r>
            <a:r>
              <a:rPr lang="en-US" dirty="0" smtClean="0"/>
              <a:t>is re-factored manually to move subclass variables to super-classes.</a:t>
            </a:r>
          </a:p>
          <a:p>
            <a:r>
              <a:rPr lang="en-US" dirty="0" smtClean="0"/>
              <a:t>Original </a:t>
            </a:r>
            <a:r>
              <a:rPr lang="en-US" dirty="0"/>
              <a:t>variable in subclass remains.</a:t>
            </a:r>
          </a:p>
          <a:p>
            <a:r>
              <a:rPr lang="en-US" dirty="0"/>
              <a:t>Beware</a:t>
            </a:r>
            <a:r>
              <a:rPr lang="en-US" dirty="0" smtClean="0"/>
              <a:t>!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dirty="0" smtClean="0"/>
              <a:t>Use Eclipse </a:t>
            </a:r>
            <a:r>
              <a:rPr lang="en-US" dirty="0" err="1" smtClean="0"/>
              <a:t>refactor</a:t>
            </a:r>
            <a:r>
              <a:rPr lang="en-US" dirty="0" err="1" smtClean="0">
                <a:sym typeface="Wingdings" pitchFamily="2" charset="2"/>
              </a:rPr>
              <a:t>move</a:t>
            </a:r>
            <a:r>
              <a:rPr lang="en-US" dirty="0" smtClean="0">
                <a:sym typeface="Wingdings" pitchFamily="2" charset="2"/>
              </a:rPr>
              <a:t> command when possible.</a:t>
            </a:r>
            <a:endParaRPr lang="en-US" dirty="0"/>
          </a:p>
        </p:txBody>
      </p:sp>
      <p:pic>
        <p:nvPicPr>
          <p:cNvPr id="6" name="~PP3254.WAV">
            <a:hlinkClick r:id="" action="ppaction://media"/>
          </p:cNvPr>
          <p:cNvPicPr>
            <a:picLocks noRot="1" noChangeAspect="1"/>
          </p:cNvPicPr>
          <p:nvPr>
            <a:wavAudioFile r:embed="rId1" name="~PP32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4" name="~PP406.WAV">
            <a:hlinkClick r:id="" action="ppaction://media"/>
          </p:cNvPr>
          <p:cNvPicPr>
            <a:picLocks noRot="1" noChangeAspect="1"/>
          </p:cNvPicPr>
          <p:nvPr>
            <a:wavAudioFile r:embed="rId1" name="~PP40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152400"/>
            <a:ext cx="9372600" cy="1524000"/>
          </a:xfrm>
        </p:spPr>
        <p:txBody>
          <a:bodyPr/>
          <a:lstStyle/>
          <a:p>
            <a:r>
              <a:rPr lang="en-US" sz="3200"/>
              <a:t>Cannot always get rid of manual dispatch/instancof</a:t>
            </a:r>
          </a:p>
        </p:txBody>
      </p:sp>
      <p:sp>
        <p:nvSpPr>
          <p:cNvPr id="794628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739140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print (Course </a:t>
            </a:r>
            <a:r>
              <a:rPr lang="en-US" sz="2000" dirty="0" err="1"/>
              <a:t>course</a:t>
            </a:r>
            <a:r>
              <a:rPr lang="en-US" sz="2000" dirty="0"/>
              <a:t>) </a:t>
            </a:r>
            <a:r>
              <a:rPr lang="en-US" sz="2000" dirty="0" smtClean="0"/>
              <a:t>{</a:t>
            </a:r>
          </a:p>
          <a:p>
            <a:pPr algn="l"/>
            <a:r>
              <a:rPr lang="en-US" sz="2000" dirty="0" smtClean="0"/>
              <a:t>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(course </a:t>
            </a:r>
            <a:r>
              <a:rPr lang="en-US" sz="2000" b="1" dirty="0" err="1" smtClean="0"/>
              <a:t>instanceof</a:t>
            </a:r>
            <a:r>
              <a:rPr lang="en-US" sz="2000" dirty="0" smtClean="0"/>
              <a:t>  </a:t>
            </a:r>
            <a:r>
              <a:rPr lang="en-US" sz="2000" dirty="0" err="1" smtClean="0"/>
              <a:t>ARegularCourse</a:t>
            </a:r>
            <a:r>
              <a:rPr lang="en-US" sz="2000" dirty="0" smtClean="0"/>
              <a:t>)</a:t>
            </a:r>
            <a:endParaRPr lang="en-US" sz="2000" dirty="0"/>
          </a:p>
          <a:p>
            <a:pPr algn="l"/>
            <a:r>
              <a:rPr lang="en-US" sz="2000" dirty="0"/>
              <a:t>      </a:t>
            </a:r>
            <a:r>
              <a:rPr lang="en-US" sz="2000" dirty="0" smtClean="0"/>
              <a:t>        </a:t>
            </a:r>
            <a:r>
              <a:rPr lang="en-US" sz="2000" dirty="0" err="1" smtClean="0"/>
              <a:t>printHeader</a:t>
            </a:r>
            <a:r>
              <a:rPr lang="en-US" sz="2000" dirty="0" smtClean="0"/>
              <a:t> ((</a:t>
            </a:r>
            <a:r>
              <a:rPr lang="en-US" sz="2000" dirty="0" err="1" smtClean="0"/>
              <a:t>ARegularCourse</a:t>
            </a:r>
            <a:r>
              <a:rPr lang="en-US" sz="2000" dirty="0" smtClean="0"/>
              <a:t>) course);</a:t>
            </a:r>
          </a:p>
          <a:p>
            <a:pPr algn="l"/>
            <a:r>
              <a:rPr lang="en-US" sz="2000" dirty="0" smtClean="0"/>
              <a:t>       </a:t>
            </a:r>
            <a:r>
              <a:rPr lang="en-US" sz="2000" b="1" dirty="0" smtClean="0"/>
              <a:t>else if </a:t>
            </a:r>
            <a:r>
              <a:rPr lang="en-US" sz="2000" dirty="0" smtClean="0"/>
              <a:t>(course </a:t>
            </a:r>
            <a:r>
              <a:rPr lang="en-US" sz="2000" b="1" dirty="0" err="1" smtClean="0"/>
              <a:t>instanceof</a:t>
            </a:r>
            <a:r>
              <a:rPr lang="en-US" sz="2000" b="1" dirty="0" smtClean="0"/>
              <a:t>  </a:t>
            </a:r>
            <a:r>
              <a:rPr lang="en-US" sz="2000" dirty="0" err="1" smtClean="0"/>
              <a:t>AFreshmanSeminar</a:t>
            </a:r>
            <a:r>
              <a:rPr lang="en-US" sz="2000" dirty="0" smtClean="0"/>
              <a:t>))</a:t>
            </a:r>
          </a:p>
          <a:p>
            <a:r>
              <a:rPr lang="en-US" sz="2000" b="1" dirty="0" smtClean="0"/>
              <a:t>              </a:t>
            </a:r>
            <a:r>
              <a:rPr lang="en-US" sz="2000" dirty="0" err="1" smtClean="0"/>
              <a:t>printHeader</a:t>
            </a:r>
            <a:r>
              <a:rPr lang="en-US" sz="2000" dirty="0" smtClean="0"/>
              <a:t> ((</a:t>
            </a:r>
            <a:r>
              <a:rPr lang="en-US" sz="2000" dirty="0" err="1" smtClean="0"/>
              <a:t>AFreshmanSeminar</a:t>
            </a:r>
            <a:r>
              <a:rPr lang="en-US" sz="2000" dirty="0" smtClean="0"/>
              <a:t>) course);</a:t>
            </a:r>
            <a:endParaRPr lang="en-US" sz="2000" b="1" dirty="0"/>
          </a:p>
          <a:p>
            <a:pPr algn="l"/>
            <a:r>
              <a:rPr lang="en-US" sz="2000" dirty="0"/>
              <a:t>      </a:t>
            </a:r>
            <a:r>
              <a:rPr lang="en-US" sz="2000" dirty="0" err="1"/>
              <a:t>System.out.println</a:t>
            </a:r>
            <a:r>
              <a:rPr lang="en-US" sz="2000" dirty="0"/>
              <a:t>(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err="1"/>
              <a:t>course.getTitle</a:t>
            </a:r>
            <a:r>
              <a:rPr lang="en-US" sz="2000" dirty="0"/>
              <a:t>() + "	" +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err="1"/>
              <a:t>course.getDepartment</a:t>
            </a:r>
            <a:r>
              <a:rPr lang="en-US" sz="2000" dirty="0"/>
              <a:t>()  +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err="1"/>
              <a:t>course.getNumbert</a:t>
            </a:r>
            <a:r>
              <a:rPr lang="en-US" sz="2000" dirty="0"/>
              <a:t>() );	</a:t>
            </a:r>
          </a:p>
          <a:p>
            <a:pPr algn="l"/>
            <a:r>
              <a:rPr lang="en-US" sz="2000" dirty="0"/>
              <a:t>}</a:t>
            </a:r>
          </a:p>
          <a:p>
            <a:pPr algn="l"/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printHeader</a:t>
            </a:r>
            <a:r>
              <a:rPr lang="en-US" sz="2000" dirty="0"/>
              <a:t> (</a:t>
            </a:r>
            <a:r>
              <a:rPr lang="en-US" sz="2000" dirty="0" err="1"/>
              <a:t>ARegularCourse</a:t>
            </a:r>
            <a:r>
              <a:rPr lang="en-US" sz="2000" dirty="0"/>
              <a:t> course) {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err="1"/>
              <a:t>System.out.print</a:t>
            </a:r>
            <a:r>
              <a:rPr lang="en-US" sz="2000" dirty="0"/>
              <a:t>(“Regular Course: ”);</a:t>
            </a:r>
          </a:p>
          <a:p>
            <a:pPr algn="l"/>
            <a:r>
              <a:rPr lang="en-US" sz="2000" dirty="0"/>
              <a:t>}</a:t>
            </a:r>
          </a:p>
          <a:p>
            <a:pPr algn="l"/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printHeader</a:t>
            </a:r>
            <a:r>
              <a:rPr lang="en-US" sz="2000" dirty="0"/>
              <a:t> (</a:t>
            </a:r>
            <a:r>
              <a:rPr lang="en-US" sz="2000" dirty="0" err="1"/>
              <a:t>AFreshmanSeminar</a:t>
            </a:r>
            <a:r>
              <a:rPr lang="en-US" sz="2000" dirty="0"/>
              <a:t> course) {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err="1"/>
              <a:t>System.out.print</a:t>
            </a:r>
            <a:r>
              <a:rPr lang="en-US" sz="2000" dirty="0"/>
              <a:t>(“Freshman Seminar: ”);</a:t>
            </a:r>
          </a:p>
          <a:p>
            <a:pPr algn="l"/>
            <a:r>
              <a:rPr lang="en-US" sz="2000" dirty="0"/>
              <a:t>}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	</a:t>
            </a:r>
          </a:p>
        </p:txBody>
      </p:sp>
      <p:pic>
        <p:nvPicPr>
          <p:cNvPr id="5" name="~PP3508.WAV">
            <a:hlinkClick r:id="" action="ppaction://media"/>
          </p:cNvPr>
          <p:cNvPicPr>
            <a:picLocks noRot="1" noChangeAspect="1"/>
          </p:cNvPicPr>
          <p:nvPr>
            <a:wavAudioFile r:embed="rId1" name="~PP35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</a:t>
            </a:r>
            <a:r>
              <a:rPr lang="en-US" dirty="0" err="1" smtClean="0"/>
              <a:t>Inits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1"/>
            <a:ext cx="822960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dirty="0" smtClean="0">
                <a:cs typeface="Times New Roman" pitchFamily="18" charset="0"/>
              </a:rPr>
              <a:t>String title = </a:t>
            </a:r>
            <a:r>
              <a:rPr lang="en-US" dirty="0" smtClean="0"/>
              <a:t>“Topics in Computer Science”;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String dept = “</a:t>
            </a:r>
            <a:r>
              <a:rPr lang="en-US" sz="2000" dirty="0" smtClean="0"/>
              <a:t>COMP”</a:t>
            </a:r>
            <a:r>
              <a:rPr lang="en-US" dirty="0" smtClean="0">
                <a:cs typeface="Times New Roman" pitchFamily="18" charset="0"/>
              </a:rPr>
              <a:t>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		</a:t>
            </a:r>
          </a:p>
          <a:p>
            <a:r>
              <a:rPr lang="en-US" dirty="0" smtClean="0"/>
              <a:t>		init (</a:t>
            </a:r>
            <a:r>
              <a:rPr lang="en-US" dirty="0" err="1" smtClean="0"/>
              <a:t>theTitle</a:t>
            </a:r>
            <a:r>
              <a:rPr lang="en-US" dirty="0" smtClean="0"/>
              <a:t>, </a:t>
            </a:r>
            <a:r>
              <a:rPr lang="en-US" dirty="0" err="1" smtClean="0"/>
              <a:t>theDept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		init();</a:t>
            </a:r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init ();}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b="1" dirty="0" smtClean="0">
                <a:cs typeface="Times New Roman" pitchFamily="18" charset="0"/>
              </a:rPr>
              <a:t>void</a:t>
            </a:r>
            <a:r>
              <a:rPr lang="en-US" dirty="0" smtClean="0">
                <a:cs typeface="Times New Roman" pitchFamily="18" charset="0"/>
              </a:rPr>
              <a:t> init (String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, String </a:t>
            </a:r>
            <a:r>
              <a:rPr lang="en-US" dirty="0" err="1" smtClean="0">
                <a:cs typeface="Times New Roman" pitchFamily="18" charset="0"/>
              </a:rPr>
              <a:t>theDept</a:t>
            </a:r>
            <a:r>
              <a:rPr lang="en-US" dirty="0" smtClean="0">
                <a:cs typeface="Times New Roman" pitchFamily="18" charset="0"/>
              </a:rPr>
              <a:t>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title =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dept = </a:t>
            </a:r>
            <a:r>
              <a:rPr lang="en-US" dirty="0" err="1" smtClean="0">
                <a:cs typeface="Times New Roman" pitchFamily="18" charset="0"/>
              </a:rPr>
              <a:t>theDept</a:t>
            </a:r>
            <a:r>
              <a:rPr lang="en-US" dirty="0" smtClean="0">
                <a:cs typeface="Times New Roman" pitchFamily="18" charset="0"/>
              </a:rPr>
              <a:t>;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     	 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void</a:t>
            </a:r>
            <a:r>
              <a:rPr lang="en-US" dirty="0" smtClean="0">
                <a:cs typeface="Times New Roman" pitchFamily="18" charset="0"/>
              </a:rPr>
              <a:t> init()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0" y="4419600"/>
            <a:ext cx="7315200" cy="9906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~PP2107.WAV">
            <a:hlinkClick r:id="" action="ppaction://media"/>
          </p:cNvPr>
          <p:cNvPicPr>
            <a:picLocks noRot="1" noChangeAspect="1"/>
          </p:cNvPicPr>
          <p:nvPr>
            <a:wavAudioFile r:embed="rId1" name="~PP210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</a:t>
            </a:r>
            <a:r>
              <a:rPr lang="en-US" dirty="0" err="1" smtClean="0"/>
              <a:t>SuperTypes</a:t>
            </a:r>
            <a:r>
              <a:rPr lang="en-US" dirty="0" smtClean="0"/>
              <a:t>  in Examples</a:t>
            </a:r>
            <a:endParaRPr lang="en-US" dirty="0"/>
          </a:p>
        </p:txBody>
      </p:sp>
      <p:sp>
        <p:nvSpPr>
          <p:cNvPr id="459779" name="Text Box 3"/>
          <p:cNvSpPr txBox="1">
            <a:spLocks noChangeArrowheads="1"/>
          </p:cNvSpPr>
          <p:nvPr/>
        </p:nvSpPr>
        <p:spPr bwMode="auto">
          <a:xfrm>
            <a:off x="152400" y="2438400"/>
            <a:ext cx="22098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AStringHistory</a:t>
            </a:r>
          </a:p>
        </p:txBody>
      </p:sp>
      <p:sp>
        <p:nvSpPr>
          <p:cNvPr id="459780" name="Text Box 4"/>
          <p:cNvSpPr txBox="1">
            <a:spLocks noChangeArrowheads="1"/>
          </p:cNvSpPr>
          <p:nvPr/>
        </p:nvSpPr>
        <p:spPr bwMode="auto">
          <a:xfrm>
            <a:off x="228600" y="5257800"/>
            <a:ext cx="22098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AStringSet</a:t>
            </a:r>
          </a:p>
        </p:txBody>
      </p:sp>
      <p:sp>
        <p:nvSpPr>
          <p:cNvPr id="459781" name="Text Box 5"/>
          <p:cNvSpPr txBox="1">
            <a:spLocks noChangeArrowheads="1"/>
          </p:cNvSpPr>
          <p:nvPr/>
        </p:nvSpPr>
        <p:spPr bwMode="auto">
          <a:xfrm>
            <a:off x="152400" y="3886200"/>
            <a:ext cx="2286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AStringDatabase</a:t>
            </a:r>
            <a:endParaRPr lang="en-US" dirty="0"/>
          </a:p>
        </p:txBody>
      </p:sp>
      <p:sp>
        <p:nvSpPr>
          <p:cNvPr id="459782" name="Line 6"/>
          <p:cNvSpPr>
            <a:spLocks noChangeShapeType="1"/>
          </p:cNvSpPr>
          <p:nvPr/>
        </p:nvSpPr>
        <p:spPr bwMode="auto">
          <a:xfrm flipV="1">
            <a:off x="1143000" y="2895600"/>
            <a:ext cx="0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59783" name="Line 7"/>
          <p:cNvSpPr>
            <a:spLocks noChangeShapeType="1"/>
          </p:cNvSpPr>
          <p:nvPr/>
        </p:nvSpPr>
        <p:spPr bwMode="auto">
          <a:xfrm flipV="1">
            <a:off x="1143000" y="4343400"/>
            <a:ext cx="0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048000" y="3962400"/>
            <a:ext cx="5334000" cy="457200"/>
            <a:chOff x="1920" y="2496"/>
            <a:chExt cx="3744" cy="288"/>
          </a:xfrm>
        </p:grpSpPr>
        <p:sp>
          <p:nvSpPr>
            <p:cNvPr id="459784" name="Text Box 8"/>
            <p:cNvSpPr txBox="1">
              <a:spLocks noChangeArrowheads="1"/>
            </p:cNvSpPr>
            <p:nvPr/>
          </p:nvSpPr>
          <p:spPr bwMode="auto">
            <a:xfrm>
              <a:off x="1920" y="2496"/>
              <a:ext cx="1776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AFreshmanSeminar</a:t>
              </a:r>
            </a:p>
          </p:txBody>
        </p:sp>
        <p:sp>
          <p:nvSpPr>
            <p:cNvPr id="459785" name="Text Box 9"/>
            <p:cNvSpPr txBox="1">
              <a:spLocks noChangeArrowheads="1"/>
            </p:cNvSpPr>
            <p:nvPr/>
          </p:nvSpPr>
          <p:spPr bwMode="auto">
            <a:xfrm>
              <a:off x="3888" y="2496"/>
              <a:ext cx="1776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ARegularCourse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267200" y="2286000"/>
            <a:ext cx="3200400" cy="1676400"/>
            <a:chOff x="2688" y="1440"/>
            <a:chExt cx="2016" cy="1056"/>
          </a:xfrm>
        </p:grpSpPr>
        <p:sp>
          <p:nvSpPr>
            <p:cNvPr id="459788" name="Line 12"/>
            <p:cNvSpPr>
              <a:spLocks noChangeShapeType="1"/>
            </p:cNvSpPr>
            <p:nvPr/>
          </p:nvSpPr>
          <p:spPr bwMode="auto">
            <a:xfrm flipV="1">
              <a:off x="2784" y="1776"/>
              <a:ext cx="816" cy="72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89" name="Line 13"/>
            <p:cNvSpPr>
              <a:spLocks noChangeShapeType="1"/>
            </p:cNvSpPr>
            <p:nvPr/>
          </p:nvSpPr>
          <p:spPr bwMode="auto">
            <a:xfrm flipH="1" flipV="1">
              <a:off x="3648" y="1776"/>
              <a:ext cx="1056" cy="72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90" name="Text Box 14"/>
            <p:cNvSpPr txBox="1">
              <a:spLocks noChangeArrowheads="1"/>
            </p:cNvSpPr>
            <p:nvPr/>
          </p:nvSpPr>
          <p:spPr bwMode="auto">
            <a:xfrm>
              <a:off x="2688" y="1440"/>
              <a:ext cx="1776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err="1"/>
                <a:t>ACourse</a:t>
              </a:r>
              <a:endParaRPr lang="en-US" dirty="0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629401" y="1676400"/>
            <a:ext cx="1447240" cy="914400"/>
            <a:chOff x="4128" y="1056"/>
            <a:chExt cx="1107" cy="576"/>
          </a:xfrm>
        </p:grpSpPr>
        <p:sp>
          <p:nvSpPr>
            <p:cNvPr id="459793" name="Line 17"/>
            <p:cNvSpPr>
              <a:spLocks noChangeShapeType="1"/>
            </p:cNvSpPr>
            <p:nvPr/>
          </p:nvSpPr>
          <p:spPr bwMode="auto">
            <a:xfrm flipH="1">
              <a:off x="4464" y="1344"/>
              <a:ext cx="288" cy="28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794" name="Text Box 18"/>
            <p:cNvSpPr txBox="1">
              <a:spLocks noChangeArrowheads="1"/>
            </p:cNvSpPr>
            <p:nvPr/>
          </p:nvSpPr>
          <p:spPr bwMode="auto">
            <a:xfrm>
              <a:off x="4128" y="1056"/>
              <a:ext cx="1107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Abstract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ARegularCourse</a:t>
            </a:r>
          </a:p>
        </p:txBody>
      </p:sp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304800" y="1295401"/>
            <a:ext cx="84582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b="1" dirty="0"/>
              <a:t>implements</a:t>
            </a:r>
            <a:r>
              <a:rPr lang="en-US" dirty="0"/>
              <a:t> Course {</a:t>
            </a:r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8" name="Multiply 7"/>
          <p:cNvSpPr/>
          <p:nvPr/>
        </p:nvSpPr>
        <p:spPr>
          <a:xfrm>
            <a:off x="4343400" y="26670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724400"/>
            <a:ext cx="71312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Super call must be first statement in constructor but not other methods.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5791200"/>
            <a:ext cx="7924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Superclass </a:t>
            </a:r>
            <a:r>
              <a:rPr lang="en-US" sz="2000" dirty="0" err="1" smtClean="0"/>
              <a:t>vars</a:t>
            </a:r>
            <a:r>
              <a:rPr lang="en-US" sz="2000" dirty="0" smtClean="0"/>
              <a:t> initialized before subclass </a:t>
            </a:r>
            <a:r>
              <a:rPr lang="en-US" sz="2000" dirty="0" err="1" smtClean="0"/>
              <a:t>vars</a:t>
            </a:r>
            <a:r>
              <a:rPr lang="en-US" sz="2000" dirty="0" smtClean="0"/>
              <a:t>, which can </a:t>
            </a:r>
            <a:r>
              <a:rPr lang="en-US" sz="2000" dirty="0"/>
              <a:t>u</a:t>
            </a:r>
            <a:r>
              <a:rPr lang="en-US" sz="2000" dirty="0" smtClean="0"/>
              <a:t>se the former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6488668"/>
            <a:ext cx="596694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Subclass </a:t>
            </a:r>
            <a:r>
              <a:rPr lang="en-US" sz="2000" dirty="0" err="1" smtClean="0"/>
              <a:t>vars</a:t>
            </a:r>
            <a:r>
              <a:rPr lang="en-US" sz="2000" dirty="0" smtClean="0"/>
              <a:t> not visible in </a:t>
            </a:r>
            <a:r>
              <a:rPr lang="en-US" sz="2000" dirty="0" err="1" smtClean="0"/>
              <a:t>superclass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90600" y="5410200"/>
            <a:ext cx="7162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Subclass may want to override initialization in super class</a:t>
            </a:r>
            <a:endParaRPr lang="en-US" sz="2000" dirty="0"/>
          </a:p>
        </p:txBody>
      </p:sp>
      <p:pic>
        <p:nvPicPr>
          <p:cNvPr id="12" name="~PP3047.WAV">
            <a:hlinkClick r:id="" action="ppaction://media"/>
          </p:cNvPr>
          <p:cNvPicPr>
            <a:picLocks noRot="1" noChangeAspect="1"/>
          </p:cNvPicPr>
          <p:nvPr>
            <a:wavAudioFile r:embed="rId2" name="~PP304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4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Classes in </a:t>
            </a:r>
            <a:r>
              <a:rPr lang="en-US" dirty="0" err="1" smtClean="0"/>
              <a:t>java.util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3400" y="4876799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4800599"/>
            <a:ext cx="762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rot="5400000" flipH="1" flipV="1">
            <a:off x="495300" y="4229099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286000" y="6248400"/>
            <a:ext cx="16002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09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6248400"/>
            <a:ext cx="1600200" cy="158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76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pic>
        <p:nvPicPr>
          <p:cNvPr id="19" name="~PP564.WAV">
            <a:hlinkClick r:id="" action="ppaction://media"/>
          </p:cNvPr>
          <p:cNvPicPr>
            <a:picLocks noRot="1" noChangeAspect="1"/>
          </p:cNvPicPr>
          <p:nvPr>
            <a:wavAudioFile r:embed="rId1" name="~PP56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81000" y="3505199"/>
            <a:ext cx="1524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19200" y="4800599"/>
            <a:ext cx="914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791200" y="4876799"/>
            <a:ext cx="1371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ArrayList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7239000" y="4876799"/>
            <a:ext cx="1371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LinkedList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971800" y="4876799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HashSet</a:t>
            </a:r>
            <a:endParaRPr lang="en-US" dirty="0"/>
          </a:p>
        </p:txBody>
      </p:sp>
      <p:cxnSp>
        <p:nvCxnSpPr>
          <p:cNvPr id="53" name="Elbow Connector 52"/>
          <p:cNvCxnSpPr>
            <a:stCxn id="49" idx="2"/>
            <a:endCxn id="12" idx="2"/>
          </p:cNvCxnSpPr>
          <p:nvPr/>
        </p:nvCxnSpPr>
        <p:spPr>
          <a:xfrm rot="5400000" flipH="1">
            <a:off x="2057400" y="4038599"/>
            <a:ext cx="76200" cy="2971800"/>
          </a:xfrm>
          <a:prstGeom prst="bentConnector3">
            <a:avLst>
              <a:gd name="adj1" fmla="val -640299"/>
            </a:avLst>
          </a:prstGeom>
          <a:ln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 rot="5400000" flipH="1">
            <a:off x="3276600" y="4038599"/>
            <a:ext cx="76200" cy="2971800"/>
          </a:xfrm>
          <a:prstGeom prst="bentConnector3">
            <a:avLst>
              <a:gd name="adj1" fmla="val -300000"/>
            </a:avLst>
          </a:prstGeom>
          <a:ln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43" idx="2"/>
            <a:endCxn id="33" idx="2"/>
          </p:cNvCxnSpPr>
          <p:nvPr/>
        </p:nvCxnSpPr>
        <p:spPr>
          <a:xfrm rot="5400000" flipH="1">
            <a:off x="4762500" y="2400299"/>
            <a:ext cx="76200" cy="6248400"/>
          </a:xfrm>
          <a:prstGeom prst="bentConnector3">
            <a:avLst>
              <a:gd name="adj1" fmla="val -300000"/>
            </a:avLst>
          </a:prstGeom>
          <a:ln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Elbow Connector 89"/>
          <p:cNvCxnSpPr/>
          <p:nvPr/>
        </p:nvCxnSpPr>
        <p:spPr>
          <a:xfrm rot="5400000" flipH="1">
            <a:off x="3810000" y="3124199"/>
            <a:ext cx="76200" cy="4800600"/>
          </a:xfrm>
          <a:prstGeom prst="bentConnector3">
            <a:avLst>
              <a:gd name="adj1" fmla="val -335822"/>
            </a:avLst>
          </a:prstGeom>
          <a:ln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33" idx="0"/>
            <a:endCxn id="32" idx="2"/>
          </p:cNvCxnSpPr>
          <p:nvPr/>
        </p:nvCxnSpPr>
        <p:spPr>
          <a:xfrm rot="16200000" flipV="1">
            <a:off x="1104900" y="4229099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</p:spTree>
  </p:cSld>
  <p:clrMapOvr>
    <a:masterClrMapping/>
  </p:clrMapOvr>
  <p:transition advTm="42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Classes in </a:t>
            </a:r>
            <a:r>
              <a:rPr lang="en-US" dirty="0" err="1" smtClean="0"/>
              <a:t>java.util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3400" y="4876799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4800599"/>
            <a:ext cx="762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rot="5400000" flipH="1" flipV="1">
            <a:off x="495300" y="4229099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286000" y="6248400"/>
            <a:ext cx="16002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09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6248400"/>
            <a:ext cx="1600200" cy="158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76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pic>
        <p:nvPicPr>
          <p:cNvPr id="19" name="~PP564.WAV">
            <a:hlinkClick r:id="" action="ppaction://media"/>
          </p:cNvPr>
          <p:cNvPicPr>
            <a:picLocks noRot="1" noChangeAspect="1"/>
          </p:cNvPicPr>
          <p:nvPr>
            <a:wavAudioFile r:embed="rId1" name="~PP56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81000" y="3505199"/>
            <a:ext cx="1524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19200" y="4800599"/>
            <a:ext cx="914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791200" y="4876799"/>
            <a:ext cx="1371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ArrayList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7239000" y="4876799"/>
            <a:ext cx="1371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LinkedList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971800" y="4876799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HashSet</a:t>
            </a:r>
            <a:endParaRPr lang="en-US" dirty="0"/>
          </a:p>
        </p:txBody>
      </p:sp>
      <p:cxnSp>
        <p:nvCxnSpPr>
          <p:cNvPr id="53" name="Elbow Connector 52"/>
          <p:cNvCxnSpPr>
            <a:stCxn id="49" idx="2"/>
            <a:endCxn id="12" idx="2"/>
          </p:cNvCxnSpPr>
          <p:nvPr/>
        </p:nvCxnSpPr>
        <p:spPr>
          <a:xfrm rot="5400000" flipH="1">
            <a:off x="2057400" y="4038599"/>
            <a:ext cx="76200" cy="2971800"/>
          </a:xfrm>
          <a:prstGeom prst="bentConnector3">
            <a:avLst>
              <a:gd name="adj1" fmla="val -640299"/>
            </a:avLst>
          </a:prstGeom>
          <a:ln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 rot="5400000" flipH="1">
            <a:off x="3276600" y="4038599"/>
            <a:ext cx="76200" cy="2971800"/>
          </a:xfrm>
          <a:prstGeom prst="bentConnector3">
            <a:avLst>
              <a:gd name="adj1" fmla="val -300000"/>
            </a:avLst>
          </a:prstGeom>
          <a:ln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43" idx="2"/>
            <a:endCxn id="33" idx="2"/>
          </p:cNvCxnSpPr>
          <p:nvPr/>
        </p:nvCxnSpPr>
        <p:spPr>
          <a:xfrm rot="5400000" flipH="1">
            <a:off x="4762500" y="2400299"/>
            <a:ext cx="76200" cy="6248400"/>
          </a:xfrm>
          <a:prstGeom prst="bentConnector3">
            <a:avLst>
              <a:gd name="adj1" fmla="val -300000"/>
            </a:avLst>
          </a:prstGeom>
          <a:ln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Elbow Connector 89"/>
          <p:cNvCxnSpPr/>
          <p:nvPr/>
        </p:nvCxnSpPr>
        <p:spPr>
          <a:xfrm rot="5400000" flipH="1">
            <a:off x="3810000" y="3124199"/>
            <a:ext cx="76200" cy="4800600"/>
          </a:xfrm>
          <a:prstGeom prst="bentConnector3">
            <a:avLst>
              <a:gd name="adj1" fmla="val -335822"/>
            </a:avLst>
          </a:prstGeom>
          <a:ln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33" idx="0"/>
            <a:endCxn id="32" idx="2"/>
          </p:cNvCxnSpPr>
          <p:nvPr/>
        </p:nvCxnSpPr>
        <p:spPr>
          <a:xfrm rot="16200000" flipV="1">
            <a:off x="1104900" y="4229099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1" name="Rectangle 20"/>
          <p:cNvSpPr/>
          <p:nvPr/>
        </p:nvSpPr>
        <p:spPr>
          <a:xfrm>
            <a:off x="4800600" y="2514600"/>
            <a:ext cx="1524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AbstractList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733800" y="1219200"/>
            <a:ext cx="2209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AbstractCollection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38" idx="0"/>
            <a:endCxn id="21" idx="2"/>
          </p:cNvCxnSpPr>
          <p:nvPr/>
        </p:nvCxnSpPr>
        <p:spPr>
          <a:xfrm rot="16200000" flipV="1">
            <a:off x="5181601" y="3581400"/>
            <a:ext cx="1676399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7430294" y="46093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0" name="Rectangle 29"/>
          <p:cNvSpPr/>
          <p:nvPr/>
        </p:nvSpPr>
        <p:spPr>
          <a:xfrm>
            <a:off x="2590800" y="2514600"/>
            <a:ext cx="1981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AbstractSet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49" idx="0"/>
            <a:endCxn id="30" idx="2"/>
          </p:cNvCxnSpPr>
          <p:nvPr/>
        </p:nvCxnSpPr>
        <p:spPr>
          <a:xfrm rot="5400000" flipH="1" flipV="1">
            <a:off x="2743201" y="4038600"/>
            <a:ext cx="167639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6" name="Straight Arrow Connector 35"/>
          <p:cNvCxnSpPr>
            <a:stCxn id="5" idx="0"/>
            <a:endCxn id="21" idx="2"/>
          </p:cNvCxnSpPr>
          <p:nvPr/>
        </p:nvCxnSpPr>
        <p:spPr>
          <a:xfrm rot="5400000" flipH="1" flipV="1">
            <a:off x="4419601" y="3733800"/>
            <a:ext cx="1676399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9" name="Straight Arrow Connector 38"/>
          <p:cNvCxnSpPr>
            <a:stCxn id="30" idx="0"/>
            <a:endCxn id="23" idx="2"/>
          </p:cNvCxnSpPr>
          <p:nvPr/>
        </p:nvCxnSpPr>
        <p:spPr>
          <a:xfrm rot="5400000" flipH="1" flipV="1">
            <a:off x="3905250" y="1581150"/>
            <a:ext cx="60960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6" name="Straight Arrow Connector 45"/>
          <p:cNvCxnSpPr>
            <a:stCxn id="21" idx="0"/>
          </p:cNvCxnSpPr>
          <p:nvPr/>
        </p:nvCxnSpPr>
        <p:spPr>
          <a:xfrm rot="16200000" flipV="1">
            <a:off x="4838700" y="1790700"/>
            <a:ext cx="609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60" name="Rectangle 59"/>
          <p:cNvSpPr/>
          <p:nvPr/>
        </p:nvSpPr>
        <p:spPr>
          <a:xfrm>
            <a:off x="6096000" y="3581400"/>
            <a:ext cx="2667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AbstractSequentialList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rot="10800000">
            <a:off x="5562600" y="3200400"/>
            <a:ext cx="2057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</p:spTree>
  </p:cSld>
  <p:clrMapOvr>
    <a:masterClrMapping/>
  </p:clrMapOvr>
  <p:transition advTm="42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Polymorphism vs. Overloading and Dynamic Dispatch</a:t>
            </a:r>
          </a:p>
        </p:txBody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Create polymorphic code when you can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overloading and dynamic dispatch, multiple implementations associated with each method name.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polymorphic case, single implementation.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Use interfaces rather than classes as types of parameters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Use </a:t>
            </a:r>
            <a:r>
              <a:rPr lang="en-US" dirty="0" err="1"/>
              <a:t>supertypes</a:t>
            </a:r>
            <a:r>
              <a:rPr lang="en-US" dirty="0"/>
              <a:t> rather than subtypes as types of parameters</a:t>
            </a:r>
          </a:p>
          <a:p>
            <a:pPr>
              <a:lnSpc>
                <a:spcPct val="80000"/>
              </a:lnSpc>
            </a:pPr>
            <a:r>
              <a:rPr lang="en-US" dirty="0"/>
              <a:t>Polymorphism vs. Overloading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Polymorphism: single </a:t>
            </a:r>
            <a:r>
              <a:rPr lang="en-US" sz="2000" dirty="0">
                <a:latin typeface="Courier New" pitchFamily="49" charset="0"/>
              </a:rPr>
              <a:t>print (Course </a:t>
            </a:r>
            <a:r>
              <a:rPr lang="en-US" sz="2000" dirty="0" err="1">
                <a:latin typeface="Courier New" pitchFamily="49" charset="0"/>
              </a:rPr>
              <a:t>course</a:t>
            </a:r>
            <a:r>
              <a:rPr lang="en-US" sz="2000" dirty="0">
                <a:latin typeface="Courier New" pitchFamily="49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Overloading: </a:t>
            </a:r>
            <a:r>
              <a:rPr lang="en-US" sz="2000" dirty="0">
                <a:latin typeface="Courier New" pitchFamily="49" charset="0"/>
              </a:rPr>
              <a:t>print (</a:t>
            </a:r>
            <a:r>
              <a:rPr lang="en-US" sz="2000" dirty="0" err="1">
                <a:latin typeface="Courier New" pitchFamily="49" charset="0"/>
              </a:rPr>
              <a:t>ARegularCourse</a:t>
            </a:r>
            <a:r>
              <a:rPr lang="en-US" sz="2000" dirty="0">
                <a:latin typeface="Courier New" pitchFamily="49" charset="0"/>
              </a:rPr>
              <a:t> course)</a:t>
            </a:r>
            <a:r>
              <a:rPr lang="en-US" sz="2000" dirty="0"/>
              <a:t> and </a:t>
            </a:r>
            <a:r>
              <a:rPr lang="en-US" sz="2000" dirty="0">
                <a:latin typeface="Courier New" pitchFamily="49" charset="0"/>
              </a:rPr>
              <a:t>print (</a:t>
            </a:r>
            <a:r>
              <a:rPr lang="en-US" sz="2000" dirty="0" err="1">
                <a:latin typeface="Courier New" pitchFamily="49" charset="0"/>
              </a:rPr>
              <a:t>AFreshmanSeminar</a:t>
            </a:r>
            <a:r>
              <a:rPr lang="en-US" sz="2000" dirty="0">
                <a:latin typeface="Courier New" pitchFamily="49" charset="0"/>
              </a:rPr>
              <a:t> course)</a:t>
            </a:r>
            <a:r>
              <a:rPr lang="en-US" sz="2000" dirty="0"/>
              <a:t> with same implementation.</a:t>
            </a:r>
          </a:p>
          <a:p>
            <a:pPr>
              <a:lnSpc>
                <a:spcPct val="80000"/>
              </a:lnSpc>
            </a:pPr>
            <a:r>
              <a:rPr lang="en-US" dirty="0"/>
              <a:t>Polymorphism vs. Dynamic Dispatch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Polymorphism: single </a:t>
            </a:r>
            <a:r>
              <a:rPr lang="en-US" sz="2000" dirty="0" err="1">
                <a:latin typeface="Courier New" pitchFamily="49" charset="0"/>
              </a:rPr>
              <a:t>getTitle</a:t>
            </a:r>
            <a:r>
              <a:rPr lang="en-US" sz="2000" dirty="0">
                <a:latin typeface="Courier New" pitchFamily="49" charset="0"/>
              </a:rPr>
              <a:t>()</a:t>
            </a:r>
            <a:r>
              <a:rPr lang="en-US" sz="2000" dirty="0"/>
              <a:t> in </a:t>
            </a:r>
            <a:r>
              <a:rPr lang="en-US" sz="2000" dirty="0" err="1">
                <a:latin typeface="Courier New" pitchFamily="49" charset="0"/>
              </a:rPr>
              <a:t>ACourse</a:t>
            </a:r>
            <a:endParaRPr lang="en-US" sz="2000" dirty="0">
              <a:latin typeface="Courier New" pitchFamily="49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Dynamic dispatch: </a:t>
            </a:r>
            <a:r>
              <a:rPr lang="en-US" sz="2000" dirty="0" err="1">
                <a:latin typeface="Courier New" pitchFamily="49" charset="0"/>
              </a:rPr>
              <a:t>getTitle</a:t>
            </a:r>
            <a:r>
              <a:rPr lang="en-US" sz="2000" dirty="0">
                <a:latin typeface="Courier New" pitchFamily="49" charset="0"/>
              </a:rPr>
              <a:t>()</a:t>
            </a:r>
            <a:r>
              <a:rPr lang="en-US" sz="2000" dirty="0"/>
              <a:t> in </a:t>
            </a:r>
            <a:r>
              <a:rPr lang="en-US" sz="2000" dirty="0" err="1">
                <a:latin typeface="Courier New" pitchFamily="49" charset="0"/>
              </a:rPr>
              <a:t>AFreshmanSeminar</a:t>
            </a:r>
            <a:r>
              <a:rPr lang="en-US" sz="2000" dirty="0">
                <a:latin typeface="Courier New" pitchFamily="49" charset="0"/>
              </a:rPr>
              <a:t>()</a:t>
            </a:r>
            <a:r>
              <a:rPr lang="en-US" sz="2000" dirty="0"/>
              <a:t> and </a:t>
            </a:r>
            <a:r>
              <a:rPr lang="en-US" sz="2000" dirty="0" err="1">
                <a:latin typeface="Courier New" pitchFamily="49" charset="0"/>
              </a:rPr>
              <a:t>getTitle</a:t>
            </a:r>
            <a:r>
              <a:rPr lang="en-US" sz="2000" dirty="0">
                <a:latin typeface="Courier New" pitchFamily="49" charset="0"/>
              </a:rPr>
              <a:t>()</a:t>
            </a:r>
            <a:r>
              <a:rPr lang="en-US" sz="2000" dirty="0"/>
              <a:t> in </a:t>
            </a:r>
            <a:r>
              <a:rPr lang="en-US" sz="2000" dirty="0" err="1">
                <a:latin typeface="Courier New" pitchFamily="49" charset="0"/>
              </a:rPr>
              <a:t>ARegularCourse</a:t>
            </a:r>
            <a:r>
              <a:rPr lang="en-US" sz="2000" dirty="0">
                <a:latin typeface="Courier New" pitchFamily="49" charset="0"/>
              </a:rPr>
              <a:t>()</a:t>
            </a:r>
            <a:r>
              <a:rPr lang="en-US" sz="2000" dirty="0"/>
              <a:t> with same implementation.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Polymorphism vs. Overloading and Dynamic Dispatch</a:t>
            </a:r>
          </a:p>
        </p:txBody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Cannot </a:t>
            </a:r>
            <a:r>
              <a:rPr lang="en-US" sz="2000" dirty="0"/>
              <a:t>always create polymorphic method.</a:t>
            </a:r>
          </a:p>
          <a:p>
            <a:pPr lvl="1">
              <a:lnSpc>
                <a:spcPct val="80000"/>
              </a:lnSpc>
            </a:pPr>
            <a:r>
              <a:rPr lang="en-US" sz="1800" dirty="0" err="1">
                <a:latin typeface="Courier New" pitchFamily="49" charset="0"/>
              </a:rPr>
              <a:t>getNumber</a:t>
            </a:r>
            <a:r>
              <a:rPr lang="en-US" sz="1800" dirty="0">
                <a:latin typeface="Courier New" pitchFamily="49" charset="0"/>
              </a:rPr>
              <a:t>()</a:t>
            </a:r>
            <a:r>
              <a:rPr lang="en-US" sz="1800" dirty="0"/>
              <a:t> for </a:t>
            </a:r>
            <a:r>
              <a:rPr lang="en-US" sz="1800" dirty="0" err="1">
                <a:latin typeface="Courier New" pitchFamily="49" charset="0"/>
              </a:rPr>
              <a:t>ARegularCourse</a:t>
            </a:r>
            <a:r>
              <a:rPr lang="en-US" sz="1800" dirty="0"/>
              <a:t> and </a:t>
            </a:r>
            <a:r>
              <a:rPr lang="en-US" sz="1800" dirty="0" err="1">
                <a:latin typeface="Courier New" pitchFamily="49" charset="0"/>
              </a:rPr>
              <a:t>AFreshmanSeminar</a:t>
            </a:r>
            <a:r>
              <a:rPr lang="en-US" sz="1800" dirty="0"/>
              <a:t> do different things.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ourier New" pitchFamily="49" charset="0"/>
              </a:rPr>
              <a:t>print(Course </a:t>
            </a:r>
            <a:r>
              <a:rPr lang="en-US" sz="1800" dirty="0" err="1">
                <a:latin typeface="Courier New" pitchFamily="49" charset="0"/>
              </a:rPr>
              <a:t>course</a:t>
            </a:r>
            <a:r>
              <a:rPr lang="en-US" sz="1800" dirty="0">
                <a:latin typeface="Courier New" pitchFamily="49" charset="0"/>
              </a:rPr>
              <a:t>)</a:t>
            </a:r>
            <a:r>
              <a:rPr lang="en-US" sz="1800" dirty="0"/>
              <a:t> and </a:t>
            </a:r>
            <a:r>
              <a:rPr lang="en-US" sz="1800" dirty="0">
                <a:latin typeface="Courier New" pitchFamily="49" charset="0"/>
              </a:rPr>
              <a:t>print (</a:t>
            </a:r>
            <a:r>
              <a:rPr lang="en-US" sz="1800" dirty="0" err="1">
                <a:latin typeface="Courier New" pitchFamily="49" charset="0"/>
              </a:rPr>
              <a:t>CourseList</a:t>
            </a:r>
            <a:r>
              <a:rPr lang="en-US" sz="1800" dirty="0">
                <a:latin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</a:rPr>
              <a:t>courseList</a:t>
            </a:r>
            <a:r>
              <a:rPr lang="en-US" sz="1800" dirty="0">
                <a:latin typeface="Courier New" pitchFamily="49" charset="0"/>
              </a:rPr>
              <a:t>)</a:t>
            </a:r>
            <a:r>
              <a:rPr lang="en-US" sz="1800" dirty="0"/>
              <a:t> do different things.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When polymorphism not possible try overloading and dynamic dispatch.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839200" cy="1295400"/>
          </a:xfrm>
        </p:spPr>
        <p:txBody>
          <a:bodyPr/>
          <a:lstStyle/>
          <a:p>
            <a:r>
              <a:rPr lang="en-US"/>
              <a:t>Overloading vs. dynamic dispatch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610600" cy="5638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/>
              <a:t>Overloading: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Object is parameter</a:t>
            </a:r>
          </a:p>
          <a:p>
            <a:pPr>
              <a:lnSpc>
                <a:spcPct val="80000"/>
              </a:lnSpc>
            </a:pPr>
            <a:r>
              <a:rPr lang="en-US" sz="2800"/>
              <a:t>Dynamic dispatch: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Object is target</a:t>
            </a:r>
          </a:p>
          <a:p>
            <a:pPr>
              <a:lnSpc>
                <a:spcPct val="80000"/>
              </a:lnSpc>
            </a:pPr>
            <a:r>
              <a:rPr lang="en-US" sz="2800"/>
              <a:t>Method in object class vs. external class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Program decomposition issue</a:t>
            </a:r>
          </a:p>
          <a:p>
            <a:pPr lvl="1">
              <a:lnSpc>
                <a:spcPct val="80000"/>
              </a:lnSpc>
            </a:pPr>
            <a:r>
              <a:rPr lang="en-US" sz="2400">
                <a:latin typeface="Courier New" pitchFamily="49" charset="0"/>
              </a:rPr>
              <a:t>print(Course),</a:t>
            </a:r>
            <a:r>
              <a:rPr lang="en-US" sz="2400"/>
              <a:t> </a:t>
            </a:r>
            <a:r>
              <a:rPr lang="en-US" sz="2400">
                <a:latin typeface="Courier New" pitchFamily="49" charset="0"/>
              </a:rPr>
              <a:t>print (CourseList)</a:t>
            </a:r>
            <a:r>
              <a:rPr lang="en-US" sz="2400"/>
              <a:t> definitions overloaded</a:t>
            </a:r>
          </a:p>
          <a:p>
            <a:pPr lvl="1">
              <a:lnSpc>
                <a:spcPct val="80000"/>
              </a:lnSpc>
            </a:pPr>
            <a:r>
              <a:rPr lang="en-US" sz="2400">
                <a:latin typeface="Courier New" pitchFamily="49" charset="0"/>
              </a:rPr>
              <a:t>AFreshmanSeminar.getCourseNumber(),</a:t>
            </a:r>
            <a:r>
              <a:rPr lang="en-US" sz="2400"/>
              <a:t> </a:t>
            </a:r>
            <a:r>
              <a:rPr lang="en-US" sz="2400">
                <a:latin typeface="Courier New" pitchFamily="49" charset="0"/>
              </a:rPr>
              <a:t>ARegularCourse.getCourseNumber()</a:t>
            </a:r>
            <a:r>
              <a:rPr lang="en-US" sz="2400"/>
              <a:t> dynamically dispatched</a:t>
            </a:r>
          </a:p>
          <a:p>
            <a:pPr>
              <a:lnSpc>
                <a:spcPct val="80000"/>
              </a:lnSpc>
            </a:pPr>
            <a:r>
              <a:rPr lang="en-US" sz="2800"/>
              <a:t>Overload resolution looks at multiple parameter types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More general and used for that reason also</a:t>
            </a:r>
          </a:p>
          <a:p>
            <a:pPr>
              <a:lnSpc>
                <a:spcPct val="80000"/>
              </a:lnSpc>
            </a:pPr>
            <a:r>
              <a:rPr lang="en-US" sz="2800"/>
              <a:t>Dynamic dispatch is done at runtime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Can be used for that reason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67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908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908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08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908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764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08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764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8674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8674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8674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8674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8674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8674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8674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674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8006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9530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8674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9530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281E-7 L -3.33333E-6 -0.15541 " pathEditMode="relative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281E-7 L -3.33333E-6 -0.15541 " pathEditMode="relative" ptsTypes="AA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2" grpId="0" animBg="1"/>
      <p:bldP spid="3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908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908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08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908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71600" y="2895600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window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08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8674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8674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8674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8674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8674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8674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8674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674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8674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514600" y="2590800"/>
            <a:ext cx="1828800" cy="12192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48200" y="3429000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window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791200" y="3124200"/>
            <a:ext cx="1828800" cy="12192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281E-7 L -3.33333E-6 -0.15541 " pathEditMode="relative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281E-7 L -3.33333E-6 -0.15541 " pathEditMode="relative" ptsTypes="AA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2209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27432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3276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66800" y="3810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4343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66800" y="4876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5410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1676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6764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22098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66800" y="3810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52400" y="22098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315200" y="2209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315200" y="27432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15200" y="3276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315200" y="3810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315200" y="4343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15200" y="4876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15200" y="5410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15200" y="1676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248400" y="16764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400800" y="22098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15200" y="3810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400800" y="22098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191000" y="2209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191000" y="27432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191000" y="3276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191000" y="3810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191000" y="4343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191000" y="4876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191000" y="5410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191000" y="1676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124200" y="16764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276600" y="22098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191000" y="3810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276600" y="22098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281E-7 L -3.33333E-6 -0.15541 " pathEditMode="relative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281E-7 L -3.33333E-6 -0.15541 " pathEditMode="relative" ptsTypes="AA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281E-7 L -3.33333E-6 -0.15541 " pathEditMode="relative" ptsTypes="AA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2" grpId="0" animBg="1"/>
      <p:bldP spid="33" grpId="0" animBg="1"/>
      <p:bldP spid="44" grpId="0" animBg="1"/>
      <p:bldP spid="4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and Computer Inheritance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1219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4876800"/>
            <a:ext cx="1219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3886200"/>
            <a:ext cx="1219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Mammal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2819400"/>
            <a:ext cx="1219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76400" y="1371600"/>
            <a:ext cx="1219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Object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0"/>
            <a:endCxn id="7" idx="2"/>
          </p:cNvCxnSpPr>
          <p:nvPr/>
        </p:nvCxnSpPr>
        <p:spPr>
          <a:xfrm rot="5400000" flipH="1" flipV="1">
            <a:off x="990600" y="55626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  <a:endCxn id="8" idx="2"/>
          </p:cNvCxnSpPr>
          <p:nvPr/>
        </p:nvCxnSpPr>
        <p:spPr>
          <a:xfrm rot="5400000" flipH="1" flipV="1">
            <a:off x="9906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9" idx="2"/>
          </p:cNvCxnSpPr>
          <p:nvPr/>
        </p:nvCxnSpPr>
        <p:spPr>
          <a:xfrm rot="5400000" flipH="1" flipV="1">
            <a:off x="9525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  <a:endCxn id="10" idx="2"/>
          </p:cNvCxnSpPr>
          <p:nvPr/>
        </p:nvCxnSpPr>
        <p:spPr>
          <a:xfrm rot="5400000" flipH="1" flipV="1">
            <a:off x="14859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743200" y="2819400"/>
            <a:ext cx="1219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Rock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0" idx="0"/>
            <a:endCxn id="10" idx="2"/>
          </p:cNvCxnSpPr>
          <p:nvPr/>
        </p:nvCxnSpPr>
        <p:spPr>
          <a:xfrm rot="16200000" flipV="1">
            <a:off x="2514600" y="1981200"/>
            <a:ext cx="6096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24400" y="3810000"/>
            <a:ext cx="1219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724400" y="2819400"/>
            <a:ext cx="1219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0"/>
            <a:endCxn id="41" idx="2"/>
          </p:cNvCxnSpPr>
          <p:nvPr/>
        </p:nvCxnSpPr>
        <p:spPr>
          <a:xfrm rot="5400000" flipH="1" flipV="1">
            <a:off x="5181600" y="3657600"/>
            <a:ext cx="304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715000" y="1371600"/>
            <a:ext cx="1219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1" idx="0"/>
            <a:endCxn id="43" idx="2"/>
          </p:cNvCxnSpPr>
          <p:nvPr/>
        </p:nvCxnSpPr>
        <p:spPr>
          <a:xfrm rot="5400000" flipH="1" flipV="1">
            <a:off x="55245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781800" y="2819401"/>
            <a:ext cx="1219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0"/>
            <a:endCxn id="43" idx="2"/>
          </p:cNvCxnSpPr>
          <p:nvPr/>
        </p:nvCxnSpPr>
        <p:spPr>
          <a:xfrm rot="16200000" flipV="1">
            <a:off x="6553200" y="1981201"/>
            <a:ext cx="609601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1371600"/>
            <a:ext cx="1676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Implicit Extension</a:t>
            </a:r>
            <a:endParaRPr lang="en-US" dirty="0"/>
          </a:p>
        </p:txBody>
      </p:sp>
      <p:cxnSp>
        <p:nvCxnSpPr>
          <p:cNvPr id="66" name="Straight Arrow Connector 65"/>
          <p:cNvCxnSpPr>
            <a:stCxn id="64" idx="2"/>
          </p:cNvCxnSpPr>
          <p:nvPr/>
        </p:nvCxnSpPr>
        <p:spPr>
          <a:xfrm rot="16200000" flipH="1">
            <a:off x="4953000" y="1905000"/>
            <a:ext cx="3048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0" grpId="0" animBg="1"/>
      <p:bldP spid="40" grpId="0" animBg="1"/>
      <p:bldP spid="41" grpId="0" animBg="1"/>
      <p:bldP spid="43" grpId="0" animBg="1"/>
      <p:bldP spid="51" grpId="0" animBg="1"/>
      <p:bldP spid="6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0010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(Object element) {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</a:t>
            </a:r>
            <a:r>
              <a:rPr lang="en-US" sz="2000" dirty="0" err="1" smtClean="0"/>
              <a:t>isFull</a:t>
            </a:r>
            <a:r>
              <a:rPr lang="en-US" sz="2000" dirty="0" smtClean="0"/>
              <a:t>())</a:t>
            </a:r>
          </a:p>
          <a:p>
            <a:pPr lvl="2"/>
            <a:r>
              <a:rPr lang="en-US" sz="2000" dirty="0" smtClean="0"/>
              <a:t>            </a:t>
            </a:r>
            <a:r>
              <a:rPr lang="en-US" sz="2000" dirty="0" err="1" smtClean="0"/>
              <a:t>System.out.println</a:t>
            </a:r>
            <a:r>
              <a:rPr lang="en-US" sz="2000" dirty="0" smtClean="0"/>
              <a:t>("Adding item to a full history");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else</a:t>
            </a:r>
            <a:r>
              <a:rPr lang="en-US" sz="2000" dirty="0" smtClean="0"/>
              <a:t> {</a:t>
            </a:r>
          </a:p>
          <a:p>
            <a:pPr lvl="2"/>
            <a:r>
              <a:rPr lang="en-US" sz="2000" dirty="0" smtClean="0"/>
              <a:t>            contents[size] = element;</a:t>
            </a:r>
          </a:p>
          <a:p>
            <a:pPr lvl="2"/>
            <a:r>
              <a:rPr lang="en-US" sz="2000" dirty="0" smtClean="0"/>
              <a:t>            size++;</a:t>
            </a:r>
          </a:p>
          <a:p>
            <a:pPr lvl="2"/>
            <a:r>
              <a:rPr lang="en-US" sz="2000" dirty="0" smtClean="0"/>
              <a:t>}</a:t>
            </a:r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4800" y="4495800"/>
            <a:ext cx="80010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b="1" dirty="0" smtClean="0"/>
              <a:t>	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	</a:t>
            </a:r>
            <a:r>
              <a:rPr lang="en-US" sz="2000" b="1" dirty="0" err="1" smtClean="0"/>
              <a:t>super</a:t>
            </a:r>
            <a:r>
              <a:rPr lang="en-US" sz="2000" dirty="0" err="1" smtClean="0"/>
              <a:t>.addElement</a:t>
            </a:r>
            <a:r>
              <a:rPr lang="en-US" sz="2000" dirty="0" smtClean="0"/>
              <a:t>(element);</a:t>
            </a:r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pic>
        <p:nvPicPr>
          <p:cNvPr id="10" name="~PP1182.WAV">
            <a:hlinkClick r:id="" action="ppaction://media"/>
          </p:cNvPr>
          <p:cNvPicPr>
            <a:picLocks noRot="1" noChangeAspect="1"/>
          </p:cNvPicPr>
          <p:nvPr>
            <a:wavAudioFile r:embed="rId2" name="~PP118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9000" y="5934670"/>
            <a:ext cx="5029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Signature of Overridden method should be identical in overriding class, otherwise considered different method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3357662" y="2738338"/>
            <a:ext cx="4486076" cy="1905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3048000" y="4876800"/>
            <a:ext cx="35052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2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ARegularCourse</a:t>
            </a:r>
          </a:p>
        </p:txBody>
      </p:sp>
      <p:sp>
        <p:nvSpPr>
          <p:cNvPr id="506883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4582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b="1" dirty="0"/>
              <a:t>implements</a:t>
            </a:r>
            <a:r>
              <a:rPr lang="en-US" dirty="0"/>
              <a:t> Course {</a:t>
            </a:r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/>
              <a:t>;		</a:t>
            </a:r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5068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371600" y="5715000"/>
            <a:ext cx="2438400" cy="457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n-US"/>
              <a:t>No super call()!</a:t>
            </a:r>
          </a:p>
        </p:txBody>
      </p:sp>
      <p:sp>
        <p:nvSpPr>
          <p:cNvPr id="8" name="Multiply 7"/>
          <p:cNvSpPr/>
          <p:nvPr/>
        </p:nvSpPr>
        <p:spPr>
          <a:xfrm>
            <a:off x="5410200" y="23622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~PP730.WAV">
            <a:hlinkClick r:id="" action="ppaction://media"/>
          </p:cNvPr>
          <p:cNvPicPr>
            <a:picLocks noRot="1" noChangeAspect="1"/>
          </p:cNvPicPr>
          <p:nvPr>
            <a:wavAudioFile r:embed="rId2" name="~PP73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5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== for Objects</a:t>
            </a:r>
          </a:p>
        </p:txBody>
      </p:sp>
      <p:sp>
        <p:nvSpPr>
          <p:cNvPr id="603139" name="Rectangle 3"/>
          <p:cNvSpPr>
            <a:spLocks noChangeArrowheads="1"/>
          </p:cNvSpPr>
          <p:nvPr/>
        </p:nvSpPr>
        <p:spPr bwMode="auto">
          <a:xfrm>
            <a:off x="6400800" y="1143000"/>
            <a:ext cx="2362200" cy="4876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3140" name="Line 4"/>
          <p:cNvSpPr>
            <a:spLocks noChangeShapeType="1"/>
          </p:cNvSpPr>
          <p:nvPr/>
        </p:nvSpPr>
        <p:spPr bwMode="auto">
          <a:xfrm>
            <a:off x="6400800" y="4953000"/>
            <a:ext cx="2362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3141" name="Line 5"/>
          <p:cNvSpPr>
            <a:spLocks noChangeShapeType="1"/>
          </p:cNvSpPr>
          <p:nvPr/>
        </p:nvSpPr>
        <p:spPr bwMode="auto">
          <a:xfrm>
            <a:off x="6400800" y="44958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3142" name="Line 6"/>
          <p:cNvSpPr>
            <a:spLocks noChangeShapeType="1"/>
          </p:cNvSpPr>
          <p:nvPr/>
        </p:nvSpPr>
        <p:spPr bwMode="auto">
          <a:xfrm>
            <a:off x="6400800" y="16002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3143" name="Line 7"/>
          <p:cNvSpPr>
            <a:spLocks noChangeShapeType="1"/>
          </p:cNvSpPr>
          <p:nvPr/>
        </p:nvSpPr>
        <p:spPr bwMode="auto">
          <a:xfrm>
            <a:off x="6400800" y="20574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3144" name="Line 8"/>
          <p:cNvSpPr>
            <a:spLocks noChangeShapeType="1"/>
          </p:cNvSpPr>
          <p:nvPr/>
        </p:nvSpPr>
        <p:spPr bwMode="auto">
          <a:xfrm>
            <a:off x="6400800" y="25146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3145" name="Line 9"/>
          <p:cNvSpPr>
            <a:spLocks noChangeShapeType="1"/>
          </p:cNvSpPr>
          <p:nvPr/>
        </p:nvSpPr>
        <p:spPr bwMode="auto">
          <a:xfrm>
            <a:off x="6400800" y="28194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3146" name="Line 10"/>
          <p:cNvSpPr>
            <a:spLocks noChangeShapeType="1"/>
          </p:cNvSpPr>
          <p:nvPr/>
        </p:nvSpPr>
        <p:spPr bwMode="auto">
          <a:xfrm>
            <a:off x="6400800" y="32766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3147" name="Text Box 11"/>
          <p:cNvSpPr txBox="1">
            <a:spLocks noChangeArrowheads="1"/>
          </p:cNvSpPr>
          <p:nvPr/>
        </p:nvSpPr>
        <p:spPr bwMode="auto">
          <a:xfrm>
            <a:off x="6400800" y="1600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/>
              <a:t>200</a:t>
            </a:r>
          </a:p>
        </p:txBody>
      </p:sp>
      <p:sp>
        <p:nvSpPr>
          <p:cNvPr id="603148" name="Text Box 12"/>
          <p:cNvSpPr txBox="1">
            <a:spLocks noChangeArrowheads="1"/>
          </p:cNvSpPr>
          <p:nvPr/>
        </p:nvSpPr>
        <p:spPr bwMode="auto">
          <a:xfrm>
            <a:off x="6400800" y="20574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/>
              <a:t>200</a:t>
            </a:r>
          </a:p>
        </p:txBody>
      </p:sp>
      <p:sp>
        <p:nvSpPr>
          <p:cNvPr id="603151" name="Text Box 15"/>
          <p:cNvSpPr txBox="1">
            <a:spLocks noChangeArrowheads="1"/>
          </p:cNvSpPr>
          <p:nvPr/>
        </p:nvSpPr>
        <p:spPr bwMode="auto">
          <a:xfrm>
            <a:off x="3124200" y="1676400"/>
            <a:ext cx="227337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/>
              <a:t>ACartesianPoint@8</a:t>
            </a:r>
            <a:endParaRPr lang="en-US" dirty="0"/>
          </a:p>
        </p:txBody>
      </p:sp>
      <p:sp>
        <p:nvSpPr>
          <p:cNvPr id="603152" name="Text Box 16"/>
          <p:cNvSpPr txBox="1">
            <a:spLocks noChangeArrowheads="1"/>
          </p:cNvSpPr>
          <p:nvPr/>
        </p:nvSpPr>
        <p:spPr bwMode="auto">
          <a:xfrm>
            <a:off x="6553200" y="2819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u="sng"/>
              <a:t>8</a:t>
            </a:r>
            <a:endParaRPr lang="en-US"/>
          </a:p>
        </p:txBody>
      </p:sp>
      <p:sp>
        <p:nvSpPr>
          <p:cNvPr id="603156" name="Rectangle 20" descr="5%"/>
          <p:cNvSpPr>
            <a:spLocks noChangeArrowheads="1"/>
          </p:cNvSpPr>
          <p:nvPr/>
        </p:nvSpPr>
        <p:spPr bwMode="auto">
          <a:xfrm>
            <a:off x="5486400" y="2819400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16</a:t>
            </a:r>
          </a:p>
        </p:txBody>
      </p:sp>
      <p:sp>
        <p:nvSpPr>
          <p:cNvPr id="603157" name="Rectangle 21" descr="10%"/>
          <p:cNvSpPr>
            <a:spLocks noChangeArrowheads="1"/>
          </p:cNvSpPr>
          <p:nvPr/>
        </p:nvSpPr>
        <p:spPr bwMode="auto">
          <a:xfrm>
            <a:off x="5486400" y="4495800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48</a:t>
            </a:r>
          </a:p>
        </p:txBody>
      </p:sp>
      <p:sp>
        <p:nvSpPr>
          <p:cNvPr id="603158" name="Rectangle 22"/>
          <p:cNvSpPr>
            <a:spLocks noChangeArrowheads="1"/>
          </p:cNvSpPr>
          <p:nvPr/>
        </p:nvSpPr>
        <p:spPr bwMode="auto">
          <a:xfrm>
            <a:off x="5486400" y="1600200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8</a:t>
            </a:r>
          </a:p>
        </p:txBody>
      </p:sp>
      <p:sp>
        <p:nvSpPr>
          <p:cNvPr id="603160" name="Text Box 24"/>
          <p:cNvSpPr txBox="1">
            <a:spLocks noChangeArrowheads="1"/>
          </p:cNvSpPr>
          <p:nvPr/>
        </p:nvSpPr>
        <p:spPr bwMode="auto">
          <a:xfrm>
            <a:off x="4114800" y="2819400"/>
            <a:ext cx="12954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/>
              <a:t>Point p1</a:t>
            </a:r>
          </a:p>
        </p:txBody>
      </p:sp>
      <p:sp>
        <p:nvSpPr>
          <p:cNvPr id="603163" name="Text Box 27"/>
          <p:cNvSpPr txBox="1">
            <a:spLocks noChangeArrowheads="1"/>
          </p:cNvSpPr>
          <p:nvPr/>
        </p:nvSpPr>
        <p:spPr bwMode="auto">
          <a:xfrm>
            <a:off x="6477000" y="4495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u="sng"/>
              <a:t>8</a:t>
            </a:r>
            <a:endParaRPr lang="en-US"/>
          </a:p>
        </p:txBody>
      </p:sp>
      <p:sp>
        <p:nvSpPr>
          <p:cNvPr id="603165" name="Text Box 29"/>
          <p:cNvSpPr txBox="1">
            <a:spLocks noChangeArrowheads="1"/>
          </p:cNvSpPr>
          <p:nvPr/>
        </p:nvSpPr>
        <p:spPr bwMode="auto">
          <a:xfrm>
            <a:off x="3886200" y="4495800"/>
            <a:ext cx="1524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dirty="0"/>
              <a:t>Point p2</a:t>
            </a:r>
          </a:p>
        </p:txBody>
      </p:sp>
      <p:sp>
        <p:nvSpPr>
          <p:cNvPr id="603167" name="Text Box 31"/>
          <p:cNvSpPr txBox="1">
            <a:spLocks noChangeArrowheads="1"/>
          </p:cNvSpPr>
          <p:nvPr/>
        </p:nvSpPr>
        <p:spPr bwMode="auto">
          <a:xfrm>
            <a:off x="304800" y="3429000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Point p2 = p1</a:t>
            </a:r>
            <a:r>
              <a:rPr lang="en-US" b="1" dirty="0">
                <a:solidFill>
                  <a:sysClr val="windowText" lastClr="000000"/>
                </a:solidFill>
              </a:rPr>
              <a:t>;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03168" name="Text Box 32"/>
          <p:cNvSpPr txBox="1">
            <a:spLocks noChangeArrowheads="1"/>
          </p:cNvSpPr>
          <p:nvPr/>
        </p:nvSpPr>
        <p:spPr bwMode="auto">
          <a:xfrm>
            <a:off x="152400" y="1143000"/>
            <a:ext cx="480060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ysClr val="windowText" lastClr="000000"/>
                </a:solidFill>
              </a:rPr>
              <a:t>Point p1 = </a:t>
            </a:r>
            <a:r>
              <a:rPr lang="en-US" b="1" dirty="0" smtClean="0">
                <a:solidFill>
                  <a:sysClr val="windowText" lastClr="000000"/>
                </a:solidFill>
              </a:rPr>
              <a:t>new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ACartesianPoint</a:t>
            </a:r>
            <a:r>
              <a:rPr lang="en-US" dirty="0" smtClean="0">
                <a:solidFill>
                  <a:sysClr val="windowText" lastClr="000000"/>
                </a:solidFill>
              </a:rPr>
              <a:t>(200, 200);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 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603182" name="Text Box 46"/>
          <p:cNvSpPr txBox="1">
            <a:spLocks noChangeArrowheads="1"/>
          </p:cNvSpPr>
          <p:nvPr/>
        </p:nvSpPr>
        <p:spPr bwMode="auto">
          <a:xfrm>
            <a:off x="533400" y="4126468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p2 == p2</a:t>
            </a:r>
          </a:p>
        </p:txBody>
      </p:sp>
      <p:sp>
        <p:nvSpPr>
          <p:cNvPr id="603183" name="Text Box 47"/>
          <p:cNvSpPr txBox="1">
            <a:spLocks noChangeArrowheads="1"/>
          </p:cNvSpPr>
          <p:nvPr/>
        </p:nvSpPr>
        <p:spPr bwMode="auto">
          <a:xfrm>
            <a:off x="2057400" y="4126468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olidFill>
                  <a:sysClr val="windowText" lastClr="000000"/>
                </a:solidFill>
                <a:sym typeface="Wingdings" pitchFamily="2" charset="2"/>
              </a:rPr>
              <a:t> true 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371600" y="4914901"/>
            <a:ext cx="2438402" cy="1703388"/>
            <a:chOff x="720" y="2808"/>
            <a:chExt cx="1536" cy="1073"/>
          </a:xfrm>
        </p:grpSpPr>
        <p:sp>
          <p:nvSpPr>
            <p:cNvPr id="603190" name="Text Box 54"/>
            <p:cNvSpPr txBox="1">
              <a:spLocks noChangeArrowheads="1"/>
            </p:cNvSpPr>
            <p:nvPr/>
          </p:nvSpPr>
          <p:spPr bwMode="auto">
            <a:xfrm>
              <a:off x="720" y="2808"/>
              <a:ext cx="480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r>
                <a:rPr lang="en-US"/>
                <a:t>P1</a:t>
              </a:r>
            </a:p>
          </p:txBody>
        </p:sp>
        <p:sp>
          <p:nvSpPr>
            <p:cNvPr id="603191" name="Text Box 55"/>
            <p:cNvSpPr txBox="1">
              <a:spLocks noChangeArrowheads="1"/>
            </p:cNvSpPr>
            <p:nvPr/>
          </p:nvSpPr>
          <p:spPr bwMode="auto">
            <a:xfrm>
              <a:off x="1728" y="2808"/>
              <a:ext cx="528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r>
                <a:rPr lang="en-US"/>
                <a:t>P2</a:t>
              </a:r>
            </a:p>
          </p:txBody>
        </p:sp>
        <p:sp>
          <p:nvSpPr>
            <p:cNvPr id="603192" name="Text Box 56"/>
            <p:cNvSpPr txBox="1">
              <a:spLocks noChangeArrowheads="1"/>
            </p:cNvSpPr>
            <p:nvPr/>
          </p:nvSpPr>
          <p:spPr bwMode="auto">
            <a:xfrm>
              <a:off x="816" y="3648"/>
              <a:ext cx="143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dirty="0" smtClean="0"/>
                <a:t>ACartesianPoint@8</a:t>
              </a:r>
              <a:endParaRPr lang="en-US" dirty="0"/>
            </a:p>
          </p:txBody>
        </p:sp>
        <p:sp>
          <p:nvSpPr>
            <p:cNvPr id="603193" name="Line 57"/>
            <p:cNvSpPr>
              <a:spLocks noChangeShapeType="1"/>
            </p:cNvSpPr>
            <p:nvPr/>
          </p:nvSpPr>
          <p:spPr bwMode="auto">
            <a:xfrm>
              <a:off x="1056" y="3120"/>
              <a:ext cx="384" cy="480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603194" name="Line 58"/>
            <p:cNvSpPr>
              <a:spLocks noChangeShapeType="1"/>
            </p:cNvSpPr>
            <p:nvPr/>
          </p:nvSpPr>
          <p:spPr bwMode="auto">
            <a:xfrm flipH="1">
              <a:off x="1536" y="3120"/>
              <a:ext cx="384" cy="480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962400" y="6172200"/>
            <a:ext cx="2438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But not necessary.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83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Course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7162800" cy="42473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	title = </a:t>
            </a:r>
            <a:r>
              <a:rPr lang="en-US" dirty="0" err="1"/>
              <a:t>theTitle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dept = </a:t>
            </a:r>
            <a:r>
              <a:rPr lang="en-US" dirty="0" err="1"/>
              <a:t>theDept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 </a:t>
            </a:r>
            <a:r>
              <a:rPr lang="en-US" dirty="0" smtClean="0"/>
              <a:t>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/>
              <a:t>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}	</a:t>
            </a:r>
            <a:endParaRPr lang="en-US" dirty="0"/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419600" y="5943600"/>
            <a:ext cx="3733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Does not implement an interface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rot="16200000" flipV="1">
            <a:off x="3105150" y="2762250"/>
            <a:ext cx="4114800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3706.WAV">
            <a:hlinkClick r:id="" action="ppaction://media"/>
          </p:cNvPr>
          <p:cNvPicPr>
            <a:picLocks noRot="1" noChangeAspect="1"/>
          </p:cNvPicPr>
          <p:nvPr>
            <a:wavAudioFile r:embed="rId1" name="~PP370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2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Course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229600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  <a:endParaRPr lang="en-US" dirty="0"/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	title = </a:t>
            </a:r>
            <a:r>
              <a:rPr lang="en-US" dirty="0" err="1"/>
              <a:t>theTitle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dept = </a:t>
            </a:r>
            <a:r>
              <a:rPr lang="en-US" dirty="0" err="1"/>
              <a:t>theDept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 </a:t>
            </a:r>
            <a:r>
              <a:rPr lang="en-US" dirty="0" smtClean="0"/>
              <a:t>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/>
              <a:t>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getNumber</a:t>
            </a:r>
            <a:r>
              <a:rPr lang="en-US" dirty="0" smtClean="0"/>
              <a:t>();</a:t>
            </a:r>
            <a:endParaRPr lang="en-US" dirty="0"/>
          </a:p>
          <a:p>
            <a:pPr algn="l"/>
            <a:r>
              <a:rPr lang="en-US" dirty="0"/>
              <a:t>}</a:t>
            </a:r>
          </a:p>
        </p:txBody>
      </p:sp>
      <p:cxnSp>
        <p:nvCxnSpPr>
          <p:cNvPr id="4" name="Straight Arrow Connector 3"/>
          <p:cNvCxnSpPr>
            <a:stCxn id="5" idx="0"/>
          </p:cNvCxnSpPr>
          <p:nvPr/>
        </p:nvCxnSpPr>
        <p:spPr>
          <a:xfrm rot="16200000" flipV="1">
            <a:off x="3486150" y="4286250"/>
            <a:ext cx="838200" cy="323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6324600"/>
            <a:ext cx="2209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Abstract Method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62400" y="1600200"/>
            <a:ext cx="22860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371600" y="5105400"/>
            <a:ext cx="41148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733800" y="2514600"/>
            <a:ext cx="50292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interface</a:t>
            </a:r>
            <a:r>
              <a:rPr lang="en-US" dirty="0"/>
              <a:t> Course {	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getDepartment</a:t>
            </a:r>
            <a:r>
              <a:rPr lang="en-US" dirty="0"/>
              <a:t>();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();		</a:t>
            </a:r>
          </a:p>
          <a:p>
            <a:pPr algn="l"/>
            <a:r>
              <a:rPr lang="en-US" dirty="0"/>
              <a:t>}</a:t>
            </a:r>
          </a:p>
        </p:txBody>
      </p:sp>
      <p:pic>
        <p:nvPicPr>
          <p:cNvPr id="9" name="~PP2583.WAV">
            <a:hlinkClick r:id="" action="ppaction://media"/>
          </p:cNvPr>
          <p:cNvPicPr>
            <a:picLocks noRot="1" noChangeAspect="1"/>
          </p:cNvPicPr>
          <p:nvPr>
            <a:wavAudioFile r:embed="rId1" name="~PP258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9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 method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Declared only in abstract classes</a:t>
            </a:r>
          </a:p>
          <a:p>
            <a:r>
              <a:rPr lang="en-US" dirty="0"/>
              <a:t>Keyword: </a:t>
            </a:r>
            <a:r>
              <a:rPr lang="en-US" b="1" dirty="0"/>
              <a:t>abstract</a:t>
            </a:r>
          </a:p>
          <a:p>
            <a:r>
              <a:rPr lang="en-US" dirty="0"/>
              <a:t>No body</a:t>
            </a:r>
          </a:p>
          <a:p>
            <a:r>
              <a:rPr lang="en-US" dirty="0" smtClean="0"/>
              <a:t>Each (direct or indirect) subclass must  implement abstract methods defined by an abstract class.</a:t>
            </a:r>
          </a:p>
          <a:p>
            <a:r>
              <a:rPr lang="en-US" dirty="0" smtClean="0"/>
              <a:t>Much like each class must implement the methods defined by its interface(s).</a:t>
            </a:r>
          </a:p>
          <a:p>
            <a:endParaRPr lang="en-US" dirty="0"/>
          </a:p>
        </p:txBody>
      </p:sp>
      <p:pic>
        <p:nvPicPr>
          <p:cNvPr id="4" name="~PP3604.WAV">
            <a:hlinkClick r:id="" action="ppaction://media"/>
          </p:cNvPr>
          <p:cNvPicPr>
            <a:picLocks noRot="1" noChangeAspect="1"/>
          </p:cNvPicPr>
          <p:nvPr>
            <a:wavAudioFile r:embed="rId1" name="~PP36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Course Displayer User Interface</a:t>
            </a:r>
          </a:p>
        </p:txBody>
      </p:sp>
      <p:pic>
        <p:nvPicPr>
          <p:cNvPr id="780291" name="Picture 3"/>
          <p:cNvPicPr>
            <a:picLocks noChangeAspect="1" noChangeArrowheads="1"/>
          </p:cNvPicPr>
          <p:nvPr/>
        </p:nvPicPr>
        <p:blipFill>
          <a:blip r:embed="rId3" cstate="print"/>
          <a:srcRect l="16000" t="62692" r="60500"/>
          <a:stretch>
            <a:fillRect/>
          </a:stretch>
        </p:blipFill>
        <p:spPr bwMode="auto">
          <a:xfrm>
            <a:off x="1143000" y="1295400"/>
            <a:ext cx="4775200" cy="556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Main class: Filling List</a:t>
            </a:r>
          </a:p>
        </p:txBody>
      </p:sp>
      <p:sp>
        <p:nvSpPr>
          <p:cNvPr id="778243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8839200" cy="405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/>
              <a:t>	static CourseList courses = new ACourseList();</a:t>
            </a:r>
          </a:p>
          <a:p>
            <a:pPr algn="l"/>
            <a:r>
              <a:rPr lang="en-US" sz="2000"/>
              <a:t>	static void fillCourses() {</a:t>
            </a:r>
          </a:p>
          <a:p>
            <a:pPr algn="l"/>
            <a:r>
              <a:rPr lang="en-US" sz="2000"/>
              <a:t>		courses.addElement(new ARegularCourse ("Intro. Prog.",  "COMP", 14));</a:t>
            </a:r>
          </a:p>
          <a:p>
            <a:pPr algn="l"/>
            <a:r>
              <a:rPr lang="en-US" sz="2000"/>
              <a:t>		courses.addElement(new ARegularCourse ("Found. of Prog.", "COMP", 114));</a:t>
            </a:r>
          </a:p>
          <a:p>
            <a:pPr algn="l"/>
            <a:r>
              <a:rPr lang="en-US" sz="2000"/>
              <a:t>		courses.addElement(new AFreshmanSeminar("Comp. Animation", "COMP"));</a:t>
            </a:r>
          </a:p>
          <a:p>
            <a:pPr algn="l"/>
            <a:r>
              <a:rPr lang="en-US" sz="2000"/>
              <a:t>		courses.addElement(new AFreshmanSeminar("Lego Robots",  "COMP"));</a:t>
            </a:r>
          </a:p>
          <a:p>
            <a:pPr algn="l"/>
            <a:r>
              <a:rPr lang="en-US" sz="2000"/>
              <a:t>	}</a:t>
            </a:r>
          </a:p>
          <a:p>
            <a:pPr algn="l"/>
            <a:r>
              <a:rPr lang="en-US" sz="2000"/>
              <a:t>	</a:t>
            </a:r>
          </a:p>
          <a:p>
            <a:pPr algn="l"/>
            <a:r>
              <a:rPr lang="en-US" sz="200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Java </a:t>
            </a:r>
            <a:r>
              <a:rPr lang="en-US" dirty="0" smtClean="0"/>
              <a:t>Vectors, Array Lists </a:t>
            </a:r>
            <a:r>
              <a:rPr lang="en-US" dirty="0"/>
              <a:t>and </a:t>
            </a:r>
            <a:r>
              <a:rPr lang="en-US" dirty="0" err="1" smtClean="0"/>
              <a:t>Iterators</a:t>
            </a:r>
            <a:endParaRPr lang="en-US" dirty="0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like collections we defined</a:t>
            </a:r>
          </a:p>
          <a:p>
            <a:r>
              <a:rPr lang="en-US" dirty="0"/>
              <a:t>Except they can store and </a:t>
            </a:r>
            <a:r>
              <a:rPr lang="en-US" dirty="0" smtClean="0"/>
              <a:t>iterate arbitrary </a:t>
            </a:r>
            <a:r>
              <a:rPr lang="en-US" dirty="0"/>
              <a:t>objects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Text Box 2"/>
          <p:cNvSpPr txBox="1">
            <a:spLocks noChangeArrowheads="1"/>
          </p:cNvSpPr>
          <p:nvPr/>
        </p:nvSpPr>
        <p:spPr bwMode="auto">
          <a:xfrm>
            <a:off x="609600" y="1371600"/>
            <a:ext cx="611065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null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1371600"/>
            <a:ext cx="2371725" cy="3276600"/>
            <a:chOff x="1578" y="1152"/>
            <a:chExt cx="1494" cy="1920"/>
          </a:xfrm>
        </p:grpSpPr>
        <p:sp>
          <p:nvSpPr>
            <p:cNvPr id="439300" name="Rectangle 4"/>
            <p:cNvSpPr>
              <a:spLocks noChangeArrowheads="1"/>
            </p:cNvSpPr>
            <p:nvPr/>
          </p:nvSpPr>
          <p:spPr bwMode="auto">
            <a:xfrm>
              <a:off x="1584" y="1152"/>
              <a:ext cx="1488" cy="1920"/>
            </a:xfrm>
            <a:prstGeom prst="rect">
              <a:avLst/>
            </a:prstGeom>
            <a:solidFill>
              <a:srgbClr val="57FFD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9301" name="Text Box 5"/>
            <p:cNvSpPr txBox="1">
              <a:spLocks noChangeArrowheads="1"/>
            </p:cNvSpPr>
            <p:nvPr/>
          </p:nvSpPr>
          <p:spPr bwMode="auto">
            <a:xfrm>
              <a:off x="1578" y="1210"/>
              <a:ext cx="1173" cy="21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ysClr val="windowText" lastClr="000000"/>
                  </a:solidFill>
                </a:rPr>
                <a:t>Vector Instance</a:t>
              </a:r>
            </a:p>
          </p:txBody>
        </p:sp>
      </p:grpSp>
      <p:sp>
        <p:nvSpPr>
          <p:cNvPr id="439302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/>
              <a:t>Vectors (java.util.Vector)</a:t>
            </a:r>
          </a:p>
        </p:txBody>
      </p:sp>
      <p:sp>
        <p:nvSpPr>
          <p:cNvPr id="439303" name="Text Box 7"/>
          <p:cNvSpPr txBox="1">
            <a:spLocks noChangeArrowheads="1"/>
          </p:cNvSpPr>
          <p:nvPr/>
        </p:nvSpPr>
        <p:spPr bwMode="auto">
          <a:xfrm>
            <a:off x="533400" y="762000"/>
            <a:ext cx="1128835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Vector v;</a:t>
            </a:r>
          </a:p>
        </p:txBody>
      </p:sp>
      <p:sp>
        <p:nvSpPr>
          <p:cNvPr id="439304" name="Rectangle 8"/>
          <p:cNvSpPr>
            <a:spLocks noChangeArrowheads="1"/>
          </p:cNvSpPr>
          <p:nvPr/>
        </p:nvSpPr>
        <p:spPr bwMode="auto">
          <a:xfrm>
            <a:off x="762000" y="2133600"/>
            <a:ext cx="1676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>
                <a:solidFill>
                  <a:sysClr val="windowText" lastClr="000000"/>
                </a:solidFill>
              </a:rPr>
              <a:t>James Dean</a:t>
            </a:r>
          </a:p>
        </p:txBody>
      </p:sp>
      <p:sp>
        <p:nvSpPr>
          <p:cNvPr id="439305" name="Rectangle 9"/>
          <p:cNvSpPr>
            <a:spLocks noChangeArrowheads="1"/>
          </p:cNvSpPr>
          <p:nvPr/>
        </p:nvSpPr>
        <p:spPr bwMode="auto">
          <a:xfrm>
            <a:off x="762000" y="2743200"/>
            <a:ext cx="1676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>
                <a:solidFill>
                  <a:sysClr val="windowText" lastClr="000000"/>
                </a:solidFill>
              </a:rPr>
              <a:t>Joe Doe</a:t>
            </a:r>
          </a:p>
        </p:txBody>
      </p:sp>
      <p:sp>
        <p:nvSpPr>
          <p:cNvPr id="439306" name="Rectangle 10"/>
          <p:cNvSpPr>
            <a:spLocks noChangeArrowheads="1"/>
          </p:cNvSpPr>
          <p:nvPr/>
        </p:nvSpPr>
        <p:spPr bwMode="auto">
          <a:xfrm>
            <a:off x="762000" y="3352800"/>
            <a:ext cx="1676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>
                <a:solidFill>
                  <a:sysClr val="windowText" lastClr="000000"/>
                </a:solidFill>
              </a:rPr>
              <a:t>Point </a:t>
            </a:r>
          </a:p>
          <a:p>
            <a:pPr algn="l"/>
            <a:r>
              <a:rPr lang="en-US">
                <a:solidFill>
                  <a:sysClr val="windowText" lastClr="000000"/>
                </a:solidFill>
              </a:rPr>
              <a:t>Instance</a:t>
            </a:r>
          </a:p>
        </p:txBody>
      </p:sp>
      <p:sp>
        <p:nvSpPr>
          <p:cNvPr id="439307" name="Text Box 11"/>
          <p:cNvSpPr txBox="1">
            <a:spLocks noChangeArrowheads="1"/>
          </p:cNvSpPr>
          <p:nvPr/>
        </p:nvSpPr>
        <p:spPr bwMode="auto">
          <a:xfrm>
            <a:off x="609600" y="4648200"/>
            <a:ext cx="1986441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 = new Vector();</a:t>
            </a:r>
          </a:p>
        </p:txBody>
      </p:sp>
      <p:sp>
        <p:nvSpPr>
          <p:cNvPr id="439308" name="Text Box 12"/>
          <p:cNvSpPr txBox="1">
            <a:spLocks noChangeArrowheads="1"/>
          </p:cNvSpPr>
          <p:nvPr/>
        </p:nvSpPr>
        <p:spPr bwMode="auto">
          <a:xfrm>
            <a:off x="609600" y="5029200"/>
            <a:ext cx="331853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v.addElement(“James Dean”)</a:t>
            </a:r>
          </a:p>
        </p:txBody>
      </p:sp>
      <p:sp>
        <p:nvSpPr>
          <p:cNvPr id="439309" name="Text Box 13"/>
          <p:cNvSpPr txBox="1">
            <a:spLocks noChangeArrowheads="1"/>
          </p:cNvSpPr>
          <p:nvPr/>
        </p:nvSpPr>
        <p:spPr bwMode="auto">
          <a:xfrm>
            <a:off x="609600" y="5410200"/>
            <a:ext cx="283923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ysClr val="windowText" lastClr="000000"/>
                </a:solidFill>
              </a:rPr>
              <a:t>v.addElement</a:t>
            </a:r>
            <a:r>
              <a:rPr lang="en-US" dirty="0">
                <a:solidFill>
                  <a:sysClr val="windowText" lastClr="000000"/>
                </a:solidFill>
              </a:rPr>
              <a:t>(“Joe Doe”)</a:t>
            </a:r>
          </a:p>
        </p:txBody>
      </p:sp>
      <p:sp>
        <p:nvSpPr>
          <p:cNvPr id="439310" name="Text Box 14"/>
          <p:cNvSpPr txBox="1">
            <a:spLocks noChangeArrowheads="1"/>
          </p:cNvSpPr>
          <p:nvPr/>
        </p:nvSpPr>
        <p:spPr bwMode="auto">
          <a:xfrm>
            <a:off x="609600" y="5867400"/>
            <a:ext cx="4716356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v.addElement(</a:t>
            </a:r>
            <a:r>
              <a:rPr lang="en-US" b="1">
                <a:solidFill>
                  <a:sysClr val="windowText" lastClr="000000"/>
                </a:solidFill>
              </a:rPr>
              <a:t>new</a:t>
            </a:r>
            <a:r>
              <a:rPr lang="en-US">
                <a:solidFill>
                  <a:sysClr val="windowText" lastClr="000000"/>
                </a:solidFill>
              </a:rPr>
              <a:t> ACartesianPoint(5, 5))</a:t>
            </a:r>
          </a:p>
        </p:txBody>
      </p:sp>
      <p:sp>
        <p:nvSpPr>
          <p:cNvPr id="439311" name="Rectangle 15"/>
          <p:cNvSpPr>
            <a:spLocks noChangeArrowheads="1"/>
          </p:cNvSpPr>
          <p:nvPr/>
        </p:nvSpPr>
        <p:spPr bwMode="auto">
          <a:xfrm>
            <a:off x="762000" y="3962400"/>
            <a:ext cx="1676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>
                <a:solidFill>
                  <a:sysClr val="windowText" lastClr="000000"/>
                </a:solidFill>
              </a:rPr>
              <a:t>Vector </a:t>
            </a:r>
          </a:p>
          <a:p>
            <a:pPr algn="l"/>
            <a:r>
              <a:rPr lang="en-US">
                <a:solidFill>
                  <a:sysClr val="windowText" lastClr="000000"/>
                </a:solidFill>
              </a:rPr>
              <a:t>Instance</a:t>
            </a:r>
          </a:p>
        </p:txBody>
      </p:sp>
      <p:sp>
        <p:nvSpPr>
          <p:cNvPr id="439312" name="Text Box 16"/>
          <p:cNvSpPr txBox="1">
            <a:spLocks noChangeArrowheads="1"/>
          </p:cNvSpPr>
          <p:nvPr/>
        </p:nvSpPr>
        <p:spPr bwMode="auto">
          <a:xfrm>
            <a:off x="601663" y="6248400"/>
            <a:ext cx="3233578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v.addElement(</a:t>
            </a:r>
            <a:r>
              <a:rPr lang="en-US" b="1">
                <a:solidFill>
                  <a:sysClr val="windowText" lastClr="000000"/>
                </a:solidFill>
              </a:rPr>
              <a:t>new</a:t>
            </a:r>
            <a:r>
              <a:rPr lang="en-US">
                <a:solidFill>
                  <a:sysClr val="windowText" lastClr="000000"/>
                </a:solidFill>
              </a:rPr>
              <a:t> Vector())</a:t>
            </a:r>
          </a:p>
        </p:txBody>
      </p:sp>
      <p:sp>
        <p:nvSpPr>
          <p:cNvPr id="439313" name="Text Box 17"/>
          <p:cNvSpPr txBox="1">
            <a:spLocks noChangeArrowheads="1"/>
          </p:cNvSpPr>
          <p:nvPr/>
        </p:nvSpPr>
        <p:spPr bwMode="auto">
          <a:xfrm>
            <a:off x="4419600" y="5486400"/>
            <a:ext cx="1954381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ysClr val="windowText" lastClr="000000"/>
                </a:solidFill>
              </a:rPr>
              <a:t>v.addElement</a:t>
            </a:r>
            <a:r>
              <a:rPr lang="en-US" dirty="0">
                <a:solidFill>
                  <a:sysClr val="windowText" lastClr="000000"/>
                </a:solidFill>
              </a:rPr>
              <a:t>(5)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257800" y="5334000"/>
            <a:ext cx="609600" cy="838200"/>
            <a:chOff x="4608" y="2736"/>
            <a:chExt cx="384" cy="528"/>
          </a:xfrm>
        </p:grpSpPr>
        <p:sp>
          <p:nvSpPr>
            <p:cNvPr id="439315" name="Line 19"/>
            <p:cNvSpPr>
              <a:spLocks noChangeShapeType="1"/>
            </p:cNvSpPr>
            <p:nvPr/>
          </p:nvSpPr>
          <p:spPr bwMode="auto">
            <a:xfrm>
              <a:off x="4656" y="2736"/>
              <a:ext cx="288" cy="52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9316" name="Line 20"/>
            <p:cNvSpPr>
              <a:spLocks noChangeShapeType="1"/>
            </p:cNvSpPr>
            <p:nvPr/>
          </p:nvSpPr>
          <p:spPr bwMode="auto">
            <a:xfrm flipH="1">
              <a:off x="4608" y="2736"/>
              <a:ext cx="384" cy="52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438400" y="2514600"/>
            <a:ext cx="2392363" cy="1143000"/>
            <a:chOff x="2736" y="1584"/>
            <a:chExt cx="1507" cy="720"/>
          </a:xfrm>
        </p:grpSpPr>
        <p:sp>
          <p:nvSpPr>
            <p:cNvPr id="439318" name="Line 22"/>
            <p:cNvSpPr>
              <a:spLocks noChangeShapeType="1"/>
            </p:cNvSpPr>
            <p:nvPr/>
          </p:nvSpPr>
          <p:spPr bwMode="auto">
            <a:xfrm flipH="1" flipV="1">
              <a:off x="2736" y="1584"/>
              <a:ext cx="960" cy="28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9319" name="Line 23"/>
            <p:cNvSpPr>
              <a:spLocks noChangeShapeType="1"/>
            </p:cNvSpPr>
            <p:nvPr/>
          </p:nvSpPr>
          <p:spPr bwMode="auto">
            <a:xfrm flipH="1">
              <a:off x="2736" y="1872"/>
              <a:ext cx="96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9320" name="Line 24"/>
            <p:cNvSpPr>
              <a:spLocks noChangeShapeType="1"/>
            </p:cNvSpPr>
            <p:nvPr/>
          </p:nvSpPr>
          <p:spPr bwMode="auto">
            <a:xfrm flipH="1">
              <a:off x="2736" y="1872"/>
              <a:ext cx="960" cy="43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9321" name="Text Box 25"/>
            <p:cNvSpPr txBox="1">
              <a:spLocks noChangeArrowheads="1"/>
            </p:cNvSpPr>
            <p:nvPr/>
          </p:nvSpPr>
          <p:spPr bwMode="auto">
            <a:xfrm>
              <a:off x="3696" y="1728"/>
              <a:ext cx="547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Object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298" grpId="0" autoUpdateAnimBg="0"/>
      <p:bldP spid="439303" grpId="0" autoUpdateAnimBg="0"/>
      <p:bldP spid="439304" grpId="0" animBg="1" autoUpdateAnimBg="0"/>
      <p:bldP spid="439305" grpId="0" animBg="1" autoUpdateAnimBg="0"/>
      <p:bldP spid="439306" grpId="0" animBg="1" autoUpdateAnimBg="0"/>
      <p:bldP spid="439307" grpId="0" autoUpdateAnimBg="0"/>
      <p:bldP spid="439308" grpId="0" autoUpdateAnimBg="0"/>
      <p:bldP spid="439309" grpId="0" autoUpdateAnimBg="0"/>
      <p:bldP spid="439310" grpId="0" autoUpdateAnimBg="0"/>
      <p:bldP spid="439311" grpId="0" animBg="1" autoUpdateAnimBg="0"/>
      <p:bldP spid="439312" grpId="0" autoUpdateAnimBg="0"/>
      <p:bldP spid="439313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Important Methods of Class Vector</a:t>
            </a:r>
          </a:p>
        </p:txBody>
      </p:sp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533400" y="1158875"/>
            <a:ext cx="7620000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int</a:t>
            </a:r>
            <a:r>
              <a:rPr lang="en-US">
                <a:solidFill>
                  <a:sysClr val="windowText" lastClr="000000"/>
                </a:solidFill>
              </a:rPr>
              <a:t> size()</a:t>
            </a: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Object elementAt(int index)</a:t>
            </a:r>
            <a:endParaRPr lang="en-US">
              <a:solidFill>
                <a:sysClr val="windowText" lastClr="000000"/>
              </a:solidFill>
              <a:latin typeface="Courier New" pitchFamily="49" charset="0"/>
            </a:endParaRP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void</a:t>
            </a:r>
            <a:r>
              <a:rPr lang="en-US">
                <a:solidFill>
                  <a:sysClr val="windowText" lastClr="000000"/>
                </a:solidFill>
              </a:rPr>
              <a:t> addElement(Object obj) </a:t>
            </a:r>
            <a:endParaRPr lang="en-US">
              <a:solidFill>
                <a:sysClr val="windowText" lastClr="000000"/>
              </a:solidFill>
              <a:latin typeface="Courier New" pitchFamily="49" charset="0"/>
            </a:endParaRP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void</a:t>
            </a:r>
            <a:r>
              <a:rPr lang="en-US">
                <a:solidFill>
                  <a:sysClr val="windowText" lastClr="000000"/>
                </a:solidFill>
              </a:rPr>
              <a:t> setElementAt(Object obj, int index)</a:t>
            </a: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void</a:t>
            </a:r>
            <a:r>
              <a:rPr lang="en-US">
                <a:solidFill>
                  <a:sysClr val="windowText" lastClr="000000"/>
                </a:solidFill>
              </a:rPr>
              <a:t> insertElementAt(Object obj,  </a:t>
            </a:r>
            <a:r>
              <a:rPr lang="en-US" b="1">
                <a:solidFill>
                  <a:sysClr val="windowText" lastClr="000000"/>
                </a:solidFill>
              </a:rPr>
              <a:t>int</a:t>
            </a:r>
            <a:r>
              <a:rPr lang="en-US">
                <a:solidFill>
                  <a:sysClr val="windowText" lastClr="000000"/>
                </a:solidFill>
              </a:rPr>
              <a:t> index)</a:t>
            </a: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boolean</a:t>
            </a:r>
            <a:r>
              <a:rPr lang="en-US">
                <a:solidFill>
                  <a:sysClr val="windowText" lastClr="000000"/>
                </a:solidFill>
              </a:rPr>
              <a:t> removeElement(Object obj)</a:t>
            </a:r>
            <a:endParaRPr lang="en-US">
              <a:solidFill>
                <a:sysClr val="windowText" lastClr="000000"/>
              </a:solidFill>
              <a:latin typeface="Courier New" pitchFamily="49" charset="0"/>
            </a:endParaRP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void</a:t>
            </a:r>
            <a:r>
              <a:rPr lang="en-US">
                <a:solidFill>
                  <a:sysClr val="windowText" lastClr="000000"/>
                </a:solidFill>
              </a:rPr>
              <a:t> removeElementAt(</a:t>
            </a:r>
            <a:r>
              <a:rPr lang="en-US" b="1">
                <a:solidFill>
                  <a:sysClr val="windowText" lastClr="000000"/>
                </a:solidFill>
              </a:rPr>
              <a:t>int</a:t>
            </a:r>
            <a:r>
              <a:rPr lang="en-US">
                <a:solidFill>
                  <a:sysClr val="windowText" lastClr="000000"/>
                </a:solidFill>
              </a:rPr>
              <a:t> index)</a:t>
            </a: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</a:rPr>
              <a:t> 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int</a:t>
            </a:r>
            <a:r>
              <a:rPr lang="en-US">
                <a:solidFill>
                  <a:sysClr val="windowText" lastClr="000000"/>
                </a:solidFill>
              </a:rPr>
              <a:t> indexOf(Object obj)</a:t>
            </a: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</a:rPr>
              <a:t> 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final</a:t>
            </a:r>
            <a:r>
              <a:rPr lang="en-US">
                <a:solidFill>
                  <a:sysClr val="windowText" lastClr="000000"/>
                </a:solidFill>
              </a:rPr>
              <a:t> Enumeration elements()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23" grpId="0" build="p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458200" cy="1143000"/>
          </a:xfrm>
        </p:spPr>
        <p:txBody>
          <a:bodyPr/>
          <a:lstStyle/>
          <a:p>
            <a:r>
              <a:rPr lang="en-US"/>
              <a:t>Methods of Interface Enumeration (java.util.Enumeration)</a:t>
            </a:r>
          </a:p>
        </p:txBody>
      </p:sp>
      <p:sp>
        <p:nvSpPr>
          <p:cNvPr id="441347" name="Text Box 3"/>
          <p:cNvSpPr txBox="1">
            <a:spLocks noChangeArrowheads="1"/>
          </p:cNvSpPr>
          <p:nvPr/>
        </p:nvSpPr>
        <p:spPr bwMode="auto">
          <a:xfrm>
            <a:off x="1066800" y="2667000"/>
            <a:ext cx="7620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boolean</a:t>
            </a:r>
            <a:r>
              <a:rPr lang="en-US">
                <a:solidFill>
                  <a:sysClr val="windowText" lastClr="000000"/>
                </a:solidFill>
              </a:rPr>
              <a:t> hasMoreElements();</a:t>
            </a: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</a:rPr>
              <a:t> 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Object nextElement();</a:t>
            </a:r>
          </a:p>
        </p:txBody>
      </p:sp>
      <p:sp>
        <p:nvSpPr>
          <p:cNvPr id="441348" name="Text Box 4"/>
          <p:cNvSpPr txBox="1">
            <a:spLocks noChangeArrowheads="1"/>
          </p:cNvSpPr>
          <p:nvPr/>
        </p:nvSpPr>
        <p:spPr bwMode="auto">
          <a:xfrm>
            <a:off x="381000" y="4206875"/>
            <a:ext cx="85344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buFont typeface="Symbol" pitchFamily="18" charset="2"/>
              <a:buNone/>
            </a:pPr>
            <a:r>
              <a:rPr lang="en-US">
                <a:solidFill>
                  <a:sysClr val="windowText" lastClr="000000"/>
                </a:solidFill>
              </a:rPr>
              <a:t>Enumeration elements = vector.elements();</a:t>
            </a:r>
            <a:endParaRPr lang="en-US" b="1">
              <a:solidFill>
                <a:sysClr val="windowText" lastClr="000000"/>
              </a:solidFill>
            </a:endParaRPr>
          </a:p>
          <a:p>
            <a:pPr algn="l">
              <a:buFont typeface="Symbol" pitchFamily="18" charset="2"/>
              <a:buNone/>
            </a:pPr>
            <a:r>
              <a:rPr lang="en-US" b="1">
                <a:solidFill>
                  <a:sysClr val="windowText" lastClr="000000"/>
                </a:solidFill>
              </a:rPr>
              <a:t>while</a:t>
            </a:r>
            <a:r>
              <a:rPr lang="en-US">
                <a:solidFill>
                  <a:sysClr val="windowText" lastClr="000000"/>
                </a:solidFill>
              </a:rPr>
              <a:t> ( elements.hasMoreElements())</a:t>
            </a:r>
          </a:p>
          <a:p>
            <a:pPr algn="l">
              <a:buFont typeface="Symbol" pitchFamily="18" charset="2"/>
              <a:buNone/>
            </a:pPr>
            <a:r>
              <a:rPr lang="en-US">
                <a:solidFill>
                  <a:sysClr val="windowText" lastClr="000000"/>
                </a:solidFill>
              </a:rPr>
              <a:t>     System.out.println(elements.nextElement();</a:t>
            </a:r>
            <a:endParaRPr lang="en-US">
              <a:solidFill>
                <a:sysClr val="windowText" lastClr="000000"/>
              </a:solidFill>
              <a:latin typeface="Courier New" pitchFamily="49" charset="0"/>
            </a:endParaRPr>
          </a:p>
          <a:p>
            <a:pPr algn="l">
              <a:buFont typeface="Symbol" pitchFamily="18" charset="2"/>
              <a:buNone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ACourse</a:t>
            </a:r>
          </a:p>
        </p:txBody>
      </p:sp>
      <p:sp>
        <p:nvSpPr>
          <p:cNvPr id="508931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229600" cy="3693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Object  {</a:t>
            </a:r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title = </a:t>
            </a:r>
            <a:r>
              <a:rPr lang="en-US" dirty="0" err="1"/>
              <a:t>theTitle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dept = </a:t>
            </a:r>
            <a:r>
              <a:rPr lang="en-US" dirty="0" err="1"/>
              <a:t>theDept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 </a:t>
            </a:r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/>
              <a:t>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508933" name="Rectangle 5"/>
          <p:cNvSpPr>
            <a:spLocks noChangeArrowheads="1"/>
          </p:cNvSpPr>
          <p:nvPr/>
        </p:nvSpPr>
        <p:spPr bwMode="auto">
          <a:xfrm>
            <a:off x="3962400" y="1371600"/>
            <a:ext cx="19050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810000" y="2209800"/>
            <a:ext cx="5029200" cy="3348038"/>
            <a:chOff x="2592" y="1824"/>
            <a:chExt cx="3168" cy="2109"/>
          </a:xfrm>
        </p:grpSpPr>
        <p:sp>
          <p:nvSpPr>
            <p:cNvPr id="508934" name="Line 6"/>
            <p:cNvSpPr>
              <a:spLocks noChangeShapeType="1"/>
            </p:cNvSpPr>
            <p:nvPr/>
          </p:nvSpPr>
          <p:spPr bwMode="auto">
            <a:xfrm flipH="1" flipV="1">
              <a:off x="2592" y="1824"/>
              <a:ext cx="1488" cy="144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935" name="Text Box 7"/>
            <p:cNvSpPr txBox="1">
              <a:spLocks noChangeArrowheads="1"/>
            </p:cNvSpPr>
            <p:nvPr/>
          </p:nvSpPr>
          <p:spPr bwMode="auto">
            <a:xfrm>
              <a:off x="3024" y="3264"/>
              <a:ext cx="2736" cy="66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Missing super call</a:t>
              </a:r>
            </a:p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Every class  including Object has constructor</a:t>
              </a:r>
            </a:p>
          </p:txBody>
        </p:sp>
      </p:grpSp>
      <p:pic>
        <p:nvPicPr>
          <p:cNvPr id="9" name="~PP2624.WAV">
            <a:hlinkClick r:id="" action="ppaction://media"/>
          </p:cNvPr>
          <p:cNvPicPr>
            <a:picLocks noRot="1" noChangeAspect="1"/>
          </p:cNvPicPr>
          <p:nvPr>
            <a:wavAudioFile r:embed="rId2" name="~PP262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0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458200" cy="1143000"/>
          </a:xfrm>
        </p:spPr>
        <p:txBody>
          <a:bodyPr/>
          <a:lstStyle/>
          <a:p>
            <a:r>
              <a:rPr lang="en-US"/>
              <a:t>Methods of Interface Enumeration (java.util.Enumeration)</a:t>
            </a:r>
          </a:p>
        </p:txBody>
      </p:sp>
      <p:sp>
        <p:nvSpPr>
          <p:cNvPr id="442371" name="Text Box 3"/>
          <p:cNvSpPr txBox="1">
            <a:spLocks noChangeArrowheads="1"/>
          </p:cNvSpPr>
          <p:nvPr/>
        </p:nvSpPr>
        <p:spPr bwMode="auto">
          <a:xfrm>
            <a:off x="1066800" y="2667000"/>
            <a:ext cx="7620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  <a:r>
              <a:rPr lang="en-US" b="1">
                <a:solidFill>
                  <a:sysClr val="windowText" lastClr="000000"/>
                </a:solidFill>
              </a:rPr>
              <a:t>boolean</a:t>
            </a:r>
            <a:r>
              <a:rPr lang="en-US">
                <a:solidFill>
                  <a:sysClr val="windowText" lastClr="000000"/>
                </a:solidFill>
              </a:rPr>
              <a:t> hasMoreElements();</a:t>
            </a:r>
          </a:p>
          <a:p>
            <a:pPr algn="l">
              <a:buFont typeface="Symbol" pitchFamily="18" charset="2"/>
              <a:buChar char="·"/>
            </a:pPr>
            <a:r>
              <a:rPr lang="en-US">
                <a:solidFill>
                  <a:sysClr val="windowText" lastClr="000000"/>
                </a:solidFill>
              </a:rPr>
              <a:t>  </a:t>
            </a:r>
            <a:r>
              <a:rPr lang="en-US" b="1">
                <a:solidFill>
                  <a:sysClr val="windowText" lastClr="000000"/>
                </a:solidFill>
              </a:rPr>
              <a:t>public</a:t>
            </a:r>
            <a:r>
              <a:rPr lang="en-US">
                <a:solidFill>
                  <a:sysClr val="windowText" lastClr="000000"/>
                </a:solidFill>
              </a:rPr>
              <a:t> Object nextElement();</a:t>
            </a:r>
          </a:p>
        </p:txBody>
      </p:sp>
      <p:sp>
        <p:nvSpPr>
          <p:cNvPr id="442372" name="Text Box 4"/>
          <p:cNvSpPr txBox="1">
            <a:spLocks noChangeArrowheads="1"/>
          </p:cNvSpPr>
          <p:nvPr/>
        </p:nvSpPr>
        <p:spPr bwMode="auto">
          <a:xfrm>
            <a:off x="381000" y="4206875"/>
            <a:ext cx="85344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buFont typeface="Symbol" pitchFamily="18" charset="2"/>
              <a:buNone/>
            </a:pPr>
            <a:r>
              <a:rPr lang="en-US" b="1">
                <a:solidFill>
                  <a:sysClr val="windowText" lastClr="000000"/>
                </a:solidFill>
              </a:rPr>
              <a:t>for</a:t>
            </a:r>
            <a:r>
              <a:rPr lang="en-US">
                <a:solidFill>
                  <a:sysClr val="windowText" lastClr="000000"/>
                </a:solidFill>
              </a:rPr>
              <a:t> (Enumeration elements = 	vector.elements();</a:t>
            </a:r>
          </a:p>
          <a:p>
            <a:pPr algn="l">
              <a:buFont typeface="Symbol" pitchFamily="18" charset="2"/>
              <a:buNone/>
            </a:pPr>
            <a:r>
              <a:rPr lang="en-US">
                <a:solidFill>
                  <a:sysClr val="windowText" lastClr="000000"/>
                </a:solidFill>
              </a:rPr>
              <a:t> 	elements.hasMoreElements();)</a:t>
            </a:r>
          </a:p>
          <a:p>
            <a:pPr algn="l">
              <a:buFont typeface="Symbol" pitchFamily="18" charset="2"/>
              <a:buNone/>
            </a:pPr>
            <a:r>
              <a:rPr lang="en-US">
                <a:solidFill>
                  <a:sysClr val="windowText" lastClr="000000"/>
                </a:solidFill>
              </a:rPr>
              <a:t>     System.out.println(elements.nextElement();</a:t>
            </a:r>
            <a:endParaRPr lang="en-US">
              <a:solidFill>
                <a:sysClr val="windowText" lastClr="000000"/>
              </a:solidFill>
              <a:latin typeface="Courier New" pitchFamily="49" charset="0"/>
            </a:endParaRPr>
          </a:p>
          <a:p>
            <a:pPr algn="l">
              <a:buFont typeface="Symbol" pitchFamily="18" charset="2"/>
              <a:buNone/>
            </a:pPr>
            <a:r>
              <a:rPr lang="en-US">
                <a:solidFill>
                  <a:sysClr val="windowText" lastClr="000000"/>
                </a:solidFill>
                <a:latin typeface="Courier New" pitchFamily="49" charset="0"/>
              </a:rPr>
              <a:t>	</a:t>
            </a:r>
            <a:endParaRPr lang="en-US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838200"/>
            <a:ext cx="6072188" cy="6019800"/>
            <a:chOff x="63" y="432"/>
            <a:chExt cx="3825" cy="3792"/>
          </a:xfrm>
        </p:grpSpPr>
        <p:sp>
          <p:nvSpPr>
            <p:cNvPr id="444419" name="Rectangle 3"/>
            <p:cNvSpPr>
              <a:spLocks noChangeArrowheads="1"/>
            </p:cNvSpPr>
            <p:nvPr/>
          </p:nvSpPr>
          <p:spPr bwMode="auto">
            <a:xfrm>
              <a:off x="96" y="432"/>
              <a:ext cx="3792" cy="37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4420" name="Text Box 4"/>
            <p:cNvSpPr txBox="1">
              <a:spLocks noChangeArrowheads="1"/>
            </p:cNvSpPr>
            <p:nvPr/>
          </p:nvSpPr>
          <p:spPr bwMode="auto">
            <a:xfrm>
              <a:off x="63" y="480"/>
              <a:ext cx="1390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String history user</a:t>
              </a:r>
            </a:p>
          </p:txBody>
        </p:sp>
      </p:grpSp>
      <p:sp>
        <p:nvSpPr>
          <p:cNvPr id="444421" name="Text Box 5"/>
          <p:cNvSpPr txBox="1">
            <a:spLocks noChangeArrowheads="1"/>
          </p:cNvSpPr>
          <p:nvPr/>
        </p:nvSpPr>
        <p:spPr bwMode="auto">
          <a:xfrm>
            <a:off x="762000" y="2057400"/>
            <a:ext cx="611065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null</a:t>
            </a:r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Using Vector Directly</a:t>
            </a:r>
          </a:p>
        </p:txBody>
      </p:sp>
      <p:sp>
        <p:nvSpPr>
          <p:cNvPr id="444423" name="Text Box 7"/>
          <p:cNvSpPr txBox="1">
            <a:spLocks noChangeArrowheads="1"/>
          </p:cNvSpPr>
          <p:nvPr/>
        </p:nvSpPr>
        <p:spPr bwMode="auto">
          <a:xfrm>
            <a:off x="304800" y="1447800"/>
            <a:ext cx="274305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Vector v = new Vector();</a:t>
            </a:r>
          </a:p>
        </p:txBody>
      </p:sp>
      <p:sp>
        <p:nvSpPr>
          <p:cNvPr id="444424" name="Text Box 8"/>
          <p:cNvSpPr txBox="1">
            <a:spLocks noChangeArrowheads="1"/>
          </p:cNvSpPr>
          <p:nvPr/>
        </p:nvSpPr>
        <p:spPr bwMode="auto">
          <a:xfrm>
            <a:off x="228600" y="4876800"/>
            <a:ext cx="2813591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v.addElemen(”Joe Doe”);</a:t>
            </a:r>
          </a:p>
        </p:txBody>
      </p:sp>
      <p:sp>
        <p:nvSpPr>
          <p:cNvPr id="444425" name="Rectangle 9"/>
          <p:cNvSpPr>
            <a:spLocks noChangeArrowheads="1"/>
          </p:cNvSpPr>
          <p:nvPr/>
        </p:nvSpPr>
        <p:spPr bwMode="auto">
          <a:xfrm>
            <a:off x="914400" y="2819400"/>
            <a:ext cx="1905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>
                <a:solidFill>
                  <a:sysClr val="windowText" lastClr="000000"/>
                </a:solidFill>
              </a:rPr>
              <a:t>PointModel</a:t>
            </a:r>
          </a:p>
          <a:p>
            <a:pPr algn="l"/>
            <a:r>
              <a:rPr lang="en-US">
                <a:solidFill>
                  <a:sysClr val="windowText" lastClr="000000"/>
                </a:solidFill>
              </a:rPr>
              <a:t>Instance</a:t>
            </a:r>
          </a:p>
        </p:txBody>
      </p:sp>
      <p:sp>
        <p:nvSpPr>
          <p:cNvPr id="444426" name="Rectangle 10"/>
          <p:cNvSpPr>
            <a:spLocks noChangeArrowheads="1"/>
          </p:cNvSpPr>
          <p:nvPr/>
        </p:nvSpPr>
        <p:spPr bwMode="auto">
          <a:xfrm>
            <a:off x="914400" y="3429000"/>
            <a:ext cx="1905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>
                <a:solidFill>
                  <a:sysClr val="windowText" lastClr="000000"/>
                </a:solidFill>
              </a:rPr>
              <a:t>PointModel</a:t>
            </a:r>
          </a:p>
          <a:p>
            <a:pPr algn="l"/>
            <a:r>
              <a:rPr lang="en-US">
                <a:solidFill>
                  <a:sysClr val="windowText" lastClr="000000"/>
                </a:solidFill>
              </a:rPr>
              <a:t>Instance</a:t>
            </a:r>
          </a:p>
        </p:txBody>
      </p:sp>
      <p:sp>
        <p:nvSpPr>
          <p:cNvPr id="444427" name="Text Box 11"/>
          <p:cNvSpPr txBox="1">
            <a:spLocks noChangeArrowheads="1"/>
          </p:cNvSpPr>
          <p:nvPr/>
        </p:nvSpPr>
        <p:spPr bwMode="auto">
          <a:xfrm>
            <a:off x="228600" y="6096000"/>
            <a:ext cx="26581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v.removeElementAt(0);</a:t>
            </a:r>
          </a:p>
        </p:txBody>
      </p:sp>
      <p:sp>
        <p:nvSpPr>
          <p:cNvPr id="444428" name="Rectangle 12"/>
          <p:cNvSpPr>
            <a:spLocks noChangeArrowheads="1"/>
          </p:cNvSpPr>
          <p:nvPr/>
        </p:nvSpPr>
        <p:spPr bwMode="auto">
          <a:xfrm>
            <a:off x="914400" y="4038600"/>
            <a:ext cx="1905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>
                <a:solidFill>
                  <a:sysClr val="windowText" lastClr="000000"/>
                </a:solidFill>
              </a:rPr>
              <a:t>Vector </a:t>
            </a:r>
          </a:p>
          <a:p>
            <a:pPr algn="l"/>
            <a:r>
              <a:rPr lang="en-US">
                <a:solidFill>
                  <a:sysClr val="windowText" lastClr="000000"/>
                </a:solidFill>
              </a:rPr>
              <a:t>Instance</a:t>
            </a:r>
          </a:p>
        </p:txBody>
      </p:sp>
      <p:sp>
        <p:nvSpPr>
          <p:cNvPr id="444429" name="Text Box 13"/>
          <p:cNvSpPr txBox="1">
            <a:spLocks noChangeArrowheads="1"/>
          </p:cNvSpPr>
          <p:nvPr/>
        </p:nvSpPr>
        <p:spPr bwMode="auto">
          <a:xfrm>
            <a:off x="2895600" y="3429000"/>
            <a:ext cx="1752600" cy="6413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1800">
                <a:solidFill>
                  <a:sysClr val="windowText" lastClr="000000"/>
                </a:solidFill>
              </a:rPr>
              <a:t>addElement(): </a:t>
            </a:r>
          </a:p>
          <a:p>
            <a:pPr algn="l"/>
            <a:r>
              <a:rPr lang="en-US" sz="1800">
                <a:solidFill>
                  <a:sysClr val="windowText" lastClr="000000"/>
                </a:solidFill>
              </a:rPr>
              <a:t>Object </a:t>
            </a:r>
            <a:r>
              <a:rPr lang="en-US" sz="1800" noProof="1">
                <a:solidFill>
                  <a:sysClr val="windowText" lastClr="000000"/>
                </a:solidFill>
                <a:sym typeface="Wingdings" pitchFamily="2" charset="2"/>
              </a:rPr>
              <a:t></a:t>
            </a:r>
            <a:r>
              <a:rPr lang="en-US" sz="1800">
                <a:solidFill>
                  <a:sysClr val="windowText" lastClr="000000"/>
                </a:solidFill>
              </a:rPr>
              <a:t> void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444430" name="Text Box 14"/>
          <p:cNvSpPr txBox="1">
            <a:spLocks noChangeArrowheads="1"/>
          </p:cNvSpPr>
          <p:nvPr/>
        </p:nvSpPr>
        <p:spPr bwMode="auto">
          <a:xfrm>
            <a:off x="2895600" y="2590800"/>
            <a:ext cx="1676400" cy="92333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1800">
                <a:solidFill>
                  <a:sysClr val="windowText" lastClr="000000"/>
                </a:solidFill>
              </a:rPr>
              <a:t>elementAt(): </a:t>
            </a:r>
          </a:p>
          <a:p>
            <a:pPr algn="l"/>
            <a:r>
              <a:rPr lang="en-US" sz="1800">
                <a:solidFill>
                  <a:sysClr val="windowText" lastClr="000000"/>
                </a:solidFill>
              </a:rPr>
              <a:t>index </a:t>
            </a:r>
            <a:r>
              <a:rPr lang="en-US" sz="1800" noProof="1">
                <a:solidFill>
                  <a:sysClr val="windowText" lastClr="000000"/>
                </a:solidFill>
                <a:sym typeface="Wingdings" pitchFamily="2" charset="2"/>
              </a:rPr>
              <a:t></a:t>
            </a:r>
            <a:r>
              <a:rPr lang="en-US" sz="1800">
                <a:solidFill>
                  <a:sysClr val="windowText" lastClr="000000"/>
                </a:solidFill>
              </a:rPr>
              <a:t> Object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444431" name="Text Box 15"/>
          <p:cNvSpPr txBox="1">
            <a:spLocks noChangeArrowheads="1"/>
          </p:cNvSpPr>
          <p:nvPr/>
        </p:nvSpPr>
        <p:spPr bwMode="auto">
          <a:xfrm>
            <a:off x="2895600" y="4267200"/>
            <a:ext cx="2133600" cy="92333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1800">
                <a:solidFill>
                  <a:sysClr val="windowText" lastClr="000000"/>
                </a:solidFill>
              </a:rPr>
              <a:t>removeElementAt(): </a:t>
            </a:r>
          </a:p>
          <a:p>
            <a:pPr algn="l"/>
            <a:r>
              <a:rPr lang="en-US" sz="1800">
                <a:solidFill>
                  <a:sysClr val="windowText" lastClr="000000"/>
                </a:solidFill>
              </a:rPr>
              <a:t>Object </a:t>
            </a:r>
            <a:r>
              <a:rPr lang="en-US" sz="1800" noProof="1">
                <a:solidFill>
                  <a:sysClr val="windowText" lastClr="000000"/>
                </a:solidFill>
                <a:sym typeface="Wingdings" pitchFamily="2" charset="2"/>
              </a:rPr>
              <a:t></a:t>
            </a:r>
            <a:r>
              <a:rPr lang="en-US" sz="1800">
                <a:solidFill>
                  <a:sysClr val="windowText" lastClr="000000"/>
                </a:solidFill>
              </a:rPr>
              <a:t> void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444432" name="Text Box 16"/>
          <p:cNvSpPr txBox="1">
            <a:spLocks noChangeArrowheads="1"/>
          </p:cNvSpPr>
          <p:nvPr/>
        </p:nvSpPr>
        <p:spPr bwMode="auto">
          <a:xfrm>
            <a:off x="228600" y="5334000"/>
            <a:ext cx="336823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v.addElement(</a:t>
            </a:r>
            <a:r>
              <a:rPr lang="en-US" b="1">
                <a:solidFill>
                  <a:sysClr val="windowText" lastClr="000000"/>
                </a:solidFill>
              </a:rPr>
              <a:t>“</a:t>
            </a:r>
            <a:r>
              <a:rPr lang="en-US">
                <a:solidFill>
                  <a:sysClr val="windowText" lastClr="000000"/>
                </a:solidFill>
              </a:rPr>
              <a:t>John Smith</a:t>
            </a:r>
            <a:r>
              <a:rPr lang="en-US" b="1">
                <a:solidFill>
                  <a:sysClr val="windowText" lastClr="000000"/>
                </a:solidFill>
              </a:rPr>
              <a:t>”);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4433" name="Text Box 17"/>
          <p:cNvSpPr txBox="1">
            <a:spLocks noChangeArrowheads="1"/>
          </p:cNvSpPr>
          <p:nvPr/>
        </p:nvSpPr>
        <p:spPr bwMode="auto">
          <a:xfrm>
            <a:off x="220663" y="5715000"/>
            <a:ext cx="3297698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v.addElement(</a:t>
            </a:r>
            <a:r>
              <a:rPr lang="en-US" b="1">
                <a:solidFill>
                  <a:sysClr val="windowText" lastClr="000000"/>
                </a:solidFill>
              </a:rPr>
              <a:t>new</a:t>
            </a:r>
            <a:r>
              <a:rPr lang="en-US">
                <a:solidFill>
                  <a:sysClr val="windowText" lastClr="000000"/>
                </a:solidFill>
              </a:rPr>
              <a:t> Vector());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52800" y="2895600"/>
            <a:ext cx="5037138" cy="1600200"/>
            <a:chOff x="2112" y="1248"/>
            <a:chExt cx="3173" cy="1008"/>
          </a:xfrm>
        </p:grpSpPr>
        <p:sp>
          <p:nvSpPr>
            <p:cNvPr id="444435" name="Line 19"/>
            <p:cNvSpPr>
              <a:spLocks noChangeShapeType="1"/>
            </p:cNvSpPr>
            <p:nvPr/>
          </p:nvSpPr>
          <p:spPr bwMode="auto">
            <a:xfrm flipH="1">
              <a:off x="2256" y="1536"/>
              <a:ext cx="1824" cy="72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36" name="Line 20"/>
            <p:cNvSpPr>
              <a:spLocks noChangeShapeType="1"/>
            </p:cNvSpPr>
            <p:nvPr/>
          </p:nvSpPr>
          <p:spPr bwMode="auto">
            <a:xfrm flipH="1">
              <a:off x="2112" y="1536"/>
              <a:ext cx="1968" cy="3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37" name="Text Box 21"/>
            <p:cNvSpPr txBox="1">
              <a:spLocks noChangeArrowheads="1"/>
            </p:cNvSpPr>
            <p:nvPr/>
          </p:nvSpPr>
          <p:spPr bwMode="auto">
            <a:xfrm>
              <a:off x="3936" y="1248"/>
              <a:ext cx="1349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/>
                <a:t> </a:t>
              </a:r>
              <a:r>
                <a:rPr lang="en-US">
                  <a:solidFill>
                    <a:srgbClr val="A50021"/>
                  </a:solidFill>
                </a:rPr>
                <a:t>Violating Least Privilege</a:t>
              </a:r>
            </a:p>
          </p:txBody>
        </p:sp>
      </p:grpSp>
      <p:sp>
        <p:nvSpPr>
          <p:cNvPr id="444438" name="Rectangle 22"/>
          <p:cNvSpPr>
            <a:spLocks noChangeArrowheads="1"/>
          </p:cNvSpPr>
          <p:nvPr/>
        </p:nvSpPr>
        <p:spPr bwMode="auto">
          <a:xfrm>
            <a:off x="914400" y="2819400"/>
            <a:ext cx="1981200" cy="609600"/>
          </a:xfrm>
          <a:prstGeom prst="rect">
            <a:avLst/>
          </a:prstGeom>
          <a:solidFill>
            <a:srgbClr val="27FFC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4439" name="Text Box 23"/>
          <p:cNvSpPr txBox="1">
            <a:spLocks noChangeArrowheads="1"/>
          </p:cNvSpPr>
          <p:nvPr/>
        </p:nvSpPr>
        <p:spPr bwMode="auto">
          <a:xfrm>
            <a:off x="2895600" y="2057400"/>
            <a:ext cx="1676400" cy="3667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1800">
                <a:solidFill>
                  <a:sysClr val="windowText" lastClr="000000"/>
                </a:solidFill>
              </a:rPr>
              <a:t>size(): </a:t>
            </a:r>
            <a:r>
              <a:rPr lang="en-US" sz="1800" noProof="1">
                <a:solidFill>
                  <a:sysClr val="windowText" lastClr="000000"/>
                </a:solidFill>
                <a:sym typeface="Wingdings" pitchFamily="2" charset="2"/>
              </a:rPr>
              <a:t> int</a:t>
            </a:r>
            <a:endParaRPr lang="en-US" sz="1800">
              <a:solidFill>
                <a:sysClr val="windowText" lastClr="000000"/>
              </a:solidFill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33400" y="2057400"/>
            <a:ext cx="2371725" cy="2819400"/>
            <a:chOff x="1578" y="1152"/>
            <a:chExt cx="1494" cy="1920"/>
          </a:xfrm>
        </p:grpSpPr>
        <p:sp>
          <p:nvSpPr>
            <p:cNvPr id="444441" name="Rectangle 25"/>
            <p:cNvSpPr>
              <a:spLocks noChangeArrowheads="1"/>
            </p:cNvSpPr>
            <p:nvPr/>
          </p:nvSpPr>
          <p:spPr bwMode="auto">
            <a:xfrm>
              <a:off x="1584" y="1152"/>
              <a:ext cx="1488" cy="1920"/>
            </a:xfrm>
            <a:prstGeom prst="rect">
              <a:avLst/>
            </a:prstGeom>
            <a:solidFill>
              <a:srgbClr val="57FFD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4442" name="Text Box 26"/>
            <p:cNvSpPr txBox="1">
              <a:spLocks noChangeArrowheads="1"/>
            </p:cNvSpPr>
            <p:nvPr/>
          </p:nvSpPr>
          <p:spPr bwMode="auto">
            <a:xfrm>
              <a:off x="1578" y="1189"/>
              <a:ext cx="1173" cy="25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ysClr val="windowText" lastClr="000000"/>
                  </a:solidFill>
                </a:rPr>
                <a:t>Vector Instance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4" grpId="0" autoUpdateAnimBg="0"/>
      <p:bldP spid="444425" grpId="0" animBg="1" autoUpdateAnimBg="0"/>
      <p:bldP spid="444426" grpId="0" animBg="1" autoUpdateAnimBg="0"/>
      <p:bldP spid="444427" grpId="0" autoUpdateAnimBg="0"/>
      <p:bldP spid="444428" grpId="0" animBg="1" autoUpdateAnimBg="0"/>
      <p:bldP spid="444432" grpId="0" autoUpdateAnimBg="0"/>
      <p:bldP spid="444433" grpId="0" autoUpdateAnimBg="0"/>
      <p:bldP spid="44443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" y="685800"/>
            <a:ext cx="7810500" cy="6019800"/>
            <a:chOff x="40" y="432"/>
            <a:chExt cx="3848" cy="3792"/>
          </a:xfrm>
        </p:grpSpPr>
        <p:sp>
          <p:nvSpPr>
            <p:cNvPr id="445443" name="Rectangle 3"/>
            <p:cNvSpPr>
              <a:spLocks noChangeArrowheads="1"/>
            </p:cNvSpPr>
            <p:nvPr/>
          </p:nvSpPr>
          <p:spPr bwMode="auto">
            <a:xfrm>
              <a:off x="96" y="432"/>
              <a:ext cx="3792" cy="379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5444" name="Text Box 4"/>
            <p:cNvSpPr txBox="1">
              <a:spLocks noChangeArrowheads="1"/>
            </p:cNvSpPr>
            <p:nvPr/>
          </p:nvSpPr>
          <p:spPr bwMode="auto">
            <a:xfrm>
              <a:off x="40" y="432"/>
              <a:ext cx="1087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ysClr val="windowText" lastClr="000000"/>
                  </a:solidFill>
                </a:rPr>
                <a:t>String history user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57200" y="1524000"/>
            <a:ext cx="7086600" cy="4038600"/>
            <a:chOff x="288" y="960"/>
            <a:chExt cx="4464" cy="2544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88" y="960"/>
              <a:ext cx="4464" cy="2544"/>
              <a:chOff x="240" y="768"/>
              <a:chExt cx="4464" cy="2544"/>
            </a:xfrm>
          </p:grpSpPr>
          <p:sp>
            <p:nvSpPr>
              <p:cNvPr id="445447" name="Rectangle 7"/>
              <p:cNvSpPr>
                <a:spLocks noChangeArrowheads="1"/>
              </p:cNvSpPr>
              <p:nvPr/>
            </p:nvSpPr>
            <p:spPr bwMode="auto">
              <a:xfrm>
                <a:off x="240" y="768"/>
                <a:ext cx="3024" cy="2544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5448" name="Text Box 8"/>
              <p:cNvSpPr txBox="1">
                <a:spLocks noChangeArrowheads="1"/>
              </p:cNvSpPr>
              <p:nvPr/>
            </p:nvSpPr>
            <p:spPr bwMode="auto">
              <a:xfrm>
                <a:off x="257" y="816"/>
                <a:ext cx="1758" cy="233"/>
              </a:xfrm>
              <a:prstGeom prst="rect">
                <a:avLst/>
              </a:prstGeom>
              <a:solidFill>
                <a:srgbClr val="66FFFF"/>
              </a:solidFill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ysClr val="windowText" lastClr="000000"/>
                    </a:solidFill>
                  </a:rPr>
                  <a:t>AStringHistory instance</a:t>
                </a:r>
              </a:p>
            </p:txBody>
          </p:sp>
          <p:sp>
            <p:nvSpPr>
              <p:cNvPr id="445449" name="Text Box 9"/>
              <p:cNvSpPr txBox="1">
                <a:spLocks noChangeArrowheads="1"/>
              </p:cNvSpPr>
              <p:nvPr/>
            </p:nvSpPr>
            <p:spPr bwMode="auto">
              <a:xfrm>
                <a:off x="3264" y="1440"/>
                <a:ext cx="1440" cy="404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l"/>
                <a:r>
                  <a:rPr lang="en-US" sz="1800">
                    <a:solidFill>
                      <a:sysClr val="windowText" lastClr="000000"/>
                    </a:solidFill>
                  </a:rPr>
                  <a:t>elementAt(): </a:t>
                </a:r>
              </a:p>
              <a:p>
                <a:pPr algn="l"/>
                <a:r>
                  <a:rPr lang="en-US" sz="1800">
                    <a:solidFill>
                      <a:sysClr val="windowText" lastClr="000000"/>
                    </a:solidFill>
                  </a:rPr>
                  <a:t>index </a:t>
                </a:r>
                <a:r>
                  <a:rPr lang="en-US" sz="1800" noProof="1">
                    <a:solidFill>
                      <a:sysClr val="windowText" lastClr="000000"/>
                    </a:solidFill>
                    <a:sym typeface="Wingdings" pitchFamily="2" charset="2"/>
                  </a:rPr>
                  <a:t></a:t>
                </a:r>
                <a:r>
                  <a:rPr lang="en-US" sz="1800">
                    <a:solidFill>
                      <a:sysClr val="windowText" lastClr="000000"/>
                    </a:solidFill>
                  </a:rPr>
                  <a:t> String</a:t>
                </a:r>
                <a:endParaRPr lang="en-US" sz="20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5450" name="Text Box 10"/>
              <p:cNvSpPr txBox="1">
                <a:spLocks noChangeArrowheads="1"/>
              </p:cNvSpPr>
              <p:nvPr/>
            </p:nvSpPr>
            <p:spPr bwMode="auto">
              <a:xfrm>
                <a:off x="3264" y="2016"/>
                <a:ext cx="1440" cy="404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l"/>
                <a:r>
                  <a:rPr lang="en-US" sz="1800">
                    <a:solidFill>
                      <a:sysClr val="windowText" lastClr="000000"/>
                    </a:solidFill>
                  </a:rPr>
                  <a:t>addElement(): </a:t>
                </a:r>
              </a:p>
              <a:p>
                <a:pPr algn="l"/>
                <a:r>
                  <a:rPr lang="en-US" sz="1800">
                    <a:solidFill>
                      <a:sysClr val="windowText" lastClr="000000"/>
                    </a:solidFill>
                  </a:rPr>
                  <a:t>String </a:t>
                </a:r>
                <a:r>
                  <a:rPr lang="en-US" sz="1800" noProof="1">
                    <a:solidFill>
                      <a:sysClr val="windowText" lastClr="000000"/>
                    </a:solidFill>
                    <a:sym typeface="Wingdings" pitchFamily="2" charset="2"/>
                  </a:rPr>
                  <a:t></a:t>
                </a:r>
                <a:r>
                  <a:rPr lang="en-US" sz="1800">
                    <a:solidFill>
                      <a:sysClr val="windowText" lastClr="000000"/>
                    </a:solidFill>
                  </a:rPr>
                  <a:t> void</a:t>
                </a:r>
                <a:endParaRPr lang="en-US" sz="200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45451" name="Text Box 11"/>
            <p:cNvSpPr txBox="1">
              <a:spLocks noChangeArrowheads="1"/>
            </p:cNvSpPr>
            <p:nvPr/>
          </p:nvSpPr>
          <p:spPr bwMode="auto">
            <a:xfrm>
              <a:off x="3312" y="1104"/>
              <a:ext cx="1056" cy="23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l"/>
              <a:r>
                <a:rPr lang="en-US" sz="1800">
                  <a:solidFill>
                    <a:sysClr val="windowText" lastClr="000000"/>
                  </a:solidFill>
                </a:rPr>
                <a:t>size(): </a:t>
              </a:r>
              <a:r>
                <a:rPr lang="en-US" sz="1800" noProof="1">
                  <a:solidFill>
                    <a:sysClr val="windowText" lastClr="000000"/>
                  </a:solidFill>
                  <a:sym typeface="Wingdings" pitchFamily="2" charset="2"/>
                </a:rPr>
                <a:t> int</a:t>
              </a:r>
              <a:endParaRPr lang="en-US"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45452" name="Text Box 12"/>
          <p:cNvSpPr txBox="1">
            <a:spLocks noChangeArrowheads="1"/>
          </p:cNvSpPr>
          <p:nvPr/>
        </p:nvSpPr>
        <p:spPr bwMode="auto">
          <a:xfrm>
            <a:off x="914400" y="2590800"/>
            <a:ext cx="611065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null</a:t>
            </a:r>
          </a:p>
        </p:txBody>
      </p:sp>
      <p:sp>
        <p:nvSpPr>
          <p:cNvPr id="445453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Encapsulating Vector</a:t>
            </a:r>
          </a:p>
        </p:txBody>
      </p:sp>
      <p:sp>
        <p:nvSpPr>
          <p:cNvPr id="445454" name="Text Box 14"/>
          <p:cNvSpPr txBox="1">
            <a:spLocks noChangeArrowheads="1"/>
          </p:cNvSpPr>
          <p:nvPr/>
        </p:nvSpPr>
        <p:spPr bwMode="auto">
          <a:xfrm>
            <a:off x="457200" y="1981200"/>
            <a:ext cx="274305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Vector v = new Vector();</a:t>
            </a:r>
          </a:p>
        </p:txBody>
      </p:sp>
      <p:sp>
        <p:nvSpPr>
          <p:cNvPr id="445455" name="Rectangle 15"/>
          <p:cNvSpPr>
            <a:spLocks noChangeArrowheads="1"/>
          </p:cNvSpPr>
          <p:nvPr/>
        </p:nvSpPr>
        <p:spPr bwMode="auto">
          <a:xfrm>
            <a:off x="1066800" y="3352800"/>
            <a:ext cx="1905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>
                <a:solidFill>
                  <a:sysClr val="windowText" lastClr="000000"/>
                </a:solidFill>
              </a:rPr>
              <a:t>PointModel</a:t>
            </a:r>
          </a:p>
          <a:p>
            <a:pPr algn="l"/>
            <a:r>
              <a:rPr lang="en-US">
                <a:solidFill>
                  <a:sysClr val="windowText" lastClr="000000"/>
                </a:solidFill>
              </a:rPr>
              <a:t>Instance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334000" y="2895600"/>
            <a:ext cx="2286000" cy="1219200"/>
            <a:chOff x="3312" y="1632"/>
            <a:chExt cx="1440" cy="768"/>
          </a:xfrm>
        </p:grpSpPr>
        <p:sp>
          <p:nvSpPr>
            <p:cNvPr id="445457" name="Rectangle 17"/>
            <p:cNvSpPr>
              <a:spLocks noChangeArrowheads="1"/>
            </p:cNvSpPr>
            <p:nvPr/>
          </p:nvSpPr>
          <p:spPr bwMode="auto">
            <a:xfrm>
              <a:off x="3840" y="1632"/>
              <a:ext cx="912" cy="192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5458" name="Rectangle 18"/>
            <p:cNvSpPr>
              <a:spLocks noChangeArrowheads="1"/>
            </p:cNvSpPr>
            <p:nvPr/>
          </p:nvSpPr>
          <p:spPr bwMode="auto">
            <a:xfrm>
              <a:off x="3312" y="2208"/>
              <a:ext cx="816" cy="192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45459" name="Text Box 19"/>
          <p:cNvSpPr txBox="1">
            <a:spLocks noChangeArrowheads="1"/>
          </p:cNvSpPr>
          <p:nvPr/>
        </p:nvSpPr>
        <p:spPr bwMode="auto">
          <a:xfrm>
            <a:off x="295275" y="990600"/>
            <a:ext cx="573266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StringHistory stringHistory = new AStringHistory()</a:t>
            </a:r>
          </a:p>
        </p:txBody>
      </p:sp>
      <p:sp>
        <p:nvSpPr>
          <p:cNvPr id="445460" name="Text Box 20"/>
          <p:cNvSpPr txBox="1">
            <a:spLocks noChangeArrowheads="1"/>
          </p:cNvSpPr>
          <p:nvPr/>
        </p:nvSpPr>
        <p:spPr bwMode="auto">
          <a:xfrm>
            <a:off x="423863" y="5638800"/>
            <a:ext cx="4219425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stringHistory.addElement(“Joe Doe”);</a:t>
            </a:r>
          </a:p>
        </p:txBody>
      </p:sp>
      <p:sp>
        <p:nvSpPr>
          <p:cNvPr id="445461" name="Text Box 21"/>
          <p:cNvSpPr txBox="1">
            <a:spLocks noChangeArrowheads="1"/>
          </p:cNvSpPr>
          <p:nvPr/>
        </p:nvSpPr>
        <p:spPr bwMode="auto">
          <a:xfrm>
            <a:off x="415925" y="6019800"/>
            <a:ext cx="454964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ysClr val="windowText" lastClr="000000"/>
                </a:solidFill>
              </a:rPr>
              <a:t>stringHistory.addElement(</a:t>
            </a:r>
            <a:r>
              <a:rPr lang="en-US" b="1">
                <a:solidFill>
                  <a:sysClr val="windowText" lastClr="000000"/>
                </a:solidFill>
              </a:rPr>
              <a:t>new</a:t>
            </a:r>
            <a:r>
              <a:rPr lang="en-US">
                <a:solidFill>
                  <a:sysClr val="windowText" lastClr="000000"/>
                </a:solidFill>
              </a:rPr>
              <a:t> Vector())</a:t>
            </a: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191000" y="6019800"/>
            <a:ext cx="457200" cy="533400"/>
            <a:chOff x="4608" y="2736"/>
            <a:chExt cx="384" cy="528"/>
          </a:xfrm>
        </p:grpSpPr>
        <p:sp>
          <p:nvSpPr>
            <p:cNvPr id="445463" name="Line 23"/>
            <p:cNvSpPr>
              <a:spLocks noChangeShapeType="1"/>
            </p:cNvSpPr>
            <p:nvPr/>
          </p:nvSpPr>
          <p:spPr bwMode="auto">
            <a:xfrm>
              <a:off x="4656" y="2736"/>
              <a:ext cx="288" cy="52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5464" name="Line 24"/>
            <p:cNvSpPr>
              <a:spLocks noChangeShapeType="1"/>
            </p:cNvSpPr>
            <p:nvPr/>
          </p:nvSpPr>
          <p:spPr bwMode="auto">
            <a:xfrm flipH="1">
              <a:off x="4608" y="2736"/>
              <a:ext cx="384" cy="52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45465" name="Text Box 25"/>
          <p:cNvSpPr txBox="1">
            <a:spLocks noChangeArrowheads="1"/>
          </p:cNvSpPr>
          <p:nvPr/>
        </p:nvSpPr>
        <p:spPr bwMode="auto">
          <a:xfrm>
            <a:off x="3048000" y="3962400"/>
            <a:ext cx="1752600" cy="6413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1800">
                <a:solidFill>
                  <a:sysClr val="windowText" lastClr="000000"/>
                </a:solidFill>
              </a:rPr>
              <a:t>addElement(): </a:t>
            </a:r>
          </a:p>
          <a:p>
            <a:pPr algn="l"/>
            <a:r>
              <a:rPr lang="en-US" sz="1800">
                <a:solidFill>
                  <a:sysClr val="windowText" lastClr="000000"/>
                </a:solidFill>
              </a:rPr>
              <a:t>Object </a:t>
            </a:r>
            <a:r>
              <a:rPr lang="en-US" sz="1800" noProof="1">
                <a:solidFill>
                  <a:sysClr val="windowText" lastClr="000000"/>
                </a:solidFill>
                <a:sym typeface="Wingdings" pitchFamily="2" charset="2"/>
              </a:rPr>
              <a:t></a:t>
            </a:r>
            <a:r>
              <a:rPr lang="en-US" sz="1800">
                <a:solidFill>
                  <a:sysClr val="windowText" lastClr="000000"/>
                </a:solidFill>
              </a:rPr>
              <a:t> void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445466" name="Text Box 26"/>
          <p:cNvSpPr txBox="1">
            <a:spLocks noChangeArrowheads="1"/>
          </p:cNvSpPr>
          <p:nvPr/>
        </p:nvSpPr>
        <p:spPr bwMode="auto">
          <a:xfrm>
            <a:off x="3048000" y="3124200"/>
            <a:ext cx="1676400" cy="92333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1800">
                <a:solidFill>
                  <a:sysClr val="windowText" lastClr="000000"/>
                </a:solidFill>
              </a:rPr>
              <a:t>elementAt(): </a:t>
            </a:r>
          </a:p>
          <a:p>
            <a:pPr algn="l"/>
            <a:r>
              <a:rPr lang="en-US" sz="1800">
                <a:solidFill>
                  <a:sysClr val="windowText" lastClr="000000"/>
                </a:solidFill>
              </a:rPr>
              <a:t>index </a:t>
            </a:r>
            <a:r>
              <a:rPr lang="en-US" sz="1800" noProof="1">
                <a:solidFill>
                  <a:sysClr val="windowText" lastClr="000000"/>
                </a:solidFill>
                <a:sym typeface="Wingdings" pitchFamily="2" charset="2"/>
              </a:rPr>
              <a:t></a:t>
            </a:r>
            <a:r>
              <a:rPr lang="en-US" sz="1800">
                <a:solidFill>
                  <a:sysClr val="windowText" lastClr="000000"/>
                </a:solidFill>
              </a:rPr>
              <a:t> Object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445467" name="Text Box 27"/>
          <p:cNvSpPr txBox="1">
            <a:spLocks noChangeArrowheads="1"/>
          </p:cNvSpPr>
          <p:nvPr/>
        </p:nvSpPr>
        <p:spPr bwMode="auto">
          <a:xfrm>
            <a:off x="3048000" y="4800600"/>
            <a:ext cx="2133600" cy="92333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1800">
                <a:solidFill>
                  <a:sysClr val="windowText" lastClr="000000"/>
                </a:solidFill>
              </a:rPr>
              <a:t>removeElementAt(): </a:t>
            </a:r>
          </a:p>
          <a:p>
            <a:pPr algn="l"/>
            <a:r>
              <a:rPr lang="en-US" sz="1800">
                <a:solidFill>
                  <a:sysClr val="windowText" lastClr="000000"/>
                </a:solidFill>
              </a:rPr>
              <a:t>Object </a:t>
            </a:r>
            <a:r>
              <a:rPr lang="en-US" sz="1800" noProof="1">
                <a:solidFill>
                  <a:sysClr val="windowText" lastClr="000000"/>
                </a:solidFill>
                <a:sym typeface="Wingdings" pitchFamily="2" charset="2"/>
              </a:rPr>
              <a:t></a:t>
            </a:r>
            <a:r>
              <a:rPr lang="en-US" sz="1800">
                <a:solidFill>
                  <a:sysClr val="windowText" lastClr="000000"/>
                </a:solidFill>
              </a:rPr>
              <a:t> void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445468" name="Text Box 28"/>
          <p:cNvSpPr txBox="1">
            <a:spLocks noChangeArrowheads="1"/>
          </p:cNvSpPr>
          <p:nvPr/>
        </p:nvSpPr>
        <p:spPr bwMode="auto">
          <a:xfrm>
            <a:off x="3048000" y="2590800"/>
            <a:ext cx="1676400" cy="3667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1800">
                <a:solidFill>
                  <a:sysClr val="windowText" lastClr="000000"/>
                </a:solidFill>
              </a:rPr>
              <a:t>size(): </a:t>
            </a:r>
            <a:r>
              <a:rPr lang="en-US" sz="1800" noProof="1">
                <a:solidFill>
                  <a:sysClr val="windowText" lastClr="000000"/>
                </a:solidFill>
                <a:sym typeface="Wingdings" pitchFamily="2" charset="2"/>
              </a:rPr>
              <a:t> int</a:t>
            </a:r>
            <a:endParaRPr lang="en-US" sz="1800">
              <a:solidFill>
                <a:sysClr val="windowText" lastClr="000000"/>
              </a:solidFill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685800" y="2590800"/>
            <a:ext cx="2371725" cy="2895600"/>
            <a:chOff x="1578" y="1152"/>
            <a:chExt cx="1494" cy="1920"/>
          </a:xfrm>
        </p:grpSpPr>
        <p:sp>
          <p:nvSpPr>
            <p:cNvPr id="445470" name="Rectangle 30"/>
            <p:cNvSpPr>
              <a:spLocks noChangeArrowheads="1"/>
            </p:cNvSpPr>
            <p:nvPr/>
          </p:nvSpPr>
          <p:spPr bwMode="auto">
            <a:xfrm>
              <a:off x="1584" y="1152"/>
              <a:ext cx="1488" cy="1920"/>
            </a:xfrm>
            <a:prstGeom prst="rect">
              <a:avLst/>
            </a:prstGeom>
            <a:solidFill>
              <a:srgbClr val="57FFD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5471" name="Text Box 31"/>
            <p:cNvSpPr txBox="1">
              <a:spLocks noChangeArrowheads="1"/>
            </p:cNvSpPr>
            <p:nvPr/>
          </p:nvSpPr>
          <p:spPr bwMode="auto">
            <a:xfrm>
              <a:off x="1578" y="1193"/>
              <a:ext cx="1173" cy="24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ysClr val="windowText" lastClr="000000"/>
                  </a:solidFill>
                </a:rPr>
                <a:t>Vector Instance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55" grpId="0" animBg="1" autoUpdateAnimBg="0"/>
      <p:bldP spid="445459" grpId="0" autoUpdateAnimBg="0"/>
      <p:bldP spid="445460" grpId="0" autoUpdateAnimBg="0"/>
      <p:bldP spid="445461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Encapsulating Vector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772400" cy="6324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Tx/>
              <a:buNone/>
            </a:pPr>
            <a:r>
              <a:rPr lang="en-US" sz="2400" b="1" dirty="0">
                <a:cs typeface="Times New Roman" pitchFamily="18" charset="0"/>
              </a:rPr>
              <a:t>import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java.util.Vector</a:t>
            </a:r>
            <a:r>
              <a:rPr lang="en-US" sz="2400" dirty="0">
                <a:cs typeface="Times New Roman" pitchFamily="18" charset="0"/>
              </a:rPr>
              <a:t>;</a:t>
            </a:r>
          </a:p>
          <a:p>
            <a:pPr>
              <a:buFontTx/>
              <a:buNone/>
            </a:pPr>
            <a:r>
              <a:rPr lang="en-US" sz="2400" b="1" dirty="0">
                <a:cs typeface="Times New Roman" pitchFamily="18" charset="0"/>
              </a:rPr>
              <a:t>public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b="1" dirty="0">
                <a:cs typeface="Times New Roman" pitchFamily="18" charset="0"/>
              </a:rPr>
              <a:t>class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AStringHistory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b="1" dirty="0">
                <a:cs typeface="Times New Roman" pitchFamily="18" charset="0"/>
              </a:rPr>
              <a:t>implements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StringHistory</a:t>
            </a:r>
            <a:r>
              <a:rPr lang="en-US" sz="2400" dirty="0">
                <a:cs typeface="Times New Roman" pitchFamily="18" charset="0"/>
              </a:rPr>
              <a:t> {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</a:t>
            </a:r>
            <a:r>
              <a:rPr lang="en-US" sz="2400" b="1" dirty="0">
                <a:cs typeface="Times New Roman" pitchFamily="18" charset="0"/>
              </a:rPr>
              <a:t>Vector</a:t>
            </a:r>
            <a:r>
              <a:rPr lang="en-US" sz="2400" dirty="0">
                <a:cs typeface="Times New Roman" pitchFamily="18" charset="0"/>
              </a:rPr>
              <a:t> contents = </a:t>
            </a:r>
            <a:r>
              <a:rPr lang="en-US" sz="2400" b="1" dirty="0">
                <a:cs typeface="Times New Roman" pitchFamily="18" charset="0"/>
              </a:rPr>
              <a:t>new</a:t>
            </a:r>
            <a:r>
              <a:rPr lang="en-US" sz="2400" dirty="0">
                <a:cs typeface="Times New Roman" pitchFamily="18" charset="0"/>
              </a:rPr>
              <a:t> Vector();	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</a:t>
            </a:r>
            <a:r>
              <a:rPr lang="en-US" sz="2400" b="1" dirty="0">
                <a:cs typeface="Times New Roman" pitchFamily="18" charset="0"/>
              </a:rPr>
              <a:t>public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b="1" dirty="0">
                <a:cs typeface="Times New Roman" pitchFamily="18" charset="0"/>
              </a:rPr>
              <a:t>void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addElement</a:t>
            </a:r>
            <a:r>
              <a:rPr lang="en-US" sz="2400" dirty="0">
                <a:cs typeface="Times New Roman" pitchFamily="18" charset="0"/>
              </a:rPr>
              <a:t> (String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s) {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	</a:t>
            </a:r>
            <a:r>
              <a:rPr lang="en-US" sz="2400" dirty="0" err="1">
                <a:cs typeface="Times New Roman" pitchFamily="18" charset="0"/>
              </a:rPr>
              <a:t>contents.addElement</a:t>
            </a:r>
            <a:r>
              <a:rPr lang="en-US" sz="2400" b="1" dirty="0">
                <a:cs typeface="Times New Roman" pitchFamily="18" charset="0"/>
              </a:rPr>
              <a:t>(</a:t>
            </a:r>
            <a:r>
              <a:rPr lang="en-US" sz="2400" dirty="0">
                <a:cs typeface="Times New Roman" pitchFamily="18" charset="0"/>
              </a:rPr>
              <a:t>s</a:t>
            </a:r>
            <a:r>
              <a:rPr lang="en-US" sz="2400" b="1" dirty="0">
                <a:cs typeface="Times New Roman" pitchFamily="18" charset="0"/>
              </a:rPr>
              <a:t>);</a:t>
            </a:r>
            <a:endParaRPr lang="en-US" sz="2400" dirty="0"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}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</a:t>
            </a:r>
            <a:r>
              <a:rPr lang="en-US" sz="2400" b="1" dirty="0">
                <a:cs typeface="Times New Roman" pitchFamily="18" charset="0"/>
              </a:rPr>
              <a:t>public</a:t>
            </a:r>
            <a:r>
              <a:rPr lang="en-US" sz="2400" dirty="0">
                <a:cs typeface="Times New Roman" pitchFamily="18" charset="0"/>
              </a:rPr>
              <a:t> String </a:t>
            </a:r>
            <a:r>
              <a:rPr lang="en-US" sz="2400" dirty="0" err="1">
                <a:cs typeface="Times New Roman" pitchFamily="18" charset="0"/>
              </a:rPr>
              <a:t>elementAt</a:t>
            </a:r>
            <a:r>
              <a:rPr lang="en-US" sz="2400" dirty="0">
                <a:cs typeface="Times New Roman" pitchFamily="18" charset="0"/>
              </a:rPr>
              <a:t> (</a:t>
            </a:r>
            <a:r>
              <a:rPr lang="en-US" sz="2400" dirty="0" err="1">
                <a:cs typeface="Times New Roman" pitchFamily="18" charset="0"/>
              </a:rPr>
              <a:t>int</a:t>
            </a:r>
            <a:r>
              <a:rPr lang="en-US" sz="2400" dirty="0">
                <a:cs typeface="Times New Roman" pitchFamily="18" charset="0"/>
              </a:rPr>
              <a:t> index) {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	</a:t>
            </a:r>
            <a:r>
              <a:rPr lang="en-US" sz="2400" b="1" dirty="0">
                <a:cs typeface="Times New Roman" pitchFamily="18" charset="0"/>
              </a:rPr>
              <a:t>return</a:t>
            </a:r>
            <a:r>
              <a:rPr lang="en-US" sz="2400" dirty="0">
                <a:cs typeface="Times New Roman" pitchFamily="18" charset="0"/>
              </a:rPr>
              <a:t> (String) </a:t>
            </a:r>
            <a:r>
              <a:rPr lang="en-US" sz="2400" dirty="0" err="1">
                <a:cs typeface="Times New Roman" pitchFamily="18" charset="0"/>
              </a:rPr>
              <a:t>contents.elementAt</a:t>
            </a:r>
            <a:r>
              <a:rPr lang="en-US" sz="2400" dirty="0">
                <a:cs typeface="Times New Roman" pitchFamily="18" charset="0"/>
              </a:rPr>
              <a:t>(index);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}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</a:t>
            </a:r>
            <a:r>
              <a:rPr lang="en-US" sz="2400" b="1" dirty="0">
                <a:cs typeface="Times New Roman" pitchFamily="18" charset="0"/>
              </a:rPr>
              <a:t>public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int</a:t>
            </a:r>
            <a:r>
              <a:rPr lang="en-US" sz="2400" dirty="0">
                <a:cs typeface="Times New Roman" pitchFamily="18" charset="0"/>
              </a:rPr>
              <a:t> size() {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	</a:t>
            </a:r>
            <a:r>
              <a:rPr lang="en-US" sz="2400" b="1" dirty="0">
                <a:cs typeface="Times New Roman" pitchFamily="18" charset="0"/>
              </a:rPr>
              <a:t>return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contents.size</a:t>
            </a:r>
            <a:r>
              <a:rPr lang="en-US" sz="2400" dirty="0">
                <a:cs typeface="Times New Roman" pitchFamily="18" charset="0"/>
              </a:rPr>
              <a:t>();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	}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}</a:t>
            </a:r>
            <a:endParaRPr lang="en-US" sz="24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438400" y="2514600"/>
            <a:ext cx="6096000" cy="3260725"/>
            <a:chOff x="1536" y="1584"/>
            <a:chExt cx="3840" cy="205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168" y="1584"/>
              <a:ext cx="2208" cy="2054"/>
              <a:chOff x="3168" y="1584"/>
              <a:chExt cx="2208" cy="2054"/>
            </a:xfrm>
          </p:grpSpPr>
          <p:sp>
            <p:nvSpPr>
              <p:cNvPr id="502788" name="Text Box 4"/>
              <p:cNvSpPr txBox="1">
                <a:spLocks noChangeArrowheads="1"/>
              </p:cNvSpPr>
              <p:nvPr/>
            </p:nvSpPr>
            <p:spPr bwMode="auto">
              <a:xfrm>
                <a:off x="3744" y="3120"/>
                <a:ext cx="1632" cy="51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accent2"/>
                    </a:solidFill>
                  </a:rPr>
                  <a:t>Simply converts types</a:t>
                </a:r>
              </a:p>
            </p:txBody>
          </p:sp>
          <p:sp>
            <p:nvSpPr>
              <p:cNvPr id="502789" name="Line 5"/>
              <p:cNvSpPr>
                <a:spLocks noChangeShapeType="1"/>
              </p:cNvSpPr>
              <p:nvPr/>
            </p:nvSpPr>
            <p:spPr bwMode="auto">
              <a:xfrm flipH="1" flipV="1">
                <a:off x="3168" y="1584"/>
                <a:ext cx="1344" cy="1488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2790" name="Line 6"/>
            <p:cNvSpPr>
              <a:spLocks noChangeShapeType="1"/>
            </p:cNvSpPr>
            <p:nvPr/>
          </p:nvSpPr>
          <p:spPr bwMode="auto">
            <a:xfrm flipH="1" flipV="1">
              <a:off x="1536" y="2304"/>
              <a:ext cx="2976" cy="76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Adapter Pattern</a:t>
            </a:r>
          </a:p>
        </p:txBody>
      </p:sp>
      <p:sp>
        <p:nvSpPr>
          <p:cNvPr id="5263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Degree of adaptation undefined.</a:t>
            </a:r>
          </a:p>
          <a:p>
            <a:pPr>
              <a:lnSpc>
                <a:spcPct val="90000"/>
              </a:lnSpc>
            </a:pPr>
            <a:r>
              <a:rPr lang="en-US" sz="2800"/>
              <a:t>Methods offered to client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Adapted name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Adapted type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685800" y="2743200"/>
            <a:ext cx="1905000" cy="457200"/>
          </a:xfrm>
          <a:prstGeom prst="rect">
            <a:avLst/>
          </a:prstGeom>
          <a:solidFill>
            <a:srgbClr val="CCFFFF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client</a:t>
            </a: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172200" y="2667000"/>
            <a:ext cx="1905000" cy="457200"/>
          </a:xfrm>
          <a:prstGeom prst="rect">
            <a:avLst/>
          </a:prstGeom>
          <a:solidFill>
            <a:srgbClr val="27FFC6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adaptee</a:t>
            </a:r>
          </a:p>
        </p:txBody>
      </p:sp>
      <p:sp>
        <p:nvSpPr>
          <p:cNvPr id="526342" name="Rectangle 6"/>
          <p:cNvSpPr>
            <a:spLocks noChangeArrowheads="1"/>
          </p:cNvSpPr>
          <p:nvPr/>
        </p:nvSpPr>
        <p:spPr bwMode="auto">
          <a:xfrm>
            <a:off x="3505200" y="2667000"/>
            <a:ext cx="914400" cy="457200"/>
          </a:xfrm>
          <a:prstGeom prst="rect">
            <a:avLst/>
          </a:prstGeom>
          <a:solidFill>
            <a:srgbClr val="CCFF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4419600" y="2667000"/>
            <a:ext cx="914400" cy="457200"/>
          </a:xfrm>
          <a:prstGeom prst="rect">
            <a:avLst/>
          </a:prstGeom>
          <a:solidFill>
            <a:srgbClr val="57FFD3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3429000" y="2667000"/>
            <a:ext cx="1828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adapter</a:t>
            </a:r>
          </a:p>
        </p:txBody>
      </p:sp>
      <p:sp>
        <p:nvSpPr>
          <p:cNvPr id="526344" name="Line 8"/>
          <p:cNvSpPr>
            <a:spLocks noChangeShapeType="1"/>
          </p:cNvSpPr>
          <p:nvPr/>
        </p:nvSpPr>
        <p:spPr bwMode="auto">
          <a:xfrm>
            <a:off x="2667000" y="2971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6" name="Line 10"/>
          <p:cNvSpPr>
            <a:spLocks noChangeShapeType="1"/>
          </p:cNvSpPr>
          <p:nvPr/>
        </p:nvSpPr>
        <p:spPr bwMode="auto">
          <a:xfrm>
            <a:off x="5334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47" grpId="0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Adapter Pattern</a:t>
            </a:r>
          </a:p>
        </p:txBody>
      </p:sp>
      <p:sp>
        <p:nvSpPr>
          <p:cNvPr id="5263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Degree of adaptation undefined.</a:t>
            </a:r>
          </a:p>
          <a:p>
            <a:pPr>
              <a:lnSpc>
                <a:spcPct val="90000"/>
              </a:lnSpc>
            </a:pPr>
            <a:r>
              <a:rPr lang="en-US" sz="2800"/>
              <a:t>Methods offered to client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Adapted name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Adapted type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685800" y="2743200"/>
            <a:ext cx="1905000" cy="457200"/>
          </a:xfrm>
          <a:prstGeom prst="rect">
            <a:avLst/>
          </a:prstGeom>
          <a:solidFill>
            <a:srgbClr val="CCFFFF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client</a:t>
            </a: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172200" y="2667000"/>
            <a:ext cx="1905000" cy="457200"/>
          </a:xfrm>
          <a:prstGeom prst="rect">
            <a:avLst/>
          </a:prstGeom>
          <a:solidFill>
            <a:srgbClr val="27FFC6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adaptee</a:t>
            </a:r>
          </a:p>
        </p:txBody>
      </p:sp>
      <p:sp>
        <p:nvSpPr>
          <p:cNvPr id="526342" name="Rectangle 6"/>
          <p:cNvSpPr>
            <a:spLocks noChangeArrowheads="1"/>
          </p:cNvSpPr>
          <p:nvPr/>
        </p:nvSpPr>
        <p:spPr bwMode="auto">
          <a:xfrm>
            <a:off x="3505200" y="2667000"/>
            <a:ext cx="914400" cy="457200"/>
          </a:xfrm>
          <a:prstGeom prst="rect">
            <a:avLst/>
          </a:prstGeom>
          <a:solidFill>
            <a:srgbClr val="CCFF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4419600" y="2667000"/>
            <a:ext cx="914400" cy="457200"/>
          </a:xfrm>
          <a:prstGeom prst="rect">
            <a:avLst/>
          </a:prstGeom>
          <a:solidFill>
            <a:srgbClr val="57FFD3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3429000" y="2667000"/>
            <a:ext cx="1828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adapter</a:t>
            </a:r>
          </a:p>
        </p:txBody>
      </p:sp>
      <p:sp>
        <p:nvSpPr>
          <p:cNvPr id="526344" name="Line 8"/>
          <p:cNvSpPr>
            <a:spLocks noChangeShapeType="1"/>
          </p:cNvSpPr>
          <p:nvPr/>
        </p:nvSpPr>
        <p:spPr bwMode="auto">
          <a:xfrm>
            <a:off x="2667000" y="2971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6" name="Line 10"/>
          <p:cNvSpPr>
            <a:spLocks noChangeShapeType="1"/>
          </p:cNvSpPr>
          <p:nvPr/>
        </p:nvSpPr>
        <p:spPr bwMode="auto">
          <a:xfrm>
            <a:off x="5334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47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Parser Structure</a:t>
            </a:r>
          </a:p>
        </p:txBody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0010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Each production associated with a parser method.</a:t>
            </a:r>
          </a:p>
          <a:p>
            <a:pPr>
              <a:lnSpc>
                <a:spcPct val="90000"/>
              </a:lnSpc>
            </a:pPr>
            <a:r>
              <a:rPr lang="en-US"/>
              <a:t>Parser method returns object associated with LHS of production.</a:t>
            </a:r>
          </a:p>
          <a:p>
            <a:pPr>
              <a:lnSpc>
                <a:spcPct val="90000"/>
              </a:lnSpc>
            </a:pPr>
            <a:r>
              <a:rPr lang="en-US"/>
              <a:t>Usually at start of method execution</a:t>
            </a:r>
          </a:p>
          <a:p>
            <a:pPr lvl="1">
              <a:lnSpc>
                <a:spcPct val="90000"/>
              </a:lnSpc>
            </a:pPr>
            <a:r>
              <a:rPr lang="en-US"/>
              <a:t>Prefix of unconsumed input should be legal phrase derived from LHS</a:t>
            </a:r>
          </a:p>
          <a:p>
            <a:pPr lvl="1">
              <a:lnSpc>
                <a:spcPct val="90000"/>
              </a:lnSpc>
            </a:pPr>
            <a:r>
              <a:rPr lang="en-US"/>
              <a:t>Unless calling method consumed one ore more tokens of the phrase to choose an alternative rule</a:t>
            </a:r>
          </a:p>
          <a:p>
            <a:pPr>
              <a:lnSpc>
                <a:spcPct val="90000"/>
              </a:lnSpc>
            </a:pPr>
            <a:r>
              <a:rPr lang="en-US"/>
              <a:t>Such a parser called: recursive descent parser</a:t>
            </a:r>
          </a:p>
          <a:p>
            <a:pPr>
              <a:lnSpc>
                <a:spcPct val="90000"/>
              </a:lnSpc>
            </a:pPr>
            <a:r>
              <a:rPr lang="en-US"/>
              <a:t>Illustrates top-down programming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Alternative </a:t>
            </a:r>
            <a:r>
              <a:rPr lang="en-US" dirty="0" err="1" smtClean="0"/>
              <a:t>ARegularCourse</a:t>
            </a:r>
            <a:endParaRPr lang="en-US" dirty="0"/>
          </a:p>
        </p:txBody>
      </p:sp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229600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57600" y="5943600"/>
            <a:ext cx="41148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Implicitly implements interfaces implemented by </a:t>
            </a:r>
            <a:r>
              <a:rPr lang="en-US" dirty="0" err="1" smtClean="0">
                <a:solidFill>
                  <a:schemeClr val="bg1"/>
                </a:solidFill>
              </a:rPr>
              <a:t>superclass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rot="16200000" flipV="1">
            <a:off x="3619500" y="3848100"/>
            <a:ext cx="4114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09600" y="6096000"/>
            <a:ext cx="27432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Implementation of abstract method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rot="5400000" flipH="1" flipV="1">
            <a:off x="1181100" y="4533900"/>
            <a:ext cx="2362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~PP2201.WAV">
            <a:hlinkClick r:id="" action="ppaction://media"/>
          </p:cNvPr>
          <p:cNvPicPr>
            <a:picLocks noRot="1" noChangeAspect="1"/>
          </p:cNvPicPr>
          <p:nvPr>
            <a:wavAudioFile r:embed="rId2" name="~PP220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Alternative </a:t>
            </a:r>
            <a:r>
              <a:rPr lang="en-US" dirty="0" err="1" smtClean="0"/>
              <a:t>AFreshmanSeminar</a:t>
            </a:r>
            <a:endParaRPr lang="en-US" dirty="0"/>
          </a:p>
        </p:txBody>
      </p:sp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458200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SEMINAR_NUMBER;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962400" y="5983069"/>
            <a:ext cx="41148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Implicitly implements interfaces implemented by </a:t>
            </a:r>
            <a:r>
              <a:rPr lang="en-US" dirty="0" err="1" smtClean="0">
                <a:solidFill>
                  <a:schemeClr val="bg1"/>
                </a:solidFill>
              </a:rPr>
              <a:t>superclass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rot="16200000" flipV="1">
            <a:off x="3924300" y="3887569"/>
            <a:ext cx="4114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09600" y="6096000"/>
            <a:ext cx="27432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Implementation of abstract method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rot="5400000" flipH="1" flipV="1">
            <a:off x="952500" y="4000500"/>
            <a:ext cx="3124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~PP8.WAV">
            <a:hlinkClick r:id="" action="ppaction://media"/>
          </p:cNvPr>
          <p:cNvPicPr>
            <a:picLocks noRot="1" noChangeAspect="1"/>
          </p:cNvPicPr>
          <p:nvPr>
            <a:wavAudioFile r:embed="rId1" name="~PP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Equivalent ACourse</a:t>
            </a:r>
          </a:p>
        </p:txBody>
      </p:sp>
      <p:sp>
        <p:nvSpPr>
          <p:cNvPr id="513027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229600" cy="42473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Object  {</a:t>
            </a:r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	title = </a:t>
            </a:r>
            <a:r>
              <a:rPr lang="en-US" dirty="0" err="1"/>
              <a:t>theTitle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dept = </a:t>
            </a:r>
            <a:r>
              <a:rPr lang="en-US" dirty="0" err="1"/>
              <a:t>theDept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 </a:t>
            </a:r>
            <a:r>
              <a:rPr lang="en-US" dirty="0" smtClean="0"/>
              <a:t>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/>
              <a:t>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513028" name="Rectangle 4"/>
          <p:cNvSpPr>
            <a:spLocks noChangeArrowheads="1"/>
          </p:cNvSpPr>
          <p:nvPr/>
        </p:nvSpPr>
        <p:spPr bwMode="auto">
          <a:xfrm>
            <a:off x="3962400" y="1600200"/>
            <a:ext cx="19050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124200" y="2590800"/>
            <a:ext cx="3657600" cy="2655888"/>
            <a:chOff x="2592" y="1824"/>
            <a:chExt cx="2304" cy="1673"/>
          </a:xfrm>
        </p:grpSpPr>
        <p:sp>
          <p:nvSpPr>
            <p:cNvPr id="513030" name="Line 6"/>
            <p:cNvSpPr>
              <a:spLocks noChangeShapeType="1"/>
            </p:cNvSpPr>
            <p:nvPr/>
          </p:nvSpPr>
          <p:spPr bwMode="auto">
            <a:xfrm flipH="1" flipV="1">
              <a:off x="2592" y="1824"/>
              <a:ext cx="1488" cy="144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31" name="Text Box 7"/>
            <p:cNvSpPr txBox="1">
              <a:spLocks noChangeArrowheads="1"/>
            </p:cNvSpPr>
            <p:nvPr/>
          </p:nvSpPr>
          <p:spPr bwMode="auto">
            <a:xfrm>
              <a:off x="3024" y="3264"/>
              <a:ext cx="187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Automatically inserted</a:t>
              </a:r>
            </a:p>
          </p:txBody>
        </p:sp>
      </p:grpSp>
      <p:pic>
        <p:nvPicPr>
          <p:cNvPr id="10" name="~PP2925.WAV">
            <a:hlinkClick r:id="" action="ppaction://media"/>
          </p:cNvPr>
          <p:cNvPicPr>
            <a:picLocks noRot="1" noChangeAspect="1"/>
          </p:cNvPicPr>
          <p:nvPr>
            <a:wavAudioFile r:embed="rId1" name="~PP292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Alternative </a:t>
            </a:r>
            <a:r>
              <a:rPr lang="en-US" dirty="0" err="1" smtClean="0"/>
              <a:t>AFreshmanSeminar</a:t>
            </a:r>
            <a:endParaRPr lang="en-US" dirty="0"/>
          </a:p>
        </p:txBody>
      </p:sp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458200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 smtClean="0"/>
              <a:t>);</a:t>
            </a:r>
          </a:p>
          <a:p>
            <a:r>
              <a:rPr lang="en-US" dirty="0" smtClean="0">
                <a:cs typeface="Times New Roman" pitchFamily="18" charset="0"/>
              </a:rPr>
              <a:t>		title =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;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dirty="0" smtClean="0"/>
              <a:t>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AFreshmanSeminar</a:t>
            </a:r>
            <a:r>
              <a:rPr lang="en-US" dirty="0" smtClean="0"/>
              <a:t> () {	}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SEMINAR_NUMBER;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85800" y="5029200"/>
            <a:ext cx="5715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 (“Lego Robots”, “COMP</a:t>
            </a:r>
            <a:r>
              <a:rPr lang="en-US" dirty="0" smtClean="0"/>
              <a:t>”);</a:t>
            </a:r>
            <a:endParaRPr 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85800" y="5638800"/>
            <a:ext cx="35052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/>
              <a:t>AFreshmanSeminar</a:t>
            </a:r>
            <a:r>
              <a:rPr lang="en-US" dirty="0"/>
              <a:t>(); </a:t>
            </a:r>
          </a:p>
        </p:txBody>
      </p:sp>
      <p:pic>
        <p:nvPicPr>
          <p:cNvPr id="6" name="~PP3589.WAV">
            <a:hlinkClick r:id="" action="ppaction://media"/>
          </p:cNvPr>
          <p:cNvPicPr>
            <a:picLocks noRot="1" noChangeAspect="1"/>
          </p:cNvPicPr>
          <p:nvPr>
            <a:wavAudioFile r:embed="rId2" name="~PP358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 autoUpdateAnimBg="0"/>
      <p:bldP spid="16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Constructors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dept = DEFAULT_DEPT;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title = DEFAULT_TITLE;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	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3886200"/>
            <a:ext cx="7848600" cy="1600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~PP1235.WAV">
            <a:hlinkClick r:id="" action="ppaction://media"/>
          </p:cNvPr>
          <p:cNvPicPr>
            <a:picLocks noRot="1" noChangeAspect="1"/>
          </p:cNvPicPr>
          <p:nvPr>
            <a:wavAudioFile r:embed="rId1" name="~PP12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Duplication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dept = DEFAULT_DEPT;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title = DEFAULT_TITLE;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	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38800" y="6019800"/>
            <a:ext cx="2667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How to remove code duplication?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4114800"/>
            <a:ext cx="8077200" cy="9906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2667000"/>
            <a:ext cx="8001000" cy="9906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~PP482.WAV">
            <a:hlinkClick r:id="" action="ppaction://media"/>
          </p:cNvPr>
          <p:cNvPicPr>
            <a:picLocks noRot="1" noChangeAspect="1"/>
          </p:cNvPicPr>
          <p:nvPr>
            <a:wavAudioFile r:embed="rId1" name="~PP48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 calling Constructor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8844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(DEFAULT_DEPT, DEFAULT_TITLE 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57200" y="5943600"/>
            <a:ext cx="4572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this</a:t>
            </a:r>
            <a:r>
              <a:rPr lang="en-US" dirty="0" smtClean="0">
                <a:solidFill>
                  <a:schemeClr val="bg1"/>
                </a:solidFill>
              </a:rPr>
              <a:t> implies constructor of same class.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0" y="4114800"/>
            <a:ext cx="58674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~PP2493.WAV">
            <a:hlinkClick r:id="" action="ppaction://media"/>
          </p:cNvPr>
          <p:cNvPicPr>
            <a:picLocks noRot="1" noChangeAspect="1"/>
          </p:cNvPicPr>
          <p:nvPr>
            <a:wavAudioFile r:embed="rId2" name="~PP24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Code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51614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super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(DEFAULT_DEPT, DEFAULT_TITLE 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3600" y="2514600"/>
            <a:ext cx="15240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~PP2493.WAV">
            <a:hlinkClick r:id="" action="ppaction://media"/>
          </p:cNvPr>
          <p:cNvPicPr>
            <a:picLocks noRot="1" noChangeAspect="1"/>
          </p:cNvPicPr>
          <p:nvPr>
            <a:wavAudioFile r:embed="rId2" name="~PP24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4600" y="5715000"/>
            <a:ext cx="3657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Super may have side effects, so cannot call super() before this()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7600" y="3657600"/>
            <a:ext cx="99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super()?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2819400" y="3924300"/>
            <a:ext cx="800100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75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 calling Constructor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8844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(DEFAULT_DEPT, DEFAULT_TITLE 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0" y="4114800"/>
            <a:ext cx="58674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05000" y="6488668"/>
            <a:ext cx="6248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Java complains that  instance </a:t>
            </a:r>
            <a:r>
              <a:rPr lang="en-US" dirty="0" err="1" smtClean="0">
                <a:solidFill>
                  <a:schemeClr val="bg1"/>
                </a:solidFill>
              </a:rPr>
              <a:t>vars</a:t>
            </a:r>
            <a:r>
              <a:rPr lang="en-US" dirty="0" smtClean="0">
                <a:solidFill>
                  <a:schemeClr val="bg1"/>
                </a:solidFill>
              </a:rPr>
              <a:t>  cannot be accessed.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5334000" y="4343400"/>
            <a:ext cx="914400" cy="213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4038600" y="4343400"/>
            <a:ext cx="2209800" cy="213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12" name="~PP2493.WAV">
            <a:hlinkClick r:id="" action="ppaction://media"/>
          </p:cNvPr>
          <p:cNvPicPr>
            <a:picLocks noRot="1" noChangeAspect="1"/>
          </p:cNvPicPr>
          <p:nvPr>
            <a:wavAudioFile r:embed="rId2" name="~PP24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Constructors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dept = DEFAULT_DEPT;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title = DEFAULT_TITLE;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	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3886200"/>
            <a:ext cx="7848600" cy="1600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~PP1235.WAV">
            <a:hlinkClick r:id="" action="ppaction://media"/>
          </p:cNvPr>
          <p:cNvPicPr>
            <a:picLocks noRot="1" noChangeAspect="1"/>
          </p:cNvPicPr>
          <p:nvPr>
            <a:wavAudioFile r:embed="rId1" name="~PP12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Duplication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dept = DEFAULT_DEPT;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title = DEFAULT_TITLE;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	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38800" y="6019800"/>
            <a:ext cx="2667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How to remove code duplication?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4114800"/>
            <a:ext cx="8077200" cy="9906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2667000"/>
            <a:ext cx="8001000" cy="9906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~PP482.WAV">
            <a:hlinkClick r:id="" action="ppaction://media"/>
          </p:cNvPr>
          <p:cNvPicPr>
            <a:picLocks noRot="1" noChangeAspect="1"/>
          </p:cNvPicPr>
          <p:nvPr>
            <a:wavAudioFile r:embed="rId1" name="~PP48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 calling Constructor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8844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(DEFAULT_DEPT, DEFAULT_TITLE 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57200" y="5943600"/>
            <a:ext cx="4572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this</a:t>
            </a:r>
            <a:r>
              <a:rPr lang="en-US" dirty="0" smtClean="0">
                <a:solidFill>
                  <a:schemeClr val="bg1"/>
                </a:solidFill>
              </a:rPr>
              <a:t> implies constructor of same class.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0" y="4114800"/>
            <a:ext cx="58674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~PP2493.WAV">
            <a:hlinkClick r:id="" action="ppaction://media"/>
          </p:cNvPr>
          <p:cNvPicPr>
            <a:picLocks noRot="1" noChangeAspect="1"/>
          </p:cNvPicPr>
          <p:nvPr>
            <a:wavAudioFile r:embed="rId2" name="~PP24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Code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51614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super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(DEFAULT_DEPT, DEFAULT_TITLE 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3600" y="2514600"/>
            <a:ext cx="15240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~PP2493.WAV">
            <a:hlinkClick r:id="" action="ppaction://media"/>
          </p:cNvPr>
          <p:cNvPicPr>
            <a:picLocks noRot="1" noChangeAspect="1"/>
          </p:cNvPicPr>
          <p:nvPr>
            <a:wavAudioFile r:embed="rId2" name="~PP24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4600" y="5715000"/>
            <a:ext cx="3657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Super may have side effects, so cannot call super() before this()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7600" y="3657600"/>
            <a:ext cx="99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super()?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2819400" y="3924300"/>
            <a:ext cx="800100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75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ARegularCourse</a:t>
            </a:r>
          </a:p>
        </p:txBody>
      </p:sp>
      <p:sp>
        <p:nvSpPr>
          <p:cNvPr id="506883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76200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implements Course {</a:t>
            </a:r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/>
              <a:t>;		</a:t>
            </a:r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5068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371600" y="5257800"/>
            <a:ext cx="2819400" cy="457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/>
              <a:t>No super call()!</a:t>
            </a:r>
          </a:p>
        </p:txBody>
      </p:sp>
      <p:sp>
        <p:nvSpPr>
          <p:cNvPr id="8" name="Multiply 7"/>
          <p:cNvSpPr/>
          <p:nvPr/>
        </p:nvSpPr>
        <p:spPr>
          <a:xfrm>
            <a:off x="5410200" y="25908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~PP1254.WAV">
            <a:hlinkClick r:id="" action="ppaction://media"/>
          </p:cNvPr>
          <p:cNvPicPr>
            <a:picLocks noRot="1" noChangeAspect="1"/>
          </p:cNvPicPr>
          <p:nvPr>
            <a:wavAudioFile r:embed="rId1" name="~PP12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 calling Constructor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948690"/>
            <a:ext cx="8229600" cy="48844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 </a:t>
            </a:r>
            <a:r>
              <a:rPr lang="en-US" b="1" dirty="0" smtClean="0"/>
              <a:t>implements</a:t>
            </a:r>
            <a:r>
              <a:rPr lang="en-US" dirty="0" smtClean="0"/>
              <a:t> Course {</a:t>
            </a:r>
          </a:p>
          <a:p>
            <a:r>
              <a:rPr lang="en-US" dirty="0" smtClean="0"/>
              <a:t>	String title, dept;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r>
              <a:rPr lang="en-US" b="1" dirty="0" smtClean="0"/>
              <a:t>final</a:t>
            </a:r>
            <a:r>
              <a:rPr lang="en-US" dirty="0" smtClean="0"/>
              <a:t> String DEFAULT_DEPT = “COMP”;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final</a:t>
            </a:r>
            <a:r>
              <a:rPr lang="en-US" dirty="0" smtClean="0">
                <a:cs typeface="Times New Roman" pitchFamily="18" charset="0"/>
              </a:rPr>
              <a:t> String DEFAULT_TITLE = </a:t>
            </a:r>
            <a:r>
              <a:rPr lang="en-US" dirty="0" smtClean="0"/>
              <a:t>“Topics in Computer Science”;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(String </a:t>
            </a:r>
            <a:r>
              <a:rPr lang="en-US" dirty="0" err="1" smtClean="0"/>
              <a:t>theTitle</a:t>
            </a:r>
            <a:r>
              <a:rPr lang="en-US" dirty="0" smtClean="0"/>
              <a:t>, String </a:t>
            </a:r>
            <a:r>
              <a:rPr lang="en-US" dirty="0" err="1" smtClean="0"/>
              <a:t>theDept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title = </a:t>
            </a:r>
            <a:r>
              <a:rPr lang="en-US" dirty="0" err="1" smtClean="0"/>
              <a:t>theTitle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dept = </a:t>
            </a:r>
            <a:r>
              <a:rPr lang="en-US" dirty="0" err="1" smtClean="0"/>
              <a:t>theDept</a:t>
            </a:r>
            <a:r>
              <a:rPr lang="en-US" dirty="0" smtClean="0"/>
              <a:t>;</a:t>
            </a:r>
            <a:r>
              <a:rPr lang="en-US" dirty="0" smtClean="0">
                <a:cs typeface="Times New Roman" pitchFamily="18" charset="0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</a:t>
            </a:r>
            <a:r>
              <a:rPr lang="en-US" dirty="0" err="1" smtClean="0">
                <a:cs typeface="Times New Roman" pitchFamily="18" charset="0"/>
              </a:rPr>
              <a:t>System.out.println</a:t>
            </a:r>
            <a:r>
              <a:rPr lang="en-US" dirty="0" smtClean="0">
                <a:cs typeface="Times New Roman" pitchFamily="18" charset="0"/>
              </a:rPr>
              <a:t>("New course created: " + "Title:" + title + " Dept:"+ dept + " Number: " +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());</a:t>
            </a:r>
            <a:endParaRPr lang="en-US" dirty="0" smtClean="0"/>
          </a:p>
          <a:p>
            <a:r>
              <a:rPr lang="en-US" dirty="0" smtClean="0"/>
              <a:t>	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ACourse</a:t>
            </a:r>
            <a:r>
              <a:rPr lang="en-US" dirty="0" smtClean="0">
                <a:cs typeface="Times New Roman" pitchFamily="18" charset="0"/>
              </a:rPr>
              <a:t> () {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 </a:t>
            </a:r>
            <a:r>
              <a:rPr lang="en-US" b="1" dirty="0" smtClean="0">
                <a:cs typeface="Times New Roman" pitchFamily="18" charset="0"/>
              </a:rPr>
              <a:t>this</a:t>
            </a:r>
            <a:r>
              <a:rPr lang="en-US" dirty="0" smtClean="0">
                <a:cs typeface="Times New Roman" pitchFamily="18" charset="0"/>
              </a:rPr>
              <a:t> (DEFAULT_DEPT, DEFAULT_TITLE 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}</a:t>
            </a:r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getTitle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title;}	</a:t>
            </a:r>
          </a:p>
          <a:p>
            <a:r>
              <a:rPr lang="en-US" dirty="0" smtClean="0"/>
              <a:t>          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getDepartment</a:t>
            </a:r>
            <a:r>
              <a:rPr lang="en-US" dirty="0" smtClean="0"/>
              <a:t>() {</a:t>
            </a:r>
            <a:r>
              <a:rPr lang="en-US" b="1" dirty="0" smtClean="0"/>
              <a:t>return</a:t>
            </a:r>
            <a:r>
              <a:rPr lang="en-US" dirty="0" smtClean="0"/>
              <a:t> dept;}</a:t>
            </a:r>
          </a:p>
          <a:p>
            <a:r>
              <a:rPr lang="en-US" dirty="0" smtClean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abstract public </a:t>
            </a:r>
            <a:r>
              <a:rPr lang="en-US" b="1" dirty="0" err="1" smtClean="0">
                <a:cs typeface="Times New Roman" pitchFamily="18" charset="0"/>
              </a:rPr>
              <a:t>int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getNumber</a:t>
            </a:r>
            <a:r>
              <a:rPr lang="en-US" dirty="0" smtClean="0">
                <a:cs typeface="Times New Roman" pitchFamily="18" charset="0"/>
              </a:rPr>
              <a:t>(); 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0" y="4114800"/>
            <a:ext cx="58674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05000" y="6488668"/>
            <a:ext cx="6248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Java complains that  instance </a:t>
            </a:r>
            <a:r>
              <a:rPr lang="en-US" dirty="0" err="1" smtClean="0">
                <a:solidFill>
                  <a:schemeClr val="bg1"/>
                </a:solidFill>
              </a:rPr>
              <a:t>vars</a:t>
            </a:r>
            <a:r>
              <a:rPr lang="en-US" dirty="0" smtClean="0">
                <a:solidFill>
                  <a:schemeClr val="bg1"/>
                </a:solidFill>
              </a:rPr>
              <a:t>  cannot be accessed.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5334000" y="4343400"/>
            <a:ext cx="914400" cy="213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4038600" y="4343400"/>
            <a:ext cx="2209800" cy="213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12" name="~PP2493.WAV">
            <a:hlinkClick r:id="" action="ppaction://media"/>
          </p:cNvPr>
          <p:cNvPicPr>
            <a:picLocks noRot="1" noChangeAspect="1"/>
          </p:cNvPicPr>
          <p:nvPr>
            <a:wavAudioFile r:embed="rId2" name="~PP24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Method Example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229600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abstract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String title, dept;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	title = </a:t>
            </a:r>
            <a:r>
              <a:rPr lang="en-US" dirty="0" err="1"/>
              <a:t>theTitle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	dept = </a:t>
            </a:r>
            <a:r>
              <a:rPr lang="en-US" dirty="0" err="1"/>
              <a:t>theDept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String </a:t>
            </a:r>
            <a:r>
              <a:rPr lang="en-US" dirty="0" err="1"/>
              <a:t>getTitle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title;</a:t>
            </a:r>
          </a:p>
          <a:p>
            <a:pPr algn="l"/>
            <a:r>
              <a:rPr lang="en-US" dirty="0"/>
              <a:t>	}	</a:t>
            </a:r>
          </a:p>
          <a:p>
            <a:pPr algn="l"/>
            <a:r>
              <a:rPr lang="en-US" dirty="0"/>
              <a:t>           </a:t>
            </a:r>
            <a:r>
              <a:rPr lang="en-US" dirty="0" smtClean="0"/>
              <a:t>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/>
              <a:t>String </a:t>
            </a:r>
            <a:r>
              <a:rPr lang="en-US" dirty="0" err="1"/>
              <a:t>getDepartment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dept;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abstract</a:t>
            </a:r>
            <a:r>
              <a:rPr lang="en-US" dirty="0" smtClean="0"/>
              <a:t>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getNumber</a:t>
            </a:r>
            <a:r>
              <a:rPr lang="en-US" dirty="0" smtClean="0"/>
              <a:t>();</a:t>
            </a:r>
            <a:endParaRPr lang="en-US" dirty="0"/>
          </a:p>
          <a:p>
            <a:pPr algn="l"/>
            <a:r>
              <a:rPr lang="en-US" dirty="0"/>
              <a:t>}</a:t>
            </a:r>
          </a:p>
        </p:txBody>
      </p:sp>
      <p:cxnSp>
        <p:nvCxnSpPr>
          <p:cNvPr id="4" name="Straight Arrow Connector 3"/>
          <p:cNvCxnSpPr>
            <a:stCxn id="5" idx="0"/>
          </p:cNvCxnSpPr>
          <p:nvPr/>
        </p:nvCxnSpPr>
        <p:spPr>
          <a:xfrm rot="16200000" flipV="1">
            <a:off x="3486150" y="4286250"/>
            <a:ext cx="838200" cy="323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6324600"/>
            <a:ext cx="2209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Abstract Method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371600" y="5105400"/>
            <a:ext cx="41148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~PP3640.WAV">
            <a:hlinkClick r:id="" action="ppaction://media"/>
          </p:cNvPr>
          <p:cNvPicPr>
            <a:picLocks noRot="1" noChangeAspect="1"/>
          </p:cNvPicPr>
          <p:nvPr>
            <a:wavAudioFile r:embed="rId1" name="~PP364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Abstract Method</a:t>
            </a:r>
            <a:endParaRPr lang="en-US" dirty="0"/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438400" y="1066800"/>
            <a:ext cx="31242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…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abstract </a:t>
            </a:r>
            <a:r>
              <a:rPr lang="en-US" dirty="0" smtClean="0"/>
              <a:t>&lt;T&gt; &lt;M&gt;(…) ;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… </a:t>
            </a:r>
            <a:endParaRPr lang="en-US" dirty="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57200" y="3657600"/>
            <a:ext cx="3276600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…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&lt;T&gt; &lt;M&gt;(…) {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     return</a:t>
            </a:r>
            <a:r>
              <a:rPr lang="en-US" dirty="0" smtClean="0"/>
              <a:t> </a:t>
            </a:r>
            <a:r>
              <a:rPr lang="en-US" b="1" dirty="0" smtClean="0"/>
              <a:t>new</a:t>
            </a:r>
            <a:r>
              <a:rPr lang="en-US" dirty="0" smtClean="0"/>
              <a:t> &lt;C1&gt; (…)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…</a:t>
            </a: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V="1">
            <a:off x="2438400" y="2286000"/>
            <a:ext cx="1600200" cy="1371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H="1" flipV="1">
            <a:off x="4038600" y="2286000"/>
            <a:ext cx="1752600" cy="1295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3505200" y="3048000"/>
            <a:ext cx="1295400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extends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724400" y="3657600"/>
            <a:ext cx="3352800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…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&lt;T&gt; &lt;M&gt; (…){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        return</a:t>
            </a:r>
            <a:r>
              <a:rPr lang="en-US" dirty="0" smtClean="0"/>
              <a:t> </a:t>
            </a:r>
            <a:r>
              <a:rPr lang="en-US" b="1" dirty="0" smtClean="0"/>
              <a:t>new</a:t>
            </a:r>
            <a:r>
              <a:rPr lang="en-US" dirty="0" smtClean="0"/>
              <a:t> &lt;C2&gt; (…)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…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438400" y="5934670"/>
            <a:ext cx="53340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Abstract method that returns an instance of some  type T – like a factory, it creates and initializes an object.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~PP2163.WAV">
            <a:hlinkClick r:id="" action="ppaction://media"/>
          </p:cNvPr>
          <p:cNvPicPr>
            <a:picLocks noRot="1" noChangeAspect="1"/>
          </p:cNvPicPr>
          <p:nvPr>
            <a:wavAudioFile r:embed="rId1" name="~PP21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 methods</a:t>
            </a:r>
          </a:p>
        </p:txBody>
      </p:sp>
      <p:sp>
        <p:nvSpPr>
          <p:cNvPr id="556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Allows initialization after object is created.</a:t>
            </a:r>
          </a:p>
          <a:p>
            <a:r>
              <a:rPr lang="en-US"/>
              <a:t>Initializer can be different from creator</a:t>
            </a:r>
          </a:p>
          <a:p>
            <a:r>
              <a:rPr lang="en-US"/>
              <a:t>Init methods can be in interfaces</a:t>
            </a:r>
          </a:p>
          <a:p>
            <a:r>
              <a:rPr lang="en-US"/>
              <a:t>Init method(s) recommended but not required</a:t>
            </a:r>
          </a:p>
        </p:txBody>
      </p:sp>
      <p:pic>
        <p:nvPicPr>
          <p:cNvPr id="5" name="~PP1742.WAV">
            <a:hlinkClick r:id="" action="ppaction://media"/>
          </p:cNvPr>
          <p:cNvPicPr>
            <a:picLocks noRot="1" noChangeAspect="1"/>
          </p:cNvPicPr>
          <p:nvPr>
            <a:wavAudioFile r:embed="rId1" name="~PP17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228600" y="4800600"/>
            <a:ext cx="3048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 non public identifiers be visible in subclasses?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Visibility of </a:t>
            </a:r>
            <a:r>
              <a:rPr lang="en-US" dirty="0" err="1" smtClean="0"/>
              <a:t>SuperClass</a:t>
            </a:r>
            <a:r>
              <a:rPr lang="en-US" dirty="0" smtClean="0"/>
              <a:t> Members</a:t>
            </a:r>
            <a:endParaRPr lang="en-US" dirty="0"/>
          </a:p>
        </p:txBody>
      </p:sp>
      <p:grpSp>
        <p:nvGrpSpPr>
          <p:cNvPr id="3" name="Group 36"/>
          <p:cNvGrpSpPr/>
          <p:nvPr/>
        </p:nvGrpSpPr>
        <p:grpSpPr>
          <a:xfrm>
            <a:off x="2057400" y="2971800"/>
            <a:ext cx="4953000" cy="1752600"/>
            <a:chOff x="4114800" y="1143000"/>
            <a:chExt cx="4953000" cy="1752600"/>
          </a:xfrm>
        </p:grpSpPr>
        <p:sp>
          <p:nvSpPr>
            <p:cNvPr id="4" name="Rectangle 3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ACourse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getTitle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getDepartment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title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dept</a:t>
              </a:r>
              <a:endParaRPr lang="en-US" dirty="0"/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3657600" y="4800600"/>
            <a:ext cx="685800" cy="1219200"/>
            <a:chOff x="914401" y="2591594"/>
            <a:chExt cx="610393" cy="1371600"/>
          </a:xfrm>
        </p:grpSpPr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rot="5400000" flipH="1" flipV="1">
            <a:off x="895350" y="3638550"/>
            <a:ext cx="16383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200400" y="6096000"/>
            <a:ext cx="2438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ARegularCourse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5638800" y="6172200"/>
            <a:ext cx="1981200" cy="4572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getNumber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1600200" y="62484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courseNum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rot="5400000" flipH="1" flipV="1">
            <a:off x="1105694" y="3847306"/>
            <a:ext cx="1219200" cy="6873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971800" y="990600"/>
            <a:ext cx="2438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AFreshmanSeminar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5410200" y="1143000"/>
            <a:ext cx="1981200" cy="4572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getNumber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8" name="Group 18"/>
          <p:cNvGrpSpPr/>
          <p:nvPr/>
        </p:nvGrpSpPr>
        <p:grpSpPr>
          <a:xfrm rot="10800000">
            <a:off x="4343400" y="1752599"/>
            <a:ext cx="685800" cy="1219200"/>
            <a:chOff x="914401" y="2591594"/>
            <a:chExt cx="610393" cy="1371600"/>
          </a:xfrm>
        </p:grpSpPr>
        <p:cxnSp>
          <p:nvCxnSpPr>
            <p:cNvPr id="62" name="Straight Arrow Connector 61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pic>
        <p:nvPicPr>
          <p:cNvPr id="25" name="~PP2134.WAV">
            <a:hlinkClick r:id="" action="ppaction://media"/>
          </p:cNvPr>
          <p:cNvPicPr>
            <a:picLocks noRot="1" noChangeAspect="1"/>
          </p:cNvPicPr>
          <p:nvPr>
            <a:wavAudioFile r:embed="rId2" name="~PP21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658925"/>
      </p:ext>
    </p:extLst>
  </p:cSld>
  <p:clrMapOvr>
    <a:masterClrMapping/>
  </p:clrMapOvr>
  <p:transition advTm="229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 control on </a:t>
            </a:r>
            <a:r>
              <a:rPr lang="en-US" dirty="0" smtClean="0"/>
              <a:t>variables and Inheritance, Packages</a:t>
            </a:r>
            <a:endParaRPr lang="en-US" dirty="0"/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n-US" dirty="0">
                <a:cs typeface="Times New Roman" pitchFamily="18" charset="0"/>
              </a:rPr>
              <a:t>  </a:t>
            </a:r>
            <a:r>
              <a:rPr lang="en-US" b="1" dirty="0">
                <a:cs typeface="Times New Roman" pitchFamily="18" charset="0"/>
              </a:rPr>
              <a:t>public</a:t>
            </a:r>
            <a:r>
              <a:rPr lang="en-US" dirty="0">
                <a:cs typeface="Times New Roman" pitchFamily="18" charset="0"/>
              </a:rPr>
              <a:t>: accessible in all classes.</a:t>
            </a:r>
          </a:p>
          <a:p>
            <a:pPr>
              <a:buFontTx/>
              <a:buNone/>
            </a:pPr>
            <a:r>
              <a:rPr lang="en-US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n-US" dirty="0">
                <a:cs typeface="Times New Roman" pitchFamily="18" charset="0"/>
              </a:rPr>
              <a:t>  </a:t>
            </a:r>
            <a:r>
              <a:rPr lang="en-US" b="1" dirty="0">
                <a:cs typeface="Times New Roman" pitchFamily="18" charset="0"/>
              </a:rPr>
              <a:t>protected</a:t>
            </a:r>
            <a:r>
              <a:rPr lang="en-US" dirty="0">
                <a:cs typeface="Times New Roman" pitchFamily="18" charset="0"/>
              </a:rPr>
              <a:t>: accessible in all subclasses of its class and all classes in its package.</a:t>
            </a:r>
          </a:p>
          <a:p>
            <a:pPr>
              <a:buFontTx/>
              <a:buNone/>
            </a:pPr>
            <a:r>
              <a:rPr lang="en-US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n-US" dirty="0">
                <a:cs typeface="Times New Roman" pitchFamily="18" charset="0"/>
              </a:rPr>
              <a:t>  </a:t>
            </a:r>
            <a:r>
              <a:rPr lang="en-US" b="1" dirty="0">
                <a:cs typeface="Times New Roman" pitchFamily="18" charset="0"/>
              </a:rPr>
              <a:t>default</a:t>
            </a:r>
            <a:r>
              <a:rPr lang="en-US" dirty="0">
                <a:cs typeface="Times New Roman" pitchFamily="18" charset="0"/>
              </a:rPr>
              <a:t>: accessible in all classes in its package.</a:t>
            </a:r>
          </a:p>
          <a:p>
            <a:pPr>
              <a:buFontTx/>
              <a:buNone/>
            </a:pPr>
            <a:r>
              <a:rPr lang="en-US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n-US" dirty="0">
                <a:cs typeface="Times New Roman" pitchFamily="18" charset="0"/>
              </a:rPr>
              <a:t>  </a:t>
            </a:r>
            <a:r>
              <a:rPr lang="en-US" b="1" dirty="0">
                <a:cs typeface="Times New Roman" pitchFamily="18" charset="0"/>
              </a:rPr>
              <a:t>private</a:t>
            </a:r>
            <a:r>
              <a:rPr lang="en-US" dirty="0">
                <a:cs typeface="Times New Roman" pitchFamily="18" charset="0"/>
              </a:rPr>
              <a:t>: accessible only in its class.</a:t>
            </a: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5" name="~PP688.WAV">
            <a:hlinkClick r:id="" action="ppaction://media"/>
          </p:cNvPr>
          <p:cNvPicPr>
            <a:picLocks noRot="1" noChangeAspect="1"/>
          </p:cNvPicPr>
          <p:nvPr>
            <a:wavAudioFile r:embed="rId2" name="~PP68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220063"/>
      </p:ext>
    </p:extLst>
  </p:cSld>
  <p:clrMapOvr>
    <a:masterClrMapping/>
  </p:clrMapOvr>
  <p:transition advTm="141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28387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839200" cy="39426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dirty="0" smtClean="0"/>
              <a:t>;</a:t>
            </a:r>
            <a:endParaRPr lang="en-US" dirty="0"/>
          </a:p>
          <a:p>
            <a:pPr algn="l"/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 smtClean="0"/>
              <a:t>ACourse</a:t>
            </a:r>
            <a:r>
              <a:rPr lang="en-US" dirty="0" smtClean="0"/>
              <a:t> {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(String </a:t>
            </a:r>
            <a:r>
              <a:rPr lang="en-US" dirty="0" err="1"/>
              <a:t>theTitle</a:t>
            </a:r>
            <a:r>
              <a:rPr lang="en-US" dirty="0"/>
              <a:t>, String </a:t>
            </a:r>
            <a:r>
              <a:rPr lang="en-US" dirty="0" err="1"/>
              <a:t>theDept</a:t>
            </a:r>
            <a:r>
              <a:rPr lang="en-US" dirty="0"/>
              <a:t>,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theCourseNum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super</a:t>
            </a:r>
            <a:r>
              <a:rPr lang="en-US" dirty="0"/>
              <a:t> (</a:t>
            </a:r>
            <a:r>
              <a:rPr lang="en-US" dirty="0" err="1"/>
              <a:t>theTitle</a:t>
            </a:r>
            <a:r>
              <a:rPr lang="en-US" dirty="0"/>
              <a:t>, </a:t>
            </a:r>
            <a:r>
              <a:rPr lang="en-US" dirty="0" err="1"/>
              <a:t>theDept</a:t>
            </a:r>
            <a:r>
              <a:rPr lang="en-US" dirty="0"/>
              <a:t>);</a:t>
            </a:r>
          </a:p>
          <a:p>
            <a:pPr algn="l"/>
            <a:r>
              <a:rPr lang="en-US" dirty="0"/>
              <a:t>		</a:t>
            </a:r>
            <a:r>
              <a:rPr lang="en-US" dirty="0" err="1"/>
              <a:t>courseNum</a:t>
            </a:r>
            <a:r>
              <a:rPr lang="en-US" dirty="0"/>
              <a:t> = </a:t>
            </a:r>
            <a:r>
              <a:rPr lang="en-US" dirty="0" err="1"/>
              <a:t>theCourseNum</a:t>
            </a:r>
            <a:r>
              <a:rPr lang="en-US" dirty="0" smtClean="0"/>
              <a:t>;</a:t>
            </a:r>
            <a:endParaRPr lang="en-US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cs typeface="Times New Roman" pitchFamily="18" charset="0"/>
              </a:rPr>
              <a:t>		title = </a:t>
            </a:r>
            <a:r>
              <a:rPr lang="en-US" dirty="0" err="1" smtClean="0">
                <a:cs typeface="Times New Roman" pitchFamily="18" charset="0"/>
              </a:rPr>
              <a:t>theTitle</a:t>
            </a:r>
            <a:r>
              <a:rPr lang="en-US" dirty="0" smtClean="0">
                <a:cs typeface="Times New Roman" pitchFamily="18" charset="0"/>
              </a:rPr>
              <a:t>;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	}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getNumber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courseNum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}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Accessing </a:t>
            </a:r>
            <a:r>
              <a:rPr lang="en-US" dirty="0" err="1" smtClean="0"/>
              <a:t>SuperClass</a:t>
            </a:r>
            <a:r>
              <a:rPr lang="en-US" dirty="0" smtClean="0"/>
              <a:t> Variables</a:t>
            </a:r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19600" y="5867400"/>
            <a:ext cx="25146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Access allowed since in same package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133600" y="3200400"/>
            <a:ext cx="19050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Arrow Connector 8"/>
          <p:cNvCxnSpPr>
            <a:stCxn id="7" idx="0"/>
            <a:endCxn id="8" idx="2"/>
          </p:cNvCxnSpPr>
          <p:nvPr/>
        </p:nvCxnSpPr>
        <p:spPr>
          <a:xfrm rot="16200000" flipV="1">
            <a:off x="3238500" y="3429000"/>
            <a:ext cx="228600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~PP2580.WAV">
            <a:hlinkClick r:id="" action="ppaction://media"/>
          </p:cNvPr>
          <p:cNvPicPr>
            <a:picLocks noRot="1" noChangeAspect="1"/>
          </p:cNvPicPr>
          <p:nvPr>
            <a:wavAudioFile r:embed="rId2" name="~PP258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16157"/>
      </p:ext>
    </p:extLst>
  </p:cSld>
  <p:clrMapOvr>
    <a:masterClrMapping/>
  </p:clrMapOvr>
  <p:transition advTm="50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3|0.3|0.3|0.2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0.8|0.2|0.4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3.2|57.1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0.2|1.2|4.5|3.2|18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2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9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9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9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9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9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9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4.4|71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2.2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5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10973</TotalTime>
  <Words>2542</Words>
  <Application>Microsoft Office PowerPoint</Application>
  <PresentationFormat>On-screen Show (4:3)</PresentationFormat>
  <Paragraphs>1273</Paragraphs>
  <Slides>96</Slides>
  <Notes>56</Notes>
  <HiddenSlides>0</HiddenSlides>
  <MMClips>72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Oriel</vt:lpstr>
      <vt:lpstr>Comp 401 Initialization and Inheritance </vt:lpstr>
      <vt:lpstr>Prerequisite</vt:lpstr>
      <vt:lpstr>More Inheritance</vt:lpstr>
      <vt:lpstr>ARegularCourse</vt:lpstr>
      <vt:lpstr>Alternative ARegularCourse</vt:lpstr>
      <vt:lpstr>Alternative ARegularCourse</vt:lpstr>
      <vt:lpstr>ACourse</vt:lpstr>
      <vt:lpstr>Equivalent ACourse</vt:lpstr>
      <vt:lpstr>Alternative ARegularCourse</vt:lpstr>
      <vt:lpstr>Alternative ARegularCourse</vt:lpstr>
      <vt:lpstr>Advanced Initialization</vt:lpstr>
      <vt:lpstr>Abstract methods in constructors</vt:lpstr>
      <vt:lpstr>Abstract methods in constructors</vt:lpstr>
      <vt:lpstr>Abstract methods in constructors</vt:lpstr>
      <vt:lpstr>Initializing declaration</vt:lpstr>
      <vt:lpstr>Initializing declarations</vt:lpstr>
      <vt:lpstr>Constant initializations</vt:lpstr>
      <vt:lpstr>Processing of new</vt:lpstr>
      <vt:lpstr>Processing of new</vt:lpstr>
      <vt:lpstr>Processing of new</vt:lpstr>
      <vt:lpstr>Multiple Constructors</vt:lpstr>
      <vt:lpstr>Constructor calling Constructor</vt:lpstr>
      <vt:lpstr>Equivalent Code</vt:lpstr>
      <vt:lpstr>Constructor calling Constructor</vt:lpstr>
      <vt:lpstr>Constructor calling Constructor</vt:lpstr>
      <vt:lpstr>Constructor calling Constructor</vt:lpstr>
      <vt:lpstr>Possible constructor call semantics</vt:lpstr>
      <vt:lpstr>Actual Semantics</vt:lpstr>
      <vt:lpstr>Solution: Init Method</vt:lpstr>
      <vt:lpstr>Allowing Init After Construction</vt:lpstr>
      <vt:lpstr>ARegularCourse</vt:lpstr>
      <vt:lpstr>ARegularCourse with Init</vt:lpstr>
      <vt:lpstr>ARegularCourse with Init</vt:lpstr>
      <vt:lpstr>Two ways to construct</vt:lpstr>
      <vt:lpstr>Parameterized Constructors</vt:lpstr>
      <vt:lpstr>Init methods</vt:lpstr>
      <vt:lpstr>AFreshmanSeminar</vt:lpstr>
      <vt:lpstr>Abstract Course</vt:lpstr>
      <vt:lpstr>Display Abstract Course</vt:lpstr>
      <vt:lpstr>Abstract Course</vt:lpstr>
      <vt:lpstr>Redefining SuperClass Variables</vt:lpstr>
      <vt:lpstr>Alternative AFreshmanSeminar</vt:lpstr>
      <vt:lpstr>Redeclaring superclass variables</vt:lpstr>
      <vt:lpstr>Abstract Course</vt:lpstr>
      <vt:lpstr>Re-declaring subclass variables</vt:lpstr>
      <vt:lpstr>Extra Slides</vt:lpstr>
      <vt:lpstr>Cannot always get rid of manual dispatch/instancof</vt:lpstr>
      <vt:lpstr>Multiple Inits</vt:lpstr>
      <vt:lpstr>Some SuperTypes  in Examples</vt:lpstr>
      <vt:lpstr>Abstract Classes in java.util?</vt:lpstr>
      <vt:lpstr>Abstract Classes in java.util</vt:lpstr>
      <vt:lpstr>Polymorphism vs. Overloading and Dynamic Dispatch</vt:lpstr>
      <vt:lpstr>Polymorphism vs. Overloading and Dynamic Dispatch</vt:lpstr>
      <vt:lpstr>Overloading vs. dynamic dispatch</vt:lpstr>
      <vt:lpstr>PowerPoint Presentation</vt:lpstr>
      <vt:lpstr>PowerPoint Presentation</vt:lpstr>
      <vt:lpstr>PowerPoint Presentation</vt:lpstr>
      <vt:lpstr>Physical and Computer Inheritance</vt:lpstr>
      <vt:lpstr>Different Types</vt:lpstr>
      <vt:lpstr>== for Objects</vt:lpstr>
      <vt:lpstr>Abstract Course</vt:lpstr>
      <vt:lpstr>Another Course</vt:lpstr>
      <vt:lpstr>Abstract method</vt:lpstr>
      <vt:lpstr>Course Displayer User Interface</vt:lpstr>
      <vt:lpstr>Main class: Filling List</vt:lpstr>
      <vt:lpstr>Java Vectors, Array Lists and Iterators</vt:lpstr>
      <vt:lpstr>Vectors (java.util.Vector)</vt:lpstr>
      <vt:lpstr>Important Methods of Class Vector</vt:lpstr>
      <vt:lpstr>Methods of Interface Enumeration (java.util.Enumeration)</vt:lpstr>
      <vt:lpstr>Methods of Interface Enumeration (java.util.Enumeration)</vt:lpstr>
      <vt:lpstr>Using Vector Directly</vt:lpstr>
      <vt:lpstr>Encapsulating Vector</vt:lpstr>
      <vt:lpstr>Encapsulating Vector</vt:lpstr>
      <vt:lpstr>Adapter Pattern</vt:lpstr>
      <vt:lpstr>Adapter Pattern</vt:lpstr>
      <vt:lpstr>Parser Structure</vt:lpstr>
      <vt:lpstr>PowerPoint Presentation</vt:lpstr>
      <vt:lpstr>Alternative ARegularCourse</vt:lpstr>
      <vt:lpstr>Alternative AFreshmanSeminar</vt:lpstr>
      <vt:lpstr>Alternative AFreshmanSeminar</vt:lpstr>
      <vt:lpstr>Multiple Constructors</vt:lpstr>
      <vt:lpstr>Code Duplication</vt:lpstr>
      <vt:lpstr>Constructor calling Constructor</vt:lpstr>
      <vt:lpstr>Equivalent Code</vt:lpstr>
      <vt:lpstr>Constructor calling Constructor</vt:lpstr>
      <vt:lpstr>Multiple Constructors</vt:lpstr>
      <vt:lpstr>Code Duplication</vt:lpstr>
      <vt:lpstr>Constructor calling Constructor</vt:lpstr>
      <vt:lpstr>Equivalent Code</vt:lpstr>
      <vt:lpstr>Constructor calling Constructor</vt:lpstr>
      <vt:lpstr>Abstract Method Example</vt:lpstr>
      <vt:lpstr>Factory Abstract Method</vt:lpstr>
      <vt:lpstr>Init methods</vt:lpstr>
      <vt:lpstr>Visibility of SuperClass Members</vt:lpstr>
      <vt:lpstr>Access control on variables and Inheritance, Packages</vt:lpstr>
      <vt:lpstr>Accessing SuperClass Variables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1473</cp:revision>
  <dcterms:created xsi:type="dcterms:W3CDTF">2006-08-16T00:00:00Z</dcterms:created>
  <dcterms:modified xsi:type="dcterms:W3CDTF">2012-04-29T19:48:54Z</dcterms:modified>
</cp:coreProperties>
</file>