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6"/>
  </p:notesMasterIdLst>
  <p:sldIdLst>
    <p:sldId id="256" r:id="rId2"/>
    <p:sldId id="847" r:id="rId3"/>
    <p:sldId id="718" r:id="rId4"/>
    <p:sldId id="719" r:id="rId5"/>
    <p:sldId id="720" r:id="rId6"/>
    <p:sldId id="328" r:id="rId7"/>
    <p:sldId id="721" r:id="rId8"/>
    <p:sldId id="722" r:id="rId9"/>
    <p:sldId id="723" r:id="rId10"/>
    <p:sldId id="724" r:id="rId11"/>
    <p:sldId id="725" r:id="rId12"/>
    <p:sldId id="726" r:id="rId13"/>
    <p:sldId id="728" r:id="rId14"/>
    <p:sldId id="799" r:id="rId15"/>
    <p:sldId id="800" r:id="rId16"/>
    <p:sldId id="802" r:id="rId17"/>
    <p:sldId id="803" r:id="rId18"/>
    <p:sldId id="804" r:id="rId19"/>
    <p:sldId id="805" r:id="rId20"/>
    <p:sldId id="807" r:id="rId21"/>
    <p:sldId id="808" r:id="rId22"/>
    <p:sldId id="809" r:id="rId23"/>
    <p:sldId id="810" r:id="rId24"/>
    <p:sldId id="814" r:id="rId25"/>
    <p:sldId id="815" r:id="rId26"/>
    <p:sldId id="816" r:id="rId27"/>
    <p:sldId id="734" r:id="rId28"/>
    <p:sldId id="817" r:id="rId29"/>
    <p:sldId id="818" r:id="rId30"/>
    <p:sldId id="846" r:id="rId31"/>
    <p:sldId id="844" r:id="rId32"/>
    <p:sldId id="845" r:id="rId33"/>
    <p:sldId id="820" r:id="rId34"/>
    <p:sldId id="821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54" autoAdjust="0"/>
    <p:restoredTop sz="94464" autoAdjust="0"/>
  </p:normalViewPr>
  <p:slideViewPr>
    <p:cSldViewPr>
      <p:cViewPr varScale="1">
        <p:scale>
          <a:sx n="85" d="100"/>
          <a:sy n="85" d="100"/>
        </p:scale>
        <p:origin x="-72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6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5BFCD-1A9F-4E04-964F-3BE1AA8E8FD6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C1EB67-F149-44AB-8268-6FBAA37BC8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62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27D9CD-4A29-4659-BDC5-7C59FDED3ABE}" type="slidenum">
              <a:rPr lang="en-US"/>
              <a:pPr/>
              <a:t>3</a:t>
            </a:fld>
            <a:endParaRPr lang="en-US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352ABB-9327-410A-B696-9DDC483B376A}" type="slidenum">
              <a:rPr lang="en-US"/>
              <a:pPr/>
              <a:t>18</a:t>
            </a:fld>
            <a:endParaRPr lang="en-US"/>
          </a:p>
        </p:txBody>
      </p:sp>
      <p:sp>
        <p:nvSpPr>
          <p:cNvPr id="66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58D29A-3EC3-4DAB-9394-D879AD9C2500}" type="slidenum">
              <a:rPr lang="en-US"/>
              <a:pPr/>
              <a:t>27</a:t>
            </a:fld>
            <a:endParaRPr lang="en-US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F8A976-C421-4DE7-85E8-A4452743246C}" type="slidenum">
              <a:rPr lang="en-US"/>
              <a:pPr/>
              <a:t>30</a:t>
            </a:fld>
            <a:endParaRPr lang="en-US"/>
          </a:p>
        </p:txBody>
      </p:sp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D5D1A5-C855-4BE9-9828-323F3C639823}" type="slidenum">
              <a:rPr lang="en-US"/>
              <a:pPr/>
              <a:t>32</a:t>
            </a:fld>
            <a:endParaRPr lang="en-US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BC79FA-8456-401E-AFFA-794D5A747C46}" type="slidenum">
              <a:rPr lang="en-US"/>
              <a:pPr/>
              <a:t>4</a:t>
            </a:fld>
            <a:endParaRPr lang="en-US"/>
          </a:p>
        </p:txBody>
      </p:sp>
      <p:sp>
        <p:nvSpPr>
          <p:cNvPr id="67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BC79FA-8456-401E-AFFA-794D5A747C46}" type="slidenum">
              <a:rPr lang="en-US"/>
              <a:pPr/>
              <a:t>5</a:t>
            </a:fld>
            <a:endParaRPr lang="en-US"/>
          </a:p>
        </p:txBody>
      </p:sp>
      <p:sp>
        <p:nvSpPr>
          <p:cNvPr id="67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352ABB-9327-410A-B696-9DDC483B376A}" type="slidenum">
              <a:rPr lang="en-US"/>
              <a:pPr/>
              <a:t>6</a:t>
            </a:fld>
            <a:endParaRPr lang="en-US"/>
          </a:p>
        </p:txBody>
      </p:sp>
      <p:sp>
        <p:nvSpPr>
          <p:cNvPr id="66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352ABB-9327-410A-B696-9DDC483B376A}" type="slidenum">
              <a:rPr lang="en-US"/>
              <a:pPr/>
              <a:t>7</a:t>
            </a:fld>
            <a:endParaRPr lang="en-US"/>
          </a:p>
        </p:txBody>
      </p:sp>
      <p:sp>
        <p:nvSpPr>
          <p:cNvPr id="66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5DEB19-AF81-41A8-A742-12F98EB06987}" type="slidenum">
              <a:rPr lang="en-US"/>
              <a:pPr/>
              <a:t>8</a:t>
            </a:fld>
            <a:endParaRPr lang="en-US"/>
          </a:p>
        </p:txBody>
      </p:sp>
      <p:sp>
        <p:nvSpPr>
          <p:cNvPr id="67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5DEB19-AF81-41A8-A742-12F98EB06987}" type="slidenum">
              <a:rPr lang="en-US"/>
              <a:pPr/>
              <a:t>9</a:t>
            </a:fld>
            <a:endParaRPr lang="en-US"/>
          </a:p>
        </p:txBody>
      </p:sp>
      <p:sp>
        <p:nvSpPr>
          <p:cNvPr id="67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352ABB-9327-410A-B696-9DDC483B376A}" type="slidenum">
              <a:rPr lang="en-US"/>
              <a:pPr/>
              <a:t>16</a:t>
            </a:fld>
            <a:endParaRPr lang="en-US"/>
          </a:p>
        </p:txBody>
      </p:sp>
      <p:sp>
        <p:nvSpPr>
          <p:cNvPr id="66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352ABB-9327-410A-B696-9DDC483B376A}" type="slidenum">
              <a:rPr lang="en-US"/>
              <a:pPr/>
              <a:t>17</a:t>
            </a:fld>
            <a:endParaRPr lang="en-US"/>
          </a:p>
        </p:txBody>
      </p:sp>
      <p:sp>
        <p:nvSpPr>
          <p:cNvPr id="66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51785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792162"/>
          </a:xfrm>
          <a:prstGeom prst="rect">
            <a:avLst/>
          </a:prstGeom>
        </p:spPr>
        <p:txBody>
          <a:bodyPr vert="horz" anchor="ctr" anchorCtr="1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7924800" cy="51785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483194" y="6172200"/>
            <a:ext cx="526694" cy="552651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00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483139" y="6289965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B77D36F-9883-46BD-B382-AD309B12512B}" type="slidenum">
              <a:rPr lang="en-US" sz="1400" smtClean="0">
                <a:solidFill>
                  <a:schemeClr val="bg1"/>
                </a:solidFill>
              </a:rPr>
              <a:pPr algn="ctr"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514600"/>
            <a:ext cx="6400800" cy="2286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Comp 401</a:t>
            </a:r>
            <a:br>
              <a:rPr lang="en-US" dirty="0" smtClean="0"/>
            </a:br>
            <a:r>
              <a:rPr lang="en-US" dirty="0" smtClean="0"/>
              <a:t>Multiple Inheritance:  Motivation and Issues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257800"/>
            <a:ext cx="6172200" cy="1117122"/>
          </a:xfrm>
        </p:spPr>
        <p:txBody>
          <a:bodyPr/>
          <a:lstStyle/>
          <a:p>
            <a:r>
              <a:rPr lang="en-US" dirty="0" smtClean="0"/>
              <a:t>Instructor: </a:t>
            </a:r>
            <a:r>
              <a:rPr lang="en-US" dirty="0" err="1" smtClean="0"/>
              <a:t>Prasun</a:t>
            </a:r>
            <a:r>
              <a:rPr lang="en-US" dirty="0" smtClean="0"/>
              <a:t> </a:t>
            </a:r>
            <a:r>
              <a:rPr lang="en-US" dirty="0" err="1" smtClean="0"/>
              <a:t>Dewan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286000" y="3810000"/>
            <a:ext cx="6400800" cy="1371600"/>
          </a:xfrm>
          <a:prstGeom prst="rect">
            <a:avLst/>
          </a:prstGeom>
        </p:spPr>
        <p:txBody>
          <a:bodyPr vert="horz" anchor="ctr" anchorCtr="1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advTm="506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Inheritance Alternative 1</a:t>
            </a:r>
            <a:endParaRPr lang="en-US" dirty="0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898450" y="4731603"/>
            <a:ext cx="6873949" cy="83099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/>
              <a:t>interface</a:t>
            </a:r>
            <a:r>
              <a:rPr lang="en-US" sz="1600" dirty="0"/>
              <a:t> </a:t>
            </a:r>
            <a:r>
              <a:rPr lang="en-US" sz="1600" dirty="0" err="1" smtClean="0"/>
              <a:t>LoggedFreshmanSeminar</a:t>
            </a:r>
            <a:r>
              <a:rPr lang="en-US" sz="1600" dirty="0" smtClean="0"/>
              <a:t> </a:t>
            </a:r>
            <a:r>
              <a:rPr lang="en-US" sz="1600" b="1" dirty="0"/>
              <a:t>extends</a:t>
            </a:r>
            <a:r>
              <a:rPr lang="en-US" sz="1600" dirty="0"/>
              <a:t> </a:t>
            </a:r>
            <a:r>
              <a:rPr lang="en-US" sz="1600" dirty="0" err="1" smtClean="0"/>
              <a:t>LoggedCourse</a:t>
            </a:r>
            <a:r>
              <a:rPr lang="en-US" sz="1600" dirty="0" smtClean="0"/>
              <a:t> </a:t>
            </a:r>
            <a:r>
              <a:rPr lang="en-US" sz="1600" dirty="0"/>
              <a:t>{</a:t>
            </a:r>
          </a:p>
          <a:p>
            <a:pPr algn="l"/>
            <a:r>
              <a:rPr lang="en-US" sz="1600" dirty="0"/>
              <a:t>	</a:t>
            </a:r>
            <a:r>
              <a:rPr lang="en-US" sz="1600" b="1" dirty="0" smtClean="0"/>
              <a:t>public final</a:t>
            </a:r>
            <a:r>
              <a:rPr lang="en-US" sz="1600" dirty="0" smtClean="0"/>
              <a:t> </a:t>
            </a:r>
            <a:r>
              <a:rPr lang="en-US" sz="1600" b="1" dirty="0" err="1"/>
              <a:t>int</a:t>
            </a:r>
            <a:r>
              <a:rPr lang="en-US" sz="1600" dirty="0"/>
              <a:t> SEMINAR_NUMBER = 6;</a:t>
            </a:r>
          </a:p>
          <a:p>
            <a:pPr algn="l"/>
            <a:r>
              <a:rPr lang="en-US" sz="1600" dirty="0"/>
              <a:t>}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080243" y="3113782"/>
            <a:ext cx="4495800" cy="107721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/>
              <a:t>interface</a:t>
            </a:r>
            <a:r>
              <a:rPr lang="en-US" sz="1600" dirty="0"/>
              <a:t> </a:t>
            </a:r>
            <a:r>
              <a:rPr lang="en-US" sz="1600" dirty="0" err="1"/>
              <a:t>FreshmanSeminar</a:t>
            </a:r>
            <a:r>
              <a:rPr lang="en-US" sz="1600" dirty="0"/>
              <a:t> </a:t>
            </a:r>
            <a:endParaRPr lang="en-US" sz="1600" dirty="0" smtClean="0"/>
          </a:p>
          <a:p>
            <a:pPr algn="l"/>
            <a:r>
              <a:rPr lang="en-US" sz="1600" b="1" dirty="0" smtClean="0"/>
              <a:t>		extends</a:t>
            </a:r>
            <a:r>
              <a:rPr lang="en-US" sz="1600" dirty="0" smtClean="0"/>
              <a:t> </a:t>
            </a:r>
            <a:r>
              <a:rPr lang="en-US" sz="1600" dirty="0"/>
              <a:t>Course {</a:t>
            </a:r>
          </a:p>
          <a:p>
            <a:pPr algn="l"/>
            <a:r>
              <a:rPr lang="en-US" sz="1600" dirty="0"/>
              <a:t> </a:t>
            </a:r>
            <a:r>
              <a:rPr lang="en-US" sz="1600" dirty="0" smtClean="0"/>
              <a:t> </a:t>
            </a:r>
            <a:r>
              <a:rPr lang="en-US" sz="1600" b="1" dirty="0" smtClean="0"/>
              <a:t>public final</a:t>
            </a:r>
            <a:r>
              <a:rPr lang="en-US" sz="1600" dirty="0" smtClean="0"/>
              <a:t> </a:t>
            </a:r>
            <a:r>
              <a:rPr lang="en-US" sz="1600" b="1" dirty="0" err="1"/>
              <a:t>int</a:t>
            </a:r>
            <a:r>
              <a:rPr lang="en-US" sz="1600" dirty="0"/>
              <a:t> SEMINAR_NUMBER = 6;</a:t>
            </a:r>
          </a:p>
          <a:p>
            <a:pPr algn="l"/>
            <a:r>
              <a:rPr lang="en-US" sz="1600" dirty="0"/>
              <a:t>}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52400" y="3113782"/>
            <a:ext cx="3737343" cy="107721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/>
              <a:t>public</a:t>
            </a:r>
            <a:r>
              <a:rPr lang="en-US" sz="1600" dirty="0"/>
              <a:t> </a:t>
            </a:r>
            <a:r>
              <a:rPr lang="en-US" sz="1600" b="1" dirty="0"/>
              <a:t>interface</a:t>
            </a:r>
            <a:r>
              <a:rPr lang="en-US" sz="1600" dirty="0"/>
              <a:t> </a:t>
            </a:r>
            <a:r>
              <a:rPr lang="en-US" sz="1600" dirty="0" err="1"/>
              <a:t>LoggedCourse</a:t>
            </a:r>
            <a:r>
              <a:rPr lang="en-US" sz="1600" dirty="0"/>
              <a:t> </a:t>
            </a:r>
            <a:endParaRPr lang="en-US" sz="1600" dirty="0" smtClean="0"/>
          </a:p>
          <a:p>
            <a:r>
              <a:rPr lang="en-US" sz="1600" b="1" dirty="0" smtClean="0"/>
              <a:t>		extends</a:t>
            </a:r>
            <a:r>
              <a:rPr lang="en-US" sz="1600" dirty="0" smtClean="0"/>
              <a:t> </a:t>
            </a:r>
            <a:r>
              <a:rPr lang="en-US" sz="1600" dirty="0"/>
              <a:t>Course {</a:t>
            </a:r>
          </a:p>
          <a:p>
            <a:r>
              <a:rPr lang="en-US" sz="1600" dirty="0" smtClean="0"/>
              <a:t>   </a:t>
            </a:r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getNumberOfQueries</a:t>
            </a:r>
            <a:r>
              <a:rPr lang="en-US" sz="1600" dirty="0" smtClean="0"/>
              <a:t>();</a:t>
            </a:r>
            <a:endParaRPr lang="en-US" sz="1600" dirty="0"/>
          </a:p>
          <a:p>
            <a:r>
              <a:rPr lang="en-US" sz="1600" dirty="0"/>
              <a:t>}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3924301" y="2693551"/>
            <a:ext cx="2095500" cy="42023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6" idx="0"/>
          </p:cNvCxnSpPr>
          <p:nvPr/>
        </p:nvCxnSpPr>
        <p:spPr>
          <a:xfrm flipV="1">
            <a:off x="2021072" y="2693551"/>
            <a:ext cx="1903229" cy="42023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2317899" y="4191001"/>
            <a:ext cx="0" cy="54060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276819" y="1295400"/>
            <a:ext cx="3361981" cy="132343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/>
              <a:t>interface</a:t>
            </a:r>
            <a:r>
              <a:rPr lang="en-US" sz="1600" dirty="0"/>
              <a:t> Course </a:t>
            </a:r>
            <a:r>
              <a:rPr lang="en-US" sz="1600" dirty="0" smtClean="0"/>
              <a:t>{</a:t>
            </a:r>
            <a:r>
              <a:rPr lang="en-US" sz="1600" dirty="0"/>
              <a:t>	</a:t>
            </a:r>
          </a:p>
          <a:p>
            <a:pPr algn="l"/>
            <a:r>
              <a:rPr lang="en-US" sz="1600" dirty="0"/>
              <a:t> </a:t>
            </a:r>
            <a:r>
              <a:rPr lang="en-US" sz="1600" dirty="0" smtClean="0"/>
              <a:t>  </a:t>
            </a:r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dirty="0"/>
              <a:t>String </a:t>
            </a:r>
            <a:r>
              <a:rPr lang="en-US" sz="1600" dirty="0" err="1"/>
              <a:t>getTitle</a:t>
            </a:r>
            <a:r>
              <a:rPr lang="en-US" sz="1600" dirty="0"/>
              <a:t>();</a:t>
            </a:r>
          </a:p>
          <a:p>
            <a:pPr algn="l"/>
            <a:r>
              <a:rPr lang="en-US" sz="1600" dirty="0"/>
              <a:t> </a:t>
            </a:r>
            <a:r>
              <a:rPr lang="en-US" sz="1600" dirty="0" smtClean="0"/>
              <a:t>  </a:t>
            </a:r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dirty="0"/>
              <a:t>String </a:t>
            </a:r>
            <a:r>
              <a:rPr lang="en-US" sz="1600" dirty="0" err="1"/>
              <a:t>getDepartment</a:t>
            </a:r>
            <a:r>
              <a:rPr lang="en-US" sz="1600" dirty="0" smtClean="0"/>
              <a:t>();</a:t>
            </a:r>
            <a:endParaRPr lang="en-US" sz="1600" dirty="0"/>
          </a:p>
          <a:p>
            <a:pPr algn="l"/>
            <a:r>
              <a:rPr lang="en-US" sz="1600" dirty="0"/>
              <a:t> </a:t>
            </a:r>
            <a:r>
              <a:rPr lang="en-US" sz="1600" dirty="0" smtClean="0"/>
              <a:t>  </a:t>
            </a:r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getNumber</a:t>
            </a:r>
            <a:r>
              <a:rPr lang="en-US" sz="1600" dirty="0" smtClean="0"/>
              <a:t>();</a:t>
            </a:r>
          </a:p>
          <a:p>
            <a:pPr algn="l"/>
            <a:r>
              <a:rPr lang="en-US" sz="1600" dirty="0" smtClean="0"/>
              <a:t>}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136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Inheritance Alternative 2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080243" y="3113782"/>
            <a:ext cx="4495800" cy="107721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/>
              <a:t>interface</a:t>
            </a:r>
            <a:r>
              <a:rPr lang="en-US" sz="1600" dirty="0"/>
              <a:t> </a:t>
            </a:r>
            <a:r>
              <a:rPr lang="en-US" sz="1600" dirty="0" err="1"/>
              <a:t>FreshmanSeminar</a:t>
            </a:r>
            <a:r>
              <a:rPr lang="en-US" sz="1600" dirty="0"/>
              <a:t> </a:t>
            </a:r>
            <a:endParaRPr lang="en-US" sz="1600" dirty="0" smtClean="0"/>
          </a:p>
          <a:p>
            <a:pPr algn="l"/>
            <a:r>
              <a:rPr lang="en-US" sz="1600" b="1" dirty="0" smtClean="0"/>
              <a:t>		extends</a:t>
            </a:r>
            <a:r>
              <a:rPr lang="en-US" sz="1600" dirty="0" smtClean="0"/>
              <a:t> </a:t>
            </a:r>
            <a:r>
              <a:rPr lang="en-US" sz="1600" dirty="0"/>
              <a:t>Course {</a:t>
            </a:r>
          </a:p>
          <a:p>
            <a:pPr algn="l"/>
            <a:r>
              <a:rPr lang="en-US" sz="1600" dirty="0"/>
              <a:t> </a:t>
            </a:r>
            <a:r>
              <a:rPr lang="en-US" sz="1600" dirty="0" smtClean="0"/>
              <a:t> </a:t>
            </a:r>
            <a:r>
              <a:rPr lang="en-US" sz="1600" b="1" dirty="0" smtClean="0"/>
              <a:t>public final</a:t>
            </a:r>
            <a:r>
              <a:rPr lang="en-US" sz="1600" dirty="0" smtClean="0"/>
              <a:t> </a:t>
            </a:r>
            <a:r>
              <a:rPr lang="en-US" sz="1600" b="1" dirty="0" err="1"/>
              <a:t>int</a:t>
            </a:r>
            <a:r>
              <a:rPr lang="en-US" sz="1600" dirty="0"/>
              <a:t> SEMINAR_NUMBER = 6;</a:t>
            </a:r>
          </a:p>
          <a:p>
            <a:pPr algn="l"/>
            <a:r>
              <a:rPr lang="en-US" sz="1600" dirty="0"/>
              <a:t>}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52400" y="3113782"/>
            <a:ext cx="3737343" cy="107721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/>
              <a:t>public</a:t>
            </a:r>
            <a:r>
              <a:rPr lang="en-US" sz="1600" dirty="0"/>
              <a:t> </a:t>
            </a:r>
            <a:r>
              <a:rPr lang="en-US" sz="1600" b="1" dirty="0"/>
              <a:t>interface</a:t>
            </a:r>
            <a:r>
              <a:rPr lang="en-US" sz="1600" dirty="0"/>
              <a:t> </a:t>
            </a:r>
            <a:r>
              <a:rPr lang="en-US" sz="1600" dirty="0" err="1"/>
              <a:t>LoggedCourse</a:t>
            </a:r>
            <a:r>
              <a:rPr lang="en-US" sz="1600" dirty="0"/>
              <a:t> </a:t>
            </a:r>
            <a:endParaRPr lang="en-US" sz="1600" dirty="0" smtClean="0"/>
          </a:p>
          <a:p>
            <a:r>
              <a:rPr lang="en-US" sz="1600" b="1" dirty="0" smtClean="0"/>
              <a:t>		extends</a:t>
            </a:r>
            <a:r>
              <a:rPr lang="en-US" sz="1600" dirty="0" smtClean="0"/>
              <a:t> </a:t>
            </a:r>
            <a:r>
              <a:rPr lang="en-US" sz="1600" dirty="0"/>
              <a:t>Course {</a:t>
            </a:r>
          </a:p>
          <a:p>
            <a:r>
              <a:rPr lang="en-US" sz="1600" dirty="0" smtClean="0"/>
              <a:t>   </a:t>
            </a:r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getNumberOfQueries</a:t>
            </a:r>
            <a:r>
              <a:rPr lang="en-US" sz="1600" dirty="0" smtClean="0"/>
              <a:t>();</a:t>
            </a:r>
            <a:endParaRPr lang="en-US" sz="1600" dirty="0"/>
          </a:p>
          <a:p>
            <a:r>
              <a:rPr lang="en-US" sz="1600" dirty="0"/>
              <a:t>}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3924301" y="2693551"/>
            <a:ext cx="2095500" cy="42023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6" idx="0"/>
          </p:cNvCxnSpPr>
          <p:nvPr/>
        </p:nvCxnSpPr>
        <p:spPr>
          <a:xfrm flipV="1">
            <a:off x="2021072" y="2693551"/>
            <a:ext cx="1903229" cy="42023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5943600" y="4154731"/>
            <a:ext cx="0" cy="54060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925032" y="4767873"/>
            <a:ext cx="7228368" cy="83099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/>
              <a:t>interface</a:t>
            </a:r>
            <a:r>
              <a:rPr lang="en-US" sz="1600" dirty="0"/>
              <a:t> </a:t>
            </a:r>
            <a:r>
              <a:rPr lang="en-US" sz="1600" dirty="0" err="1"/>
              <a:t>LoggedFreshmanSeminar</a:t>
            </a:r>
            <a:r>
              <a:rPr lang="en-US" sz="1600" dirty="0"/>
              <a:t> </a:t>
            </a:r>
            <a:r>
              <a:rPr lang="en-US" sz="1600" b="1" dirty="0" smtClean="0"/>
              <a:t>extends</a:t>
            </a:r>
            <a:r>
              <a:rPr lang="en-US" sz="1600" dirty="0" smtClean="0"/>
              <a:t> </a:t>
            </a:r>
            <a:r>
              <a:rPr lang="en-US" sz="1600" dirty="0" err="1" smtClean="0"/>
              <a:t>FreshmanSeminar</a:t>
            </a:r>
            <a:r>
              <a:rPr lang="en-US" sz="1600" dirty="0" smtClean="0"/>
              <a:t> </a:t>
            </a:r>
            <a:r>
              <a:rPr lang="en-US" sz="1600" dirty="0"/>
              <a:t>{</a:t>
            </a:r>
          </a:p>
          <a:p>
            <a:r>
              <a:rPr lang="en-US" sz="1600" dirty="0"/>
              <a:t>	</a:t>
            </a:r>
            <a:r>
              <a:rPr lang="en-US" sz="1600" b="1" dirty="0"/>
              <a:t>public</a:t>
            </a:r>
            <a:r>
              <a:rPr lang="en-US" sz="1600" dirty="0"/>
              <a:t> </a:t>
            </a:r>
            <a:r>
              <a:rPr lang="en-US" sz="1600" b="1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getNumberOfQueries</a:t>
            </a:r>
            <a:r>
              <a:rPr lang="en-US" sz="1600" dirty="0"/>
              <a:t>();</a:t>
            </a:r>
          </a:p>
          <a:p>
            <a:pPr algn="l"/>
            <a:r>
              <a:rPr lang="en-US" sz="1600" dirty="0" smtClean="0"/>
              <a:t>}</a:t>
            </a:r>
            <a:endParaRPr lang="en-US" sz="1600" dirty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276819" y="1295400"/>
            <a:ext cx="3361981" cy="132343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/>
              <a:t>interface</a:t>
            </a:r>
            <a:r>
              <a:rPr lang="en-US" sz="1600" dirty="0"/>
              <a:t> Course </a:t>
            </a:r>
            <a:r>
              <a:rPr lang="en-US" sz="1600" dirty="0" smtClean="0"/>
              <a:t>{</a:t>
            </a:r>
            <a:r>
              <a:rPr lang="en-US" sz="1600" dirty="0"/>
              <a:t>	</a:t>
            </a:r>
          </a:p>
          <a:p>
            <a:pPr algn="l"/>
            <a:r>
              <a:rPr lang="en-US" sz="1600" dirty="0"/>
              <a:t> </a:t>
            </a:r>
            <a:r>
              <a:rPr lang="en-US" sz="1600" dirty="0" smtClean="0"/>
              <a:t>  </a:t>
            </a:r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dirty="0"/>
              <a:t>String </a:t>
            </a:r>
            <a:r>
              <a:rPr lang="en-US" sz="1600" dirty="0" err="1"/>
              <a:t>getTitle</a:t>
            </a:r>
            <a:r>
              <a:rPr lang="en-US" sz="1600" dirty="0"/>
              <a:t>();</a:t>
            </a:r>
          </a:p>
          <a:p>
            <a:pPr algn="l"/>
            <a:r>
              <a:rPr lang="en-US" sz="1600" dirty="0"/>
              <a:t> </a:t>
            </a:r>
            <a:r>
              <a:rPr lang="en-US" sz="1600" dirty="0" smtClean="0"/>
              <a:t>  </a:t>
            </a:r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dirty="0"/>
              <a:t>String </a:t>
            </a:r>
            <a:r>
              <a:rPr lang="en-US" sz="1600" dirty="0" err="1"/>
              <a:t>getDepartment</a:t>
            </a:r>
            <a:r>
              <a:rPr lang="en-US" sz="1600" dirty="0" smtClean="0"/>
              <a:t>();</a:t>
            </a:r>
            <a:endParaRPr lang="en-US" sz="1600" dirty="0"/>
          </a:p>
          <a:p>
            <a:pPr algn="l"/>
            <a:r>
              <a:rPr lang="en-US" sz="1600" dirty="0"/>
              <a:t> </a:t>
            </a:r>
            <a:r>
              <a:rPr lang="en-US" sz="1600" dirty="0" smtClean="0"/>
              <a:t>  </a:t>
            </a:r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getNumber</a:t>
            </a:r>
            <a:r>
              <a:rPr lang="en-US" sz="1600" dirty="0" smtClean="0"/>
              <a:t>();</a:t>
            </a:r>
          </a:p>
          <a:p>
            <a:pPr algn="l"/>
            <a:r>
              <a:rPr lang="en-US" sz="1600" dirty="0" smtClean="0"/>
              <a:t>}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38908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Inheritance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080243" y="3113782"/>
            <a:ext cx="4495800" cy="107721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/>
              <a:t>interface</a:t>
            </a:r>
            <a:r>
              <a:rPr lang="en-US" sz="1600" dirty="0"/>
              <a:t> </a:t>
            </a:r>
            <a:r>
              <a:rPr lang="en-US" sz="1600" dirty="0" err="1"/>
              <a:t>FreshmanSeminar</a:t>
            </a:r>
            <a:r>
              <a:rPr lang="en-US" sz="1600" dirty="0"/>
              <a:t> </a:t>
            </a:r>
            <a:endParaRPr lang="en-US" sz="1600" dirty="0" smtClean="0"/>
          </a:p>
          <a:p>
            <a:pPr algn="l"/>
            <a:r>
              <a:rPr lang="en-US" sz="1600" b="1" dirty="0" smtClean="0"/>
              <a:t>		extends</a:t>
            </a:r>
            <a:r>
              <a:rPr lang="en-US" sz="1600" dirty="0" smtClean="0"/>
              <a:t> </a:t>
            </a:r>
            <a:r>
              <a:rPr lang="en-US" sz="1600" dirty="0"/>
              <a:t>Course {</a:t>
            </a:r>
          </a:p>
          <a:p>
            <a:pPr algn="l"/>
            <a:r>
              <a:rPr lang="en-US" sz="1600" dirty="0"/>
              <a:t> </a:t>
            </a:r>
            <a:r>
              <a:rPr lang="en-US" sz="1600" dirty="0" smtClean="0"/>
              <a:t> </a:t>
            </a:r>
            <a:r>
              <a:rPr lang="en-US" sz="1600" b="1" dirty="0" smtClean="0"/>
              <a:t>public final</a:t>
            </a:r>
            <a:r>
              <a:rPr lang="en-US" sz="1600" dirty="0" smtClean="0"/>
              <a:t> </a:t>
            </a:r>
            <a:r>
              <a:rPr lang="en-US" sz="1600" b="1" dirty="0" err="1"/>
              <a:t>int</a:t>
            </a:r>
            <a:r>
              <a:rPr lang="en-US" sz="1600" dirty="0"/>
              <a:t> SEMINAR_NUMBER = 6;</a:t>
            </a:r>
          </a:p>
          <a:p>
            <a:pPr algn="l"/>
            <a:r>
              <a:rPr lang="en-US" sz="1600" dirty="0"/>
              <a:t>}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52400" y="3113782"/>
            <a:ext cx="3737343" cy="107721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/>
              <a:t>public</a:t>
            </a:r>
            <a:r>
              <a:rPr lang="en-US" sz="1600" dirty="0"/>
              <a:t> </a:t>
            </a:r>
            <a:r>
              <a:rPr lang="en-US" sz="1600" b="1" dirty="0"/>
              <a:t>interface</a:t>
            </a:r>
            <a:r>
              <a:rPr lang="en-US" sz="1600" dirty="0"/>
              <a:t> </a:t>
            </a:r>
            <a:r>
              <a:rPr lang="en-US" sz="1600" dirty="0" err="1"/>
              <a:t>LoggedCourse</a:t>
            </a:r>
            <a:r>
              <a:rPr lang="en-US" sz="1600" dirty="0"/>
              <a:t> </a:t>
            </a:r>
            <a:endParaRPr lang="en-US" sz="1600" dirty="0" smtClean="0"/>
          </a:p>
          <a:p>
            <a:r>
              <a:rPr lang="en-US" sz="1600" b="1" dirty="0" smtClean="0"/>
              <a:t>		extends</a:t>
            </a:r>
            <a:r>
              <a:rPr lang="en-US" sz="1600" dirty="0" smtClean="0"/>
              <a:t> </a:t>
            </a:r>
            <a:r>
              <a:rPr lang="en-US" sz="1600" dirty="0"/>
              <a:t>Course {</a:t>
            </a:r>
          </a:p>
          <a:p>
            <a:r>
              <a:rPr lang="en-US" sz="1600" dirty="0" smtClean="0"/>
              <a:t>   </a:t>
            </a:r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getNumberOfQueries</a:t>
            </a:r>
            <a:r>
              <a:rPr lang="en-US" sz="1600" dirty="0" smtClean="0"/>
              <a:t>();</a:t>
            </a:r>
            <a:endParaRPr lang="en-US" sz="1600" dirty="0"/>
          </a:p>
          <a:p>
            <a:r>
              <a:rPr lang="en-US" sz="1600" dirty="0"/>
              <a:t>}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3924301" y="2693551"/>
            <a:ext cx="2095500" cy="42023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6" idx="0"/>
          </p:cNvCxnSpPr>
          <p:nvPr/>
        </p:nvCxnSpPr>
        <p:spPr>
          <a:xfrm flipV="1">
            <a:off x="2021072" y="2693551"/>
            <a:ext cx="1903229" cy="42023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5943600" y="4154731"/>
            <a:ext cx="0" cy="54060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803643" y="4731603"/>
            <a:ext cx="6206757" cy="83099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/>
              <a:t>interface</a:t>
            </a:r>
            <a:r>
              <a:rPr lang="en-US" sz="1600" dirty="0"/>
              <a:t> </a:t>
            </a:r>
            <a:r>
              <a:rPr lang="en-US" sz="1600" dirty="0" err="1"/>
              <a:t>LoggedFreshmanSeminar</a:t>
            </a:r>
            <a:r>
              <a:rPr lang="en-US" sz="1600" dirty="0"/>
              <a:t> </a:t>
            </a:r>
            <a:endParaRPr lang="en-US" sz="1600" dirty="0" smtClean="0"/>
          </a:p>
          <a:p>
            <a:r>
              <a:rPr lang="en-US" sz="1600" b="1" dirty="0"/>
              <a:t> </a:t>
            </a:r>
            <a:r>
              <a:rPr lang="en-US" sz="1600" b="1" dirty="0" smtClean="0"/>
              <a:t>                            extends</a:t>
            </a:r>
            <a:r>
              <a:rPr lang="en-US" sz="1600" dirty="0" smtClean="0"/>
              <a:t> </a:t>
            </a:r>
            <a:r>
              <a:rPr lang="en-US" sz="1600" dirty="0" err="1" smtClean="0"/>
              <a:t>FreshmanSeminar</a:t>
            </a:r>
            <a:r>
              <a:rPr lang="en-US" sz="1600" dirty="0" smtClean="0"/>
              <a:t> , </a:t>
            </a:r>
            <a:r>
              <a:rPr lang="en-US" sz="1600" dirty="0" err="1" smtClean="0"/>
              <a:t>LoggedCourse</a:t>
            </a:r>
            <a:r>
              <a:rPr lang="en-US" sz="1600" dirty="0" smtClean="0"/>
              <a:t> </a:t>
            </a:r>
          </a:p>
          <a:p>
            <a:r>
              <a:rPr lang="en-US" sz="1600" dirty="0" smtClean="0"/>
              <a:t>{ }</a:t>
            </a:r>
            <a:endParaRPr lang="en-US" sz="1600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317899" y="4183798"/>
            <a:ext cx="0" cy="54060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505200" y="4946024"/>
            <a:ext cx="3352800" cy="381001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08959" y="5181599"/>
            <a:ext cx="415557" cy="381001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 rot="18795994">
            <a:off x="3669471" y="5547606"/>
            <a:ext cx="1778867" cy="801163"/>
          </a:xfrm>
          <a:prstGeom prst="rightArrow">
            <a:avLst>
              <a:gd name="adj1" fmla="val 75656"/>
              <a:gd name="adj2" fmla="val 46335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Multiple Inheritance</a:t>
            </a:r>
            <a:endParaRPr lang="en-US" dirty="0"/>
          </a:p>
        </p:txBody>
      </p:sp>
      <p:sp>
        <p:nvSpPr>
          <p:cNvPr id="17" name="Right Arrow 16"/>
          <p:cNvSpPr/>
          <p:nvPr/>
        </p:nvSpPr>
        <p:spPr>
          <a:xfrm rot="18795994">
            <a:off x="-84820" y="5574293"/>
            <a:ext cx="1424717" cy="801163"/>
          </a:xfrm>
          <a:prstGeom prst="rightArrow">
            <a:avLst>
              <a:gd name="adj1" fmla="val 75656"/>
              <a:gd name="adj2" fmla="val 46335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Empty interface</a:t>
            </a:r>
            <a:endParaRPr lang="en-US" dirty="0"/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2276819" y="1295400"/>
            <a:ext cx="3361981" cy="132343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/>
              <a:t>interface</a:t>
            </a:r>
            <a:r>
              <a:rPr lang="en-US" sz="1600" dirty="0"/>
              <a:t> Course </a:t>
            </a:r>
            <a:r>
              <a:rPr lang="en-US" sz="1600" dirty="0" smtClean="0"/>
              <a:t>{</a:t>
            </a:r>
            <a:r>
              <a:rPr lang="en-US" sz="1600" dirty="0"/>
              <a:t>	</a:t>
            </a:r>
          </a:p>
          <a:p>
            <a:pPr algn="l"/>
            <a:r>
              <a:rPr lang="en-US" sz="1600" dirty="0"/>
              <a:t> </a:t>
            </a:r>
            <a:r>
              <a:rPr lang="en-US" sz="1600" dirty="0" smtClean="0"/>
              <a:t>  </a:t>
            </a:r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dirty="0"/>
              <a:t>String </a:t>
            </a:r>
            <a:r>
              <a:rPr lang="en-US" sz="1600" dirty="0" err="1"/>
              <a:t>getTitle</a:t>
            </a:r>
            <a:r>
              <a:rPr lang="en-US" sz="1600" dirty="0"/>
              <a:t>();</a:t>
            </a:r>
          </a:p>
          <a:p>
            <a:pPr algn="l"/>
            <a:r>
              <a:rPr lang="en-US" sz="1600" dirty="0"/>
              <a:t> </a:t>
            </a:r>
            <a:r>
              <a:rPr lang="en-US" sz="1600" dirty="0" smtClean="0"/>
              <a:t>  </a:t>
            </a:r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dirty="0"/>
              <a:t>String </a:t>
            </a:r>
            <a:r>
              <a:rPr lang="en-US" sz="1600" dirty="0" err="1"/>
              <a:t>getDepartment</a:t>
            </a:r>
            <a:r>
              <a:rPr lang="en-US" sz="1600" dirty="0" smtClean="0"/>
              <a:t>();</a:t>
            </a:r>
            <a:endParaRPr lang="en-US" sz="1600" dirty="0"/>
          </a:p>
          <a:p>
            <a:pPr algn="l"/>
            <a:r>
              <a:rPr lang="en-US" sz="1600" dirty="0"/>
              <a:t> </a:t>
            </a:r>
            <a:r>
              <a:rPr lang="en-US" sz="1600" dirty="0" smtClean="0"/>
              <a:t>  </a:t>
            </a:r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getNumber</a:t>
            </a:r>
            <a:r>
              <a:rPr lang="en-US" sz="1600" dirty="0" smtClean="0"/>
              <a:t>();</a:t>
            </a:r>
          </a:p>
          <a:p>
            <a:pPr algn="l"/>
            <a:r>
              <a:rPr lang="en-US" sz="1600" dirty="0" smtClean="0"/>
              <a:t>}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978431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933007" y="5320605"/>
            <a:ext cx="6839393" cy="10156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b="1" dirty="0"/>
              <a:t>public</a:t>
            </a:r>
            <a:r>
              <a:rPr lang="en-US" sz="1200" dirty="0"/>
              <a:t> </a:t>
            </a:r>
            <a:r>
              <a:rPr lang="en-US" sz="1200" b="1" dirty="0" smtClean="0"/>
              <a:t>class</a:t>
            </a:r>
            <a:r>
              <a:rPr lang="en-US" sz="1200" dirty="0" smtClean="0"/>
              <a:t> </a:t>
            </a:r>
            <a:r>
              <a:rPr lang="en-US" sz="1200" dirty="0" err="1" smtClean="0"/>
              <a:t>ALoggedFreshmanSeminar</a:t>
            </a:r>
            <a:r>
              <a:rPr lang="en-US" sz="1200" dirty="0" smtClean="0"/>
              <a:t> </a:t>
            </a:r>
          </a:p>
          <a:p>
            <a:r>
              <a:rPr lang="en-US" sz="1200" b="1" dirty="0"/>
              <a:t> </a:t>
            </a:r>
            <a:r>
              <a:rPr lang="en-US" sz="1200" b="1" dirty="0" smtClean="0"/>
              <a:t>        extends</a:t>
            </a:r>
            <a:r>
              <a:rPr lang="en-US" sz="1200" dirty="0" smtClean="0"/>
              <a:t> </a:t>
            </a:r>
            <a:r>
              <a:rPr lang="en-US" sz="1200" dirty="0" err="1" smtClean="0"/>
              <a:t>AFreshmanSeminar</a:t>
            </a:r>
            <a:r>
              <a:rPr lang="en-US" sz="1200" dirty="0" smtClean="0"/>
              <a:t>, </a:t>
            </a:r>
            <a:r>
              <a:rPr lang="en-US" sz="1200" dirty="0" err="1" smtClean="0"/>
              <a:t>ALoggedCourse</a:t>
            </a:r>
            <a:r>
              <a:rPr lang="en-US" sz="1200" b="1" dirty="0" smtClean="0"/>
              <a:t>   implements</a:t>
            </a:r>
            <a:r>
              <a:rPr lang="en-US" sz="1200" dirty="0" smtClean="0"/>
              <a:t> </a:t>
            </a:r>
            <a:r>
              <a:rPr lang="en-US" sz="1200" dirty="0" err="1" smtClean="0"/>
              <a:t>LoggedFreshmanSeminar</a:t>
            </a:r>
            <a:r>
              <a:rPr lang="en-US" sz="1200" dirty="0" smtClean="0"/>
              <a:t> </a:t>
            </a:r>
            <a:r>
              <a:rPr lang="en-US" sz="1200" dirty="0"/>
              <a:t>{</a:t>
            </a:r>
          </a:p>
          <a:p>
            <a:r>
              <a:rPr lang="en-US" sz="1200" dirty="0" smtClean="0"/>
              <a:t> …</a:t>
            </a:r>
          </a:p>
          <a:p>
            <a:r>
              <a:rPr lang="en-US" sz="1200" dirty="0" smtClean="0"/>
              <a:t>}</a:t>
            </a:r>
            <a:r>
              <a:rPr lang="en-US" sz="1200" dirty="0"/>
              <a:t>	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Class Inheritance?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2743200" y="3277588"/>
            <a:ext cx="0" cy="167541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757410" y="1143000"/>
            <a:ext cx="6100590" cy="20313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sz="1400" b="1" dirty="0" smtClean="0"/>
              <a:t>public</a:t>
            </a:r>
            <a:r>
              <a:rPr lang="en-US" sz="1400" dirty="0" smtClean="0"/>
              <a:t> </a:t>
            </a:r>
            <a:r>
              <a:rPr lang="en-US" sz="1400" b="1" dirty="0"/>
              <a:t>class</a:t>
            </a:r>
            <a:r>
              <a:rPr lang="en-US" sz="1400" dirty="0"/>
              <a:t> </a:t>
            </a:r>
            <a:r>
              <a:rPr lang="en-US" sz="1400" dirty="0" err="1" smtClean="0"/>
              <a:t>AFreshmanSeminar</a:t>
            </a:r>
            <a:r>
              <a:rPr lang="en-US" sz="1400" dirty="0" smtClean="0"/>
              <a:t> </a:t>
            </a:r>
            <a:r>
              <a:rPr lang="en-US" sz="1400" b="1" dirty="0"/>
              <a:t>extends</a:t>
            </a:r>
            <a:r>
              <a:rPr lang="en-US" sz="1400" dirty="0"/>
              <a:t> </a:t>
            </a:r>
            <a:r>
              <a:rPr lang="en-US" sz="1400" dirty="0" err="1"/>
              <a:t>ACourse</a:t>
            </a:r>
            <a:r>
              <a:rPr lang="en-US" sz="1400" dirty="0"/>
              <a:t> </a:t>
            </a:r>
            <a:endParaRPr lang="en-US" sz="1400" dirty="0" smtClean="0"/>
          </a:p>
          <a:p>
            <a:pPr algn="l"/>
            <a:r>
              <a:rPr lang="en-US" sz="1400" b="1" dirty="0"/>
              <a:t> 	</a:t>
            </a:r>
            <a:r>
              <a:rPr lang="en-US" sz="1400" b="1" dirty="0" smtClean="0"/>
              <a:t>implements</a:t>
            </a:r>
            <a:r>
              <a:rPr lang="en-US" sz="1400" dirty="0" smtClean="0"/>
              <a:t> </a:t>
            </a:r>
            <a:r>
              <a:rPr lang="en-US" sz="1400" dirty="0"/>
              <a:t>Course {</a:t>
            </a:r>
          </a:p>
          <a:p>
            <a:r>
              <a:rPr lang="en-US" sz="1400" b="1" dirty="0" smtClean="0"/>
              <a:t>   </a:t>
            </a:r>
            <a:r>
              <a:rPr lang="en-US" sz="1400" b="1" dirty="0"/>
              <a:t>public </a:t>
            </a:r>
            <a:r>
              <a:rPr lang="en-US" sz="1400" dirty="0" err="1"/>
              <a:t>ALoggedFreshmanSeminar</a:t>
            </a:r>
            <a:r>
              <a:rPr lang="en-US" sz="1400" dirty="0"/>
              <a:t>(String </a:t>
            </a:r>
            <a:r>
              <a:rPr lang="en-US" sz="1400" dirty="0" err="1"/>
              <a:t>theTitle</a:t>
            </a:r>
            <a:r>
              <a:rPr lang="en-US" sz="1400" dirty="0"/>
              <a:t>, String </a:t>
            </a:r>
            <a:r>
              <a:rPr lang="en-US" sz="1400" dirty="0" err="1"/>
              <a:t>theDept</a:t>
            </a:r>
            <a:r>
              <a:rPr lang="en-US" sz="1400" dirty="0"/>
              <a:t>) {</a:t>
            </a:r>
          </a:p>
          <a:p>
            <a:r>
              <a:rPr lang="en-US" sz="1400" b="1" dirty="0" smtClean="0"/>
              <a:t>     super </a:t>
            </a:r>
            <a:r>
              <a:rPr lang="en-US" sz="1400" dirty="0" smtClean="0"/>
              <a:t>(</a:t>
            </a:r>
            <a:r>
              <a:rPr lang="en-US" sz="1400" dirty="0" err="1"/>
              <a:t>theTitle</a:t>
            </a:r>
            <a:r>
              <a:rPr lang="en-US" sz="1400" dirty="0"/>
              <a:t>, </a:t>
            </a:r>
            <a:r>
              <a:rPr lang="en-US" sz="1400" dirty="0" err="1"/>
              <a:t>theDept</a:t>
            </a:r>
            <a:r>
              <a:rPr lang="en-US" sz="1400" dirty="0"/>
              <a:t>);</a:t>
            </a:r>
          </a:p>
          <a:p>
            <a:r>
              <a:rPr lang="en-US" sz="1400" dirty="0" smtClean="0"/>
              <a:t>   }</a:t>
            </a:r>
            <a:endParaRPr lang="en-US" sz="1400" dirty="0"/>
          </a:p>
          <a:p>
            <a:r>
              <a:rPr lang="en-US" sz="1400" b="1" dirty="0" smtClean="0"/>
              <a:t>  public </a:t>
            </a:r>
            <a:r>
              <a:rPr lang="en-US" sz="1400" b="1" dirty="0" err="1"/>
              <a:t>int</a:t>
            </a:r>
            <a:r>
              <a:rPr lang="en-US" sz="1400" b="1" dirty="0"/>
              <a:t> </a:t>
            </a:r>
            <a:r>
              <a:rPr lang="en-US" sz="1400" dirty="0" err="1"/>
              <a:t>getNumber</a:t>
            </a:r>
            <a:r>
              <a:rPr lang="en-US" sz="1400" dirty="0"/>
              <a:t>() {</a:t>
            </a:r>
          </a:p>
          <a:p>
            <a:r>
              <a:rPr lang="en-US" sz="1400" b="1" dirty="0" smtClean="0"/>
              <a:t>    return </a:t>
            </a:r>
            <a:r>
              <a:rPr lang="en-US" sz="1400" i="1" dirty="0"/>
              <a:t>SEMINAR_NUMBER</a:t>
            </a:r>
            <a:r>
              <a:rPr lang="en-US" sz="1400" b="1" i="1" dirty="0"/>
              <a:t>;</a:t>
            </a:r>
          </a:p>
          <a:p>
            <a:r>
              <a:rPr lang="en-US" sz="1400" dirty="0" smtClean="0"/>
              <a:t>  }</a:t>
            </a:r>
            <a:endParaRPr lang="en-US" sz="1400" dirty="0"/>
          </a:p>
          <a:p>
            <a:pPr algn="l"/>
            <a:r>
              <a:rPr lang="en-US" sz="1400" dirty="0" smtClean="0"/>
              <a:t>}</a:t>
            </a:r>
            <a:endParaRPr lang="en-US" sz="1400" dirty="0"/>
          </a:p>
        </p:txBody>
      </p:sp>
      <p:sp>
        <p:nvSpPr>
          <p:cNvPr id="9" name="Right Arrow 8"/>
          <p:cNvSpPr/>
          <p:nvPr/>
        </p:nvSpPr>
        <p:spPr>
          <a:xfrm rot="2376192" flipH="1">
            <a:off x="1252587" y="6044430"/>
            <a:ext cx="1547459" cy="447950"/>
          </a:xfrm>
          <a:prstGeom prst="rightArrow">
            <a:avLst>
              <a:gd name="adj1" fmla="val 75656"/>
              <a:gd name="adj2" fmla="val 46335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6508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757410" y="1143000"/>
            <a:ext cx="6100590" cy="20313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sz="1400" b="1" dirty="0" smtClean="0"/>
              <a:t>public</a:t>
            </a:r>
            <a:r>
              <a:rPr lang="en-US" sz="1400" dirty="0" smtClean="0"/>
              <a:t> </a:t>
            </a:r>
            <a:r>
              <a:rPr lang="en-US" sz="1400" b="1" dirty="0"/>
              <a:t>class</a:t>
            </a:r>
            <a:r>
              <a:rPr lang="en-US" sz="1400" dirty="0"/>
              <a:t> </a:t>
            </a:r>
            <a:r>
              <a:rPr lang="en-US" sz="1400" dirty="0" err="1" smtClean="0"/>
              <a:t>AFreshmanSeminar</a:t>
            </a:r>
            <a:r>
              <a:rPr lang="en-US" sz="1400" dirty="0" smtClean="0"/>
              <a:t> </a:t>
            </a:r>
            <a:r>
              <a:rPr lang="en-US" sz="1400" b="1" dirty="0"/>
              <a:t>extends</a:t>
            </a:r>
            <a:r>
              <a:rPr lang="en-US" sz="1400" dirty="0"/>
              <a:t> </a:t>
            </a:r>
            <a:r>
              <a:rPr lang="en-US" sz="1400" dirty="0" err="1"/>
              <a:t>ACourse</a:t>
            </a:r>
            <a:r>
              <a:rPr lang="en-US" sz="1400" dirty="0"/>
              <a:t> </a:t>
            </a:r>
            <a:endParaRPr lang="en-US" sz="1400" dirty="0" smtClean="0"/>
          </a:p>
          <a:p>
            <a:pPr algn="l"/>
            <a:r>
              <a:rPr lang="en-US" sz="1400" b="1" dirty="0"/>
              <a:t> 	</a:t>
            </a:r>
            <a:r>
              <a:rPr lang="en-US" sz="1400" b="1" dirty="0" smtClean="0"/>
              <a:t>implements</a:t>
            </a:r>
            <a:r>
              <a:rPr lang="en-US" sz="1400" dirty="0" smtClean="0"/>
              <a:t> </a:t>
            </a:r>
            <a:r>
              <a:rPr lang="en-US" sz="1400" dirty="0"/>
              <a:t>Course {</a:t>
            </a:r>
          </a:p>
          <a:p>
            <a:r>
              <a:rPr lang="en-US" sz="1400" b="1" dirty="0" smtClean="0"/>
              <a:t>   </a:t>
            </a:r>
            <a:r>
              <a:rPr lang="en-US" sz="1400" b="1" dirty="0"/>
              <a:t>public </a:t>
            </a:r>
            <a:r>
              <a:rPr lang="en-US" sz="1400" dirty="0" err="1"/>
              <a:t>ALoggedFreshmanSeminar</a:t>
            </a:r>
            <a:r>
              <a:rPr lang="en-US" sz="1400" dirty="0"/>
              <a:t>(String </a:t>
            </a:r>
            <a:r>
              <a:rPr lang="en-US" sz="1400" dirty="0" err="1"/>
              <a:t>theTitle</a:t>
            </a:r>
            <a:r>
              <a:rPr lang="en-US" sz="1400" dirty="0"/>
              <a:t>, String </a:t>
            </a:r>
            <a:r>
              <a:rPr lang="en-US" sz="1400" dirty="0" err="1"/>
              <a:t>theDept</a:t>
            </a:r>
            <a:r>
              <a:rPr lang="en-US" sz="1400" dirty="0"/>
              <a:t>) {</a:t>
            </a:r>
          </a:p>
          <a:p>
            <a:r>
              <a:rPr lang="en-US" sz="1400" b="1" dirty="0" smtClean="0"/>
              <a:t>     super </a:t>
            </a:r>
            <a:r>
              <a:rPr lang="en-US" sz="1400" dirty="0" smtClean="0"/>
              <a:t>(</a:t>
            </a:r>
            <a:r>
              <a:rPr lang="en-US" sz="1400" dirty="0" err="1"/>
              <a:t>theTitle</a:t>
            </a:r>
            <a:r>
              <a:rPr lang="en-US" sz="1400" dirty="0"/>
              <a:t>, </a:t>
            </a:r>
            <a:r>
              <a:rPr lang="en-US" sz="1400" dirty="0" err="1"/>
              <a:t>theDept</a:t>
            </a:r>
            <a:r>
              <a:rPr lang="en-US" sz="1400" dirty="0"/>
              <a:t>);</a:t>
            </a:r>
          </a:p>
          <a:p>
            <a:r>
              <a:rPr lang="en-US" sz="1400" dirty="0" smtClean="0"/>
              <a:t>   }</a:t>
            </a:r>
            <a:endParaRPr lang="en-US" sz="1400" dirty="0"/>
          </a:p>
          <a:p>
            <a:r>
              <a:rPr lang="en-US" sz="1400" b="1" dirty="0" smtClean="0"/>
              <a:t>  public </a:t>
            </a:r>
            <a:r>
              <a:rPr lang="en-US" sz="1400" b="1" dirty="0" err="1"/>
              <a:t>int</a:t>
            </a:r>
            <a:r>
              <a:rPr lang="en-US" sz="1400" b="1" dirty="0"/>
              <a:t> </a:t>
            </a:r>
            <a:r>
              <a:rPr lang="en-US" sz="1400" dirty="0" err="1"/>
              <a:t>getNumber</a:t>
            </a:r>
            <a:r>
              <a:rPr lang="en-US" sz="1400" dirty="0"/>
              <a:t>() {</a:t>
            </a:r>
          </a:p>
          <a:p>
            <a:r>
              <a:rPr lang="en-US" sz="1400" b="1" dirty="0" smtClean="0"/>
              <a:t>    return </a:t>
            </a:r>
            <a:r>
              <a:rPr lang="en-US" sz="1400" i="1" dirty="0"/>
              <a:t>SEMINAR_NUMBER</a:t>
            </a:r>
            <a:r>
              <a:rPr lang="en-US" sz="1400" b="1" i="1" dirty="0"/>
              <a:t>;</a:t>
            </a:r>
          </a:p>
          <a:p>
            <a:r>
              <a:rPr lang="en-US" sz="1400" dirty="0" smtClean="0"/>
              <a:t>  }</a:t>
            </a:r>
            <a:endParaRPr lang="en-US" sz="1400" dirty="0"/>
          </a:p>
          <a:p>
            <a:pPr algn="l"/>
            <a:r>
              <a:rPr lang="en-US" sz="1400" dirty="0" smtClean="0"/>
              <a:t>}</a:t>
            </a:r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Calling </a:t>
            </a:r>
            <a:r>
              <a:rPr lang="en-US" dirty="0" err="1" smtClean="0"/>
              <a:t>AFreshmanSeminar</a:t>
            </a:r>
            <a:r>
              <a:rPr lang="en-US" dirty="0" smtClean="0"/>
              <a:t> Constructor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2743200" y="3277588"/>
            <a:ext cx="0" cy="204301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5867400" y="4780003"/>
            <a:ext cx="0" cy="54060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81000" y="4094203"/>
            <a:ext cx="1905000" cy="685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err="1" smtClean="0">
                <a:latin typeface="Calibri" pitchFamily="34" charset="0"/>
                <a:cs typeface="Calibri" pitchFamily="34" charset="0"/>
              </a:rPr>
              <a:t>numberOfQueries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uninitialized</a:t>
            </a: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3657600" y="1962602"/>
            <a:ext cx="4419600" cy="286232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b="1" dirty="0"/>
              <a:t>public</a:t>
            </a:r>
            <a:r>
              <a:rPr lang="en-US" sz="1200" dirty="0"/>
              <a:t> </a:t>
            </a:r>
            <a:r>
              <a:rPr lang="en-US" sz="1200" b="1" dirty="0"/>
              <a:t>abstract class</a:t>
            </a:r>
            <a:r>
              <a:rPr lang="en-US" sz="1200" dirty="0"/>
              <a:t> </a:t>
            </a:r>
            <a:r>
              <a:rPr lang="en-US" sz="1200" dirty="0" err="1"/>
              <a:t>ALoggedCourse</a:t>
            </a:r>
            <a:r>
              <a:rPr lang="en-US" sz="1200" dirty="0"/>
              <a:t> </a:t>
            </a:r>
            <a:r>
              <a:rPr lang="en-US" sz="1200" b="1" dirty="0" smtClean="0"/>
              <a:t>extends</a:t>
            </a:r>
            <a:r>
              <a:rPr lang="en-US" sz="1200" dirty="0" smtClean="0"/>
              <a:t> </a:t>
            </a:r>
            <a:r>
              <a:rPr lang="en-US" sz="1200" dirty="0" err="1"/>
              <a:t>ACourse</a:t>
            </a:r>
            <a:r>
              <a:rPr lang="en-US" sz="1200" dirty="0"/>
              <a:t> </a:t>
            </a:r>
            <a:endParaRPr lang="en-US" sz="1200" dirty="0" smtClean="0"/>
          </a:p>
          <a:p>
            <a:r>
              <a:rPr lang="en-US" sz="1200" b="1" dirty="0"/>
              <a:t> 	</a:t>
            </a:r>
            <a:r>
              <a:rPr lang="en-US" sz="1200" b="1" dirty="0" smtClean="0"/>
              <a:t>implements</a:t>
            </a:r>
            <a:r>
              <a:rPr lang="en-US" sz="1200" dirty="0" smtClean="0"/>
              <a:t> </a:t>
            </a:r>
            <a:r>
              <a:rPr lang="en-US" sz="1200" dirty="0" err="1"/>
              <a:t>LoggedCourse</a:t>
            </a:r>
            <a:r>
              <a:rPr lang="en-US" sz="1200" dirty="0"/>
              <a:t> {</a:t>
            </a:r>
          </a:p>
          <a:p>
            <a:r>
              <a:rPr lang="en-US" sz="1200" b="1" dirty="0" smtClean="0"/>
              <a:t>  </a:t>
            </a:r>
            <a:r>
              <a:rPr lang="en-US" sz="1200" b="1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/>
              <a:t>numberOfQueries</a:t>
            </a:r>
            <a:r>
              <a:rPr lang="en-US" sz="1200" dirty="0"/>
              <a:t> = 0;</a:t>
            </a:r>
          </a:p>
          <a:p>
            <a:r>
              <a:rPr lang="en-US" sz="1200" dirty="0" smtClean="0"/>
              <a:t>  </a:t>
            </a:r>
            <a:r>
              <a:rPr lang="en-US" sz="1200" b="1" dirty="0" smtClean="0"/>
              <a:t>public</a:t>
            </a:r>
            <a:r>
              <a:rPr lang="en-US" sz="1200" dirty="0" smtClean="0"/>
              <a:t> </a:t>
            </a:r>
            <a:r>
              <a:rPr lang="en-US" sz="1200" dirty="0" err="1"/>
              <a:t>ALoggedCourse</a:t>
            </a:r>
            <a:r>
              <a:rPr lang="en-US" sz="1200" dirty="0"/>
              <a:t> (String </a:t>
            </a:r>
            <a:r>
              <a:rPr lang="en-US" sz="1200" dirty="0" err="1"/>
              <a:t>theTitle</a:t>
            </a:r>
            <a:r>
              <a:rPr lang="en-US" sz="1200" dirty="0"/>
              <a:t>, String </a:t>
            </a:r>
            <a:r>
              <a:rPr lang="en-US" sz="1200" dirty="0" err="1"/>
              <a:t>theDept</a:t>
            </a:r>
            <a:r>
              <a:rPr lang="en-US" sz="1200" dirty="0"/>
              <a:t>) {</a:t>
            </a:r>
          </a:p>
          <a:p>
            <a:r>
              <a:rPr lang="en-US" sz="1200" dirty="0" smtClean="0"/>
              <a:t>    </a:t>
            </a:r>
            <a:r>
              <a:rPr lang="en-US" sz="1200" b="1" dirty="0" smtClean="0"/>
              <a:t>super</a:t>
            </a:r>
            <a:r>
              <a:rPr lang="en-US" sz="1200" dirty="0" smtClean="0"/>
              <a:t> </a:t>
            </a:r>
            <a:r>
              <a:rPr lang="en-US" sz="1200" dirty="0"/>
              <a:t>(</a:t>
            </a:r>
            <a:r>
              <a:rPr lang="en-US" sz="1200" dirty="0" err="1"/>
              <a:t>theTitle</a:t>
            </a:r>
            <a:r>
              <a:rPr lang="en-US" sz="1200" dirty="0"/>
              <a:t>, </a:t>
            </a:r>
            <a:r>
              <a:rPr lang="en-US" sz="1200" dirty="0" err="1"/>
              <a:t>theDept</a:t>
            </a:r>
            <a:r>
              <a:rPr lang="en-US" sz="1200" dirty="0"/>
              <a:t>);		</a:t>
            </a:r>
          </a:p>
          <a:p>
            <a:r>
              <a:rPr lang="en-US" sz="1200" dirty="0" smtClean="0"/>
              <a:t>  }</a:t>
            </a:r>
          </a:p>
          <a:p>
            <a:r>
              <a:rPr lang="en-US" sz="1200" b="1" dirty="0" smtClean="0"/>
              <a:t>  public </a:t>
            </a:r>
            <a:r>
              <a:rPr lang="en-US" sz="1200" dirty="0"/>
              <a:t>String </a:t>
            </a:r>
            <a:r>
              <a:rPr lang="en-US" sz="1200" dirty="0" err="1"/>
              <a:t>getTitle</a:t>
            </a:r>
            <a:r>
              <a:rPr lang="en-US" sz="1200" dirty="0"/>
              <a:t>() {</a:t>
            </a:r>
          </a:p>
          <a:p>
            <a:r>
              <a:rPr lang="en-US" sz="1200" dirty="0" smtClean="0"/>
              <a:t>    String </a:t>
            </a:r>
            <a:r>
              <a:rPr lang="en-US" sz="1200" dirty="0" err="1"/>
              <a:t>retVal</a:t>
            </a:r>
            <a:r>
              <a:rPr lang="en-US" sz="1200" dirty="0"/>
              <a:t> = </a:t>
            </a:r>
            <a:r>
              <a:rPr lang="en-US" sz="1200" b="1" dirty="0" err="1"/>
              <a:t>super.</a:t>
            </a:r>
            <a:r>
              <a:rPr lang="en-US" sz="1200" dirty="0" err="1"/>
              <a:t>getTitle</a:t>
            </a:r>
            <a:r>
              <a:rPr lang="en-US" sz="1200" dirty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numberOfQueries</a:t>
            </a:r>
            <a:r>
              <a:rPr lang="en-US" sz="1200" dirty="0" smtClean="0"/>
              <a:t>++;</a:t>
            </a:r>
          </a:p>
          <a:p>
            <a:r>
              <a:rPr lang="en-US" sz="1200" b="1" dirty="0"/>
              <a:t> </a:t>
            </a:r>
            <a:r>
              <a:rPr lang="en-US" sz="1200" b="1" dirty="0" smtClean="0"/>
              <a:t>   return </a:t>
            </a:r>
            <a:r>
              <a:rPr lang="en-US" sz="1200" dirty="0" err="1"/>
              <a:t>retVal</a:t>
            </a:r>
            <a:r>
              <a:rPr lang="en-US" sz="1200" b="1" dirty="0" smtClean="0"/>
              <a:t>;</a:t>
            </a:r>
          </a:p>
          <a:p>
            <a:r>
              <a:rPr lang="en-US" sz="1200" dirty="0" smtClean="0"/>
              <a:t>  }</a:t>
            </a:r>
            <a:endParaRPr lang="en-US" sz="1200" dirty="0"/>
          </a:p>
          <a:p>
            <a:r>
              <a:rPr lang="en-US" sz="1200" dirty="0" smtClean="0"/>
              <a:t>  </a:t>
            </a:r>
            <a:r>
              <a:rPr lang="en-US" sz="1200" b="1" dirty="0" smtClean="0"/>
              <a:t>public</a:t>
            </a:r>
            <a:r>
              <a:rPr lang="en-US" sz="1200" dirty="0" smtClean="0"/>
              <a:t> </a:t>
            </a:r>
            <a:r>
              <a:rPr lang="en-US" sz="1200" b="1" dirty="0" err="1"/>
              <a:t>int</a:t>
            </a:r>
            <a:r>
              <a:rPr lang="en-US" sz="1200" dirty="0"/>
              <a:t> </a:t>
            </a:r>
            <a:r>
              <a:rPr lang="en-US" sz="1200" dirty="0" err="1"/>
              <a:t>getNumberOfQueries</a:t>
            </a:r>
            <a:r>
              <a:rPr lang="en-US" sz="1200" dirty="0"/>
              <a:t>() {</a:t>
            </a:r>
          </a:p>
          <a:p>
            <a:r>
              <a:rPr lang="en-US" sz="1200" dirty="0" smtClean="0"/>
              <a:t>    </a:t>
            </a:r>
            <a:r>
              <a:rPr lang="en-US" sz="1200" b="1" dirty="0" smtClean="0"/>
              <a:t>return</a:t>
            </a:r>
            <a:r>
              <a:rPr lang="en-US" sz="1200" dirty="0" smtClean="0"/>
              <a:t> </a:t>
            </a:r>
            <a:r>
              <a:rPr lang="en-US" sz="1200" dirty="0" err="1"/>
              <a:t>numberOfQueries</a:t>
            </a:r>
            <a:r>
              <a:rPr lang="en-US" sz="1200" dirty="0"/>
              <a:t>;</a:t>
            </a:r>
          </a:p>
          <a:p>
            <a:r>
              <a:rPr lang="en-US" sz="1200" dirty="0" smtClean="0"/>
              <a:t>  }</a:t>
            </a:r>
          </a:p>
          <a:p>
            <a:r>
              <a:rPr lang="en-US" sz="1200" dirty="0" smtClean="0"/>
              <a:t>}</a:t>
            </a:r>
            <a:r>
              <a:rPr lang="en-US" sz="1200" dirty="0"/>
              <a:t>	</a:t>
            </a: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933007" y="5320605"/>
            <a:ext cx="6839393" cy="138499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b="1" dirty="0"/>
              <a:t>public</a:t>
            </a:r>
            <a:r>
              <a:rPr lang="en-US" sz="1200" dirty="0"/>
              <a:t> </a:t>
            </a:r>
            <a:r>
              <a:rPr lang="en-US" sz="1200" b="1" dirty="0" smtClean="0"/>
              <a:t>class</a:t>
            </a:r>
            <a:r>
              <a:rPr lang="en-US" sz="1200" dirty="0" smtClean="0"/>
              <a:t> </a:t>
            </a:r>
            <a:r>
              <a:rPr lang="en-US" sz="1200" dirty="0" err="1" smtClean="0"/>
              <a:t>ALoggedFreshmanSeminar</a:t>
            </a:r>
            <a:r>
              <a:rPr lang="en-US" sz="1200" dirty="0" smtClean="0"/>
              <a:t> </a:t>
            </a:r>
          </a:p>
          <a:p>
            <a:r>
              <a:rPr lang="en-US" sz="1200" b="1" dirty="0"/>
              <a:t> </a:t>
            </a:r>
            <a:r>
              <a:rPr lang="en-US" sz="1200" b="1" dirty="0" smtClean="0"/>
              <a:t>        extends</a:t>
            </a:r>
            <a:r>
              <a:rPr lang="en-US" sz="1200" dirty="0" smtClean="0"/>
              <a:t> </a:t>
            </a:r>
            <a:r>
              <a:rPr lang="en-US" sz="1200" dirty="0" err="1" smtClean="0"/>
              <a:t>AFreshmanSeminar</a:t>
            </a:r>
            <a:r>
              <a:rPr lang="en-US" sz="1200" dirty="0" smtClean="0"/>
              <a:t>, </a:t>
            </a:r>
            <a:r>
              <a:rPr lang="en-US" sz="1200" dirty="0" err="1" smtClean="0"/>
              <a:t>ALoggedCourse</a:t>
            </a:r>
            <a:r>
              <a:rPr lang="en-US" sz="1200" b="1" dirty="0" smtClean="0"/>
              <a:t>   implements</a:t>
            </a:r>
            <a:r>
              <a:rPr lang="en-US" sz="1200" dirty="0" smtClean="0"/>
              <a:t> </a:t>
            </a:r>
            <a:r>
              <a:rPr lang="en-US" sz="1200" dirty="0" err="1" smtClean="0"/>
              <a:t>LoggedFreshmanSeminar</a:t>
            </a:r>
            <a:r>
              <a:rPr lang="en-US" sz="1200" dirty="0" smtClean="0"/>
              <a:t> </a:t>
            </a:r>
            <a:r>
              <a:rPr lang="en-US" sz="1200" dirty="0"/>
              <a:t>{</a:t>
            </a:r>
          </a:p>
          <a:p>
            <a:r>
              <a:rPr lang="en-US" sz="1200" b="1" dirty="0" smtClean="0"/>
              <a:t>  public</a:t>
            </a:r>
            <a:r>
              <a:rPr lang="en-US" sz="1200" dirty="0" smtClean="0"/>
              <a:t> </a:t>
            </a:r>
            <a:r>
              <a:rPr lang="en-US" sz="1200" dirty="0" err="1" smtClean="0"/>
              <a:t>ALoggedFreshmanSeminar</a:t>
            </a:r>
            <a:r>
              <a:rPr lang="en-US" sz="1200" dirty="0" smtClean="0"/>
              <a:t> </a:t>
            </a:r>
            <a:r>
              <a:rPr lang="en-US" sz="1200" dirty="0"/>
              <a:t>String </a:t>
            </a:r>
            <a:r>
              <a:rPr lang="en-US" sz="1200" dirty="0" err="1"/>
              <a:t>theTitle</a:t>
            </a:r>
            <a:r>
              <a:rPr lang="en-US" sz="1200" dirty="0"/>
              <a:t>, String </a:t>
            </a:r>
            <a:r>
              <a:rPr lang="en-US" sz="1200" dirty="0" err="1" smtClean="0"/>
              <a:t>theDept</a:t>
            </a:r>
            <a:r>
              <a:rPr lang="en-US" sz="1200" dirty="0" smtClean="0"/>
              <a:t>) {</a:t>
            </a:r>
          </a:p>
          <a:p>
            <a:r>
              <a:rPr lang="en-US" sz="1200" dirty="0" smtClean="0"/>
              <a:t>     </a:t>
            </a:r>
            <a:r>
              <a:rPr lang="en-US" sz="1200" b="1" dirty="0" smtClean="0"/>
              <a:t>super</a:t>
            </a:r>
            <a:r>
              <a:rPr lang="en-US" sz="1200" dirty="0" smtClean="0"/>
              <a:t> </a:t>
            </a:r>
            <a:r>
              <a:rPr lang="en-US" sz="1200" dirty="0"/>
              <a:t>(</a:t>
            </a:r>
            <a:r>
              <a:rPr lang="en-US" sz="1200" dirty="0" err="1"/>
              <a:t>theTitle</a:t>
            </a:r>
            <a:r>
              <a:rPr lang="en-US" sz="1200" dirty="0"/>
              <a:t>, </a:t>
            </a:r>
            <a:r>
              <a:rPr lang="en-US" sz="1200" dirty="0" err="1" smtClean="0"/>
              <a:t>theDept</a:t>
            </a:r>
            <a:r>
              <a:rPr lang="en-US" sz="1200" dirty="0" smtClean="0"/>
              <a:t>);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}</a:t>
            </a:r>
            <a:endParaRPr lang="en-US" sz="1200" dirty="0"/>
          </a:p>
          <a:p>
            <a:r>
              <a:rPr lang="en-US" sz="1200" dirty="0" smtClean="0"/>
              <a:t>}</a:t>
            </a:r>
            <a:r>
              <a:rPr lang="en-US" sz="1200" dirty="0"/>
              <a:t>	</a:t>
            </a:r>
          </a:p>
        </p:txBody>
      </p:sp>
      <p:sp>
        <p:nvSpPr>
          <p:cNvPr id="22" name="Rectangle 21"/>
          <p:cNvSpPr/>
          <p:nvPr/>
        </p:nvSpPr>
        <p:spPr>
          <a:xfrm>
            <a:off x="928416" y="1627283"/>
            <a:ext cx="5700983" cy="685800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5530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757410" y="1143000"/>
            <a:ext cx="6100590" cy="20313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sz="1400" b="1" dirty="0" smtClean="0"/>
              <a:t>public</a:t>
            </a:r>
            <a:r>
              <a:rPr lang="en-US" sz="1400" dirty="0" smtClean="0"/>
              <a:t> </a:t>
            </a:r>
            <a:r>
              <a:rPr lang="en-US" sz="1400" b="1" dirty="0"/>
              <a:t>class</a:t>
            </a:r>
            <a:r>
              <a:rPr lang="en-US" sz="1400" dirty="0"/>
              <a:t> </a:t>
            </a:r>
            <a:r>
              <a:rPr lang="en-US" sz="1400" dirty="0" err="1" smtClean="0"/>
              <a:t>AFreshmanSeminar</a:t>
            </a:r>
            <a:r>
              <a:rPr lang="en-US" sz="1400" dirty="0" smtClean="0"/>
              <a:t> </a:t>
            </a:r>
            <a:r>
              <a:rPr lang="en-US" sz="1400" b="1" dirty="0"/>
              <a:t>extends</a:t>
            </a:r>
            <a:r>
              <a:rPr lang="en-US" sz="1400" dirty="0"/>
              <a:t> </a:t>
            </a:r>
            <a:r>
              <a:rPr lang="en-US" sz="1400" dirty="0" err="1"/>
              <a:t>ACourse</a:t>
            </a:r>
            <a:r>
              <a:rPr lang="en-US" sz="1400" dirty="0"/>
              <a:t> </a:t>
            </a:r>
            <a:endParaRPr lang="en-US" sz="1400" dirty="0" smtClean="0"/>
          </a:p>
          <a:p>
            <a:pPr algn="l"/>
            <a:r>
              <a:rPr lang="en-US" sz="1400" b="1" dirty="0"/>
              <a:t> 	</a:t>
            </a:r>
            <a:r>
              <a:rPr lang="en-US" sz="1400" b="1" dirty="0" smtClean="0"/>
              <a:t>implements</a:t>
            </a:r>
            <a:r>
              <a:rPr lang="en-US" sz="1400" dirty="0" smtClean="0"/>
              <a:t> </a:t>
            </a:r>
            <a:r>
              <a:rPr lang="en-US" sz="1400" dirty="0"/>
              <a:t>Course {</a:t>
            </a:r>
          </a:p>
          <a:p>
            <a:r>
              <a:rPr lang="en-US" sz="1400" b="1" dirty="0" smtClean="0"/>
              <a:t>   </a:t>
            </a:r>
            <a:r>
              <a:rPr lang="en-US" sz="1400" b="1" dirty="0"/>
              <a:t>public </a:t>
            </a:r>
            <a:r>
              <a:rPr lang="en-US" sz="1400" dirty="0" err="1"/>
              <a:t>ALoggedFreshmanSeminar</a:t>
            </a:r>
            <a:r>
              <a:rPr lang="en-US" sz="1400" dirty="0"/>
              <a:t>(String </a:t>
            </a:r>
            <a:r>
              <a:rPr lang="en-US" sz="1400" dirty="0" err="1"/>
              <a:t>theTitle</a:t>
            </a:r>
            <a:r>
              <a:rPr lang="en-US" sz="1400" dirty="0"/>
              <a:t>, String </a:t>
            </a:r>
            <a:r>
              <a:rPr lang="en-US" sz="1400" dirty="0" err="1"/>
              <a:t>theDept</a:t>
            </a:r>
            <a:r>
              <a:rPr lang="en-US" sz="1400" dirty="0"/>
              <a:t>) {</a:t>
            </a:r>
          </a:p>
          <a:p>
            <a:r>
              <a:rPr lang="en-US" sz="1400" b="1" dirty="0" smtClean="0"/>
              <a:t>     super </a:t>
            </a:r>
            <a:r>
              <a:rPr lang="en-US" sz="1400" dirty="0" smtClean="0"/>
              <a:t>(</a:t>
            </a:r>
            <a:r>
              <a:rPr lang="en-US" sz="1400" dirty="0" err="1"/>
              <a:t>theTitle</a:t>
            </a:r>
            <a:r>
              <a:rPr lang="en-US" sz="1400" dirty="0"/>
              <a:t>, </a:t>
            </a:r>
            <a:r>
              <a:rPr lang="en-US" sz="1400" dirty="0" err="1"/>
              <a:t>theDept</a:t>
            </a:r>
            <a:r>
              <a:rPr lang="en-US" sz="1400" dirty="0"/>
              <a:t>);</a:t>
            </a:r>
          </a:p>
          <a:p>
            <a:r>
              <a:rPr lang="en-US" sz="1400" dirty="0" smtClean="0"/>
              <a:t>   }</a:t>
            </a:r>
            <a:endParaRPr lang="en-US" sz="1400" dirty="0"/>
          </a:p>
          <a:p>
            <a:r>
              <a:rPr lang="en-US" sz="1400" b="1" dirty="0" smtClean="0"/>
              <a:t>  public </a:t>
            </a:r>
            <a:r>
              <a:rPr lang="en-US" sz="1400" b="1" dirty="0" err="1"/>
              <a:t>int</a:t>
            </a:r>
            <a:r>
              <a:rPr lang="en-US" sz="1400" b="1" dirty="0"/>
              <a:t> </a:t>
            </a:r>
            <a:r>
              <a:rPr lang="en-US" sz="1400" dirty="0" err="1"/>
              <a:t>getNumber</a:t>
            </a:r>
            <a:r>
              <a:rPr lang="en-US" sz="1400" dirty="0"/>
              <a:t>() {</a:t>
            </a:r>
          </a:p>
          <a:p>
            <a:r>
              <a:rPr lang="en-US" sz="1400" b="1" dirty="0" smtClean="0"/>
              <a:t>    return </a:t>
            </a:r>
            <a:r>
              <a:rPr lang="en-US" sz="1400" i="1" dirty="0"/>
              <a:t>SEMINAR_NUMBER</a:t>
            </a:r>
            <a:r>
              <a:rPr lang="en-US" sz="1400" b="1" i="1" dirty="0"/>
              <a:t>;</a:t>
            </a:r>
          </a:p>
          <a:p>
            <a:r>
              <a:rPr lang="en-US" sz="1400" dirty="0" smtClean="0"/>
              <a:t>  }</a:t>
            </a:r>
            <a:endParaRPr lang="en-US" sz="1400" dirty="0"/>
          </a:p>
          <a:p>
            <a:pPr algn="l"/>
            <a:r>
              <a:rPr lang="en-US" sz="1400" dirty="0" smtClean="0"/>
              <a:t>}</a:t>
            </a:r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Both Constructors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66976" y="1905000"/>
            <a:ext cx="2157224" cy="239762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59814" y="3883898"/>
            <a:ext cx="2362200" cy="8303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err="1" smtClean="0">
                <a:latin typeface="Calibri" pitchFamily="34" charset="0"/>
                <a:cs typeface="Calibri" pitchFamily="34" charset="0"/>
              </a:rPr>
              <a:t>ACourse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constructor called twice </a:t>
            </a: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3657600" y="1962602"/>
            <a:ext cx="4419600" cy="286232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b="1" dirty="0"/>
              <a:t>public</a:t>
            </a:r>
            <a:r>
              <a:rPr lang="en-US" sz="1200" dirty="0"/>
              <a:t> </a:t>
            </a:r>
            <a:r>
              <a:rPr lang="en-US" sz="1200" b="1" dirty="0"/>
              <a:t>abstract class</a:t>
            </a:r>
            <a:r>
              <a:rPr lang="en-US" sz="1200" dirty="0"/>
              <a:t> </a:t>
            </a:r>
            <a:r>
              <a:rPr lang="en-US" sz="1200" dirty="0" err="1"/>
              <a:t>ALoggedCourse</a:t>
            </a:r>
            <a:r>
              <a:rPr lang="en-US" sz="1200" dirty="0"/>
              <a:t> </a:t>
            </a:r>
            <a:r>
              <a:rPr lang="en-US" sz="1200" b="1" dirty="0" smtClean="0"/>
              <a:t>extends</a:t>
            </a:r>
            <a:r>
              <a:rPr lang="en-US" sz="1200" dirty="0" smtClean="0"/>
              <a:t> </a:t>
            </a:r>
            <a:r>
              <a:rPr lang="en-US" sz="1200" dirty="0" err="1"/>
              <a:t>ACourse</a:t>
            </a:r>
            <a:r>
              <a:rPr lang="en-US" sz="1200" dirty="0"/>
              <a:t> </a:t>
            </a:r>
            <a:endParaRPr lang="en-US" sz="1200" dirty="0" smtClean="0"/>
          </a:p>
          <a:p>
            <a:r>
              <a:rPr lang="en-US" sz="1200" b="1" dirty="0"/>
              <a:t> 	</a:t>
            </a:r>
            <a:r>
              <a:rPr lang="en-US" sz="1200" b="1" dirty="0" smtClean="0"/>
              <a:t>implements</a:t>
            </a:r>
            <a:r>
              <a:rPr lang="en-US" sz="1200" dirty="0" smtClean="0"/>
              <a:t> </a:t>
            </a:r>
            <a:r>
              <a:rPr lang="en-US" sz="1200" dirty="0" err="1"/>
              <a:t>LoggedCourse</a:t>
            </a:r>
            <a:r>
              <a:rPr lang="en-US" sz="1200" dirty="0"/>
              <a:t> {</a:t>
            </a:r>
          </a:p>
          <a:p>
            <a:r>
              <a:rPr lang="en-US" sz="1200" b="1" dirty="0" smtClean="0"/>
              <a:t>  </a:t>
            </a:r>
            <a:r>
              <a:rPr lang="en-US" sz="1200" b="1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/>
              <a:t>numberOfQueries</a:t>
            </a:r>
            <a:r>
              <a:rPr lang="en-US" sz="1200" dirty="0"/>
              <a:t> = 0;</a:t>
            </a:r>
          </a:p>
          <a:p>
            <a:r>
              <a:rPr lang="en-US" sz="1200" dirty="0" smtClean="0"/>
              <a:t>  </a:t>
            </a:r>
            <a:r>
              <a:rPr lang="en-US" sz="1200" b="1" dirty="0" smtClean="0"/>
              <a:t>public</a:t>
            </a:r>
            <a:r>
              <a:rPr lang="en-US" sz="1200" dirty="0" smtClean="0"/>
              <a:t> </a:t>
            </a:r>
            <a:r>
              <a:rPr lang="en-US" sz="1200" dirty="0" err="1"/>
              <a:t>ALoggedCourse</a:t>
            </a:r>
            <a:r>
              <a:rPr lang="en-US" sz="1200" dirty="0"/>
              <a:t> (String </a:t>
            </a:r>
            <a:r>
              <a:rPr lang="en-US" sz="1200" dirty="0" err="1"/>
              <a:t>theTitle</a:t>
            </a:r>
            <a:r>
              <a:rPr lang="en-US" sz="1200" dirty="0"/>
              <a:t>, String </a:t>
            </a:r>
            <a:r>
              <a:rPr lang="en-US" sz="1200" dirty="0" err="1"/>
              <a:t>theDept</a:t>
            </a:r>
            <a:r>
              <a:rPr lang="en-US" sz="1200" dirty="0"/>
              <a:t>) {</a:t>
            </a:r>
          </a:p>
          <a:p>
            <a:r>
              <a:rPr lang="en-US" sz="1200" dirty="0" smtClean="0"/>
              <a:t>    </a:t>
            </a:r>
            <a:r>
              <a:rPr lang="en-US" sz="1200" b="1" dirty="0" smtClean="0"/>
              <a:t>super</a:t>
            </a:r>
            <a:r>
              <a:rPr lang="en-US" sz="1200" dirty="0" smtClean="0"/>
              <a:t> </a:t>
            </a:r>
            <a:r>
              <a:rPr lang="en-US" sz="1200" dirty="0"/>
              <a:t>(</a:t>
            </a:r>
            <a:r>
              <a:rPr lang="en-US" sz="1200" dirty="0" err="1"/>
              <a:t>theTitle</a:t>
            </a:r>
            <a:r>
              <a:rPr lang="en-US" sz="1200" dirty="0"/>
              <a:t>, </a:t>
            </a:r>
            <a:r>
              <a:rPr lang="en-US" sz="1200" dirty="0" err="1"/>
              <a:t>theDept</a:t>
            </a:r>
            <a:r>
              <a:rPr lang="en-US" sz="1200" dirty="0"/>
              <a:t>);		</a:t>
            </a:r>
          </a:p>
          <a:p>
            <a:r>
              <a:rPr lang="en-US" sz="1200" dirty="0" smtClean="0"/>
              <a:t>  }</a:t>
            </a:r>
          </a:p>
          <a:p>
            <a:r>
              <a:rPr lang="en-US" sz="1200" b="1" dirty="0" smtClean="0"/>
              <a:t>  public </a:t>
            </a:r>
            <a:r>
              <a:rPr lang="en-US" sz="1200" dirty="0"/>
              <a:t>String </a:t>
            </a:r>
            <a:r>
              <a:rPr lang="en-US" sz="1200" dirty="0" err="1"/>
              <a:t>getTitle</a:t>
            </a:r>
            <a:r>
              <a:rPr lang="en-US" sz="1200" dirty="0"/>
              <a:t>() {</a:t>
            </a:r>
          </a:p>
          <a:p>
            <a:r>
              <a:rPr lang="en-US" sz="1200" dirty="0" smtClean="0"/>
              <a:t>    String </a:t>
            </a:r>
            <a:r>
              <a:rPr lang="en-US" sz="1200" dirty="0" err="1"/>
              <a:t>retVal</a:t>
            </a:r>
            <a:r>
              <a:rPr lang="en-US" sz="1200" dirty="0"/>
              <a:t> = </a:t>
            </a:r>
            <a:r>
              <a:rPr lang="en-US" sz="1200" b="1" dirty="0" err="1"/>
              <a:t>super.</a:t>
            </a:r>
            <a:r>
              <a:rPr lang="en-US" sz="1200" dirty="0" err="1"/>
              <a:t>getTitle</a:t>
            </a:r>
            <a:r>
              <a:rPr lang="en-US" sz="1200" dirty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numberOfQueries</a:t>
            </a:r>
            <a:r>
              <a:rPr lang="en-US" sz="1200" dirty="0" smtClean="0"/>
              <a:t>++;</a:t>
            </a:r>
          </a:p>
          <a:p>
            <a:r>
              <a:rPr lang="en-US" sz="1200" b="1" dirty="0"/>
              <a:t> </a:t>
            </a:r>
            <a:r>
              <a:rPr lang="en-US" sz="1200" b="1" dirty="0" smtClean="0"/>
              <a:t>   return </a:t>
            </a:r>
            <a:r>
              <a:rPr lang="en-US" sz="1200" dirty="0" err="1"/>
              <a:t>retVal</a:t>
            </a:r>
            <a:r>
              <a:rPr lang="en-US" sz="1200" b="1" dirty="0" smtClean="0"/>
              <a:t>;</a:t>
            </a:r>
          </a:p>
          <a:p>
            <a:r>
              <a:rPr lang="en-US" sz="1200" dirty="0" smtClean="0"/>
              <a:t>  }</a:t>
            </a:r>
            <a:endParaRPr lang="en-US" sz="1200" dirty="0"/>
          </a:p>
          <a:p>
            <a:r>
              <a:rPr lang="en-US" sz="1200" dirty="0" smtClean="0"/>
              <a:t>  </a:t>
            </a:r>
            <a:r>
              <a:rPr lang="en-US" sz="1200" b="1" dirty="0" smtClean="0"/>
              <a:t>public</a:t>
            </a:r>
            <a:r>
              <a:rPr lang="en-US" sz="1200" dirty="0" smtClean="0"/>
              <a:t> </a:t>
            </a:r>
            <a:r>
              <a:rPr lang="en-US" sz="1200" b="1" dirty="0" err="1"/>
              <a:t>int</a:t>
            </a:r>
            <a:r>
              <a:rPr lang="en-US" sz="1200" dirty="0"/>
              <a:t> </a:t>
            </a:r>
            <a:r>
              <a:rPr lang="en-US" sz="1200" dirty="0" err="1"/>
              <a:t>getNumberOfQueries</a:t>
            </a:r>
            <a:r>
              <a:rPr lang="en-US" sz="1200" dirty="0"/>
              <a:t>() {</a:t>
            </a:r>
          </a:p>
          <a:p>
            <a:r>
              <a:rPr lang="en-US" sz="1200" dirty="0" smtClean="0"/>
              <a:t>    </a:t>
            </a:r>
            <a:r>
              <a:rPr lang="en-US" sz="1200" b="1" dirty="0" smtClean="0"/>
              <a:t>return</a:t>
            </a:r>
            <a:r>
              <a:rPr lang="en-US" sz="1200" dirty="0" smtClean="0"/>
              <a:t> </a:t>
            </a:r>
            <a:r>
              <a:rPr lang="en-US" sz="1200" dirty="0" err="1"/>
              <a:t>numberOfQueries</a:t>
            </a:r>
            <a:r>
              <a:rPr lang="en-US" sz="1200" dirty="0"/>
              <a:t>;</a:t>
            </a:r>
          </a:p>
          <a:p>
            <a:r>
              <a:rPr lang="en-US" sz="1200" dirty="0" smtClean="0"/>
              <a:t>  }</a:t>
            </a:r>
          </a:p>
          <a:p>
            <a:r>
              <a:rPr lang="en-US" sz="1200" dirty="0" smtClean="0"/>
              <a:t>}</a:t>
            </a:r>
            <a:r>
              <a:rPr lang="en-US" sz="1200" dirty="0"/>
              <a:t>	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6019800" y="4780003"/>
            <a:ext cx="0" cy="47779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2743200" y="3277589"/>
            <a:ext cx="0" cy="198021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849723" y="2743200"/>
            <a:ext cx="2157224" cy="239762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933007" y="5320605"/>
            <a:ext cx="6763193" cy="138499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b="1" dirty="0"/>
              <a:t>public</a:t>
            </a:r>
            <a:r>
              <a:rPr lang="en-US" sz="1200" dirty="0"/>
              <a:t> </a:t>
            </a:r>
            <a:r>
              <a:rPr lang="en-US" sz="1200" b="1" dirty="0" smtClean="0"/>
              <a:t>class</a:t>
            </a:r>
            <a:r>
              <a:rPr lang="en-US" sz="1200" dirty="0" smtClean="0"/>
              <a:t> </a:t>
            </a:r>
            <a:r>
              <a:rPr lang="en-US" sz="1200" dirty="0" err="1" smtClean="0"/>
              <a:t>ALoggedFreshmanSeminar</a:t>
            </a:r>
            <a:r>
              <a:rPr lang="en-US" sz="1200" dirty="0" smtClean="0"/>
              <a:t> </a:t>
            </a:r>
          </a:p>
          <a:p>
            <a:r>
              <a:rPr lang="en-US" sz="1200" b="1" dirty="0"/>
              <a:t> </a:t>
            </a:r>
            <a:r>
              <a:rPr lang="en-US" sz="1200" b="1" dirty="0" smtClean="0"/>
              <a:t>        extends</a:t>
            </a:r>
            <a:r>
              <a:rPr lang="en-US" sz="1200" dirty="0" smtClean="0"/>
              <a:t> </a:t>
            </a:r>
            <a:r>
              <a:rPr lang="en-US" sz="1200" dirty="0" err="1" smtClean="0"/>
              <a:t>AFreshmanSeminar</a:t>
            </a:r>
            <a:r>
              <a:rPr lang="en-US" sz="1200" dirty="0" smtClean="0"/>
              <a:t>, </a:t>
            </a:r>
            <a:r>
              <a:rPr lang="en-US" sz="1200" dirty="0" err="1" smtClean="0"/>
              <a:t>ALoggedCourse</a:t>
            </a:r>
            <a:r>
              <a:rPr lang="en-US" sz="1200" b="1" dirty="0" smtClean="0"/>
              <a:t>   implements</a:t>
            </a:r>
            <a:r>
              <a:rPr lang="en-US" sz="1200" dirty="0" smtClean="0"/>
              <a:t> </a:t>
            </a:r>
            <a:r>
              <a:rPr lang="en-US" sz="1200" dirty="0" err="1" smtClean="0"/>
              <a:t>LoggedFreshmanSeminar</a:t>
            </a:r>
            <a:r>
              <a:rPr lang="en-US" sz="1200" dirty="0" smtClean="0"/>
              <a:t> </a:t>
            </a:r>
            <a:r>
              <a:rPr lang="en-US" sz="1200" dirty="0"/>
              <a:t>{</a:t>
            </a:r>
          </a:p>
          <a:p>
            <a:r>
              <a:rPr lang="en-US" sz="1200" b="1" dirty="0" smtClean="0"/>
              <a:t>  public</a:t>
            </a:r>
            <a:r>
              <a:rPr lang="en-US" sz="1200" dirty="0" smtClean="0"/>
              <a:t> </a:t>
            </a:r>
            <a:r>
              <a:rPr lang="en-US" sz="1200" dirty="0" err="1" smtClean="0"/>
              <a:t>ALoggedFreshmanSeminar</a:t>
            </a:r>
            <a:r>
              <a:rPr lang="en-US" sz="1200" dirty="0" smtClean="0"/>
              <a:t> </a:t>
            </a:r>
            <a:r>
              <a:rPr lang="en-US" sz="1200" dirty="0"/>
              <a:t>String </a:t>
            </a:r>
            <a:r>
              <a:rPr lang="en-US" sz="1200" dirty="0" err="1"/>
              <a:t>theTitle</a:t>
            </a:r>
            <a:r>
              <a:rPr lang="en-US" sz="1200" dirty="0"/>
              <a:t>, String </a:t>
            </a:r>
            <a:r>
              <a:rPr lang="en-US" sz="1200" dirty="0" err="1" smtClean="0"/>
              <a:t>theDept</a:t>
            </a:r>
            <a:r>
              <a:rPr lang="en-US" sz="1200" dirty="0" smtClean="0"/>
              <a:t>) {</a:t>
            </a:r>
          </a:p>
          <a:p>
            <a:r>
              <a:rPr lang="en-US" sz="1200" dirty="0" smtClean="0"/>
              <a:t>     </a:t>
            </a:r>
            <a:r>
              <a:rPr lang="en-US" sz="1200" b="1" dirty="0" smtClean="0"/>
              <a:t>super</a:t>
            </a:r>
            <a:r>
              <a:rPr lang="en-US" sz="1200" dirty="0" smtClean="0"/>
              <a:t> </a:t>
            </a:r>
            <a:r>
              <a:rPr lang="en-US" sz="1200" dirty="0"/>
              <a:t>(</a:t>
            </a:r>
            <a:r>
              <a:rPr lang="en-US" sz="1200" dirty="0" err="1"/>
              <a:t>theTitle</a:t>
            </a:r>
            <a:r>
              <a:rPr lang="en-US" sz="1200" dirty="0"/>
              <a:t>, </a:t>
            </a:r>
            <a:r>
              <a:rPr lang="en-US" sz="1200" dirty="0" err="1" smtClean="0"/>
              <a:t>theDept</a:t>
            </a:r>
            <a:r>
              <a:rPr lang="en-US" sz="1200" dirty="0" smtClean="0"/>
              <a:t>);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}</a:t>
            </a:r>
            <a:endParaRPr lang="en-US" sz="1200" dirty="0"/>
          </a:p>
          <a:p>
            <a:r>
              <a:rPr lang="en-US" sz="1200" dirty="0" smtClean="0"/>
              <a:t>}</a:t>
            </a:r>
            <a:r>
              <a:rPr lang="en-US" sz="12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1429593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/>
              <a:t>ACourse</a:t>
            </a:r>
          </a:p>
        </p:txBody>
      </p:sp>
      <p:sp>
        <p:nvSpPr>
          <p:cNvPr id="462851" name="Text Box 3"/>
          <p:cNvSpPr txBox="1">
            <a:spLocks noChangeArrowheads="1"/>
          </p:cNvSpPr>
          <p:nvPr/>
        </p:nvSpPr>
        <p:spPr bwMode="auto">
          <a:xfrm>
            <a:off x="457200" y="1295401"/>
            <a:ext cx="8229600" cy="369331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/>
              <a:t>abstract</a:t>
            </a:r>
            <a:r>
              <a:rPr lang="en-US" dirty="0"/>
              <a:t> </a:t>
            </a:r>
            <a:r>
              <a:rPr lang="en-US" b="1" dirty="0"/>
              <a:t>class</a:t>
            </a:r>
            <a:r>
              <a:rPr lang="en-US" dirty="0"/>
              <a:t> </a:t>
            </a:r>
            <a:r>
              <a:rPr lang="en-US" dirty="0" err="1"/>
              <a:t>ACourse</a:t>
            </a:r>
            <a:r>
              <a:rPr lang="en-US" dirty="0"/>
              <a:t>  {</a:t>
            </a:r>
          </a:p>
          <a:p>
            <a:pPr algn="l"/>
            <a:r>
              <a:rPr lang="en-US" dirty="0"/>
              <a:t>	String title, dept;</a:t>
            </a:r>
          </a:p>
          <a:p>
            <a:pPr algn="l"/>
            <a:r>
              <a:rPr lang="en-US" dirty="0"/>
              <a:t>	</a:t>
            </a:r>
            <a:r>
              <a:rPr lang="en-US" b="1" dirty="0"/>
              <a:t>public</a:t>
            </a:r>
            <a:r>
              <a:rPr lang="en-US" dirty="0"/>
              <a:t> </a:t>
            </a:r>
            <a:r>
              <a:rPr lang="en-US" dirty="0" err="1"/>
              <a:t>ACourse</a:t>
            </a:r>
            <a:r>
              <a:rPr lang="en-US" dirty="0"/>
              <a:t> (String </a:t>
            </a:r>
            <a:r>
              <a:rPr lang="en-US" dirty="0" err="1"/>
              <a:t>theTitle</a:t>
            </a:r>
            <a:r>
              <a:rPr lang="en-US" dirty="0"/>
              <a:t>, String </a:t>
            </a:r>
            <a:r>
              <a:rPr lang="en-US" dirty="0" err="1"/>
              <a:t>theDept</a:t>
            </a:r>
            <a:r>
              <a:rPr lang="en-US" dirty="0"/>
              <a:t>) {</a:t>
            </a:r>
          </a:p>
          <a:p>
            <a:pPr algn="l"/>
            <a:r>
              <a:rPr lang="en-US" dirty="0"/>
              <a:t>		title = </a:t>
            </a:r>
            <a:r>
              <a:rPr lang="en-US" dirty="0" err="1"/>
              <a:t>theTitle</a:t>
            </a:r>
            <a:r>
              <a:rPr lang="en-US" dirty="0"/>
              <a:t>;</a:t>
            </a:r>
          </a:p>
          <a:p>
            <a:pPr algn="l"/>
            <a:r>
              <a:rPr lang="en-US" dirty="0"/>
              <a:t>		dept = </a:t>
            </a:r>
            <a:r>
              <a:rPr lang="en-US" dirty="0" err="1"/>
              <a:t>theDept</a:t>
            </a:r>
            <a:r>
              <a:rPr lang="en-US" dirty="0"/>
              <a:t>;</a:t>
            </a:r>
          </a:p>
          <a:p>
            <a:pPr algn="l"/>
            <a:r>
              <a:rPr lang="en-US" dirty="0"/>
              <a:t>	}	</a:t>
            </a:r>
          </a:p>
          <a:p>
            <a:pPr algn="l"/>
            <a:r>
              <a:rPr lang="en-US" dirty="0"/>
              <a:t>	</a:t>
            </a:r>
            <a:r>
              <a:rPr lang="en-US" b="1" dirty="0"/>
              <a:t>public</a:t>
            </a:r>
            <a:r>
              <a:rPr lang="en-US" dirty="0"/>
              <a:t> String </a:t>
            </a:r>
            <a:r>
              <a:rPr lang="en-US" dirty="0" err="1"/>
              <a:t>getTitle</a:t>
            </a:r>
            <a:r>
              <a:rPr lang="en-US" dirty="0"/>
              <a:t>() {</a:t>
            </a:r>
          </a:p>
          <a:p>
            <a:pPr algn="l"/>
            <a:r>
              <a:rPr lang="en-US" dirty="0"/>
              <a:t>		</a:t>
            </a:r>
            <a:r>
              <a:rPr lang="en-US" b="1" dirty="0"/>
              <a:t>return</a:t>
            </a:r>
            <a:r>
              <a:rPr lang="en-US" dirty="0"/>
              <a:t> title;</a:t>
            </a:r>
          </a:p>
          <a:p>
            <a:pPr algn="l"/>
            <a:r>
              <a:rPr lang="en-US" dirty="0"/>
              <a:t>	}	</a:t>
            </a:r>
          </a:p>
          <a:p>
            <a:pPr algn="l"/>
            <a:r>
              <a:rPr lang="en-US" dirty="0"/>
              <a:t>          </a:t>
            </a:r>
            <a:r>
              <a:rPr lang="en-US" dirty="0" smtClean="0"/>
              <a:t>    </a:t>
            </a:r>
            <a:r>
              <a:rPr lang="en-US" b="1" dirty="0"/>
              <a:t>public</a:t>
            </a:r>
            <a:r>
              <a:rPr lang="en-US" dirty="0"/>
              <a:t> String </a:t>
            </a:r>
            <a:r>
              <a:rPr lang="en-US" dirty="0" err="1"/>
              <a:t>getDepartment</a:t>
            </a:r>
            <a:r>
              <a:rPr lang="en-US" dirty="0"/>
              <a:t>() {</a:t>
            </a:r>
          </a:p>
          <a:p>
            <a:pPr algn="l"/>
            <a:r>
              <a:rPr lang="en-US" dirty="0"/>
              <a:t>		</a:t>
            </a:r>
            <a:r>
              <a:rPr lang="en-US" b="1" dirty="0"/>
              <a:t>return</a:t>
            </a:r>
            <a:r>
              <a:rPr lang="en-US" dirty="0"/>
              <a:t> dept;</a:t>
            </a:r>
          </a:p>
          <a:p>
            <a:pPr algn="l"/>
            <a:r>
              <a:rPr lang="en-US" dirty="0"/>
              <a:t>	}</a:t>
            </a:r>
          </a:p>
          <a:p>
            <a:pPr algn="l"/>
            <a:r>
              <a:rPr lang="en-US" dirty="0"/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1143000" y="5540242"/>
            <a:ext cx="2362200" cy="8303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err="1" smtClean="0">
                <a:latin typeface="Calibri" pitchFamily="34" charset="0"/>
                <a:cs typeface="Calibri" pitchFamily="34" charset="0"/>
              </a:rPr>
              <a:t>ACourse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constructor called twice </a:t>
            </a:r>
          </a:p>
        </p:txBody>
      </p:sp>
      <p:sp>
        <p:nvSpPr>
          <p:cNvPr id="6" name="Rectangle 5"/>
          <p:cNvSpPr/>
          <p:nvPr/>
        </p:nvSpPr>
        <p:spPr>
          <a:xfrm>
            <a:off x="4114800" y="5540242"/>
            <a:ext cx="2362200" cy="8303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Does not cause a problem</a:t>
            </a:r>
          </a:p>
        </p:txBody>
      </p:sp>
    </p:spTree>
    <p:extLst>
      <p:ext uri="{BB962C8B-B14F-4D97-AF65-F5344CB8AC3E}">
        <p14:creationId xmlns:p14="http://schemas.microsoft.com/office/powerpoint/2010/main" val="3192803983"/>
      </p:ext>
    </p:extLst>
  </p:cSld>
  <p:clrMapOvr>
    <a:masterClrMapping/>
  </p:clrMapOvr>
  <p:transition advTm="203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 smtClean="0"/>
              <a:t>Alternative </a:t>
            </a:r>
            <a:r>
              <a:rPr lang="en-US" dirty="0" err="1" smtClean="0"/>
              <a:t>ACourse</a:t>
            </a:r>
            <a:endParaRPr lang="en-US" dirty="0"/>
          </a:p>
        </p:txBody>
      </p:sp>
      <p:sp>
        <p:nvSpPr>
          <p:cNvPr id="462851" name="Text Box 3"/>
          <p:cNvSpPr txBox="1">
            <a:spLocks noChangeArrowheads="1"/>
          </p:cNvSpPr>
          <p:nvPr/>
        </p:nvSpPr>
        <p:spPr bwMode="auto">
          <a:xfrm>
            <a:off x="483824" y="838200"/>
            <a:ext cx="8229600" cy="535531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/>
              <a:t>abstract</a:t>
            </a:r>
            <a:r>
              <a:rPr lang="en-US" dirty="0"/>
              <a:t> </a:t>
            </a:r>
            <a:r>
              <a:rPr lang="en-US" b="1" dirty="0"/>
              <a:t>class</a:t>
            </a:r>
            <a:r>
              <a:rPr lang="en-US" dirty="0"/>
              <a:t> </a:t>
            </a:r>
            <a:r>
              <a:rPr lang="en-US" dirty="0" err="1"/>
              <a:t>ACourse</a:t>
            </a:r>
            <a:r>
              <a:rPr lang="en-US" dirty="0"/>
              <a:t>  {</a:t>
            </a:r>
          </a:p>
          <a:p>
            <a:pPr algn="l"/>
            <a:r>
              <a:rPr lang="en-US" dirty="0"/>
              <a:t>	String title, </a:t>
            </a:r>
            <a:r>
              <a:rPr lang="en-US" dirty="0" err="1"/>
              <a:t>dept</a:t>
            </a:r>
            <a:r>
              <a:rPr lang="en-US" dirty="0" smtClean="0"/>
              <a:t>;</a:t>
            </a:r>
          </a:p>
          <a:p>
            <a:pPr algn="l"/>
            <a:r>
              <a:rPr lang="en-US" dirty="0"/>
              <a:t>	</a:t>
            </a:r>
            <a:r>
              <a:rPr lang="en-US" b="1" dirty="0" smtClean="0"/>
              <a:t>static</a:t>
            </a:r>
            <a:r>
              <a:rPr lang="en-US" dirty="0" smtClean="0"/>
              <a:t> 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numCourses</a:t>
            </a:r>
            <a:r>
              <a:rPr lang="en-US" dirty="0" smtClean="0"/>
              <a:t>;</a:t>
            </a:r>
            <a:endParaRPr lang="en-US" dirty="0"/>
          </a:p>
          <a:p>
            <a:pPr algn="l"/>
            <a:r>
              <a:rPr lang="en-US" dirty="0"/>
              <a:t>	</a:t>
            </a:r>
            <a:r>
              <a:rPr lang="en-US" b="1" dirty="0"/>
              <a:t>public</a:t>
            </a:r>
            <a:r>
              <a:rPr lang="en-US" dirty="0"/>
              <a:t> </a:t>
            </a:r>
            <a:r>
              <a:rPr lang="en-US" dirty="0" err="1"/>
              <a:t>ACourse</a:t>
            </a:r>
            <a:r>
              <a:rPr lang="en-US" dirty="0"/>
              <a:t> (String </a:t>
            </a:r>
            <a:r>
              <a:rPr lang="en-US" dirty="0" err="1"/>
              <a:t>theTitle</a:t>
            </a:r>
            <a:r>
              <a:rPr lang="en-US" dirty="0"/>
              <a:t>, String </a:t>
            </a:r>
            <a:r>
              <a:rPr lang="en-US" dirty="0" err="1"/>
              <a:t>theDept</a:t>
            </a:r>
            <a:r>
              <a:rPr lang="en-US" dirty="0"/>
              <a:t>) {</a:t>
            </a:r>
          </a:p>
          <a:p>
            <a:pPr algn="l"/>
            <a:r>
              <a:rPr lang="en-US" dirty="0"/>
              <a:t>		title = </a:t>
            </a:r>
            <a:r>
              <a:rPr lang="en-US" dirty="0" err="1"/>
              <a:t>theTitle</a:t>
            </a:r>
            <a:r>
              <a:rPr lang="en-US" dirty="0"/>
              <a:t>;</a:t>
            </a:r>
          </a:p>
          <a:p>
            <a:pPr algn="l"/>
            <a:r>
              <a:rPr lang="en-US" dirty="0"/>
              <a:t>		dept = </a:t>
            </a:r>
            <a:r>
              <a:rPr lang="en-US" dirty="0" err="1"/>
              <a:t>theDept</a:t>
            </a:r>
            <a:r>
              <a:rPr lang="en-US" dirty="0" smtClean="0"/>
              <a:t>;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numCourses</a:t>
            </a:r>
            <a:r>
              <a:rPr lang="en-US" dirty="0" smtClean="0"/>
              <a:t>++;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System.out.println</a:t>
            </a:r>
            <a:r>
              <a:rPr lang="en-US" dirty="0" smtClean="0"/>
              <a:t>(“A Course Created”);</a:t>
            </a:r>
            <a:endParaRPr lang="en-US" dirty="0"/>
          </a:p>
          <a:p>
            <a:pPr algn="l"/>
            <a:r>
              <a:rPr lang="en-US" dirty="0"/>
              <a:t>	}	</a:t>
            </a:r>
          </a:p>
          <a:p>
            <a:pPr algn="l"/>
            <a:r>
              <a:rPr lang="en-US" dirty="0"/>
              <a:t>	</a:t>
            </a:r>
            <a:r>
              <a:rPr lang="en-US" b="1" dirty="0"/>
              <a:t>public</a:t>
            </a:r>
            <a:r>
              <a:rPr lang="en-US" dirty="0"/>
              <a:t> String </a:t>
            </a:r>
            <a:r>
              <a:rPr lang="en-US" dirty="0" err="1"/>
              <a:t>getTitle</a:t>
            </a:r>
            <a:r>
              <a:rPr lang="en-US" dirty="0"/>
              <a:t>() {</a:t>
            </a:r>
          </a:p>
          <a:p>
            <a:pPr algn="l"/>
            <a:r>
              <a:rPr lang="en-US" dirty="0"/>
              <a:t>		</a:t>
            </a:r>
            <a:r>
              <a:rPr lang="en-US" b="1" dirty="0"/>
              <a:t>return</a:t>
            </a:r>
            <a:r>
              <a:rPr lang="en-US" dirty="0"/>
              <a:t> title;</a:t>
            </a:r>
          </a:p>
          <a:p>
            <a:pPr algn="l"/>
            <a:r>
              <a:rPr lang="en-US" dirty="0"/>
              <a:t>	}	</a:t>
            </a:r>
          </a:p>
          <a:p>
            <a:pPr algn="l"/>
            <a:r>
              <a:rPr lang="en-US" dirty="0"/>
              <a:t>          </a:t>
            </a:r>
            <a:r>
              <a:rPr lang="en-US" dirty="0" smtClean="0"/>
              <a:t>    </a:t>
            </a:r>
            <a:r>
              <a:rPr lang="en-US" b="1" dirty="0"/>
              <a:t>public</a:t>
            </a:r>
            <a:r>
              <a:rPr lang="en-US" dirty="0"/>
              <a:t> String </a:t>
            </a:r>
            <a:r>
              <a:rPr lang="en-US" dirty="0" err="1"/>
              <a:t>getDepartment</a:t>
            </a:r>
            <a:r>
              <a:rPr lang="en-US" dirty="0"/>
              <a:t>() {</a:t>
            </a:r>
          </a:p>
          <a:p>
            <a:pPr algn="l"/>
            <a:r>
              <a:rPr lang="en-US" dirty="0"/>
              <a:t>		</a:t>
            </a:r>
            <a:r>
              <a:rPr lang="en-US" b="1" dirty="0"/>
              <a:t>return</a:t>
            </a:r>
            <a:r>
              <a:rPr lang="en-US" dirty="0"/>
              <a:t> dept;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algn="l"/>
            <a:r>
              <a:rPr lang="en-US" dirty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static</a:t>
            </a:r>
            <a:r>
              <a:rPr lang="en-US" dirty="0" smtClean="0"/>
              <a:t> 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getNumCourses</a:t>
            </a:r>
            <a:r>
              <a:rPr lang="en-US" dirty="0" smtClean="0"/>
              <a:t>() {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b="1" dirty="0" smtClean="0"/>
              <a:t>return</a:t>
            </a:r>
            <a:r>
              <a:rPr lang="en-US" dirty="0" smtClean="0"/>
              <a:t> </a:t>
            </a:r>
            <a:r>
              <a:rPr lang="en-US" dirty="0" err="1" smtClean="0"/>
              <a:t>numCourses</a:t>
            </a:r>
            <a:r>
              <a:rPr lang="en-US" dirty="0" smtClean="0"/>
              <a:t>: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}</a:t>
            </a:r>
            <a:endParaRPr lang="en-US" dirty="0"/>
          </a:p>
          <a:p>
            <a:pPr algn="l"/>
            <a:r>
              <a:rPr lang="en-US" dirty="0"/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0" y="6019476"/>
            <a:ext cx="2362200" cy="8303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constructor called twice 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5200" y="5991379"/>
            <a:ext cx="2362200" cy="8303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Does cause a problem</a:t>
            </a:r>
          </a:p>
        </p:txBody>
      </p:sp>
      <p:sp>
        <p:nvSpPr>
          <p:cNvPr id="8" name="Rectangle 7"/>
          <p:cNvSpPr/>
          <p:nvPr/>
        </p:nvSpPr>
        <p:spPr>
          <a:xfrm>
            <a:off x="6019800" y="6027604"/>
            <a:ext cx="2362200" cy="8303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Constructor is not idempotent</a:t>
            </a:r>
          </a:p>
        </p:txBody>
      </p:sp>
    </p:spTree>
    <p:extLst>
      <p:ext uri="{BB962C8B-B14F-4D97-AF65-F5344CB8AC3E}">
        <p14:creationId xmlns:p14="http://schemas.microsoft.com/office/powerpoint/2010/main" val="1822382219"/>
      </p:ext>
    </p:extLst>
  </p:cSld>
  <p:clrMapOvr>
    <a:masterClrMapping/>
  </p:clrMapOvr>
  <p:transition advTm="203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 smtClean="0"/>
              <a:t>Idempotent vs. Non Idempotent</a:t>
            </a:r>
            <a:endParaRPr lang="en-US" dirty="0"/>
          </a:p>
        </p:txBody>
      </p:sp>
      <p:sp>
        <p:nvSpPr>
          <p:cNvPr id="462851" name="Text Box 3"/>
          <p:cNvSpPr txBox="1">
            <a:spLocks noChangeArrowheads="1"/>
          </p:cNvSpPr>
          <p:nvPr/>
        </p:nvSpPr>
        <p:spPr bwMode="auto">
          <a:xfrm>
            <a:off x="457200" y="2743200"/>
            <a:ext cx="8229600" cy="20313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dirty="0"/>
              <a:t>	</a:t>
            </a:r>
            <a:r>
              <a:rPr lang="en-US" b="1" dirty="0"/>
              <a:t>public</a:t>
            </a:r>
            <a:r>
              <a:rPr lang="en-US" dirty="0"/>
              <a:t> </a:t>
            </a:r>
            <a:r>
              <a:rPr lang="en-US" dirty="0" err="1"/>
              <a:t>ACourse</a:t>
            </a:r>
            <a:r>
              <a:rPr lang="en-US" dirty="0"/>
              <a:t> (String </a:t>
            </a:r>
            <a:r>
              <a:rPr lang="en-US" dirty="0" err="1"/>
              <a:t>theTitle</a:t>
            </a:r>
            <a:r>
              <a:rPr lang="en-US" dirty="0"/>
              <a:t>, String </a:t>
            </a:r>
            <a:r>
              <a:rPr lang="en-US" dirty="0" err="1"/>
              <a:t>theDept</a:t>
            </a:r>
            <a:r>
              <a:rPr lang="en-US" dirty="0"/>
              <a:t>) {</a:t>
            </a:r>
          </a:p>
          <a:p>
            <a:pPr algn="l"/>
            <a:r>
              <a:rPr lang="en-US" dirty="0"/>
              <a:t>		title = </a:t>
            </a:r>
            <a:r>
              <a:rPr lang="en-US" dirty="0" err="1"/>
              <a:t>theTitle</a:t>
            </a:r>
            <a:r>
              <a:rPr lang="en-US" dirty="0"/>
              <a:t>;</a:t>
            </a:r>
          </a:p>
          <a:p>
            <a:pPr algn="l"/>
            <a:r>
              <a:rPr lang="en-US" dirty="0"/>
              <a:t>		dept = </a:t>
            </a:r>
            <a:r>
              <a:rPr lang="en-US" dirty="0" err="1"/>
              <a:t>theDept</a:t>
            </a:r>
            <a:r>
              <a:rPr lang="en-US" dirty="0" smtClean="0"/>
              <a:t>;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numCourses</a:t>
            </a:r>
            <a:r>
              <a:rPr lang="en-US" dirty="0" smtClean="0"/>
              <a:t>++;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System.out.println</a:t>
            </a:r>
            <a:r>
              <a:rPr lang="en-US" dirty="0" smtClean="0"/>
              <a:t>(“A Course Created”);</a:t>
            </a:r>
            <a:endParaRPr lang="en-US" dirty="0"/>
          </a:p>
          <a:p>
            <a:pPr algn="l"/>
            <a:r>
              <a:rPr lang="en-US" dirty="0"/>
              <a:t>	}	</a:t>
            </a:r>
          </a:p>
          <a:p>
            <a:pPr algn="l"/>
            <a:r>
              <a:rPr lang="en-US" dirty="0"/>
              <a:t>	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4882863"/>
            <a:ext cx="2543060" cy="17925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Idempotent operation: Calling the operation 1 time has the same effect as calling it successfully an arbitrary number of times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229600" cy="147732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dirty="0"/>
              <a:t>	</a:t>
            </a:r>
            <a:r>
              <a:rPr lang="en-US" b="1" dirty="0"/>
              <a:t>public</a:t>
            </a:r>
            <a:r>
              <a:rPr lang="en-US" dirty="0"/>
              <a:t> </a:t>
            </a:r>
            <a:r>
              <a:rPr lang="en-US" dirty="0" err="1"/>
              <a:t>ACourse</a:t>
            </a:r>
            <a:r>
              <a:rPr lang="en-US" dirty="0"/>
              <a:t> (String </a:t>
            </a:r>
            <a:r>
              <a:rPr lang="en-US" dirty="0" err="1"/>
              <a:t>theTitle</a:t>
            </a:r>
            <a:r>
              <a:rPr lang="en-US" dirty="0"/>
              <a:t>, String </a:t>
            </a:r>
            <a:r>
              <a:rPr lang="en-US" dirty="0" err="1"/>
              <a:t>theDept</a:t>
            </a:r>
            <a:r>
              <a:rPr lang="en-US" dirty="0"/>
              <a:t>) {</a:t>
            </a:r>
          </a:p>
          <a:p>
            <a:pPr algn="l"/>
            <a:r>
              <a:rPr lang="en-US" dirty="0"/>
              <a:t>		title = </a:t>
            </a:r>
            <a:r>
              <a:rPr lang="en-US" dirty="0" err="1"/>
              <a:t>theTitle</a:t>
            </a:r>
            <a:r>
              <a:rPr lang="en-US" dirty="0"/>
              <a:t>;</a:t>
            </a:r>
          </a:p>
          <a:p>
            <a:pPr algn="l"/>
            <a:r>
              <a:rPr lang="en-US" dirty="0"/>
              <a:t>		dept = </a:t>
            </a:r>
            <a:r>
              <a:rPr lang="en-US" dirty="0" err="1"/>
              <a:t>theDept</a:t>
            </a:r>
            <a:r>
              <a:rPr lang="en-US" dirty="0"/>
              <a:t>;</a:t>
            </a:r>
          </a:p>
          <a:p>
            <a:pPr algn="l"/>
            <a:r>
              <a:rPr lang="en-US" dirty="0"/>
              <a:t>	}	</a:t>
            </a:r>
          </a:p>
          <a:p>
            <a:pPr algn="l"/>
            <a:r>
              <a:rPr lang="en-US" dirty="0"/>
              <a:t>	</a:t>
            </a:r>
          </a:p>
        </p:txBody>
      </p:sp>
      <p:sp>
        <p:nvSpPr>
          <p:cNvPr id="10" name="Rectangle 9"/>
          <p:cNvSpPr/>
          <p:nvPr/>
        </p:nvSpPr>
        <p:spPr>
          <a:xfrm>
            <a:off x="3300470" y="4882863"/>
            <a:ext cx="2543060" cy="10046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All functions without side effects are idempotent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3740" y="4874491"/>
            <a:ext cx="2543060" cy="10046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Some procedures are also</a:t>
            </a:r>
          </a:p>
        </p:txBody>
      </p:sp>
    </p:spTree>
    <p:extLst>
      <p:ext uri="{BB962C8B-B14F-4D97-AF65-F5344CB8AC3E}">
        <p14:creationId xmlns:p14="http://schemas.microsoft.com/office/powerpoint/2010/main" val="3305202124"/>
      </p:ext>
    </p:extLst>
  </p:cSld>
  <p:clrMapOvr>
    <a:masterClrMapping/>
  </p:clrMapOvr>
  <p:transition advTm="203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Class Inheritance Issues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219200" y="1442290"/>
            <a:ext cx="6400800" cy="69130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Which superclass constructors should be called?</a:t>
            </a:r>
          </a:p>
        </p:txBody>
      </p:sp>
      <p:sp>
        <p:nvSpPr>
          <p:cNvPr id="4" name="Rectangle 3"/>
          <p:cNvSpPr/>
          <p:nvPr/>
        </p:nvSpPr>
        <p:spPr>
          <a:xfrm>
            <a:off x="1272448" y="2362200"/>
            <a:ext cx="6400800" cy="69130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Calling constructor of only one of the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superclasses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can leave variables of other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superclasses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uninitialized</a:t>
            </a:r>
          </a:p>
        </p:txBody>
      </p:sp>
      <p:sp>
        <p:nvSpPr>
          <p:cNvPr id="5" name="Rectangle 4"/>
          <p:cNvSpPr/>
          <p:nvPr/>
        </p:nvSpPr>
        <p:spPr>
          <a:xfrm>
            <a:off x="1272448" y="3200400"/>
            <a:ext cx="6400800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Calling constructors of all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superclasses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can result in constructor of some common superclass of the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superclasses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to be called twice</a:t>
            </a:r>
          </a:p>
        </p:txBody>
      </p:sp>
      <p:sp>
        <p:nvSpPr>
          <p:cNvPr id="6" name="Rectangle 5"/>
          <p:cNvSpPr/>
          <p:nvPr/>
        </p:nvSpPr>
        <p:spPr>
          <a:xfrm>
            <a:off x="1272448" y="4303923"/>
            <a:ext cx="6400800" cy="914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If constructor is not idempotent, we are likely to get results the writer of the idempotent constructor did not expect</a:t>
            </a:r>
          </a:p>
        </p:txBody>
      </p:sp>
      <p:sp>
        <p:nvSpPr>
          <p:cNvPr id="8" name="Rectangle 7"/>
          <p:cNvSpPr/>
          <p:nvPr/>
        </p:nvSpPr>
        <p:spPr>
          <a:xfrm>
            <a:off x="1272448" y="5486400"/>
            <a:ext cx="6400800" cy="69130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What if we forced constructors to be idempotent – can we allow multiple inheritance?</a:t>
            </a:r>
          </a:p>
        </p:txBody>
      </p:sp>
    </p:spTree>
    <p:extLst>
      <p:ext uri="{BB962C8B-B14F-4D97-AF65-F5344CB8AC3E}">
        <p14:creationId xmlns:p14="http://schemas.microsoft.com/office/powerpoint/2010/main" val="2397459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Prerequisite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Inheritance Abstract Classes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50983359"/>
      </p:ext>
    </p:extLst>
  </p:cSld>
  <p:clrMapOvr>
    <a:masterClrMapping/>
  </p:clrMapOvr>
  <p:transition advTm="61571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Class Inheritance Issues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24708" y="1371600"/>
            <a:ext cx="6400800" cy="69130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What if we forced constructors to be idempotent and call all inherited constructors – can we allow multiple inheritance?</a:t>
            </a:r>
          </a:p>
        </p:txBody>
      </p:sp>
      <p:sp>
        <p:nvSpPr>
          <p:cNvPr id="9" name="Rectangle 8"/>
          <p:cNvSpPr/>
          <p:nvPr/>
        </p:nvSpPr>
        <p:spPr>
          <a:xfrm>
            <a:off x="1236643" y="2511846"/>
            <a:ext cx="6400800" cy="69130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Non constructor methods?</a:t>
            </a:r>
          </a:p>
        </p:txBody>
      </p:sp>
    </p:spTree>
    <p:extLst>
      <p:ext uri="{BB962C8B-B14F-4D97-AF65-F5344CB8AC3E}">
        <p14:creationId xmlns:p14="http://schemas.microsoft.com/office/powerpoint/2010/main" val="28969108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757410" y="1143000"/>
            <a:ext cx="6100590" cy="230832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sz="1200" b="1" dirty="0" smtClean="0"/>
              <a:t>public</a:t>
            </a:r>
            <a:r>
              <a:rPr lang="en-US" sz="1200" dirty="0" smtClean="0"/>
              <a:t> </a:t>
            </a:r>
            <a:r>
              <a:rPr lang="en-US" sz="1200" b="1" dirty="0"/>
              <a:t>class</a:t>
            </a:r>
            <a:r>
              <a:rPr lang="en-US" sz="1200" dirty="0"/>
              <a:t> </a:t>
            </a:r>
            <a:r>
              <a:rPr lang="en-US" sz="1200" dirty="0" err="1" smtClean="0"/>
              <a:t>AFreshmanSeminar</a:t>
            </a:r>
            <a:r>
              <a:rPr lang="en-US" sz="1200" dirty="0" smtClean="0"/>
              <a:t> </a:t>
            </a:r>
            <a:r>
              <a:rPr lang="en-US" sz="1200" b="1" dirty="0"/>
              <a:t>extends</a:t>
            </a:r>
            <a:r>
              <a:rPr lang="en-US" sz="1200" dirty="0"/>
              <a:t> </a:t>
            </a:r>
            <a:r>
              <a:rPr lang="en-US" sz="1200" dirty="0" err="1"/>
              <a:t>ACourse</a:t>
            </a:r>
            <a:r>
              <a:rPr lang="en-US" sz="1200" dirty="0"/>
              <a:t> </a:t>
            </a:r>
            <a:endParaRPr lang="en-US" sz="1200" dirty="0" smtClean="0"/>
          </a:p>
          <a:p>
            <a:pPr algn="l"/>
            <a:r>
              <a:rPr lang="en-US" sz="1200" b="1" dirty="0"/>
              <a:t> 	</a:t>
            </a:r>
            <a:r>
              <a:rPr lang="en-US" sz="1200" b="1" dirty="0" smtClean="0"/>
              <a:t>implements</a:t>
            </a:r>
            <a:r>
              <a:rPr lang="en-US" sz="1200" dirty="0" smtClean="0"/>
              <a:t> </a:t>
            </a:r>
            <a:r>
              <a:rPr lang="en-US" sz="1200" dirty="0"/>
              <a:t>Course {</a:t>
            </a:r>
          </a:p>
          <a:p>
            <a:r>
              <a:rPr lang="en-US" sz="1200" b="1" dirty="0" smtClean="0"/>
              <a:t>   </a:t>
            </a:r>
            <a:r>
              <a:rPr lang="en-US" sz="1200" b="1" dirty="0"/>
              <a:t>public </a:t>
            </a:r>
            <a:r>
              <a:rPr lang="en-US" sz="1200" dirty="0" err="1"/>
              <a:t>ALoggedFreshmanSeminar</a:t>
            </a:r>
            <a:r>
              <a:rPr lang="en-US" sz="1200" dirty="0"/>
              <a:t>(String </a:t>
            </a:r>
            <a:r>
              <a:rPr lang="en-US" sz="1200" dirty="0" err="1"/>
              <a:t>theTitle</a:t>
            </a:r>
            <a:r>
              <a:rPr lang="en-US" sz="1200" dirty="0"/>
              <a:t>, String </a:t>
            </a:r>
            <a:r>
              <a:rPr lang="en-US" sz="1200" dirty="0" err="1"/>
              <a:t>theDept</a:t>
            </a:r>
            <a:r>
              <a:rPr lang="en-US" sz="1200" dirty="0"/>
              <a:t>) {</a:t>
            </a:r>
          </a:p>
          <a:p>
            <a:r>
              <a:rPr lang="en-US" sz="1200" b="1" dirty="0" smtClean="0"/>
              <a:t>     super </a:t>
            </a:r>
            <a:r>
              <a:rPr lang="en-US" sz="1200" dirty="0" smtClean="0"/>
              <a:t>(</a:t>
            </a:r>
            <a:r>
              <a:rPr lang="en-US" sz="1200" dirty="0" err="1"/>
              <a:t>theTitle</a:t>
            </a:r>
            <a:r>
              <a:rPr lang="en-US" sz="1200" dirty="0"/>
              <a:t>, </a:t>
            </a:r>
            <a:r>
              <a:rPr lang="en-US" sz="1200" dirty="0" err="1"/>
              <a:t>theDept</a:t>
            </a:r>
            <a:r>
              <a:rPr lang="en-US" sz="1200" dirty="0"/>
              <a:t>);</a:t>
            </a:r>
          </a:p>
          <a:p>
            <a:r>
              <a:rPr lang="en-US" sz="1200" dirty="0" smtClean="0"/>
              <a:t>   }</a:t>
            </a:r>
            <a:endParaRPr lang="en-US" sz="1200" dirty="0"/>
          </a:p>
          <a:p>
            <a:r>
              <a:rPr lang="en-US" sz="1200" b="1" dirty="0" smtClean="0"/>
              <a:t>  public </a:t>
            </a:r>
            <a:r>
              <a:rPr lang="en-US" sz="1200" b="1" dirty="0" err="1"/>
              <a:t>int</a:t>
            </a:r>
            <a:r>
              <a:rPr lang="en-US" sz="1200" b="1" dirty="0"/>
              <a:t> </a:t>
            </a:r>
            <a:r>
              <a:rPr lang="en-US" sz="1200" dirty="0" err="1"/>
              <a:t>getNumber</a:t>
            </a:r>
            <a:r>
              <a:rPr lang="en-US" sz="1200" dirty="0"/>
              <a:t>() {</a:t>
            </a:r>
          </a:p>
          <a:p>
            <a:r>
              <a:rPr lang="en-US" sz="1200" b="1" dirty="0" smtClean="0"/>
              <a:t>    return </a:t>
            </a:r>
            <a:r>
              <a:rPr lang="en-US" sz="1200" i="1" dirty="0"/>
              <a:t>SEMINAR_NUMBER</a:t>
            </a:r>
            <a:r>
              <a:rPr lang="en-US" sz="1200" b="1" i="1" dirty="0"/>
              <a:t>;</a:t>
            </a:r>
          </a:p>
          <a:p>
            <a:r>
              <a:rPr lang="en-US" sz="1200" dirty="0" smtClean="0"/>
              <a:t>  }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</a:t>
            </a:r>
            <a:r>
              <a:rPr lang="en-US" sz="1200" b="1" dirty="0" smtClean="0"/>
              <a:t>public</a:t>
            </a:r>
            <a:r>
              <a:rPr lang="en-US" sz="1200" dirty="0" smtClean="0"/>
              <a:t> </a:t>
            </a:r>
            <a:r>
              <a:rPr lang="en-US" sz="1200" b="1" dirty="0"/>
              <a:t>void</a:t>
            </a:r>
            <a:r>
              <a:rPr lang="en-US" sz="1200" dirty="0"/>
              <a:t> print() {</a:t>
            </a:r>
          </a:p>
          <a:p>
            <a:r>
              <a:rPr lang="en-US" sz="1200" dirty="0"/>
              <a:t>       </a:t>
            </a:r>
            <a:r>
              <a:rPr lang="en-US" sz="1200" dirty="0" err="1"/>
              <a:t>System.out.println</a:t>
            </a:r>
            <a:r>
              <a:rPr lang="en-US" sz="1200" dirty="0" smtClean="0"/>
              <a:t>(“Seminar”);</a:t>
            </a:r>
            <a:endParaRPr lang="en-US" sz="1200" dirty="0"/>
          </a:p>
          <a:p>
            <a:r>
              <a:rPr lang="en-US" sz="1200" dirty="0"/>
              <a:t> </a:t>
            </a:r>
            <a:r>
              <a:rPr lang="en-US" sz="1200" dirty="0" smtClean="0"/>
              <a:t> }  </a:t>
            </a:r>
            <a:endParaRPr lang="en-US" sz="1200" dirty="0"/>
          </a:p>
          <a:p>
            <a:pPr algn="l"/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Inheriting Non Constructor Functions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5867400" y="4780003"/>
            <a:ext cx="0" cy="54060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3657600" y="1962602"/>
            <a:ext cx="4419600" cy="34163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b="1" dirty="0"/>
              <a:t>public</a:t>
            </a:r>
            <a:r>
              <a:rPr lang="en-US" sz="1200" dirty="0"/>
              <a:t> </a:t>
            </a:r>
            <a:r>
              <a:rPr lang="en-US" sz="1200" b="1" dirty="0"/>
              <a:t>abstract class</a:t>
            </a:r>
            <a:r>
              <a:rPr lang="en-US" sz="1200" dirty="0"/>
              <a:t> </a:t>
            </a:r>
            <a:r>
              <a:rPr lang="en-US" sz="1200" dirty="0" err="1"/>
              <a:t>ALoggedCourse</a:t>
            </a:r>
            <a:r>
              <a:rPr lang="en-US" sz="1200" dirty="0"/>
              <a:t> </a:t>
            </a:r>
            <a:r>
              <a:rPr lang="en-US" sz="1200" b="1" dirty="0" smtClean="0"/>
              <a:t>extends</a:t>
            </a:r>
            <a:r>
              <a:rPr lang="en-US" sz="1200" dirty="0" smtClean="0"/>
              <a:t> </a:t>
            </a:r>
            <a:r>
              <a:rPr lang="en-US" sz="1200" dirty="0" err="1"/>
              <a:t>ACourse</a:t>
            </a:r>
            <a:r>
              <a:rPr lang="en-US" sz="1200" dirty="0"/>
              <a:t> </a:t>
            </a:r>
            <a:endParaRPr lang="en-US" sz="1200" dirty="0" smtClean="0"/>
          </a:p>
          <a:p>
            <a:r>
              <a:rPr lang="en-US" sz="1200" b="1" dirty="0"/>
              <a:t> 	</a:t>
            </a:r>
            <a:r>
              <a:rPr lang="en-US" sz="1200" b="1" dirty="0" smtClean="0"/>
              <a:t>implements</a:t>
            </a:r>
            <a:r>
              <a:rPr lang="en-US" sz="1200" dirty="0" smtClean="0"/>
              <a:t> </a:t>
            </a:r>
            <a:r>
              <a:rPr lang="en-US" sz="1200" dirty="0" err="1"/>
              <a:t>LoggedCourse</a:t>
            </a:r>
            <a:r>
              <a:rPr lang="en-US" sz="1200" dirty="0"/>
              <a:t> {</a:t>
            </a:r>
          </a:p>
          <a:p>
            <a:r>
              <a:rPr lang="en-US" sz="1200" b="1" dirty="0" smtClean="0"/>
              <a:t>  </a:t>
            </a:r>
            <a:r>
              <a:rPr lang="en-US" sz="1200" b="1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/>
              <a:t>numberOfQueries</a:t>
            </a:r>
            <a:r>
              <a:rPr lang="en-US" sz="1200" dirty="0"/>
              <a:t> = 0;</a:t>
            </a:r>
          </a:p>
          <a:p>
            <a:r>
              <a:rPr lang="en-US" sz="1200" dirty="0" smtClean="0"/>
              <a:t>  </a:t>
            </a:r>
            <a:r>
              <a:rPr lang="en-US" sz="1200" b="1" dirty="0" smtClean="0"/>
              <a:t>public</a:t>
            </a:r>
            <a:r>
              <a:rPr lang="en-US" sz="1200" dirty="0" smtClean="0"/>
              <a:t> </a:t>
            </a:r>
            <a:r>
              <a:rPr lang="en-US" sz="1200" dirty="0" err="1"/>
              <a:t>ALoggedCourse</a:t>
            </a:r>
            <a:r>
              <a:rPr lang="en-US" sz="1200" dirty="0"/>
              <a:t> (String </a:t>
            </a:r>
            <a:r>
              <a:rPr lang="en-US" sz="1200" dirty="0" err="1"/>
              <a:t>theTitle</a:t>
            </a:r>
            <a:r>
              <a:rPr lang="en-US" sz="1200" dirty="0"/>
              <a:t>, String </a:t>
            </a:r>
            <a:r>
              <a:rPr lang="en-US" sz="1200" dirty="0" err="1"/>
              <a:t>theDept</a:t>
            </a:r>
            <a:r>
              <a:rPr lang="en-US" sz="1200" dirty="0"/>
              <a:t>) {</a:t>
            </a:r>
          </a:p>
          <a:p>
            <a:r>
              <a:rPr lang="en-US" sz="1200" dirty="0" smtClean="0"/>
              <a:t>    </a:t>
            </a:r>
            <a:r>
              <a:rPr lang="en-US" sz="1200" b="1" dirty="0" smtClean="0"/>
              <a:t>super</a:t>
            </a:r>
            <a:r>
              <a:rPr lang="en-US" sz="1200" dirty="0" smtClean="0"/>
              <a:t> </a:t>
            </a:r>
            <a:r>
              <a:rPr lang="en-US" sz="1200" dirty="0"/>
              <a:t>(</a:t>
            </a:r>
            <a:r>
              <a:rPr lang="en-US" sz="1200" dirty="0" err="1"/>
              <a:t>theTitle</a:t>
            </a:r>
            <a:r>
              <a:rPr lang="en-US" sz="1200" dirty="0"/>
              <a:t>, </a:t>
            </a:r>
            <a:r>
              <a:rPr lang="en-US" sz="1200" dirty="0" err="1"/>
              <a:t>theDept</a:t>
            </a:r>
            <a:r>
              <a:rPr lang="en-US" sz="1200" dirty="0"/>
              <a:t>);		</a:t>
            </a:r>
          </a:p>
          <a:p>
            <a:r>
              <a:rPr lang="en-US" sz="1200" dirty="0" smtClean="0"/>
              <a:t>  }</a:t>
            </a:r>
          </a:p>
          <a:p>
            <a:r>
              <a:rPr lang="en-US" sz="1200" b="1" dirty="0" smtClean="0"/>
              <a:t>  public </a:t>
            </a:r>
            <a:r>
              <a:rPr lang="en-US" sz="1200" dirty="0"/>
              <a:t>String </a:t>
            </a:r>
            <a:r>
              <a:rPr lang="en-US" sz="1200" dirty="0" err="1"/>
              <a:t>getTitle</a:t>
            </a:r>
            <a:r>
              <a:rPr lang="en-US" sz="1200" dirty="0"/>
              <a:t>() {</a:t>
            </a:r>
          </a:p>
          <a:p>
            <a:r>
              <a:rPr lang="en-US" sz="1200" dirty="0" smtClean="0"/>
              <a:t>    String </a:t>
            </a:r>
            <a:r>
              <a:rPr lang="en-US" sz="1200" dirty="0" err="1"/>
              <a:t>retVal</a:t>
            </a:r>
            <a:r>
              <a:rPr lang="en-US" sz="1200" dirty="0"/>
              <a:t> = </a:t>
            </a:r>
            <a:r>
              <a:rPr lang="en-US" sz="1200" b="1" dirty="0" err="1"/>
              <a:t>super.</a:t>
            </a:r>
            <a:r>
              <a:rPr lang="en-US" sz="1200" dirty="0" err="1"/>
              <a:t>getTitle</a:t>
            </a:r>
            <a:r>
              <a:rPr lang="en-US" sz="1200" dirty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numberOfQueries</a:t>
            </a:r>
            <a:r>
              <a:rPr lang="en-US" sz="1200" dirty="0" smtClean="0"/>
              <a:t>++;</a:t>
            </a:r>
          </a:p>
          <a:p>
            <a:r>
              <a:rPr lang="en-US" sz="1200" b="1" dirty="0"/>
              <a:t> </a:t>
            </a:r>
            <a:r>
              <a:rPr lang="en-US" sz="1200" b="1" dirty="0" smtClean="0"/>
              <a:t>   return </a:t>
            </a:r>
            <a:r>
              <a:rPr lang="en-US" sz="1200" dirty="0" err="1"/>
              <a:t>retVal</a:t>
            </a:r>
            <a:r>
              <a:rPr lang="en-US" sz="1200" b="1" dirty="0" smtClean="0"/>
              <a:t>;</a:t>
            </a:r>
          </a:p>
          <a:p>
            <a:r>
              <a:rPr lang="en-US" sz="1200" dirty="0" smtClean="0"/>
              <a:t>  }</a:t>
            </a:r>
            <a:endParaRPr lang="en-US" sz="1200" dirty="0"/>
          </a:p>
          <a:p>
            <a:r>
              <a:rPr lang="en-US" sz="1200" dirty="0" smtClean="0"/>
              <a:t>  </a:t>
            </a:r>
            <a:r>
              <a:rPr lang="en-US" sz="1200" b="1" dirty="0" smtClean="0"/>
              <a:t>public</a:t>
            </a:r>
            <a:r>
              <a:rPr lang="en-US" sz="1200" dirty="0" smtClean="0"/>
              <a:t> </a:t>
            </a:r>
            <a:r>
              <a:rPr lang="en-US" sz="1200" b="1" dirty="0" err="1"/>
              <a:t>int</a:t>
            </a:r>
            <a:r>
              <a:rPr lang="en-US" sz="1200" dirty="0"/>
              <a:t> </a:t>
            </a:r>
            <a:r>
              <a:rPr lang="en-US" sz="1200" dirty="0" err="1"/>
              <a:t>getNumberOfQueries</a:t>
            </a:r>
            <a:r>
              <a:rPr lang="en-US" sz="1200" dirty="0"/>
              <a:t>() {</a:t>
            </a:r>
          </a:p>
          <a:p>
            <a:r>
              <a:rPr lang="en-US" sz="1200" dirty="0" smtClean="0"/>
              <a:t>    </a:t>
            </a:r>
            <a:r>
              <a:rPr lang="en-US" sz="1200" b="1" dirty="0" smtClean="0"/>
              <a:t>return</a:t>
            </a:r>
            <a:r>
              <a:rPr lang="en-US" sz="1200" dirty="0" smtClean="0"/>
              <a:t> </a:t>
            </a:r>
            <a:r>
              <a:rPr lang="en-US" sz="1200" dirty="0" err="1"/>
              <a:t>numberOfQueries</a:t>
            </a:r>
            <a:r>
              <a:rPr lang="en-US" sz="1200" dirty="0"/>
              <a:t>;</a:t>
            </a:r>
          </a:p>
          <a:p>
            <a:r>
              <a:rPr lang="en-US" sz="1200" dirty="0" smtClean="0"/>
              <a:t>  }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</a:t>
            </a:r>
            <a:r>
              <a:rPr lang="en-US" sz="1200" dirty="0"/>
              <a:t> </a:t>
            </a:r>
            <a:r>
              <a:rPr lang="en-US" sz="1200" b="1" dirty="0"/>
              <a:t>public</a:t>
            </a:r>
            <a:r>
              <a:rPr lang="en-US" sz="1200" dirty="0"/>
              <a:t> </a:t>
            </a:r>
            <a:r>
              <a:rPr lang="en-US" sz="1200" b="1" dirty="0" smtClean="0"/>
              <a:t>void</a:t>
            </a:r>
            <a:r>
              <a:rPr lang="en-US" sz="1200" dirty="0" smtClean="0"/>
              <a:t> print() </a:t>
            </a:r>
            <a:r>
              <a:rPr lang="en-US" sz="1200" dirty="0"/>
              <a:t>{</a:t>
            </a:r>
          </a:p>
          <a:p>
            <a:r>
              <a:rPr lang="en-US" sz="1200" dirty="0"/>
              <a:t>       </a:t>
            </a:r>
            <a:r>
              <a:rPr lang="en-US" sz="1200" dirty="0" err="1"/>
              <a:t>System.out.println</a:t>
            </a:r>
            <a:r>
              <a:rPr lang="en-US" sz="1200" dirty="0" smtClean="0"/>
              <a:t>(“Logged”);</a:t>
            </a:r>
            <a:endParaRPr lang="en-US" sz="1200" dirty="0"/>
          </a:p>
          <a:p>
            <a:r>
              <a:rPr lang="en-US" sz="1200" dirty="0"/>
              <a:t>   }</a:t>
            </a:r>
            <a:endParaRPr lang="en-US" sz="1200" dirty="0" smtClean="0"/>
          </a:p>
          <a:p>
            <a:r>
              <a:rPr lang="en-US" sz="1200" dirty="0" smtClean="0"/>
              <a:t>}</a:t>
            </a:r>
            <a:r>
              <a:rPr lang="en-US" sz="1200" dirty="0"/>
              <a:t>	</a:t>
            </a:r>
          </a:p>
        </p:txBody>
      </p:sp>
      <p:sp>
        <p:nvSpPr>
          <p:cNvPr id="9" name="Rectangle 8"/>
          <p:cNvSpPr/>
          <p:nvPr/>
        </p:nvSpPr>
        <p:spPr>
          <a:xfrm>
            <a:off x="758328" y="2895600"/>
            <a:ext cx="2900190" cy="685800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886200" y="4437103"/>
            <a:ext cx="2572193" cy="685800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5486400" y="5320605"/>
            <a:ext cx="0" cy="2389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2743200" y="3852922"/>
            <a:ext cx="0" cy="179805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295400" y="1277720"/>
            <a:ext cx="6400800" cy="69130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Call all inherited methods and force them also to be idempotent?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289892" y="2121429"/>
            <a:ext cx="6400800" cy="69130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If we special case non constructors, which one of these should be called?</a:t>
            </a: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933007" y="5581471"/>
            <a:ext cx="6763193" cy="138499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b="1" dirty="0"/>
              <a:t>public</a:t>
            </a:r>
            <a:r>
              <a:rPr lang="en-US" sz="1200" dirty="0"/>
              <a:t> </a:t>
            </a:r>
            <a:r>
              <a:rPr lang="en-US" sz="1200" b="1" dirty="0" smtClean="0"/>
              <a:t>class</a:t>
            </a:r>
            <a:r>
              <a:rPr lang="en-US" sz="1200" dirty="0" smtClean="0"/>
              <a:t> </a:t>
            </a:r>
            <a:r>
              <a:rPr lang="en-US" sz="1200" dirty="0" err="1" smtClean="0"/>
              <a:t>ALoggedFreshmanSeminar</a:t>
            </a:r>
            <a:r>
              <a:rPr lang="en-US" sz="1200" dirty="0" smtClean="0"/>
              <a:t> </a:t>
            </a:r>
          </a:p>
          <a:p>
            <a:r>
              <a:rPr lang="en-US" sz="1200" b="1" dirty="0"/>
              <a:t> </a:t>
            </a:r>
            <a:r>
              <a:rPr lang="en-US" sz="1200" b="1" dirty="0" smtClean="0"/>
              <a:t>        extends</a:t>
            </a:r>
            <a:r>
              <a:rPr lang="en-US" sz="1200" dirty="0" smtClean="0"/>
              <a:t> </a:t>
            </a:r>
            <a:r>
              <a:rPr lang="en-US" sz="1200" dirty="0" err="1" smtClean="0"/>
              <a:t>AFreshmanSeminar</a:t>
            </a:r>
            <a:r>
              <a:rPr lang="en-US" sz="1200" dirty="0" smtClean="0"/>
              <a:t>, </a:t>
            </a:r>
            <a:r>
              <a:rPr lang="en-US" sz="1200" dirty="0" err="1" smtClean="0"/>
              <a:t>ALoggedCourse</a:t>
            </a:r>
            <a:r>
              <a:rPr lang="en-US" sz="1200" b="1" dirty="0" smtClean="0"/>
              <a:t>   implements</a:t>
            </a:r>
            <a:r>
              <a:rPr lang="en-US" sz="1200" dirty="0" smtClean="0"/>
              <a:t> </a:t>
            </a:r>
            <a:r>
              <a:rPr lang="en-US" sz="1200" dirty="0" err="1" smtClean="0"/>
              <a:t>LoggedFreshmanSeminar</a:t>
            </a:r>
            <a:r>
              <a:rPr lang="en-US" sz="1200" dirty="0" smtClean="0"/>
              <a:t> </a:t>
            </a:r>
            <a:r>
              <a:rPr lang="en-US" sz="1200" dirty="0"/>
              <a:t>{</a:t>
            </a:r>
          </a:p>
          <a:p>
            <a:r>
              <a:rPr lang="en-US" sz="1200" b="1" dirty="0" smtClean="0"/>
              <a:t>  public</a:t>
            </a:r>
            <a:r>
              <a:rPr lang="en-US" sz="1200" dirty="0" smtClean="0"/>
              <a:t> </a:t>
            </a:r>
            <a:r>
              <a:rPr lang="en-US" sz="1200" dirty="0" err="1" smtClean="0"/>
              <a:t>ALoggedFreshmanSeminar</a:t>
            </a:r>
            <a:r>
              <a:rPr lang="en-US" sz="1200" dirty="0" smtClean="0"/>
              <a:t> </a:t>
            </a:r>
            <a:r>
              <a:rPr lang="en-US" sz="1200" dirty="0"/>
              <a:t>String </a:t>
            </a:r>
            <a:r>
              <a:rPr lang="en-US" sz="1200" dirty="0" err="1"/>
              <a:t>theTitle</a:t>
            </a:r>
            <a:r>
              <a:rPr lang="en-US" sz="1200" dirty="0"/>
              <a:t>, String </a:t>
            </a:r>
            <a:r>
              <a:rPr lang="en-US" sz="1200" dirty="0" err="1" smtClean="0"/>
              <a:t>theDept</a:t>
            </a:r>
            <a:r>
              <a:rPr lang="en-US" sz="1200" dirty="0" smtClean="0"/>
              <a:t>) {</a:t>
            </a:r>
          </a:p>
          <a:p>
            <a:r>
              <a:rPr lang="en-US" sz="1200" dirty="0" smtClean="0"/>
              <a:t>     </a:t>
            </a:r>
            <a:r>
              <a:rPr lang="en-US" sz="1200" b="1" dirty="0" smtClean="0"/>
              <a:t>super</a:t>
            </a:r>
            <a:r>
              <a:rPr lang="en-US" sz="1200" dirty="0" smtClean="0"/>
              <a:t> </a:t>
            </a:r>
            <a:r>
              <a:rPr lang="en-US" sz="1200" dirty="0"/>
              <a:t>(</a:t>
            </a:r>
            <a:r>
              <a:rPr lang="en-US" sz="1200" dirty="0" err="1"/>
              <a:t>theTitle</a:t>
            </a:r>
            <a:r>
              <a:rPr lang="en-US" sz="1200" dirty="0"/>
              <a:t>, </a:t>
            </a:r>
            <a:r>
              <a:rPr lang="en-US" sz="1200" dirty="0" err="1" smtClean="0"/>
              <a:t>theDept</a:t>
            </a:r>
            <a:r>
              <a:rPr lang="en-US" sz="1200" dirty="0" smtClean="0"/>
              <a:t>);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}</a:t>
            </a:r>
            <a:endParaRPr lang="en-US" sz="1200" dirty="0"/>
          </a:p>
          <a:p>
            <a:r>
              <a:rPr lang="en-US" sz="1200" dirty="0" smtClean="0"/>
              <a:t>}</a:t>
            </a:r>
            <a:r>
              <a:rPr lang="en-US" sz="12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1185992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762000" y="990600"/>
            <a:ext cx="6100590" cy="267765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sz="1400" b="1" dirty="0" smtClean="0"/>
              <a:t>public</a:t>
            </a:r>
            <a:r>
              <a:rPr lang="en-US" sz="1400" dirty="0" smtClean="0"/>
              <a:t> </a:t>
            </a:r>
            <a:r>
              <a:rPr lang="en-US" sz="1400" b="1" dirty="0"/>
              <a:t>class</a:t>
            </a:r>
            <a:r>
              <a:rPr lang="en-US" sz="1400" dirty="0"/>
              <a:t> </a:t>
            </a:r>
            <a:r>
              <a:rPr lang="en-US" sz="1400" dirty="0" err="1" smtClean="0"/>
              <a:t>AFreshmanSeminar</a:t>
            </a:r>
            <a:r>
              <a:rPr lang="en-US" sz="1400" dirty="0" smtClean="0"/>
              <a:t> </a:t>
            </a:r>
            <a:r>
              <a:rPr lang="en-US" sz="1400" b="1" dirty="0"/>
              <a:t>extends</a:t>
            </a:r>
            <a:r>
              <a:rPr lang="en-US" sz="1400" dirty="0"/>
              <a:t> </a:t>
            </a:r>
            <a:r>
              <a:rPr lang="en-US" sz="1400" dirty="0" err="1"/>
              <a:t>ACourse</a:t>
            </a:r>
            <a:r>
              <a:rPr lang="en-US" sz="1400" dirty="0"/>
              <a:t> </a:t>
            </a:r>
            <a:endParaRPr lang="en-US" sz="1400" dirty="0" smtClean="0"/>
          </a:p>
          <a:p>
            <a:pPr algn="l"/>
            <a:r>
              <a:rPr lang="en-US" sz="1400" b="1" dirty="0"/>
              <a:t> 	</a:t>
            </a:r>
            <a:r>
              <a:rPr lang="en-US" sz="1400" b="1" dirty="0" smtClean="0"/>
              <a:t>implements</a:t>
            </a:r>
            <a:r>
              <a:rPr lang="en-US" sz="1400" dirty="0" smtClean="0"/>
              <a:t> </a:t>
            </a:r>
            <a:r>
              <a:rPr lang="en-US" sz="1400" dirty="0"/>
              <a:t>Course {</a:t>
            </a:r>
          </a:p>
          <a:p>
            <a:r>
              <a:rPr lang="en-US" sz="1400" b="1" dirty="0" smtClean="0"/>
              <a:t>   </a:t>
            </a:r>
            <a:r>
              <a:rPr lang="en-US" sz="1400" b="1" dirty="0"/>
              <a:t>public </a:t>
            </a:r>
            <a:r>
              <a:rPr lang="en-US" sz="1400" dirty="0" err="1"/>
              <a:t>ALoggedFreshmanSeminar</a:t>
            </a:r>
            <a:r>
              <a:rPr lang="en-US" sz="1400" dirty="0"/>
              <a:t>(String </a:t>
            </a:r>
            <a:r>
              <a:rPr lang="en-US" sz="1400" dirty="0" err="1"/>
              <a:t>theTitle</a:t>
            </a:r>
            <a:r>
              <a:rPr lang="en-US" sz="1400" dirty="0"/>
              <a:t>, String </a:t>
            </a:r>
            <a:r>
              <a:rPr lang="en-US" sz="1400" dirty="0" err="1"/>
              <a:t>theDept</a:t>
            </a:r>
            <a:r>
              <a:rPr lang="en-US" sz="1400" dirty="0"/>
              <a:t>) {</a:t>
            </a:r>
          </a:p>
          <a:p>
            <a:r>
              <a:rPr lang="en-US" sz="1400" b="1" dirty="0" smtClean="0"/>
              <a:t>     super </a:t>
            </a:r>
            <a:r>
              <a:rPr lang="en-US" sz="1400" dirty="0" smtClean="0"/>
              <a:t>(</a:t>
            </a:r>
            <a:r>
              <a:rPr lang="en-US" sz="1400" dirty="0" err="1"/>
              <a:t>theTitle</a:t>
            </a:r>
            <a:r>
              <a:rPr lang="en-US" sz="1400" dirty="0"/>
              <a:t>, </a:t>
            </a:r>
            <a:r>
              <a:rPr lang="en-US" sz="1400" dirty="0" err="1"/>
              <a:t>theDept</a:t>
            </a:r>
            <a:r>
              <a:rPr lang="en-US" sz="1400" dirty="0"/>
              <a:t>);</a:t>
            </a:r>
          </a:p>
          <a:p>
            <a:r>
              <a:rPr lang="en-US" sz="1400" dirty="0" smtClean="0"/>
              <a:t>   }</a:t>
            </a:r>
            <a:endParaRPr lang="en-US" sz="1400" dirty="0"/>
          </a:p>
          <a:p>
            <a:r>
              <a:rPr lang="en-US" sz="1400" b="1" dirty="0" smtClean="0"/>
              <a:t>  public </a:t>
            </a:r>
            <a:r>
              <a:rPr lang="en-US" sz="1400" b="1" dirty="0" err="1"/>
              <a:t>int</a:t>
            </a:r>
            <a:r>
              <a:rPr lang="en-US" sz="1400" b="1" dirty="0"/>
              <a:t> </a:t>
            </a:r>
            <a:r>
              <a:rPr lang="en-US" sz="1400" dirty="0" err="1"/>
              <a:t>getNumber</a:t>
            </a:r>
            <a:r>
              <a:rPr lang="en-US" sz="1400" dirty="0"/>
              <a:t>() {</a:t>
            </a:r>
          </a:p>
          <a:p>
            <a:r>
              <a:rPr lang="en-US" sz="1400" b="1" dirty="0" smtClean="0"/>
              <a:t>    return </a:t>
            </a:r>
            <a:r>
              <a:rPr lang="en-US" sz="1400" i="1" dirty="0"/>
              <a:t>SEMINAR_NUMBER</a:t>
            </a:r>
            <a:r>
              <a:rPr lang="en-US" sz="1400" b="1" i="1" dirty="0"/>
              <a:t>;</a:t>
            </a:r>
          </a:p>
          <a:p>
            <a:r>
              <a:rPr lang="en-US" sz="1400" dirty="0" smtClean="0"/>
              <a:t>  }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</a:t>
            </a:r>
            <a:r>
              <a:rPr lang="en-US" sz="1400" b="1" dirty="0"/>
              <a:t>public</a:t>
            </a:r>
            <a:r>
              <a:rPr lang="en-US" sz="1400" dirty="0"/>
              <a:t> String </a:t>
            </a:r>
            <a:r>
              <a:rPr lang="en-US" sz="1400" dirty="0" err="1"/>
              <a:t>toString</a:t>
            </a:r>
            <a:r>
              <a:rPr lang="en-US" sz="1400" dirty="0"/>
              <a:t>() {</a:t>
            </a:r>
          </a:p>
          <a:p>
            <a:r>
              <a:rPr lang="en-US" sz="1400" dirty="0"/>
              <a:t>      </a:t>
            </a:r>
            <a:r>
              <a:rPr lang="en-US" sz="1400" b="1" dirty="0"/>
              <a:t>return</a:t>
            </a:r>
            <a:r>
              <a:rPr lang="en-US" sz="1400" dirty="0"/>
              <a:t> </a:t>
            </a:r>
            <a:r>
              <a:rPr lang="en-US" sz="1400" dirty="0" smtClean="0"/>
              <a:t>“Seminar”;</a:t>
            </a:r>
            <a:endParaRPr lang="en-US" sz="1400" dirty="0"/>
          </a:p>
          <a:p>
            <a:r>
              <a:rPr lang="en-US" sz="1400" dirty="0"/>
              <a:t>   </a:t>
            </a:r>
            <a:r>
              <a:rPr lang="en-US" sz="1400" dirty="0" smtClean="0"/>
              <a:t>}  </a:t>
            </a:r>
            <a:endParaRPr lang="en-US" sz="1400" dirty="0"/>
          </a:p>
          <a:p>
            <a:pPr algn="l"/>
            <a:r>
              <a:rPr lang="en-US" sz="1400" dirty="0" smtClean="0"/>
              <a:t>}</a:t>
            </a:r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Inheriting Non Constructor Functions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5867400" y="4780003"/>
            <a:ext cx="0" cy="54060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3657600" y="1962602"/>
            <a:ext cx="4419600" cy="34163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b="1" dirty="0"/>
              <a:t>public</a:t>
            </a:r>
            <a:r>
              <a:rPr lang="en-US" sz="1200" dirty="0"/>
              <a:t> </a:t>
            </a:r>
            <a:r>
              <a:rPr lang="en-US" sz="1200" b="1" dirty="0"/>
              <a:t>abstract class</a:t>
            </a:r>
            <a:r>
              <a:rPr lang="en-US" sz="1200" dirty="0"/>
              <a:t> </a:t>
            </a:r>
            <a:r>
              <a:rPr lang="en-US" sz="1200" dirty="0" err="1"/>
              <a:t>ALoggedCourse</a:t>
            </a:r>
            <a:r>
              <a:rPr lang="en-US" sz="1200" dirty="0"/>
              <a:t> </a:t>
            </a:r>
            <a:r>
              <a:rPr lang="en-US" sz="1200" b="1" dirty="0" smtClean="0"/>
              <a:t>extends</a:t>
            </a:r>
            <a:r>
              <a:rPr lang="en-US" sz="1200" dirty="0" smtClean="0"/>
              <a:t> </a:t>
            </a:r>
            <a:r>
              <a:rPr lang="en-US" sz="1200" dirty="0" err="1"/>
              <a:t>ACourse</a:t>
            </a:r>
            <a:r>
              <a:rPr lang="en-US" sz="1200" dirty="0"/>
              <a:t> </a:t>
            </a:r>
            <a:endParaRPr lang="en-US" sz="1200" dirty="0" smtClean="0"/>
          </a:p>
          <a:p>
            <a:r>
              <a:rPr lang="en-US" sz="1200" b="1" dirty="0"/>
              <a:t> 	</a:t>
            </a:r>
            <a:r>
              <a:rPr lang="en-US" sz="1200" b="1" dirty="0" smtClean="0"/>
              <a:t>implements</a:t>
            </a:r>
            <a:r>
              <a:rPr lang="en-US" sz="1200" dirty="0" smtClean="0"/>
              <a:t> </a:t>
            </a:r>
            <a:r>
              <a:rPr lang="en-US" sz="1200" dirty="0" err="1"/>
              <a:t>LoggedCourse</a:t>
            </a:r>
            <a:r>
              <a:rPr lang="en-US" sz="1200" dirty="0"/>
              <a:t> {</a:t>
            </a:r>
          </a:p>
          <a:p>
            <a:r>
              <a:rPr lang="en-US" sz="1200" b="1" dirty="0" smtClean="0"/>
              <a:t>  </a:t>
            </a:r>
            <a:r>
              <a:rPr lang="en-US" sz="1200" b="1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/>
              <a:t>numberOfQueries</a:t>
            </a:r>
            <a:r>
              <a:rPr lang="en-US" sz="1200" dirty="0"/>
              <a:t> = 0;</a:t>
            </a:r>
          </a:p>
          <a:p>
            <a:r>
              <a:rPr lang="en-US" sz="1200" dirty="0" smtClean="0"/>
              <a:t>  </a:t>
            </a:r>
            <a:r>
              <a:rPr lang="en-US" sz="1200" b="1" dirty="0" smtClean="0"/>
              <a:t>public</a:t>
            </a:r>
            <a:r>
              <a:rPr lang="en-US" sz="1200" dirty="0" smtClean="0"/>
              <a:t> </a:t>
            </a:r>
            <a:r>
              <a:rPr lang="en-US" sz="1200" dirty="0" err="1"/>
              <a:t>ALoggedCourse</a:t>
            </a:r>
            <a:r>
              <a:rPr lang="en-US" sz="1200" dirty="0"/>
              <a:t> (String </a:t>
            </a:r>
            <a:r>
              <a:rPr lang="en-US" sz="1200" dirty="0" err="1"/>
              <a:t>theTitle</a:t>
            </a:r>
            <a:r>
              <a:rPr lang="en-US" sz="1200" dirty="0"/>
              <a:t>, String </a:t>
            </a:r>
            <a:r>
              <a:rPr lang="en-US" sz="1200" dirty="0" err="1"/>
              <a:t>theDept</a:t>
            </a:r>
            <a:r>
              <a:rPr lang="en-US" sz="1200" dirty="0"/>
              <a:t>) {</a:t>
            </a:r>
          </a:p>
          <a:p>
            <a:r>
              <a:rPr lang="en-US" sz="1200" dirty="0" smtClean="0"/>
              <a:t>    </a:t>
            </a:r>
            <a:r>
              <a:rPr lang="en-US" sz="1200" b="1" dirty="0" smtClean="0"/>
              <a:t>super</a:t>
            </a:r>
            <a:r>
              <a:rPr lang="en-US" sz="1200" dirty="0" smtClean="0"/>
              <a:t> </a:t>
            </a:r>
            <a:r>
              <a:rPr lang="en-US" sz="1200" dirty="0"/>
              <a:t>(</a:t>
            </a:r>
            <a:r>
              <a:rPr lang="en-US" sz="1200" dirty="0" err="1"/>
              <a:t>theTitle</a:t>
            </a:r>
            <a:r>
              <a:rPr lang="en-US" sz="1200" dirty="0"/>
              <a:t>, </a:t>
            </a:r>
            <a:r>
              <a:rPr lang="en-US" sz="1200" dirty="0" err="1"/>
              <a:t>theDept</a:t>
            </a:r>
            <a:r>
              <a:rPr lang="en-US" sz="1200" dirty="0"/>
              <a:t>);		</a:t>
            </a:r>
          </a:p>
          <a:p>
            <a:r>
              <a:rPr lang="en-US" sz="1200" dirty="0" smtClean="0"/>
              <a:t>  }</a:t>
            </a:r>
          </a:p>
          <a:p>
            <a:r>
              <a:rPr lang="en-US" sz="1200" b="1" dirty="0" smtClean="0"/>
              <a:t>  public </a:t>
            </a:r>
            <a:r>
              <a:rPr lang="en-US" sz="1200" dirty="0"/>
              <a:t>String </a:t>
            </a:r>
            <a:r>
              <a:rPr lang="en-US" sz="1200" dirty="0" err="1"/>
              <a:t>getTitle</a:t>
            </a:r>
            <a:r>
              <a:rPr lang="en-US" sz="1200" dirty="0"/>
              <a:t>() {</a:t>
            </a:r>
          </a:p>
          <a:p>
            <a:r>
              <a:rPr lang="en-US" sz="1200" dirty="0" smtClean="0"/>
              <a:t>    String </a:t>
            </a:r>
            <a:r>
              <a:rPr lang="en-US" sz="1200" dirty="0" err="1"/>
              <a:t>retVal</a:t>
            </a:r>
            <a:r>
              <a:rPr lang="en-US" sz="1200" dirty="0"/>
              <a:t> = </a:t>
            </a:r>
            <a:r>
              <a:rPr lang="en-US" sz="1200" b="1" dirty="0" err="1"/>
              <a:t>super.</a:t>
            </a:r>
            <a:r>
              <a:rPr lang="en-US" sz="1200" dirty="0" err="1"/>
              <a:t>getTitle</a:t>
            </a:r>
            <a:r>
              <a:rPr lang="en-US" sz="1200" dirty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numberOfQueries</a:t>
            </a:r>
            <a:r>
              <a:rPr lang="en-US" sz="1200" dirty="0" smtClean="0"/>
              <a:t>++;</a:t>
            </a:r>
          </a:p>
          <a:p>
            <a:r>
              <a:rPr lang="en-US" sz="1200" b="1" dirty="0"/>
              <a:t> </a:t>
            </a:r>
            <a:r>
              <a:rPr lang="en-US" sz="1200" b="1" dirty="0" smtClean="0"/>
              <a:t>   return </a:t>
            </a:r>
            <a:r>
              <a:rPr lang="en-US" sz="1200" dirty="0" err="1"/>
              <a:t>retVal</a:t>
            </a:r>
            <a:r>
              <a:rPr lang="en-US" sz="1200" b="1" dirty="0" smtClean="0"/>
              <a:t>;</a:t>
            </a:r>
          </a:p>
          <a:p>
            <a:r>
              <a:rPr lang="en-US" sz="1200" dirty="0" smtClean="0"/>
              <a:t>  }</a:t>
            </a:r>
            <a:endParaRPr lang="en-US" sz="1200" dirty="0"/>
          </a:p>
          <a:p>
            <a:r>
              <a:rPr lang="en-US" sz="1200" dirty="0" smtClean="0"/>
              <a:t>  </a:t>
            </a:r>
            <a:r>
              <a:rPr lang="en-US" sz="1200" b="1" dirty="0" smtClean="0"/>
              <a:t>public</a:t>
            </a:r>
            <a:r>
              <a:rPr lang="en-US" sz="1200" dirty="0" smtClean="0"/>
              <a:t> </a:t>
            </a:r>
            <a:r>
              <a:rPr lang="en-US" sz="1200" b="1" dirty="0" err="1"/>
              <a:t>int</a:t>
            </a:r>
            <a:r>
              <a:rPr lang="en-US" sz="1200" dirty="0"/>
              <a:t> </a:t>
            </a:r>
            <a:r>
              <a:rPr lang="en-US" sz="1200" dirty="0" err="1"/>
              <a:t>getNumberOfQueries</a:t>
            </a:r>
            <a:r>
              <a:rPr lang="en-US" sz="1200" dirty="0"/>
              <a:t>() {</a:t>
            </a:r>
          </a:p>
          <a:p>
            <a:r>
              <a:rPr lang="en-US" sz="1200" dirty="0" smtClean="0"/>
              <a:t>    </a:t>
            </a:r>
            <a:r>
              <a:rPr lang="en-US" sz="1200" b="1" dirty="0" smtClean="0"/>
              <a:t>return</a:t>
            </a:r>
            <a:r>
              <a:rPr lang="en-US" sz="1200" dirty="0" smtClean="0"/>
              <a:t> </a:t>
            </a:r>
            <a:r>
              <a:rPr lang="en-US" sz="1200" dirty="0" err="1"/>
              <a:t>numberOfQueries</a:t>
            </a:r>
            <a:r>
              <a:rPr lang="en-US" sz="1200" dirty="0"/>
              <a:t>;</a:t>
            </a:r>
          </a:p>
          <a:p>
            <a:r>
              <a:rPr lang="en-US" sz="1200" dirty="0" smtClean="0"/>
              <a:t>  }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</a:t>
            </a:r>
            <a:r>
              <a:rPr lang="en-US" sz="1200" dirty="0"/>
              <a:t> </a:t>
            </a:r>
            <a:r>
              <a:rPr lang="en-US" sz="1200" b="1" dirty="0"/>
              <a:t>public</a:t>
            </a:r>
            <a:r>
              <a:rPr lang="en-US" sz="1200" dirty="0"/>
              <a:t> String </a:t>
            </a:r>
            <a:r>
              <a:rPr lang="en-US" sz="1200" dirty="0" err="1"/>
              <a:t>toString</a:t>
            </a:r>
            <a:r>
              <a:rPr lang="en-US" sz="1200" dirty="0"/>
              <a:t>() {</a:t>
            </a:r>
          </a:p>
          <a:p>
            <a:r>
              <a:rPr lang="en-US" sz="1200" dirty="0"/>
              <a:t>       </a:t>
            </a:r>
            <a:r>
              <a:rPr lang="en-US" sz="1200" b="1" dirty="0" smtClean="0"/>
              <a:t>return</a:t>
            </a:r>
            <a:r>
              <a:rPr lang="en-US" sz="1200" dirty="0" smtClean="0"/>
              <a:t> “Logged”;</a:t>
            </a:r>
            <a:endParaRPr lang="en-US" sz="1200" dirty="0"/>
          </a:p>
          <a:p>
            <a:r>
              <a:rPr lang="en-US" sz="1200" dirty="0"/>
              <a:t>   }</a:t>
            </a:r>
            <a:endParaRPr lang="en-US" sz="1200" dirty="0" smtClean="0"/>
          </a:p>
          <a:p>
            <a:r>
              <a:rPr lang="en-US" sz="1200" dirty="0" smtClean="0"/>
              <a:t>}</a:t>
            </a:r>
            <a:r>
              <a:rPr lang="en-US" sz="1200" dirty="0"/>
              <a:t>	</a:t>
            </a:r>
          </a:p>
        </p:txBody>
      </p:sp>
      <p:sp>
        <p:nvSpPr>
          <p:cNvPr id="9" name="Rectangle 8"/>
          <p:cNvSpPr/>
          <p:nvPr/>
        </p:nvSpPr>
        <p:spPr>
          <a:xfrm>
            <a:off x="933007" y="2829945"/>
            <a:ext cx="2572193" cy="685800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809999" y="4448179"/>
            <a:ext cx="2572193" cy="685800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5486400" y="5320605"/>
            <a:ext cx="0" cy="2389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2743200" y="3852922"/>
            <a:ext cx="0" cy="179805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295400" y="1277720"/>
            <a:ext cx="6400800" cy="69130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Function cannot return multiple values, so must have different rules for them and constructors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295400" y="2138636"/>
            <a:ext cx="6400800" cy="69130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Which function should be inherited?</a:t>
            </a: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933007" y="5581471"/>
            <a:ext cx="6763193" cy="138499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b="1" dirty="0"/>
              <a:t>public</a:t>
            </a:r>
            <a:r>
              <a:rPr lang="en-US" sz="1200" dirty="0"/>
              <a:t> </a:t>
            </a:r>
            <a:r>
              <a:rPr lang="en-US" sz="1200" b="1" dirty="0" smtClean="0"/>
              <a:t>class</a:t>
            </a:r>
            <a:r>
              <a:rPr lang="en-US" sz="1200" dirty="0" smtClean="0"/>
              <a:t> </a:t>
            </a:r>
            <a:r>
              <a:rPr lang="en-US" sz="1200" dirty="0" err="1" smtClean="0"/>
              <a:t>ALoggedFreshmanSeminar</a:t>
            </a:r>
            <a:r>
              <a:rPr lang="en-US" sz="1200" dirty="0" smtClean="0"/>
              <a:t> </a:t>
            </a:r>
          </a:p>
          <a:p>
            <a:r>
              <a:rPr lang="en-US" sz="1200" b="1" dirty="0"/>
              <a:t> </a:t>
            </a:r>
            <a:r>
              <a:rPr lang="en-US" sz="1200" b="1" dirty="0" smtClean="0"/>
              <a:t>        extends</a:t>
            </a:r>
            <a:r>
              <a:rPr lang="en-US" sz="1200" dirty="0" smtClean="0"/>
              <a:t> </a:t>
            </a:r>
            <a:r>
              <a:rPr lang="en-US" sz="1200" dirty="0" err="1" smtClean="0"/>
              <a:t>AFreshmanSeminar</a:t>
            </a:r>
            <a:r>
              <a:rPr lang="en-US" sz="1200" dirty="0" smtClean="0"/>
              <a:t>, </a:t>
            </a:r>
            <a:r>
              <a:rPr lang="en-US" sz="1200" dirty="0" err="1" smtClean="0"/>
              <a:t>ALoggedCourse</a:t>
            </a:r>
            <a:r>
              <a:rPr lang="en-US" sz="1200" b="1" dirty="0" smtClean="0"/>
              <a:t>   implements</a:t>
            </a:r>
            <a:r>
              <a:rPr lang="en-US" sz="1200" dirty="0" smtClean="0"/>
              <a:t> </a:t>
            </a:r>
            <a:r>
              <a:rPr lang="en-US" sz="1200" dirty="0" err="1" smtClean="0"/>
              <a:t>LoggedFreshmanSeminar</a:t>
            </a:r>
            <a:r>
              <a:rPr lang="en-US" sz="1200" dirty="0" smtClean="0"/>
              <a:t> </a:t>
            </a:r>
            <a:r>
              <a:rPr lang="en-US" sz="1200" dirty="0"/>
              <a:t>{</a:t>
            </a:r>
          </a:p>
          <a:p>
            <a:r>
              <a:rPr lang="en-US" sz="1200" b="1" dirty="0" smtClean="0"/>
              <a:t>  public</a:t>
            </a:r>
            <a:r>
              <a:rPr lang="en-US" sz="1200" dirty="0" smtClean="0"/>
              <a:t> </a:t>
            </a:r>
            <a:r>
              <a:rPr lang="en-US" sz="1200" dirty="0" err="1" smtClean="0"/>
              <a:t>ALoggedFreshmanSeminar</a:t>
            </a:r>
            <a:r>
              <a:rPr lang="en-US" sz="1200" dirty="0" smtClean="0"/>
              <a:t> </a:t>
            </a:r>
            <a:r>
              <a:rPr lang="en-US" sz="1200" dirty="0"/>
              <a:t>String </a:t>
            </a:r>
            <a:r>
              <a:rPr lang="en-US" sz="1200" dirty="0" err="1"/>
              <a:t>theTitle</a:t>
            </a:r>
            <a:r>
              <a:rPr lang="en-US" sz="1200" dirty="0"/>
              <a:t>, String </a:t>
            </a:r>
            <a:r>
              <a:rPr lang="en-US" sz="1200" dirty="0" err="1" smtClean="0"/>
              <a:t>theDept</a:t>
            </a:r>
            <a:r>
              <a:rPr lang="en-US" sz="1200" dirty="0" smtClean="0"/>
              <a:t>) {</a:t>
            </a:r>
          </a:p>
          <a:p>
            <a:r>
              <a:rPr lang="en-US" sz="1200" dirty="0" smtClean="0"/>
              <a:t>     </a:t>
            </a:r>
            <a:r>
              <a:rPr lang="en-US" sz="1200" b="1" dirty="0" smtClean="0"/>
              <a:t>super</a:t>
            </a:r>
            <a:r>
              <a:rPr lang="en-US" sz="1200" dirty="0" smtClean="0"/>
              <a:t> </a:t>
            </a:r>
            <a:r>
              <a:rPr lang="en-US" sz="1200" dirty="0"/>
              <a:t>(</a:t>
            </a:r>
            <a:r>
              <a:rPr lang="en-US" sz="1200" dirty="0" err="1"/>
              <a:t>theTitle</a:t>
            </a:r>
            <a:r>
              <a:rPr lang="en-US" sz="1200" dirty="0"/>
              <a:t>, </a:t>
            </a:r>
            <a:r>
              <a:rPr lang="en-US" sz="1200" dirty="0" err="1" smtClean="0"/>
              <a:t>theDept</a:t>
            </a:r>
            <a:r>
              <a:rPr lang="en-US" sz="1200" dirty="0" smtClean="0"/>
              <a:t>);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}</a:t>
            </a:r>
            <a:endParaRPr lang="en-US" sz="1200" dirty="0"/>
          </a:p>
          <a:p>
            <a:r>
              <a:rPr lang="en-US" sz="1200" dirty="0" smtClean="0"/>
              <a:t>}</a:t>
            </a:r>
            <a:r>
              <a:rPr lang="en-US" sz="12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5930962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933007" y="5581471"/>
            <a:ext cx="6763193" cy="138499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b="1" dirty="0"/>
              <a:t>public</a:t>
            </a:r>
            <a:r>
              <a:rPr lang="en-US" sz="1200" dirty="0"/>
              <a:t> </a:t>
            </a:r>
            <a:r>
              <a:rPr lang="en-US" sz="1200" b="1" dirty="0" smtClean="0"/>
              <a:t>class</a:t>
            </a:r>
            <a:r>
              <a:rPr lang="en-US" sz="1200" dirty="0" smtClean="0"/>
              <a:t> </a:t>
            </a:r>
            <a:r>
              <a:rPr lang="en-US" sz="1200" dirty="0" err="1" smtClean="0"/>
              <a:t>ALoggedFreshmanSeminar</a:t>
            </a:r>
            <a:r>
              <a:rPr lang="en-US" sz="1200" dirty="0" smtClean="0"/>
              <a:t> </a:t>
            </a:r>
          </a:p>
          <a:p>
            <a:r>
              <a:rPr lang="en-US" sz="1200" b="1" dirty="0"/>
              <a:t> </a:t>
            </a:r>
            <a:r>
              <a:rPr lang="en-US" sz="1200" b="1" dirty="0" smtClean="0"/>
              <a:t>        extends</a:t>
            </a:r>
            <a:r>
              <a:rPr lang="en-US" sz="1200" dirty="0" smtClean="0"/>
              <a:t> </a:t>
            </a:r>
            <a:r>
              <a:rPr lang="en-US" sz="1200" dirty="0" err="1" smtClean="0"/>
              <a:t>AFreshmanSeminar</a:t>
            </a:r>
            <a:r>
              <a:rPr lang="en-US" sz="1200" dirty="0" smtClean="0"/>
              <a:t>, </a:t>
            </a:r>
            <a:r>
              <a:rPr lang="en-US" sz="1200" dirty="0" err="1" smtClean="0"/>
              <a:t>ALoggedCourse</a:t>
            </a:r>
            <a:r>
              <a:rPr lang="en-US" sz="1200" b="1" dirty="0" smtClean="0"/>
              <a:t>   implements</a:t>
            </a:r>
            <a:r>
              <a:rPr lang="en-US" sz="1200" dirty="0" smtClean="0"/>
              <a:t> </a:t>
            </a:r>
            <a:r>
              <a:rPr lang="en-US" sz="1200" dirty="0" err="1" smtClean="0"/>
              <a:t>LoggedFreshmanSeminar</a:t>
            </a:r>
            <a:r>
              <a:rPr lang="en-US" sz="1200" dirty="0" smtClean="0"/>
              <a:t> </a:t>
            </a:r>
            <a:r>
              <a:rPr lang="en-US" sz="1200" dirty="0"/>
              <a:t>{</a:t>
            </a:r>
          </a:p>
          <a:p>
            <a:r>
              <a:rPr lang="en-US" sz="1200" b="1" dirty="0" smtClean="0"/>
              <a:t>  public</a:t>
            </a:r>
            <a:r>
              <a:rPr lang="en-US" sz="1200" dirty="0" smtClean="0"/>
              <a:t> </a:t>
            </a:r>
            <a:r>
              <a:rPr lang="en-US" sz="1200" dirty="0" err="1" smtClean="0"/>
              <a:t>ALoggedFreshmanSeminar</a:t>
            </a:r>
            <a:r>
              <a:rPr lang="en-US" sz="1200" dirty="0" smtClean="0"/>
              <a:t> </a:t>
            </a:r>
            <a:r>
              <a:rPr lang="en-US" sz="1200" dirty="0"/>
              <a:t>String </a:t>
            </a:r>
            <a:r>
              <a:rPr lang="en-US" sz="1200" dirty="0" err="1"/>
              <a:t>theTitle</a:t>
            </a:r>
            <a:r>
              <a:rPr lang="en-US" sz="1200" dirty="0"/>
              <a:t>, String </a:t>
            </a:r>
            <a:r>
              <a:rPr lang="en-US" sz="1200" dirty="0" err="1" smtClean="0"/>
              <a:t>theDept</a:t>
            </a:r>
            <a:r>
              <a:rPr lang="en-US" sz="1200" dirty="0" smtClean="0"/>
              <a:t>) {</a:t>
            </a:r>
          </a:p>
          <a:p>
            <a:r>
              <a:rPr lang="en-US" sz="1200" dirty="0" smtClean="0"/>
              <a:t>     </a:t>
            </a:r>
            <a:r>
              <a:rPr lang="en-US" sz="1200" b="1" dirty="0" smtClean="0"/>
              <a:t>super</a:t>
            </a:r>
            <a:r>
              <a:rPr lang="en-US" sz="1200" dirty="0" smtClean="0"/>
              <a:t> </a:t>
            </a:r>
            <a:r>
              <a:rPr lang="en-US" sz="1200" dirty="0"/>
              <a:t>(</a:t>
            </a:r>
            <a:r>
              <a:rPr lang="en-US" sz="1200" dirty="0" err="1"/>
              <a:t>theTitle</a:t>
            </a:r>
            <a:r>
              <a:rPr lang="en-US" sz="1200" dirty="0"/>
              <a:t>, </a:t>
            </a:r>
            <a:r>
              <a:rPr lang="en-US" sz="1200" dirty="0" err="1" smtClean="0"/>
              <a:t>theDept</a:t>
            </a:r>
            <a:r>
              <a:rPr lang="en-US" sz="1200" dirty="0" smtClean="0"/>
              <a:t>);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}</a:t>
            </a:r>
            <a:endParaRPr lang="en-US" sz="1200" dirty="0"/>
          </a:p>
          <a:p>
            <a:r>
              <a:rPr lang="en-US" sz="1200" dirty="0" smtClean="0"/>
              <a:t>}</a:t>
            </a:r>
            <a:r>
              <a:rPr lang="en-US" sz="1200" dirty="0"/>
              <a:t>	</a:t>
            </a: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762000" y="990600"/>
            <a:ext cx="6100590" cy="230832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sz="1200" b="1" dirty="0" smtClean="0"/>
              <a:t>public</a:t>
            </a:r>
            <a:r>
              <a:rPr lang="en-US" sz="1200" dirty="0" smtClean="0"/>
              <a:t> </a:t>
            </a:r>
            <a:r>
              <a:rPr lang="en-US" sz="1200" b="1" dirty="0"/>
              <a:t>class</a:t>
            </a:r>
            <a:r>
              <a:rPr lang="en-US" sz="1200" dirty="0"/>
              <a:t> </a:t>
            </a:r>
            <a:r>
              <a:rPr lang="en-US" sz="1200" dirty="0" err="1" smtClean="0"/>
              <a:t>AFreshmanSeminar</a:t>
            </a:r>
            <a:r>
              <a:rPr lang="en-US" sz="1200" dirty="0" smtClean="0"/>
              <a:t> </a:t>
            </a:r>
            <a:r>
              <a:rPr lang="en-US" sz="1200" b="1" dirty="0"/>
              <a:t>extends</a:t>
            </a:r>
            <a:r>
              <a:rPr lang="en-US" sz="1200" dirty="0"/>
              <a:t> </a:t>
            </a:r>
            <a:r>
              <a:rPr lang="en-US" sz="1200" dirty="0" err="1"/>
              <a:t>ACourse</a:t>
            </a:r>
            <a:r>
              <a:rPr lang="en-US" sz="1200" dirty="0"/>
              <a:t> </a:t>
            </a:r>
            <a:endParaRPr lang="en-US" sz="1200" dirty="0" smtClean="0"/>
          </a:p>
          <a:p>
            <a:pPr algn="l"/>
            <a:r>
              <a:rPr lang="en-US" sz="1200" b="1" dirty="0"/>
              <a:t> 	</a:t>
            </a:r>
            <a:r>
              <a:rPr lang="en-US" sz="1200" b="1" dirty="0" smtClean="0"/>
              <a:t>implements</a:t>
            </a:r>
            <a:r>
              <a:rPr lang="en-US" sz="1200" dirty="0" smtClean="0"/>
              <a:t> </a:t>
            </a:r>
            <a:r>
              <a:rPr lang="en-US" sz="1200" dirty="0"/>
              <a:t>Course {</a:t>
            </a:r>
          </a:p>
          <a:p>
            <a:r>
              <a:rPr lang="en-US" sz="1200" b="1" dirty="0" smtClean="0"/>
              <a:t>   </a:t>
            </a:r>
            <a:r>
              <a:rPr lang="en-US" sz="1200" b="1" dirty="0"/>
              <a:t>public </a:t>
            </a:r>
            <a:r>
              <a:rPr lang="en-US" sz="1200" dirty="0" err="1"/>
              <a:t>ALoggedFreshmanSeminar</a:t>
            </a:r>
            <a:r>
              <a:rPr lang="en-US" sz="1200" dirty="0"/>
              <a:t>(String </a:t>
            </a:r>
            <a:r>
              <a:rPr lang="en-US" sz="1200" dirty="0" err="1"/>
              <a:t>theTitle</a:t>
            </a:r>
            <a:r>
              <a:rPr lang="en-US" sz="1200" dirty="0"/>
              <a:t>, String </a:t>
            </a:r>
            <a:r>
              <a:rPr lang="en-US" sz="1200" dirty="0" err="1"/>
              <a:t>theDept</a:t>
            </a:r>
            <a:r>
              <a:rPr lang="en-US" sz="1200" dirty="0"/>
              <a:t>) {</a:t>
            </a:r>
          </a:p>
          <a:p>
            <a:r>
              <a:rPr lang="en-US" sz="1200" b="1" dirty="0" smtClean="0"/>
              <a:t>     super </a:t>
            </a:r>
            <a:r>
              <a:rPr lang="en-US" sz="1200" dirty="0" smtClean="0"/>
              <a:t>(</a:t>
            </a:r>
            <a:r>
              <a:rPr lang="en-US" sz="1200" dirty="0" err="1"/>
              <a:t>theTitle</a:t>
            </a:r>
            <a:r>
              <a:rPr lang="en-US" sz="1200" dirty="0"/>
              <a:t>, </a:t>
            </a:r>
            <a:r>
              <a:rPr lang="en-US" sz="1200" dirty="0" err="1"/>
              <a:t>theDept</a:t>
            </a:r>
            <a:r>
              <a:rPr lang="en-US" sz="1200" dirty="0"/>
              <a:t>);</a:t>
            </a:r>
          </a:p>
          <a:p>
            <a:r>
              <a:rPr lang="en-US" sz="1200" dirty="0" smtClean="0"/>
              <a:t>   }</a:t>
            </a:r>
            <a:endParaRPr lang="en-US" sz="1200" dirty="0"/>
          </a:p>
          <a:p>
            <a:r>
              <a:rPr lang="en-US" sz="1200" b="1" dirty="0" smtClean="0"/>
              <a:t>  public </a:t>
            </a:r>
            <a:r>
              <a:rPr lang="en-US" sz="1200" b="1" dirty="0" err="1"/>
              <a:t>int</a:t>
            </a:r>
            <a:r>
              <a:rPr lang="en-US" sz="1200" b="1" dirty="0"/>
              <a:t> </a:t>
            </a:r>
            <a:r>
              <a:rPr lang="en-US" sz="1200" dirty="0" err="1"/>
              <a:t>getNumber</a:t>
            </a:r>
            <a:r>
              <a:rPr lang="en-US" sz="1200" dirty="0"/>
              <a:t>() {</a:t>
            </a:r>
          </a:p>
          <a:p>
            <a:r>
              <a:rPr lang="en-US" sz="1200" b="1" dirty="0" smtClean="0"/>
              <a:t>    return </a:t>
            </a:r>
            <a:r>
              <a:rPr lang="en-US" sz="1200" i="1" dirty="0"/>
              <a:t>SEMINAR_NUMBER</a:t>
            </a:r>
            <a:r>
              <a:rPr lang="en-US" sz="1200" b="1" i="1" dirty="0"/>
              <a:t>;</a:t>
            </a:r>
          </a:p>
          <a:p>
            <a:r>
              <a:rPr lang="en-US" sz="1200" dirty="0" smtClean="0"/>
              <a:t>  }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</a:t>
            </a:r>
            <a:r>
              <a:rPr lang="en-US" sz="1200" b="1" dirty="0"/>
              <a:t>public</a:t>
            </a:r>
            <a:r>
              <a:rPr lang="en-US" sz="1200" dirty="0"/>
              <a:t> String </a:t>
            </a:r>
            <a:r>
              <a:rPr lang="en-US" sz="1200" dirty="0" err="1"/>
              <a:t>toString</a:t>
            </a:r>
            <a:r>
              <a:rPr lang="en-US" sz="1200" dirty="0"/>
              <a:t>() {</a:t>
            </a:r>
          </a:p>
          <a:p>
            <a:r>
              <a:rPr lang="en-US" sz="1200" dirty="0"/>
              <a:t>      </a:t>
            </a:r>
            <a:r>
              <a:rPr lang="en-US" sz="1200" b="1" dirty="0"/>
              <a:t>return</a:t>
            </a:r>
            <a:r>
              <a:rPr lang="en-US" sz="1200" dirty="0"/>
              <a:t> </a:t>
            </a:r>
            <a:r>
              <a:rPr lang="en-US" sz="1200" dirty="0" smtClean="0"/>
              <a:t>“Seminar”;</a:t>
            </a:r>
            <a:endParaRPr lang="en-US" sz="1200" dirty="0"/>
          </a:p>
          <a:p>
            <a:r>
              <a:rPr lang="en-US" sz="1200" dirty="0"/>
              <a:t>   </a:t>
            </a:r>
            <a:r>
              <a:rPr lang="en-US" sz="1200" dirty="0" smtClean="0"/>
              <a:t>}  </a:t>
            </a:r>
            <a:endParaRPr lang="en-US" sz="1200" dirty="0"/>
          </a:p>
          <a:p>
            <a:pPr algn="l"/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Dominant-Recessive Rules: Choose First Superclass?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5867400" y="4780003"/>
            <a:ext cx="0" cy="54060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3657600" y="1962602"/>
            <a:ext cx="4419600" cy="34163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b="1" dirty="0"/>
              <a:t>public</a:t>
            </a:r>
            <a:r>
              <a:rPr lang="en-US" sz="1200" dirty="0"/>
              <a:t> </a:t>
            </a:r>
            <a:r>
              <a:rPr lang="en-US" sz="1200" b="1" dirty="0"/>
              <a:t>abstract class</a:t>
            </a:r>
            <a:r>
              <a:rPr lang="en-US" sz="1200" dirty="0"/>
              <a:t> </a:t>
            </a:r>
            <a:r>
              <a:rPr lang="en-US" sz="1200" dirty="0" err="1"/>
              <a:t>ALoggedCourse</a:t>
            </a:r>
            <a:r>
              <a:rPr lang="en-US" sz="1200" dirty="0"/>
              <a:t> </a:t>
            </a:r>
            <a:r>
              <a:rPr lang="en-US" sz="1200" b="1" dirty="0" smtClean="0"/>
              <a:t>extends</a:t>
            </a:r>
            <a:r>
              <a:rPr lang="en-US" sz="1200" dirty="0" smtClean="0"/>
              <a:t> </a:t>
            </a:r>
            <a:r>
              <a:rPr lang="en-US" sz="1200" dirty="0" err="1"/>
              <a:t>ACourse</a:t>
            </a:r>
            <a:r>
              <a:rPr lang="en-US" sz="1200" dirty="0"/>
              <a:t> </a:t>
            </a:r>
            <a:endParaRPr lang="en-US" sz="1200" dirty="0" smtClean="0"/>
          </a:p>
          <a:p>
            <a:r>
              <a:rPr lang="en-US" sz="1200" b="1" dirty="0"/>
              <a:t> 	</a:t>
            </a:r>
            <a:r>
              <a:rPr lang="en-US" sz="1200" b="1" dirty="0" smtClean="0"/>
              <a:t>implements</a:t>
            </a:r>
            <a:r>
              <a:rPr lang="en-US" sz="1200" dirty="0" smtClean="0"/>
              <a:t> </a:t>
            </a:r>
            <a:r>
              <a:rPr lang="en-US" sz="1200" dirty="0" err="1"/>
              <a:t>LoggedCourse</a:t>
            </a:r>
            <a:r>
              <a:rPr lang="en-US" sz="1200" dirty="0"/>
              <a:t> {</a:t>
            </a:r>
          </a:p>
          <a:p>
            <a:r>
              <a:rPr lang="en-US" sz="1200" b="1" dirty="0" smtClean="0"/>
              <a:t>  </a:t>
            </a:r>
            <a:r>
              <a:rPr lang="en-US" sz="1200" b="1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/>
              <a:t>numberOfQueries</a:t>
            </a:r>
            <a:r>
              <a:rPr lang="en-US" sz="1200" dirty="0"/>
              <a:t> = 0;</a:t>
            </a:r>
          </a:p>
          <a:p>
            <a:r>
              <a:rPr lang="en-US" sz="1200" dirty="0" smtClean="0"/>
              <a:t>  </a:t>
            </a:r>
            <a:r>
              <a:rPr lang="en-US" sz="1200" b="1" dirty="0" smtClean="0"/>
              <a:t>public</a:t>
            </a:r>
            <a:r>
              <a:rPr lang="en-US" sz="1200" dirty="0" smtClean="0"/>
              <a:t> </a:t>
            </a:r>
            <a:r>
              <a:rPr lang="en-US" sz="1200" dirty="0" err="1"/>
              <a:t>ALoggedCourse</a:t>
            </a:r>
            <a:r>
              <a:rPr lang="en-US" sz="1200" dirty="0"/>
              <a:t> (String </a:t>
            </a:r>
            <a:r>
              <a:rPr lang="en-US" sz="1200" dirty="0" err="1"/>
              <a:t>theTitle</a:t>
            </a:r>
            <a:r>
              <a:rPr lang="en-US" sz="1200" dirty="0"/>
              <a:t>, String </a:t>
            </a:r>
            <a:r>
              <a:rPr lang="en-US" sz="1200" dirty="0" err="1"/>
              <a:t>theDept</a:t>
            </a:r>
            <a:r>
              <a:rPr lang="en-US" sz="1200" dirty="0"/>
              <a:t>) {</a:t>
            </a:r>
          </a:p>
          <a:p>
            <a:r>
              <a:rPr lang="en-US" sz="1200" dirty="0" smtClean="0"/>
              <a:t>    </a:t>
            </a:r>
            <a:r>
              <a:rPr lang="en-US" sz="1200" b="1" dirty="0" smtClean="0"/>
              <a:t>super</a:t>
            </a:r>
            <a:r>
              <a:rPr lang="en-US" sz="1200" dirty="0" smtClean="0"/>
              <a:t> </a:t>
            </a:r>
            <a:r>
              <a:rPr lang="en-US" sz="1200" dirty="0"/>
              <a:t>(</a:t>
            </a:r>
            <a:r>
              <a:rPr lang="en-US" sz="1200" dirty="0" err="1"/>
              <a:t>theTitle</a:t>
            </a:r>
            <a:r>
              <a:rPr lang="en-US" sz="1200" dirty="0"/>
              <a:t>, </a:t>
            </a:r>
            <a:r>
              <a:rPr lang="en-US" sz="1200" dirty="0" err="1"/>
              <a:t>theDept</a:t>
            </a:r>
            <a:r>
              <a:rPr lang="en-US" sz="1200" dirty="0"/>
              <a:t>);		</a:t>
            </a:r>
          </a:p>
          <a:p>
            <a:r>
              <a:rPr lang="en-US" sz="1200" dirty="0" smtClean="0"/>
              <a:t>  }</a:t>
            </a:r>
          </a:p>
          <a:p>
            <a:r>
              <a:rPr lang="en-US" sz="1200" b="1" dirty="0" smtClean="0"/>
              <a:t>  public </a:t>
            </a:r>
            <a:r>
              <a:rPr lang="en-US" sz="1200" dirty="0"/>
              <a:t>String </a:t>
            </a:r>
            <a:r>
              <a:rPr lang="en-US" sz="1200" dirty="0" err="1"/>
              <a:t>getTitle</a:t>
            </a:r>
            <a:r>
              <a:rPr lang="en-US" sz="1200" dirty="0"/>
              <a:t>() {</a:t>
            </a:r>
          </a:p>
          <a:p>
            <a:r>
              <a:rPr lang="en-US" sz="1200" dirty="0" smtClean="0"/>
              <a:t>    String </a:t>
            </a:r>
            <a:r>
              <a:rPr lang="en-US" sz="1200" dirty="0" err="1"/>
              <a:t>retVal</a:t>
            </a:r>
            <a:r>
              <a:rPr lang="en-US" sz="1200" dirty="0"/>
              <a:t> = </a:t>
            </a:r>
            <a:r>
              <a:rPr lang="en-US" sz="1200" b="1" dirty="0" err="1"/>
              <a:t>super.</a:t>
            </a:r>
            <a:r>
              <a:rPr lang="en-US" sz="1200" dirty="0" err="1"/>
              <a:t>getTitle</a:t>
            </a:r>
            <a:r>
              <a:rPr lang="en-US" sz="1200" dirty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numberOfQueries</a:t>
            </a:r>
            <a:r>
              <a:rPr lang="en-US" sz="1200" dirty="0" smtClean="0"/>
              <a:t>++;</a:t>
            </a:r>
          </a:p>
          <a:p>
            <a:r>
              <a:rPr lang="en-US" sz="1200" b="1" dirty="0"/>
              <a:t> </a:t>
            </a:r>
            <a:r>
              <a:rPr lang="en-US" sz="1200" b="1" dirty="0" smtClean="0"/>
              <a:t>   return </a:t>
            </a:r>
            <a:r>
              <a:rPr lang="en-US" sz="1200" dirty="0" err="1"/>
              <a:t>retVal</a:t>
            </a:r>
            <a:r>
              <a:rPr lang="en-US" sz="1200" b="1" dirty="0" smtClean="0"/>
              <a:t>;</a:t>
            </a:r>
          </a:p>
          <a:p>
            <a:r>
              <a:rPr lang="en-US" sz="1200" dirty="0" smtClean="0"/>
              <a:t>  }</a:t>
            </a:r>
            <a:endParaRPr lang="en-US" sz="1200" dirty="0"/>
          </a:p>
          <a:p>
            <a:r>
              <a:rPr lang="en-US" sz="1200" dirty="0" smtClean="0"/>
              <a:t>  </a:t>
            </a:r>
            <a:r>
              <a:rPr lang="en-US" sz="1200" b="1" dirty="0" smtClean="0"/>
              <a:t>public</a:t>
            </a:r>
            <a:r>
              <a:rPr lang="en-US" sz="1200" dirty="0" smtClean="0"/>
              <a:t> </a:t>
            </a:r>
            <a:r>
              <a:rPr lang="en-US" sz="1200" b="1" dirty="0" err="1"/>
              <a:t>int</a:t>
            </a:r>
            <a:r>
              <a:rPr lang="en-US" sz="1200" dirty="0"/>
              <a:t> </a:t>
            </a:r>
            <a:r>
              <a:rPr lang="en-US" sz="1200" dirty="0" err="1"/>
              <a:t>getNumberOfQueries</a:t>
            </a:r>
            <a:r>
              <a:rPr lang="en-US" sz="1200" dirty="0"/>
              <a:t>() {</a:t>
            </a:r>
          </a:p>
          <a:p>
            <a:r>
              <a:rPr lang="en-US" sz="1200" dirty="0" smtClean="0"/>
              <a:t>    </a:t>
            </a:r>
            <a:r>
              <a:rPr lang="en-US" sz="1200" b="1" dirty="0" smtClean="0"/>
              <a:t>return</a:t>
            </a:r>
            <a:r>
              <a:rPr lang="en-US" sz="1200" dirty="0" smtClean="0"/>
              <a:t> </a:t>
            </a:r>
            <a:r>
              <a:rPr lang="en-US" sz="1200" dirty="0" err="1"/>
              <a:t>numberOfQueries</a:t>
            </a:r>
            <a:r>
              <a:rPr lang="en-US" sz="1200" dirty="0"/>
              <a:t>;</a:t>
            </a:r>
          </a:p>
          <a:p>
            <a:r>
              <a:rPr lang="en-US" sz="1200" dirty="0" smtClean="0"/>
              <a:t>  }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</a:t>
            </a:r>
            <a:r>
              <a:rPr lang="en-US" sz="1200" dirty="0"/>
              <a:t> </a:t>
            </a:r>
            <a:r>
              <a:rPr lang="en-US" sz="1200" b="1" dirty="0"/>
              <a:t>public</a:t>
            </a:r>
            <a:r>
              <a:rPr lang="en-US" sz="1200" dirty="0"/>
              <a:t> String </a:t>
            </a:r>
            <a:r>
              <a:rPr lang="en-US" sz="1200" dirty="0" err="1"/>
              <a:t>toString</a:t>
            </a:r>
            <a:r>
              <a:rPr lang="en-US" sz="1200" dirty="0"/>
              <a:t>() {</a:t>
            </a:r>
          </a:p>
          <a:p>
            <a:r>
              <a:rPr lang="en-US" sz="1200" dirty="0"/>
              <a:t>       </a:t>
            </a:r>
            <a:r>
              <a:rPr lang="en-US" sz="1200" b="1" dirty="0" smtClean="0"/>
              <a:t>return</a:t>
            </a:r>
            <a:r>
              <a:rPr lang="en-US" sz="1200" dirty="0" smtClean="0"/>
              <a:t> “Logged”;</a:t>
            </a:r>
            <a:endParaRPr lang="en-US" sz="1200" dirty="0"/>
          </a:p>
          <a:p>
            <a:r>
              <a:rPr lang="en-US" sz="1200" dirty="0"/>
              <a:t>   }</a:t>
            </a:r>
            <a:endParaRPr lang="en-US" sz="1200" dirty="0" smtClean="0"/>
          </a:p>
          <a:p>
            <a:r>
              <a:rPr lang="en-US" sz="1200" dirty="0" smtClean="0"/>
              <a:t>}</a:t>
            </a:r>
            <a:r>
              <a:rPr lang="en-US" sz="1200" dirty="0"/>
              <a:t>	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5486400" y="5320605"/>
            <a:ext cx="0" cy="2389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2743200" y="3852922"/>
            <a:ext cx="0" cy="179805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057401" y="5867399"/>
            <a:ext cx="1286096" cy="258455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886199" y="1271293"/>
            <a:ext cx="4191001" cy="69130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Confusing to use order as in imports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892626" y="2267331"/>
            <a:ext cx="4191001" cy="69130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Java does not support multiple inheritance for interfaces but not classes </a:t>
            </a:r>
          </a:p>
        </p:txBody>
      </p:sp>
    </p:spTree>
    <p:extLst>
      <p:ext uri="{BB962C8B-B14F-4D97-AF65-F5344CB8AC3E}">
        <p14:creationId xmlns:p14="http://schemas.microsoft.com/office/powerpoint/2010/main" val="13321633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2276819" y="1371600"/>
            <a:ext cx="3361981" cy="132343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/>
              <a:t>interface</a:t>
            </a:r>
            <a:r>
              <a:rPr lang="en-US" sz="1600" dirty="0"/>
              <a:t> Course </a:t>
            </a:r>
            <a:r>
              <a:rPr lang="en-US" sz="1600" dirty="0" smtClean="0"/>
              <a:t>{</a:t>
            </a:r>
            <a:r>
              <a:rPr lang="en-US" sz="1600" dirty="0"/>
              <a:t>	</a:t>
            </a:r>
          </a:p>
          <a:p>
            <a:pPr algn="l"/>
            <a:r>
              <a:rPr lang="en-US" sz="1600" dirty="0"/>
              <a:t> </a:t>
            </a:r>
            <a:r>
              <a:rPr lang="en-US" sz="1600" dirty="0" smtClean="0"/>
              <a:t>  </a:t>
            </a:r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dirty="0"/>
              <a:t>String </a:t>
            </a:r>
            <a:r>
              <a:rPr lang="en-US" sz="1600" dirty="0" err="1"/>
              <a:t>getTitle</a:t>
            </a:r>
            <a:r>
              <a:rPr lang="en-US" sz="1600" dirty="0"/>
              <a:t>();</a:t>
            </a:r>
          </a:p>
          <a:p>
            <a:pPr algn="l"/>
            <a:r>
              <a:rPr lang="en-US" sz="1600" dirty="0"/>
              <a:t> </a:t>
            </a:r>
            <a:r>
              <a:rPr lang="en-US" sz="1600" dirty="0" smtClean="0"/>
              <a:t>  </a:t>
            </a:r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dirty="0"/>
              <a:t>String </a:t>
            </a:r>
            <a:r>
              <a:rPr lang="en-US" sz="1600" dirty="0" err="1"/>
              <a:t>getDepartment</a:t>
            </a:r>
            <a:r>
              <a:rPr lang="en-US" sz="1600" dirty="0" smtClean="0"/>
              <a:t>();</a:t>
            </a:r>
            <a:endParaRPr lang="en-US" sz="1600" dirty="0"/>
          </a:p>
          <a:p>
            <a:pPr algn="l"/>
            <a:r>
              <a:rPr lang="en-US" sz="1600" dirty="0"/>
              <a:t> </a:t>
            </a:r>
            <a:r>
              <a:rPr lang="en-US" sz="1600" dirty="0" smtClean="0"/>
              <a:t>  </a:t>
            </a:r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getNumber</a:t>
            </a:r>
            <a:r>
              <a:rPr lang="en-US" sz="1600" dirty="0" smtClean="0"/>
              <a:t>();</a:t>
            </a:r>
          </a:p>
          <a:p>
            <a:pPr algn="l"/>
            <a:r>
              <a:rPr lang="en-US" sz="1600" dirty="0" smtClean="0"/>
              <a:t>}</a:t>
            </a:r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Inheriting through Different Paths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080243" y="3113782"/>
            <a:ext cx="4495800" cy="107721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/>
              <a:t>interface</a:t>
            </a:r>
            <a:r>
              <a:rPr lang="en-US" sz="1600" dirty="0"/>
              <a:t> </a:t>
            </a:r>
            <a:r>
              <a:rPr lang="en-US" sz="1600" dirty="0" err="1"/>
              <a:t>FreshmanSeminar</a:t>
            </a:r>
            <a:r>
              <a:rPr lang="en-US" sz="1600" dirty="0"/>
              <a:t> </a:t>
            </a:r>
            <a:endParaRPr lang="en-US" sz="1600" dirty="0" smtClean="0"/>
          </a:p>
          <a:p>
            <a:pPr algn="l"/>
            <a:r>
              <a:rPr lang="en-US" sz="1600" b="1" dirty="0" smtClean="0"/>
              <a:t>		extends</a:t>
            </a:r>
            <a:r>
              <a:rPr lang="en-US" sz="1600" dirty="0" smtClean="0"/>
              <a:t> </a:t>
            </a:r>
            <a:r>
              <a:rPr lang="en-US" sz="1600" dirty="0"/>
              <a:t>Course {</a:t>
            </a:r>
          </a:p>
          <a:p>
            <a:pPr algn="l"/>
            <a:r>
              <a:rPr lang="en-US" sz="1600" dirty="0"/>
              <a:t> </a:t>
            </a:r>
            <a:r>
              <a:rPr lang="en-US" sz="1600" dirty="0" smtClean="0"/>
              <a:t> </a:t>
            </a:r>
            <a:r>
              <a:rPr lang="en-US" sz="1600" b="1" dirty="0" smtClean="0"/>
              <a:t>public final</a:t>
            </a:r>
            <a:r>
              <a:rPr lang="en-US" sz="1600" dirty="0" smtClean="0"/>
              <a:t> </a:t>
            </a:r>
            <a:r>
              <a:rPr lang="en-US" sz="1600" b="1" dirty="0" err="1"/>
              <a:t>int</a:t>
            </a:r>
            <a:r>
              <a:rPr lang="en-US" sz="1600" dirty="0"/>
              <a:t> SEMINAR_NUMBER = 6;</a:t>
            </a:r>
          </a:p>
          <a:p>
            <a:pPr algn="l"/>
            <a:r>
              <a:rPr lang="en-US" sz="1600" dirty="0"/>
              <a:t>}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52400" y="3113782"/>
            <a:ext cx="3737343" cy="107721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/>
              <a:t>public</a:t>
            </a:r>
            <a:r>
              <a:rPr lang="en-US" sz="1600" dirty="0"/>
              <a:t> </a:t>
            </a:r>
            <a:r>
              <a:rPr lang="en-US" sz="1600" b="1" dirty="0"/>
              <a:t>interface</a:t>
            </a:r>
            <a:r>
              <a:rPr lang="en-US" sz="1600" dirty="0"/>
              <a:t> </a:t>
            </a:r>
            <a:r>
              <a:rPr lang="en-US" sz="1600" dirty="0" err="1"/>
              <a:t>LoggedCourse</a:t>
            </a:r>
            <a:r>
              <a:rPr lang="en-US" sz="1600" dirty="0"/>
              <a:t> </a:t>
            </a:r>
            <a:endParaRPr lang="en-US" sz="1600" dirty="0" smtClean="0"/>
          </a:p>
          <a:p>
            <a:r>
              <a:rPr lang="en-US" sz="1600" b="1" dirty="0" smtClean="0"/>
              <a:t>		extends</a:t>
            </a:r>
            <a:r>
              <a:rPr lang="en-US" sz="1600" dirty="0" smtClean="0"/>
              <a:t> </a:t>
            </a:r>
            <a:r>
              <a:rPr lang="en-US" sz="1600" dirty="0"/>
              <a:t>Course {</a:t>
            </a:r>
          </a:p>
          <a:p>
            <a:r>
              <a:rPr lang="en-US" sz="1600" dirty="0" smtClean="0"/>
              <a:t>   </a:t>
            </a:r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getNumberOfQueries</a:t>
            </a:r>
            <a:r>
              <a:rPr lang="en-US" sz="1600" dirty="0" smtClean="0"/>
              <a:t>();</a:t>
            </a:r>
            <a:endParaRPr lang="en-US" sz="1600" dirty="0"/>
          </a:p>
          <a:p>
            <a:r>
              <a:rPr lang="en-US" sz="1600" dirty="0"/>
              <a:t>}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3924301" y="2693551"/>
            <a:ext cx="2095500" cy="42023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6" idx="0"/>
          </p:cNvCxnSpPr>
          <p:nvPr/>
        </p:nvCxnSpPr>
        <p:spPr>
          <a:xfrm flipV="1">
            <a:off x="2021072" y="2693551"/>
            <a:ext cx="1903229" cy="42023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5943600" y="4154732"/>
            <a:ext cx="0" cy="102686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04801" y="5181600"/>
            <a:ext cx="8153400" cy="83099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/>
              <a:t>interface</a:t>
            </a:r>
            <a:r>
              <a:rPr lang="en-US" sz="1600" dirty="0"/>
              <a:t> </a:t>
            </a:r>
            <a:r>
              <a:rPr lang="en-US" sz="1600" dirty="0" err="1"/>
              <a:t>LoggedFreshmanSeminar</a:t>
            </a:r>
            <a:r>
              <a:rPr lang="en-US" sz="1600" dirty="0"/>
              <a:t> </a:t>
            </a:r>
            <a:endParaRPr lang="en-US" sz="1600" dirty="0" smtClean="0"/>
          </a:p>
          <a:p>
            <a:r>
              <a:rPr lang="en-US" sz="1600" b="1" dirty="0" smtClean="0"/>
              <a:t>                             extends</a:t>
            </a:r>
            <a:r>
              <a:rPr lang="en-US" sz="1600" dirty="0" smtClean="0"/>
              <a:t> </a:t>
            </a:r>
            <a:r>
              <a:rPr lang="en-US" sz="1600" dirty="0" err="1" smtClean="0"/>
              <a:t>FreshmanSeminar</a:t>
            </a:r>
            <a:r>
              <a:rPr lang="en-US" sz="1600" dirty="0" smtClean="0"/>
              <a:t> , </a:t>
            </a:r>
            <a:r>
              <a:rPr lang="en-US" sz="1600" dirty="0" err="1" smtClean="0"/>
              <a:t>LoggedCourse</a:t>
            </a:r>
            <a:r>
              <a:rPr lang="en-US" sz="1600" dirty="0" smtClean="0"/>
              <a:t> </a:t>
            </a:r>
          </a:p>
          <a:p>
            <a:r>
              <a:rPr lang="en-US" sz="1600" dirty="0" smtClean="0"/>
              <a:t>{ }</a:t>
            </a:r>
            <a:endParaRPr lang="en-US" sz="1600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317899" y="4183798"/>
            <a:ext cx="0" cy="99780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412460" y="1676401"/>
            <a:ext cx="3150140" cy="762000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413243" y="6096000"/>
            <a:ext cx="5597157" cy="685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Same method headers inherited twice, no problem </a:t>
            </a:r>
          </a:p>
        </p:txBody>
      </p:sp>
    </p:spTree>
    <p:extLst>
      <p:ext uri="{BB962C8B-B14F-4D97-AF65-F5344CB8AC3E}">
        <p14:creationId xmlns:p14="http://schemas.microsoft.com/office/powerpoint/2010/main" val="6375124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2276819" y="1343561"/>
            <a:ext cx="3809999" cy="132343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/>
              <a:t>interface</a:t>
            </a:r>
            <a:r>
              <a:rPr lang="en-US" sz="1600" dirty="0"/>
              <a:t> Course </a:t>
            </a:r>
            <a:r>
              <a:rPr lang="en-US" sz="1600" dirty="0" smtClean="0"/>
              <a:t>{</a:t>
            </a:r>
            <a:r>
              <a:rPr lang="en-US" sz="1600" dirty="0"/>
              <a:t>	</a:t>
            </a:r>
          </a:p>
          <a:p>
            <a:pPr algn="l"/>
            <a:r>
              <a:rPr lang="en-US" sz="1600" dirty="0"/>
              <a:t> </a:t>
            </a:r>
            <a:r>
              <a:rPr lang="en-US" sz="1600" dirty="0" smtClean="0"/>
              <a:t>  </a:t>
            </a:r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dirty="0"/>
              <a:t>String </a:t>
            </a:r>
            <a:r>
              <a:rPr lang="en-US" sz="1600" dirty="0" err="1"/>
              <a:t>getTitle</a:t>
            </a:r>
            <a:r>
              <a:rPr lang="en-US" sz="1600" dirty="0"/>
              <a:t>();</a:t>
            </a:r>
          </a:p>
          <a:p>
            <a:pPr algn="l"/>
            <a:r>
              <a:rPr lang="en-US" sz="1600" dirty="0"/>
              <a:t> </a:t>
            </a:r>
            <a:r>
              <a:rPr lang="en-US" sz="1600" dirty="0" smtClean="0"/>
              <a:t>  </a:t>
            </a:r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dirty="0"/>
              <a:t>String </a:t>
            </a:r>
            <a:r>
              <a:rPr lang="en-US" sz="1600" dirty="0" err="1"/>
              <a:t>getDepartment</a:t>
            </a:r>
            <a:r>
              <a:rPr lang="en-US" sz="1600" dirty="0" smtClean="0"/>
              <a:t>();</a:t>
            </a:r>
            <a:endParaRPr lang="en-US" sz="1600" dirty="0"/>
          </a:p>
          <a:p>
            <a:pPr algn="l"/>
            <a:r>
              <a:rPr lang="en-US" sz="1600" dirty="0"/>
              <a:t> </a:t>
            </a:r>
            <a:r>
              <a:rPr lang="en-US" sz="1600" dirty="0" smtClean="0"/>
              <a:t>  </a:t>
            </a:r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getNumber</a:t>
            </a:r>
            <a:r>
              <a:rPr lang="en-US" sz="1600" dirty="0" smtClean="0"/>
              <a:t>();   </a:t>
            </a:r>
          </a:p>
          <a:p>
            <a:pPr algn="l"/>
            <a:r>
              <a:rPr lang="en-US" sz="1600" dirty="0" smtClean="0"/>
              <a:t>}</a:t>
            </a:r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Inheriting Equal Headers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080243" y="3113782"/>
            <a:ext cx="4495800" cy="107721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/>
              <a:t>interface</a:t>
            </a:r>
            <a:r>
              <a:rPr lang="en-US" sz="1600" dirty="0"/>
              <a:t> </a:t>
            </a:r>
            <a:r>
              <a:rPr lang="en-US" sz="1600" dirty="0" err="1"/>
              <a:t>FreshmanSeminar</a:t>
            </a:r>
            <a:r>
              <a:rPr lang="en-US" sz="1600" dirty="0"/>
              <a:t> </a:t>
            </a:r>
            <a:endParaRPr lang="en-US" sz="1600" dirty="0" smtClean="0"/>
          </a:p>
          <a:p>
            <a:pPr algn="l"/>
            <a:r>
              <a:rPr lang="en-US" sz="1600" b="1" dirty="0" smtClean="0"/>
              <a:t>		extends</a:t>
            </a:r>
            <a:r>
              <a:rPr lang="en-US" sz="1600" dirty="0" smtClean="0"/>
              <a:t> </a:t>
            </a:r>
            <a:r>
              <a:rPr lang="en-US" sz="1600" dirty="0"/>
              <a:t>Course {</a:t>
            </a:r>
          </a:p>
          <a:p>
            <a:pPr algn="l"/>
            <a:r>
              <a:rPr lang="en-US" sz="1600" dirty="0"/>
              <a:t> </a:t>
            </a:r>
            <a:r>
              <a:rPr lang="en-US" sz="1600" dirty="0" smtClean="0"/>
              <a:t> </a:t>
            </a:r>
            <a:r>
              <a:rPr lang="en-US" sz="1600" b="1" dirty="0" smtClean="0"/>
              <a:t>public final</a:t>
            </a:r>
            <a:r>
              <a:rPr lang="en-US" sz="1600" dirty="0" smtClean="0"/>
              <a:t> </a:t>
            </a:r>
            <a:r>
              <a:rPr lang="en-US" sz="1600" b="1" dirty="0" err="1"/>
              <a:t>int</a:t>
            </a:r>
            <a:r>
              <a:rPr lang="en-US" sz="1600" dirty="0"/>
              <a:t> SEMINAR_NUMBER = 6;</a:t>
            </a:r>
          </a:p>
          <a:p>
            <a:pPr algn="l"/>
            <a:r>
              <a:rPr lang="en-US" sz="1600" dirty="0"/>
              <a:t>}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52400" y="3113782"/>
            <a:ext cx="3737343" cy="132343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/>
              <a:t>public</a:t>
            </a:r>
            <a:r>
              <a:rPr lang="en-US" sz="1600" dirty="0"/>
              <a:t> </a:t>
            </a:r>
            <a:r>
              <a:rPr lang="en-US" sz="1600" b="1" dirty="0"/>
              <a:t>interface</a:t>
            </a:r>
            <a:r>
              <a:rPr lang="en-US" sz="1600" dirty="0"/>
              <a:t> </a:t>
            </a:r>
            <a:r>
              <a:rPr lang="en-US" sz="1600" dirty="0" err="1"/>
              <a:t>LoggedCourse</a:t>
            </a:r>
            <a:r>
              <a:rPr lang="en-US" sz="1600" dirty="0"/>
              <a:t> </a:t>
            </a:r>
            <a:endParaRPr lang="en-US" sz="1600" dirty="0" smtClean="0"/>
          </a:p>
          <a:p>
            <a:r>
              <a:rPr lang="en-US" sz="1600" b="1" dirty="0" smtClean="0"/>
              <a:t>		extends</a:t>
            </a:r>
            <a:r>
              <a:rPr lang="en-US" sz="1600" dirty="0" smtClean="0"/>
              <a:t> </a:t>
            </a:r>
            <a:r>
              <a:rPr lang="en-US" sz="1600" dirty="0"/>
              <a:t>Course {</a:t>
            </a:r>
          </a:p>
          <a:p>
            <a:r>
              <a:rPr lang="en-US" sz="1600" dirty="0" smtClean="0"/>
              <a:t>   </a:t>
            </a:r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getNumberOfQueries</a:t>
            </a:r>
            <a:r>
              <a:rPr lang="en-US" sz="1600" dirty="0" smtClean="0"/>
              <a:t>();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</a:t>
            </a:r>
            <a:r>
              <a:rPr lang="en-US" sz="1600" b="1" dirty="0" smtClean="0"/>
              <a:t>public</a:t>
            </a:r>
            <a:r>
              <a:rPr lang="en-US" sz="1600" dirty="0" smtClean="0"/>
              <a:t> String </a:t>
            </a:r>
            <a:r>
              <a:rPr lang="en-US" sz="1600" dirty="0" err="1" smtClean="0"/>
              <a:t>getTitle</a:t>
            </a:r>
            <a:r>
              <a:rPr lang="en-US" sz="1600" dirty="0" smtClean="0"/>
              <a:t>();</a:t>
            </a:r>
            <a:endParaRPr lang="en-US" sz="1600" dirty="0"/>
          </a:p>
          <a:p>
            <a:r>
              <a:rPr lang="en-US" sz="1600" dirty="0"/>
              <a:t>}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3924301" y="2693551"/>
            <a:ext cx="2095500" cy="42023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6" idx="0"/>
          </p:cNvCxnSpPr>
          <p:nvPr/>
        </p:nvCxnSpPr>
        <p:spPr>
          <a:xfrm flipV="1">
            <a:off x="2021072" y="2693552"/>
            <a:ext cx="1903229" cy="42023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5943600" y="4154732"/>
            <a:ext cx="0" cy="102686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04801" y="5181600"/>
            <a:ext cx="8153400" cy="83099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/>
              <a:t>interface</a:t>
            </a:r>
            <a:r>
              <a:rPr lang="en-US" sz="1600" dirty="0"/>
              <a:t> </a:t>
            </a:r>
            <a:r>
              <a:rPr lang="en-US" sz="1600" dirty="0" err="1"/>
              <a:t>LoggedFreshmanSeminar</a:t>
            </a:r>
            <a:r>
              <a:rPr lang="en-US" sz="1600" dirty="0"/>
              <a:t> </a:t>
            </a:r>
            <a:endParaRPr lang="en-US" sz="1600" dirty="0" smtClean="0"/>
          </a:p>
          <a:p>
            <a:r>
              <a:rPr lang="en-US" sz="1600" b="1" dirty="0" smtClean="0"/>
              <a:t>                             extends</a:t>
            </a:r>
            <a:r>
              <a:rPr lang="en-US" sz="1600" dirty="0" smtClean="0"/>
              <a:t> </a:t>
            </a:r>
            <a:r>
              <a:rPr lang="en-US" sz="1600" dirty="0" err="1" smtClean="0"/>
              <a:t>FreshmanSeminar</a:t>
            </a:r>
            <a:r>
              <a:rPr lang="en-US" sz="1600" dirty="0" smtClean="0"/>
              <a:t> , </a:t>
            </a:r>
            <a:r>
              <a:rPr lang="en-US" sz="1600" dirty="0" err="1" smtClean="0"/>
              <a:t>LoggedCourse</a:t>
            </a:r>
            <a:r>
              <a:rPr lang="en-US" sz="1600" dirty="0" smtClean="0"/>
              <a:t> </a:t>
            </a:r>
          </a:p>
          <a:p>
            <a:r>
              <a:rPr lang="en-US" sz="1600" dirty="0" smtClean="0"/>
              <a:t>{ }</a:t>
            </a:r>
            <a:endParaRPr lang="en-US" sz="1600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317899" y="4183798"/>
            <a:ext cx="0" cy="99780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00864" y="2091535"/>
            <a:ext cx="2777757" cy="346865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24293" y="6096000"/>
            <a:ext cx="3923415" cy="7040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Equal method headers inherited twice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81000" y="3844135"/>
            <a:ext cx="2777757" cy="346865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652628" y="6096000"/>
            <a:ext cx="3923415" cy="7040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Interface = set of headers, removes duplicates</a:t>
            </a:r>
          </a:p>
        </p:txBody>
      </p:sp>
    </p:spTree>
    <p:extLst>
      <p:ext uri="{BB962C8B-B14F-4D97-AF65-F5344CB8AC3E}">
        <p14:creationId xmlns:p14="http://schemas.microsoft.com/office/powerpoint/2010/main" val="13520521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Inheriting Headers with Different Return Types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080243" y="3113782"/>
            <a:ext cx="4495800" cy="107721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/>
              <a:t>interface</a:t>
            </a:r>
            <a:r>
              <a:rPr lang="en-US" sz="1600" dirty="0"/>
              <a:t> </a:t>
            </a:r>
            <a:r>
              <a:rPr lang="en-US" sz="1600" dirty="0" err="1"/>
              <a:t>FreshmanSeminar</a:t>
            </a:r>
            <a:r>
              <a:rPr lang="en-US" sz="1600" dirty="0"/>
              <a:t> </a:t>
            </a:r>
            <a:endParaRPr lang="en-US" sz="1600" dirty="0" smtClean="0"/>
          </a:p>
          <a:p>
            <a:pPr algn="l"/>
            <a:r>
              <a:rPr lang="en-US" sz="1600" b="1" dirty="0" smtClean="0"/>
              <a:t>		extends</a:t>
            </a:r>
            <a:r>
              <a:rPr lang="en-US" sz="1600" dirty="0" smtClean="0"/>
              <a:t> </a:t>
            </a:r>
            <a:r>
              <a:rPr lang="en-US" sz="1600" dirty="0"/>
              <a:t>Course {</a:t>
            </a:r>
          </a:p>
          <a:p>
            <a:pPr algn="l"/>
            <a:r>
              <a:rPr lang="en-US" sz="1600" dirty="0"/>
              <a:t> </a:t>
            </a:r>
            <a:r>
              <a:rPr lang="en-US" sz="1600" dirty="0" smtClean="0"/>
              <a:t> </a:t>
            </a:r>
            <a:r>
              <a:rPr lang="en-US" sz="1600" b="1" dirty="0" smtClean="0"/>
              <a:t>public final</a:t>
            </a:r>
            <a:r>
              <a:rPr lang="en-US" sz="1600" dirty="0" smtClean="0"/>
              <a:t> </a:t>
            </a:r>
            <a:r>
              <a:rPr lang="en-US" sz="1600" b="1" dirty="0" err="1"/>
              <a:t>int</a:t>
            </a:r>
            <a:r>
              <a:rPr lang="en-US" sz="1600" dirty="0"/>
              <a:t> SEMINAR_NUMBER = 6;</a:t>
            </a:r>
          </a:p>
          <a:p>
            <a:pPr algn="l"/>
            <a:r>
              <a:rPr lang="en-US" sz="1600" dirty="0"/>
              <a:t>}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52400" y="3113782"/>
            <a:ext cx="3927843" cy="132343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/>
              <a:t>public</a:t>
            </a:r>
            <a:r>
              <a:rPr lang="en-US" sz="1600" dirty="0"/>
              <a:t> </a:t>
            </a:r>
            <a:r>
              <a:rPr lang="en-US" sz="1600" b="1" dirty="0"/>
              <a:t>interface</a:t>
            </a:r>
            <a:r>
              <a:rPr lang="en-US" sz="1600" dirty="0"/>
              <a:t> </a:t>
            </a:r>
            <a:r>
              <a:rPr lang="en-US" sz="1600" dirty="0" err="1"/>
              <a:t>LoggedCourse</a:t>
            </a:r>
            <a:r>
              <a:rPr lang="en-US" sz="1600" dirty="0"/>
              <a:t> </a:t>
            </a:r>
            <a:endParaRPr lang="en-US" sz="1600" dirty="0" smtClean="0"/>
          </a:p>
          <a:p>
            <a:r>
              <a:rPr lang="en-US" sz="1600" b="1" dirty="0" smtClean="0"/>
              <a:t>		extends</a:t>
            </a:r>
            <a:r>
              <a:rPr lang="en-US" sz="1600" dirty="0" smtClean="0"/>
              <a:t> </a:t>
            </a:r>
            <a:r>
              <a:rPr lang="en-US" sz="1600" dirty="0"/>
              <a:t>Course {</a:t>
            </a:r>
          </a:p>
          <a:p>
            <a:r>
              <a:rPr lang="en-US" sz="1600" dirty="0" smtClean="0"/>
              <a:t>   </a:t>
            </a:r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getNumberOfQueries</a:t>
            </a:r>
            <a:r>
              <a:rPr lang="en-US" sz="1600" dirty="0" smtClean="0"/>
              <a:t>();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</a:t>
            </a:r>
            <a:r>
              <a:rPr lang="en-US" sz="1600" b="1" dirty="0"/>
              <a:t>public</a:t>
            </a:r>
            <a:r>
              <a:rPr lang="en-US" sz="1600" dirty="0"/>
              <a:t> </a:t>
            </a:r>
            <a:r>
              <a:rPr lang="en-US" sz="1600" b="1" dirty="0" smtClean="0"/>
              <a:t>void </a:t>
            </a:r>
            <a:r>
              <a:rPr lang="en-US" sz="1600" dirty="0" err="1" smtClean="0"/>
              <a:t>initTitle</a:t>
            </a:r>
            <a:r>
              <a:rPr lang="en-US" sz="1600" dirty="0" smtClean="0"/>
              <a:t>(String </a:t>
            </a:r>
            <a:r>
              <a:rPr lang="en-US" sz="1600" dirty="0" err="1"/>
              <a:t>initVal</a:t>
            </a:r>
            <a:r>
              <a:rPr lang="en-US" sz="1600" dirty="0"/>
              <a:t>);</a:t>
            </a:r>
          </a:p>
          <a:p>
            <a:r>
              <a:rPr lang="en-US" sz="1600" dirty="0" smtClean="0"/>
              <a:t>}</a:t>
            </a:r>
            <a:endParaRPr lang="en-US" sz="1600" dirty="0"/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276819" y="1143000"/>
            <a:ext cx="3809999" cy="156966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/>
              <a:t>interface</a:t>
            </a:r>
            <a:r>
              <a:rPr lang="en-US" sz="1600" dirty="0"/>
              <a:t> Course </a:t>
            </a:r>
            <a:r>
              <a:rPr lang="en-US" sz="1600" dirty="0" smtClean="0"/>
              <a:t>{</a:t>
            </a:r>
            <a:r>
              <a:rPr lang="en-US" sz="1600" dirty="0"/>
              <a:t>	</a:t>
            </a:r>
          </a:p>
          <a:p>
            <a:pPr algn="l"/>
            <a:r>
              <a:rPr lang="en-US" sz="1600" dirty="0"/>
              <a:t> </a:t>
            </a:r>
            <a:r>
              <a:rPr lang="en-US" sz="1600" dirty="0" smtClean="0"/>
              <a:t>  </a:t>
            </a:r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dirty="0"/>
              <a:t>String </a:t>
            </a:r>
            <a:r>
              <a:rPr lang="en-US" sz="1600" dirty="0" err="1"/>
              <a:t>getTitle</a:t>
            </a:r>
            <a:r>
              <a:rPr lang="en-US" sz="1600" dirty="0"/>
              <a:t>();</a:t>
            </a:r>
          </a:p>
          <a:p>
            <a:pPr algn="l"/>
            <a:r>
              <a:rPr lang="en-US" sz="1600" dirty="0"/>
              <a:t> </a:t>
            </a:r>
            <a:r>
              <a:rPr lang="en-US" sz="1600" dirty="0" smtClean="0"/>
              <a:t>  </a:t>
            </a:r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dirty="0"/>
              <a:t>String </a:t>
            </a:r>
            <a:r>
              <a:rPr lang="en-US" sz="1600" dirty="0" err="1"/>
              <a:t>getDepartment</a:t>
            </a:r>
            <a:r>
              <a:rPr lang="en-US" sz="1600" dirty="0" smtClean="0"/>
              <a:t>();</a:t>
            </a:r>
            <a:endParaRPr lang="en-US" sz="1600" dirty="0"/>
          </a:p>
          <a:p>
            <a:pPr algn="l"/>
            <a:r>
              <a:rPr lang="en-US" sz="1600" dirty="0"/>
              <a:t> </a:t>
            </a:r>
            <a:r>
              <a:rPr lang="en-US" sz="1600" dirty="0" smtClean="0"/>
              <a:t>  </a:t>
            </a:r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getNumber</a:t>
            </a:r>
            <a:r>
              <a:rPr lang="en-US" sz="1600" dirty="0" smtClean="0"/>
              <a:t>();</a:t>
            </a:r>
          </a:p>
          <a:p>
            <a:pPr algn="l"/>
            <a:r>
              <a:rPr lang="en-US" sz="1600" dirty="0"/>
              <a:t> </a:t>
            </a:r>
            <a:r>
              <a:rPr lang="en-US" sz="1600" dirty="0" smtClean="0"/>
              <a:t>  </a:t>
            </a:r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initTitle</a:t>
            </a:r>
            <a:r>
              <a:rPr lang="en-US" sz="1600" dirty="0" smtClean="0"/>
              <a:t>(String </a:t>
            </a:r>
            <a:r>
              <a:rPr lang="en-US" sz="1600" dirty="0" err="1" smtClean="0"/>
              <a:t>initVal</a:t>
            </a:r>
            <a:r>
              <a:rPr lang="en-US" sz="1600" dirty="0" smtClean="0"/>
              <a:t>);</a:t>
            </a:r>
          </a:p>
          <a:p>
            <a:pPr algn="l"/>
            <a:r>
              <a:rPr lang="en-US" sz="1600" dirty="0" smtClean="0"/>
              <a:t>}</a:t>
            </a:r>
            <a:endParaRPr lang="en-US" sz="1600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4114798" y="2720726"/>
            <a:ext cx="1828802" cy="39305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2276819" y="2693552"/>
            <a:ext cx="1647482" cy="42023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5943600" y="4154732"/>
            <a:ext cx="0" cy="102686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04801" y="5181600"/>
            <a:ext cx="8153400" cy="83099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/>
              <a:t>interface</a:t>
            </a:r>
            <a:r>
              <a:rPr lang="en-US" sz="1600" dirty="0"/>
              <a:t> </a:t>
            </a:r>
            <a:r>
              <a:rPr lang="en-US" sz="1600" dirty="0" err="1"/>
              <a:t>LoggedFreshmanSeminar</a:t>
            </a:r>
            <a:r>
              <a:rPr lang="en-US" sz="1600" dirty="0"/>
              <a:t> </a:t>
            </a:r>
            <a:endParaRPr lang="en-US" sz="1600" dirty="0" smtClean="0"/>
          </a:p>
          <a:p>
            <a:r>
              <a:rPr lang="en-US" sz="1600" b="1" dirty="0" smtClean="0"/>
              <a:t>                             extends</a:t>
            </a:r>
            <a:r>
              <a:rPr lang="en-US" sz="1600" dirty="0" smtClean="0"/>
              <a:t> </a:t>
            </a:r>
            <a:r>
              <a:rPr lang="en-US" sz="1600" dirty="0" err="1" smtClean="0"/>
              <a:t>FreshmanSeminar</a:t>
            </a:r>
            <a:r>
              <a:rPr lang="en-US" sz="1600" dirty="0" smtClean="0"/>
              <a:t> , </a:t>
            </a:r>
            <a:r>
              <a:rPr lang="en-US" sz="1600" dirty="0" err="1" smtClean="0"/>
              <a:t>LoggedCourse</a:t>
            </a:r>
            <a:r>
              <a:rPr lang="en-US" sz="1600" dirty="0" smtClean="0"/>
              <a:t> </a:t>
            </a:r>
          </a:p>
          <a:p>
            <a:r>
              <a:rPr lang="en-US" sz="1600" dirty="0" smtClean="0"/>
              <a:t>{ }</a:t>
            </a:r>
            <a:endParaRPr lang="en-US" sz="1600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317899" y="4183798"/>
            <a:ext cx="0" cy="99780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066799" y="6059277"/>
            <a:ext cx="3923415" cy="7040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Overload conflict, inheritance not allowed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66799" y="3844135"/>
            <a:ext cx="533401" cy="346865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200400" y="2133600"/>
            <a:ext cx="436315" cy="346865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6814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Multiple inheritance rules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848600" cy="51054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Allow interfaces to inherit multiple times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Only headers are inherited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Do not allow classes to inherit multiple times (Java)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Can </a:t>
            </a:r>
            <a:r>
              <a:rPr lang="en-US" sz="2400" dirty="0"/>
              <a:t>be confusing to programmers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Other solutions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Allow multiple inheritance if ambiguity does not arise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If ambiguity arises indicate which implementation is used (C++)</a:t>
            </a:r>
          </a:p>
          <a:p>
            <a:pPr lvl="2">
              <a:lnSpc>
                <a:spcPct val="90000"/>
              </a:lnSpc>
            </a:pPr>
            <a:r>
              <a:rPr lang="en-US" sz="2000" dirty="0" err="1" smtClean="0"/>
              <a:t>ALoggedCourse.toString</a:t>
            </a:r>
            <a:r>
              <a:rPr lang="en-US" sz="2000" dirty="0" smtClean="0"/>
              <a:t>() </a:t>
            </a:r>
            <a:r>
              <a:rPr lang="en-US" sz="2000" dirty="0" err="1" smtClean="0"/>
              <a:t>vs</a:t>
            </a:r>
            <a:r>
              <a:rPr lang="en-US" sz="2000" dirty="0" smtClean="0"/>
              <a:t> </a:t>
            </a:r>
            <a:r>
              <a:rPr lang="en-US" sz="2000" dirty="0" err="1" smtClean="0"/>
              <a:t>AFreshmanSeminar.toString</a:t>
            </a:r>
            <a:r>
              <a:rPr lang="en-US" sz="2000" dirty="0" smtClean="0"/>
              <a:t>()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Choose one or none of the bodies if problem arises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Based on order in extends clause?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extends </a:t>
            </a:r>
            <a:r>
              <a:rPr lang="en-US" sz="2000" dirty="0" err="1"/>
              <a:t>ALoggedCourse</a:t>
            </a:r>
            <a:r>
              <a:rPr lang="en-US" sz="2000" dirty="0"/>
              <a:t>, </a:t>
            </a:r>
            <a:r>
              <a:rPr lang="en-US" sz="2000" dirty="0" err="1" smtClean="0"/>
              <a:t>AFreshmanSeminar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1236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533400" y="4960176"/>
            <a:ext cx="8001000" cy="156966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b="1" dirty="0"/>
              <a:t>public</a:t>
            </a:r>
            <a:r>
              <a:rPr lang="en-US" sz="1200" dirty="0"/>
              <a:t> </a:t>
            </a:r>
            <a:r>
              <a:rPr lang="en-US" sz="1200" b="1" dirty="0" smtClean="0"/>
              <a:t>class</a:t>
            </a:r>
            <a:r>
              <a:rPr lang="en-US" sz="1200" dirty="0" smtClean="0"/>
              <a:t> </a:t>
            </a:r>
            <a:r>
              <a:rPr lang="en-US" sz="1200" dirty="0" err="1" smtClean="0"/>
              <a:t>ALoggedFreshmanSeminar</a:t>
            </a:r>
            <a:r>
              <a:rPr lang="en-US" sz="1200" dirty="0" smtClean="0"/>
              <a:t> </a:t>
            </a:r>
            <a:r>
              <a:rPr lang="en-US" sz="1200" dirty="0"/>
              <a:t> </a:t>
            </a:r>
            <a:r>
              <a:rPr lang="en-US" sz="1200" b="1" dirty="0" smtClean="0"/>
              <a:t>extends</a:t>
            </a:r>
            <a:r>
              <a:rPr lang="en-US" sz="1200" dirty="0" smtClean="0"/>
              <a:t> </a:t>
            </a:r>
            <a:r>
              <a:rPr lang="en-US" sz="1200" dirty="0" err="1" smtClean="0"/>
              <a:t>ALoggedCourse</a:t>
            </a:r>
            <a:r>
              <a:rPr lang="en-US" sz="1200" b="1" dirty="0" smtClean="0"/>
              <a:t>   implements</a:t>
            </a:r>
            <a:r>
              <a:rPr lang="en-US" sz="1200" dirty="0" smtClean="0"/>
              <a:t> </a:t>
            </a:r>
            <a:r>
              <a:rPr lang="en-US" sz="1200" dirty="0" err="1" smtClean="0"/>
              <a:t>LoggedFreshmanSeminar</a:t>
            </a:r>
            <a:r>
              <a:rPr lang="en-US" sz="1200" dirty="0" smtClean="0"/>
              <a:t> </a:t>
            </a:r>
            <a:r>
              <a:rPr lang="en-US" sz="1200" dirty="0"/>
              <a:t>{</a:t>
            </a:r>
          </a:p>
          <a:p>
            <a:r>
              <a:rPr lang="en-US" sz="1200" b="1" dirty="0" smtClean="0"/>
              <a:t>  public</a:t>
            </a:r>
            <a:r>
              <a:rPr lang="en-US" sz="1200" dirty="0" smtClean="0"/>
              <a:t> </a:t>
            </a:r>
            <a:r>
              <a:rPr lang="en-US" sz="1200" dirty="0" err="1" smtClean="0"/>
              <a:t>ALoggedFreshmanSeminar</a:t>
            </a:r>
            <a:r>
              <a:rPr lang="en-US" sz="1200" dirty="0" smtClean="0"/>
              <a:t> </a:t>
            </a:r>
            <a:r>
              <a:rPr lang="en-US" sz="1200" dirty="0"/>
              <a:t>String </a:t>
            </a:r>
            <a:r>
              <a:rPr lang="en-US" sz="1200" dirty="0" err="1"/>
              <a:t>theTitle</a:t>
            </a:r>
            <a:r>
              <a:rPr lang="en-US" sz="1200" dirty="0"/>
              <a:t>, String </a:t>
            </a:r>
            <a:r>
              <a:rPr lang="en-US" sz="1200" dirty="0" err="1" smtClean="0"/>
              <a:t>theDept</a:t>
            </a:r>
            <a:r>
              <a:rPr lang="en-US" sz="1200" dirty="0" smtClean="0"/>
              <a:t>) {</a:t>
            </a:r>
          </a:p>
          <a:p>
            <a:r>
              <a:rPr lang="en-US" sz="1200" dirty="0" smtClean="0"/>
              <a:t>     </a:t>
            </a:r>
            <a:r>
              <a:rPr lang="en-US" sz="1200" b="1" dirty="0" smtClean="0"/>
              <a:t>super</a:t>
            </a:r>
            <a:r>
              <a:rPr lang="en-US" sz="1200" dirty="0" smtClean="0"/>
              <a:t> </a:t>
            </a:r>
            <a:r>
              <a:rPr lang="en-US" sz="1200" dirty="0"/>
              <a:t>(</a:t>
            </a:r>
            <a:r>
              <a:rPr lang="en-US" sz="1200" dirty="0" err="1"/>
              <a:t>theTitle</a:t>
            </a:r>
            <a:r>
              <a:rPr lang="en-US" sz="1200" dirty="0"/>
              <a:t>, </a:t>
            </a:r>
            <a:r>
              <a:rPr lang="en-US" sz="1200" dirty="0" err="1" smtClean="0"/>
              <a:t>theDept</a:t>
            </a:r>
            <a:r>
              <a:rPr lang="en-US" sz="1200" dirty="0" smtClean="0"/>
              <a:t>);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}</a:t>
            </a:r>
          </a:p>
          <a:p>
            <a:r>
              <a:rPr lang="en-US" sz="1200" b="1" dirty="0"/>
              <a:t> public </a:t>
            </a:r>
            <a:r>
              <a:rPr lang="en-US" sz="1200" b="1" dirty="0" err="1"/>
              <a:t>int</a:t>
            </a:r>
            <a:r>
              <a:rPr lang="en-US" sz="1200" b="1" dirty="0"/>
              <a:t> </a:t>
            </a:r>
            <a:r>
              <a:rPr lang="en-US" sz="1200" dirty="0" err="1"/>
              <a:t>getNumber</a:t>
            </a:r>
            <a:r>
              <a:rPr lang="en-US" sz="1200" dirty="0"/>
              <a:t>() {</a:t>
            </a:r>
          </a:p>
          <a:p>
            <a:r>
              <a:rPr lang="en-US" sz="1200" b="1" dirty="0"/>
              <a:t>    return </a:t>
            </a:r>
            <a:r>
              <a:rPr lang="en-US" sz="1200" i="1" dirty="0"/>
              <a:t>SEMINAR_NUMBER</a:t>
            </a:r>
            <a:r>
              <a:rPr lang="en-US" sz="1200" b="1" i="1" dirty="0"/>
              <a:t>;</a:t>
            </a:r>
          </a:p>
          <a:p>
            <a:r>
              <a:rPr lang="en-US" sz="1200" dirty="0"/>
              <a:t>  }</a:t>
            </a:r>
          </a:p>
          <a:p>
            <a:r>
              <a:rPr lang="en-US" sz="1200" dirty="0" smtClean="0"/>
              <a:t>}</a:t>
            </a:r>
            <a:r>
              <a:rPr lang="en-US" sz="1200" dirty="0"/>
              <a:t>	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3657600" y="1328678"/>
            <a:ext cx="4419600" cy="286232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b="1" dirty="0"/>
              <a:t>public</a:t>
            </a:r>
            <a:r>
              <a:rPr lang="en-US" sz="1200" dirty="0"/>
              <a:t> </a:t>
            </a:r>
            <a:r>
              <a:rPr lang="en-US" sz="1200" b="1" dirty="0"/>
              <a:t>abstract class</a:t>
            </a:r>
            <a:r>
              <a:rPr lang="en-US" sz="1200" dirty="0"/>
              <a:t> </a:t>
            </a:r>
            <a:r>
              <a:rPr lang="en-US" sz="1200" dirty="0" err="1"/>
              <a:t>ALoggedCourse</a:t>
            </a:r>
            <a:r>
              <a:rPr lang="en-US" sz="1200" dirty="0"/>
              <a:t> </a:t>
            </a:r>
            <a:r>
              <a:rPr lang="en-US" sz="1200" b="1" dirty="0" smtClean="0"/>
              <a:t>extends</a:t>
            </a:r>
            <a:r>
              <a:rPr lang="en-US" sz="1200" dirty="0" smtClean="0"/>
              <a:t> </a:t>
            </a:r>
            <a:r>
              <a:rPr lang="en-US" sz="1200" dirty="0" err="1"/>
              <a:t>ACourse</a:t>
            </a:r>
            <a:r>
              <a:rPr lang="en-US" sz="1200" dirty="0"/>
              <a:t> </a:t>
            </a:r>
            <a:endParaRPr lang="en-US" sz="1200" dirty="0" smtClean="0"/>
          </a:p>
          <a:p>
            <a:r>
              <a:rPr lang="en-US" sz="1200" b="1" dirty="0"/>
              <a:t> 	</a:t>
            </a:r>
            <a:r>
              <a:rPr lang="en-US" sz="1200" b="1" dirty="0" smtClean="0"/>
              <a:t>implements</a:t>
            </a:r>
            <a:r>
              <a:rPr lang="en-US" sz="1200" dirty="0" smtClean="0"/>
              <a:t> </a:t>
            </a:r>
            <a:r>
              <a:rPr lang="en-US" sz="1200" dirty="0" err="1"/>
              <a:t>LoggedCourse</a:t>
            </a:r>
            <a:r>
              <a:rPr lang="en-US" sz="1200" dirty="0"/>
              <a:t> {</a:t>
            </a:r>
          </a:p>
          <a:p>
            <a:r>
              <a:rPr lang="en-US" sz="1200" b="1" dirty="0" smtClean="0"/>
              <a:t>  </a:t>
            </a:r>
            <a:r>
              <a:rPr lang="en-US" sz="1200" b="1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/>
              <a:t>numberOfQueries</a:t>
            </a:r>
            <a:r>
              <a:rPr lang="en-US" sz="1200" dirty="0"/>
              <a:t> = 0;</a:t>
            </a:r>
          </a:p>
          <a:p>
            <a:r>
              <a:rPr lang="en-US" sz="1200" dirty="0" smtClean="0"/>
              <a:t>  </a:t>
            </a:r>
            <a:r>
              <a:rPr lang="en-US" sz="1200" b="1" dirty="0" smtClean="0"/>
              <a:t>public</a:t>
            </a:r>
            <a:r>
              <a:rPr lang="en-US" sz="1200" dirty="0" smtClean="0"/>
              <a:t> </a:t>
            </a:r>
            <a:r>
              <a:rPr lang="en-US" sz="1200" dirty="0" err="1"/>
              <a:t>ALoggedCourse</a:t>
            </a:r>
            <a:r>
              <a:rPr lang="en-US" sz="1200" dirty="0"/>
              <a:t> (String </a:t>
            </a:r>
            <a:r>
              <a:rPr lang="en-US" sz="1200" dirty="0" err="1"/>
              <a:t>theTitle</a:t>
            </a:r>
            <a:r>
              <a:rPr lang="en-US" sz="1200" dirty="0"/>
              <a:t>, String </a:t>
            </a:r>
            <a:r>
              <a:rPr lang="en-US" sz="1200" dirty="0" err="1"/>
              <a:t>theDept</a:t>
            </a:r>
            <a:r>
              <a:rPr lang="en-US" sz="1200" dirty="0"/>
              <a:t>) {</a:t>
            </a:r>
          </a:p>
          <a:p>
            <a:r>
              <a:rPr lang="en-US" sz="1200" dirty="0" smtClean="0"/>
              <a:t>    </a:t>
            </a:r>
            <a:r>
              <a:rPr lang="en-US" sz="1200" b="1" dirty="0" smtClean="0"/>
              <a:t>super</a:t>
            </a:r>
            <a:r>
              <a:rPr lang="en-US" sz="1200" dirty="0" smtClean="0"/>
              <a:t> </a:t>
            </a:r>
            <a:r>
              <a:rPr lang="en-US" sz="1200" dirty="0"/>
              <a:t>(</a:t>
            </a:r>
            <a:r>
              <a:rPr lang="en-US" sz="1200" dirty="0" err="1"/>
              <a:t>theTitle</a:t>
            </a:r>
            <a:r>
              <a:rPr lang="en-US" sz="1200" dirty="0"/>
              <a:t>, </a:t>
            </a:r>
            <a:r>
              <a:rPr lang="en-US" sz="1200" dirty="0" err="1"/>
              <a:t>theDept</a:t>
            </a:r>
            <a:r>
              <a:rPr lang="en-US" sz="1200" dirty="0"/>
              <a:t>);		</a:t>
            </a:r>
          </a:p>
          <a:p>
            <a:r>
              <a:rPr lang="en-US" sz="1200" dirty="0" smtClean="0"/>
              <a:t>  }</a:t>
            </a:r>
          </a:p>
          <a:p>
            <a:r>
              <a:rPr lang="en-US" sz="1200" b="1" dirty="0" smtClean="0"/>
              <a:t>  public </a:t>
            </a:r>
            <a:r>
              <a:rPr lang="en-US" sz="1200" dirty="0"/>
              <a:t>String </a:t>
            </a:r>
            <a:r>
              <a:rPr lang="en-US" sz="1200" dirty="0" err="1"/>
              <a:t>getTitle</a:t>
            </a:r>
            <a:r>
              <a:rPr lang="en-US" sz="1200" dirty="0"/>
              <a:t>() {</a:t>
            </a:r>
          </a:p>
          <a:p>
            <a:r>
              <a:rPr lang="en-US" sz="1200" dirty="0" smtClean="0"/>
              <a:t>    String </a:t>
            </a:r>
            <a:r>
              <a:rPr lang="en-US" sz="1200" dirty="0" err="1"/>
              <a:t>retVal</a:t>
            </a:r>
            <a:r>
              <a:rPr lang="en-US" sz="1200" dirty="0"/>
              <a:t> = </a:t>
            </a:r>
            <a:r>
              <a:rPr lang="en-US" sz="1200" b="1" dirty="0" err="1"/>
              <a:t>super.</a:t>
            </a:r>
            <a:r>
              <a:rPr lang="en-US" sz="1200" dirty="0" err="1"/>
              <a:t>getTitle</a:t>
            </a:r>
            <a:r>
              <a:rPr lang="en-US" sz="1200" dirty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numberOfQueries</a:t>
            </a:r>
            <a:r>
              <a:rPr lang="en-US" sz="1200" dirty="0" smtClean="0"/>
              <a:t>++;</a:t>
            </a:r>
          </a:p>
          <a:p>
            <a:r>
              <a:rPr lang="en-US" sz="1200" b="1" dirty="0"/>
              <a:t> </a:t>
            </a:r>
            <a:r>
              <a:rPr lang="en-US" sz="1200" b="1" dirty="0" smtClean="0"/>
              <a:t>   return </a:t>
            </a:r>
            <a:r>
              <a:rPr lang="en-US" sz="1200" dirty="0" err="1"/>
              <a:t>retVal</a:t>
            </a:r>
            <a:r>
              <a:rPr lang="en-US" sz="1200" b="1" dirty="0" smtClean="0"/>
              <a:t>;</a:t>
            </a:r>
          </a:p>
          <a:p>
            <a:r>
              <a:rPr lang="en-US" sz="1200" dirty="0" smtClean="0"/>
              <a:t>  }</a:t>
            </a:r>
            <a:endParaRPr lang="en-US" sz="1200" dirty="0"/>
          </a:p>
          <a:p>
            <a:r>
              <a:rPr lang="en-US" sz="1200" dirty="0" smtClean="0"/>
              <a:t>  </a:t>
            </a:r>
            <a:r>
              <a:rPr lang="en-US" sz="1200" b="1" dirty="0" smtClean="0"/>
              <a:t>public</a:t>
            </a:r>
            <a:r>
              <a:rPr lang="en-US" sz="1200" dirty="0" smtClean="0"/>
              <a:t> </a:t>
            </a:r>
            <a:r>
              <a:rPr lang="en-US" sz="1200" b="1" dirty="0" err="1"/>
              <a:t>int</a:t>
            </a:r>
            <a:r>
              <a:rPr lang="en-US" sz="1200" dirty="0"/>
              <a:t> </a:t>
            </a:r>
            <a:r>
              <a:rPr lang="en-US" sz="1200" dirty="0" err="1"/>
              <a:t>getNumberOfQueries</a:t>
            </a:r>
            <a:r>
              <a:rPr lang="en-US" sz="1200" dirty="0"/>
              <a:t>() {</a:t>
            </a:r>
          </a:p>
          <a:p>
            <a:r>
              <a:rPr lang="en-US" sz="1200" dirty="0" smtClean="0"/>
              <a:t>    </a:t>
            </a:r>
            <a:r>
              <a:rPr lang="en-US" sz="1200" b="1" dirty="0" smtClean="0"/>
              <a:t>return</a:t>
            </a:r>
            <a:r>
              <a:rPr lang="en-US" sz="1200" dirty="0" smtClean="0"/>
              <a:t> </a:t>
            </a:r>
            <a:r>
              <a:rPr lang="en-US" sz="1200" dirty="0" err="1"/>
              <a:t>numberOfQueries</a:t>
            </a:r>
            <a:r>
              <a:rPr lang="en-US" sz="1200" dirty="0"/>
              <a:t>;</a:t>
            </a:r>
          </a:p>
          <a:p>
            <a:r>
              <a:rPr lang="en-US" sz="1200" dirty="0" smtClean="0"/>
              <a:t>  }</a:t>
            </a:r>
          </a:p>
          <a:p>
            <a:r>
              <a:rPr lang="en-US" sz="1200" dirty="0" smtClean="0"/>
              <a:t>}</a:t>
            </a:r>
            <a:r>
              <a:rPr lang="en-US" sz="1200" dirty="0"/>
              <a:t>	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Repeating Code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5943600" y="4170802"/>
            <a:ext cx="0" cy="58187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49007" y="5410199"/>
            <a:ext cx="4267200" cy="1189139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762000" y="990600"/>
            <a:ext cx="6324600" cy="175432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sz="1200" b="1" dirty="0" smtClean="0"/>
              <a:t>public</a:t>
            </a:r>
            <a:r>
              <a:rPr lang="en-US" sz="1200" dirty="0" smtClean="0"/>
              <a:t> </a:t>
            </a:r>
            <a:r>
              <a:rPr lang="en-US" sz="1200" b="1" dirty="0"/>
              <a:t>class</a:t>
            </a:r>
            <a:r>
              <a:rPr lang="en-US" sz="1200" dirty="0"/>
              <a:t> </a:t>
            </a:r>
            <a:r>
              <a:rPr lang="en-US" sz="1200" dirty="0" err="1" smtClean="0"/>
              <a:t>AFreshmanSeminar</a:t>
            </a:r>
            <a:r>
              <a:rPr lang="en-US" sz="1200" dirty="0" smtClean="0"/>
              <a:t> </a:t>
            </a:r>
            <a:r>
              <a:rPr lang="en-US" sz="1200" b="1" dirty="0"/>
              <a:t>extends</a:t>
            </a:r>
            <a:r>
              <a:rPr lang="en-US" sz="1200" dirty="0"/>
              <a:t> </a:t>
            </a:r>
            <a:r>
              <a:rPr lang="en-US" sz="1200" dirty="0" err="1"/>
              <a:t>ACourse</a:t>
            </a:r>
            <a:r>
              <a:rPr lang="en-US" sz="1200" dirty="0"/>
              <a:t> </a:t>
            </a:r>
            <a:endParaRPr lang="en-US" sz="1200" dirty="0" smtClean="0"/>
          </a:p>
          <a:p>
            <a:pPr algn="l"/>
            <a:r>
              <a:rPr lang="en-US" sz="1200" b="1" dirty="0"/>
              <a:t> 	</a:t>
            </a:r>
            <a:r>
              <a:rPr lang="en-US" sz="1200" b="1" dirty="0" smtClean="0"/>
              <a:t>implements</a:t>
            </a:r>
            <a:r>
              <a:rPr lang="en-US" sz="1200" dirty="0" smtClean="0"/>
              <a:t> </a:t>
            </a:r>
            <a:r>
              <a:rPr lang="en-US" sz="1200" dirty="0"/>
              <a:t>Course {</a:t>
            </a:r>
          </a:p>
          <a:p>
            <a:r>
              <a:rPr lang="en-US" sz="1200" b="1" dirty="0" smtClean="0"/>
              <a:t>   </a:t>
            </a:r>
            <a:r>
              <a:rPr lang="en-US" sz="1200" b="1" dirty="0"/>
              <a:t>public </a:t>
            </a:r>
            <a:r>
              <a:rPr lang="en-US" sz="1200" dirty="0" err="1"/>
              <a:t>ALoggedFreshmanSeminar</a:t>
            </a:r>
            <a:r>
              <a:rPr lang="en-US" sz="1200" dirty="0"/>
              <a:t>(String </a:t>
            </a:r>
            <a:r>
              <a:rPr lang="en-US" sz="1200" dirty="0" err="1"/>
              <a:t>theTitle</a:t>
            </a:r>
            <a:r>
              <a:rPr lang="en-US" sz="1200" dirty="0"/>
              <a:t>, String </a:t>
            </a:r>
            <a:r>
              <a:rPr lang="en-US" sz="1200" dirty="0" err="1"/>
              <a:t>theDept</a:t>
            </a:r>
            <a:r>
              <a:rPr lang="en-US" sz="1200" dirty="0"/>
              <a:t>) {</a:t>
            </a:r>
          </a:p>
          <a:p>
            <a:r>
              <a:rPr lang="en-US" sz="1200" b="1" dirty="0" smtClean="0"/>
              <a:t>     super </a:t>
            </a:r>
            <a:r>
              <a:rPr lang="en-US" sz="1200" dirty="0" smtClean="0"/>
              <a:t>(</a:t>
            </a:r>
            <a:r>
              <a:rPr lang="en-US" sz="1200" dirty="0" err="1"/>
              <a:t>theTitle</a:t>
            </a:r>
            <a:r>
              <a:rPr lang="en-US" sz="1200" dirty="0"/>
              <a:t>, </a:t>
            </a:r>
            <a:r>
              <a:rPr lang="en-US" sz="1200" dirty="0" err="1"/>
              <a:t>theDept</a:t>
            </a:r>
            <a:r>
              <a:rPr lang="en-US" sz="1200" dirty="0"/>
              <a:t>);</a:t>
            </a:r>
          </a:p>
          <a:p>
            <a:r>
              <a:rPr lang="en-US" sz="1200" dirty="0" smtClean="0"/>
              <a:t>   }</a:t>
            </a:r>
            <a:endParaRPr lang="en-US" sz="1200" dirty="0"/>
          </a:p>
          <a:p>
            <a:r>
              <a:rPr lang="en-US" sz="1200" b="1" dirty="0" smtClean="0"/>
              <a:t>  public </a:t>
            </a:r>
            <a:r>
              <a:rPr lang="en-US" sz="1200" b="1" dirty="0" err="1"/>
              <a:t>int</a:t>
            </a:r>
            <a:r>
              <a:rPr lang="en-US" sz="1200" b="1" dirty="0"/>
              <a:t> </a:t>
            </a:r>
            <a:r>
              <a:rPr lang="en-US" sz="1200" dirty="0" err="1"/>
              <a:t>getNumber</a:t>
            </a:r>
            <a:r>
              <a:rPr lang="en-US" sz="1200" dirty="0"/>
              <a:t>() {</a:t>
            </a:r>
          </a:p>
          <a:p>
            <a:r>
              <a:rPr lang="en-US" sz="1200" b="1" dirty="0" smtClean="0"/>
              <a:t>    return </a:t>
            </a:r>
            <a:r>
              <a:rPr lang="en-US" sz="1200" i="1" dirty="0"/>
              <a:t>SEMINAR_NUMBER</a:t>
            </a:r>
            <a:r>
              <a:rPr lang="en-US" sz="1200" b="1" i="1" dirty="0"/>
              <a:t>;</a:t>
            </a:r>
          </a:p>
          <a:p>
            <a:r>
              <a:rPr lang="en-US" sz="1200" dirty="0" smtClean="0"/>
              <a:t>  }</a:t>
            </a:r>
          </a:p>
          <a:p>
            <a:pPr algn="l"/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914400" y="1447800"/>
            <a:ext cx="5638800" cy="1066800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2461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Reduced Polymorphism?</a:t>
            </a:r>
            <a:endParaRPr lang="en-US" dirty="0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39828" y="1600200"/>
            <a:ext cx="4870372" cy="83099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2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sz="12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nsolas"/>
              </a:rPr>
              <a:t>processClass</a:t>
            </a:r>
            <a:r>
              <a:rPr lang="en-US" sz="1200" b="1" dirty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200" b="1" dirty="0" err="1" smtClean="0">
                <a:solidFill>
                  <a:srgbClr val="000000"/>
                </a:solidFill>
                <a:latin typeface="Consolas"/>
              </a:rPr>
              <a:t>AFreshmanSeminar</a:t>
            </a:r>
            <a:r>
              <a:rPr lang="en-US" sz="12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200" b="1" dirty="0">
                <a:solidFill>
                  <a:srgbClr val="000000"/>
                </a:solidFill>
                <a:latin typeface="Consolas"/>
              </a:rPr>
              <a:t>course) {</a:t>
            </a:r>
          </a:p>
          <a:p>
            <a:r>
              <a:rPr lang="en-US" sz="1200" dirty="0" smtClean="0">
                <a:latin typeface="Consolas"/>
              </a:rPr>
              <a:t>   …</a:t>
            </a:r>
            <a:endParaRPr lang="en-US" sz="1200" dirty="0">
              <a:latin typeface="Consolas"/>
            </a:endParaRPr>
          </a:p>
          <a:p>
            <a:r>
              <a:rPr lang="en-US" sz="1200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r>
              <a:rPr lang="en-US" sz="1200" dirty="0" smtClean="0"/>
              <a:t>	</a:t>
            </a:r>
            <a:endParaRPr lang="en-US" sz="1200" dirty="0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539827" y="2667000"/>
            <a:ext cx="6199741" cy="4616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dirty="0" err="1">
                <a:solidFill>
                  <a:srgbClr val="000000"/>
                </a:solidFill>
                <a:latin typeface="Consolas"/>
              </a:rPr>
              <a:t>processClass</a:t>
            </a:r>
            <a:r>
              <a:rPr lang="en-US" sz="1200" dirty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200" b="1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2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Consolas"/>
              </a:rPr>
              <a:t>ALoggedFreshmanSeminar</a:t>
            </a:r>
            <a:r>
              <a:rPr lang="en-US" sz="12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200" b="1" dirty="0" smtClean="0">
                <a:solidFill>
                  <a:srgbClr val="2A00FF"/>
                </a:solidFill>
                <a:latin typeface="Consolas"/>
              </a:rPr>
              <a:t>“Random Thoughts"</a:t>
            </a:r>
            <a:r>
              <a:rPr lang="en-US" sz="1200" b="1" dirty="0" smtClean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200" b="1" dirty="0">
                <a:solidFill>
                  <a:srgbClr val="2A00FF"/>
                </a:solidFill>
                <a:latin typeface="Consolas"/>
              </a:rPr>
              <a:t>"CS</a:t>
            </a:r>
            <a:r>
              <a:rPr lang="en-US" sz="1200" b="1" dirty="0" smtClean="0">
                <a:solidFill>
                  <a:srgbClr val="2A00FF"/>
                </a:solidFill>
                <a:latin typeface="Consolas"/>
              </a:rPr>
              <a:t>"</a:t>
            </a:r>
            <a:r>
              <a:rPr lang="en-US" sz="1200" b="1" dirty="0" smtClean="0">
                <a:solidFill>
                  <a:srgbClr val="000000"/>
                </a:solidFill>
                <a:latin typeface="Consolas"/>
              </a:rPr>
              <a:t>)); </a:t>
            </a:r>
            <a:r>
              <a:rPr lang="en-US" sz="1200" dirty="0" smtClean="0"/>
              <a:t>	</a:t>
            </a:r>
            <a:endParaRPr lang="en-US" sz="1200" dirty="0"/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539828" y="4326517"/>
            <a:ext cx="6199741" cy="4616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dirty="0" err="1" smtClean="0">
                <a:solidFill>
                  <a:srgbClr val="000000"/>
                </a:solidFill>
                <a:latin typeface="Consolas"/>
              </a:rPr>
              <a:t>processInterface</a:t>
            </a:r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200" b="1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2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Consolas"/>
              </a:rPr>
              <a:t>ALoggedFreshmanSeminar</a:t>
            </a:r>
            <a:r>
              <a:rPr lang="en-US" sz="12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200" b="1" dirty="0" smtClean="0">
                <a:solidFill>
                  <a:srgbClr val="2A00FF"/>
                </a:solidFill>
                <a:latin typeface="Consolas"/>
              </a:rPr>
              <a:t>“Random Thoughts"</a:t>
            </a:r>
            <a:r>
              <a:rPr lang="en-US" sz="1200" b="1" dirty="0" smtClean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200" b="1" dirty="0" smtClean="0">
                <a:solidFill>
                  <a:srgbClr val="2A00FF"/>
                </a:solidFill>
                <a:latin typeface="Consolas"/>
              </a:rPr>
              <a:t>"CS"</a:t>
            </a:r>
            <a:r>
              <a:rPr lang="en-US" sz="1200" b="1" dirty="0" smtClean="0">
                <a:solidFill>
                  <a:srgbClr val="000000"/>
                </a:solidFill>
                <a:latin typeface="Consolas"/>
              </a:rPr>
              <a:t>));</a:t>
            </a:r>
            <a:endParaRPr lang="en-US" sz="1200" b="1" dirty="0">
              <a:solidFill>
                <a:srgbClr val="000000"/>
              </a:solidFill>
              <a:latin typeface="Consolas"/>
            </a:endParaRPr>
          </a:p>
          <a:p>
            <a:r>
              <a:rPr lang="en-US" sz="1200" dirty="0" smtClean="0"/>
              <a:t>	</a:t>
            </a:r>
            <a:endParaRPr lang="en-US" sz="1200" dirty="0"/>
          </a:p>
        </p:txBody>
      </p:sp>
      <p:sp>
        <p:nvSpPr>
          <p:cNvPr id="17" name="Multiply 16"/>
          <p:cNvSpPr/>
          <p:nvPr/>
        </p:nvSpPr>
        <p:spPr>
          <a:xfrm>
            <a:off x="6181381" y="2433488"/>
            <a:ext cx="762000" cy="695177"/>
          </a:xfrm>
          <a:prstGeom prst="mathMultiply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525139" y="3352800"/>
            <a:ext cx="4870372" cy="83099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2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sz="12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Consolas"/>
              </a:rPr>
              <a:t>processInterface</a:t>
            </a:r>
            <a:r>
              <a:rPr lang="en-US" sz="1200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200" b="1" dirty="0" err="1" smtClean="0">
                <a:solidFill>
                  <a:srgbClr val="000000"/>
                </a:solidFill>
                <a:latin typeface="Consolas"/>
              </a:rPr>
              <a:t>FreshmanSeminar</a:t>
            </a:r>
            <a:r>
              <a:rPr lang="en-US" sz="12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200" b="1" dirty="0">
                <a:solidFill>
                  <a:srgbClr val="000000"/>
                </a:solidFill>
                <a:latin typeface="Consolas"/>
              </a:rPr>
              <a:t>course) {</a:t>
            </a:r>
          </a:p>
          <a:p>
            <a:r>
              <a:rPr lang="en-US" sz="1200" dirty="0" smtClean="0">
                <a:latin typeface="Consolas"/>
              </a:rPr>
              <a:t>   …</a:t>
            </a:r>
            <a:endParaRPr lang="en-US" sz="1200" dirty="0">
              <a:latin typeface="Consolas"/>
            </a:endParaRPr>
          </a:p>
          <a:p>
            <a:r>
              <a:rPr lang="en-US" sz="1200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r>
              <a:rPr lang="en-US" sz="1200" dirty="0" smtClean="0"/>
              <a:t>	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6965415" y="4183797"/>
            <a:ext cx="45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ym typeface="Wingdings"/>
              </a:rPr>
              <a:t>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249250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modification to the course problem.</a:t>
            </a:r>
          </a:p>
          <a:p>
            <a:r>
              <a:rPr lang="en-US" dirty="0"/>
              <a:t>Want to gather statistics on how many times </a:t>
            </a:r>
            <a:r>
              <a:rPr lang="en-US" dirty="0" smtClean="0"/>
              <a:t>a course was searched</a:t>
            </a:r>
            <a:endParaRPr lang="en-US" dirty="0"/>
          </a:p>
          <a:p>
            <a:pPr lvl="1"/>
            <a:r>
              <a:rPr lang="en-US" dirty="0"/>
              <a:t>How many times </a:t>
            </a:r>
            <a:r>
              <a:rPr lang="en-US" dirty="0" err="1" smtClean="0"/>
              <a:t>getTitle</a:t>
            </a:r>
            <a:r>
              <a:rPr lang="en-US" dirty="0"/>
              <a:t>() </a:t>
            </a:r>
            <a:r>
              <a:rPr lang="en-US" dirty="0" smtClean="0"/>
              <a:t>was called.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87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8" name="Rectangle 1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Single inheritance =&gt; reduced polymorphism?</a:t>
            </a:r>
          </a:p>
        </p:txBody>
      </p:sp>
      <p:sp>
        <p:nvSpPr>
          <p:cNvPr id="24589" name="Rectangle 1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Yes, if classes used to type variables</a:t>
            </a:r>
          </a:p>
          <a:p>
            <a:r>
              <a:rPr lang="en-US" dirty="0"/>
              <a:t>Interfaces offer solution to lack of multiple (class) inheritance in Java</a:t>
            </a:r>
          </a:p>
          <a:p>
            <a:r>
              <a:rPr lang="en-US" dirty="0"/>
              <a:t>Most programmers do not </a:t>
            </a:r>
            <a:r>
              <a:rPr lang="en-US" dirty="0" err="1"/>
              <a:t>realise</a:t>
            </a:r>
            <a:r>
              <a:rPr lang="en-US" dirty="0"/>
              <a:t> other uses.</a:t>
            </a:r>
          </a:p>
          <a:p>
            <a:r>
              <a:rPr lang="en-US" dirty="0"/>
              <a:t>In text books, interfaces introduced and used only in problems requiring multiple inheritance</a:t>
            </a:r>
          </a:p>
        </p:txBody>
      </p:sp>
    </p:spTree>
    <p:extLst>
      <p:ext uri="{BB962C8B-B14F-4D97-AF65-F5344CB8AC3E}">
        <p14:creationId xmlns:p14="http://schemas.microsoft.com/office/powerpoint/2010/main" val="107798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Implementing Multiple Interfaces vs. Single  Extended Interface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04800" y="1371600"/>
            <a:ext cx="8001000" cy="120032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/>
              <a:t>public</a:t>
            </a:r>
            <a:r>
              <a:rPr lang="en-US" dirty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ALoggedFreshmanSeminar</a:t>
            </a:r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b="1" dirty="0" smtClean="0"/>
              <a:t>extends</a:t>
            </a:r>
            <a:r>
              <a:rPr lang="en-US" dirty="0" smtClean="0"/>
              <a:t> </a:t>
            </a:r>
            <a:r>
              <a:rPr lang="en-US" dirty="0" err="1" smtClean="0"/>
              <a:t>ALoggedCourse</a:t>
            </a:r>
            <a:r>
              <a:rPr lang="en-US" b="1" dirty="0" smtClean="0"/>
              <a:t>    </a:t>
            </a:r>
          </a:p>
          <a:p>
            <a:r>
              <a:rPr lang="en-US" b="1" dirty="0" smtClean="0"/>
              <a:t>	implements</a:t>
            </a:r>
            <a:r>
              <a:rPr lang="en-US" dirty="0" smtClean="0"/>
              <a:t> </a:t>
            </a:r>
            <a:r>
              <a:rPr lang="en-US" dirty="0" err="1" smtClean="0"/>
              <a:t>LoggedFreshmanSeminar</a:t>
            </a:r>
            <a:r>
              <a:rPr lang="en-US" dirty="0" smtClean="0"/>
              <a:t> </a:t>
            </a:r>
            <a:r>
              <a:rPr lang="en-US" dirty="0"/>
              <a:t>{</a:t>
            </a:r>
          </a:p>
          <a:p>
            <a:r>
              <a:rPr lang="en-US" b="1" dirty="0" smtClean="0"/>
              <a:t>  …</a:t>
            </a:r>
            <a:endParaRPr lang="en-US" dirty="0"/>
          </a:p>
          <a:p>
            <a:r>
              <a:rPr lang="en-US" dirty="0" smtClean="0"/>
              <a:t>}</a:t>
            </a:r>
            <a:r>
              <a:rPr lang="en-US" dirty="0"/>
              <a:t>	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04800" y="3505200"/>
            <a:ext cx="8001000" cy="120032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/>
              <a:t>public</a:t>
            </a:r>
            <a:r>
              <a:rPr lang="en-US" dirty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ALoggedFreshmanSeminar</a:t>
            </a:r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b="1" dirty="0" smtClean="0"/>
              <a:t>extends</a:t>
            </a:r>
            <a:r>
              <a:rPr lang="en-US" dirty="0" smtClean="0"/>
              <a:t> </a:t>
            </a:r>
            <a:r>
              <a:rPr lang="en-US" dirty="0" err="1" smtClean="0"/>
              <a:t>ALoggedCourse</a:t>
            </a:r>
            <a:r>
              <a:rPr lang="en-US" b="1" dirty="0" smtClean="0"/>
              <a:t>   </a:t>
            </a:r>
          </a:p>
          <a:p>
            <a:r>
              <a:rPr lang="en-US" b="1" dirty="0"/>
              <a:t>	</a:t>
            </a:r>
            <a:r>
              <a:rPr lang="en-US" b="1" dirty="0" smtClean="0"/>
              <a:t>implements</a:t>
            </a:r>
            <a:r>
              <a:rPr lang="en-US" dirty="0" smtClean="0"/>
              <a:t> </a:t>
            </a:r>
            <a:r>
              <a:rPr lang="en-US" dirty="0" err="1" smtClean="0"/>
              <a:t>LoggedCourse</a:t>
            </a:r>
            <a:r>
              <a:rPr lang="en-US" dirty="0" smtClean="0"/>
              <a:t>, </a:t>
            </a:r>
            <a:r>
              <a:rPr lang="en-US" dirty="0" err="1" smtClean="0"/>
              <a:t>FreshmanSeminar</a:t>
            </a:r>
            <a:r>
              <a:rPr lang="en-US" dirty="0" smtClean="0"/>
              <a:t> </a:t>
            </a:r>
            <a:r>
              <a:rPr lang="en-US" dirty="0"/>
              <a:t>{</a:t>
            </a:r>
          </a:p>
          <a:p>
            <a:r>
              <a:rPr lang="en-US" b="1" dirty="0" smtClean="0"/>
              <a:t>  …</a:t>
            </a:r>
            <a:endParaRPr lang="en-US" dirty="0"/>
          </a:p>
          <a:p>
            <a:r>
              <a:rPr lang="en-US" dirty="0" smtClean="0"/>
              <a:t>}</a:t>
            </a:r>
            <a:r>
              <a:rPr lang="en-US" dirty="0"/>
              <a:t>	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04800" y="4680971"/>
            <a:ext cx="8001001" cy="83099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processInterface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((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FreshmanSeminar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 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ALoggedFreshmanSeminar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dirty="0" smtClean="0">
                <a:solidFill>
                  <a:srgbClr val="2A00FF"/>
                </a:solidFill>
                <a:latin typeface="Consolas"/>
              </a:rPr>
              <a:t>“Random Thoughts"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600" b="1" dirty="0" smtClean="0">
                <a:solidFill>
                  <a:srgbClr val="2A00FF"/>
                </a:solidFill>
                <a:latin typeface="Consolas"/>
              </a:rPr>
              <a:t>"CS"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));</a:t>
            </a:r>
            <a:endParaRPr lang="en-US" sz="1600" b="1" dirty="0">
              <a:solidFill>
                <a:srgbClr val="000000"/>
              </a:solidFill>
              <a:latin typeface="Consolas"/>
            </a:endParaRPr>
          </a:p>
          <a:p>
            <a:r>
              <a:rPr lang="en-US" sz="1600" dirty="0" smtClean="0"/>
              <a:t>	</a:t>
            </a:r>
            <a:endParaRPr lang="en-US" sz="1600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04800" y="5782270"/>
            <a:ext cx="8001001" cy="92333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processInterface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FreshmanSeminar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course) {</a:t>
            </a:r>
          </a:p>
          <a:p>
            <a:r>
              <a:rPr lang="en-US" dirty="0" smtClean="0">
                <a:latin typeface="Consolas"/>
              </a:rPr>
              <a:t>   …</a:t>
            </a:r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04800" y="2571929"/>
            <a:ext cx="8001001" cy="83099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processInterface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(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ALoggedFreshmanSeminar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dirty="0" smtClean="0">
                <a:solidFill>
                  <a:srgbClr val="2A00FF"/>
                </a:solidFill>
                <a:latin typeface="Consolas"/>
              </a:rPr>
              <a:t>“Random Thoughts"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600" b="1" dirty="0" smtClean="0">
                <a:solidFill>
                  <a:srgbClr val="2A00FF"/>
                </a:solidFill>
                <a:latin typeface="Consolas"/>
              </a:rPr>
              <a:t>"CS"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));</a:t>
            </a:r>
            <a:endParaRPr lang="en-US" sz="1600" b="1" dirty="0">
              <a:solidFill>
                <a:srgbClr val="000000"/>
              </a:solidFill>
              <a:latin typeface="Consolas"/>
            </a:endParaRPr>
          </a:p>
          <a:p>
            <a:r>
              <a:rPr lang="en-US" sz="1600" dirty="0" smtClean="0"/>
              <a:t>	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675357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Implementing multiple interfaces vs. Single Interface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95400" y="1600200"/>
            <a:ext cx="6632448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Does not require casting to use different interfaces of same object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Modulo overloading problems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These arise whenever an object can be typed in multiple ways.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 compile time issue – these casts are needed only at compile time and do not lead to runtime errors.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1835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533400" y="4960176"/>
            <a:ext cx="7086600" cy="175432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b="1" dirty="0"/>
              <a:t>public</a:t>
            </a:r>
            <a:r>
              <a:rPr lang="en-US" sz="1200" dirty="0"/>
              <a:t> </a:t>
            </a:r>
            <a:r>
              <a:rPr lang="en-US" sz="1200" b="1" dirty="0" smtClean="0"/>
              <a:t>class</a:t>
            </a:r>
            <a:r>
              <a:rPr lang="en-US" sz="1200" dirty="0" smtClean="0"/>
              <a:t> </a:t>
            </a:r>
            <a:r>
              <a:rPr lang="en-US" sz="1200" dirty="0" err="1" smtClean="0"/>
              <a:t>ALoggedFreshmanSeminar</a:t>
            </a:r>
            <a:r>
              <a:rPr lang="en-US" sz="1200" dirty="0" smtClean="0"/>
              <a:t> </a:t>
            </a:r>
          </a:p>
          <a:p>
            <a:r>
              <a:rPr lang="en-US" sz="1200" b="1" dirty="0"/>
              <a:t> </a:t>
            </a:r>
            <a:r>
              <a:rPr lang="en-US" sz="1200" b="1" dirty="0" smtClean="0"/>
              <a:t>        extends</a:t>
            </a:r>
            <a:r>
              <a:rPr lang="en-US" sz="1200" dirty="0" smtClean="0"/>
              <a:t> </a:t>
            </a:r>
            <a:r>
              <a:rPr lang="en-US" sz="1200" dirty="0" err="1" smtClean="0"/>
              <a:t>AFreshmanSeminar</a:t>
            </a:r>
            <a:r>
              <a:rPr lang="en-US" sz="1200" dirty="0" smtClean="0"/>
              <a:t>, </a:t>
            </a:r>
            <a:r>
              <a:rPr lang="en-US" sz="1200" dirty="0" err="1" smtClean="0"/>
              <a:t>ALoggedCourse</a:t>
            </a:r>
            <a:r>
              <a:rPr lang="en-US" sz="1200" b="1" dirty="0" smtClean="0"/>
              <a:t>   implements</a:t>
            </a:r>
            <a:r>
              <a:rPr lang="en-US" sz="1200" dirty="0" smtClean="0"/>
              <a:t> </a:t>
            </a:r>
            <a:r>
              <a:rPr lang="en-US" sz="1200" dirty="0" err="1" smtClean="0"/>
              <a:t>LoggedFreshmanSeminar</a:t>
            </a:r>
            <a:r>
              <a:rPr lang="en-US" sz="1200" dirty="0" smtClean="0"/>
              <a:t> </a:t>
            </a:r>
            <a:r>
              <a:rPr lang="en-US" sz="1200" dirty="0"/>
              <a:t>{</a:t>
            </a:r>
          </a:p>
          <a:p>
            <a:r>
              <a:rPr lang="en-US" sz="1200" b="1" dirty="0" smtClean="0"/>
              <a:t>  public</a:t>
            </a:r>
            <a:r>
              <a:rPr lang="en-US" sz="1200" dirty="0" smtClean="0"/>
              <a:t> </a:t>
            </a:r>
            <a:r>
              <a:rPr lang="en-US" sz="1200" dirty="0" err="1" smtClean="0"/>
              <a:t>ALoggedFreshmanSeminar</a:t>
            </a:r>
            <a:r>
              <a:rPr lang="en-US" sz="1200" dirty="0" smtClean="0"/>
              <a:t> </a:t>
            </a:r>
            <a:r>
              <a:rPr lang="en-US" sz="1200" dirty="0"/>
              <a:t>String </a:t>
            </a:r>
            <a:r>
              <a:rPr lang="en-US" sz="1200" dirty="0" err="1"/>
              <a:t>theTitle</a:t>
            </a:r>
            <a:r>
              <a:rPr lang="en-US" sz="1200" dirty="0"/>
              <a:t>, String </a:t>
            </a:r>
            <a:r>
              <a:rPr lang="en-US" sz="1200" dirty="0" err="1" smtClean="0"/>
              <a:t>theDept</a:t>
            </a:r>
            <a:r>
              <a:rPr lang="en-US" sz="1200" dirty="0" smtClean="0"/>
              <a:t>) {</a:t>
            </a:r>
          </a:p>
          <a:p>
            <a:r>
              <a:rPr lang="en-US" sz="1200" dirty="0" smtClean="0"/>
              <a:t>     </a:t>
            </a:r>
            <a:r>
              <a:rPr lang="en-US" sz="1200" b="1" dirty="0" smtClean="0"/>
              <a:t>super</a:t>
            </a:r>
            <a:r>
              <a:rPr lang="en-US" sz="1200" dirty="0" smtClean="0"/>
              <a:t> </a:t>
            </a:r>
            <a:r>
              <a:rPr lang="en-US" sz="1200" dirty="0"/>
              <a:t>(</a:t>
            </a:r>
            <a:r>
              <a:rPr lang="en-US" sz="1200" dirty="0" err="1"/>
              <a:t>theTitle</a:t>
            </a:r>
            <a:r>
              <a:rPr lang="en-US" sz="1200" dirty="0"/>
              <a:t>, </a:t>
            </a:r>
            <a:r>
              <a:rPr lang="en-US" sz="1200" dirty="0" err="1" smtClean="0"/>
              <a:t>theDept</a:t>
            </a:r>
            <a:r>
              <a:rPr lang="en-US" sz="1200" dirty="0" smtClean="0"/>
              <a:t>);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}</a:t>
            </a:r>
          </a:p>
          <a:p>
            <a:r>
              <a:rPr lang="en-US" sz="1200" b="1" dirty="0"/>
              <a:t> public </a:t>
            </a:r>
            <a:r>
              <a:rPr lang="en-US" sz="1200" b="1" dirty="0" err="1"/>
              <a:t>int</a:t>
            </a:r>
            <a:r>
              <a:rPr lang="en-US" sz="1200" b="1" dirty="0"/>
              <a:t> </a:t>
            </a:r>
            <a:r>
              <a:rPr lang="en-US" sz="1200" dirty="0" err="1"/>
              <a:t>getNumber</a:t>
            </a:r>
            <a:r>
              <a:rPr lang="en-US" sz="1200" dirty="0"/>
              <a:t>() {</a:t>
            </a:r>
          </a:p>
          <a:p>
            <a:r>
              <a:rPr lang="en-US" sz="1200" b="1" dirty="0"/>
              <a:t>    return </a:t>
            </a:r>
            <a:r>
              <a:rPr lang="en-US" sz="1200" i="1" dirty="0"/>
              <a:t>SEMINAR_NUMBER</a:t>
            </a:r>
            <a:r>
              <a:rPr lang="en-US" sz="1200" b="1" i="1" dirty="0"/>
              <a:t>;</a:t>
            </a:r>
          </a:p>
          <a:p>
            <a:r>
              <a:rPr lang="en-US" sz="1200" dirty="0"/>
              <a:t>  }</a:t>
            </a:r>
          </a:p>
          <a:p>
            <a:r>
              <a:rPr lang="en-US" sz="1200" dirty="0" smtClean="0"/>
              <a:t>}</a:t>
            </a:r>
            <a:r>
              <a:rPr lang="en-US" sz="1200" dirty="0"/>
              <a:t>	</a:t>
            </a: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757410" y="1143000"/>
            <a:ext cx="6100590" cy="175432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sz="1200" b="1" dirty="0" smtClean="0"/>
              <a:t>public</a:t>
            </a:r>
            <a:r>
              <a:rPr lang="en-US" sz="1200" dirty="0" smtClean="0"/>
              <a:t> </a:t>
            </a:r>
            <a:r>
              <a:rPr lang="en-US" sz="1200" b="1" dirty="0"/>
              <a:t>class</a:t>
            </a:r>
            <a:r>
              <a:rPr lang="en-US" sz="1200" dirty="0"/>
              <a:t> </a:t>
            </a:r>
            <a:r>
              <a:rPr lang="en-US" sz="1200" dirty="0" err="1" smtClean="0"/>
              <a:t>AFreshmanSeminar</a:t>
            </a:r>
            <a:r>
              <a:rPr lang="en-US" sz="1200" dirty="0" smtClean="0"/>
              <a:t> </a:t>
            </a:r>
            <a:r>
              <a:rPr lang="en-US" sz="1200" b="1" dirty="0"/>
              <a:t>extends</a:t>
            </a:r>
            <a:r>
              <a:rPr lang="en-US" sz="1200" dirty="0"/>
              <a:t> </a:t>
            </a:r>
            <a:r>
              <a:rPr lang="en-US" sz="1200" dirty="0" err="1"/>
              <a:t>ACourse</a:t>
            </a:r>
            <a:r>
              <a:rPr lang="en-US" sz="1200" dirty="0"/>
              <a:t> </a:t>
            </a:r>
            <a:endParaRPr lang="en-US" sz="1200" dirty="0" smtClean="0"/>
          </a:p>
          <a:p>
            <a:pPr algn="l"/>
            <a:r>
              <a:rPr lang="en-US" sz="1200" b="1" dirty="0"/>
              <a:t> 	</a:t>
            </a:r>
            <a:r>
              <a:rPr lang="en-US" sz="1200" b="1" dirty="0" smtClean="0"/>
              <a:t>implements</a:t>
            </a:r>
            <a:r>
              <a:rPr lang="en-US" sz="1200" dirty="0" smtClean="0"/>
              <a:t> </a:t>
            </a:r>
            <a:r>
              <a:rPr lang="en-US" sz="1200" dirty="0"/>
              <a:t>Course {</a:t>
            </a:r>
          </a:p>
          <a:p>
            <a:r>
              <a:rPr lang="en-US" sz="1200" b="1" dirty="0" smtClean="0"/>
              <a:t>   </a:t>
            </a:r>
            <a:r>
              <a:rPr lang="en-US" sz="1200" b="1" dirty="0"/>
              <a:t>public </a:t>
            </a:r>
            <a:r>
              <a:rPr lang="en-US" sz="1200" dirty="0" err="1"/>
              <a:t>ALoggedFreshmanSeminar</a:t>
            </a:r>
            <a:r>
              <a:rPr lang="en-US" sz="1200" dirty="0"/>
              <a:t>(String </a:t>
            </a:r>
            <a:r>
              <a:rPr lang="en-US" sz="1200" dirty="0" err="1"/>
              <a:t>theTitle</a:t>
            </a:r>
            <a:r>
              <a:rPr lang="en-US" sz="1200" dirty="0"/>
              <a:t>, String </a:t>
            </a:r>
            <a:r>
              <a:rPr lang="en-US" sz="1200" dirty="0" err="1"/>
              <a:t>theDept</a:t>
            </a:r>
            <a:r>
              <a:rPr lang="en-US" sz="1200" dirty="0"/>
              <a:t>) {</a:t>
            </a:r>
          </a:p>
          <a:p>
            <a:r>
              <a:rPr lang="en-US" sz="1200" b="1" dirty="0" smtClean="0"/>
              <a:t>     super </a:t>
            </a:r>
            <a:r>
              <a:rPr lang="en-US" sz="1200" dirty="0" smtClean="0"/>
              <a:t>(</a:t>
            </a:r>
            <a:r>
              <a:rPr lang="en-US" sz="1200" dirty="0" err="1"/>
              <a:t>theTitle</a:t>
            </a:r>
            <a:r>
              <a:rPr lang="en-US" sz="1200" dirty="0"/>
              <a:t>, </a:t>
            </a:r>
            <a:r>
              <a:rPr lang="en-US" sz="1200" dirty="0" err="1"/>
              <a:t>theDept</a:t>
            </a:r>
            <a:r>
              <a:rPr lang="en-US" sz="1200" dirty="0"/>
              <a:t>);</a:t>
            </a:r>
          </a:p>
          <a:p>
            <a:r>
              <a:rPr lang="en-US" sz="1200" dirty="0" smtClean="0"/>
              <a:t>   }</a:t>
            </a:r>
            <a:endParaRPr lang="en-US" sz="1200" dirty="0"/>
          </a:p>
          <a:p>
            <a:r>
              <a:rPr lang="en-US" sz="1200" b="1" dirty="0" smtClean="0"/>
              <a:t>  public </a:t>
            </a:r>
            <a:r>
              <a:rPr lang="en-US" sz="1200" b="1" dirty="0" err="1"/>
              <a:t>int</a:t>
            </a:r>
            <a:r>
              <a:rPr lang="en-US" sz="1200" b="1" dirty="0"/>
              <a:t> </a:t>
            </a:r>
            <a:r>
              <a:rPr lang="en-US" sz="1200" dirty="0" err="1"/>
              <a:t>getNumber</a:t>
            </a:r>
            <a:r>
              <a:rPr lang="en-US" sz="1200" dirty="0"/>
              <a:t>() {</a:t>
            </a:r>
          </a:p>
          <a:p>
            <a:r>
              <a:rPr lang="en-US" sz="1200" b="1" dirty="0" smtClean="0"/>
              <a:t>    return </a:t>
            </a:r>
            <a:r>
              <a:rPr lang="en-US" sz="1200" i="1" dirty="0"/>
              <a:t>SEMINAR_NUMBER</a:t>
            </a:r>
            <a:r>
              <a:rPr lang="en-US" sz="1200" b="1" i="1" dirty="0"/>
              <a:t>;</a:t>
            </a:r>
          </a:p>
          <a:p>
            <a:r>
              <a:rPr lang="en-US" sz="1200" dirty="0" smtClean="0"/>
              <a:t>  }</a:t>
            </a:r>
            <a:endParaRPr lang="en-US" sz="1200" dirty="0"/>
          </a:p>
          <a:p>
            <a:pPr algn="l"/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3657600" y="1328678"/>
            <a:ext cx="4419600" cy="286232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b="1" dirty="0"/>
              <a:t>public</a:t>
            </a:r>
            <a:r>
              <a:rPr lang="en-US" sz="1200" dirty="0"/>
              <a:t> </a:t>
            </a:r>
            <a:r>
              <a:rPr lang="en-US" sz="1200" b="1" dirty="0"/>
              <a:t>abstract class</a:t>
            </a:r>
            <a:r>
              <a:rPr lang="en-US" sz="1200" dirty="0"/>
              <a:t> </a:t>
            </a:r>
            <a:r>
              <a:rPr lang="en-US" sz="1200" dirty="0" err="1"/>
              <a:t>ALoggedCourse</a:t>
            </a:r>
            <a:r>
              <a:rPr lang="en-US" sz="1200" dirty="0"/>
              <a:t> </a:t>
            </a:r>
            <a:r>
              <a:rPr lang="en-US" sz="1200" b="1" dirty="0" smtClean="0"/>
              <a:t>extends</a:t>
            </a:r>
            <a:r>
              <a:rPr lang="en-US" sz="1200" dirty="0" smtClean="0"/>
              <a:t> </a:t>
            </a:r>
            <a:r>
              <a:rPr lang="en-US" sz="1200" dirty="0" err="1"/>
              <a:t>ACourse</a:t>
            </a:r>
            <a:r>
              <a:rPr lang="en-US" sz="1200" dirty="0"/>
              <a:t> </a:t>
            </a:r>
            <a:endParaRPr lang="en-US" sz="1200" dirty="0" smtClean="0"/>
          </a:p>
          <a:p>
            <a:r>
              <a:rPr lang="en-US" sz="1200" b="1" dirty="0"/>
              <a:t> 	</a:t>
            </a:r>
            <a:r>
              <a:rPr lang="en-US" sz="1200" b="1" dirty="0" smtClean="0"/>
              <a:t>implements</a:t>
            </a:r>
            <a:r>
              <a:rPr lang="en-US" sz="1200" dirty="0" smtClean="0"/>
              <a:t> </a:t>
            </a:r>
            <a:r>
              <a:rPr lang="en-US" sz="1200" dirty="0" err="1"/>
              <a:t>LoggedCourse</a:t>
            </a:r>
            <a:r>
              <a:rPr lang="en-US" sz="1200" dirty="0"/>
              <a:t> {</a:t>
            </a:r>
          </a:p>
          <a:p>
            <a:r>
              <a:rPr lang="en-US" sz="1200" b="1" dirty="0" smtClean="0"/>
              <a:t>  </a:t>
            </a:r>
            <a:r>
              <a:rPr lang="en-US" sz="1200" b="1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/>
              <a:t>numberOfQueries</a:t>
            </a:r>
            <a:r>
              <a:rPr lang="en-US" sz="1200" dirty="0"/>
              <a:t> = 0;</a:t>
            </a:r>
          </a:p>
          <a:p>
            <a:r>
              <a:rPr lang="en-US" sz="1200" dirty="0" smtClean="0"/>
              <a:t>  </a:t>
            </a:r>
            <a:r>
              <a:rPr lang="en-US" sz="1200" b="1" dirty="0" smtClean="0"/>
              <a:t>public</a:t>
            </a:r>
            <a:r>
              <a:rPr lang="en-US" sz="1200" dirty="0" smtClean="0"/>
              <a:t> </a:t>
            </a:r>
            <a:r>
              <a:rPr lang="en-US" sz="1200" dirty="0" err="1"/>
              <a:t>ALoggedCourse</a:t>
            </a:r>
            <a:r>
              <a:rPr lang="en-US" sz="1200" dirty="0"/>
              <a:t> (String </a:t>
            </a:r>
            <a:r>
              <a:rPr lang="en-US" sz="1200" dirty="0" err="1"/>
              <a:t>theTitle</a:t>
            </a:r>
            <a:r>
              <a:rPr lang="en-US" sz="1200" dirty="0"/>
              <a:t>, String </a:t>
            </a:r>
            <a:r>
              <a:rPr lang="en-US" sz="1200" dirty="0" err="1"/>
              <a:t>theDept</a:t>
            </a:r>
            <a:r>
              <a:rPr lang="en-US" sz="1200" dirty="0"/>
              <a:t>) {</a:t>
            </a:r>
          </a:p>
          <a:p>
            <a:r>
              <a:rPr lang="en-US" sz="1200" dirty="0" smtClean="0"/>
              <a:t>    </a:t>
            </a:r>
            <a:r>
              <a:rPr lang="en-US" sz="1200" b="1" dirty="0" smtClean="0"/>
              <a:t>super</a:t>
            </a:r>
            <a:r>
              <a:rPr lang="en-US" sz="1200" dirty="0" smtClean="0"/>
              <a:t> </a:t>
            </a:r>
            <a:r>
              <a:rPr lang="en-US" sz="1200" dirty="0"/>
              <a:t>(</a:t>
            </a:r>
            <a:r>
              <a:rPr lang="en-US" sz="1200" dirty="0" err="1"/>
              <a:t>theTitle</a:t>
            </a:r>
            <a:r>
              <a:rPr lang="en-US" sz="1200" dirty="0"/>
              <a:t>, </a:t>
            </a:r>
            <a:r>
              <a:rPr lang="en-US" sz="1200" dirty="0" err="1"/>
              <a:t>theDept</a:t>
            </a:r>
            <a:r>
              <a:rPr lang="en-US" sz="1200" dirty="0"/>
              <a:t>);		</a:t>
            </a:r>
          </a:p>
          <a:p>
            <a:r>
              <a:rPr lang="en-US" sz="1200" dirty="0" smtClean="0"/>
              <a:t>  }</a:t>
            </a:r>
          </a:p>
          <a:p>
            <a:r>
              <a:rPr lang="en-US" sz="1200" b="1" dirty="0" smtClean="0"/>
              <a:t>  public </a:t>
            </a:r>
            <a:r>
              <a:rPr lang="en-US" sz="1200" dirty="0"/>
              <a:t>String </a:t>
            </a:r>
            <a:r>
              <a:rPr lang="en-US" sz="1200" dirty="0" err="1"/>
              <a:t>getTitle</a:t>
            </a:r>
            <a:r>
              <a:rPr lang="en-US" sz="1200" dirty="0"/>
              <a:t>() {</a:t>
            </a:r>
          </a:p>
          <a:p>
            <a:r>
              <a:rPr lang="en-US" sz="1200" dirty="0" smtClean="0"/>
              <a:t>    String </a:t>
            </a:r>
            <a:r>
              <a:rPr lang="en-US" sz="1200" dirty="0" err="1"/>
              <a:t>retVal</a:t>
            </a:r>
            <a:r>
              <a:rPr lang="en-US" sz="1200" dirty="0"/>
              <a:t> = </a:t>
            </a:r>
            <a:r>
              <a:rPr lang="en-US" sz="1200" b="1" dirty="0" err="1"/>
              <a:t>super.</a:t>
            </a:r>
            <a:r>
              <a:rPr lang="en-US" sz="1200" dirty="0" err="1"/>
              <a:t>getTitle</a:t>
            </a:r>
            <a:r>
              <a:rPr lang="en-US" sz="1200" dirty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numberOfQueries</a:t>
            </a:r>
            <a:r>
              <a:rPr lang="en-US" sz="1200" dirty="0" smtClean="0"/>
              <a:t>++;</a:t>
            </a:r>
          </a:p>
          <a:p>
            <a:r>
              <a:rPr lang="en-US" sz="1200" b="1" dirty="0"/>
              <a:t> </a:t>
            </a:r>
            <a:r>
              <a:rPr lang="en-US" sz="1200" b="1" dirty="0" smtClean="0"/>
              <a:t>   return </a:t>
            </a:r>
            <a:r>
              <a:rPr lang="en-US" sz="1200" dirty="0" err="1"/>
              <a:t>retVal</a:t>
            </a:r>
            <a:r>
              <a:rPr lang="en-US" sz="1200" b="1" dirty="0" smtClean="0"/>
              <a:t>;</a:t>
            </a:r>
          </a:p>
          <a:p>
            <a:r>
              <a:rPr lang="en-US" sz="1200" dirty="0" smtClean="0"/>
              <a:t>  }</a:t>
            </a:r>
            <a:endParaRPr lang="en-US" sz="1200" dirty="0"/>
          </a:p>
          <a:p>
            <a:r>
              <a:rPr lang="en-US" sz="1200" dirty="0" smtClean="0"/>
              <a:t>  </a:t>
            </a:r>
            <a:r>
              <a:rPr lang="en-US" sz="1200" b="1" dirty="0" smtClean="0"/>
              <a:t>public</a:t>
            </a:r>
            <a:r>
              <a:rPr lang="en-US" sz="1200" dirty="0" smtClean="0"/>
              <a:t> </a:t>
            </a:r>
            <a:r>
              <a:rPr lang="en-US" sz="1200" b="1" dirty="0" err="1"/>
              <a:t>int</a:t>
            </a:r>
            <a:r>
              <a:rPr lang="en-US" sz="1200" dirty="0"/>
              <a:t> </a:t>
            </a:r>
            <a:r>
              <a:rPr lang="en-US" sz="1200" dirty="0" err="1"/>
              <a:t>getNumberOfQueries</a:t>
            </a:r>
            <a:r>
              <a:rPr lang="en-US" sz="1200" dirty="0"/>
              <a:t>() {</a:t>
            </a:r>
          </a:p>
          <a:p>
            <a:r>
              <a:rPr lang="en-US" sz="1200" dirty="0" smtClean="0"/>
              <a:t>    </a:t>
            </a:r>
            <a:r>
              <a:rPr lang="en-US" sz="1200" b="1" dirty="0" smtClean="0"/>
              <a:t>return</a:t>
            </a:r>
            <a:r>
              <a:rPr lang="en-US" sz="1200" dirty="0" smtClean="0"/>
              <a:t> </a:t>
            </a:r>
            <a:r>
              <a:rPr lang="en-US" sz="1200" dirty="0" err="1"/>
              <a:t>numberOfQueries</a:t>
            </a:r>
            <a:r>
              <a:rPr lang="en-US" sz="1200" dirty="0"/>
              <a:t>;</a:t>
            </a:r>
          </a:p>
          <a:p>
            <a:r>
              <a:rPr lang="en-US" sz="1200" dirty="0" smtClean="0"/>
              <a:t>  }</a:t>
            </a:r>
          </a:p>
          <a:p>
            <a:r>
              <a:rPr lang="en-US" sz="1200" dirty="0" smtClean="0"/>
              <a:t>}</a:t>
            </a:r>
            <a:r>
              <a:rPr lang="en-US" sz="1200" dirty="0"/>
              <a:t>	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Avoid Code Duplication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5943600" y="4170802"/>
            <a:ext cx="0" cy="78937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990600" y="1447800"/>
            <a:ext cx="4267200" cy="1524000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33400" y="4960176"/>
            <a:ext cx="4267200" cy="1524000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95999" y="4284553"/>
            <a:ext cx="851053" cy="3543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IS-A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091370" y="2971800"/>
            <a:ext cx="0" cy="1905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199242" y="3930178"/>
            <a:ext cx="851053" cy="3543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IS-A</a:t>
            </a:r>
          </a:p>
        </p:txBody>
      </p:sp>
      <p:sp>
        <p:nvSpPr>
          <p:cNvPr id="17" name="Multiply 16"/>
          <p:cNvSpPr/>
          <p:nvPr/>
        </p:nvSpPr>
        <p:spPr>
          <a:xfrm>
            <a:off x="2743200" y="3701380"/>
            <a:ext cx="762000" cy="695177"/>
          </a:xfrm>
          <a:prstGeom prst="mathMultiply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4801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757410" y="1143000"/>
            <a:ext cx="6100590" cy="20313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sz="1400" b="1" dirty="0" smtClean="0"/>
              <a:t>public</a:t>
            </a:r>
            <a:r>
              <a:rPr lang="en-US" sz="1400" dirty="0" smtClean="0"/>
              <a:t> </a:t>
            </a:r>
            <a:r>
              <a:rPr lang="en-US" sz="1400" b="1" dirty="0"/>
              <a:t>class</a:t>
            </a:r>
            <a:r>
              <a:rPr lang="en-US" sz="1400" dirty="0"/>
              <a:t> </a:t>
            </a:r>
            <a:r>
              <a:rPr lang="en-US" sz="1400" dirty="0" err="1" smtClean="0"/>
              <a:t>AFreshmanSeminar</a:t>
            </a:r>
            <a:r>
              <a:rPr lang="en-US" sz="1400" dirty="0" smtClean="0"/>
              <a:t> </a:t>
            </a:r>
            <a:r>
              <a:rPr lang="en-US" sz="1400" b="1" dirty="0"/>
              <a:t>extends</a:t>
            </a:r>
            <a:r>
              <a:rPr lang="en-US" sz="1400" dirty="0"/>
              <a:t> </a:t>
            </a:r>
            <a:r>
              <a:rPr lang="en-US" sz="1400" dirty="0" err="1"/>
              <a:t>ACourse</a:t>
            </a:r>
            <a:r>
              <a:rPr lang="en-US" sz="1400" dirty="0"/>
              <a:t> </a:t>
            </a:r>
            <a:endParaRPr lang="en-US" sz="1400" dirty="0" smtClean="0"/>
          </a:p>
          <a:p>
            <a:pPr algn="l"/>
            <a:r>
              <a:rPr lang="en-US" sz="1400" b="1" dirty="0"/>
              <a:t> 	</a:t>
            </a:r>
            <a:r>
              <a:rPr lang="en-US" sz="1400" b="1" dirty="0" smtClean="0"/>
              <a:t>implements</a:t>
            </a:r>
            <a:r>
              <a:rPr lang="en-US" sz="1400" dirty="0" smtClean="0"/>
              <a:t> </a:t>
            </a:r>
            <a:r>
              <a:rPr lang="en-US" sz="1400" dirty="0"/>
              <a:t>Course {</a:t>
            </a:r>
          </a:p>
          <a:p>
            <a:r>
              <a:rPr lang="en-US" sz="1400" b="1" dirty="0" smtClean="0"/>
              <a:t>   </a:t>
            </a:r>
            <a:r>
              <a:rPr lang="en-US" sz="1400" b="1" dirty="0"/>
              <a:t>public </a:t>
            </a:r>
            <a:r>
              <a:rPr lang="en-US" sz="1400" dirty="0" err="1"/>
              <a:t>ALoggedFreshmanSeminar</a:t>
            </a:r>
            <a:r>
              <a:rPr lang="en-US" sz="1400" dirty="0"/>
              <a:t>(String </a:t>
            </a:r>
            <a:r>
              <a:rPr lang="en-US" sz="1400" dirty="0" err="1"/>
              <a:t>theTitle</a:t>
            </a:r>
            <a:r>
              <a:rPr lang="en-US" sz="1400" dirty="0"/>
              <a:t>, String </a:t>
            </a:r>
            <a:r>
              <a:rPr lang="en-US" sz="1400" dirty="0" err="1"/>
              <a:t>theDept</a:t>
            </a:r>
            <a:r>
              <a:rPr lang="en-US" sz="1400" dirty="0"/>
              <a:t>) {</a:t>
            </a:r>
          </a:p>
          <a:p>
            <a:r>
              <a:rPr lang="en-US" sz="1400" b="1" dirty="0" smtClean="0"/>
              <a:t>     super </a:t>
            </a:r>
            <a:r>
              <a:rPr lang="en-US" sz="1400" dirty="0" smtClean="0"/>
              <a:t>(</a:t>
            </a:r>
            <a:r>
              <a:rPr lang="en-US" sz="1400" dirty="0" err="1"/>
              <a:t>theTitle</a:t>
            </a:r>
            <a:r>
              <a:rPr lang="en-US" sz="1400" dirty="0"/>
              <a:t>, </a:t>
            </a:r>
            <a:r>
              <a:rPr lang="en-US" sz="1400" dirty="0" err="1"/>
              <a:t>theDept</a:t>
            </a:r>
            <a:r>
              <a:rPr lang="en-US" sz="1400" dirty="0"/>
              <a:t>);</a:t>
            </a:r>
          </a:p>
          <a:p>
            <a:r>
              <a:rPr lang="en-US" sz="1400" dirty="0" smtClean="0"/>
              <a:t>   }</a:t>
            </a:r>
            <a:endParaRPr lang="en-US" sz="1400" dirty="0"/>
          </a:p>
          <a:p>
            <a:r>
              <a:rPr lang="en-US" sz="1400" b="1" dirty="0" smtClean="0"/>
              <a:t>  public </a:t>
            </a:r>
            <a:r>
              <a:rPr lang="en-US" sz="1400" b="1" dirty="0" err="1"/>
              <a:t>int</a:t>
            </a:r>
            <a:r>
              <a:rPr lang="en-US" sz="1400" b="1" dirty="0"/>
              <a:t> </a:t>
            </a:r>
            <a:r>
              <a:rPr lang="en-US" sz="1400" dirty="0" err="1"/>
              <a:t>getNumber</a:t>
            </a:r>
            <a:r>
              <a:rPr lang="en-US" sz="1400" dirty="0"/>
              <a:t>() {</a:t>
            </a:r>
          </a:p>
          <a:p>
            <a:r>
              <a:rPr lang="en-US" sz="1400" b="1" dirty="0" smtClean="0"/>
              <a:t>    return </a:t>
            </a:r>
            <a:r>
              <a:rPr lang="en-US" sz="1400" i="1" dirty="0"/>
              <a:t>SEMINAR_NUMBER</a:t>
            </a:r>
            <a:r>
              <a:rPr lang="en-US" sz="1400" b="1" i="1" dirty="0"/>
              <a:t>;</a:t>
            </a:r>
          </a:p>
          <a:p>
            <a:r>
              <a:rPr lang="en-US" sz="1400" dirty="0" smtClean="0"/>
              <a:t>  }</a:t>
            </a:r>
            <a:endParaRPr lang="en-US" sz="1400" dirty="0"/>
          </a:p>
          <a:p>
            <a:pPr algn="l"/>
            <a:r>
              <a:rPr lang="en-US" sz="1400" dirty="0" smtClean="0"/>
              <a:t>}</a:t>
            </a:r>
            <a:endParaRPr lang="en-US" sz="1400" dirty="0"/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3657600" y="1328678"/>
            <a:ext cx="4419600" cy="286232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b="1" dirty="0"/>
              <a:t>public</a:t>
            </a:r>
            <a:r>
              <a:rPr lang="en-US" sz="1200" dirty="0"/>
              <a:t> </a:t>
            </a:r>
            <a:r>
              <a:rPr lang="en-US" sz="1200" b="1" dirty="0"/>
              <a:t>abstract class</a:t>
            </a:r>
            <a:r>
              <a:rPr lang="en-US" sz="1200" dirty="0"/>
              <a:t> </a:t>
            </a:r>
            <a:r>
              <a:rPr lang="en-US" sz="1200" dirty="0" err="1"/>
              <a:t>ALoggedCourse</a:t>
            </a:r>
            <a:r>
              <a:rPr lang="en-US" sz="1200" dirty="0"/>
              <a:t> </a:t>
            </a:r>
            <a:r>
              <a:rPr lang="en-US" sz="1200" b="1" dirty="0" smtClean="0"/>
              <a:t>extends</a:t>
            </a:r>
            <a:r>
              <a:rPr lang="en-US" sz="1200" dirty="0" smtClean="0"/>
              <a:t> </a:t>
            </a:r>
            <a:r>
              <a:rPr lang="en-US" sz="1200" dirty="0" err="1"/>
              <a:t>ACourse</a:t>
            </a:r>
            <a:r>
              <a:rPr lang="en-US" sz="1200" dirty="0"/>
              <a:t> </a:t>
            </a:r>
            <a:endParaRPr lang="en-US" sz="1200" dirty="0" smtClean="0"/>
          </a:p>
          <a:p>
            <a:r>
              <a:rPr lang="en-US" sz="1200" b="1" dirty="0"/>
              <a:t> 	</a:t>
            </a:r>
            <a:r>
              <a:rPr lang="en-US" sz="1200" b="1" dirty="0" smtClean="0"/>
              <a:t>implements</a:t>
            </a:r>
            <a:r>
              <a:rPr lang="en-US" sz="1200" dirty="0" smtClean="0"/>
              <a:t> </a:t>
            </a:r>
            <a:r>
              <a:rPr lang="en-US" sz="1200" dirty="0" err="1"/>
              <a:t>LoggedCourse</a:t>
            </a:r>
            <a:r>
              <a:rPr lang="en-US" sz="1200" dirty="0"/>
              <a:t> {</a:t>
            </a:r>
          </a:p>
          <a:p>
            <a:r>
              <a:rPr lang="en-US" sz="1200" b="1" dirty="0" smtClean="0"/>
              <a:t>  </a:t>
            </a:r>
            <a:r>
              <a:rPr lang="en-US" sz="1200" b="1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/>
              <a:t>numberOfQueries</a:t>
            </a:r>
            <a:r>
              <a:rPr lang="en-US" sz="1200" dirty="0"/>
              <a:t> = 0;</a:t>
            </a:r>
          </a:p>
          <a:p>
            <a:r>
              <a:rPr lang="en-US" sz="1200" dirty="0" smtClean="0"/>
              <a:t>  </a:t>
            </a:r>
            <a:r>
              <a:rPr lang="en-US" sz="1200" b="1" dirty="0" smtClean="0"/>
              <a:t>public</a:t>
            </a:r>
            <a:r>
              <a:rPr lang="en-US" sz="1200" dirty="0" smtClean="0"/>
              <a:t> </a:t>
            </a:r>
            <a:r>
              <a:rPr lang="en-US" sz="1200" dirty="0" err="1"/>
              <a:t>ALoggedCourse</a:t>
            </a:r>
            <a:r>
              <a:rPr lang="en-US" sz="1200" dirty="0"/>
              <a:t> (String </a:t>
            </a:r>
            <a:r>
              <a:rPr lang="en-US" sz="1200" dirty="0" err="1"/>
              <a:t>theTitle</a:t>
            </a:r>
            <a:r>
              <a:rPr lang="en-US" sz="1200" dirty="0"/>
              <a:t>, String </a:t>
            </a:r>
            <a:r>
              <a:rPr lang="en-US" sz="1200" dirty="0" err="1"/>
              <a:t>theDept</a:t>
            </a:r>
            <a:r>
              <a:rPr lang="en-US" sz="1200" dirty="0"/>
              <a:t>) {</a:t>
            </a:r>
          </a:p>
          <a:p>
            <a:r>
              <a:rPr lang="en-US" sz="1200" dirty="0" smtClean="0"/>
              <a:t>    </a:t>
            </a:r>
            <a:r>
              <a:rPr lang="en-US" sz="1200" b="1" dirty="0" smtClean="0"/>
              <a:t>super</a:t>
            </a:r>
            <a:r>
              <a:rPr lang="en-US" sz="1200" dirty="0" smtClean="0"/>
              <a:t> </a:t>
            </a:r>
            <a:r>
              <a:rPr lang="en-US" sz="1200" dirty="0"/>
              <a:t>(</a:t>
            </a:r>
            <a:r>
              <a:rPr lang="en-US" sz="1200" dirty="0" err="1"/>
              <a:t>theTitle</a:t>
            </a:r>
            <a:r>
              <a:rPr lang="en-US" sz="1200" dirty="0"/>
              <a:t>, </a:t>
            </a:r>
            <a:r>
              <a:rPr lang="en-US" sz="1200" dirty="0" err="1"/>
              <a:t>theDept</a:t>
            </a:r>
            <a:r>
              <a:rPr lang="en-US" sz="1200" dirty="0"/>
              <a:t>);		</a:t>
            </a:r>
          </a:p>
          <a:p>
            <a:r>
              <a:rPr lang="en-US" sz="1200" dirty="0" smtClean="0"/>
              <a:t>  }</a:t>
            </a:r>
          </a:p>
          <a:p>
            <a:r>
              <a:rPr lang="en-US" sz="1200" b="1" dirty="0" smtClean="0"/>
              <a:t>  public </a:t>
            </a:r>
            <a:r>
              <a:rPr lang="en-US" sz="1200" dirty="0"/>
              <a:t>String </a:t>
            </a:r>
            <a:r>
              <a:rPr lang="en-US" sz="1200" dirty="0" err="1"/>
              <a:t>getTitle</a:t>
            </a:r>
            <a:r>
              <a:rPr lang="en-US" sz="1200" dirty="0"/>
              <a:t>() {</a:t>
            </a:r>
          </a:p>
          <a:p>
            <a:r>
              <a:rPr lang="en-US" sz="1200" dirty="0" smtClean="0"/>
              <a:t>    String </a:t>
            </a:r>
            <a:r>
              <a:rPr lang="en-US" sz="1200" dirty="0" err="1"/>
              <a:t>retVal</a:t>
            </a:r>
            <a:r>
              <a:rPr lang="en-US" sz="1200" dirty="0"/>
              <a:t> = </a:t>
            </a:r>
            <a:r>
              <a:rPr lang="en-US" sz="1200" b="1" dirty="0" err="1"/>
              <a:t>super.</a:t>
            </a:r>
            <a:r>
              <a:rPr lang="en-US" sz="1200" dirty="0" err="1"/>
              <a:t>getTitle</a:t>
            </a:r>
            <a:r>
              <a:rPr lang="en-US" sz="1200" dirty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numberOfQueries</a:t>
            </a:r>
            <a:r>
              <a:rPr lang="en-US" sz="1200" dirty="0" smtClean="0"/>
              <a:t>++;</a:t>
            </a:r>
          </a:p>
          <a:p>
            <a:r>
              <a:rPr lang="en-US" sz="1200" b="1" dirty="0"/>
              <a:t> </a:t>
            </a:r>
            <a:r>
              <a:rPr lang="en-US" sz="1200" b="1" dirty="0" smtClean="0"/>
              <a:t>   return </a:t>
            </a:r>
            <a:r>
              <a:rPr lang="en-US" sz="1200" dirty="0" err="1"/>
              <a:t>retVal</a:t>
            </a:r>
            <a:r>
              <a:rPr lang="en-US" sz="1200" b="1" dirty="0" smtClean="0"/>
              <a:t>;</a:t>
            </a:r>
          </a:p>
          <a:p>
            <a:r>
              <a:rPr lang="en-US" sz="1200" dirty="0" smtClean="0"/>
              <a:t>  }</a:t>
            </a:r>
            <a:endParaRPr lang="en-US" sz="1200" dirty="0"/>
          </a:p>
          <a:p>
            <a:r>
              <a:rPr lang="en-US" sz="1200" dirty="0" smtClean="0"/>
              <a:t>  </a:t>
            </a:r>
            <a:r>
              <a:rPr lang="en-US" sz="1200" b="1" dirty="0" smtClean="0"/>
              <a:t>public</a:t>
            </a:r>
            <a:r>
              <a:rPr lang="en-US" sz="1200" dirty="0" smtClean="0"/>
              <a:t> </a:t>
            </a:r>
            <a:r>
              <a:rPr lang="en-US" sz="1200" b="1" dirty="0" err="1"/>
              <a:t>int</a:t>
            </a:r>
            <a:r>
              <a:rPr lang="en-US" sz="1200" dirty="0"/>
              <a:t> </a:t>
            </a:r>
            <a:r>
              <a:rPr lang="en-US" sz="1200" dirty="0" err="1"/>
              <a:t>getNumberOfQueries</a:t>
            </a:r>
            <a:r>
              <a:rPr lang="en-US" sz="1200" dirty="0"/>
              <a:t>() {</a:t>
            </a:r>
          </a:p>
          <a:p>
            <a:r>
              <a:rPr lang="en-US" sz="1200" dirty="0" smtClean="0"/>
              <a:t>    </a:t>
            </a:r>
            <a:r>
              <a:rPr lang="en-US" sz="1200" b="1" dirty="0" smtClean="0"/>
              <a:t>return</a:t>
            </a:r>
            <a:r>
              <a:rPr lang="en-US" sz="1200" dirty="0" smtClean="0"/>
              <a:t> </a:t>
            </a:r>
            <a:r>
              <a:rPr lang="en-US" sz="1200" dirty="0" err="1"/>
              <a:t>numberOfQueries</a:t>
            </a:r>
            <a:r>
              <a:rPr lang="en-US" sz="1200" dirty="0"/>
              <a:t>;</a:t>
            </a:r>
          </a:p>
          <a:p>
            <a:r>
              <a:rPr lang="en-US" sz="1200" dirty="0" smtClean="0"/>
              <a:t>  }</a:t>
            </a:r>
          </a:p>
          <a:p>
            <a:r>
              <a:rPr lang="en-US" sz="1200" dirty="0" smtClean="0"/>
              <a:t>}</a:t>
            </a:r>
            <a:r>
              <a:rPr lang="en-US" sz="1200" dirty="0"/>
              <a:t>	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Avoid Code Duplication?</a:t>
            </a:r>
            <a:endParaRPr lang="en-US" dirty="0"/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228600" y="4752680"/>
            <a:ext cx="8464628" cy="196977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b="1" dirty="0"/>
              <a:t>public class </a:t>
            </a:r>
            <a:r>
              <a:rPr lang="en-US" sz="1200" dirty="0" err="1" smtClean="0"/>
              <a:t>ALogged</a:t>
            </a:r>
            <a:r>
              <a:rPr lang="en-US" sz="1200" dirty="0" err="1"/>
              <a:t>FreshmanSeminar</a:t>
            </a:r>
            <a:r>
              <a:rPr lang="en-US" sz="1200" b="1" dirty="0" smtClean="0"/>
              <a:t> </a:t>
            </a:r>
            <a:r>
              <a:rPr lang="en-US" sz="1200" b="1" dirty="0"/>
              <a:t>extends </a:t>
            </a:r>
            <a:r>
              <a:rPr lang="en-US" sz="1200" dirty="0" err="1"/>
              <a:t>ALoggedCourse</a:t>
            </a:r>
            <a:r>
              <a:rPr lang="en-US" sz="1200" b="1" dirty="0"/>
              <a:t> implements </a:t>
            </a:r>
            <a:r>
              <a:rPr lang="en-US" sz="1200" dirty="0" err="1" smtClean="0"/>
              <a:t>LoggedFreshmanSeminar</a:t>
            </a:r>
            <a:r>
              <a:rPr lang="en-US" sz="1200" b="1" dirty="0" smtClean="0"/>
              <a:t> </a:t>
            </a:r>
            <a:r>
              <a:rPr lang="en-US" sz="1200" b="1" dirty="0"/>
              <a:t>{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</a:t>
            </a:r>
            <a:r>
              <a:rPr lang="en-US" sz="1200" dirty="0" err="1" smtClean="0"/>
              <a:t>FreshmanSeminar</a:t>
            </a:r>
            <a:r>
              <a:rPr lang="en-US" sz="1200" dirty="0" smtClean="0"/>
              <a:t> seminar;</a:t>
            </a:r>
            <a:endParaRPr lang="en-US" sz="1200" dirty="0"/>
          </a:p>
          <a:p>
            <a:r>
              <a:rPr lang="en-US" sz="1200" b="1" dirty="0" smtClean="0"/>
              <a:t>  public </a:t>
            </a:r>
            <a:r>
              <a:rPr lang="en-US" sz="1200" dirty="0" err="1" smtClean="0"/>
              <a:t>ALoggedFreshmanSeminar</a:t>
            </a:r>
            <a:r>
              <a:rPr lang="en-US" sz="1200" dirty="0" smtClean="0"/>
              <a:t> </a:t>
            </a:r>
            <a:r>
              <a:rPr lang="en-US" sz="1200" dirty="0"/>
              <a:t>(String </a:t>
            </a:r>
            <a:r>
              <a:rPr lang="en-US" sz="1200" dirty="0" err="1"/>
              <a:t>theTitle</a:t>
            </a:r>
            <a:r>
              <a:rPr lang="en-US" sz="1200" dirty="0"/>
              <a:t>, String </a:t>
            </a:r>
            <a:r>
              <a:rPr lang="en-US" sz="1200" dirty="0" err="1" smtClean="0"/>
              <a:t>theDept</a:t>
            </a:r>
            <a:r>
              <a:rPr lang="en-US" sz="1200" dirty="0" smtClean="0"/>
              <a:t>) </a:t>
            </a:r>
            <a:r>
              <a:rPr lang="en-US" sz="1200" b="1" dirty="0"/>
              <a:t>{</a:t>
            </a:r>
          </a:p>
          <a:p>
            <a:r>
              <a:rPr lang="en-US" sz="1200" b="1" dirty="0" smtClean="0"/>
              <a:t>    super </a:t>
            </a:r>
            <a:r>
              <a:rPr lang="en-US" sz="1200" dirty="0"/>
              <a:t>(</a:t>
            </a:r>
            <a:r>
              <a:rPr lang="en-US" sz="1200" dirty="0" err="1"/>
              <a:t>theTitle</a:t>
            </a:r>
            <a:r>
              <a:rPr lang="en-US" sz="1200" dirty="0"/>
              <a:t>, </a:t>
            </a:r>
            <a:r>
              <a:rPr lang="en-US" sz="1200" dirty="0" err="1"/>
              <a:t>theDept</a:t>
            </a:r>
            <a:r>
              <a:rPr lang="en-US" sz="1200" dirty="0"/>
              <a:t>);</a:t>
            </a:r>
          </a:p>
          <a:p>
            <a:r>
              <a:rPr lang="en-US" sz="1200" dirty="0" smtClean="0"/>
              <a:t>    seminar= </a:t>
            </a:r>
            <a:r>
              <a:rPr lang="en-US" sz="1200" b="1" dirty="0"/>
              <a:t>new </a:t>
            </a:r>
            <a:r>
              <a:rPr lang="en-US" sz="1200" dirty="0" err="1" smtClean="0"/>
              <a:t>AFreshmanSeminar</a:t>
            </a:r>
            <a:r>
              <a:rPr lang="en-US" sz="1200" dirty="0" smtClean="0"/>
              <a:t>(</a:t>
            </a:r>
            <a:r>
              <a:rPr lang="en-US" sz="1200" dirty="0" err="1" smtClean="0"/>
              <a:t>theTitle</a:t>
            </a:r>
            <a:r>
              <a:rPr lang="en-US" sz="1200" dirty="0"/>
              <a:t>, </a:t>
            </a:r>
            <a:r>
              <a:rPr lang="en-US" sz="1200" dirty="0" err="1"/>
              <a:t>theDept</a:t>
            </a:r>
            <a:r>
              <a:rPr lang="en-US" sz="1200" dirty="0" smtClean="0"/>
              <a:t>,);</a:t>
            </a:r>
            <a:endParaRPr lang="en-US" sz="1200" dirty="0"/>
          </a:p>
          <a:p>
            <a:r>
              <a:rPr lang="en-US" sz="1200" dirty="0" smtClean="0"/>
              <a:t>  } </a:t>
            </a:r>
            <a:endParaRPr lang="en-US" sz="1200" dirty="0"/>
          </a:p>
          <a:p>
            <a:r>
              <a:rPr lang="en-US" sz="1200" b="1" dirty="0" smtClean="0"/>
              <a:t>  public </a:t>
            </a:r>
            <a:r>
              <a:rPr lang="en-US" sz="1200" b="1" dirty="0" err="1"/>
              <a:t>int</a:t>
            </a:r>
            <a:r>
              <a:rPr lang="en-US" sz="1200" b="1" dirty="0"/>
              <a:t> </a:t>
            </a:r>
            <a:r>
              <a:rPr lang="en-US" sz="1200" b="1" dirty="0" err="1"/>
              <a:t>getNumber</a:t>
            </a:r>
            <a:r>
              <a:rPr lang="en-US" sz="1200" b="1" dirty="0"/>
              <a:t>() {</a:t>
            </a:r>
          </a:p>
          <a:p>
            <a:r>
              <a:rPr lang="en-US" sz="1200" b="1" dirty="0" smtClean="0"/>
              <a:t>    return </a:t>
            </a:r>
            <a:r>
              <a:rPr lang="en-US" sz="1200" dirty="0" smtClean="0"/>
              <a:t> </a:t>
            </a:r>
            <a:r>
              <a:rPr lang="en-US" sz="1200" dirty="0" err="1" smtClean="0"/>
              <a:t>seminar.getNumber</a:t>
            </a:r>
            <a:r>
              <a:rPr lang="en-US" sz="1200" dirty="0" smtClean="0"/>
              <a:t>();</a:t>
            </a:r>
            <a:endParaRPr lang="en-US" sz="1200" dirty="0"/>
          </a:p>
          <a:p>
            <a:r>
              <a:rPr lang="en-US" sz="1200" dirty="0" smtClean="0"/>
              <a:t>  }</a:t>
            </a:r>
            <a:endParaRPr lang="en-US" sz="1200" dirty="0"/>
          </a:p>
          <a:p>
            <a:r>
              <a:rPr lang="en-US" sz="1200" dirty="0"/>
              <a:t>}</a:t>
            </a:r>
            <a:r>
              <a:rPr lang="en-US" sz="1200" dirty="0" smtClean="0"/>
              <a:t>	</a:t>
            </a:r>
            <a:endParaRPr lang="en-US" sz="1200" dirty="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5943600" y="4170802"/>
            <a:ext cx="0" cy="58187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990600" y="1447800"/>
            <a:ext cx="4267200" cy="1524000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95999" y="4284553"/>
            <a:ext cx="851053" cy="3543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IS-A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091370" y="3298925"/>
            <a:ext cx="0" cy="134000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199242" y="3930178"/>
            <a:ext cx="851053" cy="3543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HAS-A</a:t>
            </a:r>
          </a:p>
        </p:txBody>
      </p:sp>
    </p:spTree>
    <p:extLst>
      <p:ext uri="{BB962C8B-B14F-4D97-AF65-F5344CB8AC3E}">
        <p14:creationId xmlns:p14="http://schemas.microsoft.com/office/powerpoint/2010/main" val="114200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/>
              <a:t>Course Interface</a:t>
            </a:r>
          </a:p>
        </p:txBody>
      </p:sp>
      <p:sp>
        <p:nvSpPr>
          <p:cNvPr id="465923" name="Text Box 3"/>
          <p:cNvSpPr txBox="1">
            <a:spLocks noChangeArrowheads="1"/>
          </p:cNvSpPr>
          <p:nvPr/>
        </p:nvSpPr>
        <p:spPr bwMode="auto">
          <a:xfrm>
            <a:off x="2057400" y="1295400"/>
            <a:ext cx="5257800" cy="147732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/>
              <a:t>interface</a:t>
            </a:r>
            <a:r>
              <a:rPr lang="en-US" dirty="0"/>
              <a:t> Course {		</a:t>
            </a:r>
          </a:p>
          <a:p>
            <a:pPr algn="l"/>
            <a:r>
              <a:rPr lang="en-US" dirty="0"/>
              <a:t>	</a:t>
            </a:r>
            <a:r>
              <a:rPr lang="en-US" b="1" dirty="0"/>
              <a:t>public</a:t>
            </a:r>
            <a:r>
              <a:rPr lang="en-US" dirty="0"/>
              <a:t> String </a:t>
            </a:r>
            <a:r>
              <a:rPr lang="en-US" dirty="0" err="1"/>
              <a:t>getTitle</a:t>
            </a:r>
            <a:r>
              <a:rPr lang="en-US" dirty="0"/>
              <a:t>();</a:t>
            </a:r>
          </a:p>
          <a:p>
            <a:pPr algn="l"/>
            <a:r>
              <a:rPr lang="en-US" dirty="0"/>
              <a:t>	</a:t>
            </a:r>
            <a:r>
              <a:rPr lang="en-US" b="1" dirty="0"/>
              <a:t>public</a:t>
            </a:r>
            <a:r>
              <a:rPr lang="en-US" dirty="0"/>
              <a:t> String </a:t>
            </a:r>
            <a:r>
              <a:rPr lang="en-US" dirty="0" err="1"/>
              <a:t>getDepartment</a:t>
            </a:r>
            <a:r>
              <a:rPr lang="en-US" dirty="0"/>
              <a:t>();	</a:t>
            </a:r>
          </a:p>
          <a:p>
            <a:pPr algn="l"/>
            <a:r>
              <a:rPr lang="en-US" dirty="0"/>
              <a:t>	</a:t>
            </a:r>
            <a:r>
              <a:rPr lang="en-US" b="1" dirty="0"/>
              <a:t>public</a:t>
            </a:r>
            <a:r>
              <a:rPr lang="en-US" dirty="0"/>
              <a:t> </a:t>
            </a:r>
            <a:r>
              <a:rPr lang="en-US" b="1" dirty="0" err="1"/>
              <a:t>int</a:t>
            </a:r>
            <a:r>
              <a:rPr lang="en-US" dirty="0"/>
              <a:t> </a:t>
            </a:r>
            <a:r>
              <a:rPr lang="en-US" dirty="0" err="1"/>
              <a:t>getNumber</a:t>
            </a:r>
            <a:r>
              <a:rPr lang="en-US" dirty="0"/>
              <a:t>();		</a:t>
            </a:r>
          </a:p>
          <a:p>
            <a:pPr algn="l"/>
            <a:r>
              <a:rPr lang="en-US" dirty="0"/>
              <a:t>}</a:t>
            </a:r>
          </a:p>
        </p:txBody>
      </p:sp>
      <p:pic>
        <p:nvPicPr>
          <p:cNvPr id="5" name="~PP117.WAV">
            <a:hlinkClick r:id="" action="ppaction://media"/>
          </p:cNvPr>
          <p:cNvPicPr>
            <a:picLocks noRot="1" noChangeAspect="1"/>
          </p:cNvPicPr>
          <p:nvPr>
            <a:wavAudioFile r:embed="rId1" name="~PP117.WAV"/>
          </p:nvPr>
        </p:nvPicPr>
        <p:blipFill>
          <a:blip r:embed="rId4" cstate="print"/>
          <a:stretch>
            <a:fillRect/>
          </a:stretch>
        </p:blipFill>
        <p:spPr>
          <a:xfrm>
            <a:off x="8656638" y="6370638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743832"/>
      </p:ext>
    </p:extLst>
  </p:cSld>
  <p:clrMapOvr>
    <a:masterClrMapping/>
  </p:clrMapOvr>
  <p:transition advTm="2433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 smtClean="0"/>
              <a:t>Logged Course </a:t>
            </a:r>
            <a:r>
              <a:rPr lang="en-US" dirty="0"/>
              <a:t>Interface</a:t>
            </a:r>
          </a:p>
        </p:txBody>
      </p:sp>
      <p:sp>
        <p:nvSpPr>
          <p:cNvPr id="465923" name="Text Box 3"/>
          <p:cNvSpPr txBox="1">
            <a:spLocks noChangeArrowheads="1"/>
          </p:cNvSpPr>
          <p:nvPr/>
        </p:nvSpPr>
        <p:spPr bwMode="auto">
          <a:xfrm>
            <a:off x="1219200" y="1295400"/>
            <a:ext cx="6096000" cy="120032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/>
              <a:t>public</a:t>
            </a:r>
            <a:r>
              <a:rPr lang="en-US" dirty="0"/>
              <a:t> </a:t>
            </a:r>
            <a:r>
              <a:rPr lang="en-US" b="1" dirty="0"/>
              <a:t>interface</a:t>
            </a:r>
            <a:r>
              <a:rPr lang="en-US" dirty="0"/>
              <a:t> </a:t>
            </a:r>
            <a:r>
              <a:rPr lang="en-US" dirty="0" err="1"/>
              <a:t>LoggedCourse</a:t>
            </a:r>
            <a:r>
              <a:rPr lang="en-US" dirty="0"/>
              <a:t> </a:t>
            </a:r>
            <a:r>
              <a:rPr lang="en-US" b="1" dirty="0"/>
              <a:t>extends</a:t>
            </a:r>
            <a:r>
              <a:rPr lang="en-US" dirty="0"/>
              <a:t> Course {</a:t>
            </a:r>
          </a:p>
          <a:p>
            <a:r>
              <a:rPr lang="en-US" dirty="0"/>
              <a:t>	</a:t>
            </a:r>
            <a:r>
              <a:rPr lang="en-US" b="1" dirty="0"/>
              <a:t>public</a:t>
            </a:r>
            <a:r>
              <a:rPr lang="en-US" dirty="0"/>
              <a:t> </a:t>
            </a:r>
            <a:r>
              <a:rPr lang="en-US" b="1" dirty="0" err="1"/>
              <a:t>int</a:t>
            </a:r>
            <a:r>
              <a:rPr lang="en-US" dirty="0"/>
              <a:t> </a:t>
            </a:r>
            <a:r>
              <a:rPr lang="en-US" dirty="0" err="1"/>
              <a:t>getNumberOfQueries</a:t>
            </a:r>
            <a:r>
              <a:rPr lang="en-US" dirty="0"/>
              <a:t>();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51271731"/>
      </p:ext>
    </p:extLst>
  </p:cSld>
  <p:clrMapOvr>
    <a:masterClrMapping/>
  </p:clrMapOvr>
  <p:transition advTm="2433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/>
              <a:t>ACourse</a:t>
            </a:r>
          </a:p>
        </p:txBody>
      </p:sp>
      <p:sp>
        <p:nvSpPr>
          <p:cNvPr id="462851" name="Text Box 3"/>
          <p:cNvSpPr txBox="1">
            <a:spLocks noChangeArrowheads="1"/>
          </p:cNvSpPr>
          <p:nvPr/>
        </p:nvSpPr>
        <p:spPr bwMode="auto">
          <a:xfrm>
            <a:off x="457200" y="1295401"/>
            <a:ext cx="8229600" cy="369331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/>
              <a:t>abstract</a:t>
            </a:r>
            <a:r>
              <a:rPr lang="en-US" dirty="0"/>
              <a:t> </a:t>
            </a:r>
            <a:r>
              <a:rPr lang="en-US" b="1" dirty="0"/>
              <a:t>class</a:t>
            </a:r>
            <a:r>
              <a:rPr lang="en-US" dirty="0"/>
              <a:t> </a:t>
            </a:r>
            <a:r>
              <a:rPr lang="en-US" dirty="0" err="1"/>
              <a:t>ACourse</a:t>
            </a:r>
            <a:r>
              <a:rPr lang="en-US" dirty="0"/>
              <a:t>  {</a:t>
            </a:r>
          </a:p>
          <a:p>
            <a:pPr algn="l"/>
            <a:r>
              <a:rPr lang="en-US" dirty="0"/>
              <a:t>	String title, dept;</a:t>
            </a:r>
          </a:p>
          <a:p>
            <a:pPr algn="l"/>
            <a:r>
              <a:rPr lang="en-US" dirty="0"/>
              <a:t>	</a:t>
            </a:r>
            <a:r>
              <a:rPr lang="en-US" b="1" dirty="0"/>
              <a:t>public</a:t>
            </a:r>
            <a:r>
              <a:rPr lang="en-US" dirty="0"/>
              <a:t> </a:t>
            </a:r>
            <a:r>
              <a:rPr lang="en-US" dirty="0" err="1"/>
              <a:t>ACourse</a:t>
            </a:r>
            <a:r>
              <a:rPr lang="en-US" dirty="0"/>
              <a:t> (String </a:t>
            </a:r>
            <a:r>
              <a:rPr lang="en-US" dirty="0" err="1"/>
              <a:t>theTitle</a:t>
            </a:r>
            <a:r>
              <a:rPr lang="en-US" dirty="0"/>
              <a:t>, String </a:t>
            </a:r>
            <a:r>
              <a:rPr lang="en-US" dirty="0" err="1"/>
              <a:t>theDept</a:t>
            </a:r>
            <a:r>
              <a:rPr lang="en-US" dirty="0"/>
              <a:t>) {</a:t>
            </a:r>
          </a:p>
          <a:p>
            <a:pPr algn="l"/>
            <a:r>
              <a:rPr lang="en-US" dirty="0"/>
              <a:t>		title = </a:t>
            </a:r>
            <a:r>
              <a:rPr lang="en-US" dirty="0" err="1"/>
              <a:t>theTitle</a:t>
            </a:r>
            <a:r>
              <a:rPr lang="en-US" dirty="0"/>
              <a:t>;</a:t>
            </a:r>
          </a:p>
          <a:p>
            <a:pPr algn="l"/>
            <a:r>
              <a:rPr lang="en-US" dirty="0"/>
              <a:t>		dept = </a:t>
            </a:r>
            <a:r>
              <a:rPr lang="en-US" dirty="0" err="1"/>
              <a:t>theDept</a:t>
            </a:r>
            <a:r>
              <a:rPr lang="en-US" dirty="0"/>
              <a:t>;</a:t>
            </a:r>
          </a:p>
          <a:p>
            <a:pPr algn="l"/>
            <a:r>
              <a:rPr lang="en-US" dirty="0"/>
              <a:t>	}	</a:t>
            </a:r>
          </a:p>
          <a:p>
            <a:pPr algn="l"/>
            <a:r>
              <a:rPr lang="en-US" dirty="0"/>
              <a:t>	</a:t>
            </a:r>
            <a:r>
              <a:rPr lang="en-US" b="1" dirty="0"/>
              <a:t>public</a:t>
            </a:r>
            <a:r>
              <a:rPr lang="en-US" dirty="0"/>
              <a:t> String </a:t>
            </a:r>
            <a:r>
              <a:rPr lang="en-US" dirty="0" err="1"/>
              <a:t>getTitle</a:t>
            </a:r>
            <a:r>
              <a:rPr lang="en-US" dirty="0"/>
              <a:t>() {</a:t>
            </a:r>
          </a:p>
          <a:p>
            <a:pPr algn="l"/>
            <a:r>
              <a:rPr lang="en-US" dirty="0"/>
              <a:t>		</a:t>
            </a:r>
            <a:r>
              <a:rPr lang="en-US" b="1" dirty="0"/>
              <a:t>return</a:t>
            </a:r>
            <a:r>
              <a:rPr lang="en-US" dirty="0"/>
              <a:t> title;</a:t>
            </a:r>
          </a:p>
          <a:p>
            <a:pPr algn="l"/>
            <a:r>
              <a:rPr lang="en-US" dirty="0"/>
              <a:t>	}	</a:t>
            </a:r>
          </a:p>
          <a:p>
            <a:pPr algn="l"/>
            <a:r>
              <a:rPr lang="en-US" dirty="0"/>
              <a:t>          </a:t>
            </a:r>
            <a:r>
              <a:rPr lang="en-US" dirty="0" smtClean="0"/>
              <a:t>    </a:t>
            </a:r>
            <a:r>
              <a:rPr lang="en-US" b="1" dirty="0"/>
              <a:t>public</a:t>
            </a:r>
            <a:r>
              <a:rPr lang="en-US" dirty="0"/>
              <a:t> String </a:t>
            </a:r>
            <a:r>
              <a:rPr lang="en-US" dirty="0" err="1"/>
              <a:t>getDepartment</a:t>
            </a:r>
            <a:r>
              <a:rPr lang="en-US" dirty="0"/>
              <a:t>() {</a:t>
            </a:r>
          </a:p>
          <a:p>
            <a:pPr algn="l"/>
            <a:r>
              <a:rPr lang="en-US" dirty="0"/>
              <a:t>		</a:t>
            </a:r>
            <a:r>
              <a:rPr lang="en-US" b="1" dirty="0"/>
              <a:t>return</a:t>
            </a:r>
            <a:r>
              <a:rPr lang="en-US" dirty="0"/>
              <a:t> dept;</a:t>
            </a:r>
          </a:p>
          <a:p>
            <a:pPr algn="l"/>
            <a:r>
              <a:rPr lang="en-US" dirty="0"/>
              <a:t>	}</a:t>
            </a:r>
          </a:p>
          <a:p>
            <a:pPr algn="l"/>
            <a:r>
              <a:rPr lang="en-US" dirty="0"/>
              <a:t>}</a:t>
            </a:r>
          </a:p>
        </p:txBody>
      </p:sp>
    </p:spTree>
  </p:cSld>
  <p:clrMapOvr>
    <a:masterClrMapping/>
  </p:clrMapOvr>
  <p:transition advTm="203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 err="1" smtClean="0"/>
              <a:t>ALoggedCourse</a:t>
            </a:r>
            <a:endParaRPr lang="en-US" dirty="0"/>
          </a:p>
        </p:txBody>
      </p:sp>
      <p:sp>
        <p:nvSpPr>
          <p:cNvPr id="462851" name="Text Box 3"/>
          <p:cNvSpPr txBox="1">
            <a:spLocks noChangeArrowheads="1"/>
          </p:cNvSpPr>
          <p:nvPr/>
        </p:nvSpPr>
        <p:spPr bwMode="auto">
          <a:xfrm>
            <a:off x="457200" y="1295401"/>
            <a:ext cx="8229600" cy="452431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/>
              <a:t>public</a:t>
            </a:r>
            <a:r>
              <a:rPr lang="en-US" dirty="0"/>
              <a:t> </a:t>
            </a:r>
            <a:r>
              <a:rPr lang="en-US" b="1" dirty="0"/>
              <a:t>abstract class</a:t>
            </a:r>
            <a:r>
              <a:rPr lang="en-US" dirty="0"/>
              <a:t> </a:t>
            </a:r>
            <a:r>
              <a:rPr lang="en-US" dirty="0" err="1"/>
              <a:t>ALoggedCourse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b="1" dirty="0"/>
              <a:t> </a:t>
            </a:r>
            <a:r>
              <a:rPr lang="en-US" b="1" dirty="0" smtClean="0"/>
              <a:t>                                        extends</a:t>
            </a:r>
            <a:r>
              <a:rPr lang="en-US" dirty="0" smtClean="0"/>
              <a:t> </a:t>
            </a:r>
            <a:r>
              <a:rPr lang="en-US" dirty="0" err="1"/>
              <a:t>ACourse</a:t>
            </a:r>
            <a:r>
              <a:rPr lang="en-US" dirty="0"/>
              <a:t> </a:t>
            </a:r>
            <a:r>
              <a:rPr lang="en-US" b="1" dirty="0"/>
              <a:t>implements</a:t>
            </a:r>
            <a:r>
              <a:rPr lang="en-US" dirty="0"/>
              <a:t> </a:t>
            </a:r>
            <a:r>
              <a:rPr lang="en-US" dirty="0" err="1"/>
              <a:t>LoggedCourse</a:t>
            </a:r>
            <a:r>
              <a:rPr lang="en-US" dirty="0"/>
              <a:t> {</a:t>
            </a:r>
          </a:p>
          <a:p>
            <a:r>
              <a:rPr lang="en-US" dirty="0"/>
              <a:t>	</a:t>
            </a:r>
            <a:r>
              <a:rPr lang="en-US" b="1" dirty="0" err="1"/>
              <a:t>int</a:t>
            </a:r>
            <a:r>
              <a:rPr lang="en-US" dirty="0"/>
              <a:t> </a:t>
            </a:r>
            <a:r>
              <a:rPr lang="en-US" dirty="0" err="1"/>
              <a:t>numberOfQueries</a:t>
            </a:r>
            <a:r>
              <a:rPr lang="en-US" dirty="0"/>
              <a:t> = 0;</a:t>
            </a:r>
          </a:p>
          <a:p>
            <a:r>
              <a:rPr lang="en-US" dirty="0"/>
              <a:t>	</a:t>
            </a:r>
            <a:r>
              <a:rPr lang="en-US" b="1" dirty="0"/>
              <a:t>public</a:t>
            </a:r>
            <a:r>
              <a:rPr lang="en-US" dirty="0"/>
              <a:t> </a:t>
            </a:r>
            <a:r>
              <a:rPr lang="en-US" dirty="0" err="1"/>
              <a:t>ALoggedCourse</a:t>
            </a:r>
            <a:r>
              <a:rPr lang="en-US" dirty="0"/>
              <a:t> (String </a:t>
            </a:r>
            <a:r>
              <a:rPr lang="en-US" dirty="0" err="1"/>
              <a:t>theTitle</a:t>
            </a:r>
            <a:r>
              <a:rPr lang="en-US" dirty="0"/>
              <a:t>, String </a:t>
            </a:r>
            <a:r>
              <a:rPr lang="en-US" dirty="0" err="1"/>
              <a:t>theDept</a:t>
            </a:r>
            <a:r>
              <a:rPr lang="en-US" dirty="0"/>
              <a:t>) {</a:t>
            </a:r>
          </a:p>
          <a:p>
            <a:r>
              <a:rPr lang="en-US" dirty="0"/>
              <a:t>		</a:t>
            </a:r>
            <a:r>
              <a:rPr lang="en-US" b="1" dirty="0"/>
              <a:t>super</a:t>
            </a:r>
            <a:r>
              <a:rPr lang="en-US" dirty="0"/>
              <a:t> (</a:t>
            </a:r>
            <a:r>
              <a:rPr lang="en-US" dirty="0" err="1"/>
              <a:t>theTitle</a:t>
            </a:r>
            <a:r>
              <a:rPr lang="en-US" dirty="0"/>
              <a:t>, </a:t>
            </a:r>
            <a:r>
              <a:rPr lang="en-US" dirty="0" err="1"/>
              <a:t>theDept</a:t>
            </a:r>
            <a:r>
              <a:rPr lang="en-US" dirty="0"/>
              <a:t>);		</a:t>
            </a:r>
          </a:p>
          <a:p>
            <a:r>
              <a:rPr lang="en-US" dirty="0"/>
              <a:t>	}</a:t>
            </a:r>
          </a:p>
          <a:p>
            <a:r>
              <a:rPr lang="en-US" dirty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err="1"/>
              <a:t>int</a:t>
            </a:r>
            <a:r>
              <a:rPr lang="en-US" dirty="0"/>
              <a:t> </a:t>
            </a:r>
            <a:r>
              <a:rPr lang="en-US" dirty="0" err="1"/>
              <a:t>getNumberOfQueries</a:t>
            </a:r>
            <a:r>
              <a:rPr lang="en-US" dirty="0"/>
              <a:t>() {</a:t>
            </a:r>
          </a:p>
          <a:p>
            <a:r>
              <a:rPr lang="en-US" dirty="0"/>
              <a:t>		</a:t>
            </a:r>
            <a:r>
              <a:rPr lang="en-US" b="1" dirty="0"/>
              <a:t>return</a:t>
            </a:r>
            <a:r>
              <a:rPr lang="en-US" dirty="0"/>
              <a:t> </a:t>
            </a:r>
            <a:r>
              <a:rPr lang="en-US" dirty="0" err="1"/>
              <a:t>numberOfQueries</a:t>
            </a:r>
            <a:r>
              <a:rPr lang="en-US" dirty="0"/>
              <a:t>;</a:t>
            </a:r>
          </a:p>
          <a:p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r>
              <a:rPr lang="en-US" b="1" dirty="0" smtClean="0"/>
              <a:t>	public </a:t>
            </a:r>
            <a:r>
              <a:rPr lang="en-US" dirty="0"/>
              <a:t>String </a:t>
            </a:r>
            <a:r>
              <a:rPr lang="en-US" dirty="0" err="1"/>
              <a:t>getTitle</a:t>
            </a:r>
            <a:r>
              <a:rPr lang="en-US" dirty="0"/>
              <a:t>() {</a:t>
            </a:r>
          </a:p>
          <a:p>
            <a:r>
              <a:rPr lang="en-US" dirty="0" smtClean="0"/>
              <a:t>		String </a:t>
            </a:r>
            <a:r>
              <a:rPr lang="en-US" dirty="0" err="1"/>
              <a:t>retVal</a:t>
            </a:r>
            <a:r>
              <a:rPr lang="en-US" dirty="0"/>
              <a:t> = </a:t>
            </a:r>
            <a:r>
              <a:rPr lang="en-US" b="1" dirty="0" err="1"/>
              <a:t>super.</a:t>
            </a:r>
            <a:r>
              <a:rPr lang="en-US" dirty="0" err="1"/>
              <a:t>getTitle</a:t>
            </a:r>
            <a:r>
              <a:rPr lang="en-US" dirty="0"/>
              <a:t>();</a:t>
            </a:r>
          </a:p>
          <a:p>
            <a:r>
              <a:rPr lang="en-US" dirty="0" smtClean="0"/>
              <a:t>		</a:t>
            </a:r>
            <a:r>
              <a:rPr lang="en-US" dirty="0" err="1" smtClean="0"/>
              <a:t>numberOfQueries</a:t>
            </a:r>
            <a:r>
              <a:rPr lang="en-US" dirty="0"/>
              <a:t>++;</a:t>
            </a:r>
          </a:p>
          <a:p>
            <a:r>
              <a:rPr lang="en-US" b="1" dirty="0" smtClean="0"/>
              <a:t>		return </a:t>
            </a:r>
            <a:r>
              <a:rPr lang="en-US" dirty="0" err="1"/>
              <a:t>retVal</a:t>
            </a:r>
            <a:r>
              <a:rPr lang="en-US" b="1" dirty="0"/>
              <a:t>;</a:t>
            </a:r>
          </a:p>
          <a:p>
            <a:r>
              <a:rPr lang="en-US" dirty="0" smtClean="0"/>
              <a:t>	}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700662928"/>
      </p:ext>
    </p:extLst>
  </p:cSld>
  <p:clrMapOvr>
    <a:masterClrMapping/>
  </p:clrMapOvr>
  <p:transition advTm="203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/>
              <a:t>Freshman Seminar Interface</a:t>
            </a:r>
          </a:p>
        </p:txBody>
      </p:sp>
      <p:sp>
        <p:nvSpPr>
          <p:cNvPr id="466947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7543800" cy="92333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/>
              <a:t>interface</a:t>
            </a:r>
            <a:r>
              <a:rPr lang="en-US" dirty="0"/>
              <a:t> </a:t>
            </a:r>
            <a:r>
              <a:rPr lang="en-US" dirty="0" err="1"/>
              <a:t>FreshmanSeminar</a:t>
            </a:r>
            <a:r>
              <a:rPr lang="en-US" dirty="0"/>
              <a:t> </a:t>
            </a:r>
            <a:r>
              <a:rPr lang="en-US" b="1" dirty="0"/>
              <a:t>extends</a:t>
            </a:r>
            <a:r>
              <a:rPr lang="en-US" dirty="0"/>
              <a:t> Course {</a:t>
            </a:r>
          </a:p>
          <a:p>
            <a:pPr algn="l"/>
            <a:r>
              <a:rPr lang="en-US" dirty="0"/>
              <a:t>	</a:t>
            </a:r>
            <a:r>
              <a:rPr lang="en-US" b="1" dirty="0" smtClean="0"/>
              <a:t>public final</a:t>
            </a:r>
            <a:r>
              <a:rPr lang="en-US" dirty="0" smtClean="0"/>
              <a:t> </a:t>
            </a:r>
            <a:r>
              <a:rPr lang="en-US" b="1" dirty="0" err="1"/>
              <a:t>int</a:t>
            </a:r>
            <a:r>
              <a:rPr lang="en-US" dirty="0"/>
              <a:t> SEMINAR_NUMBER = 6;</a:t>
            </a:r>
          </a:p>
          <a:p>
            <a:pPr algn="l"/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61363114"/>
      </p:ext>
    </p:extLst>
  </p:cSld>
  <p:clrMapOvr>
    <a:masterClrMapping/>
  </p:clrMapOvr>
  <p:transition advTm="1924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 smtClean="0"/>
              <a:t>Logged Freshman </a:t>
            </a:r>
            <a:r>
              <a:rPr lang="en-US" dirty="0"/>
              <a:t>Seminar </a:t>
            </a:r>
            <a:r>
              <a:rPr lang="en-US" dirty="0" smtClean="0"/>
              <a:t>Interface?</a:t>
            </a:r>
            <a:endParaRPr lang="en-US" dirty="0"/>
          </a:p>
        </p:txBody>
      </p:sp>
      <p:sp>
        <p:nvSpPr>
          <p:cNvPr id="466947" name="Text Box 3"/>
          <p:cNvSpPr txBox="1">
            <a:spLocks noChangeArrowheads="1"/>
          </p:cNvSpPr>
          <p:nvPr/>
        </p:nvSpPr>
        <p:spPr bwMode="auto">
          <a:xfrm>
            <a:off x="301256" y="3810000"/>
            <a:ext cx="8233144" cy="92333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/>
              <a:t>interface</a:t>
            </a:r>
            <a:r>
              <a:rPr lang="en-US" dirty="0"/>
              <a:t> </a:t>
            </a:r>
            <a:r>
              <a:rPr lang="en-US" dirty="0" err="1" smtClean="0"/>
              <a:t>LoggedFreshmanSeminar</a:t>
            </a:r>
            <a:r>
              <a:rPr lang="en-US" dirty="0" smtClean="0"/>
              <a:t> </a:t>
            </a:r>
            <a:r>
              <a:rPr lang="en-US" b="1" dirty="0"/>
              <a:t>extends</a:t>
            </a:r>
            <a:r>
              <a:rPr lang="en-US" dirty="0"/>
              <a:t> </a:t>
            </a:r>
            <a:r>
              <a:rPr lang="en-US" dirty="0" err="1" smtClean="0"/>
              <a:t>LoggedCourse</a:t>
            </a:r>
            <a:r>
              <a:rPr lang="en-US" dirty="0" smtClean="0"/>
              <a:t>  {</a:t>
            </a:r>
            <a:endParaRPr lang="en-US" dirty="0"/>
          </a:p>
          <a:p>
            <a:pPr algn="l"/>
            <a:r>
              <a:rPr lang="en-US" dirty="0"/>
              <a:t>	</a:t>
            </a:r>
            <a:r>
              <a:rPr lang="en-US" b="1" dirty="0" smtClean="0"/>
              <a:t>public final</a:t>
            </a:r>
            <a:r>
              <a:rPr lang="en-US" dirty="0" smtClean="0"/>
              <a:t> </a:t>
            </a:r>
            <a:r>
              <a:rPr lang="en-US" b="1" dirty="0" err="1"/>
              <a:t>int</a:t>
            </a:r>
            <a:r>
              <a:rPr lang="en-US" dirty="0"/>
              <a:t> SEMINAR_NUMBER = 6;</a:t>
            </a:r>
          </a:p>
          <a:p>
            <a:pPr algn="l"/>
            <a:r>
              <a:rPr lang="en-US" dirty="0"/>
              <a:t>}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04800" y="4953000"/>
            <a:ext cx="8229600" cy="92333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/>
              <a:t>interface</a:t>
            </a:r>
            <a:r>
              <a:rPr lang="en-US" dirty="0"/>
              <a:t> </a:t>
            </a:r>
            <a:r>
              <a:rPr lang="en-US" dirty="0" err="1"/>
              <a:t>LoggedFreshmanSeminar</a:t>
            </a:r>
            <a:r>
              <a:rPr lang="en-US" dirty="0"/>
              <a:t> </a:t>
            </a:r>
            <a:r>
              <a:rPr lang="en-US" b="1" dirty="0"/>
              <a:t>extends</a:t>
            </a:r>
            <a:r>
              <a:rPr lang="en-US" dirty="0"/>
              <a:t> </a:t>
            </a:r>
            <a:r>
              <a:rPr lang="en-US" dirty="0" err="1" smtClean="0"/>
              <a:t>FreshmanSeminar</a:t>
            </a:r>
            <a:r>
              <a:rPr lang="en-US" dirty="0" smtClean="0"/>
              <a:t>  {</a:t>
            </a:r>
            <a:endParaRPr lang="en-US" dirty="0"/>
          </a:p>
          <a:p>
            <a:r>
              <a:rPr lang="en-US" dirty="0"/>
              <a:t>	</a:t>
            </a:r>
            <a:r>
              <a:rPr lang="en-US" b="1" dirty="0"/>
              <a:t>public</a:t>
            </a:r>
            <a:r>
              <a:rPr lang="en-US" dirty="0"/>
              <a:t> </a:t>
            </a:r>
            <a:r>
              <a:rPr lang="en-US" b="1" dirty="0" err="1"/>
              <a:t>int</a:t>
            </a:r>
            <a:r>
              <a:rPr lang="en-US" dirty="0"/>
              <a:t> </a:t>
            </a:r>
            <a:r>
              <a:rPr lang="en-US" dirty="0" err="1"/>
              <a:t>getNumberOfQueries</a:t>
            </a:r>
            <a:r>
              <a:rPr lang="en-US" dirty="0"/>
              <a:t>();</a:t>
            </a:r>
          </a:p>
          <a:p>
            <a:pPr algn="l"/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04800" y="1252834"/>
            <a:ext cx="8229600" cy="92333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/>
              <a:t>interface</a:t>
            </a:r>
            <a:r>
              <a:rPr lang="en-US" dirty="0"/>
              <a:t> </a:t>
            </a:r>
            <a:r>
              <a:rPr lang="en-US" dirty="0" err="1"/>
              <a:t>FreshmanSeminar</a:t>
            </a:r>
            <a:r>
              <a:rPr lang="en-US" dirty="0"/>
              <a:t> </a:t>
            </a:r>
            <a:r>
              <a:rPr lang="en-US" b="1" dirty="0"/>
              <a:t>extends</a:t>
            </a:r>
            <a:r>
              <a:rPr lang="en-US" dirty="0"/>
              <a:t> Course {</a:t>
            </a:r>
          </a:p>
          <a:p>
            <a:pPr algn="l"/>
            <a:r>
              <a:rPr lang="en-US" dirty="0"/>
              <a:t>	</a:t>
            </a:r>
            <a:r>
              <a:rPr lang="en-US" b="1" dirty="0" smtClean="0"/>
              <a:t>public final</a:t>
            </a:r>
            <a:r>
              <a:rPr lang="en-US" dirty="0" smtClean="0"/>
              <a:t> </a:t>
            </a:r>
            <a:r>
              <a:rPr lang="en-US" b="1" dirty="0" err="1"/>
              <a:t>int</a:t>
            </a:r>
            <a:r>
              <a:rPr lang="en-US" dirty="0"/>
              <a:t> SEMINAR_NUMBER = 6;</a:t>
            </a:r>
          </a:p>
          <a:p>
            <a:pPr algn="l"/>
            <a:r>
              <a:rPr lang="en-US" dirty="0"/>
              <a:t>}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01256" y="2438400"/>
            <a:ext cx="8233144" cy="92333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/>
              <a:t>public</a:t>
            </a:r>
            <a:r>
              <a:rPr lang="en-US" dirty="0"/>
              <a:t> </a:t>
            </a:r>
            <a:r>
              <a:rPr lang="en-US" b="1" dirty="0"/>
              <a:t>interface</a:t>
            </a:r>
            <a:r>
              <a:rPr lang="en-US" dirty="0"/>
              <a:t> </a:t>
            </a:r>
            <a:r>
              <a:rPr lang="en-US" dirty="0" err="1"/>
              <a:t>LoggedCourse</a:t>
            </a:r>
            <a:r>
              <a:rPr lang="en-US" dirty="0"/>
              <a:t> </a:t>
            </a:r>
            <a:r>
              <a:rPr lang="en-US" b="1" dirty="0"/>
              <a:t>extends</a:t>
            </a:r>
            <a:r>
              <a:rPr lang="en-US" dirty="0"/>
              <a:t> Course {</a:t>
            </a:r>
          </a:p>
          <a:p>
            <a:r>
              <a:rPr lang="en-US" dirty="0"/>
              <a:t>	</a:t>
            </a:r>
            <a:r>
              <a:rPr lang="en-US" b="1" dirty="0"/>
              <a:t>public</a:t>
            </a:r>
            <a:r>
              <a:rPr lang="en-US" dirty="0"/>
              <a:t> </a:t>
            </a:r>
            <a:r>
              <a:rPr lang="en-US" b="1" dirty="0" err="1"/>
              <a:t>int</a:t>
            </a:r>
            <a:r>
              <a:rPr lang="en-US" dirty="0"/>
              <a:t> </a:t>
            </a:r>
            <a:r>
              <a:rPr lang="en-US" dirty="0" err="1"/>
              <a:t>getNumberOfQueries</a:t>
            </a:r>
            <a:r>
              <a:rPr lang="en-US" dirty="0" smtClean="0"/>
              <a:t>();</a:t>
            </a:r>
            <a:r>
              <a:rPr lang="en-US" dirty="0"/>
              <a:t>	</a:t>
            </a:r>
          </a:p>
          <a:p>
            <a:r>
              <a:rPr lang="en-US" dirty="0"/>
              <a:t>}</a:t>
            </a:r>
          </a:p>
        </p:txBody>
      </p:sp>
      <p:sp>
        <p:nvSpPr>
          <p:cNvPr id="9" name="Rectangle 8"/>
          <p:cNvSpPr/>
          <p:nvPr/>
        </p:nvSpPr>
        <p:spPr>
          <a:xfrm>
            <a:off x="1295400" y="1523999"/>
            <a:ext cx="4648200" cy="381001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295400" y="4114799"/>
            <a:ext cx="4648200" cy="381001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295400" y="2709564"/>
            <a:ext cx="4648200" cy="381001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295400" y="5257800"/>
            <a:ext cx="4648200" cy="381001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925303" y="2842915"/>
            <a:ext cx="1905000" cy="4953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Code Duplication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5761038" y="1776115"/>
            <a:ext cx="1143000" cy="112395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3"/>
          </p:cNvCxnSpPr>
          <p:nvPr/>
        </p:nvCxnSpPr>
        <p:spPr>
          <a:xfrm flipH="1">
            <a:off x="5943600" y="2900065"/>
            <a:ext cx="981703" cy="140523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5913438" y="2842916"/>
            <a:ext cx="1011865" cy="43368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5943601" y="3276600"/>
            <a:ext cx="1011864" cy="219235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015233"/>
      </p:ext>
    </p:extLst>
  </p:cSld>
  <p:clrMapOvr>
    <a:masterClrMapping/>
  </p:clrMapOvr>
  <p:transition advTm="19240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3|88.7|89.5|96.5|52.4|67.8|4.4|42.7|20.8|133.4|6.8|1.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11583</TotalTime>
  <Words>1281</Words>
  <Application>Microsoft Office PowerPoint</Application>
  <PresentationFormat>On-screen Show (4:3)</PresentationFormat>
  <Paragraphs>611</Paragraphs>
  <Slides>34</Slides>
  <Notes>13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Oriel</vt:lpstr>
      <vt:lpstr>Comp 401 Multiple Inheritance:  Motivation and Issues</vt:lpstr>
      <vt:lpstr>Prerequisite</vt:lpstr>
      <vt:lpstr>Problem</vt:lpstr>
      <vt:lpstr>Course Interface</vt:lpstr>
      <vt:lpstr>Logged Course Interface</vt:lpstr>
      <vt:lpstr>ACourse</vt:lpstr>
      <vt:lpstr>ALoggedCourse</vt:lpstr>
      <vt:lpstr>Freshman Seminar Interface</vt:lpstr>
      <vt:lpstr>Logged Freshman Seminar Interface?</vt:lpstr>
      <vt:lpstr>Single Inheritance Alternative 1</vt:lpstr>
      <vt:lpstr>Single Inheritance Alternative 2</vt:lpstr>
      <vt:lpstr>Multiple Inheritance</vt:lpstr>
      <vt:lpstr>Multiple Class Inheritance?</vt:lpstr>
      <vt:lpstr>Calling AFreshmanSeminar Constructor</vt:lpstr>
      <vt:lpstr>Calling Both Constructors</vt:lpstr>
      <vt:lpstr>ACourse</vt:lpstr>
      <vt:lpstr>Alternative ACourse</vt:lpstr>
      <vt:lpstr>Idempotent vs. Non Idempotent</vt:lpstr>
      <vt:lpstr>Multiple Class Inheritance Issues</vt:lpstr>
      <vt:lpstr>Multiple Class Inheritance Issues</vt:lpstr>
      <vt:lpstr>Inheriting Non Constructor Functions</vt:lpstr>
      <vt:lpstr>Inheriting Non Constructor Functions</vt:lpstr>
      <vt:lpstr>Dominant-Recessive Rules: Choose First Superclass?</vt:lpstr>
      <vt:lpstr>Inheriting through Different Paths</vt:lpstr>
      <vt:lpstr>Inheriting Equal Headers</vt:lpstr>
      <vt:lpstr>Inheriting Headers with Different Return Types</vt:lpstr>
      <vt:lpstr>Multiple inheritance rules</vt:lpstr>
      <vt:lpstr>Repeating Code</vt:lpstr>
      <vt:lpstr>Reduced Polymorphism?</vt:lpstr>
      <vt:lpstr>Single inheritance =&gt; reduced polymorphism?</vt:lpstr>
      <vt:lpstr>Implementing Multiple Interfaces vs. Single  Extended Interface</vt:lpstr>
      <vt:lpstr>Implementing multiple interfaces vs. Single Interface</vt:lpstr>
      <vt:lpstr>How to Avoid Code Duplication</vt:lpstr>
      <vt:lpstr>How to Avoid Code Duplication?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Sasa</dc:creator>
  <cp:lastModifiedBy>dewan</cp:lastModifiedBy>
  <cp:revision>1510</cp:revision>
  <dcterms:created xsi:type="dcterms:W3CDTF">2006-08-16T00:00:00Z</dcterms:created>
  <dcterms:modified xsi:type="dcterms:W3CDTF">2012-09-24T02:26:08Z</dcterms:modified>
</cp:coreProperties>
</file>