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8"/>
  </p:notesMasterIdLst>
  <p:sldIdLst>
    <p:sldId id="256" r:id="rId2"/>
    <p:sldId id="703" r:id="rId3"/>
    <p:sldId id="691" r:id="rId4"/>
    <p:sldId id="317" r:id="rId5"/>
    <p:sldId id="752" r:id="rId6"/>
    <p:sldId id="693" r:id="rId7"/>
    <p:sldId id="694" r:id="rId8"/>
    <p:sldId id="318" r:id="rId9"/>
    <p:sldId id="692" r:id="rId10"/>
    <p:sldId id="729" r:id="rId11"/>
    <p:sldId id="793" r:id="rId12"/>
    <p:sldId id="731" r:id="rId13"/>
    <p:sldId id="733" r:id="rId14"/>
    <p:sldId id="735" r:id="rId15"/>
    <p:sldId id="695" r:id="rId16"/>
    <p:sldId id="604" r:id="rId17"/>
    <p:sldId id="605" r:id="rId18"/>
    <p:sldId id="452" r:id="rId19"/>
    <p:sldId id="453" r:id="rId20"/>
    <p:sldId id="780" r:id="rId21"/>
    <p:sldId id="794" r:id="rId22"/>
    <p:sldId id="789" r:id="rId23"/>
    <p:sldId id="790" r:id="rId24"/>
    <p:sldId id="792" r:id="rId25"/>
    <p:sldId id="791" r:id="rId26"/>
    <p:sldId id="648" r:id="rId27"/>
    <p:sldId id="660" r:id="rId28"/>
    <p:sldId id="685" r:id="rId29"/>
    <p:sldId id="661" r:id="rId30"/>
    <p:sldId id="662" r:id="rId31"/>
    <p:sldId id="663" r:id="rId32"/>
    <p:sldId id="664" r:id="rId33"/>
    <p:sldId id="665" r:id="rId34"/>
    <p:sldId id="666" r:id="rId35"/>
    <p:sldId id="647" r:id="rId36"/>
    <p:sldId id="659" r:id="rId37"/>
    <p:sldId id="706" r:id="rId38"/>
    <p:sldId id="726" r:id="rId39"/>
    <p:sldId id="753" r:id="rId40"/>
    <p:sldId id="754" r:id="rId41"/>
    <p:sldId id="755" r:id="rId42"/>
    <p:sldId id="779" r:id="rId43"/>
    <p:sldId id="785" r:id="rId44"/>
    <p:sldId id="786" r:id="rId45"/>
    <p:sldId id="787" r:id="rId46"/>
    <p:sldId id="78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0" autoAdjust="0"/>
    <p:restoredTop sz="94688" autoAdjust="0"/>
  </p:normalViewPr>
  <p:slideViewPr>
    <p:cSldViewPr>
      <p:cViewPr varScale="1">
        <p:scale>
          <a:sx n="81" d="100"/>
          <a:sy n="81" d="100"/>
        </p:scale>
        <p:origin x="-90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8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28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3DB32-DF71-4C0B-B2A8-ED81F607DF74}" type="slidenum">
              <a:rPr lang="en-US"/>
              <a:pPr/>
              <a:t>42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10/12/2012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9.wav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4.wav"/><Relationship Id="rId1" Type="http://schemas.openxmlformats.org/officeDocument/2006/relationships/tags" Target="../tags/tag1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.wav"/><Relationship Id="rId1" Type="http://schemas.openxmlformats.org/officeDocument/2006/relationships/tags" Target="../tags/tag15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.wav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.wav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.wav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1.wav"/><Relationship Id="rId1" Type="http://schemas.openxmlformats.org/officeDocument/2006/relationships/tags" Target="../tags/tag2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2.wav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3.wav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6.wav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25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0.wav"/><Relationship Id="rId1" Type="http://schemas.openxmlformats.org/officeDocument/2006/relationships/tags" Target="../tags/tag26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2.wav"/><Relationship Id="rId1" Type="http://schemas.openxmlformats.org/officeDocument/2006/relationships/tags" Target="../tags/tag2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3.wav"/><Relationship Id="rId1" Type="http://schemas.openxmlformats.org/officeDocument/2006/relationships/tags" Target="../tags/tag28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30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6.wav"/><Relationship Id="rId1" Type="http://schemas.openxmlformats.org/officeDocument/2006/relationships/tags" Target="../tags/tag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.wav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8.wav"/><Relationship Id="rId1" Type="http://schemas.openxmlformats.org/officeDocument/2006/relationships/tags" Target="../tags/tag3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9.wav"/><Relationship Id="rId1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34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35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36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0.wav"/><Relationship Id="rId1" Type="http://schemas.openxmlformats.org/officeDocument/2006/relationships/tags" Target="../tags/tag3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5.bin"/><Relationship Id="rId3" Type="http://schemas.openxmlformats.org/officeDocument/2006/relationships/audio" Target="../media/audio5.wav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png"/><Relationship Id="rId3" Type="http://schemas.openxmlformats.org/officeDocument/2006/relationships/audio" Target="../media/audio6.wav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.wav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</a:t>
            </a:r>
            <a:br>
              <a:rPr lang="en-US" dirty="0" smtClean="0"/>
            </a:br>
            <a:r>
              <a:rPr lang="en-US" dirty="0" smtClean="0"/>
              <a:t>Inheritance: Type Checking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6" name="~PP1599.WAV">
            <a:hlinkClick r:id="" action="ppaction://media"/>
          </p:cNvPr>
          <p:cNvPicPr>
            <a:picLocks noRot="1" noChangeAspect="1"/>
          </p:cNvPicPr>
          <p:nvPr>
            <a:wavAudioFile r:embed="rId1" name="~PP159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9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 Time vs. Runtime Cast Errors: Casting Classes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886200"/>
            <a:ext cx="84582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Can cast an object /variable of class </a:t>
            </a:r>
            <a:r>
              <a:rPr lang="en-US" dirty="0" smtClean="0"/>
              <a:t>C1 </a:t>
            </a:r>
            <a:r>
              <a:rPr lang="en-US" dirty="0"/>
              <a:t>to </a:t>
            </a:r>
            <a:r>
              <a:rPr lang="en-US" dirty="0" smtClean="0"/>
              <a:t>Class C2 </a:t>
            </a:r>
            <a:r>
              <a:rPr lang="en-US" dirty="0"/>
              <a:t>only if </a:t>
            </a:r>
            <a:r>
              <a:rPr lang="en-US" dirty="0" smtClean="0"/>
              <a:t>C1 </a:t>
            </a:r>
            <a:r>
              <a:rPr lang="en-US" dirty="0"/>
              <a:t>is the same or super or subtype of  </a:t>
            </a:r>
            <a:r>
              <a:rPr lang="en-US" dirty="0" smtClean="0"/>
              <a:t>C2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1104" y="1295401"/>
            <a:ext cx="8524443" cy="7127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7760941" y="12954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763" y="2133600"/>
            <a:ext cx="8428037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bmiSpreadsheet</a:t>
            </a:r>
            <a:r>
              <a:rPr lang="en-US" dirty="0" smtClean="0"/>
              <a:t> can be assigned only an object of subtype of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4178" y="3038707"/>
            <a:ext cx="8452622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No subtype of </a:t>
            </a:r>
            <a:r>
              <a:rPr lang="en-US" dirty="0" err="1" smtClean="0"/>
              <a:t>ABMISpreadsheet</a:t>
            </a:r>
            <a:r>
              <a:rPr lang="en-US" dirty="0" smtClean="0"/>
              <a:t> can be a subtype also of </a:t>
            </a:r>
            <a:r>
              <a:rPr lang="en-US" dirty="0" err="1" smtClean="0"/>
              <a:t>ACartesianPoint</a:t>
            </a:r>
            <a:r>
              <a:rPr lang="en-US" dirty="0" smtClean="0"/>
              <a:t> as Java has no multiple class inheritance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5105400"/>
            <a:ext cx="8915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AStringDatabase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database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AStringDatabase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stringDatabase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b="1" dirty="0">
              <a:solidFill>
                <a:schemeClr val="tx1"/>
              </a:solidFill>
              <a:latin typeface="Courier New"/>
            </a:endParaRPr>
          </a:p>
        </p:txBody>
      </p:sp>
      <p:pic>
        <p:nvPicPr>
          <p:cNvPr id="10" name="~PP2677.WAV">
            <a:hlinkClick r:id="" action="ppaction://media"/>
          </p:cNvPr>
          <p:cNvPicPr>
            <a:picLocks noRot="1" noChangeAspect="1"/>
          </p:cNvPicPr>
          <p:nvPr>
            <a:wavAudioFile r:embed="rId2" name="~PP267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166554"/>
      </p:ext>
    </p:extLst>
  </p:cSld>
  <p:clrMapOvr>
    <a:masterClrMapping/>
  </p:clrMapOvr>
  <p:transition advTm="205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8" grpId="0" animBg="1"/>
      <p:bldP spid="19" grpId="0" animBg="1"/>
      <p:bldP spid="20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 Time vs. Runtime Cast Errors: Casting Classes (Review)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886200"/>
            <a:ext cx="84582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Can cast an object /variable of class </a:t>
            </a:r>
            <a:r>
              <a:rPr lang="en-US" dirty="0" smtClean="0"/>
              <a:t>C1 </a:t>
            </a:r>
            <a:r>
              <a:rPr lang="en-US" dirty="0"/>
              <a:t>to </a:t>
            </a:r>
            <a:r>
              <a:rPr lang="en-US" dirty="0" smtClean="0"/>
              <a:t>Class C2 </a:t>
            </a:r>
            <a:r>
              <a:rPr lang="en-US" dirty="0"/>
              <a:t>only if </a:t>
            </a:r>
            <a:r>
              <a:rPr lang="en-US" dirty="0" smtClean="0"/>
              <a:t>C1 </a:t>
            </a:r>
            <a:r>
              <a:rPr lang="en-US" dirty="0"/>
              <a:t>is the same or super or subtype of  </a:t>
            </a:r>
            <a:r>
              <a:rPr lang="en-US" dirty="0" smtClean="0"/>
              <a:t>C2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1104" y="1295401"/>
            <a:ext cx="8524443" cy="7127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7760941" y="12954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763" y="2133600"/>
            <a:ext cx="8428037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bmiSpreadsheet</a:t>
            </a:r>
            <a:r>
              <a:rPr lang="en-US" dirty="0" smtClean="0"/>
              <a:t> can be assigned only an object of subtype of </a:t>
            </a:r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4178" y="3038707"/>
            <a:ext cx="8452622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No subtype of </a:t>
            </a:r>
            <a:r>
              <a:rPr lang="en-US" dirty="0" err="1" smtClean="0"/>
              <a:t>ABMISpreadsheet</a:t>
            </a:r>
            <a:r>
              <a:rPr lang="en-US" dirty="0" smtClean="0"/>
              <a:t> can be a subtype also of </a:t>
            </a:r>
            <a:r>
              <a:rPr lang="en-US" dirty="0" err="1" smtClean="0"/>
              <a:t>ACartesianPoint</a:t>
            </a:r>
            <a:r>
              <a:rPr lang="en-US" dirty="0" smtClean="0"/>
              <a:t> as Java has no multiple class inheritance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5105400"/>
            <a:ext cx="8915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AStringDatabase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database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AStringDatabase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stringDatabase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b="1" dirty="0">
              <a:solidFill>
                <a:schemeClr val="tx1"/>
              </a:solidFill>
              <a:latin typeface="Courier New"/>
            </a:endParaRPr>
          </a:p>
        </p:txBody>
      </p:sp>
      <p:pic>
        <p:nvPicPr>
          <p:cNvPr id="12" name="~PP1678.WAV">
            <a:hlinkClick r:id="" action="ppaction://media"/>
          </p:cNvPr>
          <p:cNvPicPr>
            <a:picLocks noRot="1" noChangeAspect="1"/>
          </p:cNvPicPr>
          <p:nvPr>
            <a:wavAudioFile r:embed="rId2" name="~PP16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919083"/>
      </p:ext>
    </p:extLst>
  </p:cSld>
  <p:clrMapOvr>
    <a:masterClrMapping/>
  </p:clrMapOvr>
  <p:transition advTm="758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8" grpId="0" animBg="1"/>
      <p:bldP spid="19" grpId="0" animBg="1"/>
      <p:bldP spid="20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 Time vs. Runtime Cast Errors: Interfaces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71104" y="1954252"/>
            <a:ext cx="8524443" cy="990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Point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(Point)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104" y="4013200"/>
            <a:ext cx="8524443" cy="132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/>
                </a:solidFill>
                <a:latin typeface="Courier New"/>
              </a:rPr>
              <a:t>p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ublic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class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ABMISpreadsheetAndPoint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extends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implements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Point {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…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562600"/>
            <a:ext cx="8524443" cy="990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ABMISpreadsheetAndPont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Point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(Point)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6209" y="3048000"/>
            <a:ext cx="6776875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Some subtype of </a:t>
            </a:r>
            <a:r>
              <a:rPr lang="en-US" dirty="0" err="1" smtClean="0"/>
              <a:t>ABMISpreadsheet</a:t>
            </a:r>
            <a:r>
              <a:rPr lang="en-US" dirty="0" smtClean="0"/>
              <a:t> may implement Point</a:t>
            </a:r>
            <a:endParaRPr lang="en-US" dirty="0"/>
          </a:p>
        </p:txBody>
      </p:sp>
      <p:pic>
        <p:nvPicPr>
          <p:cNvPr id="8" name="~PP1464.WAV">
            <a:hlinkClick r:id="" action="ppaction://media"/>
          </p:cNvPr>
          <p:cNvPicPr>
            <a:picLocks noRot="1" noChangeAspect="1"/>
          </p:cNvPicPr>
          <p:nvPr>
            <a:wavAudioFile r:embed="rId2" name="~PP146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5436031"/>
      </p:ext>
    </p:extLst>
  </p:cSld>
  <p:clrMapOvr>
    <a:masterClrMapping/>
  </p:clrMapOvr>
  <p:transition advTm="208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Class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" y="1524000"/>
            <a:ext cx="7335405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String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“hello”;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Point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(Point) string;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2286000"/>
            <a:ext cx="6776875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Some subtype of String may implement Point?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4648200"/>
            <a:ext cx="6776875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String is a final class and thus cannot be </a:t>
            </a:r>
            <a:r>
              <a:rPr lang="en-US" dirty="0" err="1" smtClean="0"/>
              <a:t>subtyped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799" y="3124200"/>
            <a:ext cx="7315201" cy="132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/>
                </a:solidFill>
                <a:latin typeface="Courier New"/>
              </a:rPr>
              <a:t>p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ublic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class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AStringAndPoint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extends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String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               implements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Point {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…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" y="5562600"/>
            <a:ext cx="7315201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/>
                </a:solidFill>
                <a:latin typeface="Courier New"/>
              </a:rPr>
              <a:t>p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ublic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final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class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String { 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…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}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  <p:pic>
        <p:nvPicPr>
          <p:cNvPr id="12" name="~PP1583.WAV">
            <a:hlinkClick r:id="" action="ppaction://media"/>
          </p:cNvPr>
          <p:cNvPicPr>
            <a:picLocks noRot="1" noChangeAspect="1"/>
          </p:cNvPicPr>
          <p:nvPr>
            <a:wavAudioFile r:embed="rId2" name="~PP158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219637"/>
      </p:ext>
    </p:extLst>
  </p:cSld>
  <p:clrMapOvr>
    <a:masterClrMapping/>
  </p:clrMapOvr>
  <p:transition advTm="90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7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Casting Rules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1828800"/>
            <a:ext cx="6776875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Can cast an object /variable </a:t>
            </a:r>
            <a:r>
              <a:rPr lang="en-US" dirty="0" smtClean="0"/>
              <a:t>typed by a non final object type to any interface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2803359"/>
            <a:ext cx="6776875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Can cast an object /variable </a:t>
            </a:r>
            <a:r>
              <a:rPr lang="en-US" dirty="0" smtClean="0"/>
              <a:t>typed by an interface to any non final object type</a:t>
            </a:r>
            <a:endParaRPr lang="en-US" dirty="0"/>
          </a:p>
        </p:txBody>
      </p:sp>
      <p:pic>
        <p:nvPicPr>
          <p:cNvPr id="7" name="~PP856.WAV">
            <a:hlinkClick r:id="" action="ppaction://media"/>
          </p:cNvPr>
          <p:cNvPicPr>
            <a:picLocks noRot="1" noChangeAspect="1"/>
          </p:cNvPicPr>
          <p:nvPr>
            <a:wavAudioFile r:embed="rId2" name="~PP85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834841"/>
      </p:ext>
    </p:extLst>
  </p:cSld>
  <p:clrMapOvr>
    <a:masterClrMapping/>
  </p:clrMapOvr>
  <p:transition advTm="40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Rules for Object Types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T1 IS-A T2, Expression of type T1 can be assigned to Variable of type T2</a:t>
            </a:r>
          </a:p>
          <a:p>
            <a:r>
              <a:rPr lang="en-US" dirty="0" smtClean="0"/>
              <a:t>Expression of type T1 can be assigned to Variable of type T2 with (legal) cast of (T1)</a:t>
            </a:r>
          </a:p>
        </p:txBody>
      </p:sp>
      <p:pic>
        <p:nvPicPr>
          <p:cNvPr id="6" name="~PP2257.WAV">
            <a:hlinkClick r:id="" action="ppaction://media"/>
          </p:cNvPr>
          <p:cNvPicPr>
            <a:picLocks noRot="1" noChangeAspect="1"/>
          </p:cNvPicPr>
          <p:nvPr>
            <a:wavAudioFile r:embed="rId2" name="~PP225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439120"/>
      </p:ext>
    </p:extLst>
  </p:cSld>
  <p:clrMapOvr>
    <a:masterClrMapping/>
  </p:clrMapOvr>
  <p:transition advTm="46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IS-A Rules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Extends: T1 extends T2 =&gt; T1 IS-A T2</a:t>
            </a:r>
          </a:p>
          <a:p>
            <a:r>
              <a:rPr lang="en-US" dirty="0" smtClean="0"/>
              <a:t>Implements: T1 implements T2 =&gt; T1 IS-A T2</a:t>
            </a:r>
          </a:p>
          <a:p>
            <a:r>
              <a:rPr lang="en-US" dirty="0" smtClean="0"/>
              <a:t>Transitive:</a:t>
            </a:r>
          </a:p>
          <a:p>
            <a:pPr lvl="1"/>
            <a:r>
              <a:rPr lang="en-US" sz="2400" dirty="0" smtClean="0"/>
              <a:t>T1 IS-A T2</a:t>
            </a:r>
          </a:p>
          <a:p>
            <a:pPr lvl="1"/>
            <a:r>
              <a:rPr lang="en-US" sz="2400" dirty="0" smtClean="0"/>
              <a:t>T2 IS-A T3 </a:t>
            </a:r>
          </a:p>
          <a:p>
            <a:pPr lvl="1"/>
            <a:r>
              <a:rPr lang="en-US" sz="2400" dirty="0" smtClean="0"/>
              <a:t>=&gt; T1 IS-A T3</a:t>
            </a:r>
          </a:p>
          <a:p>
            <a:r>
              <a:rPr lang="en-US" dirty="0" smtClean="0"/>
              <a:t>Reflexive:</a:t>
            </a:r>
          </a:p>
          <a:p>
            <a:pPr lvl="1"/>
            <a:r>
              <a:rPr lang="en-US" sz="2400" dirty="0" smtClean="0"/>
              <a:t>T1 == T2 =&gt; T1 IS-A T2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7200" y="5181600"/>
            <a:ext cx="8153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Object o =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6096000"/>
            <a:ext cx="5181600" cy="5217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Special rule  saying very type IS-A Object</a:t>
            </a:r>
          </a:p>
        </p:txBody>
      </p:sp>
      <p:pic>
        <p:nvPicPr>
          <p:cNvPr id="8" name="~PP2697.WAV">
            <a:hlinkClick r:id="" action="ppaction://media"/>
          </p:cNvPr>
          <p:cNvPicPr>
            <a:picLocks noRot="1" noChangeAspect="1"/>
          </p:cNvPicPr>
          <p:nvPr>
            <a:wavAudioFile r:embed="rId2" name="~PP269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8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Problems in Java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524000" y="3352800"/>
            <a:ext cx="6019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StringHistory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();</a:t>
            </a:r>
          </a:p>
          <a:p>
            <a:r>
              <a:rPr lang="en-US" dirty="0" err="1" smtClean="0"/>
              <a:t>System.out.println</a:t>
            </a:r>
            <a:r>
              <a:rPr lang="en-US" dirty="0" smtClean="0"/>
              <a:t>(</a:t>
            </a:r>
            <a:r>
              <a:rPr lang="en-US" dirty="0" err="1" smtClean="0"/>
              <a:t>stringHistory</a:t>
            </a:r>
            <a:r>
              <a:rPr lang="en-US" dirty="0" smtClean="0"/>
              <a:t>);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505200" y="2133600"/>
            <a:ext cx="1219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505200" y="1143000"/>
            <a:ext cx="1219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38" idx="0"/>
            <a:endCxn id="39" idx="2"/>
          </p:cNvCxnSpPr>
          <p:nvPr/>
        </p:nvCxnSpPr>
        <p:spPr>
          <a:xfrm rot="5400000" flipH="1" flipV="1">
            <a:off x="4000500" y="2019300"/>
            <a:ext cx="2286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90800" y="5181600"/>
            <a:ext cx="41148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Assigning an interface to an Object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5867400"/>
            <a:ext cx="5029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Additional IS-A rule: T IS-A Object, for all 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1295400"/>
            <a:ext cx="2286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println</a:t>
            </a:r>
            <a:r>
              <a:rPr lang="en-US" dirty="0" smtClean="0"/>
              <a:t> takes argument of type Object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2286000"/>
            <a:ext cx="36576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! (Interface subtype of Class)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2743200"/>
            <a:ext cx="36576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Interface subtype of Object</a:t>
            </a:r>
            <a:endParaRPr lang="en-US" dirty="0"/>
          </a:p>
        </p:txBody>
      </p:sp>
      <p:pic>
        <p:nvPicPr>
          <p:cNvPr id="15" name="~PP2941.WAV">
            <a:hlinkClick r:id="" action="ppaction://media"/>
          </p:cNvPr>
          <p:cNvPicPr>
            <a:picLocks noRot="1" noChangeAspect="1"/>
          </p:cNvPicPr>
          <p:nvPr>
            <a:wavAudioFile r:embed="rId2" name="~PP29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Type-Checking Examples For Primitive Types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1000" y="1371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= 2.5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133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d = 2;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7696200" y="15240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612.WAV">
            <a:hlinkClick r:id="" action="ppaction://media"/>
          </p:cNvPr>
          <p:cNvPicPr>
            <a:picLocks noRot="1" noChangeAspect="1"/>
          </p:cNvPicPr>
          <p:nvPr>
            <a:wavAudioFile r:embed="rId2" name="~PP6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Rules for Primitive Types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T1 narrower than T2 (Set of instances of T1 </a:t>
            </a:r>
            <a:r>
              <a:rPr lang="en-US" dirty="0" smtClean="0">
                <a:sym typeface="Symbol" pitchFamily="18" charset="2"/>
              </a:rPr>
              <a:t></a:t>
            </a:r>
            <a:r>
              <a:rPr lang="en-US" dirty="0" smtClean="0"/>
              <a:t> Set of instances of T2)</a:t>
            </a:r>
          </a:p>
          <a:p>
            <a:r>
              <a:rPr lang="en-US" dirty="0" smtClean="0"/>
              <a:t>Expression of type T1 can be assigned to variable of type T2</a:t>
            </a:r>
          </a:p>
          <a:p>
            <a:r>
              <a:rPr lang="en-US" dirty="0" smtClean="0"/>
              <a:t>Expression of type T2 can be assigned to variable of type T1 with cast</a:t>
            </a:r>
            <a:endParaRPr lang="en-US" dirty="0"/>
          </a:p>
        </p:txBody>
      </p:sp>
      <p:pic>
        <p:nvPicPr>
          <p:cNvPr id="5" name="~PP1479.WAV">
            <a:hlinkClick r:id="" action="ppaction://media"/>
          </p:cNvPr>
          <p:cNvPicPr>
            <a:picLocks noRot="1" noChangeAspect="1"/>
          </p:cNvPicPr>
          <p:nvPr>
            <a:wavAudioFile r:embed="rId2" name="~PP147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2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Inheritance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874202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 vs. Instance Of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8611" y="1158876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((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 .clear()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1828800"/>
            <a:ext cx="8153399" cy="16922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.clear();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>
                <a:solidFill>
                  <a:srgbClr val="2A00FF"/>
                </a:solidFill>
                <a:latin typeface="Consolas"/>
              </a:rPr>
              <a:t>"Got unlucky</a:t>
            </a:r>
            <a:r>
              <a:rPr lang="en-US" i="1" dirty="0" smtClean="0">
                <a:solidFill>
                  <a:srgbClr val="2A00FF"/>
                </a:solidFill>
                <a:latin typeface="Consolas"/>
              </a:rPr>
              <a:t>"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System.exit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(-1);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9600" y="3695700"/>
            <a:ext cx="1943100" cy="723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3800" y="3695700"/>
            <a:ext cx="35814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true if Class of O IS-A 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1" y="5981700"/>
            <a:ext cx="38862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program has an alternative plan then use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1" y="4600574"/>
            <a:ext cx="38862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it is going to give up and terminate, then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check duplicates the same check made by the cast to throw exception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8200" y="4764159"/>
            <a:ext cx="3657600" cy="11032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considered bad programming to decide alternatives based 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 </a:t>
            </a:r>
          </a:p>
        </p:txBody>
      </p:sp>
      <p:pic>
        <p:nvPicPr>
          <p:cNvPr id="10" name="~PP202.WAV">
            <a:hlinkClick r:id="" action="ppaction://media"/>
          </p:cNvPr>
          <p:cNvPicPr>
            <a:picLocks noRot="1" noChangeAspect="1"/>
          </p:cNvPicPr>
          <p:nvPr>
            <a:wavAudioFile r:embed="rId2" name="~PP2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963968"/>
      </p:ext>
    </p:extLst>
  </p:cSld>
  <p:clrMapOvr>
    <a:masterClrMapping/>
  </p:clrMapOvr>
  <p:transition advTm="449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Illustrating </a:t>
            </a:r>
            <a:r>
              <a:rPr lang="en-US" dirty="0" err="1" smtClean="0"/>
              <a:t>Instanceof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828800"/>
            <a:ext cx="83820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printPointOrBMIProperties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(Object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pointOrBMI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pointOrBMI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Point)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Point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point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(Point)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pointOrBMI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point.getX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pointOrBMI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BMISpreadsheet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pointOrBMI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System.</a:t>
            </a:r>
            <a:r>
              <a:rPr lang="en-US" i="1" dirty="0" err="1" smtClean="0">
                <a:solidFill>
                  <a:srgbClr val="0000C0"/>
                </a:solidFill>
                <a:latin typeface="Consolas"/>
              </a:rPr>
              <a:t>out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.println</a:t>
            </a:r>
            <a:r>
              <a:rPr lang="en-US" i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Consolas"/>
              </a:rPr>
              <a:t>bmiSpreadsheet.getBMI</a:t>
            </a:r>
            <a:r>
              <a:rPr lang="en-US" i="1" dirty="0">
                <a:solidFill>
                  <a:srgbClr val="000000"/>
                </a:solidFill>
                <a:latin typeface="Consolas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}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55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Bad use of Instance Of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5695" y="1447800"/>
            <a:ext cx="83058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sort((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sort((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4475" y="3205165"/>
            <a:ext cx="8229600" cy="11525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considered bad programming to decide alternatives based 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 Make the alternative actions implementations of the same method in the type of the variable used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5791200"/>
            <a:ext cx="8229600" cy="8352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have to write the messy if and change it when  additional subtypes of the variable type are added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476" y="4302229"/>
            <a:ext cx="8229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Declare sort() in type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StringHistory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695" y="5029200"/>
            <a:ext cx="8229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stringHistory.sort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695" y="990600"/>
            <a:ext cx="8305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7267454" y="17526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0854" y="4826000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13" name="~PP1076.WAV">
            <a:hlinkClick r:id="" action="ppaction://media"/>
          </p:cNvPr>
          <p:cNvPicPr>
            <a:picLocks noRot="1" noChangeAspect="1"/>
          </p:cNvPicPr>
          <p:nvPr>
            <a:wavAudioFile r:embed="rId2" name="~PP107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329089"/>
      </p:ext>
    </p:extLst>
  </p:cSld>
  <p:clrMapOvr>
    <a:masterClrMapping/>
  </p:clrMapOvr>
  <p:transition advTm="226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 animBg="1"/>
      <p:bldP spid="11" grpId="0" animBg="1"/>
      <p:bldP spid="6" grpId="0" animBg="1"/>
      <p:bldP spid="7" grpId="0" animBg="1"/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use of </a:t>
            </a:r>
            <a:r>
              <a:rPr lang="en-US" dirty="0" err="1" smtClean="0"/>
              <a:t>Instanceof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69631" y="1600200"/>
            <a:ext cx="8305800" cy="1905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{</a:t>
            </a: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display((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StringDatabase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dirty="0">
              <a:solidFill>
                <a:srgbClr val="000000"/>
              </a:solidFill>
              <a:latin typeface="Consola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else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nsolas"/>
              </a:rPr>
              <a:t>instanceof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{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display((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StringSet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0" y="4177080"/>
            <a:ext cx="7696200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Display and data should be separate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4800600"/>
            <a:ext cx="7696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Sometimes separation of concerns requires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584" y="5486400"/>
            <a:ext cx="7678616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testing the class of tokens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6172200"/>
            <a:ext cx="7696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Scanning and parsing  are separate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631" y="1143000"/>
            <a:ext cx="8305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631" y="3581400"/>
            <a:ext cx="8305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stringHistory.display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7267454" y="341508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9194" y="1905000"/>
            <a:ext cx="609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6000" dirty="0">
                <a:solidFill>
                  <a:schemeClr val="accent1"/>
                </a:solidFill>
                <a:latin typeface="Century Schoolbook" pitchFamily="18" charset="0"/>
                <a:sym typeface="Wingdings" pitchFamily="2" charset="2"/>
              </a:rPr>
              <a:t></a:t>
            </a:r>
            <a:endParaRPr lang="en-US" sz="6000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  <p:pic>
        <p:nvPicPr>
          <p:cNvPr id="14" name="~PP2549.WAV">
            <a:hlinkClick r:id="" action="ppaction://media"/>
          </p:cNvPr>
          <p:cNvPicPr>
            <a:picLocks noRot="1" noChangeAspect="1"/>
          </p:cNvPicPr>
          <p:nvPr>
            <a:wavAudioFile r:embed="rId2" name="~PP254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814216"/>
      </p:ext>
    </p:extLst>
  </p:cSld>
  <p:clrMapOvr>
    <a:masterClrMapping/>
  </p:clrMapOvr>
  <p:transition advTm="238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 animBg="1"/>
      <p:bldP spid="11" grpId="0" animBg="1"/>
      <p:bldP spid="6" grpId="0" animBg="1"/>
      <p:bldP spid="7" grpId="0" animBg="1"/>
      <p:bldP spid="9" grpId="0" animBg="1"/>
      <p:bldP spid="10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and Inheritance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066800"/>
            <a:ext cx="7513638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646464"/>
                </a:solidFill>
                <a:latin typeface="Courier New"/>
              </a:rPr>
              <a:t>StructurePatternNames.POINT_PATTERN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)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1981200"/>
            <a:ext cx="7513638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StructurePatternNames.OVAL_PATTERN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)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Point 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2999" y="2899317"/>
            <a:ext cx="7513639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</a:t>
            </a:r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StructurePatternNames.RECTANGLE_PATTERN</a:t>
            </a:r>
            <a:r>
              <a:rPr lang="en-US" sz="1600" dirty="0">
                <a:solidFill>
                  <a:srgbClr val="646464"/>
                </a:solidFill>
                <a:latin typeface="Courier New"/>
              </a:rPr>
              <a:t>) 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0" y="4648200"/>
            <a:ext cx="6703932" cy="623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of the object gets precedence over its super types</a:t>
            </a:r>
          </a:p>
        </p:txBody>
      </p:sp>
      <p:pic>
        <p:nvPicPr>
          <p:cNvPr id="8" name="~PP687.WAV">
            <a:hlinkClick r:id="" action="ppaction://media"/>
          </p:cNvPr>
          <p:cNvPicPr>
            <a:picLocks noRot="1" noChangeAspect="1"/>
          </p:cNvPicPr>
          <p:nvPr>
            <a:wavAudioFile r:embed="rId2" name="~PP68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401974"/>
      </p:ext>
    </p:extLst>
  </p:cSld>
  <p:clrMapOvr>
    <a:masterClrMapping/>
  </p:clrMapOvr>
  <p:transition advTm="88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2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Inheritance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066800"/>
            <a:ext cx="6477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@Explanation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"Location in Java coordinate System."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1981200"/>
            <a:ext cx="6477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@Explanation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"Uses Cartesian representation."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Point 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3000" y="2899317"/>
            <a:ext cx="64770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646464"/>
                </a:solidFill>
                <a:latin typeface="Courier New"/>
              </a:rPr>
              <a:t>@Explanation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>
                <a:solidFill>
                  <a:srgbClr val="2A00FF"/>
                </a:solidFill>
                <a:latin typeface="Courier New"/>
              </a:rPr>
              <a:t>"Has max and min values."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{…}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29250"/>
            <a:ext cx="7086600" cy="5715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Sometimes inherited attributes can be combined rather than overridden.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01429"/>
            <a:ext cx="81819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85800" y="6065799"/>
            <a:ext cx="70866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Calling super() essentially achieves that and some languages automatically called overridden methods in addition to constructors</a:t>
            </a:r>
          </a:p>
        </p:txBody>
      </p:sp>
      <p:pic>
        <p:nvPicPr>
          <p:cNvPr id="15" name="~PP1352.WAV">
            <a:hlinkClick r:id="" action="ppaction://media"/>
          </p:cNvPr>
          <p:cNvPicPr>
            <a:picLocks noRot="1" noChangeAspect="1"/>
          </p:cNvPicPr>
          <p:nvPr>
            <a:wavAudioFile r:embed="rId2" name="~PP135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647780"/>
      </p:ext>
    </p:extLst>
  </p:cSld>
  <p:clrMapOvr>
    <a:masterClrMapping/>
  </p:clrMapOvr>
  <p:transition advTm="156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4" name="~PP2990.WAV">
            <a:hlinkClick r:id="" action="ppaction://media"/>
          </p:cNvPr>
          <p:cNvPicPr>
            <a:picLocks noRot="1" noChangeAspect="1"/>
          </p:cNvPicPr>
          <p:nvPr>
            <a:wavAudioFile r:embed="rId1" name="~PP299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013047"/>
            <a:ext cx="3505200" cy="555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91200" y="2133600"/>
            <a:ext cx="21336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How does program distinguish between different input characters?</a:t>
            </a:r>
            <a:endParaRPr lang="en-US" dirty="0"/>
          </a:p>
        </p:txBody>
      </p:sp>
      <p:pic>
        <p:nvPicPr>
          <p:cNvPr id="5" name="~PP3597.WAV">
            <a:hlinkClick r:id="" action="ppaction://media"/>
          </p:cNvPr>
          <p:cNvPicPr>
            <a:picLocks noRot="1" noChangeAspect="1"/>
          </p:cNvPicPr>
          <p:nvPr>
            <a:wavAudioFile r:embed="rId1" name="~PP359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34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and IS-A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228600" y="1554550"/>
            <a:ext cx="8458200" cy="3693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ABoundedObject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                        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Point {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Point </a:t>
            </a:r>
            <a:r>
              <a:rPr lang="en-US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,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         Point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initUpperLeftCorner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initLowerRightCorner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dirty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dirty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dirty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i="1" dirty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Arrow Connector 9"/>
          <p:cNvCxnSpPr>
            <a:stCxn id="13" idx="0"/>
          </p:cNvCxnSpPr>
          <p:nvPr/>
        </p:nvCxnSpPr>
        <p:spPr>
          <a:xfrm rot="16200000" flipV="1">
            <a:off x="2038350" y="2381250"/>
            <a:ext cx="3810000" cy="255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3" name="TextBox 12"/>
          <p:cNvSpPr txBox="1"/>
          <p:nvPr/>
        </p:nvSpPr>
        <p:spPr>
          <a:xfrm>
            <a:off x="2743200" y="5562600"/>
            <a:ext cx="4953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Class  does not have term Point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3" idx="0"/>
          </p:cNvCxnSpPr>
          <p:nvPr/>
        </p:nvCxnSpPr>
        <p:spPr>
          <a:xfrm rot="16200000" flipV="1">
            <a:off x="1504950" y="1847850"/>
            <a:ext cx="3581400" cy="384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3" name="TextBox 22"/>
          <p:cNvSpPr txBox="1"/>
          <p:nvPr/>
        </p:nvSpPr>
        <p:spPr>
          <a:xfrm>
            <a:off x="2743200" y="6019800"/>
            <a:ext cx="4953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Supertypes</a:t>
            </a:r>
            <a:r>
              <a:rPr lang="en-US" dirty="0" smtClean="0"/>
              <a:t> </a:t>
            </a:r>
            <a:r>
              <a:rPr lang="en-US" dirty="0" err="1" smtClean="0"/>
              <a:t>ACartesianPoint</a:t>
            </a:r>
            <a:r>
              <a:rPr lang="en-US" dirty="0" smtClean="0"/>
              <a:t> and Point do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0" y="6488668"/>
            <a:ext cx="5715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Given class C, OE looks at names of all T, C IS-A T</a:t>
            </a:r>
            <a:endParaRPr lang="en-US" dirty="0"/>
          </a:p>
        </p:txBody>
      </p:sp>
      <p:pic>
        <p:nvPicPr>
          <p:cNvPr id="9" name="~PP3476.WAV">
            <a:hlinkClick r:id="" action="ppaction://media"/>
          </p:cNvPr>
          <p:cNvPicPr>
            <a:picLocks noRot="1" noChangeAspect="1"/>
          </p:cNvPicPr>
          <p:nvPr>
            <a:wavAudioFile r:embed="rId2" name="~PP347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087922"/>
      </p:ext>
    </p:extLst>
  </p:cSld>
  <p:clrMapOvr>
    <a:masterClrMapping/>
  </p:clrMapOvr>
  <p:transition advTm="41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Nested IFs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90600"/>
            <a:ext cx="7924800" cy="56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 void </a:t>
            </a:r>
            <a:r>
              <a:rPr lang="en-US" dirty="0" smtClean="0">
                <a:solidFill>
                  <a:schemeClr val="tx1"/>
                </a:solidFill>
              </a:rPr>
              <a:t>main(</a:t>
            </a:r>
            <a:r>
              <a:rPr lang="en-US" b="1" dirty="0" smtClean="0">
                <a:solidFill>
                  <a:schemeClr val="tx1"/>
                </a:solidFill>
              </a:rPr>
              <a:t>String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[])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names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b="1" dirty="0" smtClean="0">
                <a:solidFill>
                  <a:schemeClr val="tx1"/>
                </a:solidFill>
              </a:rPr>
              <a:t>while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b="1" dirty="0" smtClean="0">
                <a:solidFill>
                  <a:schemeClr val="tx1"/>
                </a:solidFill>
              </a:rPr>
              <a:t>true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String input = </a:t>
            </a:r>
            <a:r>
              <a:rPr lang="en-US" dirty="0" err="1" smtClean="0">
                <a:solidFill>
                  <a:schemeClr val="tx1"/>
                </a:solidFill>
              </a:rPr>
              <a:t>System.console</a:t>
            </a:r>
            <a:r>
              <a:rPr lang="en-US" dirty="0" smtClean="0">
                <a:solidFill>
                  <a:schemeClr val="tx1"/>
                </a:solidFill>
              </a:rPr>
              <a:t>().</a:t>
            </a:r>
            <a:r>
              <a:rPr lang="en-US" dirty="0" err="1" smtClean="0">
                <a:solidFill>
                  <a:schemeClr val="tx1"/>
                </a:solidFill>
              </a:rPr>
              <a:t>readLine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(!(</a:t>
            </a:r>
            <a:r>
              <a:rPr lang="en-US" dirty="0" err="1" smtClean="0">
                <a:solidFill>
                  <a:schemeClr val="tx1"/>
                </a:solidFill>
              </a:rPr>
              <a:t>input.length</a:t>
            </a:r>
            <a:r>
              <a:rPr lang="en-US" dirty="0" smtClean="0">
                <a:solidFill>
                  <a:schemeClr val="tx1"/>
                </a:solidFill>
              </a:rPr>
              <a:t>() == 0))</a:t>
            </a:r>
            <a:r>
              <a:rPr lang="en-US" b="1" dirty="0" smtClean="0">
                <a:solidFill>
                  <a:schemeClr val="tx1"/>
                </a:solidFill>
              </a:rPr>
              <a:t>                 </a:t>
            </a:r>
            <a:endParaRPr lang="en-US" dirty="0" smtClean="0">
              <a:solidFill>
                <a:schemeClr val="tx1"/>
              </a:solidFill>
            </a:endParaRPr>
          </a:p>
          <a:p>
            <a:pPr lvl="2"/>
            <a:r>
              <a:rPr lang="en-US" b="1" dirty="0" smtClean="0">
                <a:solidFill>
                  <a:schemeClr val="tx1"/>
                </a:solidFill>
              </a:rPr>
              <a:t>   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input.charAt</a:t>
            </a:r>
            <a:r>
              <a:rPr lang="en-US" dirty="0" smtClean="0">
                <a:solidFill>
                  <a:schemeClr val="tx1"/>
                </a:solidFill>
              </a:rPr>
              <a:t>(0) == 'q') </a:t>
            </a:r>
          </a:p>
          <a:p>
            <a:pPr lvl="3"/>
            <a:r>
              <a:rPr lang="en-US" b="1" dirty="0" smtClean="0">
                <a:solidFill>
                  <a:schemeClr val="tx1"/>
                </a:solidFill>
              </a:rPr>
              <a:t>break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</a:t>
            </a:r>
            <a:r>
              <a:rPr lang="en-US" b="1" dirty="0" smtClean="0">
                <a:solidFill>
                  <a:schemeClr val="tx1"/>
                </a:solidFill>
              </a:rPr>
              <a:t>else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input.charAt</a:t>
            </a:r>
            <a:r>
              <a:rPr lang="en-US" dirty="0" smtClean="0">
                <a:solidFill>
                  <a:schemeClr val="tx1"/>
                </a:solidFill>
              </a:rPr>
              <a:t>(0) == 'p')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      print(names);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</a:t>
            </a:r>
            <a:r>
              <a:rPr lang="en-US" b="1" dirty="0" smtClean="0">
                <a:solidFill>
                  <a:schemeClr val="tx1"/>
                </a:solidFill>
              </a:rPr>
              <a:t>else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input.charAt</a:t>
            </a:r>
            <a:r>
              <a:rPr lang="en-US" dirty="0" smtClean="0">
                <a:solidFill>
                  <a:schemeClr val="tx1"/>
                </a:solidFill>
              </a:rPr>
              <a:t>(0) == 'd')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   </a:t>
            </a:r>
            <a:r>
              <a:rPr lang="en-US" dirty="0" err="1" smtClean="0">
                <a:solidFill>
                  <a:schemeClr val="tx1"/>
                </a:solidFill>
              </a:rPr>
              <a:t>names.deleteElement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input.substring</a:t>
            </a:r>
            <a:r>
              <a:rPr lang="en-US" dirty="0" smtClean="0">
                <a:solidFill>
                  <a:schemeClr val="tx1"/>
                </a:solidFill>
              </a:rPr>
              <a:t>(2, </a:t>
            </a:r>
            <a:r>
              <a:rPr lang="en-US" dirty="0" err="1" smtClean="0">
                <a:solidFill>
                  <a:schemeClr val="tx1"/>
                </a:solidFill>
              </a:rPr>
              <a:t>input.length</a:t>
            </a:r>
            <a:r>
              <a:rPr lang="en-US" dirty="0" smtClean="0">
                <a:solidFill>
                  <a:schemeClr val="tx1"/>
                </a:solidFill>
              </a:rPr>
              <a:t>()));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</a:t>
            </a:r>
            <a:r>
              <a:rPr lang="en-US" b="1" dirty="0" smtClean="0">
                <a:solidFill>
                  <a:schemeClr val="tx1"/>
                </a:solidFill>
              </a:rPr>
              <a:t>else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input.charAt</a:t>
            </a:r>
            <a:r>
              <a:rPr lang="en-US" dirty="0" smtClean="0">
                <a:solidFill>
                  <a:schemeClr val="tx1"/>
                </a:solidFill>
              </a:rPr>
              <a:t>(0) == 'm')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   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names.member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      </a:t>
            </a:r>
            <a:r>
              <a:rPr lang="en-US" dirty="0" err="1" smtClean="0">
                <a:solidFill>
                  <a:schemeClr val="tx1"/>
                </a:solidFill>
              </a:rPr>
              <a:t>input.substring</a:t>
            </a:r>
            <a:r>
              <a:rPr lang="en-US" dirty="0" smtClean="0">
                <a:solidFill>
                  <a:schemeClr val="tx1"/>
                </a:solidFill>
              </a:rPr>
              <a:t>(2, </a:t>
            </a:r>
            <a:r>
              <a:rPr lang="en-US" dirty="0" err="1" smtClean="0">
                <a:solidFill>
                  <a:schemeClr val="tx1"/>
                </a:solidFill>
              </a:rPr>
              <a:t>input.length</a:t>
            </a:r>
            <a:r>
              <a:rPr lang="en-US" dirty="0" smtClean="0">
                <a:solidFill>
                  <a:schemeClr val="tx1"/>
                </a:solidFill>
              </a:rPr>
              <a:t>())));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</a:t>
            </a:r>
            <a:r>
              <a:rPr lang="en-US" b="1" dirty="0" smtClean="0">
                <a:solidFill>
                  <a:schemeClr val="tx1"/>
                </a:solidFill>
              </a:rPr>
              <a:t>else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if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input.charAt</a:t>
            </a:r>
            <a:r>
              <a:rPr lang="en-US" dirty="0" smtClean="0">
                <a:solidFill>
                  <a:schemeClr val="tx1"/>
                </a:solidFill>
              </a:rPr>
              <a:t>(0) == 'c')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   </a:t>
            </a:r>
            <a:r>
              <a:rPr lang="en-US" dirty="0" err="1" smtClean="0">
                <a:solidFill>
                  <a:schemeClr val="tx1"/>
                </a:solidFill>
              </a:rPr>
              <a:t>names.clear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</a:t>
            </a:r>
            <a:r>
              <a:rPr lang="en-US" b="1" dirty="0" smtClean="0">
                <a:solidFill>
                  <a:schemeClr val="tx1"/>
                </a:solidFill>
              </a:rPr>
              <a:t>else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   </a:t>
            </a:r>
            <a:r>
              <a:rPr lang="en-US" dirty="0" err="1" smtClean="0">
                <a:solidFill>
                  <a:schemeClr val="tx1"/>
                </a:solidFill>
              </a:rPr>
              <a:t>names.addElement</a:t>
            </a:r>
            <a:r>
              <a:rPr lang="en-US" dirty="0" smtClean="0">
                <a:solidFill>
                  <a:schemeClr val="tx1"/>
                </a:solidFill>
              </a:rPr>
              <a:t>(input);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}       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~PP1552.WAV">
            <a:hlinkClick r:id="" action="ppaction://media"/>
          </p:cNvPr>
          <p:cNvPicPr>
            <a:picLocks noRot="1" noChangeAspect="1"/>
          </p:cNvPicPr>
          <p:nvPr>
            <a:wavAudioFile r:embed="rId1" name="~PP155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Type-Checking Examples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6002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26670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7696200" y="28956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2617.WAV">
            <a:hlinkClick r:id="" action="ppaction://media"/>
          </p:cNvPr>
          <p:cNvPicPr>
            <a:picLocks noRot="1" noChangeAspect="1"/>
          </p:cNvPicPr>
          <p:nvPr>
            <a:wavAudioFile r:embed="rId2" name="~PP26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362282"/>
      </p:ext>
    </p:extLst>
  </p:cSld>
  <p:clrMapOvr>
    <a:masterClrMapping/>
  </p:clrMapOvr>
  <p:transition advTm="186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14400"/>
            <a:ext cx="87630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static void </a:t>
            </a:r>
            <a:r>
              <a:rPr lang="en-US" sz="1600" dirty="0" smtClean="0">
                <a:solidFill>
                  <a:schemeClr val="tx1"/>
                </a:solidFill>
              </a:rPr>
              <a:t>main(String </a:t>
            </a:r>
            <a:r>
              <a:rPr lang="en-US" sz="1600" dirty="0" err="1" smtClean="0">
                <a:solidFill>
                  <a:schemeClr val="tx1"/>
                </a:solidFill>
              </a:rPr>
              <a:t>args</a:t>
            </a:r>
            <a:r>
              <a:rPr lang="en-US" sz="1600" dirty="0" smtClean="0">
                <a:solidFill>
                  <a:schemeClr val="tx1"/>
                </a:solidFill>
              </a:rPr>
              <a:t>[])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StringDatabase</a:t>
            </a:r>
            <a:r>
              <a:rPr lang="en-US" sz="1600" dirty="0" smtClean="0">
                <a:solidFill>
                  <a:schemeClr val="tx1"/>
                </a:solidFill>
              </a:rPr>
              <a:t> names = 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AStringDatabase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while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b="1" dirty="0" smtClean="0">
                <a:solidFill>
                  <a:schemeClr val="tx1"/>
                </a:solidFill>
              </a:rPr>
              <a:t>true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String input = </a:t>
            </a:r>
            <a:r>
              <a:rPr lang="en-US" sz="1600" dirty="0" err="1" smtClean="0">
                <a:solidFill>
                  <a:schemeClr val="tx1"/>
                </a:solidFill>
              </a:rPr>
              <a:t>System.console</a:t>
            </a:r>
            <a:r>
              <a:rPr lang="en-US" sz="1600" dirty="0" smtClean="0">
                <a:solidFill>
                  <a:schemeClr val="tx1"/>
                </a:solidFill>
              </a:rPr>
              <a:t>().</a:t>
            </a:r>
            <a:r>
              <a:rPr lang="en-US" sz="1600" dirty="0" err="1" smtClean="0">
                <a:solidFill>
                  <a:schemeClr val="tx1"/>
                </a:solidFill>
              </a:rPr>
              <a:t>readLine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</a:t>
            </a:r>
            <a:r>
              <a:rPr lang="en-US" sz="1600" b="1" dirty="0" smtClean="0">
                <a:solidFill>
                  <a:schemeClr val="tx1"/>
                </a:solidFill>
              </a:rPr>
              <a:t>if</a:t>
            </a:r>
            <a:r>
              <a:rPr lang="en-US" sz="1600" dirty="0" smtClean="0">
                <a:solidFill>
                  <a:schemeClr val="tx1"/>
                </a:solidFill>
              </a:rPr>
              <a:t> (!(</a:t>
            </a:r>
            <a:r>
              <a:rPr lang="en-US" sz="1600" dirty="0" err="1" smtClean="0">
                <a:solidFill>
                  <a:schemeClr val="tx1"/>
                </a:solidFill>
              </a:rPr>
              <a:t>input.length</a:t>
            </a:r>
            <a:r>
              <a:rPr lang="en-US" sz="1600" dirty="0" smtClean="0">
                <a:solidFill>
                  <a:schemeClr val="tx1"/>
                </a:solidFill>
              </a:rPr>
              <a:t>() == 0))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         if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</a:rPr>
              <a:t>input.charAt</a:t>
            </a:r>
            <a:r>
              <a:rPr lang="en-US" sz="1600" dirty="0" smtClean="0">
                <a:solidFill>
                  <a:schemeClr val="tx1"/>
                </a:solidFill>
              </a:rPr>
              <a:t>(0) == 'q')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 lvl="2"/>
            <a:r>
              <a:rPr lang="en-US" sz="1600" b="1" dirty="0" smtClean="0">
                <a:solidFill>
                  <a:schemeClr val="tx1"/>
                </a:solidFill>
              </a:rPr>
              <a:t>  else switch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</a:rPr>
              <a:t>input.charAt</a:t>
            </a:r>
            <a:r>
              <a:rPr lang="en-US" sz="1600" dirty="0" smtClean="0">
                <a:solidFill>
                  <a:schemeClr val="tx1"/>
                </a:solidFill>
              </a:rPr>
              <a:t>(0)) {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'p':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print(names);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 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'd':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names.deleteElement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input.substring</a:t>
            </a:r>
            <a:r>
              <a:rPr lang="en-US" sz="1600" dirty="0" smtClean="0">
                <a:solidFill>
                  <a:schemeClr val="tx1"/>
                </a:solidFill>
              </a:rPr>
              <a:t>(2, </a:t>
            </a:r>
            <a:r>
              <a:rPr lang="en-US" sz="1600" dirty="0" err="1" smtClean="0">
                <a:solidFill>
                  <a:schemeClr val="tx1"/>
                </a:solidFill>
              </a:rPr>
              <a:t>input.length</a:t>
            </a:r>
            <a:r>
              <a:rPr lang="en-US" sz="1600" dirty="0" smtClean="0">
                <a:solidFill>
                  <a:schemeClr val="tx1"/>
                </a:solidFill>
              </a:rPr>
              <a:t>()));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'm':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names.member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input.substring</a:t>
            </a:r>
            <a:r>
              <a:rPr lang="en-US" sz="1600" dirty="0" smtClean="0">
                <a:solidFill>
                  <a:schemeClr val="tx1"/>
                </a:solidFill>
              </a:rPr>
              <a:t>(2, </a:t>
            </a:r>
            <a:r>
              <a:rPr lang="en-US" sz="1600" dirty="0" err="1" smtClean="0">
                <a:solidFill>
                  <a:schemeClr val="tx1"/>
                </a:solidFill>
              </a:rPr>
              <a:t>input.length</a:t>
            </a:r>
            <a:r>
              <a:rPr lang="en-US" sz="1600" dirty="0" smtClean="0">
                <a:solidFill>
                  <a:schemeClr val="tx1"/>
                </a:solidFill>
              </a:rPr>
              <a:t>())));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'c':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names.clear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default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names.addElement</a:t>
            </a:r>
            <a:r>
              <a:rPr lang="en-US" sz="1600" dirty="0" smtClean="0">
                <a:solidFill>
                  <a:schemeClr val="tx1"/>
                </a:solidFill>
              </a:rPr>
              <a:t>(input);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}       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819400" y="1752600"/>
            <a:ext cx="4729163" cy="762000"/>
            <a:chOff x="1776" y="1104"/>
            <a:chExt cx="2979" cy="48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H="1">
              <a:off x="1776" y="1248"/>
              <a:ext cx="1392" cy="33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168" y="1104"/>
              <a:ext cx="1587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Breaks out of the loop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819400" y="2362200"/>
            <a:ext cx="4937125" cy="1143000"/>
            <a:chOff x="1776" y="1488"/>
            <a:chExt cx="3110" cy="720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138" y="1488"/>
              <a:ext cx="1748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Breaks out of the switch</a:t>
              </a: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1776" y="1632"/>
              <a:ext cx="1392" cy="57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657291" y="2895600"/>
            <a:ext cx="2936797" cy="722313"/>
            <a:chOff x="-1036" y="1152"/>
            <a:chExt cx="1996" cy="455"/>
          </a:xfrm>
        </p:grpSpPr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 flipV="1">
              <a:off x="-1036" y="1152"/>
              <a:ext cx="1036" cy="24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0" y="1200"/>
              <a:ext cx="960" cy="40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Switch expression</a:t>
              </a: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52400" y="2895602"/>
            <a:ext cx="3354518" cy="798513"/>
            <a:chOff x="0" y="1824"/>
            <a:chExt cx="2203" cy="503"/>
          </a:xfrm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0" y="1920"/>
              <a:ext cx="651" cy="40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Switch arm</a:t>
              </a: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051" y="1824"/>
              <a:ext cx="1152" cy="480"/>
            </a:xfrm>
            <a:prstGeom prst="rect">
              <a:avLst/>
            </a:prstGeom>
            <a:noFill/>
            <a:ln w="38100">
              <a:solidFill>
                <a:srgbClr val="CC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651" y="2112"/>
              <a:ext cx="336" cy="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152400" y="3124200"/>
            <a:ext cx="2133600" cy="2266950"/>
            <a:chOff x="96" y="1968"/>
            <a:chExt cx="1344" cy="1428"/>
          </a:xfrm>
        </p:grpSpPr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96" y="2640"/>
              <a:ext cx="960" cy="75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Switch case (value of switch </a:t>
              </a:r>
              <a:r>
                <a:rPr lang="en-US" dirty="0" smtClean="0"/>
                <a:t>expression</a:t>
              </a:r>
              <a:r>
                <a:rPr lang="en-US" dirty="0"/>
                <a:t>)</a:t>
              </a: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576" y="1968"/>
              <a:ext cx="864" cy="72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20" name="~PP3099.WAV">
            <a:hlinkClick r:id="" action="ppaction://media"/>
          </p:cNvPr>
          <p:cNvPicPr>
            <a:picLocks noRot="1" noChangeAspect="1"/>
          </p:cNvPicPr>
          <p:nvPr>
            <a:wavAudioFile r:embed="rId2" name="~PP309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4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Multi-case Arms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14400"/>
            <a:ext cx="87630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static void </a:t>
            </a:r>
            <a:r>
              <a:rPr lang="en-US" sz="1600" dirty="0" smtClean="0">
                <a:solidFill>
                  <a:schemeClr val="tx1"/>
                </a:solidFill>
              </a:rPr>
              <a:t>main(String </a:t>
            </a:r>
            <a:r>
              <a:rPr lang="en-US" sz="1600" dirty="0" err="1" smtClean="0">
                <a:solidFill>
                  <a:schemeClr val="tx1"/>
                </a:solidFill>
              </a:rPr>
              <a:t>args</a:t>
            </a:r>
            <a:r>
              <a:rPr lang="en-US" sz="1600" dirty="0" smtClean="0">
                <a:solidFill>
                  <a:schemeClr val="tx1"/>
                </a:solidFill>
              </a:rPr>
              <a:t>[])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StringDatabase</a:t>
            </a:r>
            <a:r>
              <a:rPr lang="en-US" sz="1600" dirty="0" smtClean="0">
                <a:solidFill>
                  <a:schemeClr val="tx1"/>
                </a:solidFill>
              </a:rPr>
              <a:t> names = 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AStringDatabase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while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b="1" dirty="0" smtClean="0">
                <a:solidFill>
                  <a:schemeClr val="tx1"/>
                </a:solidFill>
              </a:rPr>
              <a:t>true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String input = </a:t>
            </a:r>
            <a:r>
              <a:rPr lang="en-US" sz="1600" dirty="0" err="1" smtClean="0">
                <a:solidFill>
                  <a:schemeClr val="tx1"/>
                </a:solidFill>
              </a:rPr>
              <a:t>System.console</a:t>
            </a:r>
            <a:r>
              <a:rPr lang="en-US" sz="1600" dirty="0" smtClean="0">
                <a:solidFill>
                  <a:schemeClr val="tx1"/>
                </a:solidFill>
              </a:rPr>
              <a:t>().</a:t>
            </a:r>
            <a:r>
              <a:rPr lang="en-US" sz="1600" dirty="0" err="1" smtClean="0">
                <a:solidFill>
                  <a:schemeClr val="tx1"/>
                </a:solidFill>
              </a:rPr>
              <a:t>readLine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</a:t>
            </a:r>
            <a:r>
              <a:rPr lang="en-US" sz="1600" b="1" dirty="0" smtClean="0">
                <a:solidFill>
                  <a:schemeClr val="tx1"/>
                </a:solidFill>
              </a:rPr>
              <a:t>if</a:t>
            </a:r>
            <a:r>
              <a:rPr lang="en-US" sz="1600" dirty="0" smtClean="0">
                <a:solidFill>
                  <a:schemeClr val="tx1"/>
                </a:solidFill>
              </a:rPr>
              <a:t> (!(</a:t>
            </a:r>
            <a:r>
              <a:rPr lang="en-US" sz="1600" dirty="0" err="1" smtClean="0">
                <a:solidFill>
                  <a:schemeClr val="tx1"/>
                </a:solidFill>
              </a:rPr>
              <a:t>input.length</a:t>
            </a:r>
            <a:r>
              <a:rPr lang="en-US" sz="1600" dirty="0" smtClean="0">
                <a:solidFill>
                  <a:schemeClr val="tx1"/>
                </a:solidFill>
              </a:rPr>
              <a:t>() == 0))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         if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</a:rPr>
              <a:t>input.charAt</a:t>
            </a:r>
            <a:r>
              <a:rPr lang="en-US" sz="1600" dirty="0" smtClean="0">
                <a:solidFill>
                  <a:schemeClr val="tx1"/>
                </a:solidFill>
              </a:rPr>
              <a:t>(0) == 'q')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 lvl="2"/>
            <a:r>
              <a:rPr lang="en-US" sz="1600" b="1" dirty="0" smtClean="0">
                <a:solidFill>
                  <a:schemeClr val="tx1"/>
                </a:solidFill>
              </a:rPr>
              <a:t>  else switch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</a:rPr>
              <a:t>input.charAt</a:t>
            </a:r>
            <a:r>
              <a:rPr lang="en-US" sz="1600" dirty="0" smtClean="0">
                <a:solidFill>
                  <a:schemeClr val="tx1"/>
                </a:solidFill>
              </a:rPr>
              <a:t>(0)) {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'p’, ‘P’: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print(names);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 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'd’, ‘D’: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names.deleteElement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input.substring</a:t>
            </a:r>
            <a:r>
              <a:rPr lang="en-US" sz="1600" dirty="0" smtClean="0">
                <a:solidFill>
                  <a:schemeClr val="tx1"/>
                </a:solidFill>
              </a:rPr>
              <a:t>(2, </a:t>
            </a:r>
            <a:r>
              <a:rPr lang="en-US" sz="1600" dirty="0" err="1" smtClean="0">
                <a:solidFill>
                  <a:schemeClr val="tx1"/>
                </a:solidFill>
              </a:rPr>
              <a:t>input.length</a:t>
            </a:r>
            <a:r>
              <a:rPr lang="en-US" sz="1600" dirty="0" smtClean="0">
                <a:solidFill>
                  <a:schemeClr val="tx1"/>
                </a:solidFill>
              </a:rPr>
              <a:t>()));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'm’, ‘M’: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names.member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input.substring</a:t>
            </a:r>
            <a:r>
              <a:rPr lang="en-US" sz="1600" dirty="0" smtClean="0">
                <a:solidFill>
                  <a:schemeClr val="tx1"/>
                </a:solidFill>
              </a:rPr>
              <a:t>(2, </a:t>
            </a:r>
            <a:r>
              <a:rPr lang="en-US" sz="1600" dirty="0" err="1" smtClean="0">
                <a:solidFill>
                  <a:schemeClr val="tx1"/>
                </a:solidFill>
              </a:rPr>
              <a:t>input.length</a:t>
            </a:r>
            <a:r>
              <a:rPr lang="en-US" sz="1600" dirty="0" smtClean="0">
                <a:solidFill>
                  <a:schemeClr val="tx1"/>
                </a:solidFill>
              </a:rPr>
              <a:t>())));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'c’, ‘C’: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names.clear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</a:t>
            </a:r>
            <a:r>
              <a:rPr lang="en-US" sz="1600" b="1" dirty="0" smtClean="0">
                <a:solidFill>
                  <a:schemeClr val="tx1"/>
                </a:solidFill>
              </a:rPr>
              <a:t>default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names.addElement</a:t>
            </a:r>
            <a:r>
              <a:rPr lang="en-US" sz="1600" dirty="0" smtClean="0">
                <a:solidFill>
                  <a:schemeClr val="tx1"/>
                </a:solidFill>
              </a:rPr>
              <a:t>(input);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}       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676400" y="2819400"/>
            <a:ext cx="1600200" cy="3810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~PP1738.WAV">
            <a:hlinkClick r:id="" action="ppaction://media"/>
          </p:cNvPr>
          <p:cNvPicPr>
            <a:picLocks noRot="1" noChangeAspect="1"/>
          </p:cNvPicPr>
          <p:nvPr>
            <a:wavAudioFile r:embed="rId1" name="~PP173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Omitting Break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914400"/>
            <a:ext cx="8763000" cy="586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static void </a:t>
            </a:r>
            <a:r>
              <a:rPr lang="en-US" sz="1600" dirty="0" smtClean="0">
                <a:solidFill>
                  <a:schemeClr val="tx1"/>
                </a:solidFill>
              </a:rPr>
              <a:t>main(String </a:t>
            </a:r>
            <a:r>
              <a:rPr lang="en-US" sz="1600" dirty="0" err="1" smtClean="0">
                <a:solidFill>
                  <a:schemeClr val="tx1"/>
                </a:solidFill>
              </a:rPr>
              <a:t>args</a:t>
            </a:r>
            <a:r>
              <a:rPr lang="en-US" sz="1600" dirty="0" smtClean="0">
                <a:solidFill>
                  <a:schemeClr val="tx1"/>
                </a:solidFill>
              </a:rPr>
              <a:t>[])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StringDatabase</a:t>
            </a:r>
            <a:r>
              <a:rPr lang="en-US" sz="1600" dirty="0" smtClean="0">
                <a:solidFill>
                  <a:schemeClr val="tx1"/>
                </a:solidFill>
              </a:rPr>
              <a:t> names = </a:t>
            </a:r>
            <a:r>
              <a:rPr lang="en-US" sz="1600" b="1" dirty="0" smtClean="0">
                <a:solidFill>
                  <a:schemeClr val="tx1"/>
                </a:solidFill>
              </a:rPr>
              <a:t>new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AStringDatabase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while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b="1" dirty="0" smtClean="0">
                <a:solidFill>
                  <a:schemeClr val="tx1"/>
                </a:solidFill>
              </a:rPr>
              <a:t>true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String input = </a:t>
            </a:r>
            <a:r>
              <a:rPr lang="en-US" sz="1600" dirty="0" err="1" smtClean="0">
                <a:solidFill>
                  <a:schemeClr val="tx1"/>
                </a:solidFill>
              </a:rPr>
              <a:t>System.console</a:t>
            </a:r>
            <a:r>
              <a:rPr lang="en-US" sz="1600" dirty="0" smtClean="0">
                <a:solidFill>
                  <a:schemeClr val="tx1"/>
                </a:solidFill>
              </a:rPr>
              <a:t>().</a:t>
            </a:r>
            <a:r>
              <a:rPr lang="en-US" sz="1600" dirty="0" err="1" smtClean="0">
                <a:solidFill>
                  <a:schemeClr val="tx1"/>
                </a:solidFill>
              </a:rPr>
              <a:t>readLine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 </a:t>
            </a:r>
            <a:r>
              <a:rPr lang="en-US" sz="1600" b="1" dirty="0" smtClean="0">
                <a:solidFill>
                  <a:schemeClr val="tx1"/>
                </a:solidFill>
              </a:rPr>
              <a:t>if</a:t>
            </a:r>
            <a:r>
              <a:rPr lang="en-US" sz="1600" dirty="0" smtClean="0">
                <a:solidFill>
                  <a:schemeClr val="tx1"/>
                </a:solidFill>
              </a:rPr>
              <a:t> (!(</a:t>
            </a:r>
            <a:r>
              <a:rPr lang="en-US" sz="1600" dirty="0" err="1" smtClean="0">
                <a:solidFill>
                  <a:schemeClr val="tx1"/>
                </a:solidFill>
              </a:rPr>
              <a:t>input.length</a:t>
            </a:r>
            <a:r>
              <a:rPr lang="en-US" sz="1600" dirty="0" smtClean="0">
                <a:solidFill>
                  <a:schemeClr val="tx1"/>
                </a:solidFill>
              </a:rPr>
              <a:t>() == 0))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         if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</a:rPr>
              <a:t>input.charAt</a:t>
            </a:r>
            <a:r>
              <a:rPr lang="en-US" sz="1600" dirty="0" smtClean="0">
                <a:solidFill>
                  <a:schemeClr val="tx1"/>
                </a:solidFill>
              </a:rPr>
              <a:t>(0) == 'q')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break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 lvl="2"/>
            <a:r>
              <a:rPr lang="en-US" sz="1600" b="1" dirty="0" smtClean="0">
                <a:solidFill>
                  <a:schemeClr val="tx1"/>
                </a:solidFill>
              </a:rPr>
              <a:t>  else switch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</a:rPr>
              <a:t>input.charAt</a:t>
            </a:r>
            <a:r>
              <a:rPr lang="en-US" sz="1600" dirty="0" smtClean="0">
                <a:solidFill>
                  <a:schemeClr val="tx1"/>
                </a:solidFill>
              </a:rPr>
              <a:t>(0)) {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'p’, ‘P’: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print(names);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'd’, ‘D’: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names.deleteElement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input.substring</a:t>
            </a:r>
            <a:r>
              <a:rPr lang="en-US" sz="1600" dirty="0" smtClean="0">
                <a:solidFill>
                  <a:schemeClr val="tx1"/>
                </a:solidFill>
              </a:rPr>
              <a:t>(2, </a:t>
            </a:r>
            <a:r>
              <a:rPr lang="en-US" sz="1600" dirty="0" err="1" smtClean="0">
                <a:solidFill>
                  <a:schemeClr val="tx1"/>
                </a:solidFill>
              </a:rPr>
              <a:t>input.length</a:t>
            </a:r>
            <a:r>
              <a:rPr lang="en-US" sz="1600" dirty="0" smtClean="0">
                <a:solidFill>
                  <a:schemeClr val="tx1"/>
                </a:solidFill>
              </a:rPr>
              <a:t>()));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'm’, ‘M’: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names.member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input.substring</a:t>
            </a:r>
            <a:r>
              <a:rPr lang="en-US" sz="1600" dirty="0" smtClean="0">
                <a:solidFill>
                  <a:schemeClr val="tx1"/>
                </a:solidFill>
              </a:rPr>
              <a:t>(2, </a:t>
            </a:r>
            <a:r>
              <a:rPr lang="en-US" sz="1600" dirty="0" err="1" smtClean="0">
                <a:solidFill>
                  <a:schemeClr val="tx1"/>
                </a:solidFill>
              </a:rPr>
              <a:t>input.length</a:t>
            </a:r>
            <a:r>
              <a:rPr lang="en-US" sz="1600" dirty="0" smtClean="0">
                <a:solidFill>
                  <a:schemeClr val="tx1"/>
                </a:solidFill>
              </a:rPr>
              <a:t>())));</a:t>
            </a:r>
          </a:p>
          <a:p>
            <a:pPr lvl="3"/>
            <a:r>
              <a:rPr lang="en-US" sz="1600" b="1" dirty="0" smtClean="0">
                <a:solidFill>
                  <a:schemeClr val="tx1"/>
                </a:solidFill>
              </a:rPr>
              <a:t>case</a:t>
            </a:r>
            <a:r>
              <a:rPr lang="en-US" sz="1600" dirty="0" smtClean="0">
                <a:solidFill>
                  <a:schemeClr val="tx1"/>
                </a:solidFill>
              </a:rPr>
              <a:t> 'c’, ‘C’: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names.clear</a:t>
            </a:r>
            <a:r>
              <a:rPr lang="en-US" sz="1600" dirty="0" smtClean="0">
                <a:solidFill>
                  <a:schemeClr val="tx1"/>
                </a:solidFill>
              </a:rPr>
              <a:t>();</a:t>
            </a:r>
          </a:p>
          <a:p>
            <a:pPr lvl="3"/>
            <a:r>
              <a:rPr lang="en-US" sz="1600" b="1" dirty="0" smtClean="0">
                <a:solidFill>
                  <a:schemeClr val="tx1"/>
                </a:solidFill>
              </a:rPr>
              <a:t>default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lvl="3"/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dirty="0" err="1" smtClean="0">
                <a:solidFill>
                  <a:schemeClr val="tx1"/>
                </a:solidFill>
              </a:rPr>
              <a:t>names.addElement</a:t>
            </a:r>
            <a:r>
              <a:rPr lang="en-US" sz="1600" dirty="0" smtClean="0">
                <a:solidFill>
                  <a:schemeClr val="tx1"/>
                </a:solidFill>
              </a:rPr>
              <a:t>(input);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  }       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1066800"/>
            <a:ext cx="2133600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Code falls through to the next case arm without break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2514600"/>
            <a:ext cx="2133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Switch expression evaluated once.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3352800"/>
            <a:ext cx="21336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More efficient  than nested ifs.</a:t>
            </a:r>
            <a:endParaRPr lang="en-US" dirty="0"/>
          </a:p>
        </p:txBody>
      </p:sp>
      <p:pic>
        <p:nvPicPr>
          <p:cNvPr id="8" name="~PP1711.WAV">
            <a:hlinkClick r:id="" action="ppaction://media"/>
          </p:cNvPr>
          <p:cNvPicPr>
            <a:picLocks noRot="1" noChangeAspect="1"/>
          </p:cNvPicPr>
          <p:nvPr>
            <a:wavAudioFile r:embed="rId2" name="~PP171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Illegal Switch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2057400"/>
            <a:ext cx="54864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     </a:t>
            </a:r>
            <a:r>
              <a:rPr lang="en-US" b="1" dirty="0" smtClean="0">
                <a:solidFill>
                  <a:schemeClr val="tx1"/>
                </a:solidFill>
              </a:rPr>
              <a:t>       switch</a:t>
            </a:r>
            <a:r>
              <a:rPr lang="en-US" dirty="0" smtClean="0">
                <a:solidFill>
                  <a:schemeClr val="tx1"/>
                </a:solidFill>
              </a:rPr>
              <a:t> (input){</a:t>
            </a:r>
          </a:p>
          <a:p>
            <a:pPr lvl="3"/>
            <a:r>
              <a:rPr lang="en-US" b="1" dirty="0" smtClean="0">
                <a:solidFill>
                  <a:schemeClr val="tx1"/>
                </a:solidFill>
              </a:rPr>
              <a:t>case</a:t>
            </a:r>
            <a:r>
              <a:rPr lang="en-US" dirty="0" smtClean="0">
                <a:solidFill>
                  <a:schemeClr val="tx1"/>
                </a:solidFill>
              </a:rPr>
              <a:t> “print”: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</a:rPr>
              <a:t>        print(names);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case</a:t>
            </a:r>
            <a:r>
              <a:rPr lang="en-US" dirty="0" smtClean="0">
                <a:solidFill>
                  <a:schemeClr val="tx1"/>
                </a:solidFill>
              </a:rPr>
              <a:t> “clear”: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names.clear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pPr lvl="3"/>
            <a:r>
              <a:rPr lang="en-US" b="1" dirty="0" smtClean="0">
                <a:solidFill>
                  <a:schemeClr val="tx1"/>
                </a:solidFill>
              </a:rPr>
              <a:t>default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</a:p>
          <a:p>
            <a:pPr lvl="3"/>
            <a:r>
              <a:rPr lang="en-US" dirty="0" smtClean="0">
                <a:solidFill>
                  <a:schemeClr val="tx1"/>
                </a:solidFill>
              </a:rPr>
              <a:t>        </a:t>
            </a:r>
            <a:r>
              <a:rPr lang="en-US" dirty="0" err="1" smtClean="0">
                <a:solidFill>
                  <a:schemeClr val="tx1"/>
                </a:solidFill>
              </a:rPr>
              <a:t>names.addElement</a:t>
            </a:r>
            <a:r>
              <a:rPr lang="en-US" dirty="0" smtClean="0">
                <a:solidFill>
                  <a:schemeClr val="tx1"/>
                </a:solidFill>
              </a:rPr>
              <a:t>(input);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3505200" y="1600200"/>
            <a:ext cx="1219200" cy="762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95600" y="914400"/>
            <a:ext cx="3597275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Type of switch expression must be ordinal type</a:t>
            </a:r>
          </a:p>
        </p:txBody>
      </p:sp>
      <p:pic>
        <p:nvPicPr>
          <p:cNvPr id="6" name="~PP1054.WAV">
            <a:hlinkClick r:id="" action="ppaction://media"/>
          </p:cNvPr>
          <p:cNvPicPr>
            <a:picLocks noRot="1" noChangeAspect="1"/>
          </p:cNvPicPr>
          <p:nvPr>
            <a:wavAudioFile r:embed="rId1" name="~PP105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Ordinal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7924800" cy="1066800"/>
          </a:xfrm>
        </p:spPr>
        <p:txBody>
          <a:bodyPr/>
          <a:lstStyle/>
          <a:p>
            <a:r>
              <a:rPr lang="en-US" dirty="0" smtClean="0"/>
              <a:t>Values of type are ordered.</a:t>
            </a:r>
          </a:p>
          <a:p>
            <a:r>
              <a:rPr lang="en-US" dirty="0" smtClean="0"/>
              <a:t>Each value has a unique successor and predecessor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01213" y="4419600"/>
            <a:ext cx="487634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int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10413" y="4419600"/>
            <a:ext cx="659155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char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453413" y="4419600"/>
            <a:ext cx="859531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String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44213" y="4419600"/>
            <a:ext cx="889987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double</a:t>
            </a:r>
          </a:p>
        </p:txBody>
      </p:sp>
      <p:sp>
        <p:nvSpPr>
          <p:cNvPr id="15" name="Multiply 14"/>
          <p:cNvSpPr/>
          <p:nvPr/>
        </p:nvSpPr>
        <p:spPr>
          <a:xfrm>
            <a:off x="4038600" y="4495800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6629400" y="4495800"/>
            <a:ext cx="609600" cy="6096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~PP1268.WAV">
            <a:hlinkClick r:id="" action="ppaction://media"/>
          </p:cNvPr>
          <p:cNvPicPr>
            <a:picLocks noRot="1" noChangeAspect="1"/>
          </p:cNvPicPr>
          <p:nvPr>
            <a:wavAudioFile r:embed="rId2" name="~PP12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 Operations on Variables Typed </a:t>
            </a:r>
            <a:r>
              <a:rPr lang="en-US" smtClean="0"/>
              <a:t>by Interfaces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00600" y="4114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28194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  <a:endCxn id="5" idx="2"/>
          </p:cNvCxnSpPr>
          <p:nvPr/>
        </p:nvCxnSpPr>
        <p:spPr>
          <a:xfrm rot="5400000" flipH="1" flipV="1">
            <a:off x="5105400" y="3810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7" name="Rectangle 6"/>
          <p:cNvSpPr/>
          <p:nvPr/>
        </p:nvSpPr>
        <p:spPr>
          <a:xfrm>
            <a:off x="5791200" y="1143000"/>
            <a:ext cx="12192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  <a:endCxn id="7" idx="2"/>
          </p:cNvCxnSpPr>
          <p:nvPr/>
        </p:nvCxnSpPr>
        <p:spPr>
          <a:xfrm rot="5400000" flipH="1" flipV="1">
            <a:off x="5486400" y="1905000"/>
            <a:ext cx="838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9" name="Rectangle 8"/>
          <p:cNvSpPr/>
          <p:nvPr/>
        </p:nvSpPr>
        <p:spPr>
          <a:xfrm>
            <a:off x="6858000" y="2819401"/>
            <a:ext cx="12192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>
          <a:xfrm rot="16200000" flipV="1">
            <a:off x="6515100" y="1866901"/>
            <a:ext cx="838201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1" name="Rectangle 10"/>
          <p:cNvSpPr/>
          <p:nvPr/>
        </p:nvSpPr>
        <p:spPr>
          <a:xfrm>
            <a:off x="1447800" y="41148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47800" y="28194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0"/>
            <a:endCxn id="12" idx="2"/>
          </p:cNvCxnSpPr>
          <p:nvPr/>
        </p:nvCxnSpPr>
        <p:spPr>
          <a:xfrm rot="5400000" flipH="1" flipV="1">
            <a:off x="1752600" y="38100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>
            <a:stCxn id="5" idx="1"/>
            <a:endCxn id="12" idx="3"/>
          </p:cNvCxnSpPr>
          <p:nvPr/>
        </p:nvCxnSpPr>
        <p:spPr>
          <a:xfrm rot="10800000">
            <a:off x="2667000" y="3162300"/>
            <a:ext cx="21336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1"/>
            <a:endCxn id="11" idx="3"/>
          </p:cNvCxnSpPr>
          <p:nvPr/>
        </p:nvCxnSpPr>
        <p:spPr>
          <a:xfrm rot="10800000">
            <a:off x="2667000" y="4457700"/>
            <a:ext cx="21336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286000" y="6248400"/>
            <a:ext cx="1600200" cy="1588"/>
          </a:xfrm>
          <a:prstGeom prst="straightConnector1">
            <a:avLst/>
          </a:prstGeom>
          <a:ln w="28575">
            <a:prstDash val="dashDot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209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953000" y="6248400"/>
            <a:ext cx="1600200" cy="158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76800" y="62484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extends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724400" y="5410200"/>
            <a:ext cx="1219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AString</a:t>
            </a:r>
            <a:endParaRPr lang="en-US" dirty="0" smtClean="0"/>
          </a:p>
          <a:p>
            <a:pPr algn="ctr"/>
            <a:r>
              <a:rPr lang="en-US" dirty="0" smtClean="0"/>
              <a:t>Set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5106194" y="5104606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4" name="Rectangle 23"/>
          <p:cNvSpPr/>
          <p:nvPr/>
        </p:nvSpPr>
        <p:spPr>
          <a:xfrm>
            <a:off x="838200" y="1143000"/>
            <a:ext cx="4648200" cy="838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StringHistory</a:t>
            </a:r>
            <a:r>
              <a:rPr lang="en-US" dirty="0" smtClean="0"/>
              <a:t> stringHistory1, stringHistory2;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838200" y="1981200"/>
            <a:ext cx="4648200" cy="762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stringHistory.equals</a:t>
            </a:r>
            <a:r>
              <a:rPr lang="en-US" dirty="0" smtClean="0"/>
              <a:t>(stringHistory2);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62000" y="4953000"/>
            <a:ext cx="2895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Object operation special cased.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62000" y="5791200"/>
            <a:ext cx="3048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All interfaces should inherit from interface defined by Object..</a:t>
            </a:r>
            <a:endParaRPr lang="en-US" dirty="0"/>
          </a:p>
        </p:txBody>
      </p:sp>
      <p:pic>
        <p:nvPicPr>
          <p:cNvPr id="30" name="~PP1702.WAV">
            <a:hlinkClick r:id="" action="ppaction://media"/>
          </p:cNvPr>
          <p:cNvPicPr>
            <a:picLocks noRot="1" noChangeAspect="1"/>
          </p:cNvPicPr>
          <p:nvPr>
            <a:wavAudioFile r:embed="rId2" name="~PP170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0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Garbage Collection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14799" y="1447800"/>
            <a:ext cx="4724401" cy="4648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1200" y="1524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96201" y="1524000"/>
            <a:ext cx="1066799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96200" y="1981200"/>
            <a:ext cx="1066801" cy="4038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91000" y="1524000"/>
            <a:ext cx="10668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address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000" y="1295400"/>
            <a:ext cx="30480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 p1   = </a:t>
            </a:r>
            <a:r>
              <a:rPr lang="en-US" b="1" dirty="0" smtClean="0"/>
              <a:t>new</a:t>
            </a:r>
          </a:p>
          <a:p>
            <a:pPr algn="ctr"/>
            <a:r>
              <a:rPr lang="en-US" sz="800" b="1" dirty="0" smtClean="0"/>
              <a:t> 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ACartesianPoint</a:t>
            </a:r>
            <a:r>
              <a:rPr lang="en-US" dirty="0" smtClean="0"/>
              <a:t>(100,100);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81600" y="2362200"/>
            <a:ext cx="24384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ACartesianPoint@8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43400" y="23622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</a:t>
            </a:r>
            <a:endParaRPr lang="en-US" u="sng" dirty="0"/>
          </a:p>
        </p:txBody>
      </p:sp>
      <p:sp>
        <p:nvSpPr>
          <p:cNvPr id="12" name="Rectangle 11"/>
          <p:cNvSpPr/>
          <p:nvPr/>
        </p:nvSpPr>
        <p:spPr>
          <a:xfrm>
            <a:off x="7696201" y="2362200"/>
            <a:ext cx="1066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696200" y="2667000"/>
            <a:ext cx="1066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181600" y="3200400"/>
            <a:ext cx="24384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 p1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343400" y="32004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52</a:t>
            </a:r>
            <a:endParaRPr lang="en-US" u="sng" dirty="0"/>
          </a:p>
        </p:txBody>
      </p:sp>
      <p:sp>
        <p:nvSpPr>
          <p:cNvPr id="35" name="Rectangle 34"/>
          <p:cNvSpPr/>
          <p:nvPr/>
        </p:nvSpPr>
        <p:spPr>
          <a:xfrm>
            <a:off x="7696200" y="3200400"/>
            <a:ext cx="1066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181600" y="4419600"/>
            <a:ext cx="24384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 p2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343400" y="44196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56</a:t>
            </a:r>
            <a:endParaRPr lang="en-US" u="sng" dirty="0"/>
          </a:p>
        </p:txBody>
      </p:sp>
      <p:sp>
        <p:nvSpPr>
          <p:cNvPr id="39" name="Rectangle 38"/>
          <p:cNvSpPr/>
          <p:nvPr/>
        </p:nvSpPr>
        <p:spPr>
          <a:xfrm>
            <a:off x="304800" y="6324600"/>
            <a:ext cx="2590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ACartesianPoint@8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04800" y="5562600"/>
            <a:ext cx="1143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14600" y="5486400"/>
            <a:ext cx="1143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40" idx="2"/>
            <a:endCxn id="39" idx="0"/>
          </p:cNvCxnSpPr>
          <p:nvPr/>
        </p:nvCxnSpPr>
        <p:spPr>
          <a:xfrm rot="16200000" flipH="1">
            <a:off x="1047750" y="5772150"/>
            <a:ext cx="381000" cy="723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2"/>
            <a:endCxn id="39" idx="0"/>
          </p:cNvCxnSpPr>
          <p:nvPr/>
        </p:nvCxnSpPr>
        <p:spPr>
          <a:xfrm rot="5400000">
            <a:off x="2114550" y="5353050"/>
            <a:ext cx="457200" cy="1485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696200" y="2362200"/>
            <a:ext cx="1066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7696200" y="4419600"/>
            <a:ext cx="1066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</a:t>
            </a:r>
            <a:endParaRPr lang="en-US" u="sng" dirty="0"/>
          </a:p>
        </p:txBody>
      </p:sp>
      <p:sp>
        <p:nvSpPr>
          <p:cNvPr id="42" name="Rectangle 41"/>
          <p:cNvSpPr/>
          <p:nvPr/>
        </p:nvSpPr>
        <p:spPr>
          <a:xfrm>
            <a:off x="457200" y="2895600"/>
            <a:ext cx="2971800" cy="990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 p2   = </a:t>
            </a:r>
            <a:r>
              <a:rPr lang="en-US" b="1" dirty="0" smtClean="0"/>
              <a:t>new</a:t>
            </a:r>
          </a:p>
          <a:p>
            <a:pPr algn="ctr"/>
            <a:r>
              <a:rPr lang="en-US" sz="800" b="1" dirty="0" smtClean="0"/>
              <a:t> 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ACartesianPoint</a:t>
            </a:r>
            <a:r>
              <a:rPr lang="en-US" dirty="0" smtClean="0"/>
              <a:t>(150,75);   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181600" y="5029200"/>
            <a:ext cx="24384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ACartesianPoint@76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343400" y="5029200"/>
            <a:ext cx="685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76</a:t>
            </a:r>
            <a:endParaRPr lang="en-US" u="sng" dirty="0"/>
          </a:p>
        </p:txBody>
      </p:sp>
      <p:sp>
        <p:nvSpPr>
          <p:cNvPr id="48" name="Rectangle 47"/>
          <p:cNvSpPr/>
          <p:nvPr/>
        </p:nvSpPr>
        <p:spPr>
          <a:xfrm>
            <a:off x="7696201" y="5029200"/>
            <a:ext cx="1066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7696200" y="5334000"/>
            <a:ext cx="1066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75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7696200" y="5029200"/>
            <a:ext cx="1066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7696200" y="3200400"/>
            <a:ext cx="1066800" cy="304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/>
              <a:t>8</a:t>
            </a:r>
            <a:endParaRPr lang="en-US" u="sng" dirty="0"/>
          </a:p>
        </p:txBody>
      </p:sp>
      <p:sp>
        <p:nvSpPr>
          <p:cNvPr id="52" name="Rectangle 51"/>
          <p:cNvSpPr/>
          <p:nvPr/>
        </p:nvSpPr>
        <p:spPr>
          <a:xfrm>
            <a:off x="3124200" y="6324600"/>
            <a:ext cx="2590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ACartesianPoint@76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57200" y="4114800"/>
            <a:ext cx="2971800" cy="457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   = p1 ;   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6096000" y="6324600"/>
            <a:ext cx="2514600" cy="381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Garbage Collected</a:t>
            </a:r>
            <a:endParaRPr lang="en-US" dirty="0"/>
          </a:p>
        </p:txBody>
      </p:sp>
      <p:cxnSp>
        <p:nvCxnSpPr>
          <p:cNvPr id="64" name="Straight Arrow Connector 63"/>
          <p:cNvCxnSpPr>
            <a:stCxn id="62" idx="0"/>
          </p:cNvCxnSpPr>
          <p:nvPr/>
        </p:nvCxnSpPr>
        <p:spPr>
          <a:xfrm rot="5400000" flipH="1" flipV="1">
            <a:off x="7029450" y="5657850"/>
            <a:ext cx="9906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2" idx="1"/>
            <a:endCxn id="52" idx="3"/>
          </p:cNvCxnSpPr>
          <p:nvPr/>
        </p:nvCxnSpPr>
        <p:spPr>
          <a:xfrm rot="10800000">
            <a:off x="5715000" y="65151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185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Conventions And Inheritance 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Conventions for how methods are named for </a:t>
            </a:r>
            <a:r>
              <a:rPr lang="en-US" dirty="0" err="1" smtClean="0"/>
              <a:t>stateful</a:t>
            </a:r>
            <a:r>
              <a:rPr lang="en-US" dirty="0" smtClean="0"/>
              <a:t>, geometric, collection objects</a:t>
            </a:r>
          </a:p>
          <a:p>
            <a:r>
              <a:rPr lang="en-US" dirty="0" smtClean="0"/>
              <a:t>Makes it easier to find opportunities for inheritance</a:t>
            </a:r>
          </a:p>
          <a:p>
            <a:r>
              <a:rPr lang="en-US" dirty="0" smtClean="0"/>
              <a:t>However, not all methods defined by you are constrained by </a:t>
            </a:r>
            <a:r>
              <a:rPr lang="en-US" dirty="0" err="1" smtClean="0"/>
              <a:t>ObjectEditor</a:t>
            </a:r>
            <a:r>
              <a:rPr lang="en-US" smtClean="0"/>
              <a:t> conventions</a:t>
            </a:r>
            <a:endParaRPr lang="en-US" dirty="0"/>
          </a:p>
        </p:txBody>
      </p:sp>
      <p:pic>
        <p:nvPicPr>
          <p:cNvPr id="6" name="~PP3196.WAV">
            <a:hlinkClick r:id="" action="ppaction://media"/>
          </p:cNvPr>
          <p:cNvPicPr>
            <a:picLocks noRot="1" noChangeAspect="1"/>
          </p:cNvPicPr>
          <p:nvPr>
            <a:wavAudioFile r:embed="rId1" name="~PP319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43214"/>
      </p:ext>
    </p:extLst>
  </p:cSld>
  <p:clrMapOvr>
    <a:masterClrMapping/>
  </p:clrMapOvr>
  <p:transition advTm="57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2438400"/>
            <a:ext cx="842803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String[] strings= (String)  “Joe Doe”;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 Time Errors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447800"/>
            <a:ext cx="842803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database= (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8034293" y="23622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33528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Cast done at runtime even for instantiated classes in Java 1.6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16005" y="5105400"/>
            <a:ext cx="4237038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Can cast an object /variable of class C to type T only if C is the same or super or subtype of  T</a:t>
            </a:r>
            <a:endParaRPr lang="en-US" dirty="0"/>
          </a:p>
        </p:txBody>
      </p:sp>
      <p:pic>
        <p:nvPicPr>
          <p:cNvPr id="13" name="~PP2605.WAV">
            <a:hlinkClick r:id="" action="ppaction://media"/>
          </p:cNvPr>
          <p:cNvPicPr>
            <a:picLocks noRot="1" noChangeAspect="1"/>
          </p:cNvPicPr>
          <p:nvPr>
            <a:wavAudioFile r:embed="rId2" name="~PP26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7714" y="3341914"/>
            <a:ext cx="8438924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point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(Point) 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814" y="4114800"/>
            <a:ext cx="8400824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= (Point) 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"hello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7952014" y="4136571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22760"/>
      </p:ext>
    </p:extLst>
  </p:cSld>
  <p:clrMapOvr>
    <a:masterClrMapping/>
  </p:clrMapOvr>
  <p:transition advTm="212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ObjectEditor Graphics Rules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57912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ShuttleLocation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FancyCartesianPlane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		 		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ImageLabel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setShuttleX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setShuttleY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3733800"/>
            <a:ext cx="5791200" cy="25475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NotAPoint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FancyCartesianPlane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			 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	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getCartesianPlane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ImageLabel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getShuttleLabel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setX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setY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Point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getLocation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2362200"/>
            <a:ext cx="1371600" cy="8382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5029200"/>
            <a:ext cx="609600" cy="9906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4114800"/>
            <a:ext cx="685800" cy="3048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t="8839"/>
          <a:stretch/>
        </p:blipFill>
        <p:spPr bwMode="auto">
          <a:xfrm>
            <a:off x="6248400" y="1187355"/>
            <a:ext cx="2166937" cy="28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t="29059"/>
          <a:stretch/>
        </p:blipFill>
        <p:spPr bwMode="auto">
          <a:xfrm>
            <a:off x="6248401" y="4267200"/>
            <a:ext cx="2438400" cy="107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352800" y="4909782"/>
            <a:ext cx="29718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interpreted as a Point as its name contains “Point” and has X and Y Properties</a:t>
            </a:r>
            <a:endParaRPr lang="en-US" dirty="0"/>
          </a:p>
        </p:txBody>
      </p:sp>
      <p:pic>
        <p:nvPicPr>
          <p:cNvPr id="14" name="~PP2728.WAV">
            <a:hlinkClick r:id="" action="ppaction://media"/>
          </p:cNvPr>
          <p:cNvPicPr>
            <a:picLocks noRot="1" noChangeAspect="1"/>
          </p:cNvPicPr>
          <p:nvPr>
            <a:wavAudioFile r:embed="rId2" name="~PP2728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0370409"/>
      </p:ext>
    </p:extLst>
  </p:cSld>
  <p:clrMapOvr>
    <a:masterClrMapping/>
  </p:clrMapOvr>
  <p:transition advTm="295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Type-Checking Examples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3276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038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stringHistory.size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800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.clear()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5562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((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 .clear()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371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21336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stringDatabase.clear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7696200" y="15240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7696200" y="49530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2761.WAV">
            <a:hlinkClick r:id="" action="ppaction://media"/>
          </p:cNvPr>
          <p:cNvPicPr>
            <a:picLocks noRot="1" noChangeAspect="1"/>
          </p:cNvPicPr>
          <p:nvPr>
            <a:wavAudioFile r:embed="rId2" name="~PP276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5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Point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2438400"/>
          </a:xfrm>
        </p:spPr>
        <p:txBody>
          <a:bodyPr/>
          <a:lstStyle/>
          <a:p>
            <a:r>
              <a:rPr lang="en-US" dirty="0" smtClean="0"/>
              <a:t>An object is recognized as a point representation if:</a:t>
            </a:r>
          </a:p>
          <a:p>
            <a:pPr lvl="1"/>
            <a:r>
              <a:rPr lang="en-US" dirty="0" smtClean="0"/>
              <a:t>Its interface or class has the string “Point” in its name or has a </a:t>
            </a:r>
            <a:r>
              <a:rPr lang="en-US" dirty="0"/>
              <a:t>P</a:t>
            </a:r>
            <a:r>
              <a:rPr lang="en-US" dirty="0" smtClean="0"/>
              <a:t>oint annotation</a:t>
            </a:r>
          </a:p>
          <a:p>
            <a:pPr lvl="1"/>
            <a:r>
              <a:rPr lang="en-US" dirty="0" smtClean="0"/>
              <a:t>It has (read-only)  </a:t>
            </a:r>
            <a:r>
              <a:rPr lang="en-US" dirty="0" err="1" smtClean="0"/>
              <a:t>int</a:t>
            </a:r>
            <a:r>
              <a:rPr lang="en-US" dirty="0" smtClean="0"/>
              <a:t> properties, X and Y, representing Cartesian window coordinates</a:t>
            </a:r>
          </a:p>
          <a:p>
            <a:pPr lvl="1"/>
            <a:r>
              <a:rPr lang="en-US" dirty="0" smtClean="0"/>
              <a:t>Can have additional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3810000"/>
            <a:ext cx="8153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@</a:t>
            </a:r>
            <a:r>
              <a:rPr lang="en-US" dirty="0" err="1" smtClean="0">
                <a:solidFill>
                  <a:schemeClr val="tx1"/>
                </a:solidFill>
              </a:rPr>
              <a:t>StructurePattern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StructurePatternNames.POINT_PATTERN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interface</a:t>
            </a:r>
            <a:r>
              <a:rPr lang="en-US" dirty="0" smtClean="0">
                <a:solidFill>
                  <a:schemeClr val="tx1"/>
                </a:solidFill>
              </a:rPr>
              <a:t> Point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getX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getY</a:t>
            </a:r>
            <a:r>
              <a:rPr lang="en-US" dirty="0" smtClean="0">
                <a:solidFill>
                  <a:schemeClr val="tx1"/>
                </a:solidFill>
              </a:rPr>
              <a:t>(); 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getAngle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getRadius</a:t>
            </a:r>
            <a:r>
              <a:rPr lang="en-US" dirty="0" smtClean="0">
                <a:solidFill>
                  <a:schemeClr val="tx1"/>
                </a:solidFill>
              </a:rPr>
              <a:t>();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~PP2649.WAV">
            <a:hlinkClick r:id="" action="ppaction://media"/>
          </p:cNvPr>
          <p:cNvPicPr>
            <a:picLocks noRot="1" noChangeAspect="1"/>
          </p:cNvPicPr>
          <p:nvPr>
            <a:wavAudioFile r:embed="rId1" name="~PP264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96109"/>
      </p:ext>
    </p:extLst>
  </p:cSld>
  <p:clrMapOvr>
    <a:masterClrMapping/>
  </p:clrMapOvr>
  <p:transition advTm="36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1227730"/>
            <a:ext cx="8382000" cy="15916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util.annotations.IsAtomicShape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sz="1600" dirty="0" err="1" smtClean="0">
                <a:solidFill>
                  <a:srgbClr val="646464"/>
                </a:solidFill>
                <a:latin typeface="Courier New"/>
              </a:rPr>
              <a:t>IsAtomicShape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false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//same as </a:t>
            </a:r>
            <a:r>
              <a:rPr lang="en-US" sz="1600" dirty="0" err="1" smtClean="0">
                <a:solidFill>
                  <a:srgbClr val="3F7F5F"/>
                </a:solidFill>
                <a:latin typeface="Courier New"/>
              </a:rPr>
              <a:t>AShuttleLocation</a:t>
            </a:r>
            <a:r>
              <a:rPr lang="en-US" sz="1600" dirty="0" smtClean="0">
                <a:solidFill>
                  <a:srgbClr val="3F7F5F"/>
                </a:solidFill>
                <a:latin typeface="Courier New"/>
              </a:rPr>
              <a:t> except interface name </a:t>
            </a:r>
          </a:p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AShuttleLocationImplementingABadlyNamedInterface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			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NotAPoint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IS_ATOMIC_SHAPE Class Annotation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295400"/>
            <a:ext cx="4800600" cy="53340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19600" y="2268940"/>
            <a:ext cx="1196454" cy="275230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600" y="5486400"/>
            <a:ext cx="38862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IsAtomicShape</a:t>
            </a:r>
            <a:r>
              <a:rPr lang="en-US" dirty="0" smtClean="0"/>
              <a:t>(false) before class name says do not interpret the class as  an atomic shape (it can be a composition)</a:t>
            </a:r>
            <a:endParaRPr lang="en-US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t="8839"/>
          <a:stretch/>
        </p:blipFill>
        <p:spPr bwMode="auto">
          <a:xfrm>
            <a:off x="6077055" y="3256486"/>
            <a:ext cx="2166937" cy="28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~PP3658.WAV">
            <a:hlinkClick r:id="" action="ppaction://media"/>
          </p:cNvPr>
          <p:cNvPicPr>
            <a:picLocks noRot="1" noChangeAspect="1"/>
          </p:cNvPicPr>
          <p:nvPr>
            <a:wavAudioFile r:embed="rId2" name="~PP365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1585776"/>
      </p:ext>
    </p:extLst>
  </p:cSld>
  <p:clrMapOvr>
    <a:masterClrMapping/>
  </p:clrMapOvr>
  <p:transition advTm="119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15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458200" cy="685800"/>
          </a:xfrm>
        </p:spPr>
        <p:txBody>
          <a:bodyPr/>
          <a:lstStyle/>
          <a:p>
            <a:r>
              <a:rPr lang="en-US" dirty="0" smtClean="0"/>
              <a:t>Calling Constructor in </a:t>
            </a:r>
            <a:r>
              <a:rPr lang="en-US" dirty="0" err="1" smtClean="0"/>
              <a:t>Superclass</a:t>
            </a:r>
            <a:endParaRPr lang="en-US" dirty="0"/>
          </a:p>
        </p:txBody>
      </p:sp>
      <p:sp>
        <p:nvSpPr>
          <p:cNvPr id="576602" name="Text Box 90"/>
          <p:cNvSpPr txBox="1">
            <a:spLocks noChangeArrowheads="1"/>
          </p:cNvSpPr>
          <p:nvPr/>
        </p:nvSpPr>
        <p:spPr bwMode="auto">
          <a:xfrm>
            <a:off x="191429" y="1466165"/>
            <a:ext cx="8458200" cy="3046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extends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ACartesianPoint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         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implements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Point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Point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ABoundedPoint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Point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initUpperLeftCorner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initLowerRightCorner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super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initX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initY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x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x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.getX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max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upperLeftCorner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C0"/>
                </a:solidFill>
                <a:latin typeface="Courier New"/>
              </a:rPr>
              <a:t>    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Math.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min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i="1" dirty="0" smtClean="0">
                <a:solidFill>
                  <a:srgbClr val="0000C0"/>
                </a:solidFill>
                <a:latin typeface="Courier New"/>
              </a:rPr>
              <a:t>y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i="1" dirty="0" err="1">
                <a:solidFill>
                  <a:srgbClr val="0000C0"/>
                </a:solidFill>
                <a:latin typeface="Courier New"/>
              </a:rPr>
              <a:t>lowerRightCorner</a:t>
            </a:r>
            <a:r>
              <a:rPr lang="en-US" sz="1600" i="1" dirty="0" err="1">
                <a:solidFill>
                  <a:srgbClr val="000000"/>
                </a:solidFill>
                <a:latin typeface="Courier New"/>
              </a:rPr>
              <a:t>.getY</a:t>
            </a:r>
            <a:r>
              <a:rPr lang="en-US" sz="1600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1371600" y="2989658"/>
            <a:ext cx="1066800" cy="3258741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66800" y="6324600"/>
            <a:ext cx="261481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err="1" smtClean="0"/>
              <a:t>Superclass</a:t>
            </a:r>
            <a:r>
              <a:rPr lang="en-US" dirty="0" smtClean="0"/>
              <a:t> constructor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95700" y="5612355"/>
            <a:ext cx="3690267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Variables also extended unlike in collection example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438400" y="2209800"/>
            <a:ext cx="2514600" cy="3352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~PP3926.WAV">
            <a:hlinkClick r:id="" action="ppaction://media"/>
          </p:cNvPr>
          <p:cNvPicPr>
            <a:picLocks noRot="1" noChangeAspect="1"/>
          </p:cNvPicPr>
          <p:nvPr>
            <a:wavAudioFile r:embed="rId2" name="~PP392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1618" y="2438400"/>
            <a:ext cx="3785982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 to be deleted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040406"/>
      </p:ext>
    </p:extLst>
  </p:cSld>
  <p:clrMapOvr>
    <a:masterClrMapping/>
  </p:clrMapOvr>
  <p:transition advTm="269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 Time vs. Runtime Cast Errors: Casting Classes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21817" y="3733800"/>
            <a:ext cx="6776875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Some subtype of </a:t>
            </a:r>
            <a:r>
              <a:rPr lang="en-US" dirty="0" err="1" smtClean="0"/>
              <a:t>ABMISpreadsheet</a:t>
            </a:r>
            <a:r>
              <a:rPr lang="en-US" dirty="0" smtClean="0"/>
              <a:t> may implement Point</a:t>
            </a:r>
            <a:endParaRPr lang="en-US" dirty="0"/>
          </a:p>
        </p:txBody>
      </p:sp>
      <p:pic>
        <p:nvPicPr>
          <p:cNvPr id="13" name="~PP2605.WAV">
            <a:hlinkClick r:id="" action="ppaction://media"/>
          </p:cNvPr>
          <p:cNvPicPr>
            <a:picLocks noRot="1" noChangeAspect="1"/>
          </p:cNvPicPr>
          <p:nvPr>
            <a:wavAudioFile r:embed="rId2" name="~PP26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104" y="1954252"/>
            <a:ext cx="8524443" cy="990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 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Point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= 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(Point)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</a:p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= (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ABMISpreadsheet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cartesianPoint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222612"/>
      </p:ext>
    </p:extLst>
  </p:cSld>
  <p:clrMapOvr>
    <a:masterClrMapping/>
  </p:clrMapOvr>
  <p:transition advTm="212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Casting Class to Class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9224" y="1776761"/>
            <a:ext cx="8428038" cy="8902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ACartesianPoint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cartesiaPoint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= (</a:t>
            </a:r>
            <a:r>
              <a:rPr lang="en-US" dirty="0" err="1">
                <a:solidFill>
                  <a:schemeClr val="tx1"/>
                </a:solidFill>
              </a:rPr>
              <a:t>ACartesianPoint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b="1" dirty="0">
                <a:solidFill>
                  <a:schemeClr val="tx1"/>
                </a:solidFill>
              </a:rPr>
              <a:t>new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r>
              <a:rPr lang="en-US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3352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Cast done at runtime even for instantiated classes in Java 1.6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16005" y="5105400"/>
            <a:ext cx="423703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cast an object /variable of class C to type T only if C is the same or super or subtype of  T</a:t>
            </a:r>
          </a:p>
        </p:txBody>
      </p:sp>
      <p:pic>
        <p:nvPicPr>
          <p:cNvPr id="13" name="~PP2605.WAV">
            <a:hlinkClick r:id="" action="ppaction://media"/>
          </p:cNvPr>
          <p:cNvPicPr>
            <a:picLocks noRot="1" noChangeAspect="1"/>
          </p:cNvPicPr>
          <p:nvPr>
            <a:wavAudioFile r:embed="rId2" name="~PP26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248697"/>
      </p:ext>
    </p:extLst>
  </p:cSld>
  <p:clrMapOvr>
    <a:masterClrMapping/>
  </p:clrMapOvr>
  <p:transition advTm="212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2438400"/>
            <a:ext cx="842803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String[] strings= (String)  “Joe Doe”;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 Time Errors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447800"/>
            <a:ext cx="842803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database= (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8034293" y="23622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5105400"/>
            <a:ext cx="3352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Cast done at runtime even for instantiated classes in Java 1.6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16005" y="5105400"/>
            <a:ext cx="423703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Can cast an object /variable of class C to type T only if C is the same or super or subtype of  T</a:t>
            </a:r>
          </a:p>
        </p:txBody>
      </p:sp>
      <p:pic>
        <p:nvPicPr>
          <p:cNvPr id="13" name="~PP2605.WAV">
            <a:hlinkClick r:id="" action="ppaction://media"/>
          </p:cNvPr>
          <p:cNvPicPr>
            <a:picLocks noRot="1" noChangeAspect="1"/>
          </p:cNvPicPr>
          <p:nvPr>
            <a:wavAudioFile r:embed="rId2" name="~PP26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7714" y="3341914"/>
            <a:ext cx="8438924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point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(Point) 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814" y="4114800"/>
            <a:ext cx="8400824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= (Point) 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"hello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7952014" y="4136571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827063"/>
      </p:ext>
    </p:extLst>
  </p:cSld>
  <p:clrMapOvr>
    <a:masterClrMapping/>
  </p:clrMapOvr>
  <p:transition advTm="212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Casting with Interface for Instances of Final and Non-Final Class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81534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AStringHistoryAndPoint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AStringHistory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Point { … }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2490.WAV">
            <a:hlinkClick r:id="" action="ppaction://media"/>
          </p:cNvPr>
          <p:cNvPicPr>
            <a:picLocks noRot="1" noChangeAspect="1"/>
          </p:cNvPicPr>
          <p:nvPr>
            <a:wavAudioFile r:embed="rId2" name="~PP24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7546" y="2438400"/>
            <a:ext cx="8309092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AStringHistoryAndPoint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endParaRPr lang="en-US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point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= (Point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stringHistory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886" y="3505200"/>
            <a:ext cx="81534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String s =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AStringAndPoint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Point </a:t>
            </a:r>
            <a:r>
              <a:rPr lang="en-US" dirty="0" err="1">
                <a:solidFill>
                  <a:srgbClr val="000000"/>
                </a:solidFill>
                <a:latin typeface="Courier New"/>
              </a:rPr>
              <a:t>point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 = (Point) 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string;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886" y="4343400"/>
            <a:ext cx="81534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AStringAndPoint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extends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String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implements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Point { … }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3962400" y="34290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2514600" y="45720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668962"/>
            <a:ext cx="8153400" cy="96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 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 {…}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3435271"/>
      </p:ext>
    </p:extLst>
  </p:cSld>
  <p:clrMapOvr>
    <a:masterClrMapping/>
  </p:clrMapOvr>
  <p:transition advTm="48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Type-Checking Examples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00050" y="23622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287" y="30480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stringHistory.size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38100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 .clear()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812" y="44958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((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  <a:r>
              <a:rPr lang="en-US" dirty="0" err="1" smtClean="0">
                <a:solidFill>
                  <a:schemeClr val="tx1"/>
                </a:solidFill>
              </a:rPr>
              <a:t>stringHistory</a:t>
            </a:r>
            <a:r>
              <a:rPr lang="en-US" dirty="0" smtClean="0">
                <a:solidFill>
                  <a:schemeClr val="tx1"/>
                </a:solidFill>
              </a:rPr>
              <a:t>) .clear()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10668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stringDatabase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1714500"/>
            <a:ext cx="8153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stringDatabase.clear</a:t>
            </a:r>
            <a:r>
              <a:rPr lang="en-US" dirty="0" smtClean="0">
                <a:solidFill>
                  <a:schemeClr val="tx1"/>
                </a:solidFill>
              </a:rPr>
              <a:t>()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7696200" y="10668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5881687" y="3657600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90800" y="5486400"/>
            <a:ext cx="48006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Car analogy?</a:t>
            </a:r>
            <a:endParaRPr lang="en-US" dirty="0"/>
          </a:p>
        </p:txBody>
      </p:sp>
      <p:pic>
        <p:nvPicPr>
          <p:cNvPr id="14" name="~PP863.WAV">
            <a:hlinkClick r:id="" action="ppaction://media"/>
          </p:cNvPr>
          <p:cNvPicPr>
            <a:picLocks noRot="1" noChangeAspect="1"/>
          </p:cNvPicPr>
          <p:nvPr>
            <a:wavAudioFile r:embed="rId2" name="~PP86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581992"/>
      </p:ext>
    </p:extLst>
  </p:cSld>
  <p:clrMapOvr>
    <a:masterClrMapping/>
  </p:clrMapOvr>
  <p:transition advTm="157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/>
              <a:t>Getting an Upgrade</a:t>
            </a:r>
          </a:p>
        </p:txBody>
      </p:sp>
      <p:graphicFrame>
        <p:nvGraphicFramePr>
          <p:cNvPr id="408579" name="Object 3"/>
          <p:cNvGraphicFramePr>
            <a:graphicFrameLocks noChangeAspect="1"/>
          </p:cNvGraphicFramePr>
          <p:nvPr/>
        </p:nvGraphicFramePr>
        <p:xfrm>
          <a:off x="0" y="1828800"/>
          <a:ext cx="3124200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3" r:id="rId5" imgW="1362265" imgH="895238" progId="">
                  <p:embed/>
                </p:oleObj>
              </mc:Choice>
              <mc:Fallback>
                <p:oleObj r:id="rId5" imgW="1362265" imgH="895238" progId="">
                  <p:embed/>
                  <p:pic>
                    <p:nvPicPr>
                      <p:cNvPr id="0" name="Picture 2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3124200" cy="205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8580" name="Object 4"/>
          <p:cNvGraphicFramePr>
            <a:graphicFrameLocks noChangeAspect="1"/>
          </p:cNvGraphicFramePr>
          <p:nvPr/>
        </p:nvGraphicFramePr>
        <p:xfrm>
          <a:off x="5943600" y="1905000"/>
          <a:ext cx="2819400" cy="2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4" name="Photo Editor Photo" r:id="rId7" imgW="3172268" imgH="2257740" progId="">
                  <p:embed/>
                </p:oleObj>
              </mc:Choice>
              <mc:Fallback>
                <p:oleObj name="Photo Editor Photo" r:id="rId7" imgW="3172268" imgH="2257740" progId="">
                  <p:embed/>
                  <p:pic>
                    <p:nvPicPr>
                      <p:cNvPr id="0" name="Picture 2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905000"/>
                        <a:ext cx="2819400" cy="200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04800" y="1143000"/>
            <a:ext cx="2971800" cy="2057400"/>
            <a:chOff x="192" y="720"/>
            <a:chExt cx="1872" cy="1296"/>
          </a:xfrm>
        </p:grpSpPr>
        <p:sp>
          <p:nvSpPr>
            <p:cNvPr id="408581" name="Text Box 5"/>
            <p:cNvSpPr txBox="1">
              <a:spLocks noChangeArrowheads="1"/>
            </p:cNvSpPr>
            <p:nvPr/>
          </p:nvSpPr>
          <p:spPr bwMode="auto">
            <a:xfrm>
              <a:off x="192" y="720"/>
              <a:ext cx="1872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dirty="0"/>
                <a:t>Regular Model Requested</a:t>
              </a:r>
            </a:p>
          </p:txBody>
        </p:sp>
        <p:sp>
          <p:nvSpPr>
            <p:cNvPr id="408582" name="Line 6"/>
            <p:cNvSpPr>
              <a:spLocks noChangeShapeType="1"/>
            </p:cNvSpPr>
            <p:nvPr/>
          </p:nvSpPr>
          <p:spPr bwMode="auto">
            <a:xfrm flipV="1">
              <a:off x="1344" y="1008"/>
              <a:ext cx="0" cy="10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08584" name="Object 8"/>
          <p:cNvGraphicFramePr>
            <a:graphicFrameLocks noChangeAspect="1"/>
          </p:cNvGraphicFramePr>
          <p:nvPr/>
        </p:nvGraphicFramePr>
        <p:xfrm>
          <a:off x="6273800" y="4191000"/>
          <a:ext cx="24892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5" r:id="rId9" imgW="2000000" imgH="2142857" progId="">
                  <p:embed/>
                </p:oleObj>
              </mc:Choice>
              <mc:Fallback>
                <p:oleObj r:id="rId9" imgW="2000000" imgH="2142857" progId="">
                  <p:embed/>
                  <p:pic>
                    <p:nvPicPr>
                      <p:cNvPr id="0" name="Picture 2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00" y="4191000"/>
                        <a:ext cx="2489200" cy="26670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8587" name="Line 11"/>
          <p:cNvSpPr>
            <a:spLocks noChangeShapeType="1"/>
          </p:cNvSpPr>
          <p:nvPr/>
        </p:nvSpPr>
        <p:spPr bwMode="auto">
          <a:xfrm flipH="1" flipV="1">
            <a:off x="4267200" y="18288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8589" name="Text Box 13"/>
          <p:cNvSpPr txBox="1">
            <a:spLocks noChangeArrowheads="1"/>
          </p:cNvSpPr>
          <p:nvPr/>
        </p:nvSpPr>
        <p:spPr bwMode="auto">
          <a:xfrm>
            <a:off x="1905000" y="685800"/>
            <a:ext cx="617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err="1" smtClean="0"/>
              <a:t>RegularModel</a:t>
            </a:r>
            <a:r>
              <a:rPr lang="en-US" sz="2000" dirty="0" smtClean="0"/>
              <a:t>  </a:t>
            </a:r>
            <a:r>
              <a:rPr lang="en-US" sz="2000" dirty="0" err="1"/>
              <a:t>myCar</a:t>
            </a:r>
            <a:r>
              <a:rPr lang="en-US" sz="2000" dirty="0"/>
              <a:t> = 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/>
              <a:t>ADeluxeModel</a:t>
            </a:r>
            <a:r>
              <a:rPr lang="en-US" sz="2000" dirty="0"/>
              <a:t> ();</a:t>
            </a:r>
          </a:p>
        </p:txBody>
      </p:sp>
      <p:sp>
        <p:nvSpPr>
          <p:cNvPr id="408591" name="Line 15"/>
          <p:cNvSpPr>
            <a:spLocks noChangeShapeType="1"/>
          </p:cNvSpPr>
          <p:nvPr/>
        </p:nvSpPr>
        <p:spPr bwMode="auto">
          <a:xfrm flipV="1">
            <a:off x="2209800" y="1066800"/>
            <a:ext cx="1295400" cy="213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505200" y="5791200"/>
            <a:ext cx="5029200" cy="701675"/>
            <a:chOff x="2208" y="3648"/>
            <a:chExt cx="3168" cy="442"/>
          </a:xfrm>
        </p:grpSpPr>
        <p:sp>
          <p:nvSpPr>
            <p:cNvPr id="408590" name="Line 14"/>
            <p:cNvSpPr>
              <a:spLocks noChangeShapeType="1"/>
            </p:cNvSpPr>
            <p:nvPr/>
          </p:nvSpPr>
          <p:spPr bwMode="auto">
            <a:xfrm flipH="1">
              <a:off x="3936" y="3840"/>
              <a:ext cx="144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8592" name="Text Box 16"/>
            <p:cNvSpPr txBox="1">
              <a:spLocks noChangeArrowheads="1"/>
            </p:cNvSpPr>
            <p:nvPr/>
          </p:nvSpPr>
          <p:spPr bwMode="auto">
            <a:xfrm>
              <a:off x="2208" y="3648"/>
              <a:ext cx="19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 smtClean="0"/>
                <a:t>((</a:t>
              </a:r>
              <a:r>
                <a:rPr lang="en-US" sz="2000" dirty="0" err="1" smtClean="0"/>
                <a:t>DeluxeModel</a:t>
              </a:r>
              <a:r>
                <a:rPr lang="en-US" sz="2000" dirty="0"/>
                <a:t>) </a:t>
              </a:r>
              <a:r>
                <a:rPr lang="en-US" sz="2000" dirty="0" err="1"/>
                <a:t>myCar</a:t>
              </a:r>
              <a:r>
                <a:rPr lang="en-US" sz="2000" dirty="0"/>
                <a:t>).    </a:t>
              </a:r>
              <a:r>
                <a:rPr lang="en-US" sz="2000" dirty="0" err="1"/>
                <a:t>setCity</a:t>
              </a:r>
              <a:r>
                <a:rPr lang="en-US" sz="2000" dirty="0"/>
                <a:t>(“Raleigh”);</a:t>
              </a:r>
            </a:p>
          </p:txBody>
        </p:sp>
      </p:grpSp>
      <p:sp>
        <p:nvSpPr>
          <p:cNvPr id="408593" name="Line 17"/>
          <p:cNvSpPr>
            <a:spLocks noChangeShapeType="1"/>
          </p:cNvSpPr>
          <p:nvPr/>
        </p:nvSpPr>
        <p:spPr bwMode="auto">
          <a:xfrm flipH="1" flipV="1">
            <a:off x="4800600" y="990600"/>
            <a:ext cx="20574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943600" y="1143000"/>
            <a:ext cx="3505200" cy="762000"/>
            <a:chOff x="3744" y="720"/>
            <a:chExt cx="2208" cy="480"/>
          </a:xfrm>
        </p:grpSpPr>
        <p:sp>
          <p:nvSpPr>
            <p:cNvPr id="408583" name="Text Box 7"/>
            <p:cNvSpPr txBox="1">
              <a:spLocks noChangeArrowheads="1"/>
            </p:cNvSpPr>
            <p:nvPr/>
          </p:nvSpPr>
          <p:spPr bwMode="auto">
            <a:xfrm>
              <a:off x="3744" y="720"/>
              <a:ext cx="22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dirty="0"/>
                <a:t>Deluxe Model Assigned</a:t>
              </a:r>
            </a:p>
          </p:txBody>
        </p:sp>
        <p:sp>
          <p:nvSpPr>
            <p:cNvPr id="408594" name="Line 18"/>
            <p:cNvSpPr>
              <a:spLocks noChangeShapeType="1"/>
            </p:cNvSpPr>
            <p:nvPr/>
          </p:nvSpPr>
          <p:spPr bwMode="auto">
            <a:xfrm flipV="1">
              <a:off x="4320" y="912"/>
              <a:ext cx="0" cy="2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08595" name="Object 19"/>
          <p:cNvGraphicFramePr>
            <a:graphicFrameLocks noChangeAspect="1"/>
          </p:cNvGraphicFramePr>
          <p:nvPr/>
        </p:nvGraphicFramePr>
        <p:xfrm>
          <a:off x="228600" y="4648200"/>
          <a:ext cx="31242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66" name="Bitmap Image" r:id="rId11" imgW="2438095" imgH="1628571" progId="PBrush">
                  <p:embed/>
                </p:oleObj>
              </mc:Choice>
              <mc:Fallback>
                <p:oleObj name="Bitmap Image" r:id="rId11" imgW="2438095" imgH="1628571" progId="PBrush">
                  <p:embed/>
                  <p:pic>
                    <p:nvPicPr>
                      <p:cNvPr id="0" name="Picture 2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48200"/>
                        <a:ext cx="3124200" cy="208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143000" y="4038600"/>
            <a:ext cx="1981200" cy="1219200"/>
            <a:chOff x="720" y="2544"/>
            <a:chExt cx="1248" cy="768"/>
          </a:xfrm>
        </p:grpSpPr>
        <p:sp>
          <p:nvSpPr>
            <p:cNvPr id="408588" name="Text Box 12"/>
            <p:cNvSpPr txBox="1">
              <a:spLocks noChangeArrowheads="1"/>
            </p:cNvSpPr>
            <p:nvPr/>
          </p:nvSpPr>
          <p:spPr bwMode="auto">
            <a:xfrm>
              <a:off x="720" y="2544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/>
                <a:t>myCar.steer();</a:t>
              </a:r>
            </a:p>
          </p:txBody>
        </p:sp>
        <p:sp>
          <p:nvSpPr>
            <p:cNvPr id="408597" name="Line 21"/>
            <p:cNvSpPr>
              <a:spLocks noChangeShapeType="1"/>
            </p:cNvSpPr>
            <p:nvPr/>
          </p:nvSpPr>
          <p:spPr bwMode="auto">
            <a:xfrm flipV="1">
              <a:off x="1392" y="2784"/>
              <a:ext cx="0" cy="52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276600" y="1981200"/>
            <a:ext cx="4648200" cy="1812925"/>
            <a:chOff x="2016" y="1248"/>
            <a:chExt cx="2928" cy="1142"/>
          </a:xfrm>
        </p:grpSpPr>
        <p:graphicFrame>
          <p:nvGraphicFramePr>
            <p:cNvPr id="408601" name="Object 25"/>
            <p:cNvGraphicFramePr>
              <a:graphicFrameLocks noChangeAspect="1"/>
            </p:cNvGraphicFramePr>
            <p:nvPr/>
          </p:nvGraphicFramePr>
          <p:xfrm>
            <a:off x="2016" y="1248"/>
            <a:ext cx="1680" cy="11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467" r:id="rId13" imgW="1905266" imgH="1295238" progId="">
                    <p:embed/>
                  </p:oleObj>
                </mc:Choice>
                <mc:Fallback>
                  <p:oleObj r:id="rId13" imgW="1905266" imgH="1295238" progId="">
                    <p:embed/>
                    <p:pic>
                      <p:nvPicPr>
                        <p:cNvPr id="0" name="Picture 2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1248"/>
                          <a:ext cx="1680" cy="11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8586" name="Text Box 10"/>
            <p:cNvSpPr txBox="1">
              <a:spLocks noChangeArrowheads="1"/>
            </p:cNvSpPr>
            <p:nvPr/>
          </p:nvSpPr>
          <p:spPr bwMode="auto">
            <a:xfrm>
              <a:off x="2160" y="2016"/>
              <a:ext cx="14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</a:rPr>
                <a:t>Navigation System</a:t>
              </a:r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408602" name="Line 26"/>
            <p:cNvSpPr>
              <a:spLocks noChangeShapeType="1"/>
            </p:cNvSpPr>
            <p:nvPr/>
          </p:nvSpPr>
          <p:spPr bwMode="auto">
            <a:xfrm flipH="1" flipV="1">
              <a:off x="3600" y="1536"/>
              <a:ext cx="1344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3581400" y="4191000"/>
            <a:ext cx="4953000" cy="1905000"/>
            <a:chOff x="2256" y="2640"/>
            <a:chExt cx="3120" cy="1200"/>
          </a:xfrm>
        </p:grpSpPr>
        <p:sp>
          <p:nvSpPr>
            <p:cNvPr id="408596" name="Text Box 20"/>
            <p:cNvSpPr txBox="1">
              <a:spLocks noChangeArrowheads="1"/>
            </p:cNvSpPr>
            <p:nvPr/>
          </p:nvSpPr>
          <p:spPr bwMode="auto">
            <a:xfrm>
              <a:off x="2256" y="2640"/>
              <a:ext cx="153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 err="1"/>
                <a:t>myCar</a:t>
              </a:r>
              <a:r>
                <a:rPr lang="en-US" sz="2000" dirty="0"/>
                <a:t>.    </a:t>
              </a:r>
              <a:r>
                <a:rPr lang="en-US" sz="2000" dirty="0" err="1"/>
                <a:t>setCity</a:t>
              </a:r>
              <a:r>
                <a:rPr lang="en-US" sz="2000" dirty="0"/>
                <a:t>(“Raleigh”);</a:t>
              </a:r>
            </a:p>
          </p:txBody>
        </p:sp>
        <p:sp>
          <p:nvSpPr>
            <p:cNvPr id="408607" name="Line 31"/>
            <p:cNvSpPr>
              <a:spLocks noChangeShapeType="1"/>
            </p:cNvSpPr>
            <p:nvPr/>
          </p:nvSpPr>
          <p:spPr bwMode="auto">
            <a:xfrm flipH="1" flipV="1">
              <a:off x="3456" y="2976"/>
              <a:ext cx="1920" cy="8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Multiply 34"/>
          <p:cNvSpPr/>
          <p:nvPr/>
        </p:nvSpPr>
        <p:spPr>
          <a:xfrm>
            <a:off x="4343400" y="44196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~PP1286.WAV">
            <a:hlinkClick r:id="" action="ppaction://media"/>
          </p:cNvPr>
          <p:cNvPicPr>
            <a:picLocks noRot="1" noChangeAspect="1"/>
          </p:cNvPicPr>
          <p:nvPr>
            <a:wavAudioFile r:embed="rId3" name="~PP1286.WAV"/>
          </p:nvPr>
        </p:nvPicPr>
        <p:blipFill>
          <a:blip r:embed="rId1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95970009"/>
      </p:ext>
    </p:extLst>
  </p:cSld>
  <p:clrMapOvr>
    <a:masterClrMapping/>
  </p:clrMapOvr>
  <p:transition advTm="57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408589" grpId="0"/>
      <p:bldP spid="408591" grpId="0" animBg="1"/>
      <p:bldP spid="40859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Getting a Downgrade</a:t>
            </a:r>
          </a:p>
        </p:txBody>
      </p:sp>
      <p:graphicFrame>
        <p:nvGraphicFramePr>
          <p:cNvPr id="413699" name="Object 3"/>
          <p:cNvGraphicFramePr>
            <a:graphicFrameLocks noChangeAspect="1"/>
          </p:cNvGraphicFramePr>
          <p:nvPr/>
        </p:nvGraphicFramePr>
        <p:xfrm>
          <a:off x="0" y="1828800"/>
          <a:ext cx="3124200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0" r:id="rId5" imgW="1362265" imgH="895238" progId="">
                  <p:embed/>
                </p:oleObj>
              </mc:Choice>
              <mc:Fallback>
                <p:oleObj r:id="rId5" imgW="1362265" imgH="895238" progId="">
                  <p:embed/>
                  <p:pic>
                    <p:nvPicPr>
                      <p:cNvPr id="0" name="Picture 2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3124200" cy="205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143000"/>
            <a:ext cx="3505200" cy="2057400"/>
            <a:chOff x="0" y="720"/>
            <a:chExt cx="2208" cy="1296"/>
          </a:xfrm>
        </p:grpSpPr>
        <p:sp>
          <p:nvSpPr>
            <p:cNvPr id="413702" name="Text Box 6"/>
            <p:cNvSpPr txBox="1">
              <a:spLocks noChangeArrowheads="1"/>
            </p:cNvSpPr>
            <p:nvPr/>
          </p:nvSpPr>
          <p:spPr bwMode="auto">
            <a:xfrm>
              <a:off x="0" y="720"/>
              <a:ext cx="220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dirty="0"/>
                <a:t>Deluxe Model Requested</a:t>
              </a:r>
            </a:p>
          </p:txBody>
        </p:sp>
        <p:sp>
          <p:nvSpPr>
            <p:cNvPr id="413703" name="Line 7"/>
            <p:cNvSpPr>
              <a:spLocks noChangeShapeType="1"/>
            </p:cNvSpPr>
            <p:nvPr/>
          </p:nvSpPr>
          <p:spPr bwMode="auto">
            <a:xfrm flipV="1">
              <a:off x="1344" y="1008"/>
              <a:ext cx="0" cy="100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3705" name="Line 9"/>
          <p:cNvSpPr>
            <a:spLocks noChangeShapeType="1"/>
          </p:cNvSpPr>
          <p:nvPr/>
        </p:nvSpPr>
        <p:spPr bwMode="auto">
          <a:xfrm flipH="1" flipV="1">
            <a:off x="4267200" y="18288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3706" name="Text Box 10"/>
          <p:cNvSpPr txBox="1">
            <a:spLocks noChangeArrowheads="1"/>
          </p:cNvSpPr>
          <p:nvPr/>
        </p:nvSpPr>
        <p:spPr bwMode="auto">
          <a:xfrm>
            <a:off x="1905000" y="685800"/>
            <a:ext cx="617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err="1" smtClean="0"/>
              <a:t>DeluxeModel</a:t>
            </a:r>
            <a:r>
              <a:rPr lang="en-US" sz="2000" dirty="0" smtClean="0"/>
              <a:t>  </a:t>
            </a:r>
            <a:r>
              <a:rPr lang="en-US" sz="2000" dirty="0" err="1"/>
              <a:t>myCar</a:t>
            </a:r>
            <a:r>
              <a:rPr lang="en-US" sz="2000" dirty="0"/>
              <a:t> = </a:t>
            </a:r>
            <a:r>
              <a:rPr lang="en-US" sz="2000" b="1" dirty="0"/>
              <a:t>new</a:t>
            </a:r>
            <a:r>
              <a:rPr lang="en-US" sz="2000" dirty="0"/>
              <a:t> </a:t>
            </a:r>
            <a:r>
              <a:rPr lang="en-US" sz="2000" dirty="0" err="1"/>
              <a:t>ARegularModel</a:t>
            </a:r>
            <a:r>
              <a:rPr lang="en-US" sz="2000" dirty="0"/>
              <a:t> ();</a:t>
            </a:r>
          </a:p>
        </p:txBody>
      </p:sp>
      <p:sp>
        <p:nvSpPr>
          <p:cNvPr id="413711" name="Line 15"/>
          <p:cNvSpPr>
            <a:spLocks noChangeShapeType="1"/>
          </p:cNvSpPr>
          <p:nvPr/>
        </p:nvSpPr>
        <p:spPr bwMode="auto">
          <a:xfrm flipH="1" flipV="1">
            <a:off x="4800600" y="990600"/>
            <a:ext cx="20574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943600" y="1143000"/>
            <a:ext cx="3505200" cy="762000"/>
            <a:chOff x="3744" y="720"/>
            <a:chExt cx="2208" cy="480"/>
          </a:xfrm>
        </p:grpSpPr>
        <p:sp>
          <p:nvSpPr>
            <p:cNvPr id="413713" name="Text Box 17"/>
            <p:cNvSpPr txBox="1">
              <a:spLocks noChangeArrowheads="1"/>
            </p:cNvSpPr>
            <p:nvPr/>
          </p:nvSpPr>
          <p:spPr bwMode="auto">
            <a:xfrm>
              <a:off x="3744" y="720"/>
              <a:ext cx="22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/>
                <a:t>Regular Model Assigned</a:t>
              </a:r>
            </a:p>
          </p:txBody>
        </p:sp>
        <p:sp>
          <p:nvSpPr>
            <p:cNvPr id="413714" name="Line 18"/>
            <p:cNvSpPr>
              <a:spLocks noChangeShapeType="1"/>
            </p:cNvSpPr>
            <p:nvPr/>
          </p:nvSpPr>
          <p:spPr bwMode="auto">
            <a:xfrm flipV="1">
              <a:off x="4320" y="912"/>
              <a:ext cx="0" cy="2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13715" name="Object 19"/>
          <p:cNvGraphicFramePr>
            <a:graphicFrameLocks noChangeAspect="1"/>
          </p:cNvGraphicFramePr>
          <p:nvPr/>
        </p:nvGraphicFramePr>
        <p:xfrm>
          <a:off x="228600" y="4648200"/>
          <a:ext cx="31242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1" name="Bitmap Image" r:id="rId7" imgW="2438095" imgH="1628571" progId="PBrush">
                  <p:embed/>
                </p:oleObj>
              </mc:Choice>
              <mc:Fallback>
                <p:oleObj name="Bitmap Image" r:id="rId7" imgW="2438095" imgH="1628571" progId="PBrush">
                  <p:embed/>
                  <p:pic>
                    <p:nvPicPr>
                      <p:cNvPr id="0" name="Picture 2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48200"/>
                        <a:ext cx="3124200" cy="208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143000" y="4038600"/>
            <a:ext cx="1981200" cy="1219200"/>
            <a:chOff x="720" y="2544"/>
            <a:chExt cx="1248" cy="768"/>
          </a:xfrm>
        </p:grpSpPr>
        <p:sp>
          <p:nvSpPr>
            <p:cNvPr id="413717" name="Text Box 21"/>
            <p:cNvSpPr txBox="1">
              <a:spLocks noChangeArrowheads="1"/>
            </p:cNvSpPr>
            <p:nvPr/>
          </p:nvSpPr>
          <p:spPr bwMode="auto">
            <a:xfrm>
              <a:off x="720" y="2544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dirty="0" err="1"/>
                <a:t>myCar.steer</a:t>
              </a:r>
              <a:r>
                <a:rPr lang="en-US" sz="2000" dirty="0"/>
                <a:t>();</a:t>
              </a:r>
            </a:p>
          </p:txBody>
        </p:sp>
        <p:sp>
          <p:nvSpPr>
            <p:cNvPr id="413718" name="Line 22"/>
            <p:cNvSpPr>
              <a:spLocks noChangeShapeType="1"/>
            </p:cNvSpPr>
            <p:nvPr/>
          </p:nvSpPr>
          <p:spPr bwMode="auto">
            <a:xfrm flipV="1">
              <a:off x="1392" y="2784"/>
              <a:ext cx="0" cy="52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3707" name="Line 11"/>
          <p:cNvSpPr>
            <a:spLocks noChangeShapeType="1"/>
          </p:cNvSpPr>
          <p:nvPr/>
        </p:nvSpPr>
        <p:spPr bwMode="auto">
          <a:xfrm flipV="1">
            <a:off x="2209800" y="1066800"/>
            <a:ext cx="1295400" cy="213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6400800" y="4191000"/>
            <a:ext cx="2438400" cy="2667000"/>
            <a:chOff x="432" y="2160"/>
            <a:chExt cx="1882" cy="2016"/>
          </a:xfrm>
        </p:grpSpPr>
        <p:graphicFrame>
          <p:nvGraphicFramePr>
            <p:cNvPr id="413730" name="Object 34"/>
            <p:cNvGraphicFramePr>
              <a:graphicFrameLocks noChangeAspect="1"/>
            </p:cNvGraphicFramePr>
            <p:nvPr/>
          </p:nvGraphicFramePr>
          <p:xfrm>
            <a:off x="432" y="2160"/>
            <a:ext cx="1882" cy="20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32" r:id="rId9" imgW="2000000" imgH="2142857" progId="">
                    <p:embed/>
                  </p:oleObj>
                </mc:Choice>
                <mc:Fallback>
                  <p:oleObj r:id="rId9" imgW="2000000" imgH="2142857" progId="">
                    <p:embed/>
                    <p:pic>
                      <p:nvPicPr>
                        <p:cNvPr id="0" name="Picture 2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160"/>
                          <a:ext cx="1882" cy="2016"/>
                        </a:xfrm>
                        <a:prstGeom prst="rect">
                          <a:avLst/>
                        </a:prstGeom>
                        <a:solidFill>
                          <a:schemeClr val="tx2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3731" name="Oval 35"/>
            <p:cNvSpPr>
              <a:spLocks noChangeArrowheads="1"/>
            </p:cNvSpPr>
            <p:nvPr/>
          </p:nvSpPr>
          <p:spPr bwMode="auto">
            <a:xfrm>
              <a:off x="2016" y="3408"/>
              <a:ext cx="240" cy="19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3733800" y="4191000"/>
            <a:ext cx="4800600" cy="1905000"/>
            <a:chOff x="2352" y="2640"/>
            <a:chExt cx="3024" cy="1200"/>
          </a:xfrm>
        </p:grpSpPr>
        <p:sp>
          <p:nvSpPr>
            <p:cNvPr id="413727" name="Text Box 31"/>
            <p:cNvSpPr txBox="1">
              <a:spLocks noChangeArrowheads="1"/>
            </p:cNvSpPr>
            <p:nvPr/>
          </p:nvSpPr>
          <p:spPr bwMode="auto">
            <a:xfrm>
              <a:off x="2352" y="2640"/>
              <a:ext cx="139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/>
                <a:t>myCar.    setCity(“Raleigh”);</a:t>
              </a:r>
            </a:p>
          </p:txBody>
        </p:sp>
        <p:sp>
          <p:nvSpPr>
            <p:cNvPr id="413728" name="Line 32"/>
            <p:cNvSpPr>
              <a:spLocks noChangeShapeType="1"/>
            </p:cNvSpPr>
            <p:nvPr/>
          </p:nvSpPr>
          <p:spPr bwMode="auto">
            <a:xfrm flipH="1" flipV="1">
              <a:off x="3456" y="2976"/>
              <a:ext cx="1920" cy="86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5943600" y="1905000"/>
            <a:ext cx="2819400" cy="1981200"/>
            <a:chOff x="384" y="144"/>
            <a:chExt cx="4464" cy="3792"/>
          </a:xfrm>
        </p:grpSpPr>
        <p:sp>
          <p:nvSpPr>
            <p:cNvPr id="413734" name="Oval 38"/>
            <p:cNvSpPr>
              <a:spLocks noChangeArrowheads="1"/>
            </p:cNvSpPr>
            <p:nvPr/>
          </p:nvSpPr>
          <p:spPr bwMode="auto">
            <a:xfrm>
              <a:off x="2400" y="1536"/>
              <a:ext cx="240" cy="1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384" y="144"/>
              <a:ext cx="4464" cy="3792"/>
              <a:chOff x="384" y="144"/>
              <a:chExt cx="4464" cy="3792"/>
            </a:xfrm>
          </p:grpSpPr>
          <p:graphicFrame>
            <p:nvGraphicFramePr>
              <p:cNvPr id="413736" name="Object 40"/>
              <p:cNvGraphicFramePr>
                <a:graphicFrameLocks noChangeAspect="1"/>
              </p:cNvGraphicFramePr>
              <p:nvPr/>
            </p:nvGraphicFramePr>
            <p:xfrm>
              <a:off x="384" y="144"/>
              <a:ext cx="4464" cy="37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433" name="Photo Editor Photo" r:id="rId11" imgW="3172268" imgH="2257740" progId="">
                      <p:embed/>
                    </p:oleObj>
                  </mc:Choice>
                  <mc:Fallback>
                    <p:oleObj name="Photo Editor Photo" r:id="rId11" imgW="3172268" imgH="2257740" progId="">
                      <p:embed/>
                      <p:pic>
                        <p:nvPicPr>
                          <p:cNvPr id="0" name="Picture 2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4" y="144"/>
                            <a:ext cx="4464" cy="37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3737" name="Oval 41"/>
              <p:cNvSpPr>
                <a:spLocks noChangeArrowheads="1"/>
              </p:cNvSpPr>
              <p:nvPr/>
            </p:nvSpPr>
            <p:spPr bwMode="auto">
              <a:xfrm>
                <a:off x="3015" y="1286"/>
                <a:ext cx="1275" cy="10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738" name="Rectangle 42"/>
              <p:cNvSpPr>
                <a:spLocks noChangeArrowheads="1"/>
              </p:cNvSpPr>
              <p:nvPr/>
            </p:nvSpPr>
            <p:spPr bwMode="auto">
              <a:xfrm>
                <a:off x="3744" y="2160"/>
                <a:ext cx="288" cy="240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3739" name="AutoShape 43"/>
            <p:cNvSpPr>
              <a:spLocks noChangeArrowheads="1"/>
            </p:cNvSpPr>
            <p:nvPr/>
          </p:nvSpPr>
          <p:spPr bwMode="auto">
            <a:xfrm>
              <a:off x="4032" y="1536"/>
              <a:ext cx="288" cy="192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Multiply 36"/>
          <p:cNvSpPr/>
          <p:nvPr/>
        </p:nvSpPr>
        <p:spPr>
          <a:xfrm>
            <a:off x="4419600" y="990600"/>
            <a:ext cx="4572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~PP1697.WAV">
            <a:hlinkClick r:id="" action="ppaction://media"/>
          </p:cNvPr>
          <p:cNvPicPr>
            <a:picLocks noRot="1" noChangeAspect="1"/>
          </p:cNvPicPr>
          <p:nvPr>
            <a:wavAudioFile r:embed="rId3" name="~PP1697.WAV"/>
          </p:nvPr>
        </p:nvPicPr>
        <p:blipFill>
          <a:blip r:embed="rId1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99862958"/>
      </p:ext>
    </p:extLst>
  </p:cSld>
  <p:clrMapOvr>
    <a:masterClrMapping/>
  </p:clrMapOvr>
  <p:transition advTm="12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413706" grpId="0"/>
      <p:bldP spid="413711" grpId="0" animBg="1"/>
      <p:bldP spid="413707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Typing Arrays Elements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600200"/>
            <a:ext cx="8686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 Object[] objects = {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“Joe Doe”,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AStringDatabase</a:t>
            </a:r>
            <a:r>
              <a:rPr lang="en-US" dirty="0" smtClean="0">
                <a:solidFill>
                  <a:schemeClr val="tx1"/>
                </a:solidFill>
              </a:rPr>
              <a:t>(),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AStringHistory</a:t>
            </a:r>
            <a:r>
              <a:rPr lang="en-US" dirty="0" smtClean="0">
                <a:solidFill>
                  <a:schemeClr val="tx1"/>
                </a:solidFill>
              </a:rPr>
              <a:t>()};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362200"/>
            <a:ext cx="8428038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String[] strings = {“Joe Doe”,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Object()};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8001000" y="2397512"/>
            <a:ext cx="838200" cy="7620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3886200"/>
            <a:ext cx="4953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Given an array of type T[], the type of each element of the array IS-A T.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5114693"/>
            <a:ext cx="4953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The elements of an array can be of different types</a:t>
            </a:r>
            <a:endParaRPr lang="en-US" dirty="0"/>
          </a:p>
        </p:txBody>
      </p:sp>
      <p:pic>
        <p:nvPicPr>
          <p:cNvPr id="10" name="~PP1116.WAV">
            <a:hlinkClick r:id="" action="ppaction://media"/>
          </p:cNvPr>
          <p:cNvPicPr>
            <a:picLocks noRot="1" noChangeAspect="1"/>
          </p:cNvPicPr>
          <p:nvPr>
            <a:wavAudioFile r:embed="rId2" name="~PP111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1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Compile Time vs. Runtime Cast Errors: Casting newly constructed objects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0556" y="2575932"/>
            <a:ext cx="8428038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>
                <a:solidFill>
                  <a:schemeClr val="tx1"/>
                </a:solidFill>
                <a:latin typeface="Courier New"/>
              </a:rPr>
              <a:t>StringDatabase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database = (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StringDatabase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b="1" dirty="0">
                <a:solidFill>
                  <a:schemeClr val="tx1"/>
                </a:solidFill>
                <a:latin typeface="Courier New"/>
              </a:rPr>
              <a:t>new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();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2678" y="1371600"/>
            <a:ext cx="847636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= new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AStringHistory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();</a:t>
            </a:r>
          </a:p>
          <a:p>
            <a:r>
              <a:rPr lang="en-US" sz="1600" b="1" dirty="0" smtClean="0">
                <a:solidFill>
                  <a:schemeClr val="tx1"/>
                </a:solidFill>
                <a:latin typeface="Courier New"/>
              </a:rPr>
              <a:t>….</a:t>
            </a:r>
          </a:p>
          <a:p>
            <a:r>
              <a:rPr lang="en-US" sz="1600" dirty="0" err="1">
                <a:solidFill>
                  <a:schemeClr val="tx1"/>
                </a:solidFill>
                <a:latin typeface="Courier New"/>
              </a:rPr>
              <a:t>StringDatabase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 database = (</a:t>
            </a:r>
            <a:r>
              <a:rPr lang="en-US" sz="1600" dirty="0" err="1">
                <a:solidFill>
                  <a:schemeClr val="tx1"/>
                </a:solidFill>
                <a:latin typeface="Courier New"/>
              </a:rPr>
              <a:t>StringDatabase</a:t>
            </a:r>
            <a:r>
              <a:rPr lang="en-US" sz="1600" dirty="0">
                <a:solidFill>
                  <a:schemeClr val="tx1"/>
                </a:solidFill>
                <a:latin typeface="Courier New"/>
              </a:rPr>
              <a:t>) </a:t>
            </a:r>
            <a:r>
              <a:rPr lang="en-US" sz="1600" dirty="0" err="1" smtClean="0">
                <a:solidFill>
                  <a:schemeClr val="tx1"/>
                </a:solidFill>
                <a:latin typeface="Courier New"/>
              </a:rPr>
              <a:t>stringHistory</a:t>
            </a:r>
            <a:r>
              <a:rPr lang="en-US" sz="1600" dirty="0" smtClean="0">
                <a:solidFill>
                  <a:schemeClr val="tx1"/>
                </a:solidFill>
                <a:latin typeface="Courier New"/>
              </a:rPr>
              <a:t>;</a:t>
            </a:r>
            <a:endParaRPr lang="en-US" sz="1600" dirty="0">
              <a:solidFill>
                <a:schemeClr val="tx1"/>
              </a:solidFill>
              <a:latin typeface="Courier New"/>
            </a:endParaRPr>
          </a:p>
          <a:p>
            <a:endParaRPr lang="en-US" sz="1600" b="1" dirty="0" smtClean="0">
              <a:solidFill>
                <a:schemeClr val="tx1"/>
              </a:solidFill>
              <a:latin typeface="Courier New"/>
            </a:endParaRPr>
          </a:p>
          <a:p>
            <a:endParaRPr lang="en-US" sz="1600" b="1" dirty="0">
              <a:solidFill>
                <a:schemeClr val="tx1"/>
              </a:solidFill>
              <a:latin typeface="Courier New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4400" y="4191000"/>
            <a:ext cx="6553200" cy="86845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Cast done at runtime even for instantiated classes in Java 1.6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3173503"/>
            <a:ext cx="6553200" cy="8684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Runtime, not compile time error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1868.WAV">
            <a:hlinkClick r:id="" action="ppaction://media"/>
          </p:cNvPr>
          <p:cNvPicPr>
            <a:picLocks noRot="1" noChangeAspect="1"/>
          </p:cNvPicPr>
          <p:nvPr>
            <a:wavAudioFile r:embed="rId2" name="~PP186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313823"/>
      </p:ext>
    </p:extLst>
  </p:cSld>
  <p:clrMapOvr>
    <a:masterClrMapping/>
  </p:clrMapOvr>
  <p:transition advTm="86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6|0.7|9.1|34.2|1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7|1.8|1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6.1|1.2|5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7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23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|1.1|1.6|4.2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3|3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|47.4|321.7|5.7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5|1.6|35.1|62.1|23.8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|1|2.1|3.5|109.5|2|4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0.7|8.8|3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9.8|3.4|96.4|4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6|5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30.1|40.4|5.3|2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2|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5.3|26.7|1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|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4|3.9|1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25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1.6|3|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3.5|1.1|0.7|1.2|23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2|0.6|7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3|170.4|10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1.6|3|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1.6|3|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1.6|3|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123.9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1|1.2|1.2|1.2|1.9|10.5|1.1|1.2|1.2|2.7|3.3|2.2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4|0.4|2.6|0.4|0.3|0.5|0.4|0.5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|20.7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7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4|5.8|6.2|20.3|19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14164</TotalTime>
  <Words>2377</Words>
  <Application>Microsoft Office PowerPoint</Application>
  <PresentationFormat>On-screen Show (4:3)</PresentationFormat>
  <Paragraphs>477</Paragraphs>
  <Slides>46</Slides>
  <Notes>2</Notes>
  <HiddenSlides>0</HiddenSlides>
  <MMClips>43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Oriel</vt:lpstr>
      <vt:lpstr>Photo Editor Photo</vt:lpstr>
      <vt:lpstr>Bitmap Image</vt:lpstr>
      <vt:lpstr>Comp 401 Inheritance: Type Checking</vt:lpstr>
      <vt:lpstr>Prerequisite</vt:lpstr>
      <vt:lpstr>Type-Checking Examples</vt:lpstr>
      <vt:lpstr>Type-Checking Examples</vt:lpstr>
      <vt:lpstr>Type-Checking Examples</vt:lpstr>
      <vt:lpstr>Getting an Upgrade</vt:lpstr>
      <vt:lpstr>Getting a Downgrade</vt:lpstr>
      <vt:lpstr>Typing Arrays Elements</vt:lpstr>
      <vt:lpstr>Compile Time vs. Runtime Cast Errors: Casting newly constructed objects</vt:lpstr>
      <vt:lpstr>Compile Time vs. Runtime Cast Errors: Casting Classes</vt:lpstr>
      <vt:lpstr>Compile Time vs. Runtime Cast Errors: Casting Classes (Review)</vt:lpstr>
      <vt:lpstr>Compile Time vs. Runtime Cast Errors: Interfaces</vt:lpstr>
      <vt:lpstr>Final Class</vt:lpstr>
      <vt:lpstr>Interface Casting Rules</vt:lpstr>
      <vt:lpstr>Assignment Rules for Object Types </vt:lpstr>
      <vt:lpstr>IS-A Rules Revisited</vt:lpstr>
      <vt:lpstr>Conceptual Problems in Java</vt:lpstr>
      <vt:lpstr>Type-Checking Examples For Primitive Types</vt:lpstr>
      <vt:lpstr>Assignment Rules for Primitive Types </vt:lpstr>
      <vt:lpstr>Casting vs. Instance Of</vt:lpstr>
      <vt:lpstr>Illustrating Instanceof</vt:lpstr>
      <vt:lpstr>Bad use of Instance Of</vt:lpstr>
      <vt:lpstr>Good use of Instanceof</vt:lpstr>
      <vt:lpstr>ObjectEditor and Inheritance</vt:lpstr>
      <vt:lpstr>Multiple Inheritance</vt:lpstr>
      <vt:lpstr>Extra Slides</vt:lpstr>
      <vt:lpstr>Database</vt:lpstr>
      <vt:lpstr>ObjectEditor and IS-A</vt:lpstr>
      <vt:lpstr>Nested IFs</vt:lpstr>
      <vt:lpstr>Switch</vt:lpstr>
      <vt:lpstr>Multi-case Arms</vt:lpstr>
      <vt:lpstr>Omitting Break</vt:lpstr>
      <vt:lpstr>Illegal Switch</vt:lpstr>
      <vt:lpstr>Ordinal Type</vt:lpstr>
      <vt:lpstr>Object Operations on Variables Typed by Interfaces</vt:lpstr>
      <vt:lpstr>Garbage Collection</vt:lpstr>
      <vt:lpstr>ObjectEditor Conventions And Inheritance  </vt:lpstr>
      <vt:lpstr>Compile Time Errors</vt:lpstr>
      <vt:lpstr>ObjectEditor Graphics Rules</vt:lpstr>
      <vt:lpstr>ObjectEditor Point Rules</vt:lpstr>
      <vt:lpstr>IS_ATOMIC_SHAPE Class Annotation</vt:lpstr>
      <vt:lpstr>Calling Constructor in Superclass</vt:lpstr>
      <vt:lpstr>Compile Time vs. Runtime Cast Errors: Casting Classes</vt:lpstr>
      <vt:lpstr>Casting Class to Class</vt:lpstr>
      <vt:lpstr>Compile Time Errors</vt:lpstr>
      <vt:lpstr>Casting with Interface for Instances of Final and Non-Final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1722</cp:revision>
  <dcterms:created xsi:type="dcterms:W3CDTF">2006-08-16T00:00:00Z</dcterms:created>
  <dcterms:modified xsi:type="dcterms:W3CDTF">2012-10-12T19:40:52Z</dcterms:modified>
</cp:coreProperties>
</file>