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853" r:id="rId2"/>
    <p:sldId id="852" r:id="rId3"/>
    <p:sldId id="827" r:id="rId4"/>
    <p:sldId id="828" r:id="rId5"/>
    <p:sldId id="836" r:id="rId6"/>
    <p:sldId id="838" r:id="rId7"/>
    <p:sldId id="839" r:id="rId8"/>
    <p:sldId id="837" r:id="rId9"/>
    <p:sldId id="661" r:id="rId10"/>
    <p:sldId id="653" r:id="rId11"/>
    <p:sldId id="662" r:id="rId12"/>
    <p:sldId id="654" r:id="rId13"/>
    <p:sldId id="528" r:id="rId14"/>
    <p:sldId id="840" r:id="rId15"/>
    <p:sldId id="841" r:id="rId16"/>
    <p:sldId id="842" r:id="rId17"/>
    <p:sldId id="843" r:id="rId18"/>
    <p:sldId id="733" r:id="rId19"/>
    <p:sldId id="804" r:id="rId20"/>
    <p:sldId id="350" r:id="rId21"/>
    <p:sldId id="351" r:id="rId22"/>
    <p:sldId id="844" r:id="rId23"/>
    <p:sldId id="845" r:id="rId24"/>
    <p:sldId id="794" r:id="rId25"/>
    <p:sldId id="795" r:id="rId26"/>
    <p:sldId id="796" r:id="rId27"/>
    <p:sldId id="797" r:id="rId28"/>
    <p:sldId id="798" r:id="rId29"/>
    <p:sldId id="799" r:id="rId30"/>
    <p:sldId id="800" r:id="rId31"/>
    <p:sldId id="801" r:id="rId32"/>
    <p:sldId id="802" r:id="rId33"/>
    <p:sldId id="8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4" autoAdjust="0"/>
    <p:restoredTop sz="94775" autoAdjust="0"/>
  </p:normalViewPr>
  <p:slideViewPr>
    <p:cSldViewPr>
      <p:cViewPr varScale="1">
        <p:scale>
          <a:sx n="78" d="100"/>
          <a:sy n="78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15FFB-5B8E-4BB0-BD48-7296AEE6DBB8}" type="slidenum">
              <a:rPr lang="en-US"/>
              <a:pPr/>
              <a:t>10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09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47C8D-34B8-4691-9DF8-E3AF61DB0237}" type="slidenum">
              <a:rPr lang="en-US"/>
              <a:pPr/>
              <a:t>22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1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47C8D-34B8-4691-9DF8-E3AF61DB0237}" type="slidenum">
              <a:rPr lang="en-US"/>
              <a:pPr/>
              <a:t>23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2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B8947-048B-461D-971E-85D90815EB2E}" type="slidenum">
              <a:rPr lang="en-US"/>
              <a:pPr/>
              <a:t>24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43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F5A20-07D5-4065-ADD9-C60DFCBF7F7F}" type="slidenum">
              <a:rPr lang="en-US"/>
              <a:pPr/>
              <a:t>25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36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5DE29-BEE4-4253-90B3-59533371F876}" type="slidenum">
              <a:rPr lang="en-US"/>
              <a:pPr/>
              <a:t>26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5DE29-BEE4-4253-90B3-59533371F876}" type="slidenum">
              <a:rPr lang="en-US"/>
              <a:pPr/>
              <a:t>27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F4700-275E-4DDA-860D-2312A257F7E7}" type="slidenum">
              <a:rPr lang="en-US"/>
              <a:pPr/>
              <a:t>28</a:t>
            </a:fld>
            <a:endParaRPr lang="en-US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05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E7BC1-B633-40CF-B521-5F3734A31CCA}" type="slidenum">
              <a:rPr lang="en-US"/>
              <a:pPr/>
              <a:t>29</a:t>
            </a:fld>
            <a:endParaRPr lang="en-US"/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4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FF4A0-2BD6-413A-9350-99F0AC59A3D1}" type="slidenum">
              <a:rPr lang="en-US"/>
              <a:pPr/>
              <a:t>30</a:t>
            </a:fld>
            <a:endParaRPr lang="en-US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0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3C3F4-88C2-42BA-8209-F56A5DA8EDF4}" type="slidenum">
              <a:rPr lang="en-US"/>
              <a:pPr/>
              <a:t>31</a:t>
            </a:fld>
            <a:endParaRPr lang="en-US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8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00E0E-DC94-4741-8795-82194D5F1BF6}" type="slidenum">
              <a:rPr lang="en-US"/>
              <a:pPr/>
              <a:t>11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3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B1A2E-8E48-41EF-9E12-B9B53FBF4B59}" type="slidenum">
              <a:rPr lang="en-US"/>
              <a:pPr/>
              <a:t>32</a:t>
            </a:fld>
            <a:endParaRPr lang="en-U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2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E7267-8966-43D9-A651-56B7932BABBF}" type="slidenum">
              <a:rPr lang="en-US"/>
              <a:pPr/>
              <a:t>33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60753-87FA-402A-9206-A98185B3374B}" type="slidenum">
              <a:rPr lang="en-US"/>
              <a:pPr/>
              <a:t>12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325C2-D87E-4862-BD53-1276B2AAE1AA}" type="slidenum">
              <a:rPr lang="en-US"/>
              <a:pPr/>
              <a:t>16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98E5F-6966-4E67-8FDC-E8139DDC7B76}" type="slidenum">
              <a:rPr lang="en-US"/>
              <a:pPr/>
              <a:t>17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15FFB-5B8E-4BB0-BD48-7296AEE6DBB8}" type="slidenum">
              <a:rPr lang="en-US"/>
              <a:pPr/>
              <a:t>18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2104D-77BC-4CC2-AF45-067BA3ADF210}" type="slidenum">
              <a:rPr lang="en-US"/>
              <a:pPr/>
              <a:t>19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BDC2A-7BCE-4E01-8A9B-CFEE450B7A5C}" type="slidenum">
              <a:rPr lang="en-US"/>
              <a:pPr/>
              <a:t>20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47C8D-34B8-4691-9DF8-E3AF61DB0237}" type="slidenum">
              <a:rPr lang="en-US"/>
              <a:pPr/>
              <a:t>21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2" Type="http://schemas.microsoft.com/office/2007/relationships/media" Target="../media/media12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AV"/><Relationship Id="rId2" Type="http://schemas.microsoft.com/office/2007/relationships/media" Target="../media/media19.WAV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AV"/><Relationship Id="rId2" Type="http://schemas.microsoft.com/office/2007/relationships/media" Target="../media/media20.WAV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AV"/><Relationship Id="rId2" Type="http://schemas.microsoft.com/office/2007/relationships/media" Target="../media/media21.WAV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AV"/><Relationship Id="rId2" Type="http://schemas.microsoft.com/office/2007/relationships/media" Target="../media/media22.WAV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WAV"/><Relationship Id="rId2" Type="http://schemas.microsoft.com/office/2007/relationships/media" Target="../media/media23.WAV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WAV"/><Relationship Id="rId2" Type="http://schemas.microsoft.com/office/2007/relationships/media" Target="../media/media25.WAV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 401</a:t>
            </a:r>
            <a:br>
              <a:rPr lang="en-US" dirty="0"/>
            </a:br>
            <a:r>
              <a:rPr lang="en-US" dirty="0"/>
              <a:t>Dynamic Dispatch and Virtual and Abstract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2447"/>
      </p:ext>
    </p:extLst>
  </p:cSld>
  <p:clrMapOvr>
    <a:masterClrMapping/>
  </p:clrMapOvr>
  <p:transition advTm="1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Null vs. Abstract Methods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1600" y="1468030"/>
            <a:ext cx="68154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Null methods could replace abstract methods.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2200617"/>
            <a:ext cx="68154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Abstract method force overriding implementations in subclasses.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1600" y="3444949"/>
            <a:ext cx="68154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Provide better documentation, indicating to programmer that subclass will implement them.</a:t>
            </a:r>
          </a:p>
        </p:txBody>
      </p:sp>
      <p:pic>
        <p:nvPicPr>
          <p:cNvPr id="11" name="~PP1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method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Declared only in abstract classes</a:t>
            </a:r>
          </a:p>
          <a:p>
            <a:r>
              <a:rPr lang="en-US" dirty="0"/>
              <a:t>Keyword: </a:t>
            </a:r>
            <a:r>
              <a:rPr lang="en-US" b="1" dirty="0"/>
              <a:t>abstract</a:t>
            </a:r>
          </a:p>
          <a:p>
            <a:r>
              <a:rPr lang="en-US" dirty="0"/>
              <a:t>No body</a:t>
            </a:r>
          </a:p>
          <a:p>
            <a:r>
              <a:rPr lang="en-US" dirty="0" smtClean="0"/>
              <a:t>Each (direct or indirect) subclass must  implement abstract methods defined by an abstract class.</a:t>
            </a:r>
          </a:p>
          <a:p>
            <a:r>
              <a:rPr lang="en-US" dirty="0" smtClean="0"/>
              <a:t>Much like each class must implement the methods defined by its interface(s).</a:t>
            </a:r>
          </a:p>
          <a:p>
            <a:endParaRPr lang="en-US" dirty="0"/>
          </a:p>
        </p:txBody>
      </p:sp>
      <p:pic>
        <p:nvPicPr>
          <p:cNvPr id="6" name="~PP36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class vs. methods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Abstract method =&gt; containing class abstract</a:t>
            </a:r>
          </a:p>
          <a:p>
            <a:pPr lvl="1"/>
            <a:r>
              <a:rPr lang="en-US" dirty="0"/>
              <a:t>Cannot have an unimplemented method in an instance</a:t>
            </a:r>
          </a:p>
          <a:p>
            <a:r>
              <a:rPr lang="en-US" dirty="0"/>
              <a:t>Abstract class may not contain abstract method</a:t>
            </a:r>
          </a:p>
        </p:txBody>
      </p:sp>
      <p:pic>
        <p:nvPicPr>
          <p:cNvPr id="6" name="~PP154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Course with Abstract Method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355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 smtClean="0"/>
              <a:t>ACourse</a:t>
            </a:r>
            <a:r>
              <a:rPr lang="en-US" dirty="0" smtClean="0"/>
              <a:t> {</a:t>
            </a:r>
            <a:endParaRPr lang="en-US" dirty="0"/>
          </a:p>
          <a:p>
            <a:pPr algn="l"/>
            <a:r>
              <a:rPr lang="en-US" dirty="0"/>
              <a:t>	String title, dept;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ACourse</a:t>
            </a:r>
            <a:r>
              <a:rPr lang="en-US" dirty="0"/>
              <a:t> (String </a:t>
            </a:r>
            <a:r>
              <a:rPr lang="en-US" dirty="0" err="1"/>
              <a:t>theTitle</a:t>
            </a:r>
            <a:r>
              <a:rPr lang="en-US" dirty="0"/>
              <a:t>, String </a:t>
            </a:r>
            <a:r>
              <a:rPr lang="en-US" dirty="0" err="1"/>
              <a:t>theDept</a:t>
            </a:r>
            <a:r>
              <a:rPr lang="en-US" dirty="0"/>
              <a:t>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super</a:t>
            </a:r>
            <a:r>
              <a:rPr lang="en-US" dirty="0"/>
              <a:t>();</a:t>
            </a:r>
          </a:p>
          <a:p>
            <a:pPr algn="l"/>
            <a:r>
              <a:rPr lang="en-US" dirty="0"/>
              <a:t>		title = </a:t>
            </a:r>
            <a:r>
              <a:rPr lang="en-US" dirty="0" err="1"/>
              <a:t>theTitle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	dept = </a:t>
            </a:r>
            <a:r>
              <a:rPr lang="en-US" dirty="0" err="1"/>
              <a:t>theDept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}	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String </a:t>
            </a:r>
            <a:r>
              <a:rPr lang="en-US" dirty="0" err="1"/>
              <a:t>getTitle</a:t>
            </a:r>
            <a:r>
              <a:rPr lang="en-US" dirty="0"/>
              <a:t>()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title;</a:t>
            </a:r>
          </a:p>
          <a:p>
            <a:pPr algn="l"/>
            <a:r>
              <a:rPr lang="en-US" dirty="0"/>
              <a:t>	}	</a:t>
            </a:r>
          </a:p>
          <a:p>
            <a:pPr algn="l"/>
            <a:r>
              <a:rPr lang="en-US" dirty="0"/>
              <a:t>           </a:t>
            </a:r>
            <a:r>
              <a:rPr lang="en-US" dirty="0" smtClean="0"/>
              <a:t>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dirty="0"/>
              <a:t>String </a:t>
            </a:r>
            <a:r>
              <a:rPr lang="en-US" dirty="0" err="1"/>
              <a:t>getDepartment</a:t>
            </a:r>
            <a:r>
              <a:rPr lang="en-US" dirty="0"/>
              <a:t>()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dept;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abstract</a:t>
            </a:r>
            <a:r>
              <a:rPr lang="en-US" dirty="0" smtClean="0"/>
              <a:t>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getNumber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r>
              <a:rPr lang="en-US" b="1" dirty="0" smtClean="0"/>
              <a:t>	public </a:t>
            </a:r>
            <a:r>
              <a:rPr lang="en-US" dirty="0"/>
              <a:t>String </a:t>
            </a:r>
            <a:r>
              <a:rPr lang="en-US" dirty="0" err="1"/>
              <a:t>toString</a:t>
            </a:r>
            <a:r>
              <a:rPr lang="en-US" dirty="0"/>
              <a:t>() </a:t>
            </a:r>
            <a:r>
              <a:rPr lang="en-US" b="1" dirty="0"/>
              <a:t>{</a:t>
            </a:r>
          </a:p>
          <a:p>
            <a:r>
              <a:rPr lang="en-US" b="1" dirty="0" smtClean="0"/>
              <a:t>		return </a:t>
            </a:r>
            <a:r>
              <a:rPr lang="en-US" b="1" dirty="0"/>
              <a:t>"</a:t>
            </a:r>
            <a:r>
              <a:rPr lang="en-US" dirty="0"/>
              <a:t>Title:" + title + " </a:t>
            </a:r>
            <a:r>
              <a:rPr lang="en-US" dirty="0" err="1"/>
              <a:t>Dept</a:t>
            </a:r>
            <a:r>
              <a:rPr lang="en-US" dirty="0"/>
              <a:t>:" + </a:t>
            </a:r>
            <a:r>
              <a:rPr lang="en-US" dirty="0" err="1"/>
              <a:t>dept</a:t>
            </a:r>
            <a:r>
              <a:rPr lang="en-US" dirty="0"/>
              <a:t> +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" </a:t>
            </a:r>
            <a:r>
              <a:rPr lang="en-US" dirty="0"/>
              <a:t>Number: " + </a:t>
            </a:r>
            <a:r>
              <a:rPr lang="en-US" dirty="0" err="1"/>
              <a:t>getNumber</a:t>
            </a:r>
            <a:r>
              <a:rPr lang="en-US" dirty="0"/>
              <a:t>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4" name="Straight Arrow Connector 3"/>
          <p:cNvCxnSpPr>
            <a:stCxn id="5" idx="0"/>
          </p:cNvCxnSpPr>
          <p:nvPr/>
        </p:nvCxnSpPr>
        <p:spPr>
          <a:xfrm flipH="1" flipV="1">
            <a:off x="2286000" y="5334000"/>
            <a:ext cx="32385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19600" y="6324600"/>
            <a:ext cx="2209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Abstract Method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371600" y="4953000"/>
            <a:ext cx="411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~PP39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with Interface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013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 smtClean="0"/>
              <a:t>ACourse</a:t>
            </a:r>
            <a:r>
              <a:rPr lang="en-US" dirty="0" smtClean="0"/>
              <a:t>  </a:t>
            </a:r>
            <a:r>
              <a:rPr lang="en-US" b="1" dirty="0" smtClean="0"/>
              <a:t>implements</a:t>
            </a:r>
            <a:r>
              <a:rPr lang="en-US" dirty="0" smtClean="0"/>
              <a:t> Course {</a:t>
            </a:r>
            <a:endParaRPr lang="en-US" dirty="0"/>
          </a:p>
          <a:p>
            <a:pPr algn="l"/>
            <a:r>
              <a:rPr lang="en-US" dirty="0"/>
              <a:t>	String title, dept;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ACourse</a:t>
            </a:r>
            <a:r>
              <a:rPr lang="en-US" dirty="0"/>
              <a:t> (String </a:t>
            </a:r>
            <a:r>
              <a:rPr lang="en-US" dirty="0" err="1"/>
              <a:t>theTitle</a:t>
            </a:r>
            <a:r>
              <a:rPr lang="en-US" dirty="0"/>
              <a:t>, String </a:t>
            </a:r>
            <a:r>
              <a:rPr lang="en-US" dirty="0" err="1"/>
              <a:t>theDept</a:t>
            </a:r>
            <a:r>
              <a:rPr lang="en-US" dirty="0"/>
              <a:t>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super</a:t>
            </a:r>
            <a:r>
              <a:rPr lang="en-US" dirty="0"/>
              <a:t>();</a:t>
            </a:r>
          </a:p>
          <a:p>
            <a:pPr algn="l"/>
            <a:r>
              <a:rPr lang="en-US" dirty="0"/>
              <a:t>		title = </a:t>
            </a:r>
            <a:r>
              <a:rPr lang="en-US" dirty="0" err="1"/>
              <a:t>theTitle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	dept = </a:t>
            </a:r>
            <a:r>
              <a:rPr lang="en-US" dirty="0" err="1"/>
              <a:t>theDept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}	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String </a:t>
            </a:r>
            <a:r>
              <a:rPr lang="en-US" dirty="0" err="1"/>
              <a:t>getTitle</a:t>
            </a:r>
            <a:r>
              <a:rPr lang="en-US" dirty="0"/>
              <a:t>()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title;</a:t>
            </a:r>
          </a:p>
          <a:p>
            <a:pPr algn="l"/>
            <a:r>
              <a:rPr lang="en-US" dirty="0"/>
              <a:t>	}	</a:t>
            </a:r>
          </a:p>
          <a:p>
            <a:pPr algn="l"/>
            <a:r>
              <a:rPr lang="en-US" dirty="0"/>
              <a:t>           </a:t>
            </a:r>
            <a:r>
              <a:rPr lang="en-US" dirty="0" smtClean="0"/>
              <a:t>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dirty="0"/>
              <a:t>String </a:t>
            </a:r>
            <a:r>
              <a:rPr lang="en-US" dirty="0" err="1"/>
              <a:t>getDepartment</a:t>
            </a:r>
            <a:r>
              <a:rPr lang="en-US" dirty="0"/>
              <a:t>()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dept;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b="1" dirty="0" smtClean="0"/>
              <a:t>	public </a:t>
            </a:r>
            <a:r>
              <a:rPr lang="en-US" dirty="0"/>
              <a:t>String </a:t>
            </a:r>
            <a:r>
              <a:rPr lang="en-US" dirty="0" err="1"/>
              <a:t>toString</a:t>
            </a:r>
            <a:r>
              <a:rPr lang="en-US" dirty="0"/>
              <a:t>() </a:t>
            </a:r>
            <a:r>
              <a:rPr lang="en-US" b="1" dirty="0"/>
              <a:t>{</a:t>
            </a:r>
          </a:p>
          <a:p>
            <a:r>
              <a:rPr lang="en-US" b="1" dirty="0" smtClean="0"/>
              <a:t>		return </a:t>
            </a:r>
            <a:r>
              <a:rPr lang="en-US" b="1" dirty="0"/>
              <a:t>"</a:t>
            </a:r>
            <a:r>
              <a:rPr lang="en-US" dirty="0"/>
              <a:t>Title:" + title + " </a:t>
            </a:r>
            <a:r>
              <a:rPr lang="en-US" dirty="0" err="1"/>
              <a:t>Dept</a:t>
            </a:r>
            <a:r>
              <a:rPr lang="en-US" dirty="0"/>
              <a:t>:" + </a:t>
            </a:r>
            <a:r>
              <a:rPr lang="en-US" dirty="0" err="1"/>
              <a:t>dept</a:t>
            </a:r>
            <a:r>
              <a:rPr lang="en-US" dirty="0"/>
              <a:t> +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" </a:t>
            </a:r>
            <a:r>
              <a:rPr lang="en-US" dirty="0"/>
              <a:t>Number: " + </a:t>
            </a:r>
            <a:r>
              <a:rPr lang="en-US" dirty="0" err="1"/>
              <a:t>getNumber</a:t>
            </a:r>
            <a:r>
              <a:rPr lang="en-US" dirty="0"/>
              <a:t>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038600" y="1295400"/>
            <a:ext cx="22860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~PP39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5752923"/>
            <a:ext cx="259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An abstract class can implement any interface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48000" y="5752923"/>
            <a:ext cx="259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This means all sub classes implement the interface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15000" y="5752108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Interface implementation check is made for concrete classes</a:t>
            </a:r>
          </a:p>
        </p:txBody>
      </p:sp>
    </p:spTree>
    <p:extLst>
      <p:ext uri="{BB962C8B-B14F-4D97-AF65-F5344CB8AC3E}">
        <p14:creationId xmlns:p14="http://schemas.microsoft.com/office/powerpoint/2010/main" val="2810984038"/>
      </p:ext>
    </p:extLst>
  </p:cSld>
  <p:clrMapOvr>
    <a:masterClrMapping/>
  </p:clrMapOvr>
  <p:transition advTm="16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Course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355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/>
              <a:t>package</a:t>
            </a:r>
            <a:r>
              <a:rPr lang="en-US" dirty="0"/>
              <a:t> courses;</a:t>
            </a:r>
          </a:p>
          <a:p>
            <a:pPr algn="l"/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 smtClean="0"/>
              <a:t>ACourse</a:t>
            </a:r>
            <a:r>
              <a:rPr lang="en-US" dirty="0" smtClean="0"/>
              <a:t>  </a:t>
            </a:r>
            <a:r>
              <a:rPr lang="en-US" b="1" dirty="0" smtClean="0"/>
              <a:t>implements</a:t>
            </a:r>
            <a:r>
              <a:rPr lang="en-US" dirty="0" smtClean="0"/>
              <a:t> Course {</a:t>
            </a:r>
            <a:endParaRPr lang="en-US" dirty="0"/>
          </a:p>
          <a:p>
            <a:pPr algn="l"/>
            <a:r>
              <a:rPr lang="en-US" dirty="0"/>
              <a:t>	String title, dept;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ACourse</a:t>
            </a:r>
            <a:r>
              <a:rPr lang="en-US" dirty="0"/>
              <a:t> (String </a:t>
            </a:r>
            <a:r>
              <a:rPr lang="en-US" dirty="0" err="1"/>
              <a:t>theTitle</a:t>
            </a:r>
            <a:r>
              <a:rPr lang="en-US" dirty="0"/>
              <a:t>, String </a:t>
            </a:r>
            <a:r>
              <a:rPr lang="en-US" dirty="0" err="1"/>
              <a:t>theDept</a:t>
            </a:r>
            <a:r>
              <a:rPr lang="en-US" dirty="0"/>
              <a:t>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super</a:t>
            </a:r>
            <a:r>
              <a:rPr lang="en-US" dirty="0"/>
              <a:t>();</a:t>
            </a:r>
          </a:p>
          <a:p>
            <a:pPr algn="l"/>
            <a:r>
              <a:rPr lang="en-US" dirty="0"/>
              <a:t>		title = </a:t>
            </a:r>
            <a:r>
              <a:rPr lang="en-US" dirty="0" err="1"/>
              <a:t>theTitle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	dept = </a:t>
            </a:r>
            <a:r>
              <a:rPr lang="en-US" dirty="0" err="1"/>
              <a:t>theDept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}	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String </a:t>
            </a:r>
            <a:r>
              <a:rPr lang="en-US" dirty="0" err="1"/>
              <a:t>getTitle</a:t>
            </a:r>
            <a:r>
              <a:rPr lang="en-US" dirty="0"/>
              <a:t>()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title;</a:t>
            </a:r>
          </a:p>
          <a:p>
            <a:pPr algn="l"/>
            <a:r>
              <a:rPr lang="en-US" dirty="0"/>
              <a:t>	}	</a:t>
            </a:r>
          </a:p>
          <a:p>
            <a:pPr algn="l"/>
            <a:r>
              <a:rPr lang="en-US" dirty="0"/>
              <a:t>           </a:t>
            </a:r>
            <a:r>
              <a:rPr lang="en-US" dirty="0" smtClean="0"/>
              <a:t>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dirty="0"/>
              <a:t>String </a:t>
            </a:r>
            <a:r>
              <a:rPr lang="en-US" dirty="0" err="1"/>
              <a:t>getDepartment</a:t>
            </a:r>
            <a:r>
              <a:rPr lang="en-US" dirty="0"/>
              <a:t>()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dept;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r>
              <a:rPr lang="en-US" dirty="0"/>
              <a:t>public String </a:t>
            </a:r>
            <a:r>
              <a:rPr lang="en-US" dirty="0" err="1"/>
              <a:t>toString</a:t>
            </a:r>
            <a:r>
              <a:rPr lang="en-US" dirty="0"/>
              <a:t>() {</a:t>
            </a:r>
          </a:p>
          <a:p>
            <a:r>
              <a:rPr lang="en-US" dirty="0"/>
              <a:t>		return "Title:" + title + " </a:t>
            </a:r>
            <a:r>
              <a:rPr lang="en-US" dirty="0" err="1"/>
              <a:t>Dept</a:t>
            </a:r>
            <a:r>
              <a:rPr lang="en-US" dirty="0"/>
              <a:t>:" + </a:t>
            </a:r>
            <a:r>
              <a:rPr lang="en-US" dirty="0" err="1"/>
              <a:t>dept</a:t>
            </a:r>
            <a:r>
              <a:rPr lang="en-US" dirty="0"/>
              <a:t> + " Number: " + </a:t>
            </a:r>
            <a:r>
              <a:rPr lang="en-US" dirty="0" err="1"/>
              <a:t>getNumber</a:t>
            </a:r>
            <a:r>
              <a:rPr lang="en-US" dirty="0"/>
              <a:t>();</a:t>
            </a:r>
          </a:p>
          <a:p>
            <a:r>
              <a:rPr lang="en-US" dirty="0"/>
              <a:t>	}</a:t>
            </a:r>
          </a:p>
          <a:p>
            <a:pPr algn="l"/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5908973"/>
            <a:ext cx="259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An abstract class can implement any interface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1524000"/>
            <a:ext cx="1066800" cy="381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48000" y="5773443"/>
            <a:ext cx="259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This means all sub classes implement the interface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791200" y="5752108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Interface implementation check is made for concrete classes</a:t>
            </a:r>
          </a:p>
        </p:txBody>
      </p:sp>
      <p:pic>
        <p:nvPicPr>
          <p:cNvPr id="9" name="~PP183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778228"/>
      </p:ext>
    </p:extLst>
  </p:cSld>
  <p:clrMapOvr>
    <a:masterClrMapping/>
  </p:clrMapOvr>
  <p:transition advTm="176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Alternative </a:t>
            </a:r>
            <a:r>
              <a:rPr lang="en-US" dirty="0" err="1" smtClean="0"/>
              <a:t>ARegularCourse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229600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ARegularCourse</a:t>
            </a:r>
            <a:r>
              <a:rPr lang="en-US" dirty="0"/>
              <a:t> </a:t>
            </a:r>
            <a:r>
              <a:rPr lang="en-US" b="1" dirty="0"/>
              <a:t>extends</a:t>
            </a:r>
            <a:r>
              <a:rPr lang="en-US" dirty="0"/>
              <a:t> </a:t>
            </a:r>
            <a:r>
              <a:rPr lang="en-US" dirty="0" err="1" smtClean="0"/>
              <a:t>ACourse</a:t>
            </a:r>
            <a:r>
              <a:rPr lang="en-US" dirty="0" smtClean="0"/>
              <a:t> {</a:t>
            </a:r>
            <a:endParaRPr lang="en-US" dirty="0"/>
          </a:p>
          <a:p>
            <a:pPr algn="l"/>
            <a:r>
              <a:rPr lang="en-US" dirty="0"/>
              <a:t>	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courseNum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ARegularCourse</a:t>
            </a:r>
            <a:r>
              <a:rPr lang="en-US" dirty="0"/>
              <a:t> (String </a:t>
            </a:r>
            <a:r>
              <a:rPr lang="en-US" dirty="0" err="1"/>
              <a:t>theTitle</a:t>
            </a:r>
            <a:r>
              <a:rPr lang="en-US" dirty="0"/>
              <a:t>, String </a:t>
            </a:r>
            <a:r>
              <a:rPr lang="en-US" dirty="0" err="1"/>
              <a:t>theDept</a:t>
            </a:r>
            <a:r>
              <a:rPr lang="en-US" dirty="0"/>
              <a:t>, 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theCourseNum</a:t>
            </a:r>
            <a:r>
              <a:rPr lang="en-US" dirty="0"/>
              <a:t>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super</a:t>
            </a:r>
            <a:r>
              <a:rPr lang="en-US" dirty="0"/>
              <a:t> (</a:t>
            </a:r>
            <a:r>
              <a:rPr lang="en-US" dirty="0" err="1"/>
              <a:t>theTitle</a:t>
            </a:r>
            <a:r>
              <a:rPr lang="en-US" dirty="0"/>
              <a:t>, </a:t>
            </a:r>
            <a:r>
              <a:rPr lang="en-US" dirty="0" err="1"/>
              <a:t>theDept</a:t>
            </a:r>
            <a:r>
              <a:rPr lang="en-US" dirty="0"/>
              <a:t>);</a:t>
            </a:r>
          </a:p>
          <a:p>
            <a:pPr algn="l"/>
            <a:r>
              <a:rPr lang="en-US" dirty="0"/>
              <a:t>		</a:t>
            </a:r>
            <a:r>
              <a:rPr lang="en-US" dirty="0" err="1"/>
              <a:t>courseNum</a:t>
            </a:r>
            <a:r>
              <a:rPr lang="en-US" dirty="0"/>
              <a:t> = </a:t>
            </a:r>
            <a:r>
              <a:rPr lang="en-US" dirty="0" err="1"/>
              <a:t>theCourseNum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} 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getNumber</a:t>
            </a:r>
            <a:r>
              <a:rPr lang="en-US" dirty="0"/>
              <a:t>()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</a:t>
            </a:r>
            <a:r>
              <a:rPr lang="en-US" dirty="0" err="1"/>
              <a:t>courseNum</a:t>
            </a:r>
            <a:r>
              <a:rPr lang="en-US" dirty="0"/>
              <a:t>;</a:t>
            </a:r>
          </a:p>
          <a:p>
            <a:pPr algn="l"/>
            <a:r>
              <a:rPr lang="en-US" dirty="0"/>
              <a:t>	}</a:t>
            </a:r>
          </a:p>
          <a:p>
            <a:pPr algn="l"/>
            <a:r>
              <a:rPr lang="en-US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4953000"/>
            <a:ext cx="33528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Saying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ARegularCourse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implements Course is redundant</a:t>
            </a:r>
          </a:p>
        </p:txBody>
      </p:sp>
      <p:pic>
        <p:nvPicPr>
          <p:cNvPr id="6" name="~PP1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2295"/>
      </p:ext>
    </p:extLst>
  </p:cSld>
  <p:clrMapOvr>
    <a:masterClrMapping/>
  </p:clrMapOvr>
  <p:transition advTm="30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Alternative </a:t>
            </a:r>
            <a:r>
              <a:rPr lang="en-US" dirty="0" err="1" smtClean="0"/>
              <a:t>AFreshmanSeminar</a:t>
            </a:r>
            <a:endParaRPr lang="en-US" dirty="0"/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582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AFreshmanSeminar</a:t>
            </a:r>
            <a:r>
              <a:rPr lang="en-US" dirty="0"/>
              <a:t> </a:t>
            </a:r>
            <a:r>
              <a:rPr lang="en-US" b="1" dirty="0"/>
              <a:t>extends</a:t>
            </a:r>
            <a:r>
              <a:rPr lang="en-US" dirty="0"/>
              <a:t> </a:t>
            </a:r>
            <a:r>
              <a:rPr lang="en-US" dirty="0" err="1" smtClean="0"/>
              <a:t>ACourse</a:t>
            </a:r>
            <a:r>
              <a:rPr lang="en-US" dirty="0" smtClean="0"/>
              <a:t> {</a:t>
            </a:r>
            <a:endParaRPr lang="en-US" dirty="0"/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AFreshmanSeminar</a:t>
            </a:r>
            <a:r>
              <a:rPr lang="en-US" dirty="0"/>
              <a:t> (String </a:t>
            </a:r>
            <a:r>
              <a:rPr lang="en-US" dirty="0" err="1"/>
              <a:t>theTitle</a:t>
            </a:r>
            <a:r>
              <a:rPr lang="en-US" dirty="0"/>
              <a:t>, String </a:t>
            </a:r>
            <a:r>
              <a:rPr lang="en-US" dirty="0" err="1"/>
              <a:t>theDept</a:t>
            </a:r>
            <a:r>
              <a:rPr lang="en-US" dirty="0"/>
              <a:t>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super</a:t>
            </a:r>
            <a:r>
              <a:rPr lang="en-US" dirty="0"/>
              <a:t> (</a:t>
            </a:r>
            <a:r>
              <a:rPr lang="en-US" dirty="0" err="1"/>
              <a:t>theTitle</a:t>
            </a:r>
            <a:r>
              <a:rPr lang="en-US" dirty="0"/>
              <a:t>, </a:t>
            </a:r>
            <a:r>
              <a:rPr lang="en-US" dirty="0" err="1"/>
              <a:t>theDept</a:t>
            </a:r>
            <a:r>
              <a:rPr lang="en-US" dirty="0"/>
              <a:t>);</a:t>
            </a:r>
          </a:p>
          <a:p>
            <a:pPr algn="l"/>
            <a:r>
              <a:rPr lang="en-US" dirty="0"/>
              <a:t>	}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getNumber</a:t>
            </a:r>
            <a:r>
              <a:rPr lang="en-US" dirty="0"/>
              <a:t>() {</a:t>
            </a:r>
          </a:p>
          <a:p>
            <a:pPr algn="l"/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SEMINAR_NUMBER;</a:t>
            </a:r>
          </a:p>
          <a:p>
            <a:pPr algn="l"/>
            <a:r>
              <a:rPr lang="en-US" dirty="0"/>
              <a:t>	}</a:t>
            </a:r>
          </a:p>
          <a:p>
            <a:pPr algn="l"/>
            <a:r>
              <a:rPr lang="en-US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4953000"/>
            <a:ext cx="33528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 need for implementation clause</a:t>
            </a:r>
          </a:p>
        </p:txBody>
      </p:sp>
      <p:pic>
        <p:nvPicPr>
          <p:cNvPr id="6" name="~PP307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7832"/>
      </p:ext>
    </p:extLst>
  </p:cSld>
  <p:clrMapOvr>
    <a:masterClrMapping/>
  </p:clrMapOvr>
  <p:transition advTm="2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189038"/>
            <a:ext cx="79248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7F0055"/>
                </a:solidFill>
                <a:latin typeface="Courier New"/>
              </a:rPr>
              <a:t>p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ublic abstract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</a:rPr>
              <a:t>AnAbstractPointHistory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</a:rPr>
              <a:t>PointHistory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{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50;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Point[]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Point[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];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size()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elementAt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index)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[index];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addElement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if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())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400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400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400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i="1" dirty="0">
                <a:solidFill>
                  <a:srgbClr val="2A00FF"/>
                </a:solidFill>
                <a:latin typeface="Courier New"/>
              </a:rPr>
              <a:t>"Adding item to a full history"</a:t>
            </a:r>
            <a:r>
              <a:rPr lang="en-US" sz="14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else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Point 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p = </a:t>
            </a:r>
            <a:r>
              <a:rPr lang="en-US" sz="1400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(x, y);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      contents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] = p;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       size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++;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 abstract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1400" dirty="0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When Abstract Method Required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4837814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Not public</a:t>
            </a:r>
          </a:p>
        </p:txBody>
      </p:sp>
      <p:pic>
        <p:nvPicPr>
          <p:cNvPr id="8" name="~PP140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5904614"/>
            <a:ext cx="5486400" cy="3827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2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Abstract Method</a:t>
            </a:r>
            <a:endParaRPr lang="en-US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438400" y="1066800"/>
            <a:ext cx="31242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…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abstract </a:t>
            </a:r>
            <a:r>
              <a:rPr lang="en-US" dirty="0" smtClean="0"/>
              <a:t>&lt;T&gt; &lt;M&gt;(…) ;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327660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…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&lt;T&gt; &lt;M&gt;(…) {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  return</a:t>
            </a:r>
            <a:r>
              <a:rPr lang="en-US" dirty="0" smtClean="0"/>
              <a:t> </a:t>
            </a:r>
            <a:r>
              <a:rPr lang="en-US" b="1" dirty="0" smtClean="0"/>
              <a:t>new</a:t>
            </a:r>
            <a:r>
              <a:rPr lang="en-US" dirty="0" smtClean="0"/>
              <a:t> &lt;C1&gt; (…)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…</a:t>
            </a: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2438400" y="2286000"/>
            <a:ext cx="1600200" cy="1371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H="1" flipV="1">
            <a:off x="4038600" y="2286000"/>
            <a:ext cx="1752600" cy="1295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505200" y="3048000"/>
            <a:ext cx="129540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extends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24400" y="3657600"/>
            <a:ext cx="335280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…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&lt;T&gt; &lt;M&gt; (…){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     return</a:t>
            </a:r>
            <a:r>
              <a:rPr lang="en-US" dirty="0" smtClean="0"/>
              <a:t> </a:t>
            </a:r>
            <a:r>
              <a:rPr lang="en-US" b="1" dirty="0" smtClean="0"/>
              <a:t>new</a:t>
            </a:r>
            <a:r>
              <a:rPr lang="en-US" dirty="0" smtClean="0"/>
              <a:t> &lt;C2&gt; (…)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…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38400" y="5934670"/>
            <a:ext cx="533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Abstract method that returns an instance of some  type T – like a factory, it creates and initializes an object.</a:t>
            </a:r>
          </a:p>
        </p:txBody>
      </p:sp>
      <p:pic>
        <p:nvPicPr>
          <p:cNvPr id="11" name="~PP216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37751"/>
      </p:ext>
    </p:extLst>
  </p:cSld>
  <p:clrMapOvr>
    <a:masterClrMapping/>
  </p:clrMapOvr>
  <p:transition advTm="104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</a:p>
          <a:p>
            <a:r>
              <a:rPr lang="en-US" dirty="0"/>
              <a:t>Abstract Classes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673041"/>
      </p:ext>
    </p:extLst>
  </p:cSld>
  <p:clrMapOvr>
    <a:masterClrMapping/>
  </p:clrMapOvr>
  <p:transition advTm="2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methods vs. Interfaces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Unimplemented </a:t>
            </a:r>
            <a:r>
              <a:rPr lang="en-US" sz="2400" dirty="0"/>
              <a:t>methods become abstract methods to be implemented by concrete subclasses. Do not need explicit implements clause in subclass if no additional public methods implemented,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public</a:t>
            </a:r>
            <a:r>
              <a:rPr lang="en-US" sz="2000" dirty="0"/>
              <a:t> </a:t>
            </a:r>
            <a:r>
              <a:rPr lang="en-US" sz="2000" b="1" dirty="0"/>
              <a:t>class</a:t>
            </a:r>
            <a:r>
              <a:rPr lang="en-US" sz="2000" dirty="0"/>
              <a:t> </a:t>
            </a:r>
            <a:r>
              <a:rPr lang="en-US" sz="2000" dirty="0" err="1"/>
              <a:t>ARegularCourse</a:t>
            </a:r>
            <a:r>
              <a:rPr lang="en-US" sz="2000" dirty="0"/>
              <a:t> </a:t>
            </a:r>
            <a:r>
              <a:rPr lang="en-US" sz="2000" b="1" dirty="0"/>
              <a:t>extends</a:t>
            </a:r>
            <a:r>
              <a:rPr lang="en-US" sz="2000" dirty="0"/>
              <a:t> </a:t>
            </a:r>
            <a:r>
              <a:rPr lang="en-US" sz="2000" dirty="0" err="1"/>
              <a:t>ACourse</a:t>
            </a:r>
            <a:r>
              <a:rPr lang="en-US" sz="2000" dirty="0"/>
              <a:t>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 	    ….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    </a:t>
            </a:r>
            <a:r>
              <a:rPr lang="en-US" sz="2000" dirty="0" smtClean="0"/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A class with only abstract methods simulates interfaces.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 multiple inheritance in Java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Separation </a:t>
            </a:r>
            <a:r>
              <a:rPr lang="en-US" sz="2400" dirty="0"/>
              <a:t>of abstract and concrete methods with interfaces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 class implements but does not inherit a specification!</a:t>
            </a:r>
            <a:endParaRPr lang="en-US" sz="2400" dirty="0"/>
          </a:p>
        </p:txBody>
      </p:sp>
      <p:pic>
        <p:nvPicPr>
          <p:cNvPr id="6" name="~PP40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methods vs. Interfaces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Non-public abstract methods relevant even in Java</a:t>
            </a:r>
          </a:p>
          <a:p>
            <a:r>
              <a:rPr lang="en-US" dirty="0"/>
              <a:t>All interface methods must be </a:t>
            </a:r>
            <a:r>
              <a:rPr lang="en-US" dirty="0" smtClean="0"/>
              <a:t>public.</a:t>
            </a:r>
          </a:p>
          <a:p>
            <a:r>
              <a:rPr lang="en-US" dirty="0" smtClean="0"/>
              <a:t>May want non public abstract </a:t>
            </a:r>
            <a:r>
              <a:rPr lang="en-US" dirty="0" err="1" smtClean="0"/>
              <a:t>methods.E.g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 err="1"/>
              <a:t>boolean</a:t>
            </a:r>
            <a:r>
              <a:rPr lang="en-US" dirty="0"/>
              <a:t> </a:t>
            </a:r>
            <a:r>
              <a:rPr lang="en-US" dirty="0" err="1"/>
              <a:t>isFull</a:t>
            </a:r>
            <a:r>
              <a:rPr lang="en-US" dirty="0"/>
              <a:t>() ;</a:t>
            </a:r>
          </a:p>
        </p:txBody>
      </p:sp>
      <p:pic>
        <p:nvPicPr>
          <p:cNvPr id="6" name="~PP149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methods vs. </a:t>
            </a:r>
            <a:r>
              <a:rPr lang="en-US" dirty="0" smtClean="0"/>
              <a:t>Virtual Methods</a:t>
            </a:r>
            <a:endParaRPr 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Abstract methods must be virtual methods.</a:t>
            </a:r>
          </a:p>
          <a:p>
            <a:r>
              <a:rPr lang="en-US" dirty="0" smtClean="0"/>
              <a:t>Virtual methods need not be abstract methods</a:t>
            </a:r>
            <a:endParaRPr lang="en-US" dirty="0"/>
          </a:p>
        </p:txBody>
      </p:sp>
      <p:pic>
        <p:nvPicPr>
          <p:cNvPr id="6" name="~PP149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01400"/>
      </p:ext>
    </p:extLst>
  </p:cSld>
  <p:clrMapOvr>
    <a:masterClrMapping/>
  </p:clrMapOvr>
  <p:transition advTm="1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Factory methods </a:t>
            </a:r>
            <a:r>
              <a:rPr lang="en-US" dirty="0"/>
              <a:t>vs. </a:t>
            </a:r>
            <a:r>
              <a:rPr lang="en-US" dirty="0" smtClean="0"/>
              <a:t>Abstract Methods</a:t>
            </a:r>
            <a:endParaRPr 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1752600"/>
          </a:xfrm>
        </p:spPr>
        <p:txBody>
          <a:bodyPr/>
          <a:lstStyle/>
          <a:p>
            <a:r>
              <a:rPr lang="en-US" dirty="0" smtClean="0"/>
              <a:t>Some abstract methods may be factory methods</a:t>
            </a:r>
          </a:p>
          <a:p>
            <a:r>
              <a:rPr lang="en-US" dirty="0" smtClean="0"/>
              <a:t>Factory methods may not be abstract methods but often this means bad programming practice</a:t>
            </a:r>
          </a:p>
        </p:txBody>
      </p:sp>
      <p:pic>
        <p:nvPicPr>
          <p:cNvPr id="6" name="~PP149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6284" y="2822058"/>
            <a:ext cx="594360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APolarPointHistoryWithDynamicallyDispatchedMethod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886200"/>
            <a:ext cx="594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ACartesianPointHistoryWithDynamicallyDispatchedMethod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3390900"/>
            <a:ext cx="0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29224" y="3486150"/>
            <a:ext cx="852376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IS-A</a:t>
            </a:r>
          </a:p>
        </p:txBody>
      </p:sp>
    </p:spTree>
    <p:extLst>
      <p:ext uri="{BB962C8B-B14F-4D97-AF65-F5344CB8AC3E}">
        <p14:creationId xmlns:p14="http://schemas.microsoft.com/office/powerpoint/2010/main" val="2030124711"/>
      </p:ext>
    </p:extLst>
  </p:cSld>
  <p:clrMapOvr>
    <a:masterClrMapping/>
  </p:clrMapOvr>
  <p:transition advTm="1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Overloading, Polymorphism, and Dynamic dispatch</a:t>
            </a:r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228600" y="2133600"/>
            <a:ext cx="8839200" cy="4359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000" dirty="0"/>
              <a:t>	 </a:t>
            </a:r>
            <a:r>
              <a:rPr lang="en-US" sz="2000" b="1" dirty="0"/>
              <a:t>static void </a:t>
            </a:r>
            <a:r>
              <a:rPr lang="en-US" sz="2000" dirty="0"/>
              <a:t>print (Course </a:t>
            </a:r>
            <a:r>
              <a:rPr lang="en-US" sz="2000" dirty="0" err="1"/>
              <a:t>course</a:t>
            </a:r>
            <a:r>
              <a:rPr lang="en-US" sz="2000" dirty="0"/>
              <a:t>) {</a:t>
            </a:r>
          </a:p>
          <a:p>
            <a:pPr algn="l"/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</a:t>
            </a:r>
          </a:p>
          <a:p>
            <a:pPr algn="l"/>
            <a:r>
              <a:rPr lang="en-US" sz="2000" dirty="0"/>
              <a:t>				 </a:t>
            </a:r>
            <a:r>
              <a:rPr lang="en-US" sz="2000" dirty="0" err="1"/>
              <a:t>course.getTitle</a:t>
            </a:r>
            <a:r>
              <a:rPr lang="en-US" sz="2000" dirty="0"/>
              <a:t>() + "	" +</a:t>
            </a:r>
          </a:p>
          <a:p>
            <a:pPr algn="l"/>
            <a:r>
              <a:rPr lang="en-US" sz="2000" dirty="0"/>
              <a:t>				 </a:t>
            </a:r>
            <a:r>
              <a:rPr lang="en-US" sz="2000" dirty="0" err="1"/>
              <a:t>course.getDepartment</a:t>
            </a:r>
            <a:r>
              <a:rPr lang="en-US" sz="2000" dirty="0"/>
              <a:t>() + </a:t>
            </a:r>
          </a:p>
          <a:p>
            <a:pPr algn="l"/>
            <a:r>
              <a:rPr lang="en-US" sz="2000" dirty="0"/>
              <a:t>				 </a:t>
            </a:r>
            <a:r>
              <a:rPr lang="en-US" sz="2000" dirty="0" err="1"/>
              <a:t>course.getNumber</a:t>
            </a:r>
            <a:r>
              <a:rPr lang="en-US" sz="2000" dirty="0"/>
              <a:t>() </a:t>
            </a:r>
          </a:p>
          <a:p>
            <a:pPr algn="l"/>
            <a:r>
              <a:rPr lang="en-US" sz="2000" dirty="0"/>
              <a:t>				 );</a:t>
            </a:r>
          </a:p>
          <a:p>
            <a:pPr algn="l"/>
            <a:r>
              <a:rPr lang="en-US" sz="2000" dirty="0"/>
              <a:t>		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}</a:t>
            </a:r>
          </a:p>
          <a:p>
            <a:pPr algn="l"/>
            <a:r>
              <a:rPr lang="en-US" sz="2000" dirty="0" smtClean="0"/>
              <a:t>	</a:t>
            </a:r>
          </a:p>
          <a:p>
            <a:pPr algn="l"/>
            <a:r>
              <a:rPr lang="en-US" sz="2000" dirty="0"/>
              <a:t>	</a:t>
            </a:r>
            <a:r>
              <a:rPr lang="en-US" sz="2000" b="1" dirty="0"/>
              <a:t>static void </a:t>
            </a:r>
            <a:r>
              <a:rPr lang="en-US" sz="2000" dirty="0"/>
              <a:t>print (</a:t>
            </a:r>
            <a:r>
              <a:rPr lang="en-US" sz="2000" dirty="0" err="1"/>
              <a:t>CourseList</a:t>
            </a:r>
            <a:r>
              <a:rPr lang="en-US" sz="2000" dirty="0"/>
              <a:t> </a:t>
            </a:r>
            <a:r>
              <a:rPr lang="en-US" sz="2000" dirty="0" err="1"/>
              <a:t>courseList</a:t>
            </a:r>
            <a:r>
              <a:rPr lang="en-US" sz="2000" dirty="0"/>
              <a:t>) {</a:t>
            </a:r>
          </a:p>
          <a:p>
            <a:pPr algn="l"/>
            <a:r>
              <a:rPr lang="en-US" sz="2000" dirty="0"/>
              <a:t>		…</a:t>
            </a:r>
          </a:p>
          <a:p>
            <a:pPr algn="l"/>
            <a:r>
              <a:rPr lang="en-US" sz="2000" dirty="0"/>
              <a:t>		print(course);</a:t>
            </a:r>
          </a:p>
          <a:p>
            <a:pPr algn="l"/>
            <a:r>
              <a:rPr lang="en-US" sz="2000" dirty="0"/>
              <a:t>		…</a:t>
            </a:r>
          </a:p>
          <a:p>
            <a:pPr algn="l"/>
            <a:r>
              <a:rPr lang="en-US" sz="2000" dirty="0"/>
              <a:t>	}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2438400"/>
            <a:ext cx="2895600" cy="4103688"/>
            <a:chOff x="144" y="1536"/>
            <a:chExt cx="1824" cy="2585"/>
          </a:xfrm>
        </p:grpSpPr>
        <p:sp>
          <p:nvSpPr>
            <p:cNvPr id="485387" name="Text Box 11"/>
            <p:cNvSpPr txBox="1">
              <a:spLocks noChangeArrowheads="1"/>
            </p:cNvSpPr>
            <p:nvPr/>
          </p:nvSpPr>
          <p:spPr bwMode="auto">
            <a:xfrm>
              <a:off x="144" y="3888"/>
              <a:ext cx="1824" cy="2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45720" rIns="4572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dk1"/>
                  </a:solidFill>
                  <a:latin typeface="Calibri" pitchFamily="34" charset="0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/>
                <a:t>Overloaded method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76" y="1536"/>
              <a:ext cx="1056" cy="2352"/>
              <a:chOff x="576" y="1536"/>
              <a:chExt cx="1056" cy="2352"/>
            </a:xfrm>
          </p:grpSpPr>
          <p:sp>
            <p:nvSpPr>
              <p:cNvPr id="485388" name="Line 12"/>
              <p:cNvSpPr>
                <a:spLocks noChangeShapeType="1"/>
              </p:cNvSpPr>
              <p:nvPr/>
            </p:nvSpPr>
            <p:spPr bwMode="auto">
              <a:xfrm flipV="1">
                <a:off x="576" y="1536"/>
                <a:ext cx="1056" cy="235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5389" name="Line 13"/>
              <p:cNvSpPr>
                <a:spLocks noChangeShapeType="1"/>
              </p:cNvSpPr>
              <p:nvPr/>
            </p:nvSpPr>
            <p:spPr bwMode="auto">
              <a:xfrm flipV="1">
                <a:off x="576" y="3216"/>
                <a:ext cx="1056" cy="67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953000" y="3505201"/>
            <a:ext cx="3200400" cy="2855913"/>
            <a:chOff x="3120" y="2208"/>
            <a:chExt cx="2016" cy="1799"/>
          </a:xfrm>
        </p:grpSpPr>
        <p:sp>
          <p:nvSpPr>
            <p:cNvPr id="485391" name="Text Box 15"/>
            <p:cNvSpPr txBox="1">
              <a:spLocks noChangeArrowheads="1"/>
            </p:cNvSpPr>
            <p:nvPr/>
          </p:nvSpPr>
          <p:spPr bwMode="auto">
            <a:xfrm>
              <a:off x="3312" y="3600"/>
              <a:ext cx="1824" cy="4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45720" rIns="4572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dk1"/>
                  </a:solidFill>
                  <a:latin typeface="Calibri" pitchFamily="34" charset="0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/>
                <a:t>Dynamically dispatched method</a:t>
              </a:r>
            </a:p>
          </p:txBody>
        </p:sp>
        <p:sp>
          <p:nvSpPr>
            <p:cNvPr id="485393" name="Line 17"/>
            <p:cNvSpPr>
              <a:spLocks noChangeShapeType="1"/>
            </p:cNvSpPr>
            <p:nvPr/>
          </p:nvSpPr>
          <p:spPr bwMode="auto">
            <a:xfrm flipH="1" flipV="1">
              <a:off x="3120" y="2208"/>
              <a:ext cx="864" cy="13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562600" y="3429001"/>
            <a:ext cx="3352800" cy="1560513"/>
            <a:chOff x="3504" y="2160"/>
            <a:chExt cx="2112" cy="983"/>
          </a:xfrm>
        </p:grpSpPr>
        <p:sp>
          <p:nvSpPr>
            <p:cNvPr id="485380" name="Line 4"/>
            <p:cNvSpPr>
              <a:spLocks noChangeShapeType="1"/>
            </p:cNvSpPr>
            <p:nvPr/>
          </p:nvSpPr>
          <p:spPr bwMode="auto">
            <a:xfrm flipH="1" flipV="1">
              <a:off x="3504" y="2304"/>
              <a:ext cx="528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5394" name="Text Box 18"/>
            <p:cNvSpPr txBox="1">
              <a:spLocks noChangeArrowheads="1"/>
            </p:cNvSpPr>
            <p:nvPr/>
          </p:nvSpPr>
          <p:spPr bwMode="auto">
            <a:xfrm>
              <a:off x="4080" y="2160"/>
              <a:ext cx="1488" cy="4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45720" rIns="4572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dk1"/>
                  </a:solidFill>
                  <a:latin typeface="Calibri" pitchFamily="34" charset="0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err="1"/>
                <a:t>getNumber</a:t>
              </a:r>
              <a:r>
                <a:rPr lang="en-US" dirty="0"/>
                <a:t>() in </a:t>
              </a:r>
              <a:r>
                <a:rPr lang="en-US" dirty="0" err="1"/>
                <a:t>ARegularCouse</a:t>
              </a:r>
              <a:endParaRPr lang="en-US" dirty="0"/>
            </a:p>
          </p:txBody>
        </p:sp>
        <p:sp>
          <p:nvSpPr>
            <p:cNvPr id="485395" name="Text Box 19"/>
            <p:cNvSpPr txBox="1">
              <a:spLocks noChangeArrowheads="1"/>
            </p:cNvSpPr>
            <p:nvPr/>
          </p:nvSpPr>
          <p:spPr bwMode="auto">
            <a:xfrm>
              <a:off x="3744" y="2736"/>
              <a:ext cx="1872" cy="4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45720" rIns="4572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dk1"/>
                  </a:solidFill>
                  <a:latin typeface="Calibri" pitchFamily="34" charset="0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err="1"/>
                <a:t>getNumber</a:t>
              </a:r>
              <a:r>
                <a:rPr lang="en-US" dirty="0"/>
                <a:t>() in </a:t>
              </a:r>
              <a:r>
                <a:rPr lang="en-US" dirty="0" err="1"/>
                <a:t>AFreshmanSeminar</a:t>
              </a:r>
              <a:endParaRPr lang="en-US" dirty="0"/>
            </a:p>
          </p:txBody>
        </p:sp>
        <p:sp>
          <p:nvSpPr>
            <p:cNvPr id="485396" name="Line 20"/>
            <p:cNvSpPr>
              <a:spLocks noChangeShapeType="1"/>
            </p:cNvSpPr>
            <p:nvPr/>
          </p:nvSpPr>
          <p:spPr bwMode="auto">
            <a:xfrm flipH="1" flipV="1">
              <a:off x="3504" y="2304"/>
              <a:ext cx="528" cy="40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581400" y="1219200"/>
            <a:ext cx="5181600" cy="1143000"/>
            <a:chOff x="2256" y="768"/>
            <a:chExt cx="3264" cy="720"/>
          </a:xfrm>
        </p:grpSpPr>
        <p:sp>
          <p:nvSpPr>
            <p:cNvPr id="485381" name="Text Box 5"/>
            <p:cNvSpPr txBox="1">
              <a:spLocks noChangeArrowheads="1"/>
            </p:cNvSpPr>
            <p:nvPr/>
          </p:nvSpPr>
          <p:spPr bwMode="auto">
            <a:xfrm>
              <a:off x="3552" y="768"/>
              <a:ext cx="1488" cy="2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45720" rIns="4572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dk1"/>
                  </a:solidFill>
                  <a:latin typeface="Calibri" pitchFamily="34" charset="0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err="1"/>
                <a:t>ARegularCourse</a:t>
              </a:r>
              <a:endParaRPr lang="en-US" dirty="0"/>
            </a:p>
          </p:txBody>
        </p:sp>
        <p:sp>
          <p:nvSpPr>
            <p:cNvPr id="485382" name="Line 6"/>
            <p:cNvSpPr>
              <a:spLocks noChangeShapeType="1"/>
            </p:cNvSpPr>
            <p:nvPr/>
          </p:nvSpPr>
          <p:spPr bwMode="auto">
            <a:xfrm flipH="1">
              <a:off x="2256" y="1296"/>
              <a:ext cx="1536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383" name="Text Box 7"/>
            <p:cNvSpPr txBox="1">
              <a:spLocks noChangeArrowheads="1"/>
            </p:cNvSpPr>
            <p:nvPr/>
          </p:nvSpPr>
          <p:spPr bwMode="auto">
            <a:xfrm>
              <a:off x="3744" y="1104"/>
              <a:ext cx="1776" cy="2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45720" rIns="4572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dk1"/>
                  </a:solidFill>
                  <a:latin typeface="Calibri" pitchFamily="34" charset="0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err="1"/>
                <a:t>AFreshmanSeminar</a:t>
              </a:r>
              <a:endParaRPr lang="en-US" dirty="0"/>
            </a:p>
          </p:txBody>
        </p:sp>
        <p:sp>
          <p:nvSpPr>
            <p:cNvPr id="485397" name="Line 21"/>
            <p:cNvSpPr>
              <a:spLocks noChangeShapeType="1"/>
            </p:cNvSpPr>
            <p:nvPr/>
          </p:nvSpPr>
          <p:spPr bwMode="auto">
            <a:xfrm flipH="1">
              <a:off x="2304" y="970"/>
              <a:ext cx="1248" cy="47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419600" y="1575593"/>
            <a:ext cx="1600200" cy="1382713"/>
            <a:chOff x="2784" y="1001"/>
            <a:chExt cx="1008" cy="871"/>
          </a:xfrm>
        </p:grpSpPr>
        <p:sp>
          <p:nvSpPr>
            <p:cNvPr id="485399" name="Line 23"/>
            <p:cNvSpPr>
              <a:spLocks noChangeShapeType="1"/>
            </p:cNvSpPr>
            <p:nvPr/>
          </p:nvSpPr>
          <p:spPr bwMode="auto">
            <a:xfrm flipH="1">
              <a:off x="2784" y="1001"/>
              <a:ext cx="768" cy="87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402" name="Line 26"/>
            <p:cNvSpPr>
              <a:spLocks noChangeShapeType="1"/>
            </p:cNvSpPr>
            <p:nvPr/>
          </p:nvSpPr>
          <p:spPr bwMode="auto">
            <a:xfrm flipH="1">
              <a:off x="2880" y="1296"/>
              <a:ext cx="912" cy="5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648200" y="1638300"/>
            <a:ext cx="1295400" cy="1638300"/>
            <a:chOff x="2928" y="1032"/>
            <a:chExt cx="816" cy="1032"/>
          </a:xfrm>
        </p:grpSpPr>
        <p:sp>
          <p:nvSpPr>
            <p:cNvPr id="485401" name="Line 25"/>
            <p:cNvSpPr>
              <a:spLocks noChangeShapeType="1"/>
            </p:cNvSpPr>
            <p:nvPr/>
          </p:nvSpPr>
          <p:spPr bwMode="auto">
            <a:xfrm flipH="1">
              <a:off x="2928" y="1032"/>
              <a:ext cx="624" cy="10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403" name="Line 27"/>
            <p:cNvSpPr>
              <a:spLocks noChangeShapeType="1"/>
            </p:cNvSpPr>
            <p:nvPr/>
          </p:nvSpPr>
          <p:spPr bwMode="auto">
            <a:xfrm flipH="1">
              <a:off x="2976" y="1337"/>
              <a:ext cx="768" cy="72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81000" y="1219200"/>
            <a:ext cx="4648200" cy="2057400"/>
            <a:chOff x="240" y="768"/>
            <a:chExt cx="2928" cy="1296"/>
          </a:xfrm>
        </p:grpSpPr>
        <p:sp>
          <p:nvSpPr>
            <p:cNvPr id="485386" name="Text Box 10"/>
            <p:cNvSpPr txBox="1">
              <a:spLocks noChangeArrowheads="1"/>
            </p:cNvSpPr>
            <p:nvPr/>
          </p:nvSpPr>
          <p:spPr bwMode="auto">
            <a:xfrm>
              <a:off x="240" y="768"/>
              <a:ext cx="2016" cy="2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45720" rIns="4572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dk1"/>
                  </a:solidFill>
                  <a:latin typeface="Calibri" pitchFamily="34" charset="0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/>
                <a:t>Polymorphic method</a:t>
              </a:r>
            </a:p>
          </p:txBody>
        </p: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104" y="1008"/>
              <a:ext cx="2064" cy="1056"/>
              <a:chOff x="1104" y="1008"/>
              <a:chExt cx="2064" cy="1056"/>
            </a:xfrm>
          </p:grpSpPr>
          <p:sp>
            <p:nvSpPr>
              <p:cNvPr id="485385" name="Line 9"/>
              <p:cNvSpPr>
                <a:spLocks noChangeShapeType="1"/>
              </p:cNvSpPr>
              <p:nvPr/>
            </p:nvSpPr>
            <p:spPr bwMode="auto">
              <a:xfrm>
                <a:off x="1104" y="1008"/>
                <a:ext cx="576" cy="43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5409" name="Line 33"/>
              <p:cNvSpPr>
                <a:spLocks noChangeShapeType="1"/>
              </p:cNvSpPr>
              <p:nvPr/>
            </p:nvSpPr>
            <p:spPr bwMode="auto">
              <a:xfrm>
                <a:off x="1200" y="1008"/>
                <a:ext cx="1872" cy="86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5410" name="Line 34"/>
              <p:cNvSpPr>
                <a:spLocks noChangeShapeType="1"/>
              </p:cNvSpPr>
              <p:nvPr/>
            </p:nvSpPr>
            <p:spPr bwMode="auto">
              <a:xfrm>
                <a:off x="1152" y="1008"/>
                <a:ext cx="2016" cy="105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6" name="~PP51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5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5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Overloading, Polymorphism, and Dynamic dispatch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4102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Same method name works on different types.</a:t>
            </a:r>
          </a:p>
          <a:p>
            <a:r>
              <a:rPr lang="en-US" sz="2800"/>
              <a:t>Overloading</a:t>
            </a:r>
          </a:p>
          <a:p>
            <a:pPr lvl="1"/>
            <a:r>
              <a:rPr lang="en-US" sz="2400"/>
              <a:t>Multiple (static or instance) methods with same name but different parameter types.</a:t>
            </a:r>
          </a:p>
          <a:p>
            <a:pPr lvl="1"/>
            <a:r>
              <a:rPr lang="en-US" sz="2400"/>
              <a:t>Resolved at compile time based on parameter types</a:t>
            </a:r>
          </a:p>
          <a:p>
            <a:r>
              <a:rPr lang="en-US" sz="2800"/>
              <a:t>Polymorphism</a:t>
            </a:r>
          </a:p>
          <a:p>
            <a:pPr lvl="1"/>
            <a:r>
              <a:rPr lang="en-US" sz="2400"/>
              <a:t>Same method implementation works on multiple object types.</a:t>
            </a:r>
          </a:p>
          <a:p>
            <a:r>
              <a:rPr lang="en-US" sz="2800"/>
              <a:t>Dynamic dispatch (or virtual methods)</a:t>
            </a:r>
          </a:p>
          <a:p>
            <a:pPr lvl="1"/>
            <a:r>
              <a:rPr lang="en-US" sz="2400"/>
              <a:t>Multiple instance methods with same name in different classes</a:t>
            </a:r>
          </a:p>
          <a:p>
            <a:pPr lvl="1"/>
            <a:r>
              <a:rPr lang="en-US" sz="2400"/>
              <a:t>Resolved at execution time based on type of target object</a:t>
            </a:r>
          </a:p>
          <a:p>
            <a:pPr lvl="1"/>
            <a:endParaRPr lang="en-US" sz="2400"/>
          </a:p>
        </p:txBody>
      </p:sp>
      <p:pic>
        <p:nvPicPr>
          <p:cNvPr id="6" name="~PP103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843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Polymorphism vs. Overloading and Dynamic Dispatch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Polymorphism </a:t>
            </a:r>
            <a:r>
              <a:rPr lang="en-US" sz="2800" dirty="0"/>
              <a:t>vs. Overloading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Polymorphism: single </a:t>
            </a:r>
            <a:r>
              <a:rPr lang="en-US" sz="2400" dirty="0">
                <a:latin typeface="Courier New" pitchFamily="49" charset="0"/>
              </a:rPr>
              <a:t>print (Course </a:t>
            </a:r>
            <a:r>
              <a:rPr lang="en-US" sz="2400" dirty="0" err="1">
                <a:latin typeface="Courier New" pitchFamily="49" charset="0"/>
              </a:rPr>
              <a:t>course</a:t>
            </a:r>
            <a:r>
              <a:rPr lang="en-US" sz="2400" dirty="0">
                <a:latin typeface="Courier New" pitchFamily="49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Overloading: </a:t>
            </a:r>
            <a:r>
              <a:rPr lang="en-US" sz="2400" dirty="0">
                <a:latin typeface="Courier New" pitchFamily="49" charset="0"/>
              </a:rPr>
              <a:t>print (</a:t>
            </a:r>
            <a:r>
              <a:rPr lang="en-US" sz="2400" dirty="0" err="1">
                <a:latin typeface="Courier New" pitchFamily="49" charset="0"/>
              </a:rPr>
              <a:t>ARegularCourse</a:t>
            </a:r>
            <a:r>
              <a:rPr lang="en-US" sz="2400" dirty="0">
                <a:latin typeface="Courier New" pitchFamily="49" charset="0"/>
              </a:rPr>
              <a:t> course)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</a:rPr>
              <a:t>print (</a:t>
            </a:r>
            <a:r>
              <a:rPr lang="en-US" sz="2400" dirty="0" err="1">
                <a:latin typeface="Courier New" pitchFamily="49" charset="0"/>
              </a:rPr>
              <a:t>AFreshmanSeminar</a:t>
            </a:r>
            <a:r>
              <a:rPr lang="en-US" sz="2400" dirty="0">
                <a:latin typeface="Courier New" pitchFamily="49" charset="0"/>
              </a:rPr>
              <a:t> course)</a:t>
            </a:r>
            <a:r>
              <a:rPr lang="en-US" sz="2400" dirty="0"/>
              <a:t> with same implementation.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Polymorphism vs. Dynamic Dispatch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Polymorphism: single </a:t>
            </a:r>
            <a:r>
              <a:rPr lang="en-US" sz="2400" dirty="0" err="1">
                <a:latin typeface="Courier New" pitchFamily="49" charset="0"/>
              </a:rPr>
              <a:t>getTitle</a:t>
            </a:r>
            <a:r>
              <a:rPr lang="en-US" sz="2400" dirty="0">
                <a:latin typeface="Courier New" pitchFamily="49" charset="0"/>
              </a:rPr>
              <a:t>()</a:t>
            </a:r>
            <a:r>
              <a:rPr lang="en-US" sz="2400" dirty="0"/>
              <a:t> in </a:t>
            </a:r>
            <a:r>
              <a:rPr lang="en-US" sz="2400" dirty="0" err="1">
                <a:latin typeface="Courier New" pitchFamily="49" charset="0"/>
              </a:rPr>
              <a:t>ACourse</a:t>
            </a:r>
            <a:endParaRPr lang="en-US" sz="2400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Dynamic dispatch: </a:t>
            </a:r>
            <a:r>
              <a:rPr lang="en-US" sz="2400" dirty="0" err="1">
                <a:latin typeface="Courier New" pitchFamily="49" charset="0"/>
              </a:rPr>
              <a:t>getTitle</a:t>
            </a:r>
            <a:r>
              <a:rPr lang="en-US" sz="2400" dirty="0">
                <a:latin typeface="Courier New" pitchFamily="49" charset="0"/>
              </a:rPr>
              <a:t>()</a:t>
            </a:r>
            <a:r>
              <a:rPr lang="en-US" sz="2400" dirty="0"/>
              <a:t> in </a:t>
            </a:r>
            <a:r>
              <a:rPr lang="en-US" sz="2400" dirty="0" err="1">
                <a:latin typeface="Courier New" pitchFamily="49" charset="0"/>
              </a:rPr>
              <a:t>AFreshmanSeminar</a:t>
            </a:r>
            <a:r>
              <a:rPr lang="en-US" sz="2400" dirty="0">
                <a:latin typeface="Courier New" pitchFamily="49" charset="0"/>
              </a:rPr>
              <a:t>()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itchFamily="49" charset="0"/>
              </a:rPr>
              <a:t>getTitle</a:t>
            </a:r>
            <a:r>
              <a:rPr lang="en-US" sz="2400" dirty="0">
                <a:latin typeface="Courier New" pitchFamily="49" charset="0"/>
              </a:rPr>
              <a:t>()</a:t>
            </a:r>
            <a:r>
              <a:rPr lang="en-US" sz="2400" dirty="0"/>
              <a:t> in </a:t>
            </a:r>
            <a:r>
              <a:rPr lang="en-US" sz="2400" dirty="0" err="1">
                <a:latin typeface="Courier New" pitchFamily="49" charset="0"/>
              </a:rPr>
              <a:t>ARegularCourse</a:t>
            </a:r>
            <a:r>
              <a:rPr lang="en-US" sz="2400" dirty="0">
                <a:latin typeface="Courier New" pitchFamily="49" charset="0"/>
              </a:rPr>
              <a:t>()</a:t>
            </a:r>
            <a:r>
              <a:rPr lang="en-US" sz="2400" dirty="0"/>
              <a:t> with same implementation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Create polymorphic code when you can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 overloading and dynamic dispatch, multiple implementations associated with each method name.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 polymorphic case, single implementation.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Use interfaces rather than classes as types of parameters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Use </a:t>
            </a:r>
            <a:r>
              <a:rPr lang="en-US" sz="2000" dirty="0" err="1" smtClean="0"/>
              <a:t>supertypes</a:t>
            </a:r>
            <a:r>
              <a:rPr lang="en-US" sz="2000" dirty="0" smtClean="0"/>
              <a:t> rather than subtypes as types of parameters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5" name="~PP326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905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Polymorphism vs. Overloading and Dynamic Dispatch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3886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Cannot </a:t>
            </a:r>
            <a:r>
              <a:rPr lang="en-US" dirty="0"/>
              <a:t>always create polymorphic method.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latin typeface="Courier New" pitchFamily="49" charset="0"/>
              </a:rPr>
              <a:t>getNumber</a:t>
            </a:r>
            <a:r>
              <a:rPr lang="en-US" sz="2000" dirty="0">
                <a:latin typeface="Courier New" pitchFamily="49" charset="0"/>
              </a:rPr>
              <a:t>()</a:t>
            </a:r>
            <a:r>
              <a:rPr lang="en-US" sz="2000" dirty="0"/>
              <a:t> for </a:t>
            </a:r>
            <a:r>
              <a:rPr lang="en-US" sz="2000" dirty="0" err="1">
                <a:latin typeface="Courier New" pitchFamily="49" charset="0"/>
              </a:rPr>
              <a:t>ARegularCourse</a:t>
            </a:r>
            <a:r>
              <a:rPr lang="en-US" sz="2000" dirty="0"/>
              <a:t> and </a:t>
            </a:r>
            <a:r>
              <a:rPr lang="en-US" sz="2000" dirty="0" err="1">
                <a:latin typeface="Courier New" pitchFamily="49" charset="0"/>
              </a:rPr>
              <a:t>AFreshmanSeminar</a:t>
            </a:r>
            <a:r>
              <a:rPr lang="en-US" sz="2000" dirty="0"/>
              <a:t> do different things.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ourier New" pitchFamily="49" charset="0"/>
              </a:rPr>
              <a:t>print(Course </a:t>
            </a:r>
            <a:r>
              <a:rPr lang="en-US" sz="2000" dirty="0" err="1">
                <a:latin typeface="Courier New" pitchFamily="49" charset="0"/>
              </a:rPr>
              <a:t>course</a:t>
            </a:r>
            <a:r>
              <a:rPr lang="en-US" sz="2000" dirty="0">
                <a:latin typeface="Courier New" pitchFamily="49" charset="0"/>
              </a:rPr>
              <a:t>)</a:t>
            </a:r>
            <a:r>
              <a:rPr lang="en-US" sz="2000" dirty="0"/>
              <a:t> and </a:t>
            </a:r>
            <a:r>
              <a:rPr lang="en-US" sz="2000" dirty="0">
                <a:latin typeface="Courier New" pitchFamily="49" charset="0"/>
              </a:rPr>
              <a:t>print (</a:t>
            </a:r>
            <a:r>
              <a:rPr lang="en-US" sz="2000" dirty="0" err="1">
                <a:latin typeface="Courier New" pitchFamily="49" charset="0"/>
              </a:rPr>
              <a:t>CourseList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courseList</a:t>
            </a:r>
            <a:r>
              <a:rPr lang="en-US" sz="2000" dirty="0">
                <a:latin typeface="Courier New" pitchFamily="49" charset="0"/>
              </a:rPr>
              <a:t>)</a:t>
            </a:r>
            <a:r>
              <a:rPr lang="en-US" sz="2000" dirty="0"/>
              <a:t> do different things.</a:t>
            </a:r>
          </a:p>
          <a:p>
            <a:pPr>
              <a:lnSpc>
                <a:spcPct val="80000"/>
              </a:lnSpc>
            </a:pPr>
            <a:r>
              <a:rPr lang="en-US" dirty="0"/>
              <a:t>When polymorphism not possible try overloading and dynamic dispatch.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~PP67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905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372600" cy="1524000"/>
          </a:xfrm>
        </p:spPr>
        <p:txBody>
          <a:bodyPr/>
          <a:lstStyle/>
          <a:p>
            <a:r>
              <a:rPr lang="en-US" sz="3200" dirty="0" smtClean="0"/>
              <a:t>Manual</a:t>
            </a:r>
            <a:r>
              <a:rPr lang="en-US" sz="3200" b="1" dirty="0" smtClean="0"/>
              <a:t> </a:t>
            </a:r>
            <a:r>
              <a:rPr lang="en-US" sz="3200" dirty="0" smtClean="0"/>
              <a:t>instead </a:t>
            </a:r>
            <a:r>
              <a:rPr lang="en-US" sz="3200" dirty="0"/>
              <a:t>of Dynamic Dispatch</a:t>
            </a:r>
          </a:p>
        </p:txBody>
      </p:sp>
      <p:sp>
        <p:nvSpPr>
          <p:cNvPr id="792580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8305800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800" b="1" dirty="0"/>
              <a:t>static</a:t>
            </a:r>
            <a:r>
              <a:rPr lang="en-US" sz="1800" dirty="0"/>
              <a:t> </a:t>
            </a:r>
            <a:r>
              <a:rPr lang="en-US" sz="1800" b="1" dirty="0"/>
              <a:t>void</a:t>
            </a:r>
            <a:r>
              <a:rPr lang="en-US" sz="1800" dirty="0"/>
              <a:t> print (Course </a:t>
            </a:r>
            <a:r>
              <a:rPr lang="en-US" sz="1800" dirty="0" err="1"/>
              <a:t>course</a:t>
            </a:r>
            <a:r>
              <a:rPr lang="en-US" sz="1800" dirty="0"/>
              <a:t>) {</a:t>
            </a:r>
          </a:p>
          <a:p>
            <a:pPr algn="l"/>
            <a:r>
              <a:rPr lang="en-US" sz="1800" dirty="0"/>
              <a:t>      </a:t>
            </a:r>
            <a:r>
              <a:rPr lang="en-US" sz="1800" b="1" dirty="0"/>
              <a:t>if</a:t>
            </a:r>
            <a:r>
              <a:rPr lang="en-US" sz="1800" dirty="0"/>
              <a:t> (course </a:t>
            </a:r>
            <a:r>
              <a:rPr lang="en-US" sz="1800" b="1" dirty="0" err="1"/>
              <a:t>instanceof</a:t>
            </a:r>
            <a:r>
              <a:rPr lang="en-US" sz="1800" dirty="0"/>
              <a:t> </a:t>
            </a:r>
            <a:r>
              <a:rPr lang="en-US" sz="1800" dirty="0" err="1"/>
              <a:t>ARegularCourse</a:t>
            </a:r>
            <a:r>
              <a:rPr lang="en-US" sz="1800" dirty="0"/>
              <a:t>)</a:t>
            </a:r>
          </a:p>
          <a:p>
            <a:pPr algn="l"/>
            <a:r>
              <a:rPr lang="en-US" sz="1800" dirty="0"/>
              <a:t>	number = ((</a:t>
            </a:r>
            <a:r>
              <a:rPr lang="en-US" sz="1800" dirty="0" err="1"/>
              <a:t>ARegularCourse</a:t>
            </a:r>
            <a:r>
              <a:rPr lang="en-US" sz="1800" dirty="0"/>
              <a:t>)course</a:t>
            </a:r>
            <a:r>
              <a:rPr lang="en-US" sz="1800" dirty="0" smtClean="0"/>
              <a:t>).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1800" dirty="0" err="1" smtClean="0"/>
              <a:t>getCourseNumberRegularCourse</a:t>
            </a:r>
            <a:r>
              <a:rPr lang="en-US" sz="1800" dirty="0" smtClean="0"/>
              <a:t> </a:t>
            </a:r>
            <a:r>
              <a:rPr lang="en-US" sz="1800" dirty="0"/>
              <a:t>();</a:t>
            </a:r>
          </a:p>
          <a:p>
            <a:pPr algn="l"/>
            <a:r>
              <a:rPr lang="en-US" sz="1800" dirty="0"/>
              <a:t>      </a:t>
            </a:r>
            <a:r>
              <a:rPr lang="en-US" sz="1800" b="1" dirty="0"/>
              <a:t>else if</a:t>
            </a:r>
            <a:r>
              <a:rPr lang="en-US" sz="1800" dirty="0"/>
              <a:t> (course </a:t>
            </a:r>
            <a:r>
              <a:rPr lang="en-US" sz="1800" b="1" dirty="0" err="1"/>
              <a:t>instanceof</a:t>
            </a:r>
            <a:r>
              <a:rPr lang="en-US" sz="1800" dirty="0"/>
              <a:t> </a:t>
            </a:r>
            <a:r>
              <a:rPr lang="en-US" sz="1800" dirty="0" err="1"/>
              <a:t>AFreshmanSeminar</a:t>
            </a:r>
            <a:r>
              <a:rPr lang="en-US" sz="1800" dirty="0"/>
              <a:t>)</a:t>
            </a:r>
          </a:p>
          <a:p>
            <a:pPr algn="l"/>
            <a:r>
              <a:rPr lang="en-US" sz="1800" dirty="0"/>
              <a:t>	number = </a:t>
            </a:r>
            <a:r>
              <a:rPr lang="en-US" sz="1800" dirty="0" smtClean="0"/>
              <a:t>((</a:t>
            </a:r>
            <a:r>
              <a:rPr lang="en-US" sz="1800" dirty="0" err="1"/>
              <a:t>AFreshmanSeminar</a:t>
            </a:r>
            <a:r>
              <a:rPr lang="en-US" sz="1800" dirty="0"/>
              <a:t>)course</a:t>
            </a:r>
            <a:r>
              <a:rPr lang="en-US" sz="1800" dirty="0" smtClean="0"/>
              <a:t>).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1800" dirty="0" err="1" smtClean="0"/>
              <a:t>getCourseNumberFreshmanSeminar</a:t>
            </a:r>
            <a:r>
              <a:rPr lang="en-US" sz="1800" dirty="0" smtClean="0"/>
              <a:t> </a:t>
            </a:r>
            <a:r>
              <a:rPr lang="en-US" sz="1800" dirty="0"/>
              <a:t>();</a:t>
            </a:r>
          </a:p>
          <a:p>
            <a:pPr algn="l"/>
            <a:r>
              <a:rPr lang="en-US" sz="1800" dirty="0"/>
              <a:t>      </a:t>
            </a:r>
            <a:r>
              <a:rPr lang="en-US" sz="1800" dirty="0" err="1"/>
              <a:t>System.out.println</a:t>
            </a:r>
            <a:r>
              <a:rPr lang="en-US" sz="1800" dirty="0"/>
              <a:t>(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err="1"/>
              <a:t>course.getTitle</a:t>
            </a:r>
            <a:r>
              <a:rPr lang="en-US" sz="1800" dirty="0"/>
              <a:t>() + "	" +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err="1"/>
              <a:t>course.getDepartment</a:t>
            </a:r>
            <a:r>
              <a:rPr lang="en-US" sz="1800" dirty="0"/>
              <a:t>() + </a:t>
            </a:r>
          </a:p>
          <a:p>
            <a:pPr algn="l"/>
            <a:r>
              <a:rPr lang="en-US" sz="1800" dirty="0"/>
              <a:t>	number ); 		</a:t>
            </a:r>
          </a:p>
          <a:p>
            <a:pPr algn="l"/>
            <a:r>
              <a:rPr lang="en-US" sz="1800" dirty="0"/>
              <a:t>}</a:t>
            </a:r>
          </a:p>
          <a:p>
            <a:pPr algn="l"/>
            <a:r>
              <a:rPr lang="en-US" sz="180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638800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More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486400"/>
            <a:ext cx="320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Must  update code as subtypes added</a:t>
            </a:r>
          </a:p>
        </p:txBody>
      </p:sp>
      <p:pic>
        <p:nvPicPr>
          <p:cNvPr id="8" name="~PP250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92580" grpId="0" animBg="1" autoUpdateAnimBg="0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372600" cy="1524000"/>
          </a:xfrm>
        </p:spPr>
        <p:txBody>
          <a:bodyPr/>
          <a:lstStyle/>
          <a:p>
            <a:r>
              <a:rPr lang="en-US" sz="3200" dirty="0" smtClean="0"/>
              <a:t>Can we get </a:t>
            </a:r>
            <a:r>
              <a:rPr lang="en-US" sz="3200" dirty="0"/>
              <a:t>rid of manual </a:t>
            </a:r>
            <a:r>
              <a:rPr lang="en-US" sz="3200" dirty="0" smtClean="0"/>
              <a:t>dispatch/</a:t>
            </a:r>
            <a:r>
              <a:rPr lang="en-US" sz="3200" b="1" dirty="0" err="1" smtClean="0"/>
              <a:t>instanceof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788484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7391400" cy="314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/>
              <a:t>static</a:t>
            </a:r>
            <a:r>
              <a:rPr lang="en-US" sz="2000" dirty="0"/>
              <a:t> </a:t>
            </a:r>
            <a:r>
              <a:rPr lang="en-US" sz="2000" b="1" dirty="0"/>
              <a:t>void</a:t>
            </a:r>
            <a:r>
              <a:rPr lang="en-US" sz="2000" dirty="0"/>
              <a:t> print (Course </a:t>
            </a:r>
            <a:r>
              <a:rPr lang="en-US" sz="2000" dirty="0" err="1"/>
              <a:t>course</a:t>
            </a:r>
            <a:r>
              <a:rPr lang="en-US" sz="2000" dirty="0"/>
              <a:t>) {</a:t>
            </a:r>
          </a:p>
          <a:p>
            <a:pPr algn="l"/>
            <a:r>
              <a:rPr lang="en-US" sz="2000" dirty="0"/>
              <a:t>      </a:t>
            </a:r>
            <a:r>
              <a:rPr lang="en-US" sz="2000" b="1" dirty="0"/>
              <a:t>if</a:t>
            </a:r>
            <a:r>
              <a:rPr lang="en-US" sz="2000" dirty="0"/>
              <a:t> (course </a:t>
            </a:r>
            <a:r>
              <a:rPr lang="en-US" sz="2000" b="1" dirty="0" err="1"/>
              <a:t>instanceof</a:t>
            </a:r>
            <a:r>
              <a:rPr lang="en-US" sz="2000" dirty="0"/>
              <a:t> </a:t>
            </a:r>
            <a:r>
              <a:rPr lang="en-US" sz="2000" dirty="0" err="1"/>
              <a:t>RegularCourse</a:t>
            </a:r>
            <a:r>
              <a:rPr lang="en-US" sz="2000" dirty="0"/>
              <a:t>) 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System.out.print</a:t>
            </a:r>
            <a:r>
              <a:rPr lang="en-US" sz="2000" dirty="0"/>
              <a:t>(“Regular Course: ”);		</a:t>
            </a:r>
          </a:p>
          <a:p>
            <a:pPr algn="l"/>
            <a:r>
              <a:rPr lang="en-US" sz="2000" dirty="0"/>
              <a:t>      </a:t>
            </a:r>
            <a:r>
              <a:rPr lang="en-US" sz="2000" b="1" dirty="0"/>
              <a:t>else</a:t>
            </a:r>
            <a:r>
              <a:rPr lang="en-US" sz="2000" dirty="0"/>
              <a:t> </a:t>
            </a:r>
            <a:r>
              <a:rPr lang="en-US" sz="2000" b="1" dirty="0"/>
              <a:t>if</a:t>
            </a:r>
            <a:r>
              <a:rPr lang="en-US" sz="2000" dirty="0"/>
              <a:t> (course </a:t>
            </a:r>
            <a:r>
              <a:rPr lang="en-US" sz="2000" b="1" dirty="0" err="1"/>
              <a:t>instanceof</a:t>
            </a:r>
            <a:r>
              <a:rPr lang="en-US" sz="2000" dirty="0"/>
              <a:t> </a:t>
            </a:r>
            <a:r>
              <a:rPr lang="en-US" sz="2000" dirty="0" err="1"/>
              <a:t>AFreshmanSeminar</a:t>
            </a:r>
            <a:r>
              <a:rPr lang="en-US" sz="2000" dirty="0"/>
              <a:t>) 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System.out.println</a:t>
            </a:r>
            <a:r>
              <a:rPr lang="en-US" sz="2000" dirty="0"/>
              <a:t>(“Freshman Seminar”);</a:t>
            </a:r>
          </a:p>
          <a:p>
            <a:pPr algn="l"/>
            <a:r>
              <a:rPr lang="en-US" sz="2000" dirty="0"/>
              <a:t>      </a:t>
            </a:r>
            <a:r>
              <a:rPr lang="en-US" sz="2000" dirty="0" err="1" smtClean="0"/>
              <a:t>System.out.println</a:t>
            </a:r>
            <a:r>
              <a:rPr lang="en-US" sz="2000" dirty="0"/>
              <a:t>(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course.getTitle</a:t>
            </a:r>
            <a:r>
              <a:rPr lang="en-US" sz="2000" dirty="0"/>
              <a:t>() + "	" +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course.getDepartment</a:t>
            </a:r>
            <a:r>
              <a:rPr lang="en-US" sz="2000" dirty="0"/>
              <a:t>()  +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course.getNumber</a:t>
            </a:r>
            <a:r>
              <a:rPr lang="en-US" sz="2000" dirty="0"/>
              <a:t>() );	</a:t>
            </a:r>
          </a:p>
          <a:p>
            <a:pPr algn="l"/>
            <a:r>
              <a:rPr lang="en-US" sz="2000" dirty="0"/>
              <a:t>}	</a:t>
            </a:r>
          </a:p>
        </p:txBody>
      </p:sp>
      <p:pic>
        <p:nvPicPr>
          <p:cNvPr id="5" name="~PP326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PointHistory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8275638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</a:rPr>
              <a:t>ACartesianPointHistoryWithDynamicallyDispatchedMethod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PointHistory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50;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Point[]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Point[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];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size()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elementAt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index)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[index];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addElement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if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())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400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400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400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i="1" dirty="0">
                <a:solidFill>
                  <a:srgbClr val="2A00FF"/>
                </a:solidFill>
                <a:latin typeface="Courier New"/>
              </a:rPr>
              <a:t>"Adding item to a full history"</a:t>
            </a:r>
            <a:r>
              <a:rPr lang="en-US" sz="14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else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Point 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p = </a:t>
            </a:r>
            <a:r>
              <a:rPr lang="en-US" sz="1400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(x, y);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      contents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] = p;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       size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++;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(x, y);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57200" y="1417674"/>
            <a:ext cx="80010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APolarPointHistoryWithDynamicallyDispatchedMethod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endParaRPr lang="en-US" sz="1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ACartesianPointHistoryWithDynamicallyDispatchedMethod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(x, y);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71377" y="2991293"/>
            <a:ext cx="7986823" cy="1047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PointHistory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pointHistory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=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</a:rPr>
              <a:t>APolarPointHistoryWithDynamicallyDispatchedMethod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pointHistory.addElement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(50, 100);</a:t>
            </a:r>
          </a:p>
          <a:p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5693" y="3581400"/>
            <a:ext cx="304800" cy="1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5693" y="4114800"/>
            <a:ext cx="304800" cy="1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6200" y="5029200"/>
            <a:ext cx="304800" cy="1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6200" y="6096000"/>
            <a:ext cx="304800" cy="1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" y="2057400"/>
            <a:ext cx="304800" cy="1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72200" y="1866900"/>
            <a:ext cx="2209800" cy="1562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Static dispatching:  call most specific method known when caller method  was compiled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810000"/>
            <a:ext cx="225233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Dynamic dispatching:  call most specific method for the calling object</a:t>
            </a:r>
          </a:p>
        </p:txBody>
      </p:sp>
      <p:pic>
        <p:nvPicPr>
          <p:cNvPr id="26" name="~PP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4277"/>
      </p:ext>
    </p:extLst>
  </p:cSld>
  <p:clrMapOvr>
    <a:masterClrMapping/>
  </p:clrMapOvr>
  <p:transition advTm="27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372600" cy="1524000"/>
          </a:xfrm>
        </p:spPr>
        <p:txBody>
          <a:bodyPr/>
          <a:lstStyle/>
          <a:p>
            <a:r>
              <a:rPr lang="en-US" sz="3200"/>
              <a:t>Cannot always get rid of manual dispatch/instancof</a:t>
            </a:r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391400" cy="466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/>
              <a:t>static</a:t>
            </a:r>
            <a:r>
              <a:rPr lang="en-US" sz="2000" dirty="0"/>
              <a:t> </a:t>
            </a:r>
            <a:r>
              <a:rPr lang="en-US" sz="2000" b="1" dirty="0"/>
              <a:t>void</a:t>
            </a:r>
            <a:r>
              <a:rPr lang="en-US" sz="2000" dirty="0"/>
              <a:t> print (Course </a:t>
            </a:r>
            <a:r>
              <a:rPr lang="en-US" sz="2000" dirty="0" err="1"/>
              <a:t>course</a:t>
            </a:r>
            <a:r>
              <a:rPr lang="en-US" sz="2000" dirty="0"/>
              <a:t>) {</a:t>
            </a:r>
          </a:p>
          <a:p>
            <a:pPr algn="l"/>
            <a:r>
              <a:rPr lang="en-US" sz="2000" dirty="0"/>
              <a:t>      </a:t>
            </a:r>
            <a:r>
              <a:rPr lang="en-US" sz="2000" dirty="0" err="1"/>
              <a:t>printHeader</a:t>
            </a:r>
            <a:r>
              <a:rPr lang="en-US" sz="2000" dirty="0"/>
              <a:t> (course);</a:t>
            </a:r>
          </a:p>
          <a:p>
            <a:pPr algn="l"/>
            <a:r>
              <a:rPr lang="en-US" sz="2000" dirty="0"/>
              <a:t>      </a:t>
            </a:r>
            <a:r>
              <a:rPr lang="en-US" sz="2000" dirty="0" err="1"/>
              <a:t>System.out.println</a:t>
            </a:r>
            <a:r>
              <a:rPr lang="en-US" sz="2000" dirty="0"/>
              <a:t>(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course.getTitle</a:t>
            </a:r>
            <a:r>
              <a:rPr lang="en-US" sz="2000" dirty="0"/>
              <a:t>() + "	" +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course.getDepartment</a:t>
            </a:r>
            <a:r>
              <a:rPr lang="en-US" sz="2000" dirty="0"/>
              <a:t>()  +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course.getNumbert</a:t>
            </a:r>
            <a:r>
              <a:rPr lang="en-US" sz="2000" dirty="0"/>
              <a:t>() );	</a:t>
            </a:r>
          </a:p>
          <a:p>
            <a:pPr algn="l"/>
            <a:r>
              <a:rPr lang="en-US" sz="2000" dirty="0"/>
              <a:t>}</a:t>
            </a:r>
          </a:p>
          <a:p>
            <a:pPr algn="l"/>
            <a:r>
              <a:rPr lang="en-US" sz="2000" b="1" dirty="0"/>
              <a:t>static</a:t>
            </a:r>
            <a:r>
              <a:rPr lang="en-US" sz="2000" dirty="0"/>
              <a:t> </a:t>
            </a:r>
            <a:r>
              <a:rPr lang="en-US" sz="2000" b="1" dirty="0"/>
              <a:t>void</a:t>
            </a:r>
            <a:r>
              <a:rPr lang="en-US" sz="2000" dirty="0"/>
              <a:t> </a:t>
            </a:r>
            <a:r>
              <a:rPr lang="en-US" sz="2000" dirty="0" err="1"/>
              <a:t>printHeader</a:t>
            </a:r>
            <a:r>
              <a:rPr lang="en-US" sz="2000" dirty="0"/>
              <a:t> (</a:t>
            </a:r>
            <a:r>
              <a:rPr lang="en-US" sz="2000" dirty="0" err="1"/>
              <a:t>ARegularCourse</a:t>
            </a:r>
            <a:r>
              <a:rPr lang="en-US" sz="2000" dirty="0"/>
              <a:t> course) {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System.out.print</a:t>
            </a:r>
            <a:r>
              <a:rPr lang="en-US" sz="2000" dirty="0"/>
              <a:t>(“Regular Course: ”);</a:t>
            </a:r>
          </a:p>
          <a:p>
            <a:pPr algn="l"/>
            <a:r>
              <a:rPr lang="en-US" sz="2000" dirty="0"/>
              <a:t>}</a:t>
            </a:r>
          </a:p>
          <a:p>
            <a:pPr algn="l"/>
            <a:r>
              <a:rPr lang="en-US" sz="2000" b="1" dirty="0"/>
              <a:t>static</a:t>
            </a:r>
            <a:r>
              <a:rPr lang="en-US" sz="2000" dirty="0"/>
              <a:t> </a:t>
            </a:r>
            <a:r>
              <a:rPr lang="en-US" sz="2000" b="1" dirty="0"/>
              <a:t>void</a:t>
            </a:r>
            <a:r>
              <a:rPr lang="en-US" sz="2000" dirty="0"/>
              <a:t> </a:t>
            </a:r>
            <a:r>
              <a:rPr lang="en-US" sz="2000" dirty="0" err="1"/>
              <a:t>printHeader</a:t>
            </a:r>
            <a:r>
              <a:rPr lang="en-US" sz="2000" dirty="0"/>
              <a:t> (</a:t>
            </a:r>
            <a:r>
              <a:rPr lang="en-US" sz="2000" dirty="0" err="1"/>
              <a:t>AFreshmanSeminar</a:t>
            </a:r>
            <a:r>
              <a:rPr lang="en-US" sz="2000" dirty="0"/>
              <a:t> course) {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System.out.print</a:t>
            </a:r>
            <a:r>
              <a:rPr lang="en-US" sz="2000" dirty="0"/>
              <a:t>(“Freshman Seminar: ”);</a:t>
            </a:r>
          </a:p>
          <a:p>
            <a:pPr algn="l"/>
            <a:r>
              <a:rPr lang="en-US" sz="2000" dirty="0"/>
              <a:t>}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	</a:t>
            </a:r>
          </a:p>
        </p:txBody>
      </p:sp>
      <p:sp>
        <p:nvSpPr>
          <p:cNvPr id="794630" name="Line 6"/>
          <p:cNvSpPr>
            <a:spLocks noChangeShapeType="1"/>
          </p:cNvSpPr>
          <p:nvPr/>
        </p:nvSpPr>
        <p:spPr bwMode="auto">
          <a:xfrm flipV="1">
            <a:off x="2438400" y="2057400"/>
            <a:ext cx="762000" cy="3505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304800" y="5562600"/>
            <a:ext cx="4114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At compile time, do not know  if regular course or freshman seminar</a:t>
            </a:r>
          </a:p>
        </p:txBody>
      </p:sp>
      <p:sp>
        <p:nvSpPr>
          <p:cNvPr id="794635" name="Line 11"/>
          <p:cNvSpPr>
            <a:spLocks noChangeShapeType="1"/>
          </p:cNvSpPr>
          <p:nvPr/>
        </p:nvSpPr>
        <p:spPr bwMode="auto">
          <a:xfrm flipH="1" flipV="1">
            <a:off x="3200400" y="2133600"/>
            <a:ext cx="3505200" cy="3200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94637" name="Text Box 13"/>
          <p:cNvSpPr txBox="1">
            <a:spLocks noChangeArrowheads="1"/>
          </p:cNvSpPr>
          <p:nvPr/>
        </p:nvSpPr>
        <p:spPr bwMode="auto">
          <a:xfrm>
            <a:off x="5562600" y="5334000"/>
            <a:ext cx="2286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Actual parameter cannot be </a:t>
            </a:r>
            <a:r>
              <a:rPr lang="en-US" dirty="0" err="1"/>
              <a:t>supertype</a:t>
            </a:r>
            <a:r>
              <a:rPr lang="en-US" dirty="0"/>
              <a:t> of formal parameter</a:t>
            </a:r>
          </a:p>
        </p:txBody>
      </p:sp>
      <p:sp>
        <p:nvSpPr>
          <p:cNvPr id="14" name="Multiply 13"/>
          <p:cNvSpPr/>
          <p:nvPr/>
        </p:nvSpPr>
        <p:spPr>
          <a:xfrm>
            <a:off x="3581400" y="18288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~PP113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94630" grpId="0" animBg="1"/>
      <p:bldP spid="794634" grpId="0" animBg="1"/>
      <p:bldP spid="794635" grpId="0" animBg="1"/>
      <p:bldP spid="794637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printHeader() in ARegularCourse</a:t>
            </a:r>
          </a:p>
        </p:txBody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351838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/>
              <a:t>package</a:t>
            </a:r>
            <a:r>
              <a:rPr lang="en-US" dirty="0"/>
              <a:t> courses;</a:t>
            </a:r>
          </a:p>
          <a:p>
            <a:pPr algn="l"/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ARegularCourse</a:t>
            </a:r>
            <a:r>
              <a:rPr lang="en-US" dirty="0"/>
              <a:t> </a:t>
            </a:r>
            <a:r>
              <a:rPr lang="en-US" b="1" dirty="0"/>
              <a:t>extends</a:t>
            </a:r>
            <a:r>
              <a:rPr lang="en-US" dirty="0"/>
              <a:t> </a:t>
            </a:r>
            <a:r>
              <a:rPr lang="en-US" dirty="0" err="1"/>
              <a:t>ACourse</a:t>
            </a:r>
            <a:r>
              <a:rPr lang="en-US" dirty="0"/>
              <a:t> </a:t>
            </a:r>
            <a:r>
              <a:rPr lang="en-US" b="1" dirty="0"/>
              <a:t>implements</a:t>
            </a:r>
            <a:r>
              <a:rPr lang="en-US" dirty="0"/>
              <a:t> Course {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…</a:t>
            </a:r>
            <a:endParaRPr lang="en-US" dirty="0"/>
          </a:p>
          <a:p>
            <a:pPr algn="l"/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printHeader</a:t>
            </a:r>
            <a:r>
              <a:rPr lang="en-US" dirty="0"/>
              <a:t> () {</a:t>
            </a:r>
          </a:p>
          <a:p>
            <a:pPr algn="l"/>
            <a:r>
              <a:rPr lang="en-US" dirty="0"/>
              <a:t>	       </a:t>
            </a:r>
            <a:r>
              <a:rPr lang="en-US" dirty="0" err="1"/>
              <a:t>System.out.print</a:t>
            </a:r>
            <a:r>
              <a:rPr lang="en-US" dirty="0"/>
              <a:t> (“Regular Course: ”)</a:t>
            </a:r>
          </a:p>
          <a:p>
            <a:pPr algn="l"/>
            <a:r>
              <a:rPr lang="en-US" dirty="0"/>
              <a:t>            }</a:t>
            </a:r>
          </a:p>
          <a:p>
            <a:pPr algn="l"/>
            <a:r>
              <a:rPr lang="en-US" dirty="0"/>
              <a:t>}</a:t>
            </a:r>
          </a:p>
        </p:txBody>
      </p:sp>
      <p:pic>
        <p:nvPicPr>
          <p:cNvPr id="5" name="~PP314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printHeader() in AFreshmanSeminar</a:t>
            </a:r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0772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/>
              <a:t>package</a:t>
            </a:r>
            <a:r>
              <a:rPr lang="en-US" dirty="0"/>
              <a:t> courses;</a:t>
            </a:r>
          </a:p>
          <a:p>
            <a:pPr algn="l"/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AFreshmanSeminar</a:t>
            </a:r>
            <a:r>
              <a:rPr lang="en-US" dirty="0"/>
              <a:t> </a:t>
            </a:r>
            <a:r>
              <a:rPr lang="en-US" b="1" dirty="0"/>
              <a:t>extends</a:t>
            </a:r>
            <a:r>
              <a:rPr lang="en-US" dirty="0"/>
              <a:t> </a:t>
            </a:r>
            <a:r>
              <a:rPr lang="en-US" dirty="0" err="1"/>
              <a:t>ACourse</a:t>
            </a:r>
            <a:r>
              <a:rPr lang="en-US" dirty="0"/>
              <a:t> implements </a:t>
            </a:r>
            <a:r>
              <a:rPr lang="en-US" dirty="0" err="1"/>
              <a:t>FreshmanSeminar</a:t>
            </a:r>
            <a:r>
              <a:rPr lang="en-US" dirty="0"/>
              <a:t> {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…</a:t>
            </a:r>
            <a:endParaRPr lang="en-US" dirty="0"/>
          </a:p>
          <a:p>
            <a:pPr algn="l"/>
            <a:r>
              <a:rPr lang="en-US" b="1" dirty="0"/>
              <a:t>	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printHeader</a:t>
            </a:r>
            <a:r>
              <a:rPr lang="en-US" dirty="0"/>
              <a:t> () {</a:t>
            </a:r>
          </a:p>
          <a:p>
            <a:pPr algn="l"/>
            <a:r>
              <a:rPr lang="en-US" dirty="0"/>
              <a:t>	       </a:t>
            </a:r>
            <a:r>
              <a:rPr lang="en-US" dirty="0" err="1"/>
              <a:t>System.out.print</a:t>
            </a:r>
            <a:r>
              <a:rPr lang="en-US" dirty="0"/>
              <a:t> (“Freshman Seminar: ”)</a:t>
            </a:r>
          </a:p>
          <a:p>
            <a:pPr algn="l"/>
            <a:r>
              <a:rPr lang="en-US" dirty="0"/>
              <a:t>            }</a:t>
            </a:r>
          </a:p>
          <a:p>
            <a:pPr algn="l"/>
            <a:r>
              <a:rPr lang="en-US" dirty="0"/>
              <a:t>}</a:t>
            </a:r>
          </a:p>
        </p:txBody>
      </p:sp>
      <p:pic>
        <p:nvPicPr>
          <p:cNvPr id="5" name="~PP6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391400" cy="466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/>
              <a:t>static</a:t>
            </a:r>
            <a:r>
              <a:rPr lang="en-US" sz="2000" dirty="0"/>
              <a:t> </a:t>
            </a:r>
            <a:r>
              <a:rPr lang="en-US" sz="2000" b="1" dirty="0"/>
              <a:t>void</a:t>
            </a:r>
            <a:r>
              <a:rPr lang="en-US" sz="2000" dirty="0"/>
              <a:t> print (Course </a:t>
            </a:r>
            <a:r>
              <a:rPr lang="en-US" sz="2000" dirty="0" err="1"/>
              <a:t>course</a:t>
            </a:r>
            <a:r>
              <a:rPr lang="en-US" sz="2000" dirty="0"/>
              <a:t>) {</a:t>
            </a:r>
          </a:p>
          <a:p>
            <a:pPr algn="l"/>
            <a:r>
              <a:rPr lang="en-US" sz="2000" dirty="0"/>
              <a:t>      </a:t>
            </a:r>
            <a:r>
              <a:rPr lang="en-US" sz="2000" dirty="0" err="1"/>
              <a:t>printHeader</a:t>
            </a:r>
            <a:r>
              <a:rPr lang="en-US" sz="2000" dirty="0"/>
              <a:t> (course);</a:t>
            </a:r>
          </a:p>
          <a:p>
            <a:pPr algn="l"/>
            <a:r>
              <a:rPr lang="en-US" sz="2000" dirty="0"/>
              <a:t>      </a:t>
            </a:r>
            <a:r>
              <a:rPr lang="en-US" sz="2000" dirty="0" err="1"/>
              <a:t>System.out.println</a:t>
            </a:r>
            <a:r>
              <a:rPr lang="en-US" sz="2000" dirty="0"/>
              <a:t>(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course.getTitle</a:t>
            </a:r>
            <a:r>
              <a:rPr lang="en-US" sz="2000" dirty="0"/>
              <a:t>() + "	" +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course.getDepartment</a:t>
            </a:r>
            <a:r>
              <a:rPr lang="en-US" sz="2000" dirty="0"/>
              <a:t>()  +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course.getNumbert</a:t>
            </a:r>
            <a:r>
              <a:rPr lang="en-US" sz="2000" dirty="0"/>
              <a:t>() );	</a:t>
            </a:r>
          </a:p>
          <a:p>
            <a:pPr algn="l"/>
            <a:r>
              <a:rPr lang="en-US" sz="2000" dirty="0"/>
              <a:t>}</a:t>
            </a:r>
          </a:p>
          <a:p>
            <a:pPr algn="l"/>
            <a:r>
              <a:rPr lang="en-US" sz="2000" b="1" dirty="0"/>
              <a:t>static</a:t>
            </a:r>
            <a:r>
              <a:rPr lang="en-US" sz="2000" dirty="0"/>
              <a:t> </a:t>
            </a:r>
            <a:r>
              <a:rPr lang="en-US" sz="2000" b="1" dirty="0"/>
              <a:t>void</a:t>
            </a:r>
            <a:r>
              <a:rPr lang="en-US" sz="2000" dirty="0"/>
              <a:t> </a:t>
            </a:r>
            <a:r>
              <a:rPr lang="en-US" sz="2000" dirty="0" err="1"/>
              <a:t>printHeader</a:t>
            </a:r>
            <a:r>
              <a:rPr lang="en-US" sz="2000" dirty="0"/>
              <a:t> (</a:t>
            </a:r>
            <a:r>
              <a:rPr lang="en-US" sz="2000" dirty="0" err="1"/>
              <a:t>ARegularCourse</a:t>
            </a:r>
            <a:r>
              <a:rPr lang="en-US" sz="2000" dirty="0"/>
              <a:t> course) {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System.out.print</a:t>
            </a:r>
            <a:r>
              <a:rPr lang="en-US" sz="2000" dirty="0"/>
              <a:t>(“Regular Course: ”);</a:t>
            </a:r>
          </a:p>
          <a:p>
            <a:pPr algn="l"/>
            <a:r>
              <a:rPr lang="en-US" sz="2000" dirty="0"/>
              <a:t>}</a:t>
            </a:r>
          </a:p>
          <a:p>
            <a:pPr algn="l"/>
            <a:r>
              <a:rPr lang="en-US" sz="2000" b="1" dirty="0"/>
              <a:t>static</a:t>
            </a:r>
            <a:r>
              <a:rPr lang="en-US" sz="2000" dirty="0"/>
              <a:t> </a:t>
            </a:r>
            <a:r>
              <a:rPr lang="en-US" sz="2000" b="1" dirty="0"/>
              <a:t>void</a:t>
            </a:r>
            <a:r>
              <a:rPr lang="en-US" sz="2000" dirty="0"/>
              <a:t> </a:t>
            </a:r>
            <a:r>
              <a:rPr lang="en-US" sz="2000" dirty="0" err="1"/>
              <a:t>printHeader</a:t>
            </a:r>
            <a:r>
              <a:rPr lang="en-US" sz="2000" dirty="0"/>
              <a:t> (</a:t>
            </a:r>
            <a:r>
              <a:rPr lang="en-US" sz="2000" dirty="0" err="1"/>
              <a:t>AFreshmanSeminar</a:t>
            </a:r>
            <a:r>
              <a:rPr lang="en-US" sz="2000" dirty="0"/>
              <a:t> course) {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/>
              <a:t>System.out.print</a:t>
            </a:r>
            <a:r>
              <a:rPr lang="en-US" sz="2000" dirty="0"/>
              <a:t>(“Freshman Seminar: ”);</a:t>
            </a:r>
          </a:p>
          <a:p>
            <a:pPr algn="l"/>
            <a:r>
              <a:rPr lang="en-US" sz="2000" dirty="0"/>
              <a:t>}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	</a:t>
            </a:r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372600" cy="1524000"/>
          </a:xfrm>
        </p:spPr>
        <p:txBody>
          <a:bodyPr/>
          <a:lstStyle/>
          <a:p>
            <a:r>
              <a:rPr lang="en-US" sz="3200" dirty="0" smtClean="0"/>
              <a:t>Should not always </a:t>
            </a:r>
            <a:r>
              <a:rPr lang="en-US" sz="3200" dirty="0"/>
              <a:t>get rid of manual dispatch/</a:t>
            </a:r>
            <a:r>
              <a:rPr lang="en-US" sz="3200" b="1" dirty="0" err="1"/>
              <a:t>instancof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3276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Should not put </a:t>
            </a:r>
            <a:r>
              <a:rPr lang="en-US" dirty="0" err="1"/>
              <a:t>printHeader</a:t>
            </a:r>
            <a:r>
              <a:rPr lang="en-US" dirty="0"/>
              <a:t>() in </a:t>
            </a:r>
            <a:r>
              <a:rPr lang="en-US" dirty="0" err="1"/>
              <a:t>ARegularCourse</a:t>
            </a:r>
            <a:r>
              <a:rPr lang="en-US" dirty="0"/>
              <a:t> or </a:t>
            </a:r>
            <a:r>
              <a:rPr lang="en-US" dirty="0" err="1"/>
              <a:t>AFreshmanSeminar</a:t>
            </a:r>
            <a:r>
              <a:rPr lang="en-US" dirty="0"/>
              <a:t> as it is UI code.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4953000"/>
            <a:ext cx="3505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Hence need to use </a:t>
            </a:r>
            <a:r>
              <a:rPr lang="en-US" dirty="0" err="1"/>
              <a:t>instanceof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5867400"/>
            <a:ext cx="3505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Used in parsers</a:t>
            </a:r>
          </a:p>
        </p:txBody>
      </p:sp>
      <p:pic>
        <p:nvPicPr>
          <p:cNvPr id="12" name="~PP170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52744"/>
      </p:ext>
    </p:extLst>
  </p:cSld>
  <p:clrMapOvr>
    <a:masterClrMapping/>
  </p:clrMapOvr>
  <p:transition advTm="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vs. Regular Method and Different Languages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1219200"/>
            <a:ext cx="5791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Virtual method:  Call to it is dynamically dispatched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286000"/>
            <a:ext cx="57912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Regular method:  Call to it is statically dispatched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200400"/>
            <a:ext cx="57912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Java: All instance methods are virtual methods and all class (static)methods are regular methods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4191000"/>
            <a:ext cx="57912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C++: Instance methods can be declared to  be regular or virtual and all class (static)methods are regular 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1465" y="5257800"/>
            <a:ext cx="57912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Smalltalk: All methods are virtual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5"/>
    </mc:Choice>
    <mc:Fallback xmlns="">
      <p:transition spd="slow" advTm="6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Overridden Method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189038"/>
            <a:ext cx="79248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7F0055"/>
                </a:solidFill>
                <a:latin typeface="Courier New"/>
              </a:rPr>
              <a:t>p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ublic abstract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</a:rPr>
              <a:t>AnAbstractPointHistory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</a:rPr>
              <a:t>PointHistory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{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50;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Point[]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Point[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];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size()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elementAt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index)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[index];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addElement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if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())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400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400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400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i="1" dirty="0">
                <a:solidFill>
                  <a:srgbClr val="2A00FF"/>
                </a:solidFill>
                <a:latin typeface="Courier New"/>
              </a:rPr>
              <a:t>"Adding item to a full history"</a:t>
            </a:r>
            <a:r>
              <a:rPr lang="en-US" sz="14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else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Point 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p = </a:t>
            </a:r>
            <a:r>
              <a:rPr lang="en-US" sz="1400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(x, y);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      contents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] = p;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       size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++;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) {}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1400" dirty="0"/>
          </a:p>
        </p:txBody>
      </p:sp>
      <p:pic>
        <p:nvPicPr>
          <p:cNvPr id="9" name="~PP306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3530"/>
      </p:ext>
    </p:extLst>
  </p:cSld>
  <p:clrMapOvr>
    <a:masterClrMapping/>
  </p:clrMapOvr>
  <p:transition advTm="27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Overriding Dynamically </a:t>
            </a:r>
            <a:r>
              <a:rPr lang="en-US" dirty="0"/>
              <a:t>D</a:t>
            </a:r>
            <a:r>
              <a:rPr lang="en-US" dirty="0" smtClean="0"/>
              <a:t>ispatched Method</a:t>
            </a:r>
            <a:endParaRPr lang="en-US" dirty="0"/>
          </a:p>
        </p:txBody>
      </p:sp>
      <p:pic>
        <p:nvPicPr>
          <p:cNvPr id="9" name="~PP306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189038"/>
            <a:ext cx="7924800" cy="1706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ACartesianPointHistory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AnAbstractPointHistory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y)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(x, y);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8975510"/>
      </p:ext>
    </p:extLst>
  </p:cSld>
  <p:clrMapOvr>
    <a:masterClrMapping/>
  </p:clrMapOvr>
  <p:transition advTm="27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Erroneous Implementation with No Errors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189038"/>
            <a:ext cx="7924800" cy="1173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ACartesianPointHistory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AnAbstractPointHistory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endParaRPr lang="en-US" sz="14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1400" dirty="0"/>
          </a:p>
        </p:txBody>
      </p:sp>
      <p:pic>
        <p:nvPicPr>
          <p:cNvPr id="9" name="~PP306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89209"/>
      </p:ext>
    </p:extLst>
  </p:cSld>
  <p:clrMapOvr>
    <a:masterClrMapping/>
  </p:clrMapOvr>
  <p:transition advTm="27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Method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79248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7F0055"/>
                </a:solidFill>
                <a:latin typeface="Courier New"/>
              </a:rPr>
              <a:t>p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ublic abstract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</a:rPr>
              <a:t>AnAbstractPointHistory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</a:rPr>
              <a:t>PointHistory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{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50;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Point[]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Point[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];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size()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elementAt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index)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[index];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addElement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y) 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if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())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400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400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400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i="1" dirty="0">
                <a:solidFill>
                  <a:srgbClr val="2A00FF"/>
                </a:solidFill>
                <a:latin typeface="Courier New"/>
              </a:rPr>
              <a:t>"Adding item to a full history"</a:t>
            </a:r>
            <a:r>
              <a:rPr lang="en-US" sz="14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 else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Point 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p = </a:t>
            </a:r>
            <a:r>
              <a:rPr lang="en-US" sz="1400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(x, y);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      contents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] = p;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urier New"/>
              </a:rPr>
              <a:t>       size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++;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}</a:t>
            </a:r>
            <a:endParaRPr lang="en-US" sz="1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 protected abstract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Point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createPoint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1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2800" y="5222395"/>
            <a:ext cx="3733800" cy="579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Only header of method provided as in interface</a:t>
            </a:r>
          </a:p>
        </p:txBody>
      </p:sp>
      <p:pic>
        <p:nvPicPr>
          <p:cNvPr id="7" name="~PP25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99638" y="5649433"/>
            <a:ext cx="304800" cy="304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5966638"/>
            <a:ext cx="5410200" cy="685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~PP25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8741"/>
      </p:ext>
    </p:extLst>
  </p:cSld>
  <p:clrMapOvr>
    <a:masterClrMapping/>
  </p:clrMapOvr>
  <p:transition advTm="27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5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55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Erroneous Implementation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28800" y="5486400"/>
            <a:ext cx="4724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Java complains abstract method not implemented in concrete class </a:t>
            </a:r>
          </a:p>
        </p:txBody>
      </p:sp>
      <p:pic>
        <p:nvPicPr>
          <p:cNvPr id="7" name="~PP29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1189038"/>
            <a:ext cx="7924800" cy="1173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ACartesianPointHistory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AnAbstractPointHistory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endParaRPr lang="en-US" sz="14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1400" dirty="0"/>
          </a:p>
        </p:txBody>
      </p:sp>
    </p:spTree>
  </p:cSld>
  <p:clrMapOvr>
    <a:masterClrMapping/>
  </p:clrMapOvr>
  <p:transition advTm="24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0.6|1.3|6.5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6|1.5|2.2|1.9|10|1.7|1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11453</TotalTime>
  <Words>1422</Words>
  <Application>Microsoft Office PowerPoint</Application>
  <PresentationFormat>On-screen Show (4:3)</PresentationFormat>
  <Paragraphs>435</Paragraphs>
  <Slides>33</Slides>
  <Notes>21</Notes>
  <HiddenSlides>0</HiddenSlides>
  <MMClips>34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Comp 401 Dynamic Dispatch and Virtual and Abstract Methods</vt:lpstr>
      <vt:lpstr>Prerequisite</vt:lpstr>
      <vt:lpstr>A PointHistory Implementation</vt:lpstr>
      <vt:lpstr>Virtual vs. Regular Method and Different Languages</vt:lpstr>
      <vt:lpstr>Null Overridden Method</vt:lpstr>
      <vt:lpstr>Overriding Dynamically Dispatched Method</vt:lpstr>
      <vt:lpstr>Erroneous Implementation with No Errors</vt:lpstr>
      <vt:lpstr>Abstract Method</vt:lpstr>
      <vt:lpstr>Erroneous Implementation</vt:lpstr>
      <vt:lpstr>Null vs. Abstract Methods</vt:lpstr>
      <vt:lpstr>Abstract method</vt:lpstr>
      <vt:lpstr>Abstract class vs. methods</vt:lpstr>
      <vt:lpstr>A Course with Abstract Method</vt:lpstr>
      <vt:lpstr>Equivalent with Interface</vt:lpstr>
      <vt:lpstr>Another Course</vt:lpstr>
      <vt:lpstr>Alternative ARegularCourse</vt:lpstr>
      <vt:lpstr>Alternative AFreshmanSeminar</vt:lpstr>
      <vt:lpstr>When Abstract Method Required</vt:lpstr>
      <vt:lpstr>Factory Abstract Method</vt:lpstr>
      <vt:lpstr>Abstract methods vs. Interfaces</vt:lpstr>
      <vt:lpstr>Abstract methods vs. Interfaces</vt:lpstr>
      <vt:lpstr>Abstract methods vs. Virtual Methods</vt:lpstr>
      <vt:lpstr>Factory methods vs. Abstract Methods</vt:lpstr>
      <vt:lpstr>Overloading, Polymorphism, and Dynamic dispatch</vt:lpstr>
      <vt:lpstr>Overloading, Polymorphism, and Dynamic dispatch</vt:lpstr>
      <vt:lpstr>Polymorphism vs. Overloading and Dynamic Dispatch</vt:lpstr>
      <vt:lpstr>Polymorphism vs. Overloading and Dynamic Dispatch</vt:lpstr>
      <vt:lpstr>Manual instead of Dynamic Dispatch</vt:lpstr>
      <vt:lpstr>Can we get rid of manual dispatch/instanceof?</vt:lpstr>
      <vt:lpstr>Cannot always get rid of manual dispatch/instancof</vt:lpstr>
      <vt:lpstr>printHeader() in ARegularCourse</vt:lpstr>
      <vt:lpstr>printHeader() in AFreshmanSeminar</vt:lpstr>
      <vt:lpstr>Should not always get rid of manual dispatch/instancof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1501</cp:revision>
  <dcterms:created xsi:type="dcterms:W3CDTF">2006-08-16T00:00:00Z</dcterms:created>
  <dcterms:modified xsi:type="dcterms:W3CDTF">2014-02-17T21:28:46Z</dcterms:modified>
</cp:coreProperties>
</file>