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0.xml" ContentType="application/vnd.openxmlformats-officedocument.presentationml.tags+xml"/>
  <Override PartName="/ppt/notesSlides/notesSlide25.xml" ContentType="application/vnd.openxmlformats-officedocument.presentationml.notesSlide+xml"/>
  <Override PartName="/ppt/tags/tag21.xml" ContentType="application/vnd.openxmlformats-officedocument.presentationml.tags+xml"/>
  <Override PartName="/ppt/notesSlides/notesSlide26.xml" ContentType="application/vnd.openxmlformats-officedocument.presentationml.notesSlide+xml"/>
  <Override PartName="/ppt/tags/tag22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3.xml" ContentType="application/vnd.openxmlformats-officedocument.presentationml.tags+xml"/>
  <Override PartName="/ppt/notesSlides/notesSlide30.xml" ContentType="application/vnd.openxmlformats-officedocument.presentationml.notesSlide+xml"/>
  <Override PartName="/ppt/tags/tag24.xml" ContentType="application/vnd.openxmlformats-officedocument.presentationml.tags+xml"/>
  <Override PartName="/ppt/notesSlides/notesSlide31.xml" ContentType="application/vnd.openxmlformats-officedocument.presentationml.notesSlide+xml"/>
  <Override PartName="/ppt/tags/tag25.xml" ContentType="application/vnd.openxmlformats-officedocument.presentationml.tags+xml"/>
  <Override PartName="/ppt/notesSlides/notesSlide32.xml" ContentType="application/vnd.openxmlformats-officedocument.presentationml.notesSlide+xml"/>
  <Override PartName="/ppt/tags/tag26.xml" ContentType="application/vnd.openxmlformats-officedocument.presentationml.tags+xml"/>
  <Override PartName="/ppt/notesSlides/notesSlide33.xml" ContentType="application/vnd.openxmlformats-officedocument.presentationml.notesSlide+xml"/>
  <Override PartName="/ppt/tags/tag27.xml" ContentType="application/vnd.openxmlformats-officedocument.presentationml.tags+xml"/>
  <Override PartName="/ppt/notesSlides/notesSlide34.xml" ContentType="application/vnd.openxmlformats-officedocument.presentationml.notesSlide+xml"/>
  <Override PartName="/ppt/tags/tag28.xml" ContentType="application/vnd.openxmlformats-officedocument.presentationml.tags+xml"/>
  <Override PartName="/ppt/notesSlides/notesSlide35.xml" ContentType="application/vnd.openxmlformats-officedocument.presentationml.notesSlide+xml"/>
  <Override PartName="/ppt/tags/tag29.xml" ContentType="application/vnd.openxmlformats-officedocument.presentationml.tags+xml"/>
  <Override PartName="/ppt/notesSlides/notesSlide36.xml" ContentType="application/vnd.openxmlformats-officedocument.presentationml.notesSlide+xml"/>
  <Override PartName="/ppt/tags/tag30.xml" ContentType="application/vnd.openxmlformats-officedocument.presentationml.tags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0"/>
  </p:notesMasterIdLst>
  <p:sldIdLst>
    <p:sldId id="256" r:id="rId2"/>
    <p:sldId id="715" r:id="rId3"/>
    <p:sldId id="638" r:id="rId4"/>
    <p:sldId id="639" r:id="rId5"/>
    <p:sldId id="641" r:id="rId6"/>
    <p:sldId id="642" r:id="rId7"/>
    <p:sldId id="710" r:id="rId8"/>
    <p:sldId id="711" r:id="rId9"/>
    <p:sldId id="712" r:id="rId10"/>
    <p:sldId id="713" r:id="rId11"/>
    <p:sldId id="714" r:id="rId12"/>
    <p:sldId id="644" r:id="rId13"/>
    <p:sldId id="643" r:id="rId14"/>
    <p:sldId id="645" r:id="rId15"/>
    <p:sldId id="647" r:id="rId16"/>
    <p:sldId id="580" r:id="rId17"/>
    <p:sldId id="651" r:id="rId18"/>
    <p:sldId id="652" r:id="rId19"/>
    <p:sldId id="655" r:id="rId20"/>
    <p:sldId id="656" r:id="rId21"/>
    <p:sldId id="698" r:id="rId22"/>
    <p:sldId id="699" r:id="rId23"/>
    <p:sldId id="700" r:id="rId24"/>
    <p:sldId id="653" r:id="rId25"/>
    <p:sldId id="654" r:id="rId26"/>
    <p:sldId id="648" r:id="rId27"/>
    <p:sldId id="660" r:id="rId28"/>
    <p:sldId id="659" r:id="rId29"/>
    <p:sldId id="661" r:id="rId30"/>
    <p:sldId id="664" r:id="rId31"/>
    <p:sldId id="662" r:id="rId32"/>
    <p:sldId id="663" r:id="rId33"/>
    <p:sldId id="665" r:id="rId34"/>
    <p:sldId id="666" r:id="rId35"/>
    <p:sldId id="667" r:id="rId36"/>
    <p:sldId id="668" r:id="rId37"/>
    <p:sldId id="669" r:id="rId38"/>
    <p:sldId id="600" r:id="rId39"/>
    <p:sldId id="601" r:id="rId40"/>
    <p:sldId id="603" r:id="rId41"/>
    <p:sldId id="604" r:id="rId42"/>
    <p:sldId id="671" r:id="rId43"/>
    <p:sldId id="607" r:id="rId44"/>
    <p:sldId id="608" r:id="rId45"/>
    <p:sldId id="677" r:id="rId46"/>
    <p:sldId id="678" r:id="rId47"/>
    <p:sldId id="672" r:id="rId48"/>
    <p:sldId id="679" r:id="rId49"/>
    <p:sldId id="680" r:id="rId50"/>
    <p:sldId id="695" r:id="rId51"/>
    <p:sldId id="614" r:id="rId52"/>
    <p:sldId id="696" r:id="rId53"/>
    <p:sldId id="689" r:id="rId54"/>
    <p:sldId id="690" r:id="rId55"/>
    <p:sldId id="691" r:id="rId56"/>
    <p:sldId id="682" r:id="rId57"/>
    <p:sldId id="683" r:id="rId58"/>
    <p:sldId id="692" r:id="rId59"/>
    <p:sldId id="685" r:id="rId60"/>
    <p:sldId id="687" r:id="rId61"/>
    <p:sldId id="623" r:id="rId62"/>
    <p:sldId id="625" r:id="rId63"/>
    <p:sldId id="626" r:id="rId64"/>
    <p:sldId id="627" r:id="rId65"/>
    <p:sldId id="693" r:id="rId66"/>
    <p:sldId id="694" r:id="rId67"/>
    <p:sldId id="697" r:id="rId68"/>
    <p:sldId id="629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86" autoAdjust="0"/>
    <p:restoredTop sz="94660" autoAdjust="0"/>
  </p:normalViewPr>
  <p:slideViewPr>
    <p:cSldViewPr>
      <p:cViewPr varScale="1">
        <p:scale>
          <a:sx n="83" d="100"/>
          <a:sy n="83" d="100"/>
        </p:scale>
        <p:origin x="-33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11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63F20B-FE27-4A17-98EA-7B5A78C87102}" type="slidenum">
              <a:rPr lang="en-US"/>
              <a:pPr/>
              <a:t>16</a:t>
            </a:fld>
            <a:endParaRPr lang="en-US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88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77A68E-D079-43D2-95E4-70DF35FB0545}" type="slidenum">
              <a:rPr lang="en-US"/>
              <a:pPr/>
              <a:t>37</a:t>
            </a:fld>
            <a:endParaRPr lang="en-US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88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50C724-8BF0-4DF7-8E69-DC55C47D3C59}" type="slidenum">
              <a:rPr lang="en-US"/>
              <a:pPr/>
              <a:t>38</a:t>
            </a:fld>
            <a:endParaRPr lang="en-US"/>
          </a:p>
        </p:txBody>
      </p:sp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5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C39FC5-0D47-4E08-BF2A-282474015C0C}" type="slidenum">
              <a:rPr lang="en-US"/>
              <a:pPr/>
              <a:t>39</a:t>
            </a:fld>
            <a:endParaRPr lang="en-US"/>
          </a:p>
        </p:txBody>
      </p:sp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66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88AB93-274D-41A9-AB5D-02CB4E9780A9}" type="slidenum">
              <a:rPr lang="en-US"/>
              <a:pPr/>
              <a:t>40</a:t>
            </a:fld>
            <a:endParaRPr lang="en-US"/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14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7CE7B5-3760-4612-91AE-CBE0ACDBF705}" type="slidenum">
              <a:rPr lang="en-US"/>
              <a:pPr/>
              <a:t>41</a:t>
            </a:fld>
            <a:endParaRPr lang="en-US"/>
          </a:p>
        </p:txBody>
      </p:sp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7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7CE7B5-3760-4612-91AE-CBE0ACDBF705}" type="slidenum">
              <a:rPr lang="en-US"/>
              <a:pPr/>
              <a:t>42</a:t>
            </a:fld>
            <a:endParaRPr lang="en-US"/>
          </a:p>
        </p:txBody>
      </p:sp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52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CACAD8-601C-4954-B3A8-185AB9302144}" type="slidenum">
              <a:rPr lang="en-US"/>
              <a:pPr/>
              <a:t>43</a:t>
            </a:fld>
            <a:endParaRPr lang="en-US"/>
          </a:p>
        </p:txBody>
      </p:sp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89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2BF579-6D40-4FDC-92C4-81D15E9BA117}" type="slidenum">
              <a:rPr lang="en-US"/>
              <a:pPr/>
              <a:t>44</a:t>
            </a:fld>
            <a:endParaRPr lang="en-US"/>
          </a:p>
        </p:txBody>
      </p:sp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45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251052-003B-408B-B8E4-0EAFD24094B1}" type="slidenum">
              <a:rPr lang="en-US"/>
              <a:pPr/>
              <a:t>45</a:t>
            </a:fld>
            <a:endParaRPr lang="en-US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16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251052-003B-408B-B8E4-0EAFD24094B1}" type="slidenum">
              <a:rPr lang="en-US"/>
              <a:pPr/>
              <a:t>46</a:t>
            </a:fld>
            <a:endParaRPr lang="en-US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69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251052-003B-408B-B8E4-0EAFD24094B1}" type="slidenum">
              <a:rPr lang="en-US"/>
              <a:pPr/>
              <a:t>19</a:t>
            </a:fld>
            <a:endParaRPr lang="en-US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50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416D5F-0E0F-4CAE-9ACC-1A10E62AC960}" type="slidenum">
              <a:rPr lang="en-US"/>
              <a:pPr/>
              <a:t>50</a:t>
            </a:fld>
            <a:endParaRPr lang="en-US"/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47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E1911F-35AF-4780-B581-D82455E3C064}" type="slidenum">
              <a:rPr lang="en-US"/>
              <a:pPr/>
              <a:t>51</a:t>
            </a:fld>
            <a:endParaRPr lang="en-US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42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E58087-1B90-49DC-88F6-B1E2F8C58D7D}" type="slidenum">
              <a:rPr lang="en-US"/>
              <a:pPr/>
              <a:t>53</a:t>
            </a:fld>
            <a:endParaRPr lang="en-US"/>
          </a:p>
        </p:txBody>
      </p:sp>
      <p:sp>
        <p:nvSpPr>
          <p:cNvPr id="39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57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31853-21A5-4019-9F54-80197BFA591E}" type="slidenum">
              <a:rPr lang="en-US"/>
              <a:pPr/>
              <a:t>54</a:t>
            </a:fld>
            <a:endParaRPr lang="en-US"/>
          </a:p>
        </p:txBody>
      </p:sp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845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201837-CD23-4FFF-9849-48FB3DCC2016}" type="slidenum">
              <a:rPr lang="en-US"/>
              <a:pPr/>
              <a:t>55</a:t>
            </a:fld>
            <a:endParaRPr lang="en-US"/>
          </a:p>
        </p:txBody>
      </p:sp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036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94B993-2AD8-4900-81E6-6045ED40DAA1}" type="slidenum">
              <a:rPr lang="en-US"/>
              <a:pPr/>
              <a:t>56</a:t>
            </a:fld>
            <a:endParaRPr lang="en-US"/>
          </a:p>
        </p:txBody>
      </p:sp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617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94B993-2AD8-4900-81E6-6045ED40DAA1}" type="slidenum">
              <a:rPr lang="en-US"/>
              <a:pPr/>
              <a:t>57</a:t>
            </a:fld>
            <a:endParaRPr lang="en-US"/>
          </a:p>
        </p:txBody>
      </p:sp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909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4F11F6-DCFF-4AAD-8F06-8F69C90A1FF9}" type="slidenum">
              <a:rPr lang="en-US"/>
              <a:pPr/>
              <a:t>58</a:t>
            </a:fld>
            <a:endParaRPr lang="en-US"/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842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94B993-2AD8-4900-81E6-6045ED40DAA1}" type="slidenum">
              <a:rPr lang="en-US"/>
              <a:pPr/>
              <a:t>59</a:t>
            </a:fld>
            <a:endParaRPr lang="en-US"/>
          </a:p>
        </p:txBody>
      </p:sp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249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94B993-2AD8-4900-81E6-6045ED40DAA1}" type="slidenum">
              <a:rPr lang="en-US"/>
              <a:pPr/>
              <a:t>60</a:t>
            </a:fld>
            <a:endParaRPr lang="en-US"/>
          </a:p>
        </p:txBody>
      </p:sp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92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CEC003-2A62-4C30-958F-2F8F19A849A8}" type="slidenum">
              <a:rPr lang="en-US"/>
              <a:pPr/>
              <a:t>20</a:t>
            </a:fld>
            <a:endParaRPr lang="en-US"/>
          </a:p>
        </p:txBody>
      </p:sp>
      <p:sp>
        <p:nvSpPr>
          <p:cNvPr id="36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909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4A915E-618F-42C8-95E4-23F5D8614DD8}" type="slidenum">
              <a:rPr lang="en-US"/>
              <a:pPr/>
              <a:t>61</a:t>
            </a:fld>
            <a:endParaRPr lang="en-US"/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7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D0359F-C1E0-4052-BCFB-FC4B4527974A}" type="slidenum">
              <a:rPr lang="en-US"/>
              <a:pPr/>
              <a:t>62</a:t>
            </a:fld>
            <a:endParaRPr lang="en-US"/>
          </a:p>
        </p:txBody>
      </p:sp>
      <p:sp>
        <p:nvSpPr>
          <p:cNvPr id="40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040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91D5B-9474-4067-A817-104EFDB5182B}" type="slidenum">
              <a:rPr lang="en-US"/>
              <a:pPr/>
              <a:t>63</a:t>
            </a:fld>
            <a:endParaRPr lang="en-US"/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154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1C0D5E-EC35-4798-89EB-362B3E20AA21}" type="slidenum">
              <a:rPr lang="en-US"/>
              <a:pPr/>
              <a:t>64</a:t>
            </a:fld>
            <a:endParaRPr lang="en-US"/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000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727F7-4630-4188-9591-877665A96478}" type="slidenum">
              <a:rPr lang="en-US"/>
              <a:pPr/>
              <a:t>65</a:t>
            </a:fld>
            <a:endParaRPr lang="en-US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641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727F7-4630-4188-9591-877665A96478}" type="slidenum">
              <a:rPr lang="en-US"/>
              <a:pPr/>
              <a:t>66</a:t>
            </a:fld>
            <a:endParaRPr lang="en-US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468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727F7-4630-4188-9591-877665A96478}" type="slidenum">
              <a:rPr lang="en-US"/>
              <a:pPr/>
              <a:t>67</a:t>
            </a:fld>
            <a:endParaRPr lang="en-US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770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9056B-B1A5-4A03-8355-2C6148BE4DD7}" type="slidenum">
              <a:rPr lang="en-US"/>
              <a:pPr/>
              <a:t>68</a:t>
            </a:fld>
            <a:endParaRPr lang="en-US"/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15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77A68E-D079-43D2-95E4-70DF35FB0545}" type="slidenum">
              <a:rPr lang="en-US"/>
              <a:pPr/>
              <a:t>23</a:t>
            </a:fld>
            <a:endParaRPr lang="en-US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50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77A68E-D079-43D2-95E4-70DF35FB0545}" type="slidenum">
              <a:rPr lang="en-US"/>
              <a:pPr/>
              <a:t>26</a:t>
            </a:fld>
            <a:endParaRPr lang="en-US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62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77A68E-D079-43D2-95E4-70DF35FB0545}" type="slidenum">
              <a:rPr lang="en-US"/>
              <a:pPr/>
              <a:t>29</a:t>
            </a:fld>
            <a:endParaRPr lang="en-US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00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015FFB-5B8E-4BB0-BD48-7296AEE6DBB8}" type="slidenum">
              <a:rPr lang="en-US"/>
              <a:pPr/>
              <a:t>30</a:t>
            </a:fld>
            <a:endParaRPr lang="en-US"/>
          </a:p>
        </p:txBody>
      </p:sp>
      <p:sp>
        <p:nvSpPr>
          <p:cNvPr id="68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3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015FFB-5B8E-4BB0-BD48-7296AEE6DBB8}" type="slidenum">
              <a:rPr lang="en-US"/>
              <a:pPr/>
              <a:t>33</a:t>
            </a:fld>
            <a:endParaRPr lang="en-US"/>
          </a:p>
        </p:txBody>
      </p:sp>
      <p:sp>
        <p:nvSpPr>
          <p:cNvPr id="68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66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015FFB-5B8E-4BB0-BD48-7296AEE6DBB8}" type="slidenum">
              <a:rPr lang="en-US"/>
              <a:pPr/>
              <a:t>34</a:t>
            </a:fld>
            <a:endParaRPr lang="en-US"/>
          </a:p>
        </p:txBody>
      </p:sp>
      <p:sp>
        <p:nvSpPr>
          <p:cNvPr id="68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11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.WAV"/><Relationship Id="rId7" Type="http://schemas.openxmlformats.org/officeDocument/2006/relationships/hyperlink" Target="http://images.google.com/imgres?imgurl=http://www.discounthealthproducts.co.uk/images/aspirin325.jpg&amp;imgrefurl=http://www.discounthealthproducts.co.uk/aspirin.htm&amp;usg=__AFvCmnVnockntYaReSl_a_pTHJw=&amp;h=462&amp;w=254&amp;sz=23&amp;hl=en&amp;start=3&amp;tbnid=OHWfHrVoZXd2dM:&amp;tbnh=128&amp;tbnw=70&amp;prev=/images?q=aspirin&amp;gbv=2&amp;hl=en" TargetMode="External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hyperlink" Target="http://images.google.com/imgres?imgurl=http://graphics.stanford.edu/courses/cs348b-competition/cs348b-96/jmdicarl.tylenol.jpg&amp;imgrefurl=http://www-graphics.stanford.edu/courses/cs348b-competition/cs348b-96/&amp;usg=__zdBmAuQcKDQ-niRkftdoSq-6J00=&amp;h=700&amp;w=700&amp;sz=153&amp;hl=en&amp;start=2&amp;tbnid=Dmk7r3Oem-TcvM:&amp;tbnh=140&amp;tbnw=140&amp;prev=/images?q=tylenol&amp;gbv=2&amp;hl=en" TargetMode="Externa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2" Type="http://schemas.microsoft.com/office/2007/relationships/media" Target="../media/media21.WAV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AV"/><Relationship Id="rId2" Type="http://schemas.microsoft.com/office/2007/relationships/media" Target="../media/media29.WAV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AV"/><Relationship Id="rId2" Type="http://schemas.microsoft.com/office/2007/relationships/media" Target="../media/media33.WAV"/><Relationship Id="rId1" Type="http://schemas.openxmlformats.org/officeDocument/2006/relationships/tags" Target="../tags/tag1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9.png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AV"/><Relationship Id="rId2" Type="http://schemas.microsoft.com/office/2007/relationships/media" Target="../media/media36.WAV"/><Relationship Id="rId1" Type="http://schemas.openxmlformats.org/officeDocument/2006/relationships/tags" Target="../tags/tag1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37.WAV"/><Relationship Id="rId7" Type="http://schemas.openxmlformats.org/officeDocument/2006/relationships/notesSlide" Target="../notesSlides/notesSlide15.xml"/><Relationship Id="rId2" Type="http://schemas.microsoft.com/office/2007/relationships/media" Target="../media/media37.WAV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8.WAV"/><Relationship Id="rId4" Type="http://schemas.microsoft.com/office/2007/relationships/media" Target="../media/media38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WAV"/><Relationship Id="rId2" Type="http://schemas.microsoft.com/office/2007/relationships/media" Target="../media/media42.WAV"/><Relationship Id="rId1" Type="http://schemas.openxmlformats.org/officeDocument/2006/relationships/tags" Target="../tags/tag17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WAV"/><Relationship Id="rId2" Type="http://schemas.microsoft.com/office/2007/relationships/media" Target="../media/media45.WAV"/><Relationship Id="rId1" Type="http://schemas.openxmlformats.org/officeDocument/2006/relationships/tags" Target="../tags/tag18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WAV"/><Relationship Id="rId2" Type="http://schemas.microsoft.com/office/2007/relationships/media" Target="../media/media47.WAV"/><Relationship Id="rId1" Type="http://schemas.openxmlformats.org/officeDocument/2006/relationships/tags" Target="../tags/tag19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4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52.WAV"/><Relationship Id="rId7" Type="http://schemas.openxmlformats.org/officeDocument/2006/relationships/image" Target="../media/image24.png"/><Relationship Id="rId2" Type="http://schemas.microsoft.com/office/2007/relationships/media" Target="../media/media52.WAV"/><Relationship Id="rId1" Type="http://schemas.openxmlformats.org/officeDocument/2006/relationships/tags" Target="../tags/tag20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53.WAV"/><Relationship Id="rId7" Type="http://schemas.openxmlformats.org/officeDocument/2006/relationships/image" Target="../media/image24.png"/><Relationship Id="rId2" Type="http://schemas.microsoft.com/office/2007/relationships/media" Target="../media/media53.WAV"/><Relationship Id="rId1" Type="http://schemas.openxmlformats.org/officeDocument/2006/relationships/tags" Target="../tags/tag21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4.WAV"/><Relationship Id="rId2" Type="http://schemas.microsoft.com/office/2007/relationships/media" Target="../media/media54.WAV"/><Relationship Id="rId1" Type="http://schemas.openxmlformats.org/officeDocument/2006/relationships/tags" Target="../tags/tag2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9.png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7.WAV"/><Relationship Id="rId2" Type="http://schemas.microsoft.com/office/2007/relationships/media" Target="../media/media57.WAV"/><Relationship Id="rId1" Type="http://schemas.openxmlformats.org/officeDocument/2006/relationships/tags" Target="../tags/tag2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8.WAV"/><Relationship Id="rId2" Type="http://schemas.microsoft.com/office/2007/relationships/media" Target="../media/media58.WAV"/><Relationship Id="rId1" Type="http://schemas.openxmlformats.org/officeDocument/2006/relationships/tags" Target="../tags/tag2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9.WAV"/><Relationship Id="rId2" Type="http://schemas.microsoft.com/office/2007/relationships/media" Target="../media/media59.WAV"/><Relationship Id="rId1" Type="http://schemas.openxmlformats.org/officeDocument/2006/relationships/tags" Target="../tags/tag2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0.WAV"/><Relationship Id="rId2" Type="http://schemas.microsoft.com/office/2007/relationships/media" Target="../media/media60.WAV"/><Relationship Id="rId1" Type="http://schemas.openxmlformats.org/officeDocument/2006/relationships/tags" Target="../tags/tag2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1.WAV"/><Relationship Id="rId2" Type="http://schemas.microsoft.com/office/2007/relationships/media" Target="../media/media61.WAV"/><Relationship Id="rId1" Type="http://schemas.openxmlformats.org/officeDocument/2006/relationships/tags" Target="../tags/tag27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2.WAV"/><Relationship Id="rId2" Type="http://schemas.microsoft.com/office/2007/relationships/media" Target="../media/media62.WAV"/><Relationship Id="rId1" Type="http://schemas.openxmlformats.org/officeDocument/2006/relationships/tags" Target="../tags/tag28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3.WAV"/><Relationship Id="rId2" Type="http://schemas.microsoft.com/office/2007/relationships/media" Target="../media/media63.WAV"/><Relationship Id="rId1" Type="http://schemas.openxmlformats.org/officeDocument/2006/relationships/tags" Target="../tags/tag29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4.WAV"/><Relationship Id="rId2" Type="http://schemas.microsoft.com/office/2007/relationships/media" Target="../media/media64.WAV"/><Relationship Id="rId1" Type="http://schemas.openxmlformats.org/officeDocument/2006/relationships/tags" Target="../tags/tag30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6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7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8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905000"/>
            <a:ext cx="6400800" cy="2286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Inheritance vs. Delegation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38400" y="4114800"/>
            <a:ext cx="6324600" cy="533400"/>
          </a:xfrm>
          <a:prstGeom prst="rect">
            <a:avLst/>
          </a:prstGeom>
        </p:spPr>
        <p:txBody>
          <a:bodyPr vert="horz" anchor="ctr" anchorCtr="1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Inheritance Considered Harmful</a:t>
            </a:r>
            <a:endParaRPr kumimoji="0" lang="en-US" sz="30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09800" y="3505200"/>
            <a:ext cx="6324600" cy="533400"/>
          </a:xfrm>
          <a:prstGeom prst="rect">
            <a:avLst/>
          </a:prstGeom>
        </p:spPr>
        <p:txBody>
          <a:bodyPr vert="horz" anchor="ctr" anchorCtr="1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Indiscriminate Use Of</a:t>
            </a:r>
            <a:endParaRPr kumimoji="0" lang="en-US" sz="30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7524" name="Picture 4" descr="http://tbn3.google.com/images?q=tbn:Dmk7r3Oem-TcvM:http://graphics.stanford.edu/courses/cs348b-competition/cs348b-96/jmdicarl.tylenol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600" y="1905000"/>
            <a:ext cx="1333500" cy="1333501"/>
          </a:xfrm>
          <a:prstGeom prst="rect">
            <a:avLst/>
          </a:prstGeom>
          <a:noFill/>
        </p:spPr>
      </p:pic>
      <p:pic>
        <p:nvPicPr>
          <p:cNvPr id="107526" name="Picture 6" descr="http://tbn3.google.com/images?q=tbn:OHWfHrVoZXd2dM:http://www.discounthealthproducts.co.uk/images/aspirin325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71600" y="3810000"/>
            <a:ext cx="666750" cy="1219201"/>
          </a:xfrm>
          <a:prstGeom prst="rect">
            <a:avLst/>
          </a:prstGeom>
          <a:noFill/>
        </p:spPr>
      </p:pic>
      <p:pic>
        <p:nvPicPr>
          <p:cNvPr id="8" name="~PP198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6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533400" y="4960176"/>
            <a:ext cx="7086600" cy="17543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/>
              <a:t>public</a:t>
            </a:r>
            <a:r>
              <a:rPr lang="en-US" sz="1200" dirty="0"/>
              <a:t> </a:t>
            </a:r>
            <a:r>
              <a:rPr lang="en-US" sz="1200" b="1" dirty="0" smtClean="0"/>
              <a:t>class</a:t>
            </a:r>
            <a:r>
              <a:rPr lang="en-US" sz="1200" dirty="0" smtClean="0"/>
              <a:t> </a:t>
            </a:r>
            <a:r>
              <a:rPr lang="en-US" sz="1200" dirty="0" err="1" smtClean="0"/>
              <a:t>ALoggedFreshmanSeminar</a:t>
            </a:r>
            <a:r>
              <a:rPr lang="en-US" sz="1200" dirty="0" smtClean="0"/>
              <a:t> </a:t>
            </a:r>
          </a:p>
          <a:p>
            <a:r>
              <a:rPr lang="en-US" sz="1200" b="1" dirty="0"/>
              <a:t> </a:t>
            </a:r>
            <a:r>
              <a:rPr lang="en-US" sz="1200" b="1" dirty="0" smtClean="0"/>
              <a:t>        extends</a:t>
            </a:r>
            <a:r>
              <a:rPr lang="en-US" sz="1200" dirty="0" smtClean="0"/>
              <a:t> </a:t>
            </a:r>
            <a:r>
              <a:rPr lang="en-US" sz="1200" dirty="0" err="1" smtClean="0"/>
              <a:t>AFreshmanSeminar</a:t>
            </a:r>
            <a:r>
              <a:rPr lang="en-US" sz="1200" dirty="0" smtClean="0"/>
              <a:t>, </a:t>
            </a:r>
            <a:r>
              <a:rPr lang="en-US" sz="1200" dirty="0" err="1" smtClean="0"/>
              <a:t>ALoggedCourse</a:t>
            </a:r>
            <a:r>
              <a:rPr lang="en-US" sz="1200" b="1" dirty="0" smtClean="0"/>
              <a:t>   implements</a:t>
            </a:r>
            <a:r>
              <a:rPr lang="en-US" sz="1200" dirty="0" smtClean="0"/>
              <a:t> </a:t>
            </a:r>
            <a:r>
              <a:rPr lang="en-US" sz="1200" dirty="0" err="1" smtClean="0"/>
              <a:t>LoggedFreshmanSeminar</a:t>
            </a:r>
            <a:r>
              <a:rPr lang="en-US" sz="1200" dirty="0" smtClean="0"/>
              <a:t> </a:t>
            </a:r>
            <a:r>
              <a:rPr lang="en-US" sz="1200" dirty="0"/>
              <a:t>{</a:t>
            </a:r>
          </a:p>
          <a:p>
            <a:r>
              <a:rPr lang="en-US" sz="1200" b="1" dirty="0" smtClean="0"/>
              <a:t>  public</a:t>
            </a:r>
            <a:r>
              <a:rPr lang="en-US" sz="1200" dirty="0" smtClean="0"/>
              <a:t> </a:t>
            </a:r>
            <a:r>
              <a:rPr lang="en-US" sz="1200" dirty="0" err="1" smtClean="0"/>
              <a:t>ALoggedFreshmanSeminar</a:t>
            </a:r>
            <a:r>
              <a:rPr lang="en-US" sz="1200" dirty="0" smtClean="0"/>
              <a:t> </a:t>
            </a:r>
            <a:r>
              <a:rPr lang="en-US" sz="1200" dirty="0"/>
              <a:t>String </a:t>
            </a:r>
            <a:r>
              <a:rPr lang="en-US" sz="1200" dirty="0" err="1"/>
              <a:t>theTitle</a:t>
            </a:r>
            <a:r>
              <a:rPr lang="en-US" sz="1200" dirty="0"/>
              <a:t>, String </a:t>
            </a:r>
            <a:r>
              <a:rPr lang="en-US" sz="1200" dirty="0" err="1" smtClean="0"/>
              <a:t>theDept</a:t>
            </a:r>
            <a:r>
              <a:rPr lang="en-US" sz="1200" dirty="0" smtClean="0"/>
              <a:t>) {</a:t>
            </a:r>
          </a:p>
          <a:p>
            <a:r>
              <a:rPr lang="en-US" sz="1200" dirty="0" smtClean="0"/>
              <a:t>     </a:t>
            </a:r>
            <a:r>
              <a:rPr lang="en-US" sz="1200" b="1" dirty="0" smtClean="0"/>
              <a:t>super</a:t>
            </a:r>
            <a:r>
              <a:rPr lang="en-US" sz="1200" dirty="0" smtClean="0"/>
              <a:t> </a:t>
            </a:r>
            <a:r>
              <a:rPr lang="en-US" sz="1200" dirty="0"/>
              <a:t>(</a:t>
            </a:r>
            <a:r>
              <a:rPr lang="en-US" sz="1200" dirty="0" err="1"/>
              <a:t>theTitle</a:t>
            </a:r>
            <a:r>
              <a:rPr lang="en-US" sz="1200" dirty="0"/>
              <a:t>, </a:t>
            </a:r>
            <a:r>
              <a:rPr lang="en-US" sz="1200" dirty="0" err="1" smtClean="0"/>
              <a:t>theDept</a:t>
            </a:r>
            <a:r>
              <a:rPr lang="en-US" sz="1200" dirty="0" smtClean="0"/>
              <a:t>);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}</a:t>
            </a:r>
          </a:p>
          <a:p>
            <a:r>
              <a:rPr lang="en-US" sz="1200" b="1" dirty="0"/>
              <a:t> public </a:t>
            </a:r>
            <a:r>
              <a:rPr lang="en-US" sz="1200" b="1" dirty="0" err="1"/>
              <a:t>int</a:t>
            </a:r>
            <a:r>
              <a:rPr lang="en-US" sz="1200" b="1" dirty="0"/>
              <a:t> </a:t>
            </a:r>
            <a:r>
              <a:rPr lang="en-US" sz="1200" dirty="0" err="1"/>
              <a:t>getNumber</a:t>
            </a:r>
            <a:r>
              <a:rPr lang="en-US" sz="1200" dirty="0"/>
              <a:t>() {</a:t>
            </a:r>
          </a:p>
          <a:p>
            <a:r>
              <a:rPr lang="en-US" sz="1200" b="1" dirty="0"/>
              <a:t>    return </a:t>
            </a:r>
            <a:r>
              <a:rPr lang="en-US" sz="1200" i="1" dirty="0"/>
              <a:t>SEMINAR_NUMBER</a:t>
            </a:r>
            <a:r>
              <a:rPr lang="en-US" sz="1200" b="1" i="1" dirty="0"/>
              <a:t>;</a:t>
            </a:r>
          </a:p>
          <a:p>
            <a:r>
              <a:rPr lang="en-US" sz="1200" dirty="0"/>
              <a:t>  }</a:t>
            </a:r>
          </a:p>
          <a:p>
            <a:r>
              <a:rPr lang="en-US" sz="1200" dirty="0" smtClean="0"/>
              <a:t>}</a:t>
            </a:r>
            <a:r>
              <a:rPr lang="en-US" sz="1200" dirty="0"/>
              <a:t>	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757410" y="1143000"/>
            <a:ext cx="6100590" cy="17543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200" b="1" dirty="0" smtClean="0"/>
              <a:t>public</a:t>
            </a:r>
            <a:r>
              <a:rPr lang="en-US" sz="1200" dirty="0" smtClean="0"/>
              <a:t> </a:t>
            </a:r>
            <a:r>
              <a:rPr lang="en-US" sz="1200" b="1" dirty="0"/>
              <a:t>class</a:t>
            </a:r>
            <a:r>
              <a:rPr lang="en-US" sz="1200" dirty="0"/>
              <a:t> </a:t>
            </a:r>
            <a:r>
              <a:rPr lang="en-US" sz="1200" dirty="0" err="1" smtClean="0"/>
              <a:t>AFreshmanSeminar</a:t>
            </a:r>
            <a:r>
              <a:rPr lang="en-US" sz="1200" dirty="0" smtClean="0"/>
              <a:t> </a:t>
            </a:r>
            <a:r>
              <a:rPr lang="en-US" sz="1200" b="1" dirty="0"/>
              <a:t>extends</a:t>
            </a:r>
            <a:r>
              <a:rPr lang="en-US" sz="1200" dirty="0"/>
              <a:t> </a:t>
            </a:r>
            <a:r>
              <a:rPr lang="en-US" sz="1200" dirty="0" err="1"/>
              <a:t>ACourse</a:t>
            </a:r>
            <a:r>
              <a:rPr lang="en-US" sz="1200" dirty="0"/>
              <a:t> </a:t>
            </a:r>
            <a:endParaRPr lang="en-US" sz="1200" dirty="0" smtClean="0"/>
          </a:p>
          <a:p>
            <a:pPr algn="l"/>
            <a:r>
              <a:rPr lang="en-US" sz="1200" b="1" dirty="0"/>
              <a:t> 	</a:t>
            </a:r>
            <a:r>
              <a:rPr lang="en-US" sz="1200" b="1" dirty="0" smtClean="0"/>
              <a:t>implements</a:t>
            </a:r>
            <a:r>
              <a:rPr lang="en-US" sz="1200" dirty="0" smtClean="0"/>
              <a:t> </a:t>
            </a:r>
            <a:r>
              <a:rPr lang="en-US" sz="1200" dirty="0"/>
              <a:t>Course {</a:t>
            </a:r>
          </a:p>
          <a:p>
            <a:r>
              <a:rPr lang="en-US" sz="1200" b="1" dirty="0" smtClean="0"/>
              <a:t>   </a:t>
            </a:r>
            <a:r>
              <a:rPr lang="en-US" sz="1200" b="1" dirty="0"/>
              <a:t>public </a:t>
            </a:r>
            <a:r>
              <a:rPr lang="en-US" sz="1200" dirty="0" err="1"/>
              <a:t>ALoggedFreshmanSeminar</a:t>
            </a:r>
            <a:r>
              <a:rPr lang="en-US" sz="1200" dirty="0"/>
              <a:t>(String </a:t>
            </a:r>
            <a:r>
              <a:rPr lang="en-US" sz="1200" dirty="0" err="1"/>
              <a:t>theTitle</a:t>
            </a:r>
            <a:r>
              <a:rPr lang="en-US" sz="1200" dirty="0"/>
              <a:t>, String </a:t>
            </a:r>
            <a:r>
              <a:rPr lang="en-US" sz="1200" dirty="0" err="1"/>
              <a:t>theDept</a:t>
            </a:r>
            <a:r>
              <a:rPr lang="en-US" sz="1200" dirty="0"/>
              <a:t>) {</a:t>
            </a:r>
          </a:p>
          <a:p>
            <a:r>
              <a:rPr lang="en-US" sz="1200" b="1" dirty="0" smtClean="0"/>
              <a:t>     super </a:t>
            </a:r>
            <a:r>
              <a:rPr lang="en-US" sz="1200" dirty="0" smtClean="0"/>
              <a:t>(</a:t>
            </a:r>
            <a:r>
              <a:rPr lang="en-US" sz="1200" dirty="0" err="1"/>
              <a:t>theTitle</a:t>
            </a:r>
            <a:r>
              <a:rPr lang="en-US" sz="1200" dirty="0"/>
              <a:t>, </a:t>
            </a:r>
            <a:r>
              <a:rPr lang="en-US" sz="1200" dirty="0" err="1"/>
              <a:t>theDept</a:t>
            </a:r>
            <a:r>
              <a:rPr lang="en-US" sz="1200" dirty="0"/>
              <a:t>);</a:t>
            </a:r>
          </a:p>
          <a:p>
            <a:r>
              <a:rPr lang="en-US" sz="1200" dirty="0" smtClean="0"/>
              <a:t>   }</a:t>
            </a:r>
            <a:endParaRPr lang="en-US" sz="1200" dirty="0"/>
          </a:p>
          <a:p>
            <a:r>
              <a:rPr lang="en-US" sz="1200" b="1" dirty="0" smtClean="0"/>
              <a:t>  public </a:t>
            </a:r>
            <a:r>
              <a:rPr lang="en-US" sz="1200" b="1" dirty="0" err="1"/>
              <a:t>int</a:t>
            </a:r>
            <a:r>
              <a:rPr lang="en-US" sz="1200" b="1" dirty="0"/>
              <a:t> </a:t>
            </a:r>
            <a:r>
              <a:rPr lang="en-US" sz="1200" dirty="0" err="1"/>
              <a:t>getNumber</a:t>
            </a:r>
            <a:r>
              <a:rPr lang="en-US" sz="1200" dirty="0"/>
              <a:t>() {</a:t>
            </a:r>
          </a:p>
          <a:p>
            <a:r>
              <a:rPr lang="en-US" sz="1200" b="1" dirty="0" smtClean="0"/>
              <a:t>    return </a:t>
            </a:r>
            <a:r>
              <a:rPr lang="en-US" sz="1200" i="1" dirty="0"/>
              <a:t>SEMINAR_NUMBER</a:t>
            </a:r>
            <a:r>
              <a:rPr lang="en-US" sz="1200" b="1" i="1" dirty="0"/>
              <a:t>;</a:t>
            </a:r>
          </a:p>
          <a:p>
            <a:r>
              <a:rPr lang="en-US" sz="1200" dirty="0" smtClean="0"/>
              <a:t>  }</a:t>
            </a:r>
            <a:endParaRPr lang="en-US" sz="1200" dirty="0"/>
          </a:p>
          <a:p>
            <a:pPr algn="l"/>
            <a:r>
              <a:rPr lang="en-US" sz="1200" dirty="0" smtClean="0"/>
              <a:t>}</a:t>
            </a:r>
            <a:endParaRPr lang="en-US" sz="1200" dirty="0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657600" y="1328678"/>
            <a:ext cx="4419600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/>
              <a:t>public</a:t>
            </a:r>
            <a:r>
              <a:rPr lang="en-US" sz="1200" dirty="0"/>
              <a:t> </a:t>
            </a:r>
            <a:r>
              <a:rPr lang="en-US" sz="1200" b="1" dirty="0"/>
              <a:t>abstract class</a:t>
            </a:r>
            <a:r>
              <a:rPr lang="en-US" sz="1200" dirty="0"/>
              <a:t> </a:t>
            </a:r>
            <a:r>
              <a:rPr lang="en-US" sz="1200" dirty="0" err="1"/>
              <a:t>ALoggedCourse</a:t>
            </a:r>
            <a:r>
              <a:rPr lang="en-US" sz="1200" dirty="0"/>
              <a:t> </a:t>
            </a:r>
            <a:r>
              <a:rPr lang="en-US" sz="1200" b="1" dirty="0" smtClean="0"/>
              <a:t>extends</a:t>
            </a:r>
            <a:r>
              <a:rPr lang="en-US" sz="1200" dirty="0" smtClean="0"/>
              <a:t> </a:t>
            </a:r>
            <a:r>
              <a:rPr lang="en-US" sz="1200" dirty="0" err="1"/>
              <a:t>ACourse</a:t>
            </a:r>
            <a:r>
              <a:rPr lang="en-US" sz="1200" dirty="0"/>
              <a:t> </a:t>
            </a:r>
            <a:endParaRPr lang="en-US" sz="1200" dirty="0" smtClean="0"/>
          </a:p>
          <a:p>
            <a:r>
              <a:rPr lang="en-US" sz="1200" b="1" dirty="0"/>
              <a:t> 	</a:t>
            </a:r>
            <a:r>
              <a:rPr lang="en-US" sz="1200" b="1" dirty="0" smtClean="0"/>
              <a:t>implements</a:t>
            </a:r>
            <a:r>
              <a:rPr lang="en-US" sz="1200" dirty="0" smtClean="0"/>
              <a:t> </a:t>
            </a:r>
            <a:r>
              <a:rPr lang="en-US" sz="1200" dirty="0" err="1"/>
              <a:t>LoggedCourse</a:t>
            </a:r>
            <a:r>
              <a:rPr lang="en-US" sz="1200" dirty="0"/>
              <a:t> {</a:t>
            </a:r>
          </a:p>
          <a:p>
            <a:r>
              <a:rPr lang="en-US" sz="1200" b="1" dirty="0" smtClean="0"/>
              <a:t>  </a:t>
            </a:r>
            <a:r>
              <a:rPr lang="en-US" sz="1200" b="1" dirty="0" err="1" smtClean="0"/>
              <a:t>int</a:t>
            </a:r>
            <a:r>
              <a:rPr lang="en-US" sz="1200" dirty="0" smtClean="0"/>
              <a:t> </a:t>
            </a:r>
            <a:r>
              <a:rPr lang="en-US" sz="1200" dirty="0" err="1"/>
              <a:t>numberOfQueries</a:t>
            </a:r>
            <a:r>
              <a:rPr lang="en-US" sz="1200" dirty="0"/>
              <a:t> = 0;</a:t>
            </a:r>
          </a:p>
          <a:p>
            <a:r>
              <a:rPr lang="en-US" sz="1200" dirty="0" smtClean="0"/>
              <a:t>  </a:t>
            </a:r>
            <a:r>
              <a:rPr lang="en-US" sz="1200" b="1" dirty="0" smtClean="0"/>
              <a:t>public</a:t>
            </a:r>
            <a:r>
              <a:rPr lang="en-US" sz="1200" dirty="0" smtClean="0"/>
              <a:t> </a:t>
            </a:r>
            <a:r>
              <a:rPr lang="en-US" sz="1200" dirty="0" err="1"/>
              <a:t>ALoggedCourse</a:t>
            </a:r>
            <a:r>
              <a:rPr lang="en-US" sz="1200" dirty="0"/>
              <a:t> (String </a:t>
            </a:r>
            <a:r>
              <a:rPr lang="en-US" sz="1200" dirty="0" err="1"/>
              <a:t>theTitle</a:t>
            </a:r>
            <a:r>
              <a:rPr lang="en-US" sz="1200" dirty="0"/>
              <a:t>, String </a:t>
            </a:r>
            <a:r>
              <a:rPr lang="en-US" sz="1200" dirty="0" err="1"/>
              <a:t>theDept</a:t>
            </a:r>
            <a:r>
              <a:rPr lang="en-US" sz="1200" dirty="0"/>
              <a:t>) {</a:t>
            </a:r>
          </a:p>
          <a:p>
            <a:r>
              <a:rPr lang="en-US" sz="1200" dirty="0" smtClean="0"/>
              <a:t>    </a:t>
            </a:r>
            <a:r>
              <a:rPr lang="en-US" sz="1200" b="1" dirty="0" smtClean="0"/>
              <a:t>super</a:t>
            </a:r>
            <a:r>
              <a:rPr lang="en-US" sz="1200" dirty="0" smtClean="0"/>
              <a:t> </a:t>
            </a:r>
            <a:r>
              <a:rPr lang="en-US" sz="1200" dirty="0"/>
              <a:t>(</a:t>
            </a:r>
            <a:r>
              <a:rPr lang="en-US" sz="1200" dirty="0" err="1"/>
              <a:t>theTitle</a:t>
            </a:r>
            <a:r>
              <a:rPr lang="en-US" sz="1200" dirty="0"/>
              <a:t>, </a:t>
            </a:r>
            <a:r>
              <a:rPr lang="en-US" sz="1200" dirty="0" err="1"/>
              <a:t>theDept</a:t>
            </a:r>
            <a:r>
              <a:rPr lang="en-US" sz="1200" dirty="0"/>
              <a:t>);		</a:t>
            </a:r>
          </a:p>
          <a:p>
            <a:r>
              <a:rPr lang="en-US" sz="1200" dirty="0" smtClean="0"/>
              <a:t>  }</a:t>
            </a:r>
          </a:p>
          <a:p>
            <a:r>
              <a:rPr lang="en-US" sz="1200" b="1" dirty="0" smtClean="0"/>
              <a:t>  public </a:t>
            </a:r>
            <a:r>
              <a:rPr lang="en-US" sz="1200" dirty="0"/>
              <a:t>String </a:t>
            </a:r>
            <a:r>
              <a:rPr lang="en-US" sz="1200" dirty="0" err="1"/>
              <a:t>getTitle</a:t>
            </a:r>
            <a:r>
              <a:rPr lang="en-US" sz="1200" dirty="0"/>
              <a:t>() {</a:t>
            </a:r>
          </a:p>
          <a:p>
            <a:r>
              <a:rPr lang="en-US" sz="1200" dirty="0" smtClean="0"/>
              <a:t>    String </a:t>
            </a:r>
            <a:r>
              <a:rPr lang="en-US" sz="1200" dirty="0" err="1"/>
              <a:t>retVal</a:t>
            </a:r>
            <a:r>
              <a:rPr lang="en-US" sz="1200" dirty="0"/>
              <a:t> = </a:t>
            </a:r>
            <a:r>
              <a:rPr lang="en-US" sz="1200" b="1" dirty="0" err="1"/>
              <a:t>super.</a:t>
            </a:r>
            <a:r>
              <a:rPr lang="en-US" sz="1200" dirty="0" err="1"/>
              <a:t>getTitle</a:t>
            </a:r>
            <a:r>
              <a:rPr lang="en-US" sz="1200" dirty="0"/>
              <a:t>();</a:t>
            </a:r>
          </a:p>
          <a:p>
            <a:r>
              <a:rPr lang="en-US" sz="1200" dirty="0" smtClean="0"/>
              <a:t>    </a:t>
            </a:r>
            <a:r>
              <a:rPr lang="en-US" sz="1200" dirty="0" err="1" smtClean="0"/>
              <a:t>numberOfQueries</a:t>
            </a:r>
            <a:r>
              <a:rPr lang="en-US" sz="1200" dirty="0" smtClean="0"/>
              <a:t>++;</a:t>
            </a:r>
          </a:p>
          <a:p>
            <a:r>
              <a:rPr lang="en-US" sz="1200" b="1" dirty="0"/>
              <a:t> </a:t>
            </a:r>
            <a:r>
              <a:rPr lang="en-US" sz="1200" b="1" dirty="0" smtClean="0"/>
              <a:t>   return </a:t>
            </a:r>
            <a:r>
              <a:rPr lang="en-US" sz="1200" dirty="0" err="1"/>
              <a:t>retVal</a:t>
            </a:r>
            <a:r>
              <a:rPr lang="en-US" sz="1200" b="1" dirty="0" smtClean="0"/>
              <a:t>;</a:t>
            </a:r>
          </a:p>
          <a:p>
            <a:r>
              <a:rPr lang="en-US" sz="1200" dirty="0" smtClean="0"/>
              <a:t>  }</a:t>
            </a:r>
            <a:endParaRPr lang="en-US" sz="1200" dirty="0"/>
          </a:p>
          <a:p>
            <a:r>
              <a:rPr lang="en-US" sz="1200" dirty="0" smtClean="0"/>
              <a:t>  </a:t>
            </a:r>
            <a:r>
              <a:rPr lang="en-US" sz="1200" b="1" dirty="0" smtClean="0"/>
              <a:t>public</a:t>
            </a:r>
            <a:r>
              <a:rPr lang="en-US" sz="1200" dirty="0" smtClean="0"/>
              <a:t> </a:t>
            </a:r>
            <a:r>
              <a:rPr lang="en-US" sz="1200" b="1" dirty="0" err="1"/>
              <a:t>int</a:t>
            </a:r>
            <a:r>
              <a:rPr lang="en-US" sz="1200" dirty="0"/>
              <a:t> </a:t>
            </a:r>
            <a:r>
              <a:rPr lang="en-US" sz="1200" dirty="0" err="1"/>
              <a:t>getNumberOfQueries</a:t>
            </a:r>
            <a:r>
              <a:rPr lang="en-US" sz="1200" dirty="0"/>
              <a:t>() {</a:t>
            </a:r>
          </a:p>
          <a:p>
            <a:r>
              <a:rPr lang="en-US" sz="1200" dirty="0" smtClean="0"/>
              <a:t>    </a:t>
            </a:r>
            <a:r>
              <a:rPr lang="en-US" sz="1200" b="1" dirty="0" smtClean="0"/>
              <a:t>return</a:t>
            </a:r>
            <a:r>
              <a:rPr lang="en-US" sz="1200" dirty="0" smtClean="0"/>
              <a:t> </a:t>
            </a:r>
            <a:r>
              <a:rPr lang="en-US" sz="1200" dirty="0" err="1"/>
              <a:t>numberOfQueries</a:t>
            </a:r>
            <a:r>
              <a:rPr lang="en-US" sz="1200" dirty="0"/>
              <a:t>;</a:t>
            </a:r>
          </a:p>
          <a:p>
            <a:r>
              <a:rPr lang="en-US" sz="1200" dirty="0" smtClean="0"/>
              <a:t>  }</a:t>
            </a:r>
          </a:p>
          <a:p>
            <a:r>
              <a:rPr lang="en-US" sz="1200" dirty="0" smtClean="0"/>
              <a:t>}</a:t>
            </a:r>
            <a:r>
              <a:rPr lang="en-US" sz="1200" dirty="0"/>
              <a:t>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Inheritance Problem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943600" y="4170802"/>
            <a:ext cx="0" cy="78937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90600" y="1447800"/>
            <a:ext cx="4267200" cy="1524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33400" y="4960176"/>
            <a:ext cx="4267200" cy="1524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95999" y="4284553"/>
            <a:ext cx="851053" cy="3543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IS-A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091370" y="2971800"/>
            <a:ext cx="0" cy="1905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199242" y="3930178"/>
            <a:ext cx="851053" cy="3543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IS-A</a:t>
            </a:r>
          </a:p>
        </p:txBody>
      </p:sp>
      <p:sp>
        <p:nvSpPr>
          <p:cNvPr id="17" name="Multiply 16"/>
          <p:cNvSpPr/>
          <p:nvPr/>
        </p:nvSpPr>
        <p:spPr>
          <a:xfrm>
            <a:off x="2743200" y="3701380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326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757410" y="1143000"/>
            <a:ext cx="6100590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400" b="1" dirty="0" smtClean="0"/>
              <a:t>public</a:t>
            </a:r>
            <a:r>
              <a:rPr lang="en-US" sz="1400" dirty="0" smtClean="0"/>
              <a:t> </a:t>
            </a:r>
            <a:r>
              <a:rPr lang="en-US" sz="1400" b="1" dirty="0"/>
              <a:t>class</a:t>
            </a:r>
            <a:r>
              <a:rPr lang="en-US" sz="1400" dirty="0"/>
              <a:t> </a:t>
            </a:r>
            <a:r>
              <a:rPr lang="en-US" sz="1400" dirty="0" err="1" smtClean="0"/>
              <a:t>AFreshmanSeminar</a:t>
            </a:r>
            <a:r>
              <a:rPr lang="en-US" sz="1400" dirty="0" smtClean="0"/>
              <a:t> </a:t>
            </a:r>
            <a:r>
              <a:rPr lang="en-US" sz="1400" b="1" dirty="0"/>
              <a:t>extends</a:t>
            </a:r>
            <a:r>
              <a:rPr lang="en-US" sz="1400" dirty="0"/>
              <a:t> </a:t>
            </a:r>
            <a:r>
              <a:rPr lang="en-US" sz="1400" dirty="0" err="1"/>
              <a:t>ACourse</a:t>
            </a:r>
            <a:r>
              <a:rPr lang="en-US" sz="1400" dirty="0"/>
              <a:t> </a:t>
            </a:r>
            <a:endParaRPr lang="en-US" sz="1400" dirty="0" smtClean="0"/>
          </a:p>
          <a:p>
            <a:pPr algn="l"/>
            <a:r>
              <a:rPr lang="en-US" sz="1400" b="1" dirty="0"/>
              <a:t> 	</a:t>
            </a:r>
            <a:r>
              <a:rPr lang="en-US" sz="1400" b="1" dirty="0" smtClean="0"/>
              <a:t>implements</a:t>
            </a:r>
            <a:r>
              <a:rPr lang="en-US" sz="1400" dirty="0" smtClean="0"/>
              <a:t> </a:t>
            </a:r>
            <a:r>
              <a:rPr lang="en-US" sz="1400" dirty="0"/>
              <a:t>Course {</a:t>
            </a:r>
          </a:p>
          <a:p>
            <a:r>
              <a:rPr lang="en-US" sz="1400" b="1" dirty="0" smtClean="0"/>
              <a:t>   </a:t>
            </a:r>
            <a:r>
              <a:rPr lang="en-US" sz="1400" b="1" dirty="0"/>
              <a:t>public </a:t>
            </a:r>
            <a:r>
              <a:rPr lang="en-US" sz="1400" dirty="0" err="1"/>
              <a:t>ALoggedFreshmanSeminar</a:t>
            </a:r>
            <a:r>
              <a:rPr lang="en-US" sz="1400" dirty="0"/>
              <a:t>(String </a:t>
            </a:r>
            <a:r>
              <a:rPr lang="en-US" sz="1400" dirty="0" err="1"/>
              <a:t>theTitle</a:t>
            </a:r>
            <a:r>
              <a:rPr lang="en-US" sz="1400" dirty="0"/>
              <a:t>, String </a:t>
            </a:r>
            <a:r>
              <a:rPr lang="en-US" sz="1400" dirty="0" err="1"/>
              <a:t>theDept</a:t>
            </a:r>
            <a:r>
              <a:rPr lang="en-US" sz="1400" dirty="0"/>
              <a:t>) {</a:t>
            </a:r>
          </a:p>
          <a:p>
            <a:r>
              <a:rPr lang="en-US" sz="1400" b="1" dirty="0" smtClean="0"/>
              <a:t>     super </a:t>
            </a:r>
            <a:r>
              <a:rPr lang="en-US" sz="1400" dirty="0" smtClean="0"/>
              <a:t>(</a:t>
            </a:r>
            <a:r>
              <a:rPr lang="en-US" sz="1400" dirty="0" err="1"/>
              <a:t>theTitle</a:t>
            </a:r>
            <a:r>
              <a:rPr lang="en-US" sz="1400" dirty="0"/>
              <a:t>, </a:t>
            </a:r>
            <a:r>
              <a:rPr lang="en-US" sz="1400" dirty="0" err="1"/>
              <a:t>theDept</a:t>
            </a:r>
            <a:r>
              <a:rPr lang="en-US" sz="1400" dirty="0"/>
              <a:t>);</a:t>
            </a:r>
          </a:p>
          <a:p>
            <a:r>
              <a:rPr lang="en-US" sz="1400" dirty="0" smtClean="0"/>
              <a:t>   }</a:t>
            </a:r>
            <a:endParaRPr lang="en-US" sz="1400" dirty="0"/>
          </a:p>
          <a:p>
            <a:r>
              <a:rPr lang="en-US" sz="1400" b="1" dirty="0" smtClean="0"/>
              <a:t>  public </a:t>
            </a:r>
            <a:r>
              <a:rPr lang="en-US" sz="1400" b="1" dirty="0" err="1"/>
              <a:t>int</a:t>
            </a:r>
            <a:r>
              <a:rPr lang="en-US" sz="1400" b="1" dirty="0"/>
              <a:t> </a:t>
            </a:r>
            <a:r>
              <a:rPr lang="en-US" sz="1400" dirty="0" err="1"/>
              <a:t>getNumber</a:t>
            </a:r>
            <a:r>
              <a:rPr lang="en-US" sz="1400" dirty="0"/>
              <a:t>() {</a:t>
            </a:r>
          </a:p>
          <a:p>
            <a:r>
              <a:rPr lang="en-US" sz="1400" b="1" dirty="0" smtClean="0"/>
              <a:t>    return </a:t>
            </a:r>
            <a:r>
              <a:rPr lang="en-US" sz="1400" i="1" dirty="0"/>
              <a:t>SEMINAR_NUMBER</a:t>
            </a:r>
            <a:r>
              <a:rPr lang="en-US" sz="1400" b="1" i="1" dirty="0"/>
              <a:t>;</a:t>
            </a:r>
          </a:p>
          <a:p>
            <a:r>
              <a:rPr lang="en-US" sz="1400" dirty="0" smtClean="0"/>
              <a:t>  }</a:t>
            </a:r>
            <a:endParaRPr lang="en-US" sz="1400" dirty="0"/>
          </a:p>
          <a:p>
            <a:pPr algn="l"/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657600" y="1328678"/>
            <a:ext cx="4419600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/>
              <a:t>public</a:t>
            </a:r>
            <a:r>
              <a:rPr lang="en-US" sz="1200" dirty="0"/>
              <a:t> </a:t>
            </a:r>
            <a:r>
              <a:rPr lang="en-US" sz="1200" b="1" dirty="0"/>
              <a:t>abstract class</a:t>
            </a:r>
            <a:r>
              <a:rPr lang="en-US" sz="1200" dirty="0"/>
              <a:t> </a:t>
            </a:r>
            <a:r>
              <a:rPr lang="en-US" sz="1200" dirty="0" err="1"/>
              <a:t>ALoggedCourse</a:t>
            </a:r>
            <a:r>
              <a:rPr lang="en-US" sz="1200" dirty="0"/>
              <a:t> </a:t>
            </a:r>
            <a:r>
              <a:rPr lang="en-US" sz="1200" b="1" dirty="0" smtClean="0"/>
              <a:t>extends</a:t>
            </a:r>
            <a:r>
              <a:rPr lang="en-US" sz="1200" dirty="0" smtClean="0"/>
              <a:t> </a:t>
            </a:r>
            <a:r>
              <a:rPr lang="en-US" sz="1200" dirty="0" err="1"/>
              <a:t>ACourse</a:t>
            </a:r>
            <a:r>
              <a:rPr lang="en-US" sz="1200" dirty="0"/>
              <a:t> </a:t>
            </a:r>
            <a:endParaRPr lang="en-US" sz="1200" dirty="0" smtClean="0"/>
          </a:p>
          <a:p>
            <a:r>
              <a:rPr lang="en-US" sz="1200" b="1" dirty="0"/>
              <a:t> 	</a:t>
            </a:r>
            <a:r>
              <a:rPr lang="en-US" sz="1200" b="1" dirty="0" smtClean="0"/>
              <a:t>implements</a:t>
            </a:r>
            <a:r>
              <a:rPr lang="en-US" sz="1200" dirty="0" smtClean="0"/>
              <a:t> </a:t>
            </a:r>
            <a:r>
              <a:rPr lang="en-US" sz="1200" dirty="0" err="1"/>
              <a:t>LoggedCourse</a:t>
            </a:r>
            <a:r>
              <a:rPr lang="en-US" sz="1200" dirty="0"/>
              <a:t> {</a:t>
            </a:r>
          </a:p>
          <a:p>
            <a:r>
              <a:rPr lang="en-US" sz="1200" b="1" dirty="0" smtClean="0"/>
              <a:t>  </a:t>
            </a:r>
            <a:r>
              <a:rPr lang="en-US" sz="1200" b="1" dirty="0" err="1" smtClean="0"/>
              <a:t>int</a:t>
            </a:r>
            <a:r>
              <a:rPr lang="en-US" sz="1200" dirty="0" smtClean="0"/>
              <a:t> </a:t>
            </a:r>
            <a:r>
              <a:rPr lang="en-US" sz="1200" dirty="0" err="1"/>
              <a:t>numberOfQueries</a:t>
            </a:r>
            <a:r>
              <a:rPr lang="en-US" sz="1200" dirty="0"/>
              <a:t> = 0;</a:t>
            </a:r>
          </a:p>
          <a:p>
            <a:r>
              <a:rPr lang="en-US" sz="1200" dirty="0" smtClean="0"/>
              <a:t>  </a:t>
            </a:r>
            <a:r>
              <a:rPr lang="en-US" sz="1200" b="1" dirty="0" smtClean="0"/>
              <a:t>public</a:t>
            </a:r>
            <a:r>
              <a:rPr lang="en-US" sz="1200" dirty="0" smtClean="0"/>
              <a:t> </a:t>
            </a:r>
            <a:r>
              <a:rPr lang="en-US" sz="1200" dirty="0" err="1"/>
              <a:t>ALoggedCourse</a:t>
            </a:r>
            <a:r>
              <a:rPr lang="en-US" sz="1200" dirty="0"/>
              <a:t> (String </a:t>
            </a:r>
            <a:r>
              <a:rPr lang="en-US" sz="1200" dirty="0" err="1"/>
              <a:t>theTitle</a:t>
            </a:r>
            <a:r>
              <a:rPr lang="en-US" sz="1200" dirty="0"/>
              <a:t>, String </a:t>
            </a:r>
            <a:r>
              <a:rPr lang="en-US" sz="1200" dirty="0" err="1"/>
              <a:t>theDept</a:t>
            </a:r>
            <a:r>
              <a:rPr lang="en-US" sz="1200" dirty="0"/>
              <a:t>) {</a:t>
            </a:r>
          </a:p>
          <a:p>
            <a:r>
              <a:rPr lang="en-US" sz="1200" dirty="0" smtClean="0"/>
              <a:t>    </a:t>
            </a:r>
            <a:r>
              <a:rPr lang="en-US" sz="1200" b="1" dirty="0" smtClean="0"/>
              <a:t>super</a:t>
            </a:r>
            <a:r>
              <a:rPr lang="en-US" sz="1200" dirty="0" smtClean="0"/>
              <a:t> </a:t>
            </a:r>
            <a:r>
              <a:rPr lang="en-US" sz="1200" dirty="0"/>
              <a:t>(</a:t>
            </a:r>
            <a:r>
              <a:rPr lang="en-US" sz="1200" dirty="0" err="1"/>
              <a:t>theTitle</a:t>
            </a:r>
            <a:r>
              <a:rPr lang="en-US" sz="1200" dirty="0"/>
              <a:t>, </a:t>
            </a:r>
            <a:r>
              <a:rPr lang="en-US" sz="1200" dirty="0" err="1"/>
              <a:t>theDept</a:t>
            </a:r>
            <a:r>
              <a:rPr lang="en-US" sz="1200" dirty="0"/>
              <a:t>);		</a:t>
            </a:r>
          </a:p>
          <a:p>
            <a:r>
              <a:rPr lang="en-US" sz="1200" dirty="0" smtClean="0"/>
              <a:t>  }</a:t>
            </a:r>
          </a:p>
          <a:p>
            <a:r>
              <a:rPr lang="en-US" sz="1200" b="1" dirty="0" smtClean="0"/>
              <a:t>  public </a:t>
            </a:r>
            <a:r>
              <a:rPr lang="en-US" sz="1200" dirty="0"/>
              <a:t>String </a:t>
            </a:r>
            <a:r>
              <a:rPr lang="en-US" sz="1200" dirty="0" err="1"/>
              <a:t>getTitle</a:t>
            </a:r>
            <a:r>
              <a:rPr lang="en-US" sz="1200" dirty="0"/>
              <a:t>() {</a:t>
            </a:r>
          </a:p>
          <a:p>
            <a:r>
              <a:rPr lang="en-US" sz="1200" dirty="0" smtClean="0"/>
              <a:t>    String </a:t>
            </a:r>
            <a:r>
              <a:rPr lang="en-US" sz="1200" dirty="0" err="1"/>
              <a:t>retVal</a:t>
            </a:r>
            <a:r>
              <a:rPr lang="en-US" sz="1200" dirty="0"/>
              <a:t> = </a:t>
            </a:r>
            <a:r>
              <a:rPr lang="en-US" sz="1200" b="1" dirty="0" err="1"/>
              <a:t>super.</a:t>
            </a:r>
            <a:r>
              <a:rPr lang="en-US" sz="1200" dirty="0" err="1"/>
              <a:t>getTitle</a:t>
            </a:r>
            <a:r>
              <a:rPr lang="en-US" sz="1200" dirty="0"/>
              <a:t>();</a:t>
            </a:r>
          </a:p>
          <a:p>
            <a:r>
              <a:rPr lang="en-US" sz="1200" dirty="0" smtClean="0"/>
              <a:t>    </a:t>
            </a:r>
            <a:r>
              <a:rPr lang="en-US" sz="1200" dirty="0" err="1" smtClean="0"/>
              <a:t>numberOfQueries</a:t>
            </a:r>
            <a:r>
              <a:rPr lang="en-US" sz="1200" dirty="0" smtClean="0"/>
              <a:t>++;</a:t>
            </a:r>
          </a:p>
          <a:p>
            <a:r>
              <a:rPr lang="en-US" sz="1200" b="1" dirty="0"/>
              <a:t> </a:t>
            </a:r>
            <a:r>
              <a:rPr lang="en-US" sz="1200" b="1" dirty="0" smtClean="0"/>
              <a:t>   return </a:t>
            </a:r>
            <a:r>
              <a:rPr lang="en-US" sz="1200" dirty="0" err="1"/>
              <a:t>retVal</a:t>
            </a:r>
            <a:r>
              <a:rPr lang="en-US" sz="1200" b="1" dirty="0" smtClean="0"/>
              <a:t>;</a:t>
            </a:r>
          </a:p>
          <a:p>
            <a:r>
              <a:rPr lang="en-US" sz="1200" dirty="0" smtClean="0"/>
              <a:t>  }</a:t>
            </a:r>
            <a:endParaRPr lang="en-US" sz="1200" dirty="0"/>
          </a:p>
          <a:p>
            <a:r>
              <a:rPr lang="en-US" sz="1200" dirty="0" smtClean="0"/>
              <a:t>  </a:t>
            </a:r>
            <a:r>
              <a:rPr lang="en-US" sz="1200" b="1" dirty="0" smtClean="0"/>
              <a:t>public</a:t>
            </a:r>
            <a:r>
              <a:rPr lang="en-US" sz="1200" dirty="0" smtClean="0"/>
              <a:t> </a:t>
            </a:r>
            <a:r>
              <a:rPr lang="en-US" sz="1200" b="1" dirty="0" err="1"/>
              <a:t>int</a:t>
            </a:r>
            <a:r>
              <a:rPr lang="en-US" sz="1200" dirty="0"/>
              <a:t> </a:t>
            </a:r>
            <a:r>
              <a:rPr lang="en-US" sz="1200" dirty="0" err="1"/>
              <a:t>getNumberOfQueries</a:t>
            </a:r>
            <a:r>
              <a:rPr lang="en-US" sz="1200" dirty="0"/>
              <a:t>() {</a:t>
            </a:r>
          </a:p>
          <a:p>
            <a:r>
              <a:rPr lang="en-US" sz="1200" dirty="0" smtClean="0"/>
              <a:t>    </a:t>
            </a:r>
            <a:r>
              <a:rPr lang="en-US" sz="1200" b="1" dirty="0" smtClean="0"/>
              <a:t>return</a:t>
            </a:r>
            <a:r>
              <a:rPr lang="en-US" sz="1200" dirty="0" smtClean="0"/>
              <a:t> </a:t>
            </a:r>
            <a:r>
              <a:rPr lang="en-US" sz="1200" dirty="0" err="1"/>
              <a:t>numberOfQueries</a:t>
            </a:r>
            <a:r>
              <a:rPr lang="en-US" sz="1200" dirty="0"/>
              <a:t>;</a:t>
            </a:r>
          </a:p>
          <a:p>
            <a:r>
              <a:rPr lang="en-US" sz="1200" dirty="0" smtClean="0"/>
              <a:t>  }</a:t>
            </a:r>
          </a:p>
          <a:p>
            <a:r>
              <a:rPr lang="en-US" sz="1200" dirty="0" smtClean="0"/>
              <a:t>}</a:t>
            </a:r>
            <a:r>
              <a:rPr lang="en-US" sz="1200" dirty="0"/>
              <a:t>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</a:t>
            </a:r>
            <a:endParaRPr lang="en-US" dirty="0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28600" y="4752680"/>
            <a:ext cx="8464628" cy="196977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/>
              <a:t>public class </a:t>
            </a:r>
            <a:r>
              <a:rPr lang="en-US" sz="1200" dirty="0" err="1" smtClean="0"/>
              <a:t>ALogged</a:t>
            </a:r>
            <a:r>
              <a:rPr lang="en-US" sz="1200" dirty="0" err="1"/>
              <a:t>FreshmanSeminar</a:t>
            </a:r>
            <a:r>
              <a:rPr lang="en-US" sz="1200" b="1" dirty="0" smtClean="0"/>
              <a:t> </a:t>
            </a:r>
            <a:r>
              <a:rPr lang="en-US" sz="1200" b="1" dirty="0"/>
              <a:t>extends </a:t>
            </a:r>
            <a:r>
              <a:rPr lang="en-US" sz="1200" dirty="0" err="1"/>
              <a:t>ALoggedCourse</a:t>
            </a:r>
            <a:r>
              <a:rPr lang="en-US" sz="1200" b="1" dirty="0"/>
              <a:t> implements </a:t>
            </a:r>
            <a:r>
              <a:rPr lang="en-US" sz="1200" dirty="0" err="1" smtClean="0"/>
              <a:t>LoggedFreshmanSeminar</a:t>
            </a:r>
            <a:r>
              <a:rPr lang="en-US" sz="1200" b="1" dirty="0" smtClean="0"/>
              <a:t> </a:t>
            </a:r>
            <a:r>
              <a:rPr lang="en-US" sz="1200" b="1" dirty="0"/>
              <a:t>{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</a:t>
            </a:r>
            <a:r>
              <a:rPr lang="en-US" sz="1200" dirty="0" err="1" smtClean="0"/>
              <a:t>FreshmanSeminar</a:t>
            </a:r>
            <a:r>
              <a:rPr lang="en-US" sz="1200" dirty="0" smtClean="0"/>
              <a:t> seminar;</a:t>
            </a:r>
            <a:endParaRPr lang="en-US" sz="1200" dirty="0"/>
          </a:p>
          <a:p>
            <a:r>
              <a:rPr lang="en-US" sz="1200" b="1" dirty="0" smtClean="0"/>
              <a:t>  public </a:t>
            </a:r>
            <a:r>
              <a:rPr lang="en-US" sz="1200" dirty="0" err="1" smtClean="0"/>
              <a:t>ALoggedFreshmanSeminar</a:t>
            </a:r>
            <a:r>
              <a:rPr lang="en-US" sz="1200" dirty="0" smtClean="0"/>
              <a:t> </a:t>
            </a:r>
            <a:r>
              <a:rPr lang="en-US" sz="1200" dirty="0"/>
              <a:t>(String </a:t>
            </a:r>
            <a:r>
              <a:rPr lang="en-US" sz="1200" dirty="0" err="1"/>
              <a:t>theTitle</a:t>
            </a:r>
            <a:r>
              <a:rPr lang="en-US" sz="1200" dirty="0"/>
              <a:t>, String </a:t>
            </a:r>
            <a:r>
              <a:rPr lang="en-US" sz="1200" dirty="0" err="1" smtClean="0"/>
              <a:t>theDept</a:t>
            </a:r>
            <a:r>
              <a:rPr lang="en-US" sz="1200" dirty="0" smtClean="0"/>
              <a:t>) </a:t>
            </a:r>
            <a:r>
              <a:rPr lang="en-US" sz="1200" b="1" dirty="0"/>
              <a:t>{</a:t>
            </a:r>
          </a:p>
          <a:p>
            <a:r>
              <a:rPr lang="en-US" sz="1200" b="1" dirty="0" smtClean="0"/>
              <a:t>    super </a:t>
            </a:r>
            <a:r>
              <a:rPr lang="en-US" sz="1200" dirty="0"/>
              <a:t>(</a:t>
            </a:r>
            <a:r>
              <a:rPr lang="en-US" sz="1200" dirty="0" err="1"/>
              <a:t>theTitle</a:t>
            </a:r>
            <a:r>
              <a:rPr lang="en-US" sz="1200" dirty="0"/>
              <a:t>, </a:t>
            </a:r>
            <a:r>
              <a:rPr lang="en-US" sz="1200" dirty="0" err="1"/>
              <a:t>theDept</a:t>
            </a:r>
            <a:r>
              <a:rPr lang="en-US" sz="1200" dirty="0"/>
              <a:t>);</a:t>
            </a:r>
          </a:p>
          <a:p>
            <a:r>
              <a:rPr lang="en-US" sz="1200" dirty="0" smtClean="0"/>
              <a:t>    seminar= </a:t>
            </a:r>
            <a:r>
              <a:rPr lang="en-US" sz="1200" b="1" dirty="0"/>
              <a:t>new </a:t>
            </a:r>
            <a:r>
              <a:rPr lang="en-US" sz="1200" dirty="0" err="1" smtClean="0"/>
              <a:t>AFreshmanSeminar</a:t>
            </a:r>
            <a:r>
              <a:rPr lang="en-US" sz="1200" dirty="0" smtClean="0"/>
              <a:t>(</a:t>
            </a:r>
            <a:r>
              <a:rPr lang="en-US" sz="1200" dirty="0" err="1" smtClean="0"/>
              <a:t>theTitle</a:t>
            </a:r>
            <a:r>
              <a:rPr lang="en-US" sz="1200" dirty="0"/>
              <a:t>, </a:t>
            </a:r>
            <a:r>
              <a:rPr lang="en-US" sz="1200" dirty="0" err="1"/>
              <a:t>theDept</a:t>
            </a:r>
            <a:r>
              <a:rPr lang="en-US" sz="1200" dirty="0" smtClean="0"/>
              <a:t>,);</a:t>
            </a:r>
            <a:endParaRPr lang="en-US" sz="1200" dirty="0"/>
          </a:p>
          <a:p>
            <a:r>
              <a:rPr lang="en-US" sz="1200" dirty="0" smtClean="0"/>
              <a:t>  } </a:t>
            </a:r>
            <a:endParaRPr lang="en-US" sz="1200" dirty="0"/>
          </a:p>
          <a:p>
            <a:r>
              <a:rPr lang="en-US" sz="1200" b="1" dirty="0" smtClean="0"/>
              <a:t>  public </a:t>
            </a:r>
            <a:r>
              <a:rPr lang="en-US" sz="1200" b="1" dirty="0" err="1"/>
              <a:t>int</a:t>
            </a:r>
            <a:r>
              <a:rPr lang="en-US" sz="1200" b="1" dirty="0"/>
              <a:t> </a:t>
            </a:r>
            <a:r>
              <a:rPr lang="en-US" sz="1200" b="1" dirty="0" err="1"/>
              <a:t>getNumber</a:t>
            </a:r>
            <a:r>
              <a:rPr lang="en-US" sz="1200" b="1" dirty="0"/>
              <a:t>() {</a:t>
            </a:r>
          </a:p>
          <a:p>
            <a:r>
              <a:rPr lang="en-US" sz="1200" b="1" dirty="0" smtClean="0"/>
              <a:t>    return </a:t>
            </a:r>
            <a:r>
              <a:rPr lang="en-US" sz="1200" dirty="0" smtClean="0"/>
              <a:t> </a:t>
            </a:r>
            <a:r>
              <a:rPr lang="en-US" sz="1200" dirty="0" err="1" smtClean="0"/>
              <a:t>seminar.getNumber</a:t>
            </a:r>
            <a:r>
              <a:rPr lang="en-US" sz="1200" dirty="0" smtClean="0"/>
              <a:t>();</a:t>
            </a:r>
            <a:endParaRPr lang="en-US" sz="1200" dirty="0"/>
          </a:p>
          <a:p>
            <a:r>
              <a:rPr lang="en-US" sz="1200" dirty="0" smtClean="0"/>
              <a:t>  }</a:t>
            </a:r>
            <a:endParaRPr lang="en-US" sz="1200" dirty="0"/>
          </a:p>
          <a:p>
            <a:r>
              <a:rPr lang="en-US" sz="1200" dirty="0"/>
              <a:t>}</a:t>
            </a:r>
            <a:r>
              <a:rPr lang="en-US" sz="1200" dirty="0" smtClean="0"/>
              <a:t>	</a:t>
            </a:r>
            <a:endParaRPr lang="en-US" sz="1200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943600" y="4170802"/>
            <a:ext cx="0" cy="58187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90600" y="1447800"/>
            <a:ext cx="4267200" cy="1524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95999" y="4284553"/>
            <a:ext cx="851053" cy="3543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IS-A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091370" y="3298925"/>
            <a:ext cx="0" cy="134000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199242" y="3930178"/>
            <a:ext cx="851053" cy="3543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HAS-A</a:t>
            </a:r>
          </a:p>
        </p:txBody>
      </p:sp>
    </p:spTree>
    <p:extLst>
      <p:ext uri="{BB962C8B-B14F-4D97-AF65-F5344CB8AC3E}">
        <p14:creationId xmlns:p14="http://schemas.microsoft.com/office/powerpoint/2010/main" val="2564624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1143000"/>
            <a:ext cx="76200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ACounter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Counter {</a:t>
            </a:r>
          </a:p>
          <a:p>
            <a:r>
              <a:rPr lang="en-US" dirty="0" smtClean="0"/>
              <a:t>	</a:t>
            </a:r>
            <a:r>
              <a:rPr lang="en-US" b="1" dirty="0" err="1" smtClean="0"/>
              <a:t>int</a:t>
            </a:r>
            <a:r>
              <a:rPr lang="en-US" dirty="0" smtClean="0"/>
              <a:t> counter = 0;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add (</a:t>
            </a:r>
            <a:r>
              <a:rPr lang="en-US" b="1" dirty="0" err="1" smtClean="0"/>
              <a:t>int</a:t>
            </a:r>
            <a:r>
              <a:rPr lang="en-US" dirty="0" smtClean="0"/>
              <a:t> amount) {</a:t>
            </a:r>
          </a:p>
          <a:p>
            <a:r>
              <a:rPr lang="en-US" dirty="0" smtClean="0"/>
              <a:t>		counter += amount;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getValue</a:t>
            </a:r>
            <a:r>
              <a:rPr lang="en-US" dirty="0" smtClean="0"/>
              <a:t>() {</a:t>
            </a:r>
          </a:p>
          <a:p>
            <a:r>
              <a:rPr lang="en-US" dirty="0" smtClean="0"/>
              <a:t>		</a:t>
            </a:r>
            <a:r>
              <a:rPr lang="en-US" b="1" dirty="0" smtClean="0"/>
              <a:t>return</a:t>
            </a:r>
            <a:r>
              <a:rPr lang="en-US" dirty="0" smtClean="0"/>
              <a:t> counter;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5" name="~PP196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Observable Counter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914400"/>
            <a:ext cx="8001000" cy="579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class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AnObservableCounter</a:t>
            </a:r>
            <a:r>
              <a:rPr lang="en-US" sz="1600" dirty="0" smtClean="0"/>
              <a:t> </a:t>
            </a:r>
            <a:r>
              <a:rPr lang="en-US" sz="1600" b="1" dirty="0" smtClean="0"/>
              <a:t>implements</a:t>
            </a:r>
            <a:r>
              <a:rPr lang="en-US" sz="1600" dirty="0" smtClean="0"/>
              <a:t> </a:t>
            </a:r>
            <a:r>
              <a:rPr lang="en-US" sz="1600" dirty="0" err="1" smtClean="0"/>
              <a:t>ObservableCounter</a:t>
            </a:r>
            <a:r>
              <a:rPr lang="en-US" sz="1600" dirty="0" smtClean="0"/>
              <a:t> {</a:t>
            </a:r>
          </a:p>
          <a:p>
            <a:r>
              <a:rPr lang="en-US" sz="1600" dirty="0" smtClean="0"/>
              <a:t>	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counter = 0;</a:t>
            </a:r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ObserverHistory</a:t>
            </a:r>
            <a:r>
              <a:rPr lang="en-US" sz="1600" dirty="0" smtClean="0"/>
              <a:t> observers = </a:t>
            </a:r>
            <a:r>
              <a:rPr lang="en-US" sz="1600" b="1" dirty="0" smtClean="0"/>
              <a:t>new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AnObserverHistory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add (</a:t>
            </a:r>
            <a:r>
              <a:rPr lang="en-US" sz="1600" dirty="0" err="1" smtClean="0"/>
              <a:t>int</a:t>
            </a:r>
            <a:r>
              <a:rPr lang="en-US" sz="1600" dirty="0" smtClean="0"/>
              <a:t> amount) {</a:t>
            </a:r>
          </a:p>
          <a:p>
            <a:r>
              <a:rPr lang="en-US" sz="1600" dirty="0" smtClean="0"/>
              <a:t>		counter += amount;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getValue</a:t>
            </a:r>
            <a:r>
              <a:rPr lang="en-US" sz="1600" dirty="0" smtClean="0"/>
              <a:t>() {</a:t>
            </a:r>
          </a:p>
          <a:p>
            <a:r>
              <a:rPr lang="en-US" sz="1600" dirty="0" smtClean="0"/>
              <a:t>		</a:t>
            </a:r>
            <a:r>
              <a:rPr lang="en-US" sz="1600" b="1" dirty="0" smtClean="0"/>
              <a:t>return</a:t>
            </a:r>
            <a:r>
              <a:rPr lang="en-US" sz="1600" dirty="0" smtClean="0"/>
              <a:t> counter;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addObserver</a:t>
            </a:r>
            <a:r>
              <a:rPr lang="en-US" sz="1600" dirty="0" smtClean="0"/>
              <a:t>(</a:t>
            </a:r>
            <a:r>
              <a:rPr lang="en-US" sz="1600" dirty="0" err="1" smtClean="0"/>
              <a:t>CounterObserver</a:t>
            </a:r>
            <a:r>
              <a:rPr lang="en-US" sz="1600" dirty="0" smtClean="0"/>
              <a:t> observer)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observers.addElement</a:t>
            </a:r>
            <a:r>
              <a:rPr lang="en-US" sz="1600" dirty="0" smtClean="0"/>
              <a:t>(observer);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observer.update</a:t>
            </a:r>
            <a:r>
              <a:rPr lang="en-US" sz="1600" dirty="0" smtClean="0"/>
              <a:t>(</a:t>
            </a:r>
            <a:r>
              <a:rPr lang="en-US" sz="1600" b="1" dirty="0" smtClean="0"/>
              <a:t>this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 {</a:t>
            </a:r>
          </a:p>
          <a:p>
            <a:r>
              <a:rPr lang="en-US" sz="1600" b="1" dirty="0" smtClean="0"/>
              <a:t>		for</a:t>
            </a:r>
            <a:r>
              <a:rPr lang="en-US" sz="1600" dirty="0" smtClean="0"/>
              <a:t>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= 0;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&lt; </a:t>
            </a:r>
            <a:r>
              <a:rPr lang="en-US" sz="1600" dirty="0" err="1" smtClean="0"/>
              <a:t>observers.size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++)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observers.elementAt</a:t>
            </a:r>
            <a:r>
              <a:rPr lang="en-US" sz="1600" dirty="0" smtClean="0"/>
              <a:t>(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).update(this);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}</a:t>
            </a:r>
          </a:p>
          <a:p>
            <a:r>
              <a:rPr lang="en-US" sz="1600" dirty="0" smtClean="0"/>
              <a:t>	</a:t>
            </a:r>
            <a:endParaRPr lang="en-US" sz="1600" dirty="0"/>
          </a:p>
        </p:txBody>
      </p:sp>
      <p:pic>
        <p:nvPicPr>
          <p:cNvPr id="5" name="~PP375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Inheriting Observable Counter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914400"/>
            <a:ext cx="8001000" cy="579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class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AnObservableCounter</a:t>
            </a:r>
            <a:r>
              <a:rPr lang="en-US" sz="1600" dirty="0" smtClean="0"/>
              <a:t> </a:t>
            </a:r>
            <a:r>
              <a:rPr lang="en-US" sz="1600" b="1" dirty="0" smtClean="0"/>
              <a:t>extends</a:t>
            </a:r>
            <a:r>
              <a:rPr lang="en-US" sz="1600" dirty="0" smtClean="0"/>
              <a:t> </a:t>
            </a:r>
            <a:r>
              <a:rPr lang="en-US" sz="1600" dirty="0" err="1" smtClean="0"/>
              <a:t>ACounter</a:t>
            </a:r>
            <a:r>
              <a:rPr lang="en-US" sz="1600" dirty="0" smtClean="0"/>
              <a:t> </a:t>
            </a:r>
            <a:r>
              <a:rPr lang="en-US" sz="1600" b="1" dirty="0" smtClean="0"/>
              <a:t>implements</a:t>
            </a:r>
            <a:r>
              <a:rPr lang="en-US" sz="1600" dirty="0" smtClean="0"/>
              <a:t> </a:t>
            </a:r>
            <a:r>
              <a:rPr lang="en-US" sz="1600" dirty="0" err="1" smtClean="0"/>
              <a:t>ObservableCounter</a:t>
            </a:r>
            <a:r>
              <a:rPr lang="en-US" sz="1600" dirty="0" smtClean="0"/>
              <a:t> {</a:t>
            </a:r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ObserverHistory</a:t>
            </a:r>
            <a:r>
              <a:rPr lang="en-US" sz="1600" dirty="0" smtClean="0"/>
              <a:t> observers = </a:t>
            </a:r>
            <a:r>
              <a:rPr lang="en-US" sz="1600" b="1" dirty="0" smtClean="0"/>
              <a:t>new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AnObserverHistory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add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amount) {</a:t>
            </a:r>
          </a:p>
          <a:p>
            <a:r>
              <a:rPr lang="en-US" sz="1600" dirty="0" smtClean="0"/>
              <a:t>		</a:t>
            </a:r>
            <a:r>
              <a:rPr lang="en-US" sz="1600" b="1" dirty="0" err="1" smtClean="0"/>
              <a:t>super</a:t>
            </a:r>
            <a:r>
              <a:rPr lang="en-US" sz="1600" dirty="0" err="1" smtClean="0"/>
              <a:t>.add</a:t>
            </a:r>
            <a:r>
              <a:rPr lang="en-US" sz="1600" dirty="0" smtClean="0"/>
              <a:t>(amount);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addObserver</a:t>
            </a:r>
            <a:r>
              <a:rPr lang="en-US" sz="1600" dirty="0" smtClean="0"/>
              <a:t>(</a:t>
            </a:r>
            <a:r>
              <a:rPr lang="en-US" sz="1600" dirty="0" err="1" smtClean="0"/>
              <a:t>CounterObserver</a:t>
            </a:r>
            <a:r>
              <a:rPr lang="en-US" sz="1600" dirty="0" smtClean="0"/>
              <a:t> observer)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observers.addElement</a:t>
            </a:r>
            <a:r>
              <a:rPr lang="en-US" sz="1600" dirty="0" smtClean="0"/>
              <a:t>(observer);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observer.update</a:t>
            </a:r>
            <a:r>
              <a:rPr lang="en-US" sz="1600" dirty="0" smtClean="0"/>
              <a:t>(</a:t>
            </a:r>
            <a:r>
              <a:rPr lang="en-US" sz="1600" b="1" dirty="0" smtClean="0"/>
              <a:t>this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 {</a:t>
            </a:r>
          </a:p>
          <a:p>
            <a:r>
              <a:rPr lang="en-US" sz="1600" b="1" dirty="0" smtClean="0"/>
              <a:t>		for</a:t>
            </a:r>
            <a:r>
              <a:rPr lang="en-US" sz="1600" dirty="0" smtClean="0"/>
              <a:t>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= 0;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&lt; </a:t>
            </a:r>
            <a:r>
              <a:rPr lang="en-US" sz="1600" dirty="0" err="1" smtClean="0"/>
              <a:t>observers.size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++)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observers.elementAt</a:t>
            </a:r>
            <a:r>
              <a:rPr lang="en-US" sz="1600" dirty="0" smtClean="0"/>
              <a:t>(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).update(this);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}</a:t>
            </a:r>
          </a:p>
          <a:p>
            <a:r>
              <a:rPr lang="en-US" sz="1600" dirty="0" smtClean="0"/>
              <a:t>	</a:t>
            </a:r>
            <a:endParaRPr lang="en-US" sz="1600" dirty="0"/>
          </a:p>
        </p:txBody>
      </p:sp>
      <p:pic>
        <p:nvPicPr>
          <p:cNvPr id="5" name="~PP138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6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Delegating Observable Counter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990600"/>
            <a:ext cx="8001000" cy="5532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class</a:t>
            </a:r>
            <a:r>
              <a:rPr lang="en-US" sz="1600" dirty="0" smtClean="0"/>
              <a:t> </a:t>
            </a:r>
            <a:r>
              <a:rPr lang="en-US" sz="1600" dirty="0" err="1" smtClean="0"/>
              <a:t>ADelegatingObservableCounter</a:t>
            </a:r>
            <a:r>
              <a:rPr lang="en-US" sz="1600" dirty="0" smtClean="0"/>
              <a:t> </a:t>
            </a:r>
            <a:r>
              <a:rPr lang="en-US" sz="1600" b="1" dirty="0" smtClean="0"/>
              <a:t>implements</a:t>
            </a:r>
            <a:r>
              <a:rPr lang="en-US" sz="1600" dirty="0" smtClean="0"/>
              <a:t> </a:t>
            </a:r>
            <a:r>
              <a:rPr lang="en-US" sz="1600" dirty="0" err="1" smtClean="0"/>
              <a:t>ObservableCounter</a:t>
            </a:r>
            <a:r>
              <a:rPr lang="en-US" sz="1600" dirty="0" smtClean="0"/>
              <a:t> {</a:t>
            </a:r>
          </a:p>
          <a:p>
            <a:r>
              <a:rPr lang="en-US" sz="1600" dirty="0" smtClean="0"/>
              <a:t>	Counter</a:t>
            </a:r>
            <a:r>
              <a:rPr lang="en-US" sz="1600" b="1" dirty="0" smtClean="0"/>
              <a:t> </a:t>
            </a:r>
            <a:r>
              <a:rPr lang="en-US" sz="1600" dirty="0" err="1" smtClean="0"/>
              <a:t>counter</a:t>
            </a:r>
            <a:r>
              <a:rPr lang="en-US" sz="1600" dirty="0" smtClean="0"/>
              <a:t> ;</a:t>
            </a:r>
          </a:p>
          <a:p>
            <a:r>
              <a:rPr lang="en-US" sz="1600" dirty="0" smtClean="0"/>
              <a:t> 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AnObservableCounter</a:t>
            </a:r>
            <a:r>
              <a:rPr lang="en-US" sz="1600" dirty="0" smtClean="0"/>
              <a:t> (Counter </a:t>
            </a:r>
            <a:r>
              <a:rPr lang="en-US" sz="1600" dirty="0" err="1" smtClean="0"/>
              <a:t>theCounter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		counter = </a:t>
            </a:r>
            <a:r>
              <a:rPr lang="en-US" sz="1600" dirty="0" err="1" smtClean="0"/>
              <a:t>theCounter</a:t>
            </a:r>
            <a:r>
              <a:rPr lang="en-US" sz="1600" dirty="0" smtClean="0"/>
              <a:t>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ObserverHistory</a:t>
            </a:r>
            <a:r>
              <a:rPr lang="en-US" sz="1600" dirty="0" smtClean="0"/>
              <a:t> observers = </a:t>
            </a:r>
            <a:r>
              <a:rPr lang="en-US" sz="1600" b="1" dirty="0" smtClean="0"/>
              <a:t>new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AnObserverHistory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add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amount)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counter.add</a:t>
            </a:r>
            <a:r>
              <a:rPr lang="en-US" sz="1600" dirty="0" smtClean="0"/>
              <a:t>(amount);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getValue</a:t>
            </a:r>
            <a:r>
              <a:rPr lang="en-US" sz="1600" dirty="0" smtClean="0"/>
              <a:t>() {</a:t>
            </a:r>
            <a:r>
              <a:rPr lang="en-US" sz="1600" b="1" dirty="0" smtClean="0"/>
              <a:t>return</a:t>
            </a:r>
            <a:r>
              <a:rPr lang="en-US" sz="1600" dirty="0" smtClean="0"/>
              <a:t> </a:t>
            </a:r>
            <a:r>
              <a:rPr lang="en-US" sz="1600" dirty="0" err="1" smtClean="0"/>
              <a:t>counter.getValue</a:t>
            </a:r>
            <a:r>
              <a:rPr lang="en-US" sz="1600" dirty="0" smtClean="0"/>
              <a:t>();}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addObserver</a:t>
            </a:r>
            <a:r>
              <a:rPr lang="en-US" sz="1600" dirty="0" smtClean="0"/>
              <a:t>(</a:t>
            </a:r>
            <a:r>
              <a:rPr lang="en-US" sz="1600" dirty="0" err="1" smtClean="0"/>
              <a:t>CounterObserver</a:t>
            </a:r>
            <a:r>
              <a:rPr lang="en-US" sz="1600" dirty="0" smtClean="0"/>
              <a:t> observer)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observers.addElement</a:t>
            </a:r>
            <a:r>
              <a:rPr lang="en-US" sz="1600" dirty="0" smtClean="0"/>
              <a:t>(observer);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observer.update</a:t>
            </a:r>
            <a:r>
              <a:rPr lang="en-US" sz="1600" dirty="0" smtClean="0"/>
              <a:t>(</a:t>
            </a:r>
            <a:r>
              <a:rPr lang="en-US" sz="1600" b="1" dirty="0" smtClean="0"/>
              <a:t>this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 {</a:t>
            </a:r>
          </a:p>
          <a:p>
            <a:r>
              <a:rPr lang="en-US" sz="1600" b="1" dirty="0" smtClean="0"/>
              <a:t>		for</a:t>
            </a:r>
            <a:r>
              <a:rPr lang="en-US" sz="1600" dirty="0" smtClean="0"/>
              <a:t>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= 0;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&lt; </a:t>
            </a:r>
            <a:r>
              <a:rPr lang="en-US" sz="1600" dirty="0" err="1" smtClean="0"/>
              <a:t>observers.size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++)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observers.elementAt</a:t>
            </a:r>
            <a:r>
              <a:rPr lang="en-US" sz="1600" dirty="0" smtClean="0"/>
              <a:t>(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).update(this);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}</a:t>
            </a:r>
          </a:p>
          <a:p>
            <a:r>
              <a:rPr lang="en-US" sz="1600" dirty="0" smtClean="0"/>
              <a:t>	</a:t>
            </a:r>
            <a:endParaRPr lang="en-US" sz="1600" dirty="0"/>
          </a:p>
        </p:txBody>
      </p:sp>
      <p:pic>
        <p:nvPicPr>
          <p:cNvPr id="5" name="~PP12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6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</a:t>
            </a:r>
            <a:endParaRPr lang="en-US" dirty="0"/>
          </a:p>
        </p:txBody>
      </p:sp>
      <p:sp>
        <p:nvSpPr>
          <p:cNvPr id="1771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Class reusing code HAS-A </a:t>
            </a:r>
            <a:r>
              <a:rPr lang="en-US" dirty="0"/>
              <a:t>reference to the </a:t>
            </a:r>
            <a:r>
              <a:rPr lang="en-US" dirty="0" smtClean="0"/>
              <a:t>Reused class and  </a:t>
            </a:r>
            <a:r>
              <a:rPr lang="en-US" dirty="0"/>
              <a:t>not </a:t>
            </a:r>
            <a:r>
              <a:rPr lang="en-US" dirty="0" smtClean="0"/>
              <a:t>IS-A.</a:t>
            </a:r>
            <a:endParaRPr lang="en-US" dirty="0"/>
          </a:p>
          <a:p>
            <a:r>
              <a:rPr lang="en-US" dirty="0" smtClean="0"/>
              <a:t>Reusing class is </a:t>
            </a:r>
            <a:r>
              <a:rPr lang="en-US" dirty="0"/>
              <a:t>called delegator and </a:t>
            </a:r>
            <a:r>
              <a:rPr lang="en-US" dirty="0" smtClean="0"/>
              <a:t>reused class is </a:t>
            </a:r>
            <a:r>
              <a:rPr lang="en-US" dirty="0"/>
              <a:t>called delegate</a:t>
            </a:r>
          </a:p>
        </p:txBody>
      </p:sp>
      <p:pic>
        <p:nvPicPr>
          <p:cNvPr id="4" name="~PP76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9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Inheriting Observable Counter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914400"/>
            <a:ext cx="8001000" cy="579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class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AnObservableCounter</a:t>
            </a:r>
            <a:r>
              <a:rPr lang="en-US" sz="1600" dirty="0" smtClean="0"/>
              <a:t> </a:t>
            </a:r>
            <a:r>
              <a:rPr lang="en-US" sz="1600" b="1" dirty="0" smtClean="0"/>
              <a:t>extends</a:t>
            </a:r>
            <a:r>
              <a:rPr lang="en-US" sz="1600" dirty="0" smtClean="0"/>
              <a:t> </a:t>
            </a:r>
            <a:r>
              <a:rPr lang="en-US" sz="1600" dirty="0" err="1" smtClean="0"/>
              <a:t>ACounter</a:t>
            </a:r>
            <a:r>
              <a:rPr lang="en-US" sz="1600" dirty="0" smtClean="0"/>
              <a:t> </a:t>
            </a:r>
            <a:r>
              <a:rPr lang="en-US" sz="1600" b="1" dirty="0" smtClean="0"/>
              <a:t>implements</a:t>
            </a:r>
            <a:r>
              <a:rPr lang="en-US" sz="1600" dirty="0" smtClean="0"/>
              <a:t> </a:t>
            </a:r>
            <a:r>
              <a:rPr lang="en-US" sz="1600" dirty="0" err="1" smtClean="0"/>
              <a:t>ObservableCounter</a:t>
            </a:r>
            <a:r>
              <a:rPr lang="en-US" sz="1600" dirty="0" smtClean="0"/>
              <a:t> {</a:t>
            </a:r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ObserverHistory</a:t>
            </a:r>
            <a:r>
              <a:rPr lang="en-US" sz="1600" dirty="0" smtClean="0"/>
              <a:t> observers = </a:t>
            </a:r>
            <a:r>
              <a:rPr lang="en-US" sz="1600" b="1" dirty="0" smtClean="0"/>
              <a:t>new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AnObserverHistory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add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amount) {</a:t>
            </a:r>
          </a:p>
          <a:p>
            <a:r>
              <a:rPr lang="en-US" sz="1600" dirty="0" smtClean="0"/>
              <a:t>		</a:t>
            </a:r>
            <a:r>
              <a:rPr lang="en-US" sz="1600" b="1" dirty="0" err="1" smtClean="0"/>
              <a:t>super</a:t>
            </a:r>
            <a:r>
              <a:rPr lang="en-US" sz="1600" dirty="0" err="1" smtClean="0"/>
              <a:t>.add</a:t>
            </a:r>
            <a:r>
              <a:rPr lang="en-US" sz="1600" dirty="0" smtClean="0"/>
              <a:t>(amount);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addObserver</a:t>
            </a:r>
            <a:r>
              <a:rPr lang="en-US" sz="1600" dirty="0" smtClean="0"/>
              <a:t>(</a:t>
            </a:r>
            <a:r>
              <a:rPr lang="en-US" sz="1600" dirty="0" err="1" smtClean="0"/>
              <a:t>CounterObserver</a:t>
            </a:r>
            <a:r>
              <a:rPr lang="en-US" sz="1600" dirty="0" smtClean="0"/>
              <a:t> observer)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observers.addElement</a:t>
            </a:r>
            <a:r>
              <a:rPr lang="en-US" sz="1600" dirty="0" smtClean="0"/>
              <a:t>(observer);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observer.update</a:t>
            </a:r>
            <a:r>
              <a:rPr lang="en-US" sz="1600" dirty="0" smtClean="0"/>
              <a:t>(</a:t>
            </a:r>
            <a:r>
              <a:rPr lang="en-US" sz="1600" b="1" dirty="0" smtClean="0"/>
              <a:t>this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}	</a:t>
            </a:r>
          </a:p>
          <a:p>
            <a:r>
              <a:rPr lang="en-US" sz="1600" b="1" dirty="0" smtClean="0"/>
              <a:t>	void</a:t>
            </a:r>
            <a:r>
              <a:rPr lang="en-US" sz="1600" dirty="0" smtClean="0"/>
              <a:t> 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 {</a:t>
            </a:r>
          </a:p>
          <a:p>
            <a:r>
              <a:rPr lang="en-US" sz="1600" b="1" dirty="0" smtClean="0"/>
              <a:t>		for</a:t>
            </a:r>
            <a:r>
              <a:rPr lang="en-US" sz="1600" dirty="0" smtClean="0"/>
              <a:t>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= 0;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&lt; </a:t>
            </a:r>
            <a:r>
              <a:rPr lang="en-US" sz="1600" dirty="0" err="1" smtClean="0"/>
              <a:t>observers.size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++)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observers.elementAt</a:t>
            </a:r>
            <a:r>
              <a:rPr lang="en-US" sz="1600" dirty="0" smtClean="0"/>
              <a:t>(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).update(this);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}</a:t>
            </a:r>
          </a:p>
          <a:p>
            <a:r>
              <a:rPr lang="en-US" sz="1600" dirty="0" smtClean="0"/>
              <a:t>	</a:t>
            </a:r>
            <a:endParaRPr lang="en-US" sz="1600" dirty="0"/>
          </a:p>
        </p:txBody>
      </p:sp>
      <p:pic>
        <p:nvPicPr>
          <p:cNvPr id="7" name="~PP372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Delegating Observable Counter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914400"/>
            <a:ext cx="8001000" cy="579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class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AnObservableCounter</a:t>
            </a:r>
            <a:r>
              <a:rPr lang="en-US" sz="1600" dirty="0" smtClean="0"/>
              <a:t> </a:t>
            </a:r>
            <a:r>
              <a:rPr lang="en-US" sz="1600" b="1" dirty="0" smtClean="0"/>
              <a:t>implements</a:t>
            </a:r>
            <a:r>
              <a:rPr lang="en-US" sz="1600" dirty="0" smtClean="0"/>
              <a:t> </a:t>
            </a:r>
            <a:r>
              <a:rPr lang="en-US" sz="1600" dirty="0" err="1" smtClean="0"/>
              <a:t>ObservableCounter</a:t>
            </a:r>
            <a:r>
              <a:rPr lang="en-US" sz="1600" dirty="0" smtClean="0"/>
              <a:t> {</a:t>
            </a:r>
          </a:p>
          <a:p>
            <a:r>
              <a:rPr lang="en-US" sz="1600" dirty="0" smtClean="0"/>
              <a:t>	Counter</a:t>
            </a:r>
            <a:r>
              <a:rPr lang="en-US" sz="1600" b="1" dirty="0" smtClean="0"/>
              <a:t> </a:t>
            </a:r>
            <a:r>
              <a:rPr lang="en-US" sz="1600" dirty="0" err="1" smtClean="0"/>
              <a:t>counter</a:t>
            </a:r>
            <a:r>
              <a:rPr lang="en-US" sz="1600" dirty="0" smtClean="0"/>
              <a:t> = </a:t>
            </a:r>
            <a:r>
              <a:rPr lang="en-US" sz="1600" b="1" dirty="0" smtClean="0"/>
              <a:t>new</a:t>
            </a:r>
            <a:r>
              <a:rPr lang="en-US" sz="1600" dirty="0" smtClean="0"/>
              <a:t> </a:t>
            </a:r>
            <a:r>
              <a:rPr lang="en-US" sz="1600" dirty="0" err="1" smtClean="0"/>
              <a:t>ACounter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ObserverHistory</a:t>
            </a:r>
            <a:r>
              <a:rPr lang="en-US" sz="1600" dirty="0" smtClean="0"/>
              <a:t> observers = </a:t>
            </a:r>
            <a:r>
              <a:rPr lang="en-US" sz="1600" b="1" dirty="0" smtClean="0"/>
              <a:t>new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AnObserverHistory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add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amount)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counter.add</a:t>
            </a:r>
            <a:r>
              <a:rPr lang="en-US" sz="1600" dirty="0" smtClean="0"/>
              <a:t>(amount);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getValue</a:t>
            </a:r>
            <a:r>
              <a:rPr lang="en-US" sz="1600" dirty="0" smtClean="0"/>
              <a:t>() {</a:t>
            </a:r>
          </a:p>
          <a:p>
            <a:r>
              <a:rPr lang="en-US" sz="1600" dirty="0" smtClean="0"/>
              <a:t>		</a:t>
            </a:r>
            <a:r>
              <a:rPr lang="en-US" sz="1600" b="1" dirty="0" smtClean="0"/>
              <a:t>return</a:t>
            </a:r>
            <a:r>
              <a:rPr lang="en-US" sz="1600" dirty="0" smtClean="0"/>
              <a:t> </a:t>
            </a:r>
            <a:r>
              <a:rPr lang="en-US" sz="1600" dirty="0" err="1" smtClean="0"/>
              <a:t>counter.getValue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addObserver</a:t>
            </a:r>
            <a:r>
              <a:rPr lang="en-US" sz="1600" dirty="0" smtClean="0"/>
              <a:t>(</a:t>
            </a:r>
            <a:r>
              <a:rPr lang="en-US" sz="1600" dirty="0" err="1" smtClean="0"/>
              <a:t>CounterObserver</a:t>
            </a:r>
            <a:r>
              <a:rPr lang="en-US" sz="1600" dirty="0" smtClean="0"/>
              <a:t> observer)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observers.addElement</a:t>
            </a:r>
            <a:r>
              <a:rPr lang="en-US" sz="1600" dirty="0" smtClean="0"/>
              <a:t>(observer);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observer.update</a:t>
            </a:r>
            <a:r>
              <a:rPr lang="en-US" sz="1600" dirty="0" smtClean="0"/>
              <a:t>(</a:t>
            </a:r>
            <a:r>
              <a:rPr lang="en-US" sz="1600" b="1" dirty="0" smtClean="0"/>
              <a:t>this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 {</a:t>
            </a:r>
          </a:p>
          <a:p>
            <a:r>
              <a:rPr lang="en-US" sz="1600" b="1" dirty="0" smtClean="0"/>
              <a:t>		for</a:t>
            </a:r>
            <a:r>
              <a:rPr lang="en-US" sz="1600" dirty="0" smtClean="0"/>
              <a:t>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= 0;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&lt; </a:t>
            </a:r>
            <a:r>
              <a:rPr lang="en-US" sz="1600" dirty="0" err="1" smtClean="0"/>
              <a:t>observers.size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++)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observers.elementAt</a:t>
            </a:r>
            <a:r>
              <a:rPr lang="en-US" sz="1600" dirty="0" smtClean="0"/>
              <a:t>(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).update(this);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}</a:t>
            </a:r>
          </a:p>
          <a:p>
            <a:r>
              <a:rPr lang="en-US" sz="1600" dirty="0" smtClean="0"/>
              <a:t>	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295400" y="1472588"/>
            <a:ext cx="35052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pic>
        <p:nvPicPr>
          <p:cNvPr id="6" name="~PP273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1143000"/>
          </a:xfrm>
        </p:spPr>
        <p:txBody>
          <a:bodyPr/>
          <a:lstStyle/>
          <a:p>
            <a:r>
              <a:rPr lang="en-US"/>
              <a:t>Inheritance vs. Delegation</a:t>
            </a:r>
          </a:p>
        </p:txBody>
      </p:sp>
      <p:sp>
        <p:nvSpPr>
          <p:cNvPr id="182283" name="Text Box 11"/>
          <p:cNvSpPr txBox="1">
            <a:spLocks noChangeArrowheads="1"/>
          </p:cNvSpPr>
          <p:nvPr/>
        </p:nvSpPr>
        <p:spPr bwMode="auto">
          <a:xfrm>
            <a:off x="1676400" y="16880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/>
              <a:t>Reused Class</a:t>
            </a:r>
          </a:p>
        </p:txBody>
      </p:sp>
      <p:sp>
        <p:nvSpPr>
          <p:cNvPr id="182284" name="Text Box 12"/>
          <p:cNvSpPr txBox="1">
            <a:spLocks noChangeArrowheads="1"/>
          </p:cNvSpPr>
          <p:nvPr/>
        </p:nvSpPr>
        <p:spPr bwMode="auto">
          <a:xfrm>
            <a:off x="5029200" y="1676400"/>
            <a:ext cx="2362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dirty="0"/>
              <a:t>Reused </a:t>
            </a:r>
            <a:r>
              <a:rPr lang="en-US" dirty="0" smtClean="0"/>
              <a:t>Interface  </a:t>
            </a:r>
            <a:endParaRPr lang="en-US" dirty="0"/>
          </a:p>
        </p:txBody>
      </p:sp>
      <p:sp>
        <p:nvSpPr>
          <p:cNvPr id="182286" name="Text Box 14"/>
          <p:cNvSpPr txBox="1">
            <a:spLocks noChangeArrowheads="1"/>
          </p:cNvSpPr>
          <p:nvPr/>
        </p:nvSpPr>
        <p:spPr bwMode="auto">
          <a:xfrm>
            <a:off x="1676400" y="3124200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Reusing </a:t>
            </a:r>
            <a:r>
              <a:rPr lang="en-US" dirty="0" smtClean="0"/>
              <a:t>Class </a:t>
            </a:r>
            <a:endParaRPr lang="en-US" dirty="0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590800" y="4800600"/>
            <a:ext cx="152400" cy="990600"/>
            <a:chOff x="1488" y="2784"/>
            <a:chExt cx="96" cy="864"/>
          </a:xfrm>
        </p:grpSpPr>
        <p:sp>
          <p:nvSpPr>
            <p:cNvPr id="182289" name="Line 17"/>
            <p:cNvSpPr>
              <a:spLocks noChangeShapeType="1"/>
            </p:cNvSpPr>
            <p:nvPr/>
          </p:nvSpPr>
          <p:spPr bwMode="auto">
            <a:xfrm flipV="1">
              <a:off x="1536" y="2784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2290" name="AutoShape 18"/>
            <p:cNvSpPr>
              <a:spLocks noChangeArrowheads="1"/>
            </p:cNvSpPr>
            <p:nvPr/>
          </p:nvSpPr>
          <p:spPr bwMode="auto">
            <a:xfrm rot="-5400000">
              <a:off x="1440" y="3504"/>
              <a:ext cx="192" cy="96"/>
            </a:xfrm>
            <a:prstGeom prst="flowChartDecisi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2514600" y="2057400"/>
            <a:ext cx="304800" cy="1066800"/>
            <a:chOff x="1440" y="1056"/>
            <a:chExt cx="192" cy="816"/>
          </a:xfrm>
        </p:grpSpPr>
        <p:sp>
          <p:nvSpPr>
            <p:cNvPr id="182292" name="Line 20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2293" name="AutoShape 21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733800" y="1828800"/>
            <a:ext cx="1295400" cy="152400"/>
            <a:chOff x="2352" y="1152"/>
            <a:chExt cx="1152" cy="96"/>
          </a:xfrm>
        </p:grpSpPr>
        <p:sp>
          <p:nvSpPr>
            <p:cNvPr id="182295" name="Line 23"/>
            <p:cNvSpPr>
              <a:spLocks noChangeShapeType="1"/>
            </p:cNvSpPr>
            <p:nvPr/>
          </p:nvSpPr>
          <p:spPr bwMode="auto">
            <a:xfrm>
              <a:off x="2352" y="1200"/>
              <a:ext cx="11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2296" name="AutoShape 24"/>
            <p:cNvSpPr>
              <a:spLocks noChangeArrowheads="1"/>
            </p:cNvSpPr>
            <p:nvPr/>
          </p:nvSpPr>
          <p:spPr bwMode="auto">
            <a:xfrm>
              <a:off x="2736" y="1152"/>
              <a:ext cx="144" cy="9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82303" name="Text Box 31"/>
          <p:cNvSpPr txBox="1">
            <a:spLocks noChangeArrowheads="1"/>
          </p:cNvSpPr>
          <p:nvPr/>
        </p:nvSpPr>
        <p:spPr bwMode="auto">
          <a:xfrm>
            <a:off x="5029200" y="3124200"/>
            <a:ext cx="2362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dirty="0"/>
              <a:t>Reusing </a:t>
            </a:r>
            <a:r>
              <a:rPr lang="en-US" dirty="0" smtClean="0"/>
              <a:t>Interface </a:t>
            </a:r>
            <a:endParaRPr lang="en-US" dirty="0"/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5943600" y="2057400"/>
            <a:ext cx="304800" cy="1066800"/>
            <a:chOff x="1440" y="1056"/>
            <a:chExt cx="192" cy="816"/>
          </a:xfrm>
        </p:grpSpPr>
        <p:sp>
          <p:nvSpPr>
            <p:cNvPr id="182306" name="Line 34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2307" name="AutoShape 35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3733800" y="3276600"/>
            <a:ext cx="1295400" cy="152400"/>
            <a:chOff x="2352" y="1152"/>
            <a:chExt cx="1152" cy="96"/>
          </a:xfrm>
        </p:grpSpPr>
        <p:sp>
          <p:nvSpPr>
            <p:cNvPr id="182320" name="Line 48"/>
            <p:cNvSpPr>
              <a:spLocks noChangeShapeType="1"/>
            </p:cNvSpPr>
            <p:nvPr/>
          </p:nvSpPr>
          <p:spPr bwMode="auto">
            <a:xfrm>
              <a:off x="2352" y="1200"/>
              <a:ext cx="11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2321" name="AutoShape 49"/>
            <p:cNvSpPr>
              <a:spLocks noChangeArrowheads="1"/>
            </p:cNvSpPr>
            <p:nvPr/>
          </p:nvSpPr>
          <p:spPr bwMode="auto">
            <a:xfrm>
              <a:off x="2736" y="1152"/>
              <a:ext cx="144" cy="9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82330" name="Text Box 58"/>
          <p:cNvSpPr txBox="1">
            <a:spLocks noChangeArrowheads="1"/>
          </p:cNvSpPr>
          <p:nvPr/>
        </p:nvSpPr>
        <p:spPr bwMode="auto">
          <a:xfrm>
            <a:off x="5029200" y="4343400"/>
            <a:ext cx="2362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dirty="0"/>
              <a:t>Reused </a:t>
            </a:r>
            <a:r>
              <a:rPr lang="en-US" dirty="0" smtClean="0"/>
              <a:t>Interface </a:t>
            </a:r>
            <a:endParaRPr lang="en-US" dirty="0"/>
          </a:p>
        </p:txBody>
      </p:sp>
      <p:sp>
        <p:nvSpPr>
          <p:cNvPr id="182331" name="Text Box 59"/>
          <p:cNvSpPr txBox="1">
            <a:spLocks noChangeArrowheads="1"/>
          </p:cNvSpPr>
          <p:nvPr/>
        </p:nvSpPr>
        <p:spPr bwMode="auto">
          <a:xfrm>
            <a:off x="1676400" y="58028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Reusing </a:t>
            </a:r>
            <a:r>
              <a:rPr lang="en-US" dirty="0" smtClean="0"/>
              <a:t>Class </a:t>
            </a:r>
            <a:endParaRPr lang="en-US" dirty="0"/>
          </a:p>
        </p:txBody>
      </p:sp>
      <p:grpSp>
        <p:nvGrpSpPr>
          <p:cNvPr id="7" name="Group 63"/>
          <p:cNvGrpSpPr>
            <a:grpSpLocks/>
          </p:cNvGrpSpPr>
          <p:nvPr/>
        </p:nvGrpSpPr>
        <p:grpSpPr bwMode="auto">
          <a:xfrm>
            <a:off x="3733800" y="4495800"/>
            <a:ext cx="1295400" cy="152400"/>
            <a:chOff x="2352" y="1152"/>
            <a:chExt cx="1152" cy="96"/>
          </a:xfrm>
        </p:grpSpPr>
        <p:sp>
          <p:nvSpPr>
            <p:cNvPr id="182336" name="Line 64"/>
            <p:cNvSpPr>
              <a:spLocks noChangeShapeType="1"/>
            </p:cNvSpPr>
            <p:nvPr/>
          </p:nvSpPr>
          <p:spPr bwMode="auto">
            <a:xfrm>
              <a:off x="2352" y="1200"/>
              <a:ext cx="11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2337" name="AutoShape 65"/>
            <p:cNvSpPr>
              <a:spLocks noChangeArrowheads="1"/>
            </p:cNvSpPr>
            <p:nvPr/>
          </p:nvSpPr>
          <p:spPr bwMode="auto">
            <a:xfrm>
              <a:off x="2736" y="1152"/>
              <a:ext cx="144" cy="9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82338" name="Text Box 66"/>
          <p:cNvSpPr txBox="1">
            <a:spLocks noChangeArrowheads="1"/>
          </p:cNvSpPr>
          <p:nvPr/>
        </p:nvSpPr>
        <p:spPr bwMode="auto">
          <a:xfrm>
            <a:off x="5029200" y="5791200"/>
            <a:ext cx="2362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dirty="0"/>
              <a:t>Reusing </a:t>
            </a:r>
            <a:r>
              <a:rPr lang="en-US" dirty="0" smtClean="0"/>
              <a:t>Interface </a:t>
            </a:r>
            <a:endParaRPr lang="en-US" dirty="0"/>
          </a:p>
        </p:txBody>
      </p: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5943600" y="4724400"/>
            <a:ext cx="304800" cy="1066800"/>
            <a:chOff x="1440" y="1056"/>
            <a:chExt cx="192" cy="816"/>
          </a:xfrm>
        </p:grpSpPr>
        <p:sp>
          <p:nvSpPr>
            <p:cNvPr id="182340" name="Line 68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2341" name="AutoShape 69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9" name="Group 70"/>
          <p:cNvGrpSpPr>
            <a:grpSpLocks/>
          </p:cNvGrpSpPr>
          <p:nvPr/>
        </p:nvGrpSpPr>
        <p:grpSpPr bwMode="auto">
          <a:xfrm>
            <a:off x="3733800" y="5943600"/>
            <a:ext cx="1295400" cy="152400"/>
            <a:chOff x="2352" y="1152"/>
            <a:chExt cx="1152" cy="96"/>
          </a:xfrm>
        </p:grpSpPr>
        <p:sp>
          <p:nvSpPr>
            <p:cNvPr id="182343" name="Line 71"/>
            <p:cNvSpPr>
              <a:spLocks noChangeShapeType="1"/>
            </p:cNvSpPr>
            <p:nvPr/>
          </p:nvSpPr>
          <p:spPr bwMode="auto">
            <a:xfrm>
              <a:off x="2352" y="1200"/>
              <a:ext cx="11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2344" name="AutoShape 72"/>
            <p:cNvSpPr>
              <a:spLocks noChangeArrowheads="1"/>
            </p:cNvSpPr>
            <p:nvPr/>
          </p:nvSpPr>
          <p:spPr bwMode="auto">
            <a:xfrm>
              <a:off x="2736" y="1152"/>
              <a:ext cx="144" cy="9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35" name="~PP179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1676400" y="44312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/>
              <a:t>Reused Class</a:t>
            </a:r>
          </a:p>
        </p:txBody>
      </p:sp>
    </p:spTree>
  </p:cSld>
  <p:clrMapOvr>
    <a:masterClrMapping/>
  </p:clrMapOvr>
  <p:transition advTm="56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4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Inheritance: Abstract Classes</a:t>
            </a:r>
          </a:p>
          <a:p>
            <a:r>
              <a:rPr lang="en-US" dirty="0" smtClean="0"/>
              <a:t>Inheritance: Virtual Abstract Factory Methods</a:t>
            </a:r>
            <a:endParaRPr lang="en-US" dirty="0"/>
          </a:p>
          <a:p>
            <a:r>
              <a:rPr lang="en-US" dirty="0" smtClean="0"/>
              <a:t>Model View Controller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0983359"/>
      </p:ext>
    </p:extLst>
  </p:cSld>
  <p:clrMapOvr>
    <a:masterClrMapping/>
  </p:clrMapOvr>
  <p:transition advTm="2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102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1143000"/>
          </a:xfrm>
        </p:spPr>
        <p:txBody>
          <a:bodyPr/>
          <a:lstStyle/>
          <a:p>
            <a:r>
              <a:rPr lang="en-US"/>
              <a:t>Inheritance vs. Delegation: Instances</a:t>
            </a:r>
          </a:p>
        </p:txBody>
      </p:sp>
      <p:grpSp>
        <p:nvGrpSpPr>
          <p:cNvPr id="4" name="Group 1064"/>
          <p:cNvGrpSpPr>
            <a:grpSpLocks/>
          </p:cNvGrpSpPr>
          <p:nvPr/>
        </p:nvGrpSpPr>
        <p:grpSpPr bwMode="auto">
          <a:xfrm>
            <a:off x="3733800" y="2971800"/>
            <a:ext cx="2819400" cy="685800"/>
            <a:chOff x="2352" y="1872"/>
            <a:chExt cx="1776" cy="432"/>
          </a:xfrm>
        </p:grpSpPr>
        <p:sp>
          <p:nvSpPr>
            <p:cNvPr id="184357" name="Line 1061"/>
            <p:cNvSpPr>
              <a:spLocks noChangeShapeType="1"/>
            </p:cNvSpPr>
            <p:nvPr/>
          </p:nvSpPr>
          <p:spPr bwMode="auto">
            <a:xfrm>
              <a:off x="2352" y="2112"/>
              <a:ext cx="1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4358" name="Text Box 1062"/>
            <p:cNvSpPr txBox="1">
              <a:spLocks noChangeArrowheads="1"/>
            </p:cNvSpPr>
            <p:nvPr/>
          </p:nvSpPr>
          <p:spPr bwMode="auto">
            <a:xfrm>
              <a:off x="2400" y="1872"/>
              <a:ext cx="1104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/>
                <a:t>instance</a:t>
              </a:r>
            </a:p>
          </p:txBody>
        </p:sp>
        <p:sp>
          <p:nvSpPr>
            <p:cNvPr id="184359" name="AutoShape 1063"/>
            <p:cNvSpPr>
              <a:spLocks noChangeArrowheads="1"/>
            </p:cNvSpPr>
            <p:nvPr/>
          </p:nvSpPr>
          <p:spPr bwMode="auto">
            <a:xfrm>
              <a:off x="3552" y="1920"/>
              <a:ext cx="576" cy="384"/>
            </a:xfrm>
            <a:prstGeom prst="flowChartAlternateProcess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1077"/>
          <p:cNvGrpSpPr>
            <a:grpSpLocks/>
          </p:cNvGrpSpPr>
          <p:nvPr/>
        </p:nvGrpSpPr>
        <p:grpSpPr bwMode="auto">
          <a:xfrm>
            <a:off x="3733800" y="4191000"/>
            <a:ext cx="4038600" cy="2209800"/>
            <a:chOff x="2352" y="2640"/>
            <a:chExt cx="2544" cy="1392"/>
          </a:xfrm>
        </p:grpSpPr>
        <p:grpSp>
          <p:nvGrpSpPr>
            <p:cNvPr id="6" name="Group 1065"/>
            <p:cNvGrpSpPr>
              <a:grpSpLocks/>
            </p:cNvGrpSpPr>
            <p:nvPr/>
          </p:nvGrpSpPr>
          <p:grpSpPr bwMode="auto">
            <a:xfrm>
              <a:off x="2352" y="2640"/>
              <a:ext cx="1776" cy="432"/>
              <a:chOff x="2352" y="1872"/>
              <a:chExt cx="1776" cy="432"/>
            </a:xfrm>
          </p:grpSpPr>
          <p:sp>
            <p:nvSpPr>
              <p:cNvPr id="184362" name="Line 1066"/>
              <p:cNvSpPr>
                <a:spLocks noChangeShapeType="1"/>
              </p:cNvSpPr>
              <p:nvPr/>
            </p:nvSpPr>
            <p:spPr bwMode="auto">
              <a:xfrm>
                <a:off x="2352" y="2112"/>
                <a:ext cx="12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363" name="Text Box 1067"/>
              <p:cNvSpPr txBox="1">
                <a:spLocks noChangeArrowheads="1"/>
              </p:cNvSpPr>
              <p:nvPr/>
            </p:nvSpPr>
            <p:spPr bwMode="auto">
              <a:xfrm>
                <a:off x="2400" y="1872"/>
                <a:ext cx="1104" cy="28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/>
                  <a:t>instance</a:t>
                </a:r>
              </a:p>
            </p:txBody>
          </p:sp>
          <p:sp>
            <p:nvSpPr>
              <p:cNvPr id="184364" name="AutoShape 1068"/>
              <p:cNvSpPr>
                <a:spLocks noChangeArrowheads="1"/>
              </p:cNvSpPr>
              <p:nvPr/>
            </p:nvSpPr>
            <p:spPr bwMode="auto">
              <a:xfrm>
                <a:off x="3552" y="1920"/>
                <a:ext cx="576" cy="384"/>
              </a:xfrm>
              <a:prstGeom prst="flowChartAlternateProcess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1069"/>
            <p:cNvGrpSpPr>
              <a:grpSpLocks/>
            </p:cNvGrpSpPr>
            <p:nvPr/>
          </p:nvGrpSpPr>
          <p:grpSpPr bwMode="auto">
            <a:xfrm>
              <a:off x="2352" y="3600"/>
              <a:ext cx="1776" cy="432"/>
              <a:chOff x="2352" y="1872"/>
              <a:chExt cx="1776" cy="432"/>
            </a:xfrm>
          </p:grpSpPr>
          <p:sp>
            <p:nvSpPr>
              <p:cNvPr id="184366" name="Line 1070"/>
              <p:cNvSpPr>
                <a:spLocks noChangeShapeType="1"/>
              </p:cNvSpPr>
              <p:nvPr/>
            </p:nvSpPr>
            <p:spPr bwMode="auto">
              <a:xfrm>
                <a:off x="2352" y="2112"/>
                <a:ext cx="12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367" name="Text Box 1071"/>
              <p:cNvSpPr txBox="1">
                <a:spLocks noChangeArrowheads="1"/>
              </p:cNvSpPr>
              <p:nvPr/>
            </p:nvSpPr>
            <p:spPr bwMode="auto">
              <a:xfrm>
                <a:off x="2400" y="1872"/>
                <a:ext cx="1104" cy="28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/>
                  <a:t>instance</a:t>
                </a:r>
              </a:p>
            </p:txBody>
          </p:sp>
          <p:sp>
            <p:nvSpPr>
              <p:cNvPr id="184368" name="AutoShape 1072"/>
              <p:cNvSpPr>
                <a:spLocks noChangeArrowheads="1"/>
              </p:cNvSpPr>
              <p:nvPr/>
            </p:nvSpPr>
            <p:spPr bwMode="auto">
              <a:xfrm>
                <a:off x="3552" y="1920"/>
                <a:ext cx="576" cy="384"/>
              </a:xfrm>
              <a:prstGeom prst="flowChartAlternateProcess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1075"/>
            <p:cNvGrpSpPr>
              <a:grpSpLocks/>
            </p:cNvGrpSpPr>
            <p:nvPr/>
          </p:nvGrpSpPr>
          <p:grpSpPr bwMode="auto">
            <a:xfrm>
              <a:off x="3792" y="3072"/>
              <a:ext cx="96" cy="576"/>
              <a:chOff x="3840" y="3072"/>
              <a:chExt cx="96" cy="528"/>
            </a:xfrm>
          </p:grpSpPr>
          <p:sp>
            <p:nvSpPr>
              <p:cNvPr id="184369" name="Oval 1073"/>
              <p:cNvSpPr>
                <a:spLocks noChangeArrowheads="1"/>
              </p:cNvSpPr>
              <p:nvPr/>
            </p:nvSpPr>
            <p:spPr bwMode="auto">
              <a:xfrm>
                <a:off x="3840" y="3504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28575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4370" name="Line 1074"/>
              <p:cNvSpPr>
                <a:spLocks noChangeShapeType="1"/>
              </p:cNvSpPr>
              <p:nvPr/>
            </p:nvSpPr>
            <p:spPr bwMode="auto">
              <a:xfrm flipV="1">
                <a:off x="3888" y="3072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84372" name="Text Box 1076"/>
            <p:cNvSpPr txBox="1">
              <a:spLocks noChangeArrowheads="1"/>
            </p:cNvSpPr>
            <p:nvPr/>
          </p:nvSpPr>
          <p:spPr bwMode="auto">
            <a:xfrm>
              <a:off x="3792" y="3072"/>
              <a:ext cx="1104" cy="51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/>
                <a:t>Physical component</a:t>
              </a:r>
            </a:p>
          </p:txBody>
        </p:sp>
      </p:grpSp>
      <p:pic>
        <p:nvPicPr>
          <p:cNvPr id="30" name="~PP376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1676400" y="16880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/>
              <a:t>Reused Class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1676400" y="3124200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Reusing </a:t>
            </a:r>
            <a:r>
              <a:rPr lang="en-US" dirty="0" smtClean="0"/>
              <a:t>Class </a:t>
            </a:r>
            <a:endParaRPr lang="en-US" dirty="0"/>
          </a:p>
        </p:txBody>
      </p:sp>
      <p:grpSp>
        <p:nvGrpSpPr>
          <p:cNvPr id="33" name="Group 16"/>
          <p:cNvGrpSpPr>
            <a:grpSpLocks/>
          </p:cNvGrpSpPr>
          <p:nvPr/>
        </p:nvGrpSpPr>
        <p:grpSpPr bwMode="auto">
          <a:xfrm>
            <a:off x="2590800" y="4800600"/>
            <a:ext cx="152400" cy="990600"/>
            <a:chOff x="1488" y="2784"/>
            <a:chExt cx="96" cy="864"/>
          </a:xfrm>
        </p:grpSpPr>
        <p:sp>
          <p:nvSpPr>
            <p:cNvPr id="34" name="Line 17"/>
            <p:cNvSpPr>
              <a:spLocks noChangeShapeType="1"/>
            </p:cNvSpPr>
            <p:nvPr/>
          </p:nvSpPr>
          <p:spPr bwMode="auto">
            <a:xfrm flipV="1">
              <a:off x="1536" y="2784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5" name="AutoShape 18"/>
            <p:cNvSpPr>
              <a:spLocks noChangeArrowheads="1"/>
            </p:cNvSpPr>
            <p:nvPr/>
          </p:nvSpPr>
          <p:spPr bwMode="auto">
            <a:xfrm rot="-5400000">
              <a:off x="1440" y="3504"/>
              <a:ext cx="192" cy="96"/>
            </a:xfrm>
            <a:prstGeom prst="flowChartDecisi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6" name="Group 19"/>
          <p:cNvGrpSpPr>
            <a:grpSpLocks/>
          </p:cNvGrpSpPr>
          <p:nvPr/>
        </p:nvGrpSpPr>
        <p:grpSpPr bwMode="auto">
          <a:xfrm>
            <a:off x="2514600" y="2057400"/>
            <a:ext cx="304800" cy="1066800"/>
            <a:chOff x="1440" y="1056"/>
            <a:chExt cx="192" cy="816"/>
          </a:xfrm>
        </p:grpSpPr>
        <p:sp>
          <p:nvSpPr>
            <p:cNvPr id="37" name="Line 20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8" name="AutoShape 21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9" name="Text Box 59"/>
          <p:cNvSpPr txBox="1">
            <a:spLocks noChangeArrowheads="1"/>
          </p:cNvSpPr>
          <p:nvPr/>
        </p:nvSpPr>
        <p:spPr bwMode="auto">
          <a:xfrm>
            <a:off x="1676400" y="58028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Reusing </a:t>
            </a:r>
            <a:r>
              <a:rPr lang="en-US" dirty="0" smtClean="0"/>
              <a:t>Class </a:t>
            </a:r>
            <a:endParaRPr lang="en-US" dirty="0"/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1676400" y="44312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/>
              <a:t>Reused Class</a:t>
            </a:r>
          </a:p>
        </p:txBody>
      </p:sp>
    </p:spTree>
    <p:custDataLst>
      <p:tags r:id="rId1"/>
    </p:custDataLst>
  </p:cSld>
  <p:clrMapOvr>
    <a:masterClrMapping/>
  </p:clrMapOvr>
  <p:transition advTm="91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2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Inheriting Observable Counter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914400"/>
            <a:ext cx="8001000" cy="579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class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AnObservableCounter</a:t>
            </a:r>
            <a:r>
              <a:rPr lang="en-US" sz="1600" dirty="0" smtClean="0"/>
              <a:t> </a:t>
            </a:r>
            <a:r>
              <a:rPr lang="en-US" sz="1600" b="1" dirty="0" smtClean="0"/>
              <a:t>extends</a:t>
            </a:r>
            <a:r>
              <a:rPr lang="en-US" sz="1600" dirty="0" smtClean="0"/>
              <a:t> </a:t>
            </a:r>
            <a:r>
              <a:rPr lang="en-US" sz="1600" dirty="0" err="1" smtClean="0"/>
              <a:t>ACounter</a:t>
            </a:r>
            <a:r>
              <a:rPr lang="en-US" sz="1600" dirty="0" smtClean="0"/>
              <a:t> </a:t>
            </a:r>
            <a:r>
              <a:rPr lang="en-US" sz="1600" b="1" dirty="0" smtClean="0"/>
              <a:t>implements</a:t>
            </a:r>
            <a:r>
              <a:rPr lang="en-US" sz="1600" dirty="0" smtClean="0"/>
              <a:t> </a:t>
            </a:r>
            <a:r>
              <a:rPr lang="en-US" sz="1600" dirty="0" err="1" smtClean="0"/>
              <a:t>ObservableCounter</a:t>
            </a:r>
            <a:r>
              <a:rPr lang="en-US" sz="1600" dirty="0" smtClean="0"/>
              <a:t> {</a:t>
            </a:r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ObserverHistory</a:t>
            </a:r>
            <a:r>
              <a:rPr lang="en-US" sz="1600" dirty="0" smtClean="0"/>
              <a:t> observers = </a:t>
            </a:r>
            <a:r>
              <a:rPr lang="en-US" sz="1600" b="1" dirty="0" smtClean="0"/>
              <a:t>new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AnObserverHistory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add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amount) {</a:t>
            </a:r>
          </a:p>
          <a:p>
            <a:r>
              <a:rPr lang="en-US" sz="1600" dirty="0" smtClean="0"/>
              <a:t>		</a:t>
            </a:r>
            <a:r>
              <a:rPr lang="en-US" sz="1600" b="1" dirty="0" err="1" smtClean="0"/>
              <a:t>super</a:t>
            </a:r>
            <a:r>
              <a:rPr lang="en-US" sz="1600" dirty="0" err="1" smtClean="0"/>
              <a:t>.add</a:t>
            </a:r>
            <a:r>
              <a:rPr lang="en-US" sz="1600" dirty="0" smtClean="0"/>
              <a:t>(amount);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addObserver</a:t>
            </a:r>
            <a:r>
              <a:rPr lang="en-US" sz="1600" dirty="0" smtClean="0"/>
              <a:t>(</a:t>
            </a:r>
            <a:r>
              <a:rPr lang="en-US" sz="1600" dirty="0" err="1" smtClean="0"/>
              <a:t>CounterObserver</a:t>
            </a:r>
            <a:r>
              <a:rPr lang="en-US" sz="1600" dirty="0" smtClean="0"/>
              <a:t> observer)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observers.addElement</a:t>
            </a:r>
            <a:r>
              <a:rPr lang="en-US" sz="1600" dirty="0" smtClean="0"/>
              <a:t>(observer);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observer.update</a:t>
            </a:r>
            <a:r>
              <a:rPr lang="en-US" sz="1600" dirty="0" smtClean="0"/>
              <a:t>(</a:t>
            </a:r>
            <a:r>
              <a:rPr lang="en-US" sz="1600" b="1" dirty="0" smtClean="0"/>
              <a:t>this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 {</a:t>
            </a:r>
          </a:p>
          <a:p>
            <a:r>
              <a:rPr lang="en-US" sz="1600" b="1" dirty="0" smtClean="0"/>
              <a:t>		for</a:t>
            </a:r>
            <a:r>
              <a:rPr lang="en-US" sz="1600" dirty="0" smtClean="0"/>
              <a:t>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= 0;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&lt; </a:t>
            </a:r>
            <a:r>
              <a:rPr lang="en-US" sz="1600" dirty="0" err="1" smtClean="0"/>
              <a:t>observers.size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++)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observers.elementAt</a:t>
            </a:r>
            <a:r>
              <a:rPr lang="en-US" sz="1600" dirty="0" smtClean="0"/>
              <a:t>(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).update(this);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}</a:t>
            </a:r>
          </a:p>
          <a:p>
            <a:r>
              <a:rPr lang="en-US" sz="1600" dirty="0" smtClean="0"/>
              <a:t>	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219200" y="3352800"/>
            <a:ext cx="6781800" cy="2667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200" y="6096000"/>
            <a:ext cx="19812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Non-reused methods</a:t>
            </a:r>
          </a:p>
        </p:txBody>
      </p:sp>
    </p:spTree>
  </p:cSld>
  <p:clrMapOvr>
    <a:masterClrMapping/>
  </p:clrMapOvr>
  <p:transition advTm="4627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Delegating Observable Counter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914400"/>
            <a:ext cx="8001000" cy="579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class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AnObservableCounter</a:t>
            </a:r>
            <a:r>
              <a:rPr lang="en-US" sz="1600" dirty="0" smtClean="0"/>
              <a:t> </a:t>
            </a:r>
            <a:r>
              <a:rPr lang="en-US" sz="1600" b="1" dirty="0" smtClean="0"/>
              <a:t>implements</a:t>
            </a:r>
            <a:r>
              <a:rPr lang="en-US" sz="1600" dirty="0" smtClean="0"/>
              <a:t> </a:t>
            </a:r>
            <a:r>
              <a:rPr lang="en-US" sz="1600" dirty="0" err="1" smtClean="0"/>
              <a:t>ObservableCounter</a:t>
            </a:r>
            <a:r>
              <a:rPr lang="en-US" sz="1600" dirty="0" smtClean="0"/>
              <a:t> {</a:t>
            </a:r>
          </a:p>
          <a:p>
            <a:r>
              <a:rPr lang="en-US" sz="1600" dirty="0" smtClean="0"/>
              <a:t>	Counter</a:t>
            </a:r>
            <a:r>
              <a:rPr lang="en-US" sz="1600" b="1" dirty="0" smtClean="0"/>
              <a:t> </a:t>
            </a:r>
            <a:r>
              <a:rPr lang="en-US" sz="1600" dirty="0" err="1" smtClean="0"/>
              <a:t>counter</a:t>
            </a:r>
            <a:r>
              <a:rPr lang="en-US" sz="1600" dirty="0" smtClean="0"/>
              <a:t> = </a:t>
            </a:r>
            <a:r>
              <a:rPr lang="en-US" sz="1600" b="1" dirty="0" smtClean="0"/>
              <a:t>new</a:t>
            </a:r>
            <a:r>
              <a:rPr lang="en-US" sz="1600" dirty="0" smtClean="0"/>
              <a:t> </a:t>
            </a:r>
            <a:r>
              <a:rPr lang="en-US" sz="1600" dirty="0" err="1" smtClean="0"/>
              <a:t>ACounter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ObserverHistory</a:t>
            </a:r>
            <a:r>
              <a:rPr lang="en-US" sz="1600" dirty="0" smtClean="0"/>
              <a:t> observers = </a:t>
            </a:r>
            <a:r>
              <a:rPr lang="en-US" sz="1600" b="1" dirty="0" smtClean="0"/>
              <a:t>new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AnObserverHistory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add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amount)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counter.add</a:t>
            </a:r>
            <a:r>
              <a:rPr lang="en-US" sz="1600" dirty="0" smtClean="0"/>
              <a:t>(amount);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getValue</a:t>
            </a:r>
            <a:r>
              <a:rPr lang="en-US" sz="1600" dirty="0" smtClean="0"/>
              <a:t>() {</a:t>
            </a:r>
          </a:p>
          <a:p>
            <a:r>
              <a:rPr lang="en-US" sz="1600" dirty="0" smtClean="0"/>
              <a:t>		</a:t>
            </a:r>
            <a:r>
              <a:rPr lang="en-US" sz="1600" b="1" dirty="0" smtClean="0"/>
              <a:t>return</a:t>
            </a:r>
            <a:r>
              <a:rPr lang="en-US" sz="1600" dirty="0" smtClean="0"/>
              <a:t> </a:t>
            </a:r>
            <a:r>
              <a:rPr lang="en-US" sz="1600" dirty="0" err="1" smtClean="0"/>
              <a:t>counter.getValue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addObserver</a:t>
            </a:r>
            <a:r>
              <a:rPr lang="en-US" sz="1600" dirty="0" smtClean="0"/>
              <a:t>(</a:t>
            </a:r>
            <a:r>
              <a:rPr lang="en-US" sz="1600" dirty="0" err="1" smtClean="0"/>
              <a:t>CounterObserver</a:t>
            </a:r>
            <a:r>
              <a:rPr lang="en-US" sz="1600" dirty="0" smtClean="0"/>
              <a:t> observer)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observers.addElement</a:t>
            </a:r>
            <a:r>
              <a:rPr lang="en-US" sz="1600" dirty="0" smtClean="0"/>
              <a:t>(observer);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observer.update</a:t>
            </a:r>
            <a:r>
              <a:rPr lang="en-US" sz="1600" dirty="0" smtClean="0"/>
              <a:t>(</a:t>
            </a:r>
            <a:r>
              <a:rPr lang="en-US" sz="1600" b="1" dirty="0" smtClean="0"/>
              <a:t>this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 {</a:t>
            </a:r>
          </a:p>
          <a:p>
            <a:r>
              <a:rPr lang="en-US" sz="1600" b="1" dirty="0" smtClean="0"/>
              <a:t>		for</a:t>
            </a:r>
            <a:r>
              <a:rPr lang="en-US" sz="1600" dirty="0" smtClean="0"/>
              <a:t>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= 0;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&lt; </a:t>
            </a:r>
            <a:r>
              <a:rPr lang="en-US" sz="1600" dirty="0" err="1" smtClean="0"/>
              <a:t>observers.size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++)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observers.elementAt</a:t>
            </a:r>
            <a:r>
              <a:rPr lang="en-US" sz="1600" dirty="0" smtClean="0"/>
              <a:t>(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).update(this);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}</a:t>
            </a:r>
          </a:p>
          <a:p>
            <a:r>
              <a:rPr lang="en-US" sz="1600" dirty="0" smtClean="0"/>
              <a:t>	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219200" y="3733800"/>
            <a:ext cx="6629400" cy="2667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200" y="6096000"/>
            <a:ext cx="19812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Non-reused methods</a:t>
            </a:r>
          </a:p>
        </p:txBody>
      </p:sp>
    </p:spTree>
  </p:cSld>
  <p:clrMapOvr>
    <a:masterClrMapping/>
  </p:clrMapOvr>
  <p:transition advTm="841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1143000"/>
          </a:xfrm>
        </p:spPr>
        <p:txBody>
          <a:bodyPr/>
          <a:lstStyle/>
          <a:p>
            <a:r>
              <a:rPr lang="en-US" dirty="0"/>
              <a:t>Inheritance vs. Delegation: </a:t>
            </a:r>
            <a:r>
              <a:rPr lang="en-US" dirty="0" smtClean="0"/>
              <a:t>Non-Reused Methods (No Difference)</a:t>
            </a:r>
            <a:endParaRPr lang="en-US" dirty="0"/>
          </a:p>
        </p:txBody>
      </p:sp>
      <p:sp>
        <p:nvSpPr>
          <p:cNvPr id="432149" name="Line 21"/>
          <p:cNvSpPr>
            <a:spLocks noChangeShapeType="1"/>
          </p:cNvSpPr>
          <p:nvPr/>
        </p:nvSpPr>
        <p:spPr bwMode="auto">
          <a:xfrm>
            <a:off x="3733800" y="3352800"/>
            <a:ext cx="144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2150" name="Text Box 22"/>
          <p:cNvSpPr txBox="1">
            <a:spLocks noChangeArrowheads="1"/>
          </p:cNvSpPr>
          <p:nvPr/>
        </p:nvSpPr>
        <p:spPr bwMode="auto">
          <a:xfrm>
            <a:off x="3733800" y="2895600"/>
            <a:ext cx="1447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declares</a:t>
            </a:r>
          </a:p>
        </p:txBody>
      </p:sp>
      <p:sp>
        <p:nvSpPr>
          <p:cNvPr id="432151" name="Text Box 23"/>
          <p:cNvSpPr txBox="1">
            <a:spLocks noChangeArrowheads="1"/>
          </p:cNvSpPr>
          <p:nvPr/>
        </p:nvSpPr>
        <p:spPr bwMode="auto">
          <a:xfrm>
            <a:off x="5181600" y="3124200"/>
            <a:ext cx="16764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Non reused Method n</a:t>
            </a:r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1676400" y="16880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/>
              <a:t>Reused Class</a:t>
            </a:r>
          </a:p>
        </p:txBody>
      </p:sp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1676400" y="3124200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Reusing </a:t>
            </a:r>
            <a:r>
              <a:rPr lang="en-US" dirty="0" smtClean="0"/>
              <a:t>Class </a:t>
            </a:r>
            <a:endParaRPr lang="en-US" dirty="0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590800" y="4800600"/>
            <a:ext cx="152400" cy="990600"/>
            <a:chOff x="1488" y="2784"/>
            <a:chExt cx="96" cy="864"/>
          </a:xfrm>
        </p:grpSpPr>
        <p:sp>
          <p:nvSpPr>
            <p:cNvPr id="44" name="Line 17"/>
            <p:cNvSpPr>
              <a:spLocks noChangeShapeType="1"/>
            </p:cNvSpPr>
            <p:nvPr/>
          </p:nvSpPr>
          <p:spPr bwMode="auto">
            <a:xfrm flipV="1">
              <a:off x="1536" y="2784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5" name="AutoShape 18"/>
            <p:cNvSpPr>
              <a:spLocks noChangeArrowheads="1"/>
            </p:cNvSpPr>
            <p:nvPr/>
          </p:nvSpPr>
          <p:spPr bwMode="auto">
            <a:xfrm rot="-5400000">
              <a:off x="1440" y="3504"/>
              <a:ext cx="192" cy="96"/>
            </a:xfrm>
            <a:prstGeom prst="flowChartDecisi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514600" y="2057400"/>
            <a:ext cx="304800" cy="1066800"/>
            <a:chOff x="1440" y="1056"/>
            <a:chExt cx="192" cy="816"/>
          </a:xfrm>
        </p:grpSpPr>
        <p:sp>
          <p:nvSpPr>
            <p:cNvPr id="47" name="Line 20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" name="AutoShape 21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9" name="Text Box 59"/>
          <p:cNvSpPr txBox="1">
            <a:spLocks noChangeArrowheads="1"/>
          </p:cNvSpPr>
          <p:nvPr/>
        </p:nvSpPr>
        <p:spPr bwMode="auto">
          <a:xfrm>
            <a:off x="1676400" y="58028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Reusing </a:t>
            </a:r>
            <a:r>
              <a:rPr lang="en-US" dirty="0" smtClean="0"/>
              <a:t>Class </a:t>
            </a:r>
            <a:endParaRPr lang="en-US" dirty="0"/>
          </a:p>
        </p:txBody>
      </p:sp>
      <p:sp>
        <p:nvSpPr>
          <p:cNvPr id="50" name="Text Box 11"/>
          <p:cNvSpPr txBox="1">
            <a:spLocks noChangeArrowheads="1"/>
          </p:cNvSpPr>
          <p:nvPr/>
        </p:nvSpPr>
        <p:spPr bwMode="auto">
          <a:xfrm>
            <a:off x="1676400" y="44312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/>
              <a:t>Reused Class</a:t>
            </a:r>
          </a:p>
        </p:txBody>
      </p:sp>
      <p:sp>
        <p:nvSpPr>
          <p:cNvPr id="31" name="Line 21"/>
          <p:cNvSpPr>
            <a:spLocks noChangeShapeType="1"/>
          </p:cNvSpPr>
          <p:nvPr/>
        </p:nvSpPr>
        <p:spPr bwMode="auto">
          <a:xfrm>
            <a:off x="3733800" y="5983069"/>
            <a:ext cx="144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" name="Text Box 22"/>
          <p:cNvSpPr txBox="1">
            <a:spLocks noChangeArrowheads="1"/>
          </p:cNvSpPr>
          <p:nvPr/>
        </p:nvSpPr>
        <p:spPr bwMode="auto">
          <a:xfrm>
            <a:off x="3733800" y="5525869"/>
            <a:ext cx="1447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declares</a:t>
            </a:r>
          </a:p>
        </p:txBody>
      </p:sp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5181600" y="5754469"/>
            <a:ext cx="16764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Non reused Method n</a:t>
            </a:r>
          </a:p>
        </p:txBody>
      </p:sp>
    </p:spTree>
    <p:custDataLst>
      <p:tags r:id="rId1"/>
    </p:custDataLst>
  </p:cSld>
  <p:clrMapOvr>
    <a:masterClrMapping/>
  </p:clrMapOvr>
  <p:transition advTm="3525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Inheriting Observable Counter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914400"/>
            <a:ext cx="8001000" cy="579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class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AnObservableCounter</a:t>
            </a:r>
            <a:r>
              <a:rPr lang="en-US" sz="1600" dirty="0" smtClean="0"/>
              <a:t> </a:t>
            </a:r>
            <a:r>
              <a:rPr lang="en-US" sz="1600" b="1" dirty="0" smtClean="0"/>
              <a:t>extends</a:t>
            </a:r>
            <a:r>
              <a:rPr lang="en-US" sz="1600" dirty="0" smtClean="0"/>
              <a:t> </a:t>
            </a:r>
            <a:r>
              <a:rPr lang="en-US" sz="1600" dirty="0" err="1" smtClean="0"/>
              <a:t>ACounter</a:t>
            </a:r>
            <a:r>
              <a:rPr lang="en-US" sz="1600" dirty="0" smtClean="0"/>
              <a:t> </a:t>
            </a:r>
            <a:r>
              <a:rPr lang="en-US" sz="1600" b="1" dirty="0" smtClean="0"/>
              <a:t>implements</a:t>
            </a:r>
            <a:r>
              <a:rPr lang="en-US" sz="1600" dirty="0" smtClean="0"/>
              <a:t> </a:t>
            </a:r>
            <a:r>
              <a:rPr lang="en-US" sz="1600" dirty="0" err="1" smtClean="0"/>
              <a:t>ObservableCounter</a:t>
            </a:r>
            <a:r>
              <a:rPr lang="en-US" sz="1600" dirty="0" smtClean="0"/>
              <a:t> {</a:t>
            </a:r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ObserverHistory</a:t>
            </a:r>
            <a:r>
              <a:rPr lang="en-US" sz="1600" dirty="0" smtClean="0"/>
              <a:t> observers = </a:t>
            </a:r>
            <a:r>
              <a:rPr lang="en-US" sz="1600" b="1" dirty="0" smtClean="0"/>
              <a:t>new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AnObserverHistory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add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amount) {</a:t>
            </a:r>
          </a:p>
          <a:p>
            <a:r>
              <a:rPr lang="en-US" sz="1600" dirty="0" smtClean="0"/>
              <a:t>		</a:t>
            </a:r>
            <a:r>
              <a:rPr lang="en-US" sz="1600" b="1" dirty="0" err="1" smtClean="0"/>
              <a:t>super</a:t>
            </a:r>
            <a:r>
              <a:rPr lang="en-US" sz="1600" dirty="0" err="1" smtClean="0"/>
              <a:t>.add</a:t>
            </a:r>
            <a:r>
              <a:rPr lang="en-US" sz="1600" dirty="0" smtClean="0"/>
              <a:t>(amount);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addObserver</a:t>
            </a:r>
            <a:r>
              <a:rPr lang="en-US" sz="1600" dirty="0" smtClean="0"/>
              <a:t>(</a:t>
            </a:r>
            <a:r>
              <a:rPr lang="en-US" sz="1600" dirty="0" err="1" smtClean="0"/>
              <a:t>CounterObserver</a:t>
            </a:r>
            <a:r>
              <a:rPr lang="en-US" sz="1600" dirty="0" smtClean="0"/>
              <a:t> observer)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observers.addElement</a:t>
            </a:r>
            <a:r>
              <a:rPr lang="en-US" sz="1600" dirty="0" smtClean="0"/>
              <a:t>(observer);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observer.update</a:t>
            </a:r>
            <a:r>
              <a:rPr lang="en-US" sz="1600" dirty="0" smtClean="0"/>
              <a:t>(</a:t>
            </a:r>
            <a:r>
              <a:rPr lang="en-US" sz="1600" b="1" dirty="0" smtClean="0"/>
              <a:t>this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 {</a:t>
            </a:r>
          </a:p>
          <a:p>
            <a:r>
              <a:rPr lang="en-US" sz="1600" b="1" dirty="0" smtClean="0"/>
              <a:t>		for</a:t>
            </a:r>
            <a:r>
              <a:rPr lang="en-US" sz="1600" dirty="0" smtClean="0"/>
              <a:t>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= 0;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&lt; </a:t>
            </a:r>
            <a:r>
              <a:rPr lang="en-US" sz="1600" dirty="0" err="1" smtClean="0"/>
              <a:t>observers.size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++)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observers.elementAt</a:t>
            </a:r>
            <a:r>
              <a:rPr lang="en-US" sz="1600" dirty="0" smtClean="0"/>
              <a:t>(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).update(this);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}</a:t>
            </a:r>
          </a:p>
          <a:p>
            <a:r>
              <a:rPr lang="en-US" sz="1600" dirty="0" smtClean="0"/>
              <a:t>	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2133600" y="2539388"/>
            <a:ext cx="21336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pic>
        <p:nvPicPr>
          <p:cNvPr id="6" name="~PP105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6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Delegating Observable Counter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914400"/>
            <a:ext cx="8001000" cy="579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class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AnObservableCounter</a:t>
            </a:r>
            <a:r>
              <a:rPr lang="en-US" sz="1600" dirty="0" smtClean="0"/>
              <a:t> </a:t>
            </a:r>
            <a:r>
              <a:rPr lang="en-US" sz="1600" b="1" dirty="0" smtClean="0"/>
              <a:t>implements</a:t>
            </a:r>
            <a:r>
              <a:rPr lang="en-US" sz="1600" dirty="0" smtClean="0"/>
              <a:t> </a:t>
            </a:r>
            <a:r>
              <a:rPr lang="en-US" sz="1600" dirty="0" err="1" smtClean="0"/>
              <a:t>ObservableCounter</a:t>
            </a:r>
            <a:r>
              <a:rPr lang="en-US" sz="1600" dirty="0" smtClean="0"/>
              <a:t> {</a:t>
            </a:r>
          </a:p>
          <a:p>
            <a:r>
              <a:rPr lang="en-US" sz="1600" dirty="0" smtClean="0"/>
              <a:t>	Counter</a:t>
            </a:r>
            <a:r>
              <a:rPr lang="en-US" sz="1600" b="1" dirty="0" smtClean="0"/>
              <a:t> </a:t>
            </a:r>
            <a:r>
              <a:rPr lang="en-US" sz="1600" dirty="0" err="1" smtClean="0"/>
              <a:t>counter</a:t>
            </a:r>
            <a:r>
              <a:rPr lang="en-US" sz="1600" dirty="0" smtClean="0"/>
              <a:t> = </a:t>
            </a:r>
            <a:r>
              <a:rPr lang="en-US" sz="1600" b="1" dirty="0" smtClean="0"/>
              <a:t>new</a:t>
            </a:r>
            <a:r>
              <a:rPr lang="en-US" sz="1600" dirty="0" smtClean="0"/>
              <a:t> </a:t>
            </a:r>
            <a:r>
              <a:rPr lang="en-US" sz="1600" dirty="0" err="1" smtClean="0"/>
              <a:t>ACounter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ObserverHistory</a:t>
            </a:r>
            <a:r>
              <a:rPr lang="en-US" sz="1600" dirty="0" smtClean="0"/>
              <a:t> observers = </a:t>
            </a:r>
            <a:r>
              <a:rPr lang="en-US" sz="1600" b="1" dirty="0" smtClean="0"/>
              <a:t>new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AnObserverHistory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add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amount)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counter.add</a:t>
            </a:r>
            <a:r>
              <a:rPr lang="en-US" sz="1600" dirty="0" smtClean="0"/>
              <a:t>(amount);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getValue</a:t>
            </a:r>
            <a:r>
              <a:rPr lang="en-US" sz="1600" dirty="0" smtClean="0"/>
              <a:t>() {</a:t>
            </a:r>
          </a:p>
          <a:p>
            <a:r>
              <a:rPr lang="en-US" sz="1600" dirty="0" smtClean="0"/>
              <a:t>		</a:t>
            </a:r>
            <a:r>
              <a:rPr lang="en-US" sz="1600" b="1" dirty="0" smtClean="0"/>
              <a:t>return</a:t>
            </a:r>
            <a:r>
              <a:rPr lang="en-US" sz="1600" dirty="0" smtClean="0"/>
              <a:t> </a:t>
            </a:r>
            <a:r>
              <a:rPr lang="en-US" sz="1600" dirty="0" err="1" smtClean="0"/>
              <a:t>counter.getValue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addObserver</a:t>
            </a:r>
            <a:r>
              <a:rPr lang="en-US" sz="1600" dirty="0" smtClean="0"/>
              <a:t>(</a:t>
            </a:r>
            <a:r>
              <a:rPr lang="en-US" sz="1600" dirty="0" err="1" smtClean="0"/>
              <a:t>CounterObserver</a:t>
            </a:r>
            <a:r>
              <a:rPr lang="en-US" sz="1600" dirty="0" smtClean="0"/>
              <a:t> observer)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observers.addElement</a:t>
            </a:r>
            <a:r>
              <a:rPr lang="en-US" sz="1600" dirty="0" smtClean="0"/>
              <a:t>(observer);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observer.update</a:t>
            </a:r>
            <a:r>
              <a:rPr lang="en-US" sz="1600" dirty="0" smtClean="0"/>
              <a:t>(</a:t>
            </a:r>
            <a:r>
              <a:rPr lang="en-US" sz="1600" b="1" dirty="0" smtClean="0"/>
              <a:t>this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 {</a:t>
            </a:r>
          </a:p>
          <a:p>
            <a:r>
              <a:rPr lang="en-US" sz="1600" b="1" dirty="0" smtClean="0"/>
              <a:t>		for</a:t>
            </a:r>
            <a:r>
              <a:rPr lang="en-US" sz="1600" dirty="0" smtClean="0"/>
              <a:t>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= 0;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&lt; </a:t>
            </a:r>
            <a:r>
              <a:rPr lang="en-US" sz="1600" dirty="0" err="1" smtClean="0"/>
              <a:t>observers.size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++)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observers.elementAt</a:t>
            </a:r>
            <a:r>
              <a:rPr lang="en-US" sz="1600" dirty="0" smtClean="0"/>
              <a:t>(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).update(this);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}</a:t>
            </a:r>
          </a:p>
          <a:p>
            <a:r>
              <a:rPr lang="en-US" sz="1600" dirty="0" smtClean="0"/>
              <a:t>	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2133600" y="2209800"/>
            <a:ext cx="22098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pic>
        <p:nvPicPr>
          <p:cNvPr id="6" name="~PP145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1143000"/>
          </a:xfrm>
        </p:spPr>
        <p:txBody>
          <a:bodyPr/>
          <a:lstStyle/>
          <a:p>
            <a:r>
              <a:rPr lang="en-US"/>
              <a:t>Inheritance vs. Delegation: Super calls</a:t>
            </a:r>
          </a:p>
        </p:txBody>
      </p:sp>
      <p:sp>
        <p:nvSpPr>
          <p:cNvPr id="432143" name="Line 15"/>
          <p:cNvSpPr>
            <a:spLocks noChangeShapeType="1"/>
          </p:cNvSpPr>
          <p:nvPr/>
        </p:nvSpPr>
        <p:spPr bwMode="auto">
          <a:xfrm>
            <a:off x="3733800" y="1905000"/>
            <a:ext cx="144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2144" name="Text Box 16"/>
          <p:cNvSpPr txBox="1">
            <a:spLocks noChangeArrowheads="1"/>
          </p:cNvSpPr>
          <p:nvPr/>
        </p:nvSpPr>
        <p:spPr bwMode="auto">
          <a:xfrm>
            <a:off x="3657600" y="1447800"/>
            <a:ext cx="1447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declares</a:t>
            </a:r>
          </a:p>
        </p:txBody>
      </p:sp>
      <p:sp>
        <p:nvSpPr>
          <p:cNvPr id="432145" name="Text Box 17"/>
          <p:cNvSpPr txBox="1">
            <a:spLocks noChangeArrowheads="1"/>
          </p:cNvSpPr>
          <p:nvPr/>
        </p:nvSpPr>
        <p:spPr bwMode="auto">
          <a:xfrm>
            <a:off x="5181600" y="1524000"/>
            <a:ext cx="1447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Reused method m</a:t>
            </a:r>
          </a:p>
        </p:txBody>
      </p:sp>
      <p:sp>
        <p:nvSpPr>
          <p:cNvPr id="432146" name="Text Box 18"/>
          <p:cNvSpPr txBox="1">
            <a:spLocks noChangeArrowheads="1"/>
          </p:cNvSpPr>
          <p:nvPr/>
        </p:nvSpPr>
        <p:spPr bwMode="auto">
          <a:xfrm>
            <a:off x="5181600" y="4130675"/>
            <a:ext cx="1447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Reused method m</a:t>
            </a:r>
          </a:p>
        </p:txBody>
      </p:sp>
      <p:sp>
        <p:nvSpPr>
          <p:cNvPr id="432147" name="Line 19"/>
          <p:cNvSpPr>
            <a:spLocks noChangeShapeType="1"/>
          </p:cNvSpPr>
          <p:nvPr/>
        </p:nvSpPr>
        <p:spPr bwMode="auto">
          <a:xfrm>
            <a:off x="3733800" y="4572000"/>
            <a:ext cx="144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2148" name="Text Box 20"/>
          <p:cNvSpPr txBox="1">
            <a:spLocks noChangeArrowheads="1"/>
          </p:cNvSpPr>
          <p:nvPr/>
        </p:nvSpPr>
        <p:spPr bwMode="auto">
          <a:xfrm>
            <a:off x="3733800" y="4114800"/>
            <a:ext cx="1447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declares</a:t>
            </a:r>
          </a:p>
        </p:txBody>
      </p:sp>
      <p:sp>
        <p:nvSpPr>
          <p:cNvPr id="432149" name="Line 21"/>
          <p:cNvSpPr>
            <a:spLocks noChangeShapeType="1"/>
          </p:cNvSpPr>
          <p:nvPr/>
        </p:nvSpPr>
        <p:spPr bwMode="auto">
          <a:xfrm>
            <a:off x="3733800" y="3352800"/>
            <a:ext cx="144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2150" name="Text Box 22"/>
          <p:cNvSpPr txBox="1">
            <a:spLocks noChangeArrowheads="1"/>
          </p:cNvSpPr>
          <p:nvPr/>
        </p:nvSpPr>
        <p:spPr bwMode="auto">
          <a:xfrm>
            <a:off x="3733800" y="2895600"/>
            <a:ext cx="1447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declares</a:t>
            </a:r>
          </a:p>
        </p:txBody>
      </p:sp>
      <p:sp>
        <p:nvSpPr>
          <p:cNvPr id="432151" name="Text Box 23"/>
          <p:cNvSpPr txBox="1">
            <a:spLocks noChangeArrowheads="1"/>
          </p:cNvSpPr>
          <p:nvPr/>
        </p:nvSpPr>
        <p:spPr bwMode="auto">
          <a:xfrm>
            <a:off x="5181600" y="3124200"/>
            <a:ext cx="1676400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Method n</a:t>
            </a:r>
          </a:p>
        </p:txBody>
      </p:sp>
      <p:sp>
        <p:nvSpPr>
          <p:cNvPr id="432152" name="Line 24"/>
          <p:cNvSpPr>
            <a:spLocks noChangeShapeType="1"/>
          </p:cNvSpPr>
          <p:nvPr/>
        </p:nvSpPr>
        <p:spPr bwMode="auto">
          <a:xfrm flipV="1">
            <a:off x="6096000" y="23622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2153" name="Text Box 25"/>
          <p:cNvSpPr txBox="1">
            <a:spLocks noChangeArrowheads="1"/>
          </p:cNvSpPr>
          <p:nvPr/>
        </p:nvSpPr>
        <p:spPr bwMode="auto">
          <a:xfrm>
            <a:off x="4648200" y="2438400"/>
            <a:ext cx="15240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err="1"/>
              <a:t>super.m</a:t>
            </a:r>
            <a:r>
              <a:rPr lang="en-US" dirty="0"/>
              <a:t>()</a:t>
            </a:r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3657600" y="4953002"/>
            <a:ext cx="3200400" cy="1208088"/>
            <a:chOff x="2304" y="3120"/>
            <a:chExt cx="2016" cy="761"/>
          </a:xfrm>
        </p:grpSpPr>
        <p:sp>
          <p:nvSpPr>
            <p:cNvPr id="432155" name="Line 27"/>
            <p:cNvSpPr>
              <a:spLocks noChangeShapeType="1"/>
            </p:cNvSpPr>
            <p:nvPr/>
          </p:nvSpPr>
          <p:spPr bwMode="auto">
            <a:xfrm>
              <a:off x="2352" y="3792"/>
              <a:ext cx="9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32156" name="Text Box 28"/>
            <p:cNvSpPr txBox="1">
              <a:spLocks noChangeArrowheads="1"/>
            </p:cNvSpPr>
            <p:nvPr/>
          </p:nvSpPr>
          <p:spPr bwMode="auto">
            <a:xfrm>
              <a:off x="3264" y="3648"/>
              <a:ext cx="1056" cy="23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45720" rIns="45720" rtlCol="0" anchor="ctr"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dk1"/>
                  </a:solidFill>
                  <a:latin typeface="Calibri" pitchFamily="34" charset="0"/>
                  <a:cs typeface="Calibri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dirty="0"/>
                <a:t>Method n</a:t>
              </a:r>
            </a:p>
          </p:txBody>
        </p:sp>
        <p:sp>
          <p:nvSpPr>
            <p:cNvPr id="432157" name="Line 29"/>
            <p:cNvSpPr>
              <a:spLocks noChangeShapeType="1"/>
            </p:cNvSpPr>
            <p:nvPr/>
          </p:nvSpPr>
          <p:spPr bwMode="auto">
            <a:xfrm flipV="1">
              <a:off x="3792" y="3120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32158" name="Text Box 30"/>
            <p:cNvSpPr txBox="1">
              <a:spLocks noChangeArrowheads="1"/>
            </p:cNvSpPr>
            <p:nvPr/>
          </p:nvSpPr>
          <p:spPr bwMode="auto">
            <a:xfrm>
              <a:off x="2582" y="3168"/>
              <a:ext cx="1354" cy="2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r>
                <a:rPr lang="en-US" dirty="0" err="1"/>
                <a:t>delegate.m</a:t>
              </a:r>
              <a:r>
                <a:rPr lang="en-US" dirty="0"/>
                <a:t>()</a:t>
              </a:r>
            </a:p>
          </p:txBody>
        </p:sp>
        <p:sp>
          <p:nvSpPr>
            <p:cNvPr id="432159" name="Text Box 31"/>
            <p:cNvSpPr txBox="1">
              <a:spLocks noChangeArrowheads="1"/>
            </p:cNvSpPr>
            <p:nvPr/>
          </p:nvSpPr>
          <p:spPr bwMode="auto">
            <a:xfrm>
              <a:off x="2304" y="3456"/>
              <a:ext cx="912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/>
                <a:t>declares</a:t>
              </a:r>
            </a:p>
          </p:txBody>
        </p:sp>
      </p:grpSp>
      <p:pic>
        <p:nvPicPr>
          <p:cNvPr id="30" name="~PP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1676400" y="16880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/>
              <a:t>Reused Class</a:t>
            </a:r>
          </a:p>
        </p:txBody>
      </p:sp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1676400" y="3124200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Reusing </a:t>
            </a:r>
            <a:r>
              <a:rPr lang="en-US" dirty="0" smtClean="0"/>
              <a:t>Class </a:t>
            </a:r>
            <a:endParaRPr lang="en-US" dirty="0"/>
          </a:p>
        </p:txBody>
      </p:sp>
      <p:grpSp>
        <p:nvGrpSpPr>
          <p:cNvPr id="43" name="Group 16"/>
          <p:cNvGrpSpPr>
            <a:grpSpLocks/>
          </p:cNvGrpSpPr>
          <p:nvPr/>
        </p:nvGrpSpPr>
        <p:grpSpPr bwMode="auto">
          <a:xfrm>
            <a:off x="2590800" y="4800600"/>
            <a:ext cx="152400" cy="990600"/>
            <a:chOff x="1488" y="2784"/>
            <a:chExt cx="96" cy="864"/>
          </a:xfrm>
        </p:grpSpPr>
        <p:sp>
          <p:nvSpPr>
            <p:cNvPr id="44" name="Line 17"/>
            <p:cNvSpPr>
              <a:spLocks noChangeShapeType="1"/>
            </p:cNvSpPr>
            <p:nvPr/>
          </p:nvSpPr>
          <p:spPr bwMode="auto">
            <a:xfrm flipV="1">
              <a:off x="1536" y="2784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5" name="AutoShape 18"/>
            <p:cNvSpPr>
              <a:spLocks noChangeArrowheads="1"/>
            </p:cNvSpPr>
            <p:nvPr/>
          </p:nvSpPr>
          <p:spPr bwMode="auto">
            <a:xfrm rot="-5400000">
              <a:off x="1440" y="3504"/>
              <a:ext cx="192" cy="96"/>
            </a:xfrm>
            <a:prstGeom prst="flowChartDecisi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6" name="Group 19"/>
          <p:cNvGrpSpPr>
            <a:grpSpLocks/>
          </p:cNvGrpSpPr>
          <p:nvPr/>
        </p:nvGrpSpPr>
        <p:grpSpPr bwMode="auto">
          <a:xfrm>
            <a:off x="2514600" y="2057400"/>
            <a:ext cx="304800" cy="1066800"/>
            <a:chOff x="1440" y="1056"/>
            <a:chExt cx="192" cy="816"/>
          </a:xfrm>
        </p:grpSpPr>
        <p:sp>
          <p:nvSpPr>
            <p:cNvPr id="47" name="Line 20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" name="AutoShape 21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9" name="Text Box 59"/>
          <p:cNvSpPr txBox="1">
            <a:spLocks noChangeArrowheads="1"/>
          </p:cNvSpPr>
          <p:nvPr/>
        </p:nvSpPr>
        <p:spPr bwMode="auto">
          <a:xfrm>
            <a:off x="1676400" y="58028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Reusing </a:t>
            </a:r>
            <a:r>
              <a:rPr lang="en-US" dirty="0" smtClean="0"/>
              <a:t>Class </a:t>
            </a:r>
            <a:endParaRPr lang="en-US" dirty="0"/>
          </a:p>
        </p:txBody>
      </p:sp>
      <p:sp>
        <p:nvSpPr>
          <p:cNvPr id="50" name="Text Box 11"/>
          <p:cNvSpPr txBox="1">
            <a:spLocks noChangeArrowheads="1"/>
          </p:cNvSpPr>
          <p:nvPr/>
        </p:nvSpPr>
        <p:spPr bwMode="auto">
          <a:xfrm>
            <a:off x="1676400" y="44312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/>
              <a:t>Reused Class</a:t>
            </a:r>
          </a:p>
        </p:txBody>
      </p:sp>
    </p:spTree>
    <p:custDataLst>
      <p:tags r:id="rId1"/>
    </p:custDataLst>
  </p:cSld>
  <p:clrMapOvr>
    <a:masterClrMapping/>
  </p:clrMapOvr>
  <p:transition advTm="35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Delegating Observable Counter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914400"/>
            <a:ext cx="8001000" cy="579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class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AnObservableCounter</a:t>
            </a:r>
            <a:r>
              <a:rPr lang="en-US" sz="1600" dirty="0" smtClean="0"/>
              <a:t> </a:t>
            </a:r>
            <a:r>
              <a:rPr lang="en-US" sz="1600" b="1" dirty="0" smtClean="0"/>
              <a:t>implements</a:t>
            </a:r>
            <a:r>
              <a:rPr lang="en-US" sz="1600" dirty="0" smtClean="0"/>
              <a:t> </a:t>
            </a:r>
            <a:r>
              <a:rPr lang="en-US" sz="1600" dirty="0" err="1" smtClean="0"/>
              <a:t>ObservableCounter</a:t>
            </a:r>
            <a:r>
              <a:rPr lang="en-US" sz="1600" dirty="0" smtClean="0"/>
              <a:t> {</a:t>
            </a:r>
          </a:p>
          <a:p>
            <a:r>
              <a:rPr lang="en-US" sz="1600" dirty="0" smtClean="0"/>
              <a:t>	Counter</a:t>
            </a:r>
            <a:r>
              <a:rPr lang="en-US" sz="1600" b="1" dirty="0" smtClean="0"/>
              <a:t> </a:t>
            </a:r>
            <a:r>
              <a:rPr lang="en-US" sz="1600" dirty="0" err="1" smtClean="0"/>
              <a:t>counter</a:t>
            </a:r>
            <a:r>
              <a:rPr lang="en-US" sz="1600" dirty="0" smtClean="0"/>
              <a:t> = </a:t>
            </a:r>
            <a:r>
              <a:rPr lang="en-US" sz="1600" b="1" dirty="0" smtClean="0"/>
              <a:t>new</a:t>
            </a:r>
            <a:r>
              <a:rPr lang="en-US" sz="1600" dirty="0" smtClean="0"/>
              <a:t> </a:t>
            </a:r>
            <a:r>
              <a:rPr lang="en-US" sz="1600" dirty="0" err="1" smtClean="0"/>
              <a:t>ACounter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ObserverHistory</a:t>
            </a:r>
            <a:r>
              <a:rPr lang="en-US" sz="1600" dirty="0" smtClean="0"/>
              <a:t> observers = </a:t>
            </a:r>
            <a:r>
              <a:rPr lang="en-US" sz="1600" b="1" dirty="0" smtClean="0"/>
              <a:t>new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AnObserverHistory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add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amount)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counter.add</a:t>
            </a:r>
            <a:r>
              <a:rPr lang="en-US" sz="1600" dirty="0" smtClean="0"/>
              <a:t>(amount);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getValue</a:t>
            </a:r>
            <a:r>
              <a:rPr lang="en-US" sz="1600" dirty="0" smtClean="0"/>
              <a:t>() {</a:t>
            </a:r>
          </a:p>
          <a:p>
            <a:r>
              <a:rPr lang="en-US" sz="1600" dirty="0" smtClean="0"/>
              <a:t>		</a:t>
            </a:r>
            <a:r>
              <a:rPr lang="en-US" sz="1600" b="1" dirty="0" smtClean="0"/>
              <a:t>return</a:t>
            </a:r>
            <a:r>
              <a:rPr lang="en-US" sz="1600" dirty="0" smtClean="0"/>
              <a:t> </a:t>
            </a:r>
            <a:r>
              <a:rPr lang="en-US" sz="1600" dirty="0" err="1" smtClean="0"/>
              <a:t>counter.getValue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addObserver</a:t>
            </a:r>
            <a:r>
              <a:rPr lang="en-US" sz="1600" dirty="0" smtClean="0"/>
              <a:t>(</a:t>
            </a:r>
            <a:r>
              <a:rPr lang="en-US" sz="1600" dirty="0" err="1" smtClean="0"/>
              <a:t>CounterObserver</a:t>
            </a:r>
            <a:r>
              <a:rPr lang="en-US" sz="1600" dirty="0" smtClean="0"/>
              <a:t> observer)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observers.addElement</a:t>
            </a:r>
            <a:r>
              <a:rPr lang="en-US" sz="1600" dirty="0" smtClean="0"/>
              <a:t>(observer);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observer.update</a:t>
            </a:r>
            <a:r>
              <a:rPr lang="en-US" sz="1600" dirty="0" smtClean="0"/>
              <a:t>(</a:t>
            </a:r>
            <a:r>
              <a:rPr lang="en-US" sz="1600" b="1" dirty="0" smtClean="0"/>
              <a:t>this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 {</a:t>
            </a:r>
          </a:p>
          <a:p>
            <a:r>
              <a:rPr lang="en-US" sz="1600" b="1" dirty="0" smtClean="0"/>
              <a:t>		for</a:t>
            </a:r>
            <a:r>
              <a:rPr lang="en-US" sz="1600" dirty="0" smtClean="0"/>
              <a:t>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= 0;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&lt; </a:t>
            </a:r>
            <a:r>
              <a:rPr lang="en-US" sz="1600" dirty="0" err="1" smtClean="0"/>
              <a:t>observers.size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++)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observers.elementAt</a:t>
            </a:r>
            <a:r>
              <a:rPr lang="en-US" sz="1600" dirty="0" smtClean="0"/>
              <a:t>(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).update(this);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}</a:t>
            </a:r>
          </a:p>
          <a:p>
            <a:r>
              <a:rPr lang="en-US" sz="1600" dirty="0" smtClean="0"/>
              <a:t>	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295400" y="2971800"/>
            <a:ext cx="3733800" cy="762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9866" y="6248400"/>
            <a:ext cx="3204595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Must declare stub for </a:t>
            </a:r>
            <a:r>
              <a:rPr lang="en-US" dirty="0" err="1"/>
              <a:t>getValue</a:t>
            </a:r>
            <a:r>
              <a:rPr lang="en-US" dirty="0"/>
              <a:t>()</a:t>
            </a:r>
          </a:p>
        </p:txBody>
      </p:sp>
      <p:pic>
        <p:nvPicPr>
          <p:cNvPr id="7" name="~PP208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1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Inheriting Observable Counter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914400"/>
            <a:ext cx="8001000" cy="579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class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AnObservableCounter</a:t>
            </a:r>
            <a:r>
              <a:rPr lang="en-US" sz="1600" dirty="0" smtClean="0"/>
              <a:t> </a:t>
            </a:r>
            <a:r>
              <a:rPr lang="en-US" sz="1600" b="1" dirty="0" smtClean="0"/>
              <a:t>extends</a:t>
            </a:r>
            <a:r>
              <a:rPr lang="en-US" sz="1600" dirty="0" smtClean="0"/>
              <a:t> </a:t>
            </a:r>
            <a:r>
              <a:rPr lang="en-US" sz="1600" dirty="0" err="1" smtClean="0"/>
              <a:t>ACounter</a:t>
            </a:r>
            <a:r>
              <a:rPr lang="en-US" sz="1600" dirty="0" smtClean="0"/>
              <a:t> </a:t>
            </a:r>
            <a:r>
              <a:rPr lang="en-US" sz="1600" b="1" dirty="0" smtClean="0"/>
              <a:t>implements</a:t>
            </a:r>
            <a:r>
              <a:rPr lang="en-US" sz="1600" dirty="0" smtClean="0"/>
              <a:t> </a:t>
            </a:r>
            <a:r>
              <a:rPr lang="en-US" sz="1600" dirty="0" err="1" smtClean="0"/>
              <a:t>ObservableCounter</a:t>
            </a:r>
            <a:r>
              <a:rPr lang="en-US" sz="1600" dirty="0" smtClean="0"/>
              <a:t> {</a:t>
            </a:r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ObserverHistory</a:t>
            </a:r>
            <a:r>
              <a:rPr lang="en-US" sz="1600" dirty="0" smtClean="0"/>
              <a:t> observers = </a:t>
            </a:r>
            <a:r>
              <a:rPr lang="en-US" sz="1600" b="1" dirty="0" smtClean="0"/>
              <a:t>new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AnObserverHistory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add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amount) {</a:t>
            </a:r>
          </a:p>
          <a:p>
            <a:r>
              <a:rPr lang="en-US" sz="1600" dirty="0" smtClean="0"/>
              <a:t>		</a:t>
            </a:r>
            <a:r>
              <a:rPr lang="en-US" sz="1600" b="1" dirty="0" err="1" smtClean="0"/>
              <a:t>super</a:t>
            </a:r>
            <a:r>
              <a:rPr lang="en-US" sz="1600" dirty="0" err="1" smtClean="0"/>
              <a:t>.add</a:t>
            </a:r>
            <a:r>
              <a:rPr lang="en-US" sz="1600" dirty="0" smtClean="0"/>
              <a:t>(amount);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addObserver</a:t>
            </a:r>
            <a:r>
              <a:rPr lang="en-US" sz="1600" dirty="0" smtClean="0"/>
              <a:t>(</a:t>
            </a:r>
            <a:r>
              <a:rPr lang="en-US" sz="1600" dirty="0" err="1" smtClean="0"/>
              <a:t>CounterObserver</a:t>
            </a:r>
            <a:r>
              <a:rPr lang="en-US" sz="1600" dirty="0" smtClean="0"/>
              <a:t> observer)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observers.addElement</a:t>
            </a:r>
            <a:r>
              <a:rPr lang="en-US" sz="1600" dirty="0" smtClean="0"/>
              <a:t>(observer);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observer.update</a:t>
            </a:r>
            <a:r>
              <a:rPr lang="en-US" sz="1600" dirty="0" smtClean="0"/>
              <a:t>(</a:t>
            </a:r>
            <a:r>
              <a:rPr lang="en-US" sz="1600" b="1" dirty="0" smtClean="0"/>
              <a:t>this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}	</a:t>
            </a:r>
          </a:p>
          <a:p>
            <a:r>
              <a:rPr lang="en-US" sz="1600" b="1" dirty="0" smtClean="0"/>
              <a:t>	void</a:t>
            </a:r>
            <a:r>
              <a:rPr lang="en-US" sz="1600" dirty="0" smtClean="0"/>
              <a:t> 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 {</a:t>
            </a:r>
          </a:p>
          <a:p>
            <a:r>
              <a:rPr lang="en-US" sz="1600" b="1" dirty="0" smtClean="0"/>
              <a:t>		for</a:t>
            </a:r>
            <a:r>
              <a:rPr lang="en-US" sz="1600" dirty="0" smtClean="0"/>
              <a:t>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= 0;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&lt; </a:t>
            </a:r>
            <a:r>
              <a:rPr lang="en-US" sz="1600" dirty="0" err="1" smtClean="0"/>
              <a:t>observers.size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++)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observers.elementAt</a:t>
            </a:r>
            <a:r>
              <a:rPr lang="en-US" sz="1600" dirty="0" smtClean="0"/>
              <a:t>(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).update(this);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}</a:t>
            </a:r>
          </a:p>
          <a:p>
            <a:r>
              <a:rPr lang="en-US" sz="1600" dirty="0" smtClean="0"/>
              <a:t>	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176357" y="6248400"/>
            <a:ext cx="3853041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err="1"/>
              <a:t>getValue</a:t>
            </a:r>
            <a:r>
              <a:rPr lang="en-US" dirty="0"/>
              <a:t>() inherited without overriding</a:t>
            </a:r>
          </a:p>
        </p:txBody>
      </p:sp>
      <p:pic>
        <p:nvPicPr>
          <p:cNvPr id="7" name="~PP226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1143000"/>
          </a:xfrm>
        </p:spPr>
        <p:txBody>
          <a:bodyPr/>
          <a:lstStyle/>
          <a:p>
            <a:r>
              <a:rPr lang="en-US" dirty="0"/>
              <a:t>Inheritance vs. Delegation: </a:t>
            </a:r>
            <a:r>
              <a:rPr lang="en-US" dirty="0" smtClean="0"/>
              <a:t>Stubs</a:t>
            </a:r>
            <a:endParaRPr lang="en-US" dirty="0"/>
          </a:p>
        </p:txBody>
      </p:sp>
      <p:sp>
        <p:nvSpPr>
          <p:cNvPr id="432143" name="Line 15"/>
          <p:cNvSpPr>
            <a:spLocks noChangeShapeType="1"/>
          </p:cNvSpPr>
          <p:nvPr/>
        </p:nvSpPr>
        <p:spPr bwMode="auto">
          <a:xfrm>
            <a:off x="3733800" y="1905000"/>
            <a:ext cx="144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2144" name="Text Box 16"/>
          <p:cNvSpPr txBox="1">
            <a:spLocks noChangeArrowheads="1"/>
          </p:cNvSpPr>
          <p:nvPr/>
        </p:nvSpPr>
        <p:spPr bwMode="auto">
          <a:xfrm>
            <a:off x="3657600" y="1447800"/>
            <a:ext cx="1447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declares</a:t>
            </a:r>
          </a:p>
        </p:txBody>
      </p:sp>
      <p:sp>
        <p:nvSpPr>
          <p:cNvPr id="432145" name="Text Box 17"/>
          <p:cNvSpPr txBox="1">
            <a:spLocks noChangeArrowheads="1"/>
          </p:cNvSpPr>
          <p:nvPr/>
        </p:nvSpPr>
        <p:spPr bwMode="auto">
          <a:xfrm>
            <a:off x="5181600" y="1524000"/>
            <a:ext cx="1447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Reused method m</a:t>
            </a:r>
          </a:p>
        </p:txBody>
      </p:sp>
      <p:sp>
        <p:nvSpPr>
          <p:cNvPr id="432146" name="Text Box 18"/>
          <p:cNvSpPr txBox="1">
            <a:spLocks noChangeArrowheads="1"/>
          </p:cNvSpPr>
          <p:nvPr/>
        </p:nvSpPr>
        <p:spPr bwMode="auto">
          <a:xfrm>
            <a:off x="5181600" y="4130675"/>
            <a:ext cx="1447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Reused method m</a:t>
            </a:r>
          </a:p>
        </p:txBody>
      </p:sp>
      <p:sp>
        <p:nvSpPr>
          <p:cNvPr id="432147" name="Line 19"/>
          <p:cNvSpPr>
            <a:spLocks noChangeShapeType="1"/>
          </p:cNvSpPr>
          <p:nvPr/>
        </p:nvSpPr>
        <p:spPr bwMode="auto">
          <a:xfrm>
            <a:off x="3733800" y="4572000"/>
            <a:ext cx="144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2148" name="Text Box 20"/>
          <p:cNvSpPr txBox="1">
            <a:spLocks noChangeArrowheads="1"/>
          </p:cNvSpPr>
          <p:nvPr/>
        </p:nvSpPr>
        <p:spPr bwMode="auto">
          <a:xfrm>
            <a:off x="3733800" y="4114800"/>
            <a:ext cx="1447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declares</a:t>
            </a:r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3657600" y="4953002"/>
            <a:ext cx="3200400" cy="1208088"/>
            <a:chOff x="2304" y="3120"/>
            <a:chExt cx="2016" cy="761"/>
          </a:xfrm>
        </p:grpSpPr>
        <p:sp>
          <p:nvSpPr>
            <p:cNvPr id="432155" name="Line 27"/>
            <p:cNvSpPr>
              <a:spLocks noChangeShapeType="1"/>
            </p:cNvSpPr>
            <p:nvPr/>
          </p:nvSpPr>
          <p:spPr bwMode="auto">
            <a:xfrm>
              <a:off x="2352" y="3792"/>
              <a:ext cx="9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32156" name="Text Box 28"/>
            <p:cNvSpPr txBox="1">
              <a:spLocks noChangeArrowheads="1"/>
            </p:cNvSpPr>
            <p:nvPr/>
          </p:nvSpPr>
          <p:spPr bwMode="auto">
            <a:xfrm>
              <a:off x="3264" y="3648"/>
              <a:ext cx="1056" cy="23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45720" rIns="45720" rtlCol="0" anchor="ctr"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dk1"/>
                  </a:solidFill>
                  <a:latin typeface="Calibri" pitchFamily="34" charset="0"/>
                  <a:cs typeface="Calibri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dirty="0"/>
                <a:t>Method m stub</a:t>
              </a:r>
            </a:p>
          </p:txBody>
        </p:sp>
        <p:sp>
          <p:nvSpPr>
            <p:cNvPr id="432157" name="Line 29"/>
            <p:cNvSpPr>
              <a:spLocks noChangeShapeType="1"/>
            </p:cNvSpPr>
            <p:nvPr/>
          </p:nvSpPr>
          <p:spPr bwMode="auto">
            <a:xfrm flipV="1">
              <a:off x="3792" y="3120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32158" name="Text Box 30"/>
            <p:cNvSpPr txBox="1">
              <a:spLocks noChangeArrowheads="1"/>
            </p:cNvSpPr>
            <p:nvPr/>
          </p:nvSpPr>
          <p:spPr bwMode="auto">
            <a:xfrm>
              <a:off x="2582" y="3168"/>
              <a:ext cx="1354" cy="2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r>
                <a:rPr lang="en-US" dirty="0" err="1"/>
                <a:t>delegate.m</a:t>
              </a:r>
              <a:r>
                <a:rPr lang="en-US" dirty="0"/>
                <a:t>()</a:t>
              </a:r>
            </a:p>
          </p:txBody>
        </p:sp>
        <p:sp>
          <p:nvSpPr>
            <p:cNvPr id="432159" name="Text Box 31"/>
            <p:cNvSpPr txBox="1">
              <a:spLocks noChangeArrowheads="1"/>
            </p:cNvSpPr>
            <p:nvPr/>
          </p:nvSpPr>
          <p:spPr bwMode="auto">
            <a:xfrm>
              <a:off x="2304" y="3456"/>
              <a:ext cx="912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/>
                <a:t>declares</a:t>
              </a:r>
            </a:p>
          </p:txBody>
        </p:sp>
      </p:grp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6324600" y="2667000"/>
            <a:ext cx="20574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Delegation is more work!</a:t>
            </a:r>
          </a:p>
        </p:txBody>
      </p:sp>
      <p:pic>
        <p:nvPicPr>
          <p:cNvPr id="26" name="~PP76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676400" y="16880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/>
              <a:t>Reused Class</a:t>
            </a: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676400" y="3124200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Reusing </a:t>
            </a:r>
            <a:r>
              <a:rPr lang="en-US" dirty="0" smtClean="0"/>
              <a:t>Class </a:t>
            </a:r>
            <a:endParaRPr lang="en-US" dirty="0"/>
          </a:p>
        </p:txBody>
      </p:sp>
      <p:grpSp>
        <p:nvGrpSpPr>
          <p:cNvPr id="29" name="Group 16"/>
          <p:cNvGrpSpPr>
            <a:grpSpLocks/>
          </p:cNvGrpSpPr>
          <p:nvPr/>
        </p:nvGrpSpPr>
        <p:grpSpPr bwMode="auto">
          <a:xfrm>
            <a:off x="2590800" y="4800600"/>
            <a:ext cx="152400" cy="990600"/>
            <a:chOff x="1488" y="2784"/>
            <a:chExt cx="96" cy="864"/>
          </a:xfrm>
        </p:grpSpPr>
        <p:sp>
          <p:nvSpPr>
            <p:cNvPr id="31" name="Line 17"/>
            <p:cNvSpPr>
              <a:spLocks noChangeShapeType="1"/>
            </p:cNvSpPr>
            <p:nvPr/>
          </p:nvSpPr>
          <p:spPr bwMode="auto">
            <a:xfrm flipV="1">
              <a:off x="1536" y="2784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2" name="AutoShape 18"/>
            <p:cNvSpPr>
              <a:spLocks noChangeArrowheads="1"/>
            </p:cNvSpPr>
            <p:nvPr/>
          </p:nvSpPr>
          <p:spPr bwMode="auto">
            <a:xfrm rot="-5400000">
              <a:off x="1440" y="3504"/>
              <a:ext cx="192" cy="96"/>
            </a:xfrm>
            <a:prstGeom prst="flowChartDecisi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3" name="Group 19"/>
          <p:cNvGrpSpPr>
            <a:grpSpLocks/>
          </p:cNvGrpSpPr>
          <p:nvPr/>
        </p:nvGrpSpPr>
        <p:grpSpPr bwMode="auto">
          <a:xfrm>
            <a:off x="2514600" y="2057400"/>
            <a:ext cx="304800" cy="1066800"/>
            <a:chOff x="1440" y="1056"/>
            <a:chExt cx="192" cy="816"/>
          </a:xfrm>
        </p:grpSpPr>
        <p:sp>
          <p:nvSpPr>
            <p:cNvPr id="34" name="Line 20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6" name="Text Box 59"/>
          <p:cNvSpPr txBox="1">
            <a:spLocks noChangeArrowheads="1"/>
          </p:cNvSpPr>
          <p:nvPr/>
        </p:nvSpPr>
        <p:spPr bwMode="auto">
          <a:xfrm>
            <a:off x="1676400" y="58028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Reusing </a:t>
            </a:r>
            <a:r>
              <a:rPr lang="en-US" dirty="0" smtClean="0"/>
              <a:t>Class </a:t>
            </a:r>
            <a:endParaRPr lang="en-US" dirty="0"/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1676400" y="44312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/>
              <a:t>Reused Class</a:t>
            </a:r>
          </a:p>
        </p:txBody>
      </p:sp>
    </p:spTree>
    <p:custDataLst>
      <p:tags r:id="rId1"/>
    </p:custDataLst>
  </p:cSld>
  <p:clrMapOvr>
    <a:masterClrMapping/>
  </p:clrMapOvr>
  <p:transition advTm="26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0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First we teach you something.</a:t>
            </a:r>
          </a:p>
          <a:p>
            <a:r>
              <a:rPr lang="en-US" dirty="0" smtClean="0"/>
              <a:t>Then we say it has bad consequences.</a:t>
            </a:r>
            <a:endParaRPr lang="en-US" dirty="0"/>
          </a:p>
        </p:txBody>
      </p:sp>
      <p:pic>
        <p:nvPicPr>
          <p:cNvPr id="4" name="~PP98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Declaring Abstract </a:t>
            </a:r>
            <a:r>
              <a:rPr lang="en-US" dirty="0"/>
              <a:t>methods</a:t>
            </a:r>
          </a:p>
        </p:txBody>
      </p:sp>
      <p:pic>
        <p:nvPicPr>
          <p:cNvPr id="7" name="~PP20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" y="1371600"/>
            <a:ext cx="7924800" cy="533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urier New"/>
              </a:rPr>
              <a:t>p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ublic abstract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AnAbstractPointHistory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PointHistory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{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= 50;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protected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Point[] </a:t>
            </a:r>
            <a:r>
              <a:rPr lang="en-US" sz="1400" b="1" dirty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Point[</a:t>
            </a:r>
            <a:r>
              <a:rPr lang="en-US" sz="1400" b="1" dirty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protected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size()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Point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elementAt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index)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[index];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protected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== </a:t>
            </a:r>
            <a:r>
              <a:rPr lang="en-US" sz="1400" b="1" dirty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addElement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x,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y)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if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())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4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4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i="1" dirty="0">
                <a:solidFill>
                  <a:srgbClr val="2A00FF"/>
                </a:solidFill>
                <a:latin typeface="Courier New"/>
              </a:rPr>
              <a:t>"Adding item to a full history"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else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 Point 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p = </a:t>
            </a:r>
            <a:r>
              <a:rPr lang="en-US" sz="1400" dirty="0" err="1">
                <a:solidFill>
                  <a:srgbClr val="000000"/>
                </a:solidFill>
                <a:latin typeface="Courier New"/>
              </a:rPr>
              <a:t>createPoint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(x, y);</a:t>
            </a:r>
          </a:p>
          <a:p>
            <a:r>
              <a:rPr lang="en-US" sz="1400" dirty="0" smtClean="0">
                <a:solidFill>
                  <a:srgbClr val="0000C0"/>
                </a:solidFill>
                <a:latin typeface="Courier New"/>
              </a:rPr>
              <a:t>      contents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400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] = p;</a:t>
            </a:r>
          </a:p>
          <a:p>
            <a:r>
              <a:rPr lang="en-US" sz="1400" dirty="0" smtClean="0">
                <a:solidFill>
                  <a:srgbClr val="0000C0"/>
                </a:solidFill>
                <a:latin typeface="Courier New"/>
              </a:rPr>
              <a:t>       size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}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protected abstract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Point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createPoint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x,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y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457200" y="5966638"/>
            <a:ext cx="54102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100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Inheriting Abstract Methods</a:t>
            </a:r>
            <a:endParaRPr lang="en-US" dirty="0"/>
          </a:p>
        </p:txBody>
      </p:sp>
      <p:pic>
        <p:nvPicPr>
          <p:cNvPr id="8" name="~PP19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" y="1189038"/>
            <a:ext cx="7924800" cy="11731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ACartesianPointHistory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AnAbstractPointHistory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protected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Point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createPoint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x,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y)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ACartesianPoint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(x, y);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400" dirty="0"/>
          </a:p>
        </p:txBody>
      </p:sp>
    </p:spTree>
  </p:cSld>
  <p:clrMapOvr>
    <a:masterClrMapping/>
  </p:clrMapOvr>
  <p:transition advTm="2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Inheriting Abstract Methods</a:t>
            </a:r>
            <a:endParaRPr lang="en-US" dirty="0"/>
          </a:p>
        </p:txBody>
      </p:sp>
      <p:pic>
        <p:nvPicPr>
          <p:cNvPr id="8" name="~PP125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" y="1189038"/>
            <a:ext cx="7924800" cy="11731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APolarPointHistory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AnAbstractPointHistory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protected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Point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createPoint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x,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y)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APolarPoint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(x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, y);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400" dirty="0"/>
          </a:p>
        </p:txBody>
      </p:sp>
    </p:spTree>
  </p:cSld>
  <p:clrMapOvr>
    <a:masterClrMapping/>
  </p:clrMapOvr>
  <p:transition advTm="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Equivalent Delegate Class?</a:t>
            </a:r>
            <a:endParaRPr lang="en-US" dirty="0"/>
          </a:p>
        </p:txBody>
      </p:sp>
      <p:pic>
        <p:nvPicPr>
          <p:cNvPr id="5" name="~PP157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" y="1371600"/>
            <a:ext cx="7924800" cy="533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urier New"/>
              </a:rPr>
              <a:t>p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ublic abstract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AnAbstractPointHistory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PointHistory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{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= 50;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protected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Point[] </a:t>
            </a:r>
            <a:r>
              <a:rPr lang="en-US" sz="1400" b="1" dirty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Point[</a:t>
            </a:r>
            <a:r>
              <a:rPr lang="en-US" sz="1400" b="1" dirty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protected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size()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Point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elementAt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index)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[index];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protected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== </a:t>
            </a:r>
            <a:r>
              <a:rPr lang="en-US" sz="1400" b="1" dirty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addElement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x,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y)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if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isFull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())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4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4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i="1" dirty="0">
                <a:solidFill>
                  <a:srgbClr val="2A00FF"/>
                </a:solidFill>
                <a:latin typeface="Courier New"/>
              </a:rPr>
              <a:t>"Adding item to a full history"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else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 Point 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p = </a:t>
            </a:r>
            <a:r>
              <a:rPr lang="en-US" sz="1400" dirty="0" err="1">
                <a:solidFill>
                  <a:srgbClr val="000000"/>
                </a:solidFill>
                <a:latin typeface="Courier New"/>
              </a:rPr>
              <a:t>createPoint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(x, y);</a:t>
            </a:r>
          </a:p>
          <a:p>
            <a:r>
              <a:rPr lang="en-US" sz="1400" dirty="0" smtClean="0">
                <a:solidFill>
                  <a:srgbClr val="0000C0"/>
                </a:solidFill>
                <a:latin typeface="Courier New"/>
              </a:rPr>
              <a:t>      contents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sz="1400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] = p;</a:t>
            </a:r>
          </a:p>
          <a:p>
            <a:r>
              <a:rPr lang="en-US" sz="1400" dirty="0" smtClean="0">
                <a:solidFill>
                  <a:srgbClr val="0000C0"/>
                </a:solidFill>
                <a:latin typeface="Courier New"/>
              </a:rPr>
              <a:t>       size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}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protected abstract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Point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createPoint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x,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y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57200" y="5966638"/>
            <a:ext cx="54102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4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Equivalent Delegate Class</a:t>
            </a:r>
            <a:endParaRPr lang="en-US" dirty="0"/>
          </a:p>
        </p:txBody>
      </p:sp>
      <p:sp>
        <p:nvSpPr>
          <p:cNvPr id="492547" name="Text Box 3"/>
          <p:cNvSpPr txBox="1">
            <a:spLocks noChangeArrowheads="1"/>
          </p:cNvSpPr>
          <p:nvPr/>
        </p:nvSpPr>
        <p:spPr bwMode="auto">
          <a:xfrm>
            <a:off x="152400" y="990600"/>
            <a:ext cx="8656638" cy="52629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ADelegatePointHistory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PointHistory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final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MAX_SIZE = 50;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Point[] contents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Point[MAX_SIZE];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size = 0;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DelegatingPointHistory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delegator;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ADelegatePointHistory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DelegatingPointHistory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theDelegator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delegator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theDelegator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size()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Point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elementAt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index)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contents[index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];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boolean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isFull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size ==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MAX_SIZE;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addElement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x,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y)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if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isFull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System.out.println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>
                <a:solidFill>
                  <a:srgbClr val="2A00FF"/>
                </a:solidFill>
                <a:latin typeface="Consolas"/>
              </a:rPr>
              <a:t>"Adding item to a full history"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else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Point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p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delegator.createPoint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(x, y);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contents[size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] = p;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size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++;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   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61934" y="990600"/>
            <a:ext cx="1724666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505200" y="2171700"/>
            <a:ext cx="42672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05000" y="4648583"/>
            <a:ext cx="3429000" cy="270831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5638800" y="5715000"/>
            <a:ext cx="27432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Delegate  class is concrete, </a:t>
            </a:r>
            <a:r>
              <a:rPr lang="en-US" dirty="0" err="1"/>
              <a:t>hece</a:t>
            </a:r>
            <a:r>
              <a:rPr lang="en-US" dirty="0"/>
              <a:t> </a:t>
            </a:r>
            <a:r>
              <a:rPr lang="en-US" dirty="0" err="1"/>
              <a:t>implementss</a:t>
            </a:r>
            <a:r>
              <a:rPr lang="en-US" dirty="0"/>
              <a:t> interface</a:t>
            </a: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3124200" y="5715000"/>
            <a:ext cx="20574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Delegate class passed reference to delegator</a:t>
            </a: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609600" y="5715000"/>
            <a:ext cx="20574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Callbacks invoked on </a:t>
            </a:r>
            <a:r>
              <a:rPr lang="en-US" dirty="0" err="1"/>
              <a:t>delagator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9" idx="0"/>
            <a:endCxn id="5" idx="2"/>
          </p:cNvCxnSpPr>
          <p:nvPr/>
        </p:nvCxnSpPr>
        <p:spPr>
          <a:xfrm flipH="1" flipV="1">
            <a:off x="6224267" y="1371600"/>
            <a:ext cx="786133" cy="434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343400" y="2552700"/>
            <a:ext cx="1018534" cy="3314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0"/>
          </p:cNvCxnSpPr>
          <p:nvPr/>
        </p:nvCxnSpPr>
        <p:spPr>
          <a:xfrm flipV="1">
            <a:off x="1638300" y="4919414"/>
            <a:ext cx="1657350" cy="7955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~PP17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H="1" flipV="1">
            <a:off x="1371600" y="1181100"/>
            <a:ext cx="5638800" cy="45339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advTm="252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36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Equivalent Concrete Class?</a:t>
            </a:r>
            <a:endParaRPr lang="en-US" dirty="0"/>
          </a:p>
        </p:txBody>
      </p:sp>
      <p:pic>
        <p:nvPicPr>
          <p:cNvPr id="8" name="~PP45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1189038"/>
            <a:ext cx="7924800" cy="17065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ACartesianPointHistory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AnAbstractPointHistory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Point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createPoint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x,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y)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ACartesianPoint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(x, y);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3400" y="1752600"/>
            <a:ext cx="1219200" cy="294894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57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9623" y="1295400"/>
            <a:ext cx="8077200" cy="449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ADelegatingCartesianPointHistory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	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DelegatingPointHistory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PointHistory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delegate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addElement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x,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y)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delegate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.addElement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y);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Point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elementAt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index)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delegate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.elementAt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(index);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size()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delegate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.size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Point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createPoint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x,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y)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ACartesianPoint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(x, y);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Callbacks Must Be Public</a:t>
            </a: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3400" y="4419600"/>
            <a:ext cx="838200" cy="399361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~PP17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1143000"/>
          </a:xfrm>
        </p:spPr>
        <p:txBody>
          <a:bodyPr/>
          <a:lstStyle/>
          <a:p>
            <a:r>
              <a:rPr lang="en-US" dirty="0"/>
              <a:t>Inheritance vs. Delegation: </a:t>
            </a:r>
            <a:r>
              <a:rPr lang="en-US" dirty="0" smtClean="0"/>
              <a:t>Calls</a:t>
            </a:r>
            <a:endParaRPr lang="en-US" dirty="0"/>
          </a:p>
        </p:txBody>
      </p:sp>
      <p:sp>
        <p:nvSpPr>
          <p:cNvPr id="432143" name="Line 15"/>
          <p:cNvSpPr>
            <a:spLocks noChangeShapeType="1"/>
          </p:cNvSpPr>
          <p:nvPr/>
        </p:nvSpPr>
        <p:spPr bwMode="auto">
          <a:xfrm>
            <a:off x="3733800" y="1905000"/>
            <a:ext cx="144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2144" name="Text Box 16"/>
          <p:cNvSpPr txBox="1">
            <a:spLocks noChangeArrowheads="1"/>
          </p:cNvSpPr>
          <p:nvPr/>
        </p:nvSpPr>
        <p:spPr bwMode="auto">
          <a:xfrm>
            <a:off x="3657600" y="1447800"/>
            <a:ext cx="1447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declares</a:t>
            </a:r>
          </a:p>
        </p:txBody>
      </p:sp>
      <p:sp>
        <p:nvSpPr>
          <p:cNvPr id="432145" name="Text Box 17"/>
          <p:cNvSpPr txBox="1">
            <a:spLocks noChangeArrowheads="1"/>
          </p:cNvSpPr>
          <p:nvPr/>
        </p:nvSpPr>
        <p:spPr bwMode="auto">
          <a:xfrm>
            <a:off x="5181600" y="1524000"/>
            <a:ext cx="1447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Reused method m</a:t>
            </a:r>
          </a:p>
        </p:txBody>
      </p:sp>
      <p:sp>
        <p:nvSpPr>
          <p:cNvPr id="432146" name="Text Box 18"/>
          <p:cNvSpPr txBox="1">
            <a:spLocks noChangeArrowheads="1"/>
          </p:cNvSpPr>
          <p:nvPr/>
        </p:nvSpPr>
        <p:spPr bwMode="auto">
          <a:xfrm>
            <a:off x="5181600" y="4130675"/>
            <a:ext cx="1447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Reused method m</a:t>
            </a:r>
          </a:p>
        </p:txBody>
      </p:sp>
      <p:sp>
        <p:nvSpPr>
          <p:cNvPr id="432147" name="Line 19"/>
          <p:cNvSpPr>
            <a:spLocks noChangeShapeType="1"/>
          </p:cNvSpPr>
          <p:nvPr/>
        </p:nvSpPr>
        <p:spPr bwMode="auto">
          <a:xfrm>
            <a:off x="3733800" y="4572000"/>
            <a:ext cx="144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2148" name="Text Box 20"/>
          <p:cNvSpPr txBox="1">
            <a:spLocks noChangeArrowheads="1"/>
          </p:cNvSpPr>
          <p:nvPr/>
        </p:nvSpPr>
        <p:spPr bwMode="auto">
          <a:xfrm>
            <a:off x="3733800" y="4114800"/>
            <a:ext cx="1447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declares</a:t>
            </a:r>
          </a:p>
        </p:txBody>
      </p:sp>
      <p:sp>
        <p:nvSpPr>
          <p:cNvPr id="432149" name="Line 21"/>
          <p:cNvSpPr>
            <a:spLocks noChangeShapeType="1"/>
          </p:cNvSpPr>
          <p:nvPr/>
        </p:nvSpPr>
        <p:spPr bwMode="auto">
          <a:xfrm>
            <a:off x="3733800" y="3352800"/>
            <a:ext cx="144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2150" name="Text Box 22"/>
          <p:cNvSpPr txBox="1">
            <a:spLocks noChangeArrowheads="1"/>
          </p:cNvSpPr>
          <p:nvPr/>
        </p:nvSpPr>
        <p:spPr bwMode="auto">
          <a:xfrm>
            <a:off x="3733800" y="2895600"/>
            <a:ext cx="1447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declares</a:t>
            </a:r>
          </a:p>
        </p:txBody>
      </p:sp>
      <p:sp>
        <p:nvSpPr>
          <p:cNvPr id="432151" name="Text Box 23"/>
          <p:cNvSpPr txBox="1">
            <a:spLocks noChangeArrowheads="1"/>
          </p:cNvSpPr>
          <p:nvPr/>
        </p:nvSpPr>
        <p:spPr bwMode="auto">
          <a:xfrm>
            <a:off x="5181600" y="3124200"/>
            <a:ext cx="1676400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Method n</a:t>
            </a:r>
          </a:p>
        </p:txBody>
      </p:sp>
      <p:sp>
        <p:nvSpPr>
          <p:cNvPr id="432152" name="Line 24"/>
          <p:cNvSpPr>
            <a:spLocks noChangeShapeType="1"/>
          </p:cNvSpPr>
          <p:nvPr/>
        </p:nvSpPr>
        <p:spPr bwMode="auto">
          <a:xfrm flipV="1">
            <a:off x="6096000" y="23622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2153" name="Text Box 25"/>
          <p:cNvSpPr txBox="1">
            <a:spLocks noChangeArrowheads="1"/>
          </p:cNvSpPr>
          <p:nvPr/>
        </p:nvSpPr>
        <p:spPr bwMode="auto">
          <a:xfrm>
            <a:off x="4648200" y="2438400"/>
            <a:ext cx="15240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err="1"/>
              <a:t>super.m</a:t>
            </a:r>
            <a:r>
              <a:rPr lang="en-US" dirty="0"/>
              <a:t>()</a:t>
            </a:r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3657600" y="4953002"/>
            <a:ext cx="3200400" cy="1208088"/>
            <a:chOff x="2304" y="3120"/>
            <a:chExt cx="2016" cy="761"/>
          </a:xfrm>
        </p:grpSpPr>
        <p:sp>
          <p:nvSpPr>
            <p:cNvPr id="432155" name="Line 27"/>
            <p:cNvSpPr>
              <a:spLocks noChangeShapeType="1"/>
            </p:cNvSpPr>
            <p:nvPr/>
          </p:nvSpPr>
          <p:spPr bwMode="auto">
            <a:xfrm>
              <a:off x="2352" y="3792"/>
              <a:ext cx="9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32156" name="Text Box 28"/>
            <p:cNvSpPr txBox="1">
              <a:spLocks noChangeArrowheads="1"/>
            </p:cNvSpPr>
            <p:nvPr/>
          </p:nvSpPr>
          <p:spPr bwMode="auto">
            <a:xfrm>
              <a:off x="3264" y="3648"/>
              <a:ext cx="1056" cy="23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45720" rIns="45720" rtlCol="0" anchor="ctr"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dk1"/>
                  </a:solidFill>
                  <a:latin typeface="Calibri" pitchFamily="34" charset="0"/>
                  <a:cs typeface="Calibri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dirty="0"/>
                <a:t>Method n</a:t>
              </a:r>
            </a:p>
          </p:txBody>
        </p:sp>
        <p:sp>
          <p:nvSpPr>
            <p:cNvPr id="432157" name="Line 29"/>
            <p:cNvSpPr>
              <a:spLocks noChangeShapeType="1"/>
            </p:cNvSpPr>
            <p:nvPr/>
          </p:nvSpPr>
          <p:spPr bwMode="auto">
            <a:xfrm flipV="1">
              <a:off x="3792" y="3120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32158" name="Text Box 30"/>
            <p:cNvSpPr txBox="1">
              <a:spLocks noChangeArrowheads="1"/>
            </p:cNvSpPr>
            <p:nvPr/>
          </p:nvSpPr>
          <p:spPr bwMode="auto">
            <a:xfrm>
              <a:off x="2582" y="3168"/>
              <a:ext cx="1354" cy="2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r>
                <a:rPr lang="en-US" dirty="0" err="1"/>
                <a:t>delegate.m</a:t>
              </a:r>
              <a:r>
                <a:rPr lang="en-US" dirty="0"/>
                <a:t>()</a:t>
              </a:r>
            </a:p>
          </p:txBody>
        </p:sp>
        <p:sp>
          <p:nvSpPr>
            <p:cNvPr id="432159" name="Text Box 31"/>
            <p:cNvSpPr txBox="1">
              <a:spLocks noChangeArrowheads="1"/>
            </p:cNvSpPr>
            <p:nvPr/>
          </p:nvSpPr>
          <p:spPr bwMode="auto">
            <a:xfrm>
              <a:off x="2304" y="3456"/>
              <a:ext cx="912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/>
                <a:t>declares</a:t>
              </a:r>
            </a:p>
          </p:txBody>
        </p:sp>
      </p:grp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1676400" y="16880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/>
              <a:t>Reused Class</a:t>
            </a:r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1676400" y="3124200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Reusing </a:t>
            </a:r>
            <a:r>
              <a:rPr lang="en-US" dirty="0" smtClean="0"/>
              <a:t>Class </a:t>
            </a:r>
            <a:endParaRPr lang="en-US" dirty="0"/>
          </a:p>
        </p:txBody>
      </p:sp>
      <p:grpSp>
        <p:nvGrpSpPr>
          <p:cNvPr id="32" name="Group 16"/>
          <p:cNvGrpSpPr>
            <a:grpSpLocks/>
          </p:cNvGrpSpPr>
          <p:nvPr/>
        </p:nvGrpSpPr>
        <p:grpSpPr bwMode="auto">
          <a:xfrm>
            <a:off x="2590800" y="4800600"/>
            <a:ext cx="152400" cy="990600"/>
            <a:chOff x="1488" y="2784"/>
            <a:chExt cx="96" cy="864"/>
          </a:xfrm>
        </p:grpSpPr>
        <p:sp>
          <p:nvSpPr>
            <p:cNvPr id="33" name="Line 17"/>
            <p:cNvSpPr>
              <a:spLocks noChangeShapeType="1"/>
            </p:cNvSpPr>
            <p:nvPr/>
          </p:nvSpPr>
          <p:spPr bwMode="auto">
            <a:xfrm flipV="1">
              <a:off x="1536" y="2784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" name="AutoShape 18"/>
            <p:cNvSpPr>
              <a:spLocks noChangeArrowheads="1"/>
            </p:cNvSpPr>
            <p:nvPr/>
          </p:nvSpPr>
          <p:spPr bwMode="auto">
            <a:xfrm rot="-5400000">
              <a:off x="1440" y="3504"/>
              <a:ext cx="192" cy="96"/>
            </a:xfrm>
            <a:prstGeom prst="flowChartDecisi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5" name="Group 19"/>
          <p:cNvGrpSpPr>
            <a:grpSpLocks/>
          </p:cNvGrpSpPr>
          <p:nvPr/>
        </p:nvGrpSpPr>
        <p:grpSpPr bwMode="auto">
          <a:xfrm>
            <a:off x="2514600" y="2057400"/>
            <a:ext cx="304800" cy="1066800"/>
            <a:chOff x="1440" y="1056"/>
            <a:chExt cx="192" cy="816"/>
          </a:xfrm>
        </p:grpSpPr>
        <p:sp>
          <p:nvSpPr>
            <p:cNvPr id="36" name="Line 20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" name="AutoShape 21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8" name="Text Box 59"/>
          <p:cNvSpPr txBox="1">
            <a:spLocks noChangeArrowheads="1"/>
          </p:cNvSpPr>
          <p:nvPr/>
        </p:nvSpPr>
        <p:spPr bwMode="auto">
          <a:xfrm>
            <a:off x="1676400" y="58028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Reusing </a:t>
            </a:r>
            <a:r>
              <a:rPr lang="en-US" dirty="0" smtClean="0"/>
              <a:t>Class </a:t>
            </a:r>
            <a:endParaRPr lang="en-US" dirty="0"/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1676400" y="44312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/>
              <a:t>Reused Class</a:t>
            </a:r>
          </a:p>
        </p:txBody>
      </p:sp>
      <p:pic>
        <p:nvPicPr>
          <p:cNvPr id="40" name="~PP350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4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1143000"/>
          </a:xfrm>
        </p:spPr>
        <p:txBody>
          <a:bodyPr/>
          <a:lstStyle/>
          <a:p>
            <a:r>
              <a:rPr lang="en-US"/>
              <a:t>Inheritance vs. Delegation: Callbacks</a:t>
            </a:r>
          </a:p>
        </p:txBody>
      </p:sp>
      <p:sp>
        <p:nvSpPr>
          <p:cNvPr id="188431" name="Line 15"/>
          <p:cNvSpPr>
            <a:spLocks noChangeShapeType="1"/>
          </p:cNvSpPr>
          <p:nvPr/>
        </p:nvSpPr>
        <p:spPr bwMode="auto">
          <a:xfrm>
            <a:off x="3733800" y="1905000"/>
            <a:ext cx="144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8432" name="Text Box 16"/>
          <p:cNvSpPr txBox="1">
            <a:spLocks noChangeArrowheads="1"/>
          </p:cNvSpPr>
          <p:nvPr/>
        </p:nvSpPr>
        <p:spPr bwMode="auto">
          <a:xfrm>
            <a:off x="3657600" y="1219200"/>
            <a:ext cx="1447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declares</a:t>
            </a:r>
          </a:p>
        </p:txBody>
      </p:sp>
      <p:sp>
        <p:nvSpPr>
          <p:cNvPr id="188433" name="Text Box 17"/>
          <p:cNvSpPr txBox="1">
            <a:spLocks noChangeArrowheads="1"/>
          </p:cNvSpPr>
          <p:nvPr/>
        </p:nvSpPr>
        <p:spPr bwMode="auto">
          <a:xfrm>
            <a:off x="5181600" y="1524000"/>
            <a:ext cx="1447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Reused method m</a:t>
            </a:r>
          </a:p>
        </p:txBody>
      </p:sp>
      <p:sp>
        <p:nvSpPr>
          <p:cNvPr id="188434" name="Text Box 18"/>
          <p:cNvSpPr txBox="1">
            <a:spLocks noChangeArrowheads="1"/>
          </p:cNvSpPr>
          <p:nvPr/>
        </p:nvSpPr>
        <p:spPr bwMode="auto">
          <a:xfrm>
            <a:off x="5181600" y="4130675"/>
            <a:ext cx="1447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Reused method m</a:t>
            </a:r>
          </a:p>
        </p:txBody>
      </p:sp>
      <p:sp>
        <p:nvSpPr>
          <p:cNvPr id="188435" name="Line 19"/>
          <p:cNvSpPr>
            <a:spLocks noChangeShapeType="1"/>
          </p:cNvSpPr>
          <p:nvPr/>
        </p:nvSpPr>
        <p:spPr bwMode="auto">
          <a:xfrm>
            <a:off x="3733800" y="4572000"/>
            <a:ext cx="144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8436" name="Text Box 20"/>
          <p:cNvSpPr txBox="1">
            <a:spLocks noChangeArrowheads="1"/>
          </p:cNvSpPr>
          <p:nvPr/>
        </p:nvSpPr>
        <p:spPr bwMode="auto">
          <a:xfrm>
            <a:off x="3733800" y="4114800"/>
            <a:ext cx="1447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declares</a:t>
            </a:r>
          </a:p>
        </p:txBody>
      </p:sp>
      <p:sp>
        <p:nvSpPr>
          <p:cNvPr id="188438" name="Line 22"/>
          <p:cNvSpPr>
            <a:spLocks noChangeShapeType="1"/>
          </p:cNvSpPr>
          <p:nvPr/>
        </p:nvSpPr>
        <p:spPr bwMode="auto">
          <a:xfrm flipV="1">
            <a:off x="3810000" y="3352800"/>
            <a:ext cx="3124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8439" name="Text Box 23"/>
          <p:cNvSpPr txBox="1">
            <a:spLocks noChangeArrowheads="1"/>
          </p:cNvSpPr>
          <p:nvPr/>
        </p:nvSpPr>
        <p:spPr bwMode="auto">
          <a:xfrm>
            <a:off x="3733800" y="2895600"/>
            <a:ext cx="1447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declares</a:t>
            </a:r>
          </a:p>
        </p:txBody>
      </p:sp>
      <p:sp>
        <p:nvSpPr>
          <p:cNvPr id="188448" name="Text Box 32"/>
          <p:cNvSpPr txBox="1">
            <a:spLocks noChangeArrowheads="1"/>
          </p:cNvSpPr>
          <p:nvPr/>
        </p:nvSpPr>
        <p:spPr bwMode="auto">
          <a:xfrm>
            <a:off x="7010400" y="3200400"/>
            <a:ext cx="1676400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Method n</a:t>
            </a:r>
          </a:p>
        </p:txBody>
      </p:sp>
      <p:sp>
        <p:nvSpPr>
          <p:cNvPr id="188449" name="Line 33"/>
          <p:cNvSpPr>
            <a:spLocks noChangeShapeType="1"/>
          </p:cNvSpPr>
          <p:nvPr/>
        </p:nvSpPr>
        <p:spPr bwMode="auto">
          <a:xfrm>
            <a:off x="6096000" y="2362200"/>
            <a:ext cx="1447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8450" name="Text Box 34"/>
          <p:cNvSpPr txBox="1">
            <a:spLocks noChangeArrowheads="1"/>
          </p:cNvSpPr>
          <p:nvPr/>
        </p:nvSpPr>
        <p:spPr bwMode="auto">
          <a:xfrm>
            <a:off x="5638800" y="2667000"/>
            <a:ext cx="1295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/>
              <a:t>this.n</a:t>
            </a:r>
            <a:r>
              <a:rPr lang="en-US" dirty="0"/>
              <a:t>()</a:t>
            </a:r>
          </a:p>
        </p:txBody>
      </p: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3657600" y="4419600"/>
            <a:ext cx="5181600" cy="1762125"/>
            <a:chOff x="2304" y="2784"/>
            <a:chExt cx="3264" cy="1110"/>
          </a:xfrm>
        </p:grpSpPr>
        <p:sp>
          <p:nvSpPr>
            <p:cNvPr id="188446" name="Text Box 30"/>
            <p:cNvSpPr txBox="1">
              <a:spLocks noChangeArrowheads="1"/>
            </p:cNvSpPr>
            <p:nvPr/>
          </p:nvSpPr>
          <p:spPr bwMode="auto">
            <a:xfrm>
              <a:off x="2304" y="3456"/>
              <a:ext cx="912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/>
                <a:t>declares</a:t>
              </a:r>
            </a:p>
          </p:txBody>
        </p:sp>
        <p:sp>
          <p:nvSpPr>
            <p:cNvPr id="188447" name="Text Box 31"/>
            <p:cNvSpPr txBox="1">
              <a:spLocks noChangeArrowheads="1"/>
            </p:cNvSpPr>
            <p:nvPr/>
          </p:nvSpPr>
          <p:spPr bwMode="auto">
            <a:xfrm>
              <a:off x="4512" y="3312"/>
              <a:ext cx="1056" cy="58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45720" rIns="45720" rtlCol="0" anchor="ctr"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dk1"/>
                  </a:solidFill>
                  <a:latin typeface="Calibri" pitchFamily="34" charset="0"/>
                  <a:cs typeface="Calibri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dirty="0"/>
                <a:t>Method n with possibly more access</a:t>
              </a:r>
            </a:p>
          </p:txBody>
        </p:sp>
        <p:sp>
          <p:nvSpPr>
            <p:cNvPr id="188451" name="Line 35"/>
            <p:cNvSpPr>
              <a:spLocks noChangeShapeType="1"/>
            </p:cNvSpPr>
            <p:nvPr/>
          </p:nvSpPr>
          <p:spPr bwMode="auto">
            <a:xfrm>
              <a:off x="4176" y="2880"/>
              <a:ext cx="816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8452" name="Text Box 36"/>
            <p:cNvSpPr txBox="1">
              <a:spLocks noChangeArrowheads="1"/>
            </p:cNvSpPr>
            <p:nvPr/>
          </p:nvSpPr>
          <p:spPr bwMode="auto">
            <a:xfrm>
              <a:off x="4416" y="2784"/>
              <a:ext cx="1104" cy="2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r>
                <a:rPr lang="en-US" dirty="0" err="1"/>
                <a:t>delegator.n</a:t>
              </a:r>
              <a:r>
                <a:rPr lang="en-US" dirty="0"/>
                <a:t>()</a:t>
              </a:r>
            </a:p>
          </p:txBody>
        </p:sp>
        <p:sp>
          <p:nvSpPr>
            <p:cNvPr id="188455" name="Line 39"/>
            <p:cNvSpPr>
              <a:spLocks noChangeShapeType="1"/>
            </p:cNvSpPr>
            <p:nvPr/>
          </p:nvSpPr>
          <p:spPr bwMode="auto">
            <a:xfrm>
              <a:off x="2352" y="3792"/>
              <a:ext cx="21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3733800" y="1219200"/>
            <a:ext cx="4724400" cy="923925"/>
            <a:chOff x="2400" y="768"/>
            <a:chExt cx="2976" cy="582"/>
          </a:xfrm>
        </p:grpSpPr>
        <p:sp>
          <p:nvSpPr>
            <p:cNvPr id="188457" name="Text Box 41"/>
            <p:cNvSpPr txBox="1">
              <a:spLocks noChangeArrowheads="1"/>
            </p:cNvSpPr>
            <p:nvPr/>
          </p:nvSpPr>
          <p:spPr bwMode="auto">
            <a:xfrm>
              <a:off x="4320" y="768"/>
              <a:ext cx="1056" cy="58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45720" rIns="45720" rtlCol="0" anchor="ctr"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dk1"/>
                  </a:solidFill>
                  <a:latin typeface="Calibri" pitchFamily="34" charset="0"/>
                  <a:cs typeface="Calibri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dirty="0"/>
                <a:t>Abstract or overridden method n</a:t>
              </a:r>
            </a:p>
          </p:txBody>
        </p:sp>
        <p:sp>
          <p:nvSpPr>
            <p:cNvPr id="188458" name="Line 42"/>
            <p:cNvSpPr>
              <a:spLocks noChangeShapeType="1"/>
            </p:cNvSpPr>
            <p:nvPr/>
          </p:nvSpPr>
          <p:spPr bwMode="auto">
            <a:xfrm flipV="1">
              <a:off x="2400" y="768"/>
              <a:ext cx="1920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1676400" y="16880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/>
              <a:t>Reused Class</a:t>
            </a: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1676400" y="3124200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Reusing </a:t>
            </a:r>
            <a:r>
              <a:rPr lang="en-US" dirty="0" smtClean="0"/>
              <a:t>Class </a:t>
            </a:r>
            <a:endParaRPr lang="en-US" dirty="0"/>
          </a:p>
        </p:txBody>
      </p:sp>
      <p:grpSp>
        <p:nvGrpSpPr>
          <p:cNvPr id="45" name="Group 16"/>
          <p:cNvGrpSpPr>
            <a:grpSpLocks/>
          </p:cNvGrpSpPr>
          <p:nvPr/>
        </p:nvGrpSpPr>
        <p:grpSpPr bwMode="auto">
          <a:xfrm>
            <a:off x="2590800" y="4800600"/>
            <a:ext cx="152400" cy="990600"/>
            <a:chOff x="1488" y="2784"/>
            <a:chExt cx="96" cy="864"/>
          </a:xfrm>
        </p:grpSpPr>
        <p:sp>
          <p:nvSpPr>
            <p:cNvPr id="46" name="Line 17"/>
            <p:cNvSpPr>
              <a:spLocks noChangeShapeType="1"/>
            </p:cNvSpPr>
            <p:nvPr/>
          </p:nvSpPr>
          <p:spPr bwMode="auto">
            <a:xfrm flipV="1">
              <a:off x="1536" y="2784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7" name="AutoShape 18"/>
            <p:cNvSpPr>
              <a:spLocks noChangeArrowheads="1"/>
            </p:cNvSpPr>
            <p:nvPr/>
          </p:nvSpPr>
          <p:spPr bwMode="auto">
            <a:xfrm rot="-5400000">
              <a:off x="1440" y="3504"/>
              <a:ext cx="192" cy="96"/>
            </a:xfrm>
            <a:prstGeom prst="flowChartDecisi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8" name="Group 19"/>
          <p:cNvGrpSpPr>
            <a:grpSpLocks/>
          </p:cNvGrpSpPr>
          <p:nvPr/>
        </p:nvGrpSpPr>
        <p:grpSpPr bwMode="auto">
          <a:xfrm>
            <a:off x="2514600" y="2057400"/>
            <a:ext cx="304800" cy="1066800"/>
            <a:chOff x="1440" y="1056"/>
            <a:chExt cx="192" cy="816"/>
          </a:xfrm>
        </p:grpSpPr>
        <p:sp>
          <p:nvSpPr>
            <p:cNvPr id="49" name="Line 20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0" name="AutoShape 21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1" name="Text Box 59"/>
          <p:cNvSpPr txBox="1">
            <a:spLocks noChangeArrowheads="1"/>
          </p:cNvSpPr>
          <p:nvPr/>
        </p:nvSpPr>
        <p:spPr bwMode="auto">
          <a:xfrm>
            <a:off x="1676400" y="58028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Reusing </a:t>
            </a:r>
            <a:r>
              <a:rPr lang="en-US" dirty="0" smtClean="0"/>
              <a:t>Class </a:t>
            </a:r>
            <a:endParaRPr lang="en-US" dirty="0"/>
          </a:p>
        </p:txBody>
      </p:sp>
      <p:sp>
        <p:nvSpPr>
          <p:cNvPr id="52" name="Text Box 11"/>
          <p:cNvSpPr txBox="1">
            <a:spLocks noChangeArrowheads="1"/>
          </p:cNvSpPr>
          <p:nvPr/>
        </p:nvSpPr>
        <p:spPr bwMode="auto">
          <a:xfrm>
            <a:off x="1676400" y="44312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/>
              <a:t>Reused Class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86000" y="6211669"/>
            <a:ext cx="4876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Reused class independent of callback if it is defined in interface.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0" y="4495800"/>
            <a:ext cx="14478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Delegation depends on interfaces</a:t>
            </a:r>
          </a:p>
        </p:txBody>
      </p:sp>
      <p:pic>
        <p:nvPicPr>
          <p:cNvPr id="37" name="~PP258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5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52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5" grpId="0" animBg="1"/>
      <p:bldP spid="3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Calls vs. Callbacks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Calls</a:t>
            </a:r>
          </a:p>
          <a:p>
            <a:pPr lvl="1"/>
            <a:r>
              <a:rPr lang="en-US" dirty="0"/>
              <a:t>calls from reusing class to reused class</a:t>
            </a:r>
          </a:p>
          <a:p>
            <a:r>
              <a:rPr lang="en-US" dirty="0"/>
              <a:t>Callbacks</a:t>
            </a:r>
          </a:p>
          <a:p>
            <a:pPr lvl="1"/>
            <a:r>
              <a:rPr lang="en-US" dirty="0"/>
              <a:t>calls from reused class to reusing class.</a:t>
            </a:r>
          </a:p>
          <a:p>
            <a:pPr lvl="1"/>
            <a:r>
              <a:rPr lang="en-US" dirty="0"/>
              <a:t>not to implement a symbiotic </a:t>
            </a:r>
            <a:r>
              <a:rPr lang="en-US" dirty="0" smtClean="0"/>
              <a:t>relationship</a:t>
            </a:r>
          </a:p>
          <a:p>
            <a:pPr lvl="2"/>
            <a:r>
              <a:rPr lang="en-US" dirty="0" smtClean="0"/>
              <a:t>Delegate has no idea what the callback does, is independent of it</a:t>
            </a:r>
          </a:p>
          <a:p>
            <a:pPr lvl="2"/>
            <a:r>
              <a:rPr lang="en-US" dirty="0" smtClean="0"/>
              <a:t>Model  notification is example of callback</a:t>
            </a:r>
            <a:endParaRPr lang="en-US" dirty="0"/>
          </a:p>
          <a:p>
            <a:pPr lvl="1"/>
            <a:r>
              <a:rPr lang="en-US" dirty="0"/>
              <a:t>done to service calls</a:t>
            </a:r>
          </a:p>
          <a:p>
            <a:pPr lvl="1"/>
            <a:endParaRPr lang="en-US" dirty="0"/>
          </a:p>
        </p:txBody>
      </p:sp>
      <p:pic>
        <p:nvPicPr>
          <p:cNvPr id="4" name="~PP33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To Statement</a:t>
            </a:r>
            <a:endParaRPr lang="en-US" dirty="0"/>
          </a:p>
        </p:txBody>
      </p:sp>
      <p:pic>
        <p:nvPicPr>
          <p:cNvPr id="4" name="Picture 3" descr="got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600200"/>
            <a:ext cx="3361519" cy="36522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0" y="2362200"/>
            <a:ext cx="4495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err="1"/>
              <a:t>GOTOs</a:t>
            </a:r>
            <a:r>
              <a:rPr lang="en-US" dirty="0"/>
              <a:t>  Required cleverness and hence were cool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 t="18957" r="35881" b="63034"/>
          <a:stretch>
            <a:fillRect/>
          </a:stretch>
        </p:blipFill>
        <p:spPr bwMode="auto">
          <a:xfrm>
            <a:off x="3810000" y="3135868"/>
            <a:ext cx="4724400" cy="104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810000" y="4495800"/>
            <a:ext cx="3733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Pascal: Go To supported but discouraged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0" y="5562600"/>
            <a:ext cx="21336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Java: no Go To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0" y="1295400"/>
            <a:ext cx="41148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GO TO &lt;STATEMENT ID&gt;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~PP260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8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 problems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Occur with callbacks.</a:t>
            </a:r>
          </a:p>
          <a:p>
            <a:r>
              <a:rPr lang="en-US" dirty="0"/>
              <a:t>And if reusing class accesses variables of reused </a:t>
            </a:r>
            <a:r>
              <a:rPr lang="en-US" dirty="0" smtClean="0"/>
              <a:t>class</a:t>
            </a:r>
          </a:p>
          <a:p>
            <a:r>
              <a:rPr lang="en-US" dirty="0" smtClean="0"/>
              <a:t>Must violate principle of least privilege for methods</a:t>
            </a:r>
            <a:endParaRPr lang="en-US" dirty="0"/>
          </a:p>
        </p:txBody>
      </p:sp>
      <p:pic>
        <p:nvPicPr>
          <p:cNvPr id="4" name="~PP28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/>
              <a:t>Inheriting String Database</a:t>
            </a:r>
          </a:p>
        </p:txBody>
      </p:sp>
      <p:sp>
        <p:nvSpPr>
          <p:cNvPr id="238595" name="Rectangle 3"/>
          <p:cNvSpPr>
            <a:spLocks noChangeArrowheads="1"/>
          </p:cNvSpPr>
          <p:nvPr/>
        </p:nvSpPr>
        <p:spPr bwMode="auto">
          <a:xfrm>
            <a:off x="25840" y="838200"/>
            <a:ext cx="8686800" cy="48013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1" dirty="0" smtClean="0"/>
              <a:t>public </a:t>
            </a:r>
            <a:r>
              <a:rPr lang="en-US" b="1" dirty="0"/>
              <a:t>class </a:t>
            </a:r>
            <a:r>
              <a:rPr lang="en-US" dirty="0" err="1"/>
              <a:t>AStringDatabase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</a:t>
            </a:r>
            <a:r>
              <a:rPr lang="en-US" dirty="0" err="1"/>
              <a:t>AStringHistory</a:t>
            </a:r>
            <a:r>
              <a:rPr lang="en-US" dirty="0"/>
              <a:t> </a:t>
            </a:r>
            <a:r>
              <a:rPr lang="en-US" b="1" dirty="0"/>
              <a:t>implements</a:t>
            </a:r>
            <a:r>
              <a:rPr lang="en-US" dirty="0"/>
              <a:t> </a:t>
            </a:r>
            <a:r>
              <a:rPr lang="en-US" dirty="0" err="1"/>
              <a:t>StringDatabase</a:t>
            </a:r>
            <a:r>
              <a:rPr lang="en-US" dirty="0"/>
              <a:t> {	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</a:t>
            </a:r>
            <a:r>
              <a:rPr lang="en-US" b="1" dirty="0"/>
              <a:t>public void </a:t>
            </a:r>
            <a:r>
              <a:rPr lang="en-US" dirty="0" err="1"/>
              <a:t>deleteElement</a:t>
            </a:r>
            <a:r>
              <a:rPr lang="en-US" dirty="0"/>
              <a:t> (String element) </a:t>
            </a:r>
            <a:r>
              <a:rPr lang="en-US" dirty="0" smtClean="0"/>
              <a:t>{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 smtClean="0"/>
              <a:t>		</a:t>
            </a:r>
            <a:r>
              <a:rPr lang="en-US" dirty="0" err="1" smtClean="0"/>
              <a:t>shiftUp</a:t>
            </a:r>
            <a:r>
              <a:rPr lang="en-US" dirty="0" smtClean="0"/>
              <a:t>(</a:t>
            </a:r>
            <a:r>
              <a:rPr lang="en-US" dirty="0" err="1" smtClean="0"/>
              <a:t>indexOf</a:t>
            </a:r>
            <a:r>
              <a:rPr lang="en-US" dirty="0" smtClean="0"/>
              <a:t>(element</a:t>
            </a:r>
            <a:r>
              <a:rPr lang="en-US" dirty="0"/>
              <a:t>));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}		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</a:t>
            </a:r>
            <a:r>
              <a:rPr lang="en-US" b="1" dirty="0"/>
              <a:t>public </a:t>
            </a:r>
            <a:r>
              <a:rPr lang="en-US" b="1" dirty="0" err="1"/>
              <a:t>int</a:t>
            </a:r>
            <a:r>
              <a:rPr lang="en-US" b="1" dirty="0"/>
              <a:t> </a:t>
            </a:r>
            <a:r>
              <a:rPr lang="en-US" dirty="0" err="1"/>
              <a:t>indexOf</a:t>
            </a:r>
            <a:r>
              <a:rPr lang="en-US" dirty="0"/>
              <a:t> (String element) {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</a:t>
            </a:r>
            <a:r>
              <a:rPr lang="en-US" b="1" dirty="0" err="1"/>
              <a:t>int</a:t>
            </a:r>
            <a:r>
              <a:rPr lang="en-US" dirty="0"/>
              <a:t> index = 0;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</a:t>
            </a:r>
            <a:r>
              <a:rPr lang="en-US" b="1" dirty="0"/>
              <a:t>while</a:t>
            </a:r>
            <a:r>
              <a:rPr lang="en-US" dirty="0"/>
              <a:t> ((index &lt; size) &amp;&amp; !</a:t>
            </a:r>
            <a:r>
              <a:rPr lang="en-US" dirty="0" err="1"/>
              <a:t>element.equals</a:t>
            </a:r>
            <a:r>
              <a:rPr lang="en-US" dirty="0"/>
              <a:t>(contents[index]))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	   index++;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index;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}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shiftUp</a:t>
            </a:r>
            <a:r>
              <a:rPr lang="en-US" dirty="0" smtClean="0"/>
              <a:t> (</a:t>
            </a: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startIndex</a:t>
            </a:r>
            <a:r>
              <a:rPr lang="en-US" dirty="0" smtClean="0"/>
              <a:t>) {…}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boolean</a:t>
            </a:r>
            <a:r>
              <a:rPr lang="en-US" dirty="0" smtClean="0"/>
              <a:t> member(String element) {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</a:t>
            </a:r>
            <a:r>
              <a:rPr lang="en-US" b="1" dirty="0"/>
              <a:t>return</a:t>
            </a:r>
            <a:r>
              <a:rPr lang="en-US" dirty="0"/>
              <a:t> </a:t>
            </a:r>
            <a:r>
              <a:rPr lang="en-US" dirty="0" err="1"/>
              <a:t>indexOf</a:t>
            </a:r>
            <a:r>
              <a:rPr lang="en-US" dirty="0"/>
              <a:t> (element) &lt; size;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}	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</a:t>
            </a:r>
            <a:r>
              <a:rPr lang="en-US" b="1" dirty="0"/>
              <a:t>public void </a:t>
            </a:r>
            <a:r>
              <a:rPr lang="en-US" dirty="0"/>
              <a:t>clear() </a:t>
            </a:r>
            <a:r>
              <a:rPr lang="en-US" dirty="0" smtClean="0"/>
              <a:t>{size </a:t>
            </a:r>
            <a:r>
              <a:rPr lang="en-US" dirty="0"/>
              <a:t>= 0</a:t>
            </a:r>
            <a:r>
              <a:rPr lang="en-US" dirty="0" smtClean="0"/>
              <a:t>;}</a:t>
            </a:r>
            <a:r>
              <a:rPr lang="en-US" dirty="0"/>
              <a:t>	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pic>
        <p:nvPicPr>
          <p:cNvPr id="8" name="~PP135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06179" y="4419600"/>
            <a:ext cx="656422" cy="27836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00400" y="5029200"/>
            <a:ext cx="838200" cy="27836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advTm="62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 smtClean="0"/>
              <a:t>Delegating String </a:t>
            </a:r>
            <a:r>
              <a:rPr lang="en-US" dirty="0"/>
              <a:t>Database</a:t>
            </a:r>
          </a:p>
        </p:txBody>
      </p:sp>
      <p:sp>
        <p:nvSpPr>
          <p:cNvPr id="238595" name="Rectangle 3"/>
          <p:cNvSpPr>
            <a:spLocks noChangeArrowheads="1"/>
          </p:cNvSpPr>
          <p:nvPr/>
        </p:nvSpPr>
        <p:spPr bwMode="auto">
          <a:xfrm>
            <a:off x="122238" y="685799"/>
            <a:ext cx="8534400" cy="52629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ADelegatingStringDatabase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StringDatabase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AStringHistoryDelegate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 err="1" smtClean="0">
                <a:solidFill>
                  <a:srgbClr val="0000C0"/>
                </a:solidFill>
                <a:latin typeface="Courier New"/>
              </a:rPr>
              <a:t>stringHistory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AStringHistoryDelegate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indexOf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(String element)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index = 0;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while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((index &lt; </a:t>
            </a:r>
            <a:r>
              <a:rPr lang="en-US" sz="1400" b="1" dirty="0" err="1">
                <a:solidFill>
                  <a:srgbClr val="0000C0"/>
                </a:solidFill>
                <a:latin typeface="Courier New"/>
              </a:rPr>
              <a:t>stringHistory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.size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()) &amp;&amp; 	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!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element.equals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>
                <a:solidFill>
                  <a:srgbClr val="0000C0"/>
                </a:solidFill>
                <a:latin typeface="Courier New"/>
              </a:rPr>
              <a:t>stringHistory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.elementAt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(index)))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index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index;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void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shiftUp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startIndex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for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index =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startIndex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; index + 1 &lt; </a:t>
            </a:r>
            <a:r>
              <a:rPr lang="en-US" sz="1400" b="1" dirty="0" err="1">
                <a:solidFill>
                  <a:srgbClr val="0000C0"/>
                </a:solidFill>
                <a:latin typeface="Courier New"/>
              </a:rPr>
              <a:t>stringHistory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.size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(); 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index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++) 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400" dirty="0" err="1" smtClean="0">
                <a:solidFill>
                  <a:srgbClr val="0000C0"/>
                </a:solidFill>
                <a:latin typeface="Courier New"/>
              </a:rPr>
              <a:t>stringHistory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.</a:t>
            </a:r>
            <a:r>
              <a:rPr lang="en-US" sz="1400" dirty="0" err="1" smtClean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[index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] = </a:t>
            </a:r>
            <a:r>
              <a:rPr lang="en-US" sz="1400" dirty="0" err="1" smtClean="0">
                <a:solidFill>
                  <a:srgbClr val="0000C0"/>
                </a:solidFill>
                <a:latin typeface="Courier New"/>
              </a:rPr>
              <a:t>stringHistory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.elementAt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(index 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+ 1);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>
                <a:solidFill>
                  <a:srgbClr val="0000C0"/>
                </a:solidFill>
                <a:latin typeface="Courier New"/>
              </a:rPr>
              <a:t>stringHistory</a:t>
            </a:r>
            <a:r>
              <a:rPr lang="en-US" sz="1400" dirty="0" err="1">
                <a:solidFill>
                  <a:srgbClr val="000000"/>
                </a:solidFill>
                <a:latin typeface="Courier New"/>
              </a:rPr>
              <a:t>.</a:t>
            </a:r>
            <a:r>
              <a:rPr lang="en-US" sz="1400" dirty="0" err="1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--;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removeElement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(String element)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shiftUp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indexOf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(element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member(String element)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indexOf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(element) &lt; </a:t>
            </a:r>
            <a:r>
              <a:rPr lang="en-US" sz="1400" b="1" dirty="0" err="1">
                <a:solidFill>
                  <a:srgbClr val="0000C0"/>
                </a:solidFill>
                <a:latin typeface="Courier New"/>
              </a:rPr>
              <a:t>stringHistory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.size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clear() {</a:t>
            </a:r>
          </a:p>
          <a:p>
            <a:r>
              <a:rPr lang="en-US" sz="14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C0"/>
                </a:solidFill>
                <a:latin typeface="Courier New"/>
              </a:rPr>
              <a:t>stringHistory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.</a:t>
            </a:r>
            <a:r>
              <a:rPr lang="en-US" sz="1400" dirty="0" err="1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= 0;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400" dirty="0"/>
          </a:p>
        </p:txBody>
      </p:sp>
      <p:pic>
        <p:nvPicPr>
          <p:cNvPr id="8" name="~PP69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2900" y="940832"/>
            <a:ext cx="2514600" cy="27836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86000" y="3011570"/>
            <a:ext cx="1676400" cy="27836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15000" y="3038920"/>
            <a:ext cx="2133600" cy="27836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057400" y="3469688"/>
            <a:ext cx="914400" cy="27836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20616" y="5379482"/>
            <a:ext cx="2503583" cy="27836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6673509" y="3358027"/>
            <a:ext cx="19812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Class as type and accessing non public variables in same package</a:t>
            </a:r>
          </a:p>
        </p:txBody>
      </p:sp>
      <p:pic>
        <p:nvPicPr>
          <p:cNvPr id="19" name="~PP2485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09038" y="65230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6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88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Access issues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8001000" cy="6019800"/>
          </a:xfrm>
        </p:spPr>
        <p:txBody>
          <a:bodyPr/>
          <a:lstStyle/>
          <a:p>
            <a:r>
              <a:rPr lang="en-US" dirty="0"/>
              <a:t>Callbacks methods</a:t>
            </a:r>
          </a:p>
          <a:p>
            <a:pPr lvl="1"/>
            <a:r>
              <a:rPr lang="en-US" dirty="0"/>
              <a:t>must be given public access if interface types the delegator.</a:t>
            </a:r>
          </a:p>
          <a:p>
            <a:pPr lvl="1"/>
            <a:r>
              <a:rPr lang="en-US" dirty="0"/>
              <a:t>can be given protected or default </a:t>
            </a:r>
            <a:r>
              <a:rPr lang="en-US" dirty="0" smtClean="0"/>
              <a:t>access </a:t>
            </a:r>
            <a:endParaRPr lang="en-US" dirty="0"/>
          </a:p>
          <a:p>
            <a:pPr lvl="1"/>
            <a:r>
              <a:rPr lang="en-US" dirty="0"/>
              <a:t> but requires class types, delegator and delegator class in same package</a:t>
            </a:r>
          </a:p>
          <a:p>
            <a:r>
              <a:rPr lang="en-US" dirty="0"/>
              <a:t>May need to give access to reused class variables also</a:t>
            </a:r>
          </a:p>
          <a:p>
            <a:pPr lvl="1"/>
            <a:r>
              <a:rPr lang="en-US" dirty="0"/>
              <a:t>through public methods</a:t>
            </a:r>
          </a:p>
          <a:p>
            <a:pPr lvl="1"/>
            <a:r>
              <a:rPr lang="en-US" dirty="0"/>
              <a:t>or putting delegate and delegator in same package, giving them protected/default access and using class as type</a:t>
            </a:r>
          </a:p>
        </p:txBody>
      </p:sp>
      <p:pic>
        <p:nvPicPr>
          <p:cNvPr id="4" name="~PP278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/>
              <a:t>Cons of Delegation</a:t>
            </a:r>
          </a:p>
        </p:txBody>
      </p:sp>
      <p:sp>
        <p:nvSpPr>
          <p:cNvPr id="2601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676400" y="1447800"/>
            <a:ext cx="3962400" cy="4114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Need to instantiate multiple classes.</a:t>
            </a:r>
          </a:p>
          <a:p>
            <a:r>
              <a:rPr lang="en-US" dirty="0"/>
              <a:t>Need to compose instances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Boombox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assembled stereo</a:t>
            </a:r>
            <a:endParaRPr lang="en-US" dirty="0"/>
          </a:p>
          <a:p>
            <a:r>
              <a:rPr lang="en-US" dirty="0"/>
              <a:t>Need to define stub methods</a:t>
            </a:r>
          </a:p>
          <a:p>
            <a:r>
              <a:rPr lang="en-US" dirty="0"/>
              <a:t>Access </a:t>
            </a:r>
            <a:r>
              <a:rPr lang="en-US" dirty="0" smtClean="0"/>
              <a:t>problems</a:t>
            </a:r>
          </a:p>
          <a:p>
            <a:r>
              <a:rPr lang="en-US" dirty="0" smtClean="0"/>
              <a:t>Need to define special interfaces for  “non standalone” class.</a:t>
            </a:r>
          </a:p>
          <a:p>
            <a:endParaRPr lang="en-US" dirty="0"/>
          </a:p>
        </p:txBody>
      </p:sp>
      <p:pic>
        <p:nvPicPr>
          <p:cNvPr id="4" name="~PP21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5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1143000"/>
          </a:xfrm>
        </p:spPr>
        <p:txBody>
          <a:bodyPr/>
          <a:lstStyle/>
          <a:p>
            <a:r>
              <a:rPr lang="en-US" dirty="0" smtClean="0"/>
              <a:t>Pros of Delegation </a:t>
            </a:r>
            <a:endParaRPr lang="en-US" dirty="0"/>
          </a:p>
        </p:txBody>
      </p:sp>
      <p:sp>
        <p:nvSpPr>
          <p:cNvPr id="182284" name="Text Box 12"/>
          <p:cNvSpPr txBox="1">
            <a:spLocks noChangeArrowheads="1"/>
          </p:cNvSpPr>
          <p:nvPr/>
        </p:nvSpPr>
        <p:spPr bwMode="auto">
          <a:xfrm>
            <a:off x="5029200" y="1676400"/>
            <a:ext cx="23622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/>
              <a:t>Reused Interface</a:t>
            </a: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733800" y="1828800"/>
            <a:ext cx="1295400" cy="152400"/>
            <a:chOff x="2352" y="1152"/>
            <a:chExt cx="1152" cy="96"/>
          </a:xfrm>
        </p:grpSpPr>
        <p:sp>
          <p:nvSpPr>
            <p:cNvPr id="182295" name="Line 23"/>
            <p:cNvSpPr>
              <a:spLocks noChangeShapeType="1"/>
            </p:cNvSpPr>
            <p:nvPr/>
          </p:nvSpPr>
          <p:spPr bwMode="auto">
            <a:xfrm>
              <a:off x="2352" y="1200"/>
              <a:ext cx="11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2296" name="AutoShape 24"/>
            <p:cNvSpPr>
              <a:spLocks noChangeArrowheads="1"/>
            </p:cNvSpPr>
            <p:nvPr/>
          </p:nvSpPr>
          <p:spPr bwMode="auto">
            <a:xfrm>
              <a:off x="2736" y="1152"/>
              <a:ext cx="144" cy="9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82303" name="Text Box 31"/>
          <p:cNvSpPr txBox="1">
            <a:spLocks noChangeArrowheads="1"/>
          </p:cNvSpPr>
          <p:nvPr/>
        </p:nvSpPr>
        <p:spPr bwMode="auto">
          <a:xfrm>
            <a:off x="5029200" y="3124200"/>
            <a:ext cx="23622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/>
              <a:t>Reusing Interface</a:t>
            </a: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5943600" y="2057400"/>
            <a:ext cx="304800" cy="990600"/>
            <a:chOff x="1440" y="1056"/>
            <a:chExt cx="192" cy="816"/>
          </a:xfrm>
        </p:grpSpPr>
        <p:sp>
          <p:nvSpPr>
            <p:cNvPr id="182306" name="Line 34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2307" name="AutoShape 35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3733800" y="3276600"/>
            <a:ext cx="1295400" cy="152400"/>
            <a:chOff x="2352" y="1152"/>
            <a:chExt cx="1152" cy="96"/>
          </a:xfrm>
        </p:grpSpPr>
        <p:sp>
          <p:nvSpPr>
            <p:cNvPr id="182320" name="Line 48"/>
            <p:cNvSpPr>
              <a:spLocks noChangeShapeType="1"/>
            </p:cNvSpPr>
            <p:nvPr/>
          </p:nvSpPr>
          <p:spPr bwMode="auto">
            <a:xfrm>
              <a:off x="2352" y="1200"/>
              <a:ext cx="11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2321" name="AutoShape 49"/>
            <p:cNvSpPr>
              <a:spLocks noChangeArrowheads="1"/>
            </p:cNvSpPr>
            <p:nvPr/>
          </p:nvSpPr>
          <p:spPr bwMode="auto">
            <a:xfrm>
              <a:off x="2736" y="1152"/>
              <a:ext cx="144" cy="9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82330" name="Text Box 58"/>
          <p:cNvSpPr txBox="1">
            <a:spLocks noChangeArrowheads="1"/>
          </p:cNvSpPr>
          <p:nvPr/>
        </p:nvSpPr>
        <p:spPr bwMode="auto">
          <a:xfrm>
            <a:off x="5029200" y="4343400"/>
            <a:ext cx="23622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/>
              <a:t>Reused Interface</a:t>
            </a:r>
          </a:p>
        </p:txBody>
      </p:sp>
      <p:grpSp>
        <p:nvGrpSpPr>
          <p:cNvPr id="7" name="Group 63"/>
          <p:cNvGrpSpPr>
            <a:grpSpLocks/>
          </p:cNvGrpSpPr>
          <p:nvPr/>
        </p:nvGrpSpPr>
        <p:grpSpPr bwMode="auto">
          <a:xfrm>
            <a:off x="3733800" y="4495800"/>
            <a:ext cx="1295400" cy="152400"/>
            <a:chOff x="2352" y="1152"/>
            <a:chExt cx="1152" cy="96"/>
          </a:xfrm>
        </p:grpSpPr>
        <p:sp>
          <p:nvSpPr>
            <p:cNvPr id="182336" name="Line 64"/>
            <p:cNvSpPr>
              <a:spLocks noChangeShapeType="1"/>
            </p:cNvSpPr>
            <p:nvPr/>
          </p:nvSpPr>
          <p:spPr bwMode="auto">
            <a:xfrm>
              <a:off x="2352" y="1200"/>
              <a:ext cx="11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2337" name="AutoShape 65"/>
            <p:cNvSpPr>
              <a:spLocks noChangeArrowheads="1"/>
            </p:cNvSpPr>
            <p:nvPr/>
          </p:nvSpPr>
          <p:spPr bwMode="auto">
            <a:xfrm>
              <a:off x="2736" y="1152"/>
              <a:ext cx="144" cy="9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82338" name="Text Box 66"/>
          <p:cNvSpPr txBox="1">
            <a:spLocks noChangeArrowheads="1"/>
          </p:cNvSpPr>
          <p:nvPr/>
        </p:nvSpPr>
        <p:spPr bwMode="auto">
          <a:xfrm>
            <a:off x="5029200" y="5791200"/>
            <a:ext cx="23622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/>
              <a:t>Reusing Interface</a:t>
            </a:r>
          </a:p>
        </p:txBody>
      </p: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5943600" y="4724400"/>
            <a:ext cx="304800" cy="990600"/>
            <a:chOff x="1440" y="1056"/>
            <a:chExt cx="192" cy="816"/>
          </a:xfrm>
        </p:grpSpPr>
        <p:sp>
          <p:nvSpPr>
            <p:cNvPr id="182340" name="Line 68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2341" name="AutoShape 69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9" name="Group 70"/>
          <p:cNvGrpSpPr>
            <a:grpSpLocks/>
          </p:cNvGrpSpPr>
          <p:nvPr/>
        </p:nvGrpSpPr>
        <p:grpSpPr bwMode="auto">
          <a:xfrm>
            <a:off x="3733800" y="5943600"/>
            <a:ext cx="1295400" cy="152400"/>
            <a:chOff x="2352" y="1152"/>
            <a:chExt cx="1152" cy="96"/>
          </a:xfrm>
        </p:grpSpPr>
        <p:sp>
          <p:nvSpPr>
            <p:cNvPr id="182343" name="Line 71"/>
            <p:cNvSpPr>
              <a:spLocks noChangeShapeType="1"/>
            </p:cNvSpPr>
            <p:nvPr/>
          </p:nvSpPr>
          <p:spPr bwMode="auto">
            <a:xfrm>
              <a:off x="2352" y="1200"/>
              <a:ext cx="11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2344" name="AutoShape 72"/>
            <p:cNvSpPr>
              <a:spLocks noChangeArrowheads="1"/>
            </p:cNvSpPr>
            <p:nvPr/>
          </p:nvSpPr>
          <p:spPr bwMode="auto">
            <a:xfrm>
              <a:off x="2736" y="1152"/>
              <a:ext cx="144" cy="9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1676400" y="16880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/>
              <a:t>Reused Class</a:t>
            </a: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1676400" y="3124200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Reusing </a:t>
            </a:r>
            <a:r>
              <a:rPr lang="en-US" dirty="0" smtClean="0"/>
              <a:t>Class </a:t>
            </a:r>
            <a:endParaRPr lang="en-US" dirty="0"/>
          </a:p>
        </p:txBody>
      </p:sp>
      <p:grpSp>
        <p:nvGrpSpPr>
          <p:cNvPr id="38" name="Group 16"/>
          <p:cNvGrpSpPr>
            <a:grpSpLocks/>
          </p:cNvGrpSpPr>
          <p:nvPr/>
        </p:nvGrpSpPr>
        <p:grpSpPr bwMode="auto">
          <a:xfrm>
            <a:off x="2590800" y="4800600"/>
            <a:ext cx="152400" cy="990600"/>
            <a:chOff x="1488" y="2784"/>
            <a:chExt cx="96" cy="864"/>
          </a:xfrm>
        </p:grpSpPr>
        <p:sp>
          <p:nvSpPr>
            <p:cNvPr id="39" name="Line 17"/>
            <p:cNvSpPr>
              <a:spLocks noChangeShapeType="1"/>
            </p:cNvSpPr>
            <p:nvPr/>
          </p:nvSpPr>
          <p:spPr bwMode="auto">
            <a:xfrm flipV="1">
              <a:off x="1536" y="2784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" name="AutoShape 18"/>
            <p:cNvSpPr>
              <a:spLocks noChangeArrowheads="1"/>
            </p:cNvSpPr>
            <p:nvPr/>
          </p:nvSpPr>
          <p:spPr bwMode="auto">
            <a:xfrm rot="-5400000">
              <a:off x="1440" y="3504"/>
              <a:ext cx="192" cy="96"/>
            </a:xfrm>
            <a:prstGeom prst="flowChartDecisi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1" name="Group 19"/>
          <p:cNvGrpSpPr>
            <a:grpSpLocks/>
          </p:cNvGrpSpPr>
          <p:nvPr/>
        </p:nvGrpSpPr>
        <p:grpSpPr bwMode="auto">
          <a:xfrm>
            <a:off x="2514600" y="2057400"/>
            <a:ext cx="304800" cy="1066800"/>
            <a:chOff x="1440" y="1056"/>
            <a:chExt cx="192" cy="816"/>
          </a:xfrm>
        </p:grpSpPr>
        <p:sp>
          <p:nvSpPr>
            <p:cNvPr id="42" name="Line 20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3" name="AutoShape 21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4" name="Text Box 59"/>
          <p:cNvSpPr txBox="1">
            <a:spLocks noChangeArrowheads="1"/>
          </p:cNvSpPr>
          <p:nvPr/>
        </p:nvSpPr>
        <p:spPr bwMode="auto">
          <a:xfrm>
            <a:off x="1676400" y="58028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Reusing </a:t>
            </a:r>
            <a:r>
              <a:rPr lang="en-US" dirty="0" smtClean="0"/>
              <a:t>Class </a:t>
            </a:r>
            <a:endParaRPr lang="en-US" dirty="0"/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1676400" y="44312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/>
              <a:t>Reused Class</a:t>
            </a:r>
          </a:p>
        </p:txBody>
      </p:sp>
      <p:pic>
        <p:nvPicPr>
          <p:cNvPr id="46" name="~PP172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1143000"/>
          </a:xfrm>
        </p:spPr>
        <p:txBody>
          <a:bodyPr/>
          <a:lstStyle/>
          <a:p>
            <a:r>
              <a:rPr lang="en-US" dirty="0" smtClean="0"/>
              <a:t>Substituting Reused Class</a:t>
            </a:r>
            <a:endParaRPr lang="en-US" dirty="0"/>
          </a:p>
        </p:txBody>
      </p:sp>
      <p:sp>
        <p:nvSpPr>
          <p:cNvPr id="182284" name="Text Box 12"/>
          <p:cNvSpPr txBox="1">
            <a:spLocks noChangeArrowheads="1"/>
          </p:cNvSpPr>
          <p:nvPr/>
        </p:nvSpPr>
        <p:spPr bwMode="auto">
          <a:xfrm>
            <a:off x="5029200" y="1676400"/>
            <a:ext cx="23622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/>
              <a:t>Reused Interface</a:t>
            </a: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733800" y="1828800"/>
            <a:ext cx="1295400" cy="152400"/>
            <a:chOff x="2352" y="1152"/>
            <a:chExt cx="1152" cy="96"/>
          </a:xfrm>
        </p:grpSpPr>
        <p:sp>
          <p:nvSpPr>
            <p:cNvPr id="182295" name="Line 23"/>
            <p:cNvSpPr>
              <a:spLocks noChangeShapeType="1"/>
            </p:cNvSpPr>
            <p:nvPr/>
          </p:nvSpPr>
          <p:spPr bwMode="auto">
            <a:xfrm>
              <a:off x="2352" y="1200"/>
              <a:ext cx="11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2296" name="AutoShape 24"/>
            <p:cNvSpPr>
              <a:spLocks noChangeArrowheads="1"/>
            </p:cNvSpPr>
            <p:nvPr/>
          </p:nvSpPr>
          <p:spPr bwMode="auto">
            <a:xfrm>
              <a:off x="2736" y="1152"/>
              <a:ext cx="144" cy="9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82303" name="Text Box 31"/>
          <p:cNvSpPr txBox="1">
            <a:spLocks noChangeArrowheads="1"/>
          </p:cNvSpPr>
          <p:nvPr/>
        </p:nvSpPr>
        <p:spPr bwMode="auto">
          <a:xfrm>
            <a:off x="5029200" y="3124200"/>
            <a:ext cx="23622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/>
              <a:t>Reusing Interface</a:t>
            </a: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5943600" y="2057400"/>
            <a:ext cx="304800" cy="990600"/>
            <a:chOff x="1440" y="1056"/>
            <a:chExt cx="192" cy="816"/>
          </a:xfrm>
        </p:grpSpPr>
        <p:sp>
          <p:nvSpPr>
            <p:cNvPr id="182306" name="Line 34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2307" name="AutoShape 35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3733800" y="3276600"/>
            <a:ext cx="1295400" cy="152400"/>
            <a:chOff x="2352" y="1152"/>
            <a:chExt cx="1152" cy="96"/>
          </a:xfrm>
        </p:grpSpPr>
        <p:sp>
          <p:nvSpPr>
            <p:cNvPr id="182320" name="Line 48"/>
            <p:cNvSpPr>
              <a:spLocks noChangeShapeType="1"/>
            </p:cNvSpPr>
            <p:nvPr/>
          </p:nvSpPr>
          <p:spPr bwMode="auto">
            <a:xfrm>
              <a:off x="2352" y="1200"/>
              <a:ext cx="11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2321" name="AutoShape 49"/>
            <p:cNvSpPr>
              <a:spLocks noChangeArrowheads="1"/>
            </p:cNvSpPr>
            <p:nvPr/>
          </p:nvSpPr>
          <p:spPr bwMode="auto">
            <a:xfrm>
              <a:off x="2736" y="1152"/>
              <a:ext cx="144" cy="9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82330" name="Text Box 58"/>
          <p:cNvSpPr txBox="1">
            <a:spLocks noChangeArrowheads="1"/>
          </p:cNvSpPr>
          <p:nvPr/>
        </p:nvSpPr>
        <p:spPr bwMode="auto">
          <a:xfrm>
            <a:off x="5029200" y="4343400"/>
            <a:ext cx="23622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/>
              <a:t>Reused Interface</a:t>
            </a:r>
          </a:p>
        </p:txBody>
      </p:sp>
      <p:grpSp>
        <p:nvGrpSpPr>
          <p:cNvPr id="7" name="Group 63"/>
          <p:cNvGrpSpPr>
            <a:grpSpLocks/>
          </p:cNvGrpSpPr>
          <p:nvPr/>
        </p:nvGrpSpPr>
        <p:grpSpPr bwMode="auto">
          <a:xfrm>
            <a:off x="3733800" y="4495800"/>
            <a:ext cx="1295400" cy="152400"/>
            <a:chOff x="2352" y="1152"/>
            <a:chExt cx="1152" cy="96"/>
          </a:xfrm>
        </p:grpSpPr>
        <p:sp>
          <p:nvSpPr>
            <p:cNvPr id="182336" name="Line 64"/>
            <p:cNvSpPr>
              <a:spLocks noChangeShapeType="1"/>
            </p:cNvSpPr>
            <p:nvPr/>
          </p:nvSpPr>
          <p:spPr bwMode="auto">
            <a:xfrm>
              <a:off x="2352" y="1200"/>
              <a:ext cx="11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2337" name="AutoShape 65"/>
            <p:cNvSpPr>
              <a:spLocks noChangeArrowheads="1"/>
            </p:cNvSpPr>
            <p:nvPr/>
          </p:nvSpPr>
          <p:spPr bwMode="auto">
            <a:xfrm>
              <a:off x="2736" y="1152"/>
              <a:ext cx="144" cy="9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82338" name="Text Box 66"/>
          <p:cNvSpPr txBox="1">
            <a:spLocks noChangeArrowheads="1"/>
          </p:cNvSpPr>
          <p:nvPr/>
        </p:nvSpPr>
        <p:spPr bwMode="auto">
          <a:xfrm>
            <a:off x="5029200" y="5791200"/>
            <a:ext cx="23622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/>
              <a:t>Reusing Interface</a:t>
            </a:r>
          </a:p>
        </p:txBody>
      </p: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5943600" y="4724400"/>
            <a:ext cx="304800" cy="990600"/>
            <a:chOff x="1440" y="1056"/>
            <a:chExt cx="192" cy="816"/>
          </a:xfrm>
        </p:grpSpPr>
        <p:sp>
          <p:nvSpPr>
            <p:cNvPr id="182340" name="Line 68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2341" name="AutoShape 69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9" name="Group 70"/>
          <p:cNvGrpSpPr>
            <a:grpSpLocks/>
          </p:cNvGrpSpPr>
          <p:nvPr/>
        </p:nvGrpSpPr>
        <p:grpSpPr bwMode="auto">
          <a:xfrm>
            <a:off x="3733800" y="5943600"/>
            <a:ext cx="1295400" cy="152400"/>
            <a:chOff x="2352" y="1152"/>
            <a:chExt cx="1152" cy="96"/>
          </a:xfrm>
        </p:grpSpPr>
        <p:sp>
          <p:nvSpPr>
            <p:cNvPr id="182343" name="Line 71"/>
            <p:cNvSpPr>
              <a:spLocks noChangeShapeType="1"/>
            </p:cNvSpPr>
            <p:nvPr/>
          </p:nvSpPr>
          <p:spPr bwMode="auto">
            <a:xfrm>
              <a:off x="2352" y="1200"/>
              <a:ext cx="115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2344" name="AutoShape 72"/>
            <p:cNvSpPr>
              <a:spLocks noChangeArrowheads="1"/>
            </p:cNvSpPr>
            <p:nvPr/>
          </p:nvSpPr>
          <p:spPr bwMode="auto">
            <a:xfrm>
              <a:off x="2736" y="1152"/>
              <a:ext cx="144" cy="9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1676400" y="16880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Reused </a:t>
            </a:r>
            <a:r>
              <a:rPr lang="en-US" dirty="0" smtClean="0"/>
              <a:t>Class 2</a:t>
            </a:r>
            <a:endParaRPr lang="en-US" dirty="0"/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1676400" y="3124200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Reusing </a:t>
            </a:r>
            <a:r>
              <a:rPr lang="en-US" dirty="0" smtClean="0"/>
              <a:t>Class 2 </a:t>
            </a:r>
            <a:endParaRPr lang="en-US" dirty="0"/>
          </a:p>
        </p:txBody>
      </p:sp>
      <p:grpSp>
        <p:nvGrpSpPr>
          <p:cNvPr id="38" name="Group 16"/>
          <p:cNvGrpSpPr>
            <a:grpSpLocks/>
          </p:cNvGrpSpPr>
          <p:nvPr/>
        </p:nvGrpSpPr>
        <p:grpSpPr bwMode="auto">
          <a:xfrm>
            <a:off x="2590800" y="4800600"/>
            <a:ext cx="152400" cy="990600"/>
            <a:chOff x="1488" y="2784"/>
            <a:chExt cx="96" cy="864"/>
          </a:xfrm>
        </p:grpSpPr>
        <p:sp>
          <p:nvSpPr>
            <p:cNvPr id="39" name="Line 17"/>
            <p:cNvSpPr>
              <a:spLocks noChangeShapeType="1"/>
            </p:cNvSpPr>
            <p:nvPr/>
          </p:nvSpPr>
          <p:spPr bwMode="auto">
            <a:xfrm flipV="1">
              <a:off x="1536" y="2784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" name="AutoShape 18"/>
            <p:cNvSpPr>
              <a:spLocks noChangeArrowheads="1"/>
            </p:cNvSpPr>
            <p:nvPr/>
          </p:nvSpPr>
          <p:spPr bwMode="auto">
            <a:xfrm rot="-5400000">
              <a:off x="1440" y="3504"/>
              <a:ext cx="192" cy="96"/>
            </a:xfrm>
            <a:prstGeom prst="flowChartDecisi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1" name="Group 19"/>
          <p:cNvGrpSpPr>
            <a:grpSpLocks/>
          </p:cNvGrpSpPr>
          <p:nvPr/>
        </p:nvGrpSpPr>
        <p:grpSpPr bwMode="auto">
          <a:xfrm>
            <a:off x="2514600" y="2057400"/>
            <a:ext cx="304800" cy="1066800"/>
            <a:chOff x="1440" y="1056"/>
            <a:chExt cx="192" cy="816"/>
          </a:xfrm>
        </p:grpSpPr>
        <p:sp>
          <p:nvSpPr>
            <p:cNvPr id="42" name="Line 20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3" name="AutoShape 21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4" name="Text Box 59"/>
          <p:cNvSpPr txBox="1">
            <a:spLocks noChangeArrowheads="1"/>
          </p:cNvSpPr>
          <p:nvPr/>
        </p:nvSpPr>
        <p:spPr bwMode="auto">
          <a:xfrm>
            <a:off x="1676400" y="58028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Reusing </a:t>
            </a:r>
            <a:r>
              <a:rPr lang="en-US" dirty="0" smtClean="0"/>
              <a:t>Class </a:t>
            </a:r>
            <a:endParaRPr lang="en-US" dirty="0"/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1676400" y="44312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Reused </a:t>
            </a:r>
            <a:r>
              <a:rPr lang="en-US" dirty="0" smtClean="0"/>
              <a:t>Class 2</a:t>
            </a:r>
            <a:endParaRPr lang="en-US" dirty="0"/>
          </a:p>
        </p:txBody>
      </p:sp>
      <p:sp>
        <p:nvSpPr>
          <p:cNvPr id="46" name="Rectangle 5"/>
          <p:cNvSpPr>
            <a:spLocks noChangeArrowheads="1"/>
          </p:cNvSpPr>
          <p:nvPr/>
        </p:nvSpPr>
        <p:spPr bwMode="auto">
          <a:xfrm>
            <a:off x="3200400" y="1676400"/>
            <a:ext cx="304800" cy="36933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47" name="Rectangle 5"/>
          <p:cNvSpPr>
            <a:spLocks noChangeArrowheads="1"/>
          </p:cNvSpPr>
          <p:nvPr/>
        </p:nvSpPr>
        <p:spPr bwMode="auto">
          <a:xfrm>
            <a:off x="3276600" y="3124200"/>
            <a:ext cx="304800" cy="36933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48" name="Rectangle 5"/>
          <p:cNvSpPr>
            <a:spLocks noChangeArrowheads="1"/>
          </p:cNvSpPr>
          <p:nvPr/>
        </p:nvSpPr>
        <p:spPr bwMode="auto">
          <a:xfrm>
            <a:off x="3200400" y="4419600"/>
            <a:ext cx="304800" cy="36933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pic>
        <p:nvPicPr>
          <p:cNvPr id="49" name="~PP224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8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5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182330" grpId="0" animBg="1"/>
      <p:bldP spid="18233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8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1143000"/>
            <a:ext cx="76200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AResettingCounter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Counter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add 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amount)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if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((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 - amount) &gt;=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Integer.</a:t>
            </a:r>
            <a:r>
              <a:rPr lang="en-US" b="1" i="1" dirty="0" err="1">
                <a:solidFill>
                  <a:srgbClr val="0000C0"/>
                </a:solidFill>
                <a:latin typeface="Consolas"/>
              </a:rPr>
              <a:t>MAX_VALUE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counter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else</a:t>
            </a:r>
            <a:endParaRPr lang="en-US" b="1" dirty="0">
              <a:solidFill>
                <a:srgbClr val="7F0055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counter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+= amount;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getValue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counter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/>
          </a:p>
        </p:txBody>
      </p:sp>
      <p:pic>
        <p:nvPicPr>
          <p:cNvPr id="5" name="~PP15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Inheriting Observable Counter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0233" y="1219200"/>
            <a:ext cx="8351838" cy="464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AnInheritingObservableResettingCounter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	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AResettingCounter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ObservableCounter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ObserverHistory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observers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AnObserverHistory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add 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amount)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.add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(amount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notifyObservers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addObserver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CounterObserver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observer)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observers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.addElement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(observer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observer.update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notifyObservers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observerNum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observerNum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observers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.size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observerNum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++)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observers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.elementAt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observerNum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).update(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r>
              <a:rPr lang="en-US" sz="1600" dirty="0" smtClean="0"/>
              <a:t>	</a:t>
            </a:r>
            <a:endParaRPr lang="en-US" sz="16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168343" y="1237962"/>
            <a:ext cx="918257" cy="36933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pic>
        <p:nvPicPr>
          <p:cNvPr id="7" name="~PP53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7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Delegating Observable Counter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838200"/>
            <a:ext cx="8001000" cy="5837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class</a:t>
            </a:r>
            <a:r>
              <a:rPr lang="en-US" sz="1600" dirty="0" smtClean="0"/>
              <a:t> </a:t>
            </a:r>
            <a:r>
              <a:rPr lang="en-US" sz="1600" dirty="0" err="1" smtClean="0"/>
              <a:t>ADelegatingObservableCounter</a:t>
            </a:r>
            <a:r>
              <a:rPr lang="en-US" sz="1600" dirty="0" smtClean="0"/>
              <a:t> </a:t>
            </a:r>
            <a:r>
              <a:rPr lang="en-US" sz="1600" b="1" dirty="0" smtClean="0"/>
              <a:t>implements</a:t>
            </a:r>
            <a:r>
              <a:rPr lang="en-US" sz="1600" dirty="0" smtClean="0"/>
              <a:t> </a:t>
            </a:r>
            <a:r>
              <a:rPr lang="en-US" sz="1600" dirty="0" err="1" smtClean="0"/>
              <a:t>ObservableCounter</a:t>
            </a:r>
            <a:r>
              <a:rPr lang="en-US" sz="1600" dirty="0" smtClean="0"/>
              <a:t> {</a:t>
            </a:r>
          </a:p>
          <a:p>
            <a:r>
              <a:rPr lang="en-US" sz="1600" dirty="0" smtClean="0"/>
              <a:t>	Counter</a:t>
            </a:r>
            <a:r>
              <a:rPr lang="en-US" sz="1600" b="1" dirty="0" smtClean="0"/>
              <a:t> </a:t>
            </a:r>
            <a:r>
              <a:rPr lang="en-US" sz="1600" dirty="0" err="1" smtClean="0"/>
              <a:t>counter</a:t>
            </a:r>
            <a:r>
              <a:rPr lang="en-US" sz="1600" dirty="0" smtClean="0"/>
              <a:t> ;</a:t>
            </a:r>
          </a:p>
          <a:p>
            <a:r>
              <a:rPr lang="en-US" sz="1600" dirty="0" smtClean="0"/>
              <a:t> 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AnObservableCounter</a:t>
            </a:r>
            <a:r>
              <a:rPr lang="en-US" sz="1600" dirty="0" smtClean="0"/>
              <a:t> (Counter </a:t>
            </a:r>
            <a:r>
              <a:rPr lang="en-US" sz="1600" dirty="0" err="1" smtClean="0"/>
              <a:t>theCounter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		counter = </a:t>
            </a:r>
            <a:r>
              <a:rPr lang="en-US" sz="1600" dirty="0" err="1" smtClean="0"/>
              <a:t>theCounter</a:t>
            </a:r>
            <a:r>
              <a:rPr lang="en-US" sz="1600" dirty="0" smtClean="0"/>
              <a:t>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ObserverHistory</a:t>
            </a:r>
            <a:r>
              <a:rPr lang="en-US" sz="1600" dirty="0" smtClean="0"/>
              <a:t> observers = </a:t>
            </a:r>
            <a:r>
              <a:rPr lang="en-US" sz="1600" b="1" dirty="0" smtClean="0"/>
              <a:t>new</a:t>
            </a:r>
            <a:r>
              <a:rPr lang="en-US" sz="1600" dirty="0" smtClean="0"/>
              <a:t> </a:t>
            </a:r>
            <a:r>
              <a:rPr lang="en-US" sz="1600" dirty="0" err="1" smtClean="0"/>
              <a:t>AnObserverHistory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add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amount)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counter.add</a:t>
            </a:r>
            <a:r>
              <a:rPr lang="en-US" sz="1600" dirty="0" smtClean="0"/>
              <a:t>(amount);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getValue</a:t>
            </a:r>
            <a:r>
              <a:rPr lang="en-US" sz="1600" dirty="0" smtClean="0"/>
              <a:t>() {</a:t>
            </a:r>
            <a:r>
              <a:rPr lang="en-US" sz="1600" b="1" dirty="0" smtClean="0"/>
              <a:t>return</a:t>
            </a:r>
            <a:r>
              <a:rPr lang="en-US" sz="1600" dirty="0" smtClean="0"/>
              <a:t> </a:t>
            </a:r>
            <a:r>
              <a:rPr lang="en-US" sz="1600" dirty="0" err="1" smtClean="0"/>
              <a:t>counter.getValue</a:t>
            </a:r>
            <a:r>
              <a:rPr lang="en-US" sz="1600" dirty="0" smtClean="0"/>
              <a:t>();}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addObserver</a:t>
            </a:r>
            <a:r>
              <a:rPr lang="en-US" sz="1600" dirty="0" smtClean="0"/>
              <a:t>(</a:t>
            </a:r>
            <a:r>
              <a:rPr lang="en-US" sz="1600" dirty="0" err="1" smtClean="0"/>
              <a:t>CounterObserver</a:t>
            </a:r>
            <a:r>
              <a:rPr lang="en-US" sz="1600" dirty="0" smtClean="0"/>
              <a:t> observer) {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observers.addElement</a:t>
            </a:r>
            <a:r>
              <a:rPr lang="en-US" sz="1600" dirty="0" smtClean="0"/>
              <a:t>(observer);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observer.update</a:t>
            </a:r>
            <a:r>
              <a:rPr lang="en-US" sz="1600" dirty="0" smtClean="0"/>
              <a:t>(</a:t>
            </a:r>
            <a:r>
              <a:rPr lang="en-US" sz="1600" b="1" dirty="0" smtClean="0"/>
              <a:t>this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void</a:t>
            </a:r>
            <a:r>
              <a:rPr lang="en-US" sz="1600" dirty="0" smtClean="0"/>
              <a:t> </a:t>
            </a:r>
            <a:r>
              <a:rPr lang="en-US" sz="1600" dirty="0" err="1" smtClean="0"/>
              <a:t>notifyObservers</a:t>
            </a:r>
            <a:r>
              <a:rPr lang="en-US" sz="1600" dirty="0" smtClean="0"/>
              <a:t>() {</a:t>
            </a:r>
          </a:p>
          <a:p>
            <a:r>
              <a:rPr lang="en-US" sz="1600" b="1" dirty="0" smtClean="0"/>
              <a:t>		for</a:t>
            </a:r>
            <a:r>
              <a:rPr lang="en-US" sz="1600" dirty="0" smtClean="0"/>
              <a:t> 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= 0; 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 &lt; </a:t>
            </a:r>
            <a:r>
              <a:rPr lang="en-US" sz="1600" dirty="0" err="1" smtClean="0"/>
              <a:t>observers.size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++)</a:t>
            </a:r>
          </a:p>
          <a:p>
            <a:r>
              <a:rPr lang="en-US" sz="1600" dirty="0" smtClean="0"/>
              <a:t>		</a:t>
            </a:r>
            <a:r>
              <a:rPr lang="en-US" sz="1600" dirty="0" err="1" smtClean="0"/>
              <a:t>observers.elementAt</a:t>
            </a:r>
            <a:r>
              <a:rPr lang="en-US" sz="1600" dirty="0" smtClean="0"/>
              <a:t>(</a:t>
            </a:r>
            <a:r>
              <a:rPr lang="en-US" sz="1600" dirty="0" err="1" smtClean="0"/>
              <a:t>observerNum</a:t>
            </a:r>
            <a:r>
              <a:rPr lang="en-US" sz="1600" dirty="0" smtClean="0"/>
              <a:t>).update(this);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 smtClean="0"/>
              <a:t>}</a:t>
            </a:r>
          </a:p>
          <a:p>
            <a:r>
              <a:rPr lang="en-US" sz="1600" dirty="0" smtClean="0"/>
              <a:t>	</a:t>
            </a:r>
            <a:endParaRPr lang="en-US" sz="16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91000" y="1556266"/>
            <a:ext cx="2209800" cy="36933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38800" y="2057400"/>
            <a:ext cx="2362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Can be </a:t>
            </a:r>
            <a:r>
              <a:rPr lang="en-US" dirty="0" err="1"/>
              <a:t>ACounter</a:t>
            </a:r>
            <a:r>
              <a:rPr lang="en-US" dirty="0"/>
              <a:t> or </a:t>
            </a:r>
            <a:r>
              <a:rPr lang="en-US" dirty="0" err="1"/>
              <a:t>AResettingCounter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3429000"/>
            <a:ext cx="2362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Delegation goes hand in hand with interfaces</a:t>
            </a:r>
          </a:p>
        </p:txBody>
      </p:sp>
      <p:pic>
        <p:nvPicPr>
          <p:cNvPr id="9" name="~PP129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1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Classes as types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" y="1828800"/>
            <a:ext cx="49530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(1.77, 75);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3657600"/>
            <a:ext cx="49530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(1.77, 75);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0" y="1828800"/>
            <a:ext cx="24384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Classes can be used to type variables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1200" y="3810000"/>
            <a:ext cx="2438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Use interfaces instead</a:t>
            </a:r>
          </a:p>
        </p:txBody>
      </p:sp>
      <p:pic>
        <p:nvPicPr>
          <p:cNvPr id="7" name="~PP211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2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Substituting Reused Class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implementation of reused interface</a:t>
            </a:r>
          </a:p>
          <a:p>
            <a:pPr lvl="1"/>
            <a:r>
              <a:rPr lang="en-US" dirty="0"/>
              <a:t>in inheritance requires another implementation of reusing class that duplicates methods of original reusing class.</a:t>
            </a:r>
          </a:p>
          <a:p>
            <a:pPr lvl="1"/>
            <a:r>
              <a:rPr lang="en-US" dirty="0"/>
              <a:t>In delegation simply requires a different object to be </a:t>
            </a:r>
            <a:r>
              <a:rPr lang="en-US" dirty="0" smtClean="0"/>
              <a:t>assigned to the delegate variable</a:t>
            </a:r>
            <a:endParaRPr lang="en-US" dirty="0"/>
          </a:p>
        </p:txBody>
      </p:sp>
      <p:pic>
        <p:nvPicPr>
          <p:cNvPr id="4" name="~PP143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59" name="Rectangle 23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914400"/>
          </a:xfrm>
        </p:spPr>
        <p:txBody>
          <a:bodyPr/>
          <a:lstStyle/>
          <a:p>
            <a:r>
              <a:rPr lang="en-US" dirty="0"/>
              <a:t>Multiple </a:t>
            </a:r>
            <a:r>
              <a:rPr lang="en-US" dirty="0" smtClean="0"/>
              <a:t>Reused Classes</a:t>
            </a:r>
            <a:endParaRPr lang="en-US" dirty="0"/>
          </a:p>
        </p:txBody>
      </p:sp>
      <p:sp>
        <p:nvSpPr>
          <p:cNvPr id="219160" name="Rectangle 24"/>
          <p:cNvSpPr>
            <a:spLocks noGrp="1" noChangeArrowheads="1"/>
          </p:cNvSpPr>
          <p:nvPr>
            <p:ph type="body" idx="1"/>
          </p:nvPr>
        </p:nvSpPr>
        <p:spPr>
          <a:xfrm>
            <a:off x="5105400" y="762000"/>
            <a:ext cx="3733800" cy="4267200"/>
          </a:xfrm>
        </p:spPr>
        <p:txBody>
          <a:bodyPr/>
          <a:lstStyle/>
          <a:p>
            <a:r>
              <a:rPr lang="en-US" sz="2800" dirty="0"/>
              <a:t>Inheritance</a:t>
            </a:r>
          </a:p>
          <a:p>
            <a:pPr lvl="1"/>
            <a:r>
              <a:rPr lang="en-US" sz="2400" dirty="0" smtClean="0"/>
              <a:t>All reused classes must be in linear </a:t>
            </a:r>
            <a:r>
              <a:rPr lang="en-US" sz="2400" dirty="0" err="1" smtClean="0"/>
              <a:t>superclass</a:t>
            </a:r>
            <a:r>
              <a:rPr lang="en-US" sz="2400" dirty="0" smtClean="0"/>
              <a:t> chain</a:t>
            </a:r>
          </a:p>
          <a:p>
            <a:pPr lvl="1"/>
            <a:r>
              <a:rPr lang="en-US" sz="2400" dirty="0" smtClean="0"/>
              <a:t> Java supports single </a:t>
            </a:r>
            <a:r>
              <a:rPr lang="en-US" sz="2400" dirty="0" err="1" smtClean="0"/>
              <a:t>superclass</a:t>
            </a:r>
            <a:endParaRPr lang="en-US" sz="2400" dirty="0"/>
          </a:p>
          <a:p>
            <a:r>
              <a:rPr lang="en-US" sz="2800" dirty="0" smtClean="0"/>
              <a:t>Delegation</a:t>
            </a:r>
            <a:endParaRPr lang="en-US" sz="2800" dirty="0"/>
          </a:p>
          <a:p>
            <a:pPr lvl="1"/>
            <a:r>
              <a:rPr lang="en-US" sz="2400" dirty="0" smtClean="0"/>
              <a:t>Can  have references to multiple classes</a:t>
            </a:r>
            <a:endParaRPr lang="en-US" sz="2400" dirty="0"/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600200" y="762000"/>
            <a:ext cx="17526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Reused class 1</a:t>
            </a:r>
            <a:endParaRPr lang="en-US" dirty="0"/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1600200" y="1981200"/>
            <a:ext cx="17526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Reused class 2</a:t>
            </a:r>
            <a:endParaRPr lang="en-US" dirty="0"/>
          </a:p>
        </p:txBody>
      </p:sp>
      <p:grpSp>
        <p:nvGrpSpPr>
          <p:cNvPr id="26" name="Group 19"/>
          <p:cNvGrpSpPr>
            <a:grpSpLocks/>
          </p:cNvGrpSpPr>
          <p:nvPr/>
        </p:nvGrpSpPr>
        <p:grpSpPr bwMode="auto">
          <a:xfrm>
            <a:off x="2286000" y="1143000"/>
            <a:ext cx="304800" cy="849868"/>
            <a:chOff x="1440" y="1056"/>
            <a:chExt cx="192" cy="816"/>
          </a:xfrm>
        </p:grpSpPr>
        <p:sp>
          <p:nvSpPr>
            <p:cNvPr id="27" name="Line 20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8" name="AutoShape 21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1524000" y="3200400"/>
            <a:ext cx="1828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Reusing class</a:t>
            </a:r>
            <a:endParaRPr lang="en-US" dirty="0"/>
          </a:p>
        </p:txBody>
      </p:sp>
      <p:grpSp>
        <p:nvGrpSpPr>
          <p:cNvPr id="32" name="Group 19"/>
          <p:cNvGrpSpPr>
            <a:grpSpLocks/>
          </p:cNvGrpSpPr>
          <p:nvPr/>
        </p:nvGrpSpPr>
        <p:grpSpPr bwMode="auto">
          <a:xfrm>
            <a:off x="2286000" y="2362200"/>
            <a:ext cx="304800" cy="849868"/>
            <a:chOff x="1440" y="1056"/>
            <a:chExt cx="192" cy="816"/>
          </a:xfrm>
        </p:grpSpPr>
        <p:sp>
          <p:nvSpPr>
            <p:cNvPr id="33" name="Line 20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" name="AutoShape 21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5" name="Group 16"/>
          <p:cNvGrpSpPr>
            <a:grpSpLocks/>
          </p:cNvGrpSpPr>
          <p:nvPr/>
        </p:nvGrpSpPr>
        <p:grpSpPr bwMode="auto">
          <a:xfrm>
            <a:off x="2057400" y="4800600"/>
            <a:ext cx="152400" cy="990600"/>
            <a:chOff x="1488" y="2784"/>
            <a:chExt cx="96" cy="864"/>
          </a:xfrm>
        </p:grpSpPr>
        <p:sp>
          <p:nvSpPr>
            <p:cNvPr id="36" name="Line 17"/>
            <p:cNvSpPr>
              <a:spLocks noChangeShapeType="1"/>
            </p:cNvSpPr>
            <p:nvPr/>
          </p:nvSpPr>
          <p:spPr bwMode="auto">
            <a:xfrm flipV="1">
              <a:off x="1536" y="2784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" name="AutoShape 18"/>
            <p:cNvSpPr>
              <a:spLocks noChangeArrowheads="1"/>
            </p:cNvSpPr>
            <p:nvPr/>
          </p:nvSpPr>
          <p:spPr bwMode="auto">
            <a:xfrm rot="-5400000">
              <a:off x="1440" y="3504"/>
              <a:ext cx="192" cy="96"/>
            </a:xfrm>
            <a:prstGeom prst="flowChartDecisi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8" name="Text Box 59"/>
          <p:cNvSpPr txBox="1">
            <a:spLocks noChangeArrowheads="1"/>
          </p:cNvSpPr>
          <p:nvPr/>
        </p:nvSpPr>
        <p:spPr bwMode="auto">
          <a:xfrm>
            <a:off x="1676400" y="58028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Reusing </a:t>
            </a:r>
            <a:r>
              <a:rPr lang="en-US" dirty="0" smtClean="0"/>
              <a:t>Class </a:t>
            </a:r>
            <a:endParaRPr lang="en-US" dirty="0"/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914400" y="4419600"/>
            <a:ext cx="17526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Reused class 1</a:t>
            </a:r>
            <a:endParaRPr lang="en-US" dirty="0"/>
          </a:p>
        </p:txBody>
      </p:sp>
      <p:sp>
        <p:nvSpPr>
          <p:cNvPr id="42" name="Text Box 11"/>
          <p:cNvSpPr txBox="1">
            <a:spLocks noChangeArrowheads="1"/>
          </p:cNvSpPr>
          <p:nvPr/>
        </p:nvSpPr>
        <p:spPr bwMode="auto">
          <a:xfrm>
            <a:off x="2895600" y="4419600"/>
            <a:ext cx="17526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Reused class 2</a:t>
            </a:r>
            <a:endParaRPr lang="en-US" dirty="0"/>
          </a:p>
        </p:txBody>
      </p:sp>
      <p:grpSp>
        <p:nvGrpSpPr>
          <p:cNvPr id="43" name="Group 16"/>
          <p:cNvGrpSpPr>
            <a:grpSpLocks/>
          </p:cNvGrpSpPr>
          <p:nvPr/>
        </p:nvGrpSpPr>
        <p:grpSpPr bwMode="auto">
          <a:xfrm>
            <a:off x="3276600" y="4800600"/>
            <a:ext cx="152400" cy="990600"/>
            <a:chOff x="1488" y="2784"/>
            <a:chExt cx="96" cy="864"/>
          </a:xfrm>
        </p:grpSpPr>
        <p:sp>
          <p:nvSpPr>
            <p:cNvPr id="44" name="Line 17"/>
            <p:cNvSpPr>
              <a:spLocks noChangeShapeType="1"/>
            </p:cNvSpPr>
            <p:nvPr/>
          </p:nvSpPr>
          <p:spPr bwMode="auto">
            <a:xfrm flipV="1">
              <a:off x="1536" y="2784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5" name="AutoShape 18"/>
            <p:cNvSpPr>
              <a:spLocks noChangeArrowheads="1"/>
            </p:cNvSpPr>
            <p:nvPr/>
          </p:nvSpPr>
          <p:spPr bwMode="auto">
            <a:xfrm rot="-5400000">
              <a:off x="1440" y="3504"/>
              <a:ext cx="192" cy="96"/>
            </a:xfrm>
            <a:prstGeom prst="flowChartDecisi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22" name="~PP110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4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4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19160" grpId="0" build="p"/>
      <p:bldP spid="24" grpId="0" animBg="1"/>
      <p:bldP spid="25" grpId="0" animBg="1"/>
      <p:bldP spid="3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1143000"/>
            <a:ext cx="76200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ACounter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Counter {</a:t>
            </a:r>
          </a:p>
          <a:p>
            <a:r>
              <a:rPr lang="en-US" dirty="0" smtClean="0"/>
              <a:t>	</a:t>
            </a:r>
            <a:r>
              <a:rPr lang="en-US" b="1" dirty="0" err="1" smtClean="0"/>
              <a:t>int</a:t>
            </a:r>
            <a:r>
              <a:rPr lang="en-US" dirty="0" smtClean="0"/>
              <a:t> counter = 0;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add (</a:t>
            </a:r>
            <a:r>
              <a:rPr lang="en-US" b="1" dirty="0" err="1" smtClean="0"/>
              <a:t>int</a:t>
            </a:r>
            <a:r>
              <a:rPr lang="en-US" dirty="0" smtClean="0"/>
              <a:t> amount) {</a:t>
            </a:r>
          </a:p>
          <a:p>
            <a:r>
              <a:rPr lang="en-US" dirty="0" smtClean="0"/>
              <a:t>		counter += amount;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getValue</a:t>
            </a:r>
            <a:r>
              <a:rPr lang="en-US" dirty="0" smtClean="0"/>
              <a:t>() {</a:t>
            </a:r>
          </a:p>
          <a:p>
            <a:r>
              <a:rPr lang="en-US" dirty="0" smtClean="0"/>
              <a:t>		</a:t>
            </a:r>
            <a:r>
              <a:rPr lang="en-US" b="1" dirty="0" smtClean="0"/>
              <a:t>return</a:t>
            </a:r>
            <a:r>
              <a:rPr lang="en-US" dirty="0" smtClean="0"/>
              <a:t> counter;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6" name="~PP292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838200"/>
          </a:xfrm>
        </p:spPr>
        <p:txBody>
          <a:bodyPr/>
          <a:lstStyle/>
          <a:p>
            <a:r>
              <a:rPr lang="en-US"/>
              <a:t>Controller with Console View</a:t>
            </a:r>
          </a:p>
        </p:txBody>
      </p:sp>
      <p:sp>
        <p:nvSpPr>
          <p:cNvPr id="223235" name="Text Box 3"/>
          <p:cNvSpPr txBox="1">
            <a:spLocks noChangeArrowheads="1"/>
          </p:cNvSpPr>
          <p:nvPr/>
        </p:nvSpPr>
        <p:spPr bwMode="auto">
          <a:xfrm>
            <a:off x="152400" y="1560513"/>
            <a:ext cx="8534400" cy="258532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ACounterWithConsoleView</a:t>
            </a:r>
            <a:r>
              <a:rPr lang="en-US" dirty="0"/>
              <a:t>  </a:t>
            </a:r>
            <a:r>
              <a:rPr lang="en-US" b="1" dirty="0"/>
              <a:t>extends</a:t>
            </a:r>
            <a:r>
              <a:rPr lang="en-US" dirty="0"/>
              <a:t> </a:t>
            </a:r>
            <a:r>
              <a:rPr lang="en-US" dirty="0" err="1"/>
              <a:t>ACounter</a:t>
            </a:r>
            <a:r>
              <a:rPr lang="en-US" dirty="0"/>
              <a:t> {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</a:t>
            </a:r>
            <a:r>
              <a:rPr lang="en-US" b="1" dirty="0"/>
              <a:t>void</a:t>
            </a:r>
            <a:r>
              <a:rPr lang="en-US" dirty="0"/>
              <a:t> </a:t>
            </a:r>
            <a:r>
              <a:rPr lang="en-US" dirty="0" err="1"/>
              <a:t>appendToConsole</a:t>
            </a:r>
            <a:r>
              <a:rPr lang="en-US" dirty="0"/>
              <a:t>(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counterValue</a:t>
            </a:r>
            <a:r>
              <a:rPr lang="en-US" dirty="0"/>
              <a:t>) {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</a:t>
            </a:r>
            <a:r>
              <a:rPr lang="en-US" dirty="0" err="1"/>
              <a:t>System.out.println</a:t>
            </a:r>
            <a:r>
              <a:rPr lang="en-US" dirty="0"/>
              <a:t>("Counter: " + </a:t>
            </a:r>
            <a:r>
              <a:rPr lang="en-US" dirty="0" err="1"/>
              <a:t>counterValue</a:t>
            </a:r>
            <a:r>
              <a:rPr lang="en-US" dirty="0"/>
              <a:t>);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}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void</a:t>
            </a:r>
            <a:r>
              <a:rPr lang="en-US" dirty="0"/>
              <a:t> </a:t>
            </a:r>
            <a:r>
              <a:rPr lang="en-US" b="1" dirty="0"/>
              <a:t>add</a:t>
            </a:r>
            <a:r>
              <a:rPr lang="en-US" dirty="0"/>
              <a:t> (</a:t>
            </a:r>
            <a:r>
              <a:rPr lang="en-US" dirty="0" err="1"/>
              <a:t>int</a:t>
            </a:r>
            <a:r>
              <a:rPr lang="en-US" dirty="0"/>
              <a:t> amount) {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</a:t>
            </a:r>
            <a:r>
              <a:rPr lang="en-US" b="1" dirty="0" err="1"/>
              <a:t>super</a:t>
            </a:r>
            <a:r>
              <a:rPr lang="en-US" dirty="0" err="1"/>
              <a:t>.add</a:t>
            </a:r>
            <a:r>
              <a:rPr lang="en-US" dirty="0"/>
              <a:t>(amount);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</a:t>
            </a:r>
            <a:r>
              <a:rPr lang="en-US" dirty="0" err="1"/>
              <a:t>appendToConsole</a:t>
            </a:r>
            <a:r>
              <a:rPr lang="en-US" dirty="0"/>
              <a:t>(</a:t>
            </a:r>
            <a:r>
              <a:rPr lang="en-US" dirty="0" err="1"/>
              <a:t>getValue</a:t>
            </a:r>
            <a:r>
              <a:rPr lang="en-US" dirty="0"/>
              <a:t>());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}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pic>
        <p:nvPicPr>
          <p:cNvPr id="4" name="~PP15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4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838200"/>
          </a:xfrm>
        </p:spPr>
        <p:txBody>
          <a:bodyPr>
            <a:normAutofit fontScale="90000"/>
          </a:bodyPr>
          <a:lstStyle/>
          <a:p>
            <a:r>
              <a:rPr lang="en-US"/>
              <a:t>Controller with Console and JOption View</a:t>
            </a:r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76200" y="1676400"/>
            <a:ext cx="8610600" cy="34163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1" dirty="0" smtClean="0"/>
              <a:t>import</a:t>
            </a:r>
            <a:r>
              <a:rPr lang="en-US" dirty="0" smtClean="0"/>
              <a:t> </a:t>
            </a:r>
            <a:r>
              <a:rPr lang="en-US" dirty="0" err="1"/>
              <a:t>javax.swing.JOptionPane</a:t>
            </a:r>
            <a:r>
              <a:rPr lang="en-US" dirty="0"/>
              <a:t>;</a:t>
            </a:r>
          </a:p>
          <a:p>
            <a:pPr algn="l" eaLnBrk="0" hangingPunct="0">
              <a:spcBef>
                <a:spcPct val="0"/>
              </a:spcBef>
            </a:pP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ACounterWithConsoleAndJOptionView</a:t>
            </a:r>
            <a:r>
              <a:rPr lang="en-US" dirty="0"/>
              <a:t>  </a:t>
            </a:r>
            <a:r>
              <a:rPr lang="en-US" b="1" dirty="0"/>
              <a:t>extends</a:t>
            </a:r>
            <a:r>
              <a:rPr lang="en-US" dirty="0"/>
              <a:t> </a:t>
            </a:r>
            <a:r>
              <a:rPr lang="en-US" dirty="0" err="1"/>
              <a:t>ACounterWithConsoleView</a:t>
            </a:r>
            <a:r>
              <a:rPr lang="en-US" dirty="0"/>
              <a:t> {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</a:t>
            </a:r>
            <a:r>
              <a:rPr lang="en-US" b="1" dirty="0"/>
              <a:t>void</a:t>
            </a:r>
            <a:r>
              <a:rPr lang="en-US" dirty="0"/>
              <a:t> </a:t>
            </a:r>
            <a:r>
              <a:rPr lang="en-US" dirty="0" err="1"/>
              <a:t>displayMessage</a:t>
            </a:r>
            <a:r>
              <a:rPr lang="en-US" dirty="0"/>
              <a:t>(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counterValue</a:t>
            </a:r>
            <a:r>
              <a:rPr lang="en-US" dirty="0"/>
              <a:t>) {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</a:t>
            </a:r>
            <a:r>
              <a:rPr lang="en-US" dirty="0" err="1"/>
              <a:t>JOptionPane.showMessageDialog</a:t>
            </a:r>
            <a:r>
              <a:rPr lang="en-US" dirty="0"/>
              <a:t>(</a:t>
            </a:r>
            <a:r>
              <a:rPr lang="en-US" b="1" dirty="0"/>
              <a:t>null</a:t>
            </a:r>
            <a:r>
              <a:rPr lang="en-US" dirty="0"/>
              <a:t>, "Counter: " + </a:t>
            </a:r>
            <a:r>
              <a:rPr lang="en-US" dirty="0" err="1"/>
              <a:t>counterValue</a:t>
            </a:r>
            <a:r>
              <a:rPr lang="en-US" dirty="0"/>
              <a:t>);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}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void</a:t>
            </a:r>
            <a:r>
              <a:rPr lang="en-US" dirty="0"/>
              <a:t> add (</a:t>
            </a:r>
            <a:r>
              <a:rPr lang="en-US" dirty="0" err="1"/>
              <a:t>int</a:t>
            </a:r>
            <a:r>
              <a:rPr lang="en-US" dirty="0"/>
              <a:t> amount) {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</a:t>
            </a:r>
            <a:r>
              <a:rPr lang="en-US" b="1" dirty="0" err="1"/>
              <a:t>super</a:t>
            </a:r>
            <a:r>
              <a:rPr lang="en-US" dirty="0" err="1"/>
              <a:t>.add</a:t>
            </a:r>
            <a:r>
              <a:rPr lang="en-US" dirty="0"/>
              <a:t>(amount);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</a:t>
            </a:r>
            <a:r>
              <a:rPr lang="en-US" dirty="0" err="1"/>
              <a:t>displayMessage</a:t>
            </a:r>
            <a:r>
              <a:rPr lang="en-US" dirty="0"/>
              <a:t>(</a:t>
            </a:r>
            <a:r>
              <a:rPr lang="en-US" dirty="0" err="1"/>
              <a:t>getValue</a:t>
            </a:r>
            <a:r>
              <a:rPr lang="en-US" dirty="0"/>
              <a:t>());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}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pic>
        <p:nvPicPr>
          <p:cNvPr id="4" name="~PP219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838200"/>
          </a:xfrm>
        </p:spPr>
        <p:txBody>
          <a:bodyPr>
            <a:normAutofit fontScale="90000"/>
          </a:bodyPr>
          <a:lstStyle/>
          <a:p>
            <a:r>
              <a:rPr lang="en-US"/>
              <a:t>Controller with Console and JOption View and Controller</a:t>
            </a:r>
          </a:p>
        </p:txBody>
      </p:sp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152400" y="1432679"/>
            <a:ext cx="8534400" cy="31393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ACounterWithConsoleAndJOptionViewAndController</a:t>
            </a:r>
            <a:r>
              <a:rPr lang="en-US" dirty="0"/>
              <a:t> </a:t>
            </a:r>
            <a:endParaRPr lang="en-US" dirty="0" smtClean="0"/>
          </a:p>
          <a:p>
            <a:pPr eaLnBrk="0" hangingPunct="0">
              <a:spcBef>
                <a:spcPct val="0"/>
              </a:spcBef>
            </a:pPr>
            <a:r>
              <a:rPr lang="en-US" b="1" dirty="0"/>
              <a:t>	</a:t>
            </a:r>
            <a:r>
              <a:rPr lang="en-US" b="1" dirty="0" smtClean="0"/>
              <a:t>	extends</a:t>
            </a:r>
            <a:r>
              <a:rPr lang="en-US" dirty="0" smtClean="0"/>
              <a:t> </a:t>
            </a:r>
            <a:r>
              <a:rPr lang="en-US" dirty="0" err="1"/>
              <a:t>ACounterWithConsoleAndJOptionView</a:t>
            </a:r>
            <a:r>
              <a:rPr lang="en-US" dirty="0"/>
              <a:t>  </a:t>
            </a:r>
            <a:endParaRPr lang="en-US" dirty="0" smtClean="0"/>
          </a:p>
          <a:p>
            <a:pPr eaLnBrk="0" hangingPunct="0">
              <a:spcBef>
                <a:spcPct val="0"/>
              </a:spcBef>
            </a:pPr>
            <a:r>
              <a:rPr lang="en-US" b="1" dirty="0"/>
              <a:t>	</a:t>
            </a:r>
            <a:r>
              <a:rPr lang="en-US" b="1" dirty="0" smtClean="0"/>
              <a:t>	implements</a:t>
            </a:r>
            <a:r>
              <a:rPr lang="en-US" dirty="0" smtClean="0"/>
              <a:t> </a:t>
            </a:r>
            <a:r>
              <a:rPr lang="en-US" dirty="0" err="1"/>
              <a:t>CounterWithController</a:t>
            </a:r>
            <a:r>
              <a:rPr lang="en-US" dirty="0"/>
              <a:t> </a:t>
            </a:r>
            <a:r>
              <a:rPr lang="en-US" dirty="0" smtClean="0"/>
              <a:t>{</a:t>
            </a:r>
            <a:endParaRPr lang="en-US" dirty="0"/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void</a:t>
            </a:r>
            <a:r>
              <a:rPr lang="en-US" dirty="0"/>
              <a:t> </a:t>
            </a:r>
            <a:r>
              <a:rPr lang="en-US" dirty="0" err="1"/>
              <a:t>processInput</a:t>
            </a:r>
            <a:r>
              <a:rPr lang="en-US" dirty="0"/>
              <a:t>() {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</a:t>
            </a:r>
            <a:r>
              <a:rPr lang="en-US" b="1" dirty="0"/>
              <a:t>while</a:t>
            </a:r>
            <a:r>
              <a:rPr lang="en-US" dirty="0"/>
              <a:t> (</a:t>
            </a:r>
            <a:r>
              <a:rPr lang="en-US" b="1" dirty="0"/>
              <a:t>true</a:t>
            </a:r>
            <a:r>
              <a:rPr lang="en-US" dirty="0"/>
              <a:t>) {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	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nextInput</a:t>
            </a:r>
            <a:r>
              <a:rPr lang="en-US" dirty="0"/>
              <a:t> = </a:t>
            </a:r>
            <a:r>
              <a:rPr lang="en-US" dirty="0" err="1"/>
              <a:t>Console.readInt</a:t>
            </a:r>
            <a:r>
              <a:rPr lang="en-US" dirty="0"/>
              <a:t>();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	</a:t>
            </a:r>
            <a:r>
              <a:rPr lang="en-US" b="1" dirty="0"/>
              <a:t>if</a:t>
            </a:r>
            <a:r>
              <a:rPr lang="en-US" dirty="0"/>
              <a:t> (</a:t>
            </a:r>
            <a:r>
              <a:rPr lang="en-US" dirty="0" err="1"/>
              <a:t>nextInput</a:t>
            </a:r>
            <a:r>
              <a:rPr lang="en-US" dirty="0"/>
              <a:t> == 0) </a:t>
            </a:r>
            <a:r>
              <a:rPr lang="en-US" b="1" dirty="0"/>
              <a:t>return</a:t>
            </a:r>
            <a:r>
              <a:rPr lang="en-US" dirty="0"/>
              <a:t>;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	add(</a:t>
            </a:r>
            <a:r>
              <a:rPr lang="en-US" dirty="0" err="1"/>
              <a:t>nextInput</a:t>
            </a:r>
            <a:r>
              <a:rPr lang="en-US" dirty="0"/>
              <a:t>);			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}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}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pic>
        <p:nvPicPr>
          <p:cNvPr id="4" name="~PP199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5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23" name="Rectangle 15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6629400" cy="838200"/>
          </a:xfrm>
        </p:spPr>
        <p:txBody>
          <a:bodyPr/>
          <a:lstStyle/>
          <a:p>
            <a:r>
              <a:rPr lang="en-US" dirty="0"/>
              <a:t>Inheritance-based MVC</a:t>
            </a:r>
          </a:p>
        </p:txBody>
      </p:sp>
      <p:sp>
        <p:nvSpPr>
          <p:cNvPr id="222225" name="Text Box 17"/>
          <p:cNvSpPr txBox="1">
            <a:spLocks noChangeArrowheads="1"/>
          </p:cNvSpPr>
          <p:nvPr/>
        </p:nvSpPr>
        <p:spPr bwMode="auto">
          <a:xfrm>
            <a:off x="4495800" y="914400"/>
            <a:ext cx="1828800" cy="4429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2300" dirty="0" err="1"/>
              <a:t>ACounter</a:t>
            </a:r>
            <a:endParaRPr lang="en-US" sz="2300" dirty="0"/>
          </a:p>
        </p:txBody>
      </p:sp>
      <p:sp>
        <p:nvSpPr>
          <p:cNvPr id="222227" name="Rectangle 19"/>
          <p:cNvSpPr>
            <a:spLocks noChangeArrowheads="1"/>
          </p:cNvSpPr>
          <p:nvPr/>
        </p:nvSpPr>
        <p:spPr bwMode="auto">
          <a:xfrm>
            <a:off x="2514600" y="4267200"/>
            <a:ext cx="59436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/>
              <a:t>ACounterWithConsoleAndJOptionViewAndController</a:t>
            </a:r>
            <a:endParaRPr lang="en-US" dirty="0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0" y="914400"/>
            <a:ext cx="3124200" cy="2895600"/>
            <a:chOff x="0" y="576"/>
            <a:chExt cx="1968" cy="1824"/>
          </a:xfrm>
        </p:grpSpPr>
        <p:pic>
          <p:nvPicPr>
            <p:cNvPr id="222231" name="Picture 2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4" y="1008"/>
              <a:ext cx="1776" cy="76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  <p:pic>
          <p:nvPicPr>
            <p:cNvPr id="222232" name="Picture 24"/>
            <p:cNvPicPr>
              <a:picLocks noChangeAspect="1" noChangeArrowheads="1"/>
            </p:cNvPicPr>
            <p:nvPr/>
          </p:nvPicPr>
          <p:blipFill>
            <a:blip r:embed="rId7"/>
            <a:srcRect r="59564" b="48468"/>
            <a:stretch>
              <a:fillRect/>
            </a:stretch>
          </p:blipFill>
          <p:spPr bwMode="auto">
            <a:xfrm>
              <a:off x="0" y="576"/>
              <a:ext cx="1930" cy="13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  <p:pic>
          <p:nvPicPr>
            <p:cNvPr id="222233" name="Picture 2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1547"/>
              <a:ext cx="1968" cy="85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5181600" y="1371600"/>
            <a:ext cx="304800" cy="609600"/>
            <a:chOff x="1440" y="1056"/>
            <a:chExt cx="192" cy="816"/>
          </a:xfrm>
        </p:grpSpPr>
        <p:sp>
          <p:nvSpPr>
            <p:cNvPr id="222235" name="Line 27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2236" name="AutoShape 28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22237" name="Text Box 29"/>
          <p:cNvSpPr txBox="1">
            <a:spLocks noChangeArrowheads="1"/>
          </p:cNvSpPr>
          <p:nvPr/>
        </p:nvSpPr>
        <p:spPr bwMode="auto">
          <a:xfrm>
            <a:off x="3505200" y="1981200"/>
            <a:ext cx="3962400" cy="4429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2300" dirty="0" err="1"/>
              <a:t>ACounterWithConsoleView</a:t>
            </a:r>
            <a:endParaRPr lang="en-US" sz="2300" dirty="0"/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257800" y="2438400"/>
            <a:ext cx="304800" cy="609600"/>
            <a:chOff x="1440" y="1056"/>
            <a:chExt cx="192" cy="816"/>
          </a:xfrm>
        </p:grpSpPr>
        <p:sp>
          <p:nvSpPr>
            <p:cNvPr id="222240" name="Line 32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2241" name="AutoShape 33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22242" name="Text Box 34"/>
          <p:cNvSpPr txBox="1">
            <a:spLocks noChangeArrowheads="1"/>
          </p:cNvSpPr>
          <p:nvPr/>
        </p:nvSpPr>
        <p:spPr bwMode="auto">
          <a:xfrm>
            <a:off x="2743200" y="3124200"/>
            <a:ext cx="5638800" cy="44627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2300" dirty="0" err="1"/>
              <a:t>ACounterWithConsoleAndJOptionView</a:t>
            </a:r>
            <a:endParaRPr lang="en-US" sz="2300" dirty="0"/>
          </a:p>
        </p:txBody>
      </p: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5257800" y="3581400"/>
            <a:ext cx="304800" cy="609600"/>
            <a:chOff x="1440" y="1056"/>
            <a:chExt cx="192" cy="816"/>
          </a:xfrm>
        </p:grpSpPr>
        <p:sp>
          <p:nvSpPr>
            <p:cNvPr id="222244" name="Line 36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2245" name="AutoShape 37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981200" y="5334000"/>
            <a:ext cx="25146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What if we want user interface without </a:t>
            </a:r>
            <a:r>
              <a:rPr lang="en-US" dirty="0" err="1"/>
              <a:t>JOptionView</a:t>
            </a:r>
            <a:r>
              <a:rPr lang="en-US" dirty="0"/>
              <a:t>?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77200" y="3962400"/>
            <a:ext cx="381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/>
          <a:srcRect t="26229" r="54764" b="38798"/>
          <a:stretch>
            <a:fillRect/>
          </a:stretch>
        </p:blipFill>
        <p:spPr bwMode="auto">
          <a:xfrm>
            <a:off x="7543800" y="2819400"/>
            <a:ext cx="91440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4"/>
          <p:cNvPicPr>
            <a:picLocks noChangeAspect="1" noChangeArrowheads="1"/>
          </p:cNvPicPr>
          <p:nvPr/>
        </p:nvPicPr>
        <p:blipFill>
          <a:blip r:embed="rId7"/>
          <a:srcRect t="14615" r="81898" b="81732"/>
          <a:stretch>
            <a:fillRect/>
          </a:stretch>
        </p:blipFill>
        <p:spPr bwMode="auto">
          <a:xfrm>
            <a:off x="6096000" y="1828800"/>
            <a:ext cx="1371600" cy="1524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26" name="~PP134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23" name="Rectangle 1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838200"/>
          </a:xfrm>
        </p:spPr>
        <p:txBody>
          <a:bodyPr/>
          <a:lstStyle/>
          <a:p>
            <a:r>
              <a:rPr lang="en-US" dirty="0" smtClean="0"/>
              <a:t>Another Inheritance-based </a:t>
            </a:r>
            <a:r>
              <a:rPr lang="en-US" dirty="0"/>
              <a:t>MVC</a:t>
            </a:r>
          </a:p>
        </p:txBody>
      </p:sp>
      <p:sp>
        <p:nvSpPr>
          <p:cNvPr id="222225" name="Text Box 17"/>
          <p:cNvSpPr txBox="1">
            <a:spLocks noChangeArrowheads="1"/>
          </p:cNvSpPr>
          <p:nvPr/>
        </p:nvSpPr>
        <p:spPr bwMode="auto">
          <a:xfrm>
            <a:off x="4495800" y="914400"/>
            <a:ext cx="1828800" cy="4429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2300" dirty="0" err="1"/>
              <a:t>ACounter</a:t>
            </a:r>
            <a:endParaRPr lang="en-US" sz="2300" dirty="0"/>
          </a:p>
        </p:txBody>
      </p:sp>
      <p:sp>
        <p:nvSpPr>
          <p:cNvPr id="222227" name="Rectangle 19"/>
          <p:cNvSpPr>
            <a:spLocks noChangeArrowheads="1"/>
          </p:cNvSpPr>
          <p:nvPr/>
        </p:nvSpPr>
        <p:spPr bwMode="auto">
          <a:xfrm>
            <a:off x="2514600" y="4267200"/>
            <a:ext cx="59436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/>
              <a:t>ACounterWithConsoleAndJOptionViewAndController</a:t>
            </a:r>
            <a:endParaRPr lang="en-US" dirty="0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0" y="914400"/>
            <a:ext cx="3124200" cy="2895600"/>
            <a:chOff x="0" y="576"/>
            <a:chExt cx="1968" cy="1824"/>
          </a:xfrm>
        </p:grpSpPr>
        <p:pic>
          <p:nvPicPr>
            <p:cNvPr id="222231" name="Picture 2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4" y="1008"/>
              <a:ext cx="1776" cy="76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  <p:pic>
          <p:nvPicPr>
            <p:cNvPr id="222232" name="Picture 24"/>
            <p:cNvPicPr>
              <a:picLocks noChangeAspect="1" noChangeArrowheads="1"/>
            </p:cNvPicPr>
            <p:nvPr/>
          </p:nvPicPr>
          <p:blipFill>
            <a:blip r:embed="rId7"/>
            <a:srcRect r="59564" b="48468"/>
            <a:stretch>
              <a:fillRect/>
            </a:stretch>
          </p:blipFill>
          <p:spPr bwMode="auto">
            <a:xfrm>
              <a:off x="0" y="576"/>
              <a:ext cx="1930" cy="13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  <p:pic>
          <p:nvPicPr>
            <p:cNvPr id="222233" name="Picture 2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1547"/>
              <a:ext cx="1968" cy="85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5181600" y="1371600"/>
            <a:ext cx="304800" cy="609600"/>
            <a:chOff x="1440" y="1056"/>
            <a:chExt cx="192" cy="816"/>
          </a:xfrm>
        </p:grpSpPr>
        <p:sp>
          <p:nvSpPr>
            <p:cNvPr id="222235" name="Line 27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2236" name="AutoShape 28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22237" name="Text Box 29"/>
          <p:cNvSpPr txBox="1">
            <a:spLocks noChangeArrowheads="1"/>
          </p:cNvSpPr>
          <p:nvPr/>
        </p:nvSpPr>
        <p:spPr bwMode="auto">
          <a:xfrm>
            <a:off x="3505200" y="1981200"/>
            <a:ext cx="3962400" cy="4429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2300" dirty="0" err="1"/>
              <a:t>ACounterWithConsoleView</a:t>
            </a:r>
            <a:endParaRPr lang="en-US" sz="2300" dirty="0"/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257800" y="2438400"/>
            <a:ext cx="304800" cy="609600"/>
            <a:chOff x="1440" y="1056"/>
            <a:chExt cx="192" cy="816"/>
          </a:xfrm>
        </p:grpSpPr>
        <p:sp>
          <p:nvSpPr>
            <p:cNvPr id="222240" name="Line 32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2241" name="AutoShape 33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22242" name="Text Box 34"/>
          <p:cNvSpPr txBox="1">
            <a:spLocks noChangeArrowheads="1"/>
          </p:cNvSpPr>
          <p:nvPr/>
        </p:nvSpPr>
        <p:spPr bwMode="auto">
          <a:xfrm>
            <a:off x="2743200" y="3124200"/>
            <a:ext cx="5867400" cy="44627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2300" dirty="0" err="1" smtClean="0"/>
              <a:t>ACounterWithConsoleViewAndController</a:t>
            </a:r>
            <a:endParaRPr lang="en-US" sz="2300" dirty="0"/>
          </a:p>
        </p:txBody>
      </p: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5334000" y="3581400"/>
            <a:ext cx="304800" cy="609600"/>
            <a:chOff x="1440" y="1056"/>
            <a:chExt cx="192" cy="816"/>
          </a:xfrm>
        </p:grpSpPr>
        <p:sp>
          <p:nvSpPr>
            <p:cNvPr id="222244" name="Line 36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2245" name="AutoShape 37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981200" y="5334000"/>
            <a:ext cx="25146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What if we want user interface without console view?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34000" y="5334000"/>
            <a:ext cx="2362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The IS-A relationships are not fundamental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01000" y="3962400"/>
            <a:ext cx="381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9"/>
          <a:srcRect t="26229" r="54764" b="38798"/>
          <a:stretch>
            <a:fillRect/>
          </a:stretch>
        </p:blipFill>
        <p:spPr bwMode="auto">
          <a:xfrm>
            <a:off x="7696200" y="2819400"/>
            <a:ext cx="91440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4"/>
          <p:cNvPicPr>
            <a:picLocks noChangeAspect="1" noChangeArrowheads="1"/>
          </p:cNvPicPr>
          <p:nvPr/>
        </p:nvPicPr>
        <p:blipFill>
          <a:blip r:embed="rId7"/>
          <a:srcRect t="14615" r="81898" b="81732"/>
          <a:stretch>
            <a:fillRect/>
          </a:stretch>
        </p:blipFill>
        <p:spPr bwMode="auto">
          <a:xfrm>
            <a:off x="6096000" y="1828800"/>
            <a:ext cx="1371600" cy="1524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533400" y="4343400"/>
            <a:ext cx="1447800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New class</a:t>
            </a:r>
          </a:p>
        </p:txBody>
      </p:sp>
      <p:sp>
        <p:nvSpPr>
          <p:cNvPr id="32" name="Line 6"/>
          <p:cNvSpPr>
            <a:spLocks noChangeShapeType="1"/>
          </p:cNvSpPr>
          <p:nvPr/>
        </p:nvSpPr>
        <p:spPr bwMode="auto">
          <a:xfrm flipV="1">
            <a:off x="2057400" y="3581400"/>
            <a:ext cx="2286000" cy="838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7" name="Line 6"/>
          <p:cNvSpPr>
            <a:spLocks noChangeShapeType="1"/>
          </p:cNvSpPr>
          <p:nvPr/>
        </p:nvSpPr>
        <p:spPr bwMode="auto">
          <a:xfrm>
            <a:off x="1981200" y="4495800"/>
            <a:ext cx="533400" cy="76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anchor="ctr">
            <a:spAutoFit/>
          </a:bodyPr>
          <a:lstStyle/>
          <a:p>
            <a:endParaRPr lang="en-US"/>
          </a:p>
        </p:txBody>
      </p:sp>
      <p:pic>
        <p:nvPicPr>
          <p:cNvPr id="33" name="~PP213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5" grpId="0" animBg="1"/>
      <p:bldP spid="2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9" name="Text Box 3"/>
          <p:cNvSpPr txBox="1">
            <a:spLocks noChangeArrowheads="1"/>
          </p:cNvSpPr>
          <p:nvPr/>
        </p:nvSpPr>
        <p:spPr bwMode="auto">
          <a:xfrm>
            <a:off x="76200" y="1297374"/>
            <a:ext cx="8991600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ACounterWithConsoleViewAndController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</a:t>
            </a:r>
            <a:r>
              <a:rPr lang="en-US" dirty="0" err="1"/>
              <a:t>ACounterWithConsoleView</a:t>
            </a:r>
            <a:r>
              <a:rPr lang="en-US" dirty="0"/>
              <a:t>  </a:t>
            </a:r>
            <a:r>
              <a:rPr lang="en-US" b="1" dirty="0"/>
              <a:t>implements</a:t>
            </a:r>
            <a:r>
              <a:rPr lang="en-US" dirty="0"/>
              <a:t> </a:t>
            </a:r>
            <a:r>
              <a:rPr lang="en-US" dirty="0" err="1" smtClean="0"/>
              <a:t>CounterWithController</a:t>
            </a:r>
            <a:r>
              <a:rPr lang="en-US" dirty="0" smtClean="0"/>
              <a:t> </a:t>
            </a:r>
            <a:r>
              <a:rPr lang="en-US" dirty="0"/>
              <a:t>{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void</a:t>
            </a:r>
            <a:r>
              <a:rPr lang="en-US" dirty="0"/>
              <a:t> </a:t>
            </a:r>
            <a:r>
              <a:rPr lang="en-US" dirty="0" err="1"/>
              <a:t>processInput</a:t>
            </a:r>
            <a:r>
              <a:rPr lang="en-US" dirty="0"/>
              <a:t>() {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</a:t>
            </a:r>
            <a:r>
              <a:rPr lang="en-US" b="1" dirty="0"/>
              <a:t>while</a:t>
            </a:r>
            <a:r>
              <a:rPr lang="en-US" dirty="0"/>
              <a:t> (</a:t>
            </a:r>
            <a:r>
              <a:rPr lang="en-US" b="1" dirty="0"/>
              <a:t>true</a:t>
            </a:r>
            <a:r>
              <a:rPr lang="en-US" dirty="0"/>
              <a:t>) {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	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nextInput</a:t>
            </a:r>
            <a:r>
              <a:rPr lang="en-US" dirty="0"/>
              <a:t> = </a:t>
            </a:r>
            <a:r>
              <a:rPr lang="en-US" dirty="0" err="1"/>
              <a:t>Console.readInt</a:t>
            </a:r>
            <a:r>
              <a:rPr lang="en-US" dirty="0"/>
              <a:t>();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	</a:t>
            </a:r>
            <a:r>
              <a:rPr lang="en-US" b="1" dirty="0"/>
              <a:t>if</a:t>
            </a:r>
            <a:r>
              <a:rPr lang="en-US" dirty="0"/>
              <a:t> (</a:t>
            </a:r>
            <a:r>
              <a:rPr lang="en-US" dirty="0" err="1"/>
              <a:t>nextInput</a:t>
            </a:r>
            <a:r>
              <a:rPr lang="en-US" dirty="0"/>
              <a:t> == 0) </a:t>
            </a:r>
            <a:r>
              <a:rPr lang="en-US" b="1" dirty="0"/>
              <a:t>return</a:t>
            </a:r>
            <a:r>
              <a:rPr lang="en-US" dirty="0"/>
              <a:t>;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	add(</a:t>
            </a:r>
            <a:r>
              <a:rPr lang="en-US" dirty="0" err="1"/>
              <a:t>nextInput</a:t>
            </a:r>
            <a:r>
              <a:rPr lang="en-US" dirty="0"/>
              <a:t>);			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}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}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3718679"/>
            <a:ext cx="8534400" cy="31393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/>
              <a:t>class</a:t>
            </a:r>
            <a:r>
              <a:rPr lang="en-US" dirty="0"/>
              <a:t> </a:t>
            </a:r>
            <a:r>
              <a:rPr lang="en-US" dirty="0" err="1"/>
              <a:t>ACounterWithConsoleAndJOptionViewAndController</a:t>
            </a:r>
            <a:r>
              <a:rPr lang="en-US" dirty="0"/>
              <a:t> </a:t>
            </a:r>
            <a:r>
              <a:rPr lang="en-US" b="1" dirty="0"/>
              <a:t>extends</a:t>
            </a:r>
            <a:r>
              <a:rPr lang="en-US" dirty="0"/>
              <a:t> </a:t>
            </a:r>
            <a:r>
              <a:rPr lang="en-US" dirty="0" err="1"/>
              <a:t>ACounterWithConsoleAndJOptionView</a:t>
            </a:r>
            <a:r>
              <a:rPr lang="en-US" dirty="0"/>
              <a:t>  implements </a:t>
            </a:r>
            <a:r>
              <a:rPr lang="en-US" dirty="0" err="1"/>
              <a:t>CounterWithConsoleViewAndController</a:t>
            </a:r>
            <a:r>
              <a:rPr lang="en-US" dirty="0"/>
              <a:t> {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void</a:t>
            </a:r>
            <a:r>
              <a:rPr lang="en-US" dirty="0"/>
              <a:t> </a:t>
            </a:r>
            <a:r>
              <a:rPr lang="en-US" dirty="0" err="1"/>
              <a:t>processInput</a:t>
            </a:r>
            <a:r>
              <a:rPr lang="en-US" dirty="0"/>
              <a:t>() {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</a:t>
            </a:r>
            <a:r>
              <a:rPr lang="en-US" b="1" dirty="0"/>
              <a:t>while</a:t>
            </a:r>
            <a:r>
              <a:rPr lang="en-US" dirty="0"/>
              <a:t> (</a:t>
            </a:r>
            <a:r>
              <a:rPr lang="en-US" b="1" dirty="0"/>
              <a:t>true</a:t>
            </a:r>
            <a:r>
              <a:rPr lang="en-US" dirty="0"/>
              <a:t>) {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	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nextInput</a:t>
            </a:r>
            <a:r>
              <a:rPr lang="en-US" dirty="0"/>
              <a:t> = </a:t>
            </a:r>
            <a:r>
              <a:rPr lang="en-US" dirty="0" err="1"/>
              <a:t>Console.readInt</a:t>
            </a:r>
            <a:r>
              <a:rPr lang="en-US" dirty="0"/>
              <a:t>();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	</a:t>
            </a:r>
            <a:r>
              <a:rPr lang="en-US" b="1" dirty="0"/>
              <a:t>if</a:t>
            </a:r>
            <a:r>
              <a:rPr lang="en-US" dirty="0"/>
              <a:t> (</a:t>
            </a:r>
            <a:r>
              <a:rPr lang="en-US" dirty="0" err="1"/>
              <a:t>nextInput</a:t>
            </a:r>
            <a:r>
              <a:rPr lang="en-US" dirty="0"/>
              <a:t> == 0) </a:t>
            </a:r>
            <a:r>
              <a:rPr lang="en-US" b="1" dirty="0"/>
              <a:t>return</a:t>
            </a:r>
            <a:r>
              <a:rPr lang="en-US" dirty="0"/>
              <a:t>;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	add(</a:t>
            </a:r>
            <a:r>
              <a:rPr lang="en-US" dirty="0" err="1"/>
              <a:t>nextInput</a:t>
            </a:r>
            <a:r>
              <a:rPr lang="en-US" dirty="0"/>
              <a:t>);			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	}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	}</a:t>
            </a:r>
          </a:p>
          <a:p>
            <a:pPr algn="l" eaLnBrk="0" hangingPunct="0">
              <a:spcBef>
                <a:spcPct val="0"/>
              </a:spcBef>
            </a:pPr>
            <a:r>
              <a:rPr lang="en-US" dirty="0"/>
              <a:t>}</a:t>
            </a:r>
          </a:p>
        </p:txBody>
      </p:sp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838200"/>
          </a:xfrm>
        </p:spPr>
        <p:txBody>
          <a:bodyPr>
            <a:normAutofit fontScale="90000"/>
          </a:bodyPr>
          <a:lstStyle/>
          <a:p>
            <a:r>
              <a:rPr lang="en-US"/>
              <a:t>Controller with Console and View and Controller</a:t>
            </a:r>
          </a:p>
        </p:txBody>
      </p:sp>
      <p:sp>
        <p:nvSpPr>
          <p:cNvPr id="229380" name="Rectangle 4"/>
          <p:cNvSpPr>
            <a:spLocks noChangeArrowheads="1"/>
          </p:cNvSpPr>
          <p:nvPr/>
        </p:nvSpPr>
        <p:spPr bwMode="auto">
          <a:xfrm>
            <a:off x="228600" y="1447800"/>
            <a:ext cx="3124200" cy="36933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4495800" y="4191000"/>
            <a:ext cx="32766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Only difference between it and previous inheriting controller but must create a new class!</a:t>
            </a:r>
          </a:p>
        </p:txBody>
      </p:sp>
      <p:sp>
        <p:nvSpPr>
          <p:cNvPr id="229382" name="Line 6"/>
          <p:cNvSpPr>
            <a:spLocks noChangeShapeType="1"/>
          </p:cNvSpPr>
          <p:nvPr/>
        </p:nvSpPr>
        <p:spPr bwMode="auto">
          <a:xfrm flipH="1" flipV="1">
            <a:off x="1828800" y="1752600"/>
            <a:ext cx="3200400" cy="2362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8" name="~PP265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3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229380" grpId="0" animBg="1"/>
      <p:bldP spid="229381" grpId="0" animBg="1"/>
      <p:bldP spid="22938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23" name="Rectangle 15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6629400" cy="838200"/>
          </a:xfrm>
        </p:spPr>
        <p:txBody>
          <a:bodyPr/>
          <a:lstStyle/>
          <a:p>
            <a:r>
              <a:rPr lang="en-US" dirty="0" smtClean="0"/>
              <a:t>Delegation Based MVC</a:t>
            </a:r>
            <a:endParaRPr lang="en-US" dirty="0"/>
          </a:p>
        </p:txBody>
      </p:sp>
      <p:sp>
        <p:nvSpPr>
          <p:cNvPr id="222225" name="Text Box 17"/>
          <p:cNvSpPr txBox="1">
            <a:spLocks noChangeArrowheads="1"/>
          </p:cNvSpPr>
          <p:nvPr/>
        </p:nvSpPr>
        <p:spPr bwMode="auto">
          <a:xfrm>
            <a:off x="3581400" y="1219200"/>
            <a:ext cx="1447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dirty="0" err="1"/>
              <a:t>ACounter</a:t>
            </a:r>
            <a:endParaRPr lang="en-US" dirty="0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0" y="914400"/>
            <a:ext cx="3124200" cy="2895600"/>
            <a:chOff x="0" y="576"/>
            <a:chExt cx="1968" cy="1824"/>
          </a:xfrm>
        </p:grpSpPr>
        <p:pic>
          <p:nvPicPr>
            <p:cNvPr id="222231" name="Picture 2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" y="1008"/>
              <a:ext cx="1776" cy="76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  <p:pic>
          <p:nvPicPr>
            <p:cNvPr id="222232" name="Picture 24"/>
            <p:cNvPicPr>
              <a:picLocks noChangeAspect="1" noChangeArrowheads="1"/>
            </p:cNvPicPr>
            <p:nvPr/>
          </p:nvPicPr>
          <p:blipFill>
            <a:blip r:embed="rId6"/>
            <a:srcRect r="59564" b="48468"/>
            <a:stretch>
              <a:fillRect/>
            </a:stretch>
          </p:blipFill>
          <p:spPr bwMode="auto">
            <a:xfrm>
              <a:off x="0" y="576"/>
              <a:ext cx="1930" cy="13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  <p:pic>
          <p:nvPicPr>
            <p:cNvPr id="222233" name="Picture 2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547"/>
              <a:ext cx="1968" cy="85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</p:grpSp>
      <p:sp>
        <p:nvSpPr>
          <p:cNvPr id="222237" name="Text Box 29"/>
          <p:cNvSpPr txBox="1">
            <a:spLocks noChangeArrowheads="1"/>
          </p:cNvSpPr>
          <p:nvPr/>
        </p:nvSpPr>
        <p:spPr bwMode="auto">
          <a:xfrm>
            <a:off x="3352800" y="4309646"/>
            <a:ext cx="24384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600" dirty="0" err="1" smtClean="0"/>
              <a:t>ACounterConsoleView</a:t>
            </a:r>
            <a:endParaRPr lang="en-US" sz="1600" dirty="0"/>
          </a:p>
        </p:txBody>
      </p:sp>
      <p:sp>
        <p:nvSpPr>
          <p:cNvPr id="222242" name="Text Box 34"/>
          <p:cNvSpPr txBox="1">
            <a:spLocks noChangeArrowheads="1"/>
          </p:cNvSpPr>
          <p:nvPr/>
        </p:nvSpPr>
        <p:spPr bwMode="auto">
          <a:xfrm>
            <a:off x="6248400" y="4309646"/>
            <a:ext cx="24384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600" dirty="0" err="1" smtClean="0"/>
              <a:t>ACounterJOptionView</a:t>
            </a:r>
            <a:endParaRPr lang="en-US" sz="1600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77200" y="914400"/>
            <a:ext cx="381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/>
          <a:srcRect t="26229" r="54764" b="38798"/>
          <a:stretch>
            <a:fillRect/>
          </a:stretch>
        </p:blipFill>
        <p:spPr bwMode="auto">
          <a:xfrm>
            <a:off x="7772400" y="3962400"/>
            <a:ext cx="91440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4"/>
          <p:cNvPicPr>
            <a:picLocks noChangeAspect="1" noChangeArrowheads="1"/>
          </p:cNvPicPr>
          <p:nvPr/>
        </p:nvPicPr>
        <p:blipFill>
          <a:blip r:embed="rId6"/>
          <a:srcRect t="14615" r="81898" b="81732"/>
          <a:stretch>
            <a:fillRect/>
          </a:stretch>
        </p:blipFill>
        <p:spPr bwMode="auto">
          <a:xfrm>
            <a:off x="4419600" y="4191000"/>
            <a:ext cx="1371600" cy="1524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6477000" y="1219200"/>
            <a:ext cx="21336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600" dirty="0" err="1" smtClean="0"/>
              <a:t>ACounterController</a:t>
            </a:r>
            <a:endParaRPr lang="en-US" sz="1600" dirty="0"/>
          </a:p>
        </p:txBody>
      </p:sp>
      <p:sp>
        <p:nvSpPr>
          <p:cNvPr id="32" name="Rectangle 19"/>
          <p:cNvSpPr>
            <a:spLocks noChangeArrowheads="1"/>
          </p:cNvSpPr>
          <p:nvPr/>
        </p:nvSpPr>
        <p:spPr bwMode="auto">
          <a:xfrm>
            <a:off x="3276600" y="2743200"/>
            <a:ext cx="53340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1600" dirty="0" err="1"/>
              <a:t>ACounterWithConsoleAndJOptionViewAndController</a:t>
            </a:r>
            <a:endParaRPr lang="en-US" sz="1600" dirty="0"/>
          </a:p>
        </p:txBody>
      </p:sp>
      <p:grpSp>
        <p:nvGrpSpPr>
          <p:cNvPr id="57" name="Group 16"/>
          <p:cNvGrpSpPr>
            <a:grpSpLocks/>
          </p:cNvGrpSpPr>
          <p:nvPr/>
        </p:nvGrpSpPr>
        <p:grpSpPr bwMode="auto">
          <a:xfrm>
            <a:off x="4267200" y="1600200"/>
            <a:ext cx="228600" cy="1143000"/>
            <a:chOff x="1488" y="2784"/>
            <a:chExt cx="96" cy="864"/>
          </a:xfrm>
        </p:grpSpPr>
        <p:sp>
          <p:nvSpPr>
            <p:cNvPr id="58" name="Line 17"/>
            <p:cNvSpPr>
              <a:spLocks noChangeShapeType="1"/>
            </p:cNvSpPr>
            <p:nvPr/>
          </p:nvSpPr>
          <p:spPr bwMode="auto">
            <a:xfrm flipV="1">
              <a:off x="1536" y="2784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9" name="AutoShape 18"/>
            <p:cNvSpPr>
              <a:spLocks noChangeArrowheads="1"/>
            </p:cNvSpPr>
            <p:nvPr/>
          </p:nvSpPr>
          <p:spPr bwMode="auto">
            <a:xfrm rot="-5400000">
              <a:off x="1440" y="3504"/>
              <a:ext cx="192" cy="96"/>
            </a:xfrm>
            <a:prstGeom prst="flowChartDecisi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0" name="Group 16"/>
          <p:cNvGrpSpPr>
            <a:grpSpLocks/>
          </p:cNvGrpSpPr>
          <p:nvPr/>
        </p:nvGrpSpPr>
        <p:grpSpPr bwMode="auto">
          <a:xfrm>
            <a:off x="7391400" y="1600200"/>
            <a:ext cx="228600" cy="1143000"/>
            <a:chOff x="1488" y="2784"/>
            <a:chExt cx="96" cy="864"/>
          </a:xfrm>
        </p:grpSpPr>
        <p:sp>
          <p:nvSpPr>
            <p:cNvPr id="61" name="Line 17"/>
            <p:cNvSpPr>
              <a:spLocks noChangeShapeType="1"/>
            </p:cNvSpPr>
            <p:nvPr/>
          </p:nvSpPr>
          <p:spPr bwMode="auto">
            <a:xfrm flipV="1">
              <a:off x="1536" y="2784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2" name="AutoShape 18"/>
            <p:cNvSpPr>
              <a:spLocks noChangeArrowheads="1"/>
            </p:cNvSpPr>
            <p:nvPr/>
          </p:nvSpPr>
          <p:spPr bwMode="auto">
            <a:xfrm rot="-5400000">
              <a:off x="1440" y="3504"/>
              <a:ext cx="192" cy="96"/>
            </a:xfrm>
            <a:prstGeom prst="flowChartDecisi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3" name="Group 16"/>
          <p:cNvGrpSpPr>
            <a:grpSpLocks/>
          </p:cNvGrpSpPr>
          <p:nvPr/>
        </p:nvGrpSpPr>
        <p:grpSpPr bwMode="auto">
          <a:xfrm rot="10800000">
            <a:off x="4267200" y="3048000"/>
            <a:ext cx="228600" cy="1143000"/>
            <a:chOff x="1488" y="2784"/>
            <a:chExt cx="96" cy="864"/>
          </a:xfrm>
        </p:grpSpPr>
        <p:sp>
          <p:nvSpPr>
            <p:cNvPr id="64" name="Line 17"/>
            <p:cNvSpPr>
              <a:spLocks noChangeShapeType="1"/>
            </p:cNvSpPr>
            <p:nvPr/>
          </p:nvSpPr>
          <p:spPr bwMode="auto">
            <a:xfrm flipV="1">
              <a:off x="1536" y="2784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5" name="AutoShape 18"/>
            <p:cNvSpPr>
              <a:spLocks noChangeArrowheads="1"/>
            </p:cNvSpPr>
            <p:nvPr/>
          </p:nvSpPr>
          <p:spPr bwMode="auto">
            <a:xfrm rot="-5400000">
              <a:off x="1440" y="3504"/>
              <a:ext cx="192" cy="96"/>
            </a:xfrm>
            <a:prstGeom prst="flowChartDecisi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6" name="Group 16"/>
          <p:cNvGrpSpPr>
            <a:grpSpLocks/>
          </p:cNvGrpSpPr>
          <p:nvPr/>
        </p:nvGrpSpPr>
        <p:grpSpPr bwMode="auto">
          <a:xfrm rot="10800000">
            <a:off x="7391400" y="3124200"/>
            <a:ext cx="228600" cy="1143000"/>
            <a:chOff x="1488" y="2784"/>
            <a:chExt cx="96" cy="864"/>
          </a:xfrm>
        </p:grpSpPr>
        <p:sp>
          <p:nvSpPr>
            <p:cNvPr id="67" name="Line 17"/>
            <p:cNvSpPr>
              <a:spLocks noChangeShapeType="1"/>
            </p:cNvSpPr>
            <p:nvPr/>
          </p:nvSpPr>
          <p:spPr bwMode="auto">
            <a:xfrm flipV="1">
              <a:off x="1536" y="2784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8" name="AutoShape 18"/>
            <p:cNvSpPr>
              <a:spLocks noChangeArrowheads="1"/>
            </p:cNvSpPr>
            <p:nvPr/>
          </p:nvSpPr>
          <p:spPr bwMode="auto">
            <a:xfrm rot="-5400000">
              <a:off x="1440" y="3504"/>
              <a:ext cx="192" cy="96"/>
            </a:xfrm>
            <a:prstGeom prst="flowChartDecisi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30" name="~PP263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Inheritance vs. (Inter-Class) Code Reusability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828800"/>
            <a:ext cx="19050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Inheritance</a:t>
            </a:r>
          </a:p>
          <a:p>
            <a:r>
              <a:rPr lang="en-US" dirty="0"/>
              <a:t> (IS-A)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800" y="1828800"/>
            <a:ext cx="6096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ym typeface="Wingdings" pitchFamily="2" charset="2"/>
              </a:rPr>
              <a:t>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57600" y="1828800"/>
            <a:ext cx="20574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Code Reusability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90800" y="2286000"/>
            <a:ext cx="6096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ym typeface="Wingdings" pitchFamily="2" charset="2"/>
              </a:rPr>
              <a:t></a:t>
            </a:r>
            <a:endParaRPr lang="en-US" dirty="0"/>
          </a:p>
        </p:txBody>
      </p:sp>
      <p:sp>
        <p:nvSpPr>
          <p:cNvPr id="14" name="Multiply 13"/>
          <p:cNvSpPr/>
          <p:nvPr/>
        </p:nvSpPr>
        <p:spPr>
          <a:xfrm>
            <a:off x="2895600" y="2209800"/>
            <a:ext cx="457200" cy="4572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705600" y="1792069"/>
            <a:ext cx="19050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Delegation </a:t>
            </a:r>
          </a:p>
          <a:p>
            <a:r>
              <a:rPr lang="en-US" dirty="0"/>
              <a:t>(HAS-A)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67400" y="1981200"/>
            <a:ext cx="6096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ym typeface="Wingdings" pitchFamily="2" charset="2"/>
              </a:rPr>
              <a:t></a:t>
            </a:r>
            <a:endParaRPr lang="en-US" dirty="0"/>
          </a:p>
        </p:txBody>
      </p:sp>
      <p:pic>
        <p:nvPicPr>
          <p:cNvPr id="151554" name="Picture 2" descr="Inheritanc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2667000"/>
            <a:ext cx="3352800" cy="2731912"/>
          </a:xfrm>
          <a:prstGeom prst="rect">
            <a:avLst/>
          </a:prstGeom>
          <a:noFill/>
        </p:spPr>
      </p:pic>
      <p:pic>
        <p:nvPicPr>
          <p:cNvPr id="151556" name="Picture 4" descr="http://www.slowleadership.org/img/delegation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91000" y="2819400"/>
            <a:ext cx="4114800" cy="2608783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838200" y="5486400"/>
            <a:ext cx="2286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Can inherit basketball skills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67200" y="5562600"/>
            <a:ext cx="4114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Can pass to someone who has skills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1000" y="6324600"/>
            <a:ext cx="36576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Inheritance requires less work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24400" y="6336268"/>
            <a:ext cx="3200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Delegation can be changed</a:t>
            </a:r>
          </a:p>
        </p:txBody>
      </p:sp>
      <p:pic>
        <p:nvPicPr>
          <p:cNvPr id="16" name="~PP3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0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6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0" grpId="1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23" name="Rectangle 15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6629400" cy="838200"/>
          </a:xfrm>
        </p:spPr>
        <p:txBody>
          <a:bodyPr/>
          <a:lstStyle/>
          <a:p>
            <a:r>
              <a:rPr lang="en-US" dirty="0" smtClean="0"/>
              <a:t>Omitting </a:t>
            </a:r>
            <a:r>
              <a:rPr lang="en-US" dirty="0" err="1" smtClean="0"/>
              <a:t>JoptionView</a:t>
            </a:r>
            <a:endParaRPr lang="en-US" dirty="0"/>
          </a:p>
        </p:txBody>
      </p:sp>
      <p:sp>
        <p:nvSpPr>
          <p:cNvPr id="222225" name="Text Box 17"/>
          <p:cNvSpPr txBox="1">
            <a:spLocks noChangeArrowheads="1"/>
          </p:cNvSpPr>
          <p:nvPr/>
        </p:nvSpPr>
        <p:spPr bwMode="auto">
          <a:xfrm>
            <a:off x="3581400" y="1219200"/>
            <a:ext cx="1447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dirty="0" err="1"/>
              <a:t>ACounter</a:t>
            </a:r>
            <a:endParaRPr lang="en-US" dirty="0"/>
          </a:p>
        </p:txBody>
      </p:sp>
      <p:sp>
        <p:nvSpPr>
          <p:cNvPr id="222237" name="Text Box 29"/>
          <p:cNvSpPr txBox="1">
            <a:spLocks noChangeArrowheads="1"/>
          </p:cNvSpPr>
          <p:nvPr/>
        </p:nvSpPr>
        <p:spPr bwMode="auto">
          <a:xfrm>
            <a:off x="3352800" y="4309646"/>
            <a:ext cx="24384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600" dirty="0" err="1" smtClean="0"/>
              <a:t>ACounterConsoleView</a:t>
            </a:r>
            <a:endParaRPr lang="en-US" sz="1600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200" y="914400"/>
            <a:ext cx="381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4"/>
          <p:cNvPicPr>
            <a:picLocks noChangeAspect="1" noChangeArrowheads="1"/>
          </p:cNvPicPr>
          <p:nvPr/>
        </p:nvPicPr>
        <p:blipFill>
          <a:blip r:embed="rId6"/>
          <a:srcRect t="14615" r="81898" b="81732"/>
          <a:stretch>
            <a:fillRect/>
          </a:stretch>
        </p:blipFill>
        <p:spPr bwMode="auto">
          <a:xfrm>
            <a:off x="4419600" y="4191000"/>
            <a:ext cx="1371600" cy="1524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6477000" y="1219200"/>
            <a:ext cx="21336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600" dirty="0" err="1" smtClean="0"/>
              <a:t>ACounterController</a:t>
            </a:r>
            <a:endParaRPr lang="en-US" sz="1600" dirty="0"/>
          </a:p>
        </p:txBody>
      </p:sp>
      <p:sp>
        <p:nvSpPr>
          <p:cNvPr id="32" name="Rectangle 19"/>
          <p:cNvSpPr>
            <a:spLocks noChangeArrowheads="1"/>
          </p:cNvSpPr>
          <p:nvPr/>
        </p:nvSpPr>
        <p:spPr bwMode="auto">
          <a:xfrm>
            <a:off x="3276600" y="2743200"/>
            <a:ext cx="53340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1600" dirty="0" err="1"/>
              <a:t>ACounterWithConsoleAndJOptionViewAndController</a:t>
            </a:r>
            <a:endParaRPr lang="en-US" sz="1600" dirty="0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267200" y="1600200"/>
            <a:ext cx="228600" cy="1143000"/>
            <a:chOff x="1488" y="2784"/>
            <a:chExt cx="96" cy="864"/>
          </a:xfrm>
        </p:grpSpPr>
        <p:sp>
          <p:nvSpPr>
            <p:cNvPr id="58" name="Line 17"/>
            <p:cNvSpPr>
              <a:spLocks noChangeShapeType="1"/>
            </p:cNvSpPr>
            <p:nvPr/>
          </p:nvSpPr>
          <p:spPr bwMode="auto">
            <a:xfrm flipV="1">
              <a:off x="1536" y="2784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9" name="AutoShape 18"/>
            <p:cNvSpPr>
              <a:spLocks noChangeArrowheads="1"/>
            </p:cNvSpPr>
            <p:nvPr/>
          </p:nvSpPr>
          <p:spPr bwMode="auto">
            <a:xfrm rot="-5400000">
              <a:off x="1440" y="3504"/>
              <a:ext cx="192" cy="96"/>
            </a:xfrm>
            <a:prstGeom prst="flowChartDecisi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7391400" y="1600200"/>
            <a:ext cx="228600" cy="1143000"/>
            <a:chOff x="1488" y="2784"/>
            <a:chExt cx="96" cy="864"/>
          </a:xfrm>
        </p:grpSpPr>
        <p:sp>
          <p:nvSpPr>
            <p:cNvPr id="61" name="Line 17"/>
            <p:cNvSpPr>
              <a:spLocks noChangeShapeType="1"/>
            </p:cNvSpPr>
            <p:nvPr/>
          </p:nvSpPr>
          <p:spPr bwMode="auto">
            <a:xfrm flipV="1">
              <a:off x="1536" y="2784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2" name="AutoShape 18"/>
            <p:cNvSpPr>
              <a:spLocks noChangeArrowheads="1"/>
            </p:cNvSpPr>
            <p:nvPr/>
          </p:nvSpPr>
          <p:spPr bwMode="auto">
            <a:xfrm rot="-5400000">
              <a:off x="1440" y="3504"/>
              <a:ext cx="192" cy="96"/>
            </a:xfrm>
            <a:prstGeom prst="flowChartDecisi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 rot="10800000">
            <a:off x="4267200" y="3048000"/>
            <a:ext cx="228600" cy="1143000"/>
            <a:chOff x="1488" y="2784"/>
            <a:chExt cx="96" cy="864"/>
          </a:xfrm>
        </p:grpSpPr>
        <p:sp>
          <p:nvSpPr>
            <p:cNvPr id="64" name="Line 17"/>
            <p:cNvSpPr>
              <a:spLocks noChangeShapeType="1"/>
            </p:cNvSpPr>
            <p:nvPr/>
          </p:nvSpPr>
          <p:spPr bwMode="auto">
            <a:xfrm flipV="1">
              <a:off x="1536" y="2784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5" name="AutoShape 18"/>
            <p:cNvSpPr>
              <a:spLocks noChangeArrowheads="1"/>
            </p:cNvSpPr>
            <p:nvPr/>
          </p:nvSpPr>
          <p:spPr bwMode="auto">
            <a:xfrm rot="-5400000">
              <a:off x="1440" y="3504"/>
              <a:ext cx="192" cy="96"/>
            </a:xfrm>
            <a:prstGeom prst="flowChartDecisi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33" name="Picture 2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1600200"/>
            <a:ext cx="2819400" cy="12207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34" name="Picture 24"/>
          <p:cNvPicPr>
            <a:picLocks noChangeAspect="1" noChangeArrowheads="1"/>
          </p:cNvPicPr>
          <p:nvPr/>
        </p:nvPicPr>
        <p:blipFill>
          <a:blip r:embed="rId6"/>
          <a:srcRect r="59564" b="48468"/>
          <a:stretch>
            <a:fillRect/>
          </a:stretch>
        </p:blipFill>
        <p:spPr bwMode="auto">
          <a:xfrm>
            <a:off x="0" y="914400"/>
            <a:ext cx="3063875" cy="2149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20" name="~PP14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1143000"/>
          </a:xfrm>
        </p:spPr>
        <p:txBody>
          <a:bodyPr/>
          <a:lstStyle/>
          <a:p>
            <a:r>
              <a:rPr lang="en-US"/>
              <a:t>Inheritance vs. Delegation: Distribution</a:t>
            </a: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733800" y="2971800"/>
            <a:ext cx="2819400" cy="685800"/>
            <a:chOff x="2352" y="1872"/>
            <a:chExt cx="1776" cy="432"/>
          </a:xfrm>
        </p:grpSpPr>
        <p:sp>
          <p:nvSpPr>
            <p:cNvPr id="230416" name="Line 16"/>
            <p:cNvSpPr>
              <a:spLocks noChangeShapeType="1"/>
            </p:cNvSpPr>
            <p:nvPr/>
          </p:nvSpPr>
          <p:spPr bwMode="auto">
            <a:xfrm>
              <a:off x="2352" y="2112"/>
              <a:ext cx="1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0417" name="Text Box 17"/>
            <p:cNvSpPr txBox="1">
              <a:spLocks noChangeArrowheads="1"/>
            </p:cNvSpPr>
            <p:nvPr/>
          </p:nvSpPr>
          <p:spPr bwMode="auto">
            <a:xfrm>
              <a:off x="2400" y="1872"/>
              <a:ext cx="1104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/>
                <a:t>instance</a:t>
              </a:r>
            </a:p>
          </p:txBody>
        </p:sp>
        <p:sp>
          <p:nvSpPr>
            <p:cNvPr id="230418" name="AutoShape 18"/>
            <p:cNvSpPr>
              <a:spLocks noChangeArrowheads="1"/>
            </p:cNvSpPr>
            <p:nvPr/>
          </p:nvSpPr>
          <p:spPr bwMode="auto">
            <a:xfrm>
              <a:off x="3552" y="1920"/>
              <a:ext cx="576" cy="384"/>
            </a:xfrm>
            <a:prstGeom prst="flowChartAlternateProcess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3733800" y="4191000"/>
            <a:ext cx="2819400" cy="685800"/>
            <a:chOff x="2352" y="1872"/>
            <a:chExt cx="1776" cy="432"/>
          </a:xfrm>
        </p:grpSpPr>
        <p:sp>
          <p:nvSpPr>
            <p:cNvPr id="230420" name="Line 20"/>
            <p:cNvSpPr>
              <a:spLocks noChangeShapeType="1"/>
            </p:cNvSpPr>
            <p:nvPr/>
          </p:nvSpPr>
          <p:spPr bwMode="auto">
            <a:xfrm>
              <a:off x="2352" y="2112"/>
              <a:ext cx="1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0421" name="Text Box 21"/>
            <p:cNvSpPr txBox="1">
              <a:spLocks noChangeArrowheads="1"/>
            </p:cNvSpPr>
            <p:nvPr/>
          </p:nvSpPr>
          <p:spPr bwMode="auto">
            <a:xfrm>
              <a:off x="2400" y="1872"/>
              <a:ext cx="1104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/>
                <a:t>instance</a:t>
              </a:r>
            </a:p>
          </p:txBody>
        </p:sp>
        <p:sp>
          <p:nvSpPr>
            <p:cNvPr id="230422" name="AutoShape 22"/>
            <p:cNvSpPr>
              <a:spLocks noChangeArrowheads="1"/>
            </p:cNvSpPr>
            <p:nvPr/>
          </p:nvSpPr>
          <p:spPr bwMode="auto">
            <a:xfrm>
              <a:off x="3552" y="1920"/>
              <a:ext cx="576" cy="384"/>
            </a:xfrm>
            <a:prstGeom prst="flowChartAlternateProcess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3733800" y="5715000"/>
            <a:ext cx="2819400" cy="685800"/>
            <a:chOff x="2352" y="1872"/>
            <a:chExt cx="1776" cy="432"/>
          </a:xfrm>
        </p:grpSpPr>
        <p:sp>
          <p:nvSpPr>
            <p:cNvPr id="230424" name="Line 24"/>
            <p:cNvSpPr>
              <a:spLocks noChangeShapeType="1"/>
            </p:cNvSpPr>
            <p:nvPr/>
          </p:nvSpPr>
          <p:spPr bwMode="auto">
            <a:xfrm>
              <a:off x="2352" y="2112"/>
              <a:ext cx="1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0425" name="Text Box 25"/>
            <p:cNvSpPr txBox="1">
              <a:spLocks noChangeArrowheads="1"/>
            </p:cNvSpPr>
            <p:nvPr/>
          </p:nvSpPr>
          <p:spPr bwMode="auto">
            <a:xfrm>
              <a:off x="2400" y="1872"/>
              <a:ext cx="1104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/>
                <a:t>instance</a:t>
              </a:r>
            </a:p>
          </p:txBody>
        </p:sp>
        <p:sp>
          <p:nvSpPr>
            <p:cNvPr id="230426" name="AutoShape 26"/>
            <p:cNvSpPr>
              <a:spLocks noChangeArrowheads="1"/>
            </p:cNvSpPr>
            <p:nvPr/>
          </p:nvSpPr>
          <p:spPr bwMode="auto">
            <a:xfrm>
              <a:off x="3552" y="1920"/>
              <a:ext cx="576" cy="384"/>
            </a:xfrm>
            <a:prstGeom prst="flowChartAlternateProcess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6019800" y="4876800"/>
            <a:ext cx="152400" cy="914400"/>
            <a:chOff x="3840" y="3072"/>
            <a:chExt cx="96" cy="528"/>
          </a:xfrm>
        </p:grpSpPr>
        <p:sp>
          <p:nvSpPr>
            <p:cNvPr id="230428" name="Oval 28"/>
            <p:cNvSpPr>
              <a:spLocks noChangeArrowheads="1"/>
            </p:cNvSpPr>
            <p:nvPr/>
          </p:nvSpPr>
          <p:spPr bwMode="auto">
            <a:xfrm>
              <a:off x="3840" y="3504"/>
              <a:ext cx="96" cy="96"/>
            </a:xfrm>
            <a:prstGeom prst="ellipse">
              <a:avLst/>
            </a:prstGeom>
            <a:solidFill>
              <a:schemeClr val="tx2"/>
            </a:solidFill>
            <a:ln w="285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30429" name="Line 29"/>
            <p:cNvSpPr>
              <a:spLocks noChangeShapeType="1"/>
            </p:cNvSpPr>
            <p:nvPr/>
          </p:nvSpPr>
          <p:spPr bwMode="auto">
            <a:xfrm flipV="1">
              <a:off x="3888" y="3072"/>
              <a:ext cx="0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6324600" y="990600"/>
            <a:ext cx="2514600" cy="1981200"/>
            <a:chOff x="3984" y="624"/>
            <a:chExt cx="1584" cy="1248"/>
          </a:xfrm>
        </p:grpSpPr>
        <p:sp>
          <p:nvSpPr>
            <p:cNvPr id="230431" name="Line 31"/>
            <p:cNvSpPr>
              <a:spLocks noChangeShapeType="1"/>
            </p:cNvSpPr>
            <p:nvPr/>
          </p:nvSpPr>
          <p:spPr bwMode="auto">
            <a:xfrm flipH="1">
              <a:off x="3984" y="1200"/>
              <a:ext cx="240" cy="672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30432" name="Text Box 32"/>
            <p:cNvSpPr txBox="1">
              <a:spLocks noChangeArrowheads="1"/>
            </p:cNvSpPr>
            <p:nvPr/>
          </p:nvSpPr>
          <p:spPr bwMode="auto">
            <a:xfrm>
              <a:off x="4176" y="624"/>
              <a:ext cx="1392" cy="5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20" rIns="45720" rtlCol="0" anchor="ctr"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dk1"/>
                  </a:solidFill>
                  <a:latin typeface="Calibri" pitchFamily="34" charset="0"/>
                  <a:cs typeface="Calibri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dirty="0"/>
                <a:t>Data and methods of both classes at one location 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6553200" y="4495800"/>
            <a:ext cx="2438400" cy="1524000"/>
            <a:chOff x="4128" y="2832"/>
            <a:chExt cx="1536" cy="960"/>
          </a:xfrm>
        </p:grpSpPr>
        <p:sp>
          <p:nvSpPr>
            <p:cNvPr id="230433" name="Line 33"/>
            <p:cNvSpPr>
              <a:spLocks noChangeShapeType="1"/>
            </p:cNvSpPr>
            <p:nvPr/>
          </p:nvSpPr>
          <p:spPr bwMode="auto">
            <a:xfrm flipH="1" flipV="1">
              <a:off x="4128" y="2928"/>
              <a:ext cx="576" cy="336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30434" name="Line 34"/>
            <p:cNvSpPr>
              <a:spLocks noChangeShapeType="1"/>
            </p:cNvSpPr>
            <p:nvPr/>
          </p:nvSpPr>
          <p:spPr bwMode="auto">
            <a:xfrm flipH="1">
              <a:off x="4128" y="3312"/>
              <a:ext cx="576" cy="48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30435" name="Text Box 35"/>
            <p:cNvSpPr txBox="1">
              <a:spLocks noChangeArrowheads="1"/>
            </p:cNvSpPr>
            <p:nvPr/>
          </p:nvSpPr>
          <p:spPr bwMode="auto">
            <a:xfrm>
              <a:off x="4464" y="2832"/>
              <a:ext cx="1200" cy="5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20" rIns="45720" rtlCol="0" anchor="ctr"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dk1"/>
                  </a:solidFill>
                  <a:latin typeface="Calibri" pitchFamily="34" charset="0"/>
                  <a:cs typeface="Calibri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dirty="0"/>
                <a:t>Can be in two different locations (client/server)</a:t>
              </a:r>
            </a:p>
          </p:txBody>
        </p:sp>
      </p:grp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1676400" y="16880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/>
              <a:t>Reused Class</a:t>
            </a: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1676400" y="3124200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Reusing </a:t>
            </a:r>
            <a:r>
              <a:rPr lang="en-US" dirty="0" smtClean="0"/>
              <a:t>Class </a:t>
            </a:r>
            <a:endParaRPr lang="en-US" dirty="0"/>
          </a:p>
        </p:txBody>
      </p:sp>
      <p:grpSp>
        <p:nvGrpSpPr>
          <p:cNvPr id="39" name="Group 16"/>
          <p:cNvGrpSpPr>
            <a:grpSpLocks/>
          </p:cNvGrpSpPr>
          <p:nvPr/>
        </p:nvGrpSpPr>
        <p:grpSpPr bwMode="auto">
          <a:xfrm>
            <a:off x="2590800" y="4800600"/>
            <a:ext cx="152400" cy="990600"/>
            <a:chOff x="1488" y="2784"/>
            <a:chExt cx="96" cy="864"/>
          </a:xfrm>
        </p:grpSpPr>
        <p:sp>
          <p:nvSpPr>
            <p:cNvPr id="40" name="Line 17"/>
            <p:cNvSpPr>
              <a:spLocks noChangeShapeType="1"/>
            </p:cNvSpPr>
            <p:nvPr/>
          </p:nvSpPr>
          <p:spPr bwMode="auto">
            <a:xfrm flipV="1">
              <a:off x="1536" y="2784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1" name="AutoShape 18"/>
            <p:cNvSpPr>
              <a:spLocks noChangeArrowheads="1"/>
            </p:cNvSpPr>
            <p:nvPr/>
          </p:nvSpPr>
          <p:spPr bwMode="auto">
            <a:xfrm rot="-5400000">
              <a:off x="1440" y="3504"/>
              <a:ext cx="192" cy="96"/>
            </a:xfrm>
            <a:prstGeom prst="flowChartDecisi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2514600" y="2057400"/>
            <a:ext cx="304800" cy="1066800"/>
            <a:chOff x="1440" y="1056"/>
            <a:chExt cx="192" cy="816"/>
          </a:xfrm>
        </p:grpSpPr>
        <p:sp>
          <p:nvSpPr>
            <p:cNvPr id="43" name="Line 20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" name="AutoShape 21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5" name="Text Box 59"/>
          <p:cNvSpPr txBox="1">
            <a:spLocks noChangeArrowheads="1"/>
          </p:cNvSpPr>
          <p:nvPr/>
        </p:nvSpPr>
        <p:spPr bwMode="auto">
          <a:xfrm>
            <a:off x="1676400" y="58028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Reusing </a:t>
            </a:r>
            <a:r>
              <a:rPr lang="en-US" dirty="0" smtClean="0"/>
              <a:t>Class </a:t>
            </a:r>
            <a:endParaRPr lang="en-US" dirty="0"/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1676400" y="44312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/>
              <a:t>Reused Class</a:t>
            </a:r>
          </a:p>
        </p:txBody>
      </p:sp>
      <p:pic>
        <p:nvPicPr>
          <p:cNvPr id="35" name="~PP382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6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1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/>
              <a:t>Pros and Cons of Delegation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685800"/>
            <a:ext cx="4038600" cy="5943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Can change reused class without changing reusing class.</a:t>
            </a:r>
          </a:p>
          <a:p>
            <a:r>
              <a:rPr lang="en-US" dirty="0"/>
              <a:t>Multiple reusing classes can share reused class variables simultaneously.</a:t>
            </a:r>
          </a:p>
          <a:p>
            <a:r>
              <a:rPr lang="en-US" dirty="0"/>
              <a:t>Variables and methods of reusing and reused class can be on separate computers.</a:t>
            </a:r>
          </a:p>
          <a:p>
            <a:r>
              <a:rPr lang="en-US" dirty="0"/>
              <a:t>Works in single inheritance </a:t>
            </a:r>
            <a:r>
              <a:rPr lang="en-US" dirty="0" smtClean="0"/>
              <a:t>languages.</a:t>
            </a:r>
          </a:p>
          <a:p>
            <a:r>
              <a:rPr lang="en-US" dirty="0" smtClean="0"/>
              <a:t>Reusing class does not have to support all methods of reused classes.</a:t>
            </a:r>
          </a:p>
          <a:p>
            <a:r>
              <a:rPr lang="en-US" dirty="0" smtClean="0"/>
              <a:t>Reusing class cannot automatically be substituted for reused class.</a:t>
            </a:r>
            <a:endParaRPr lang="en-US" dirty="0"/>
          </a:p>
          <a:p>
            <a:endParaRPr lang="en-US" dirty="0"/>
          </a:p>
        </p:txBody>
      </p:sp>
      <p:sp>
        <p:nvSpPr>
          <p:cNvPr id="2324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838200"/>
            <a:ext cx="3962400" cy="4114800"/>
          </a:xfrm>
        </p:spPr>
        <p:txBody>
          <a:bodyPr/>
          <a:lstStyle/>
          <a:p>
            <a:r>
              <a:rPr lang="en-US" dirty="0" smtClean="0"/>
              <a:t>Need to define special interfaces for  non standalone class.</a:t>
            </a:r>
          </a:p>
          <a:p>
            <a:r>
              <a:rPr lang="en-US" dirty="0" smtClean="0"/>
              <a:t>Need </a:t>
            </a:r>
            <a:r>
              <a:rPr lang="en-US" dirty="0"/>
              <a:t>to instantiate multiple classes.</a:t>
            </a:r>
          </a:p>
          <a:p>
            <a:r>
              <a:rPr lang="en-US" dirty="0"/>
              <a:t>Need to compose instances.</a:t>
            </a:r>
          </a:p>
          <a:p>
            <a:r>
              <a:rPr lang="en-US" dirty="0"/>
              <a:t>Need to define stub methods</a:t>
            </a:r>
          </a:p>
          <a:p>
            <a:r>
              <a:rPr lang="en-US" dirty="0"/>
              <a:t>Access problems</a:t>
            </a:r>
          </a:p>
        </p:txBody>
      </p:sp>
      <p:sp>
        <p:nvSpPr>
          <p:cNvPr id="232453" name="Text Box 5"/>
          <p:cNvSpPr txBox="1">
            <a:spLocks noChangeArrowheads="1"/>
          </p:cNvSpPr>
          <p:nvPr/>
        </p:nvSpPr>
        <p:spPr bwMode="auto">
          <a:xfrm>
            <a:off x="4800600" y="4419600"/>
            <a:ext cx="38862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Need to weigh pros and cons</a:t>
            </a:r>
          </a:p>
          <a:p>
            <a:r>
              <a:rPr lang="en-US" dirty="0"/>
              <a:t>When benefits of delegation don’t apply use inheritance</a:t>
            </a:r>
          </a:p>
          <a:p>
            <a:r>
              <a:rPr lang="en-US" dirty="0"/>
              <a:t>That is why inheritance exists.</a:t>
            </a:r>
          </a:p>
        </p:txBody>
      </p:sp>
      <p:pic>
        <p:nvPicPr>
          <p:cNvPr id="6" name="~PP362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3245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Inheritance is a bad idea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382000" cy="5943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If reusing class has “with” in its name: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ACounterWithConsoleView</a:t>
            </a:r>
          </a:p>
          <a:p>
            <a:pPr>
              <a:lnSpc>
                <a:spcPct val="90000"/>
              </a:lnSpc>
            </a:pPr>
            <a:r>
              <a:rPr lang="en-US" sz="2800"/>
              <a:t>If more than one way to do inheritance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Controller can be subclass of view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Or vice versa</a:t>
            </a:r>
          </a:p>
          <a:p>
            <a:pPr>
              <a:lnSpc>
                <a:spcPct val="90000"/>
              </a:lnSpc>
            </a:pPr>
            <a:r>
              <a:rPr lang="en-US" sz="2800"/>
              <a:t>If some of the inherited methods are not used: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AStringHistory </a:t>
            </a:r>
            <a:r>
              <a:rPr lang="en-US" sz="2400" b="1"/>
              <a:t>extends</a:t>
            </a:r>
            <a:r>
              <a:rPr lang="en-US" sz="2400"/>
              <a:t> Vector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Adds methods to add and access string elements rather than object elements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addString(), stringAt()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does not use removeElement() etc </a:t>
            </a:r>
          </a:p>
          <a:p>
            <a:pPr>
              <a:lnSpc>
                <a:spcPct val="90000"/>
              </a:lnSpc>
            </a:pPr>
            <a:r>
              <a:rPr lang="en-US" sz="2800"/>
              <a:t>If reusing class should not be used wherever shared class is used</a:t>
            </a:r>
          </a:p>
          <a:p>
            <a:pPr lvl="1">
              <a:lnSpc>
                <a:spcPct val="90000"/>
              </a:lnSpc>
            </a:pPr>
            <a:r>
              <a:rPr lang="en-US"/>
              <a:t>even if all methods are reused.</a:t>
            </a:r>
          </a:p>
        </p:txBody>
      </p:sp>
      <p:pic>
        <p:nvPicPr>
          <p:cNvPr id="4" name="~PP286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9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2691" grpId="0" build="p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Inheritance is a bad idea</a:t>
            </a:r>
          </a:p>
        </p:txBody>
      </p:sp>
      <p:sp>
        <p:nvSpPr>
          <p:cNvPr id="236548" name="Text Box 4"/>
          <p:cNvSpPr txBox="1">
            <a:spLocks noChangeArrowheads="1"/>
          </p:cNvSpPr>
          <p:nvPr/>
        </p:nvSpPr>
        <p:spPr bwMode="auto">
          <a:xfrm>
            <a:off x="152400" y="1837734"/>
            <a:ext cx="2438400" cy="7386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400" b="1" dirty="0"/>
              <a:t>public</a:t>
            </a:r>
            <a:r>
              <a:rPr lang="en-US" sz="1400" dirty="0"/>
              <a:t> </a:t>
            </a:r>
            <a:r>
              <a:rPr lang="en-US" sz="1400" dirty="0" err="1"/>
              <a:t>ACartesianPoint</a:t>
            </a:r>
            <a:r>
              <a:rPr lang="en-US" sz="1400" dirty="0"/>
              <a:t> </a:t>
            </a:r>
            <a:endParaRPr lang="en-US" sz="1400" dirty="0" smtClean="0"/>
          </a:p>
          <a:p>
            <a:pPr algn="l">
              <a:spcBef>
                <a:spcPct val="0"/>
              </a:spcBef>
            </a:pPr>
            <a:r>
              <a:rPr lang="en-US" sz="1400" b="1" dirty="0"/>
              <a:t> </a:t>
            </a:r>
            <a:r>
              <a:rPr lang="en-US" sz="1400" b="1" dirty="0" smtClean="0"/>
              <a:t>           implements</a:t>
            </a:r>
            <a:r>
              <a:rPr lang="en-US" sz="1400" dirty="0" smtClean="0"/>
              <a:t> </a:t>
            </a:r>
            <a:r>
              <a:rPr lang="en-US" sz="1400" dirty="0"/>
              <a:t>Point </a:t>
            </a:r>
            <a:endParaRPr lang="en-US" sz="1400" dirty="0" smtClean="0"/>
          </a:p>
          <a:p>
            <a:pPr algn="l">
              <a:spcBef>
                <a:spcPct val="0"/>
              </a:spcBef>
            </a:pPr>
            <a:r>
              <a:rPr lang="en-US" sz="1400" dirty="0"/>
              <a:t> </a:t>
            </a:r>
            <a:r>
              <a:rPr lang="en-US" sz="1400" dirty="0" smtClean="0"/>
              <a:t>{…}</a:t>
            </a:r>
            <a:endParaRPr lang="en-US" sz="1400" dirty="0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52400" y="2576398"/>
            <a:ext cx="6019800" cy="3265090"/>
            <a:chOff x="96" y="2448"/>
            <a:chExt cx="3792" cy="1567"/>
          </a:xfrm>
        </p:grpSpPr>
        <p:sp>
          <p:nvSpPr>
            <p:cNvPr id="236549" name="Text Box 5"/>
            <p:cNvSpPr txBox="1">
              <a:spLocks noChangeArrowheads="1"/>
            </p:cNvSpPr>
            <p:nvPr/>
          </p:nvSpPr>
          <p:spPr bwMode="auto">
            <a:xfrm>
              <a:off x="96" y="3040"/>
              <a:ext cx="3792" cy="97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7F0055"/>
                  </a:solidFill>
                  <a:latin typeface="Consolas"/>
                </a:rPr>
                <a:t>public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>
                  <a:solidFill>
                    <a:srgbClr val="7F0055"/>
                  </a:solidFill>
                  <a:latin typeface="Consolas"/>
                </a:rPr>
                <a:t>class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Consolas"/>
                </a:rPr>
                <a:t>ASquareIS_A_Point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>
                  <a:solidFill>
                    <a:srgbClr val="7F0055"/>
                  </a:solidFill>
                  <a:latin typeface="Consolas"/>
                </a:rPr>
                <a:t>extends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Consolas"/>
                </a:rPr>
                <a:t>ACartesianPoint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{</a:t>
              </a:r>
            </a:p>
            <a:p>
              <a:r>
                <a:rPr lang="en-US" sz="1400" b="1" dirty="0" smtClean="0">
                  <a:solidFill>
                    <a:srgbClr val="7F0055"/>
                  </a:solidFill>
                  <a:latin typeface="Consolas"/>
                </a:rPr>
                <a:t>  </a:t>
              </a:r>
              <a:r>
                <a:rPr lang="en-US" sz="1400" b="1" dirty="0" err="1" smtClean="0">
                  <a:solidFill>
                    <a:srgbClr val="7F0055"/>
                  </a:solidFill>
                  <a:latin typeface="Consolas"/>
                </a:rPr>
                <a:t>int</a:t>
              </a:r>
              <a:r>
                <a:rPr lang="en-US" sz="1400" b="1" dirty="0" smtClean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0000C0"/>
                  </a:solidFill>
                  <a:latin typeface="Consolas"/>
                </a:rPr>
                <a:t>sideLength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;</a:t>
              </a:r>
            </a:p>
            <a:p>
              <a:r>
                <a:rPr lang="en-US" sz="1400" b="1" dirty="0" smtClean="0">
                  <a:solidFill>
                    <a:srgbClr val="7F0055"/>
                  </a:solidFill>
                  <a:latin typeface="Consolas"/>
                </a:rPr>
                <a:t>  public</a:t>
              </a:r>
              <a:r>
                <a:rPr lang="en-US" sz="1400" b="1" dirty="0" smtClean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Consolas"/>
                </a:rPr>
                <a:t>ASquareIS_A_Point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(</a:t>
              </a:r>
              <a:r>
                <a:rPr lang="en-US" sz="1400" b="1" dirty="0" err="1">
                  <a:solidFill>
                    <a:srgbClr val="7F0055"/>
                  </a:solidFill>
                  <a:latin typeface="Consolas"/>
                </a:rPr>
                <a:t>int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Consolas"/>
                </a:rPr>
                <a:t>theX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, </a:t>
              </a:r>
              <a:r>
                <a:rPr lang="en-US" sz="1400" b="1" dirty="0" err="1">
                  <a:solidFill>
                    <a:srgbClr val="7F0055"/>
                  </a:solidFill>
                  <a:latin typeface="Consolas"/>
                </a:rPr>
                <a:t>int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Consolas"/>
                </a:rPr>
                <a:t>theY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, </a:t>
              </a:r>
              <a:endParaRPr lang="en-US" sz="1400" b="1" dirty="0" smtClean="0">
                <a:solidFill>
                  <a:srgbClr val="000000"/>
                </a:solidFill>
                <a:latin typeface="Consolas"/>
              </a:endParaRPr>
            </a:p>
            <a:p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	</a:t>
              </a:r>
              <a:r>
                <a:rPr lang="en-US" sz="1400" b="1" dirty="0" err="1" smtClean="0">
                  <a:solidFill>
                    <a:srgbClr val="7F0055"/>
                  </a:solidFill>
                  <a:latin typeface="Consolas"/>
                </a:rPr>
                <a:t>int</a:t>
              </a:r>
              <a:r>
                <a:rPr lang="en-US" sz="1400" b="1" dirty="0" smtClean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Consolas"/>
                </a:rPr>
                <a:t>theSideLength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) {</a:t>
              </a:r>
            </a:p>
            <a:p>
              <a:r>
                <a:rPr lang="en-US" sz="1400" b="1" dirty="0" smtClean="0">
                  <a:solidFill>
                    <a:srgbClr val="7F0055"/>
                  </a:solidFill>
                  <a:latin typeface="Consolas"/>
                </a:rPr>
                <a:t>    super</a:t>
              </a:r>
              <a:r>
                <a:rPr lang="en-US" sz="1400" b="1" dirty="0" smtClean="0">
                  <a:solidFill>
                    <a:srgbClr val="000000"/>
                  </a:solidFill>
                  <a:latin typeface="Consolas"/>
                </a:rPr>
                <a:t>(</a:t>
              </a:r>
              <a:r>
                <a:rPr lang="en-US" sz="1400" b="1" dirty="0" err="1" smtClean="0">
                  <a:solidFill>
                    <a:srgbClr val="000000"/>
                  </a:solidFill>
                  <a:latin typeface="Consolas"/>
                </a:rPr>
                <a:t>theX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, </a:t>
              </a:r>
              <a:r>
                <a:rPr lang="en-US" sz="1400" b="1" dirty="0" err="1">
                  <a:solidFill>
                    <a:srgbClr val="000000"/>
                  </a:solidFill>
                  <a:latin typeface="Consolas"/>
                </a:rPr>
                <a:t>theY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);</a:t>
              </a:r>
            </a:p>
            <a:p>
              <a:r>
                <a:rPr lang="en-US" sz="1400" dirty="0" smtClean="0">
                  <a:solidFill>
                    <a:srgbClr val="0000C0"/>
                  </a:solidFill>
                  <a:latin typeface="Consolas"/>
                </a:rPr>
                <a:t>    </a:t>
              </a:r>
              <a:r>
                <a:rPr lang="en-US" sz="1400" dirty="0" err="1" smtClean="0">
                  <a:solidFill>
                    <a:srgbClr val="0000C0"/>
                  </a:solidFill>
                  <a:latin typeface="Consolas"/>
                </a:rPr>
                <a:t>sideLength</a:t>
              </a:r>
              <a:r>
                <a:rPr lang="en-US" sz="1400" dirty="0" smtClean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Consolas"/>
                </a:rPr>
                <a:t>= </a:t>
              </a:r>
              <a:r>
                <a:rPr lang="en-US" sz="1400" dirty="0" err="1">
                  <a:solidFill>
                    <a:srgbClr val="000000"/>
                  </a:solidFill>
                  <a:latin typeface="Consolas"/>
                </a:rPr>
                <a:t>theSideLength</a:t>
              </a:r>
              <a:r>
                <a:rPr lang="en-US" sz="1400" dirty="0">
                  <a:solidFill>
                    <a:srgbClr val="000000"/>
                  </a:solidFill>
                  <a:latin typeface="Consolas"/>
                </a:rPr>
                <a:t>;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Consolas"/>
                </a:rPr>
                <a:t>  }</a:t>
              </a:r>
              <a:endParaRPr lang="en-US" sz="1400" dirty="0">
                <a:solidFill>
                  <a:srgbClr val="000000"/>
                </a:solidFill>
                <a:latin typeface="Consolas"/>
              </a:endParaRPr>
            </a:p>
            <a:p>
              <a:r>
                <a:rPr lang="en-US" sz="1400" b="1" dirty="0" smtClean="0">
                  <a:solidFill>
                    <a:srgbClr val="7F0055"/>
                  </a:solidFill>
                  <a:latin typeface="Consolas"/>
                </a:rPr>
                <a:t>  public</a:t>
              </a:r>
              <a:r>
                <a:rPr lang="en-US" sz="1400" b="1" dirty="0" smtClean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7F0055"/>
                  </a:solidFill>
                  <a:latin typeface="Consolas"/>
                </a:rPr>
                <a:t>int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Consolas"/>
                </a:rPr>
                <a:t>getSideLength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() {</a:t>
              </a:r>
              <a:r>
                <a:rPr lang="en-US" sz="1400" b="1" dirty="0">
                  <a:solidFill>
                    <a:srgbClr val="7F0055"/>
                  </a:solidFill>
                  <a:latin typeface="Consolas"/>
                </a:rPr>
                <a:t>return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0000C0"/>
                  </a:solidFill>
                  <a:latin typeface="Consolas"/>
                </a:rPr>
                <a:t>sideLength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;}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Consolas"/>
                </a:rPr>
                <a:t>}</a:t>
              </a:r>
              <a:endParaRPr lang="en-US" sz="1400" dirty="0"/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1056" y="2448"/>
              <a:ext cx="192" cy="624"/>
              <a:chOff x="1440" y="1056"/>
              <a:chExt cx="192" cy="816"/>
            </a:xfrm>
          </p:grpSpPr>
          <p:sp>
            <p:nvSpPr>
              <p:cNvPr id="236555" name="Line 11"/>
              <p:cNvSpPr>
                <a:spLocks noChangeShapeType="1"/>
              </p:cNvSpPr>
              <p:nvPr/>
            </p:nvSpPr>
            <p:spPr bwMode="auto">
              <a:xfrm flipV="1">
                <a:off x="1536" y="1056"/>
                <a:ext cx="0" cy="8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6556" name="AutoShape 12"/>
              <p:cNvSpPr>
                <a:spLocks noChangeArrowheads="1"/>
              </p:cNvSpPr>
              <p:nvPr/>
            </p:nvSpPr>
            <p:spPr bwMode="auto">
              <a:xfrm>
                <a:off x="1440" y="1392"/>
                <a:ext cx="192" cy="192"/>
              </a:xfrm>
              <a:prstGeom prst="flowChartExtra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2586165" y="676275"/>
            <a:ext cx="6375273" cy="3108325"/>
            <a:chOff x="2298" y="426"/>
            <a:chExt cx="3462" cy="1958"/>
          </a:xfrm>
        </p:grpSpPr>
        <p:sp>
          <p:nvSpPr>
            <p:cNvPr id="236550" name="Text Box 6"/>
            <p:cNvSpPr txBox="1">
              <a:spLocks noChangeArrowheads="1"/>
            </p:cNvSpPr>
            <p:nvPr/>
          </p:nvSpPr>
          <p:spPr bwMode="auto">
            <a:xfrm>
              <a:off x="2544" y="426"/>
              <a:ext cx="3216" cy="195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7F0055"/>
                  </a:solidFill>
                  <a:latin typeface="Consolas"/>
                </a:rPr>
                <a:t>public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>
                  <a:solidFill>
                    <a:srgbClr val="7F0055"/>
                  </a:solidFill>
                  <a:latin typeface="Consolas"/>
                </a:rPr>
                <a:t>class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Consolas"/>
                </a:rPr>
                <a:t>ASquareHAS_A_Point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>
                  <a:solidFill>
                    <a:srgbClr val="7F0055"/>
                  </a:solidFill>
                  <a:latin typeface="Consolas"/>
                </a:rPr>
                <a:t>implements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Square {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Consolas"/>
                </a:rPr>
                <a:t>  Point </a:t>
              </a:r>
              <a:r>
                <a:rPr lang="en-US" sz="1400" dirty="0">
                  <a:solidFill>
                    <a:srgbClr val="0000C0"/>
                  </a:solidFill>
                  <a:latin typeface="Consolas"/>
                </a:rPr>
                <a:t>center</a:t>
              </a:r>
              <a:r>
                <a:rPr lang="en-US" sz="1400" dirty="0">
                  <a:solidFill>
                    <a:srgbClr val="000000"/>
                  </a:solidFill>
                  <a:latin typeface="Consolas"/>
                </a:rPr>
                <a:t>;</a:t>
              </a:r>
            </a:p>
            <a:p>
              <a:r>
                <a:rPr lang="en-US" sz="1400" b="1" dirty="0" smtClean="0">
                  <a:solidFill>
                    <a:srgbClr val="7F0055"/>
                  </a:solidFill>
                  <a:latin typeface="Consolas"/>
                </a:rPr>
                <a:t>  </a:t>
              </a:r>
              <a:r>
                <a:rPr lang="en-US" sz="1400" b="1" dirty="0" err="1" smtClean="0">
                  <a:solidFill>
                    <a:srgbClr val="7F0055"/>
                  </a:solidFill>
                  <a:latin typeface="Consolas"/>
                </a:rPr>
                <a:t>int</a:t>
              </a:r>
              <a:r>
                <a:rPr lang="en-US" sz="1400" b="1" dirty="0" smtClean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0000C0"/>
                  </a:solidFill>
                  <a:latin typeface="Consolas"/>
                </a:rPr>
                <a:t>sideLength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;</a:t>
              </a:r>
            </a:p>
            <a:p>
              <a:r>
                <a:rPr lang="en-US" sz="1400" b="1" dirty="0" smtClean="0">
                  <a:solidFill>
                    <a:srgbClr val="7F0055"/>
                  </a:solidFill>
                  <a:latin typeface="Consolas"/>
                </a:rPr>
                <a:t>  public</a:t>
              </a:r>
              <a:r>
                <a:rPr lang="en-US" sz="1400" b="1" dirty="0" smtClean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Consolas"/>
                </a:rPr>
                <a:t>ASquareHAS_A_Point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(Point </a:t>
              </a:r>
              <a:r>
                <a:rPr lang="en-US" sz="1400" b="1" dirty="0" err="1">
                  <a:solidFill>
                    <a:srgbClr val="000000"/>
                  </a:solidFill>
                  <a:latin typeface="Consolas"/>
                </a:rPr>
                <a:t>theCenter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, </a:t>
              </a:r>
              <a:endParaRPr lang="en-US" sz="1400" b="1" dirty="0" smtClean="0">
                <a:solidFill>
                  <a:srgbClr val="000000"/>
                </a:solidFill>
                <a:latin typeface="Consolas"/>
              </a:endParaRPr>
            </a:p>
            <a:p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	</a:t>
              </a:r>
              <a:r>
                <a:rPr lang="en-US" sz="1400" b="1" dirty="0" smtClean="0">
                  <a:solidFill>
                    <a:srgbClr val="000000"/>
                  </a:solidFill>
                  <a:latin typeface="Consolas"/>
                </a:rPr>
                <a:t>		</a:t>
              </a:r>
              <a:r>
                <a:rPr lang="en-US" sz="1400" b="1" dirty="0" err="1" smtClean="0">
                  <a:solidFill>
                    <a:srgbClr val="7F0055"/>
                  </a:solidFill>
                  <a:latin typeface="Consolas"/>
                </a:rPr>
                <a:t>int</a:t>
              </a:r>
              <a:r>
                <a:rPr lang="en-US" sz="1400" b="1" dirty="0" smtClean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Consolas"/>
                </a:rPr>
                <a:t>theSideLength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) {</a:t>
              </a:r>
            </a:p>
            <a:p>
              <a:r>
                <a:rPr lang="en-US" sz="1400" dirty="0" smtClean="0">
                  <a:solidFill>
                    <a:srgbClr val="0000C0"/>
                  </a:solidFill>
                  <a:latin typeface="Consolas"/>
                </a:rPr>
                <a:t>    center</a:t>
              </a:r>
              <a:r>
                <a:rPr lang="en-US" sz="1400" dirty="0" smtClean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Consolas"/>
                </a:rPr>
                <a:t>= </a:t>
              </a:r>
              <a:r>
                <a:rPr lang="en-US" sz="1400" dirty="0" err="1">
                  <a:solidFill>
                    <a:srgbClr val="000000"/>
                  </a:solidFill>
                  <a:latin typeface="Consolas"/>
                </a:rPr>
                <a:t>theCenter</a:t>
              </a:r>
              <a:r>
                <a:rPr lang="en-US" sz="1400" dirty="0">
                  <a:solidFill>
                    <a:srgbClr val="000000"/>
                  </a:solidFill>
                  <a:latin typeface="Consolas"/>
                </a:rPr>
                <a:t>;</a:t>
              </a:r>
            </a:p>
            <a:p>
              <a:r>
                <a:rPr lang="en-US" sz="1400" dirty="0" smtClean="0">
                  <a:solidFill>
                    <a:srgbClr val="0000C0"/>
                  </a:solidFill>
                  <a:latin typeface="Consolas"/>
                </a:rPr>
                <a:t>    </a:t>
              </a:r>
              <a:r>
                <a:rPr lang="en-US" sz="1400" dirty="0" err="1" smtClean="0">
                  <a:solidFill>
                    <a:srgbClr val="0000C0"/>
                  </a:solidFill>
                  <a:latin typeface="Consolas"/>
                </a:rPr>
                <a:t>sideLength</a:t>
              </a:r>
              <a:r>
                <a:rPr lang="en-US" sz="1400" dirty="0" smtClean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Consolas"/>
                </a:rPr>
                <a:t>= </a:t>
              </a:r>
              <a:r>
                <a:rPr lang="en-US" sz="1400" dirty="0" err="1">
                  <a:solidFill>
                    <a:srgbClr val="000000"/>
                  </a:solidFill>
                  <a:latin typeface="Consolas"/>
                </a:rPr>
                <a:t>theSideLength</a:t>
              </a:r>
              <a:r>
                <a:rPr lang="en-US" sz="1400" dirty="0">
                  <a:solidFill>
                    <a:srgbClr val="000000"/>
                  </a:solidFill>
                  <a:latin typeface="Consolas"/>
                </a:rPr>
                <a:t>;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Consolas"/>
                </a:rPr>
                <a:t>  }</a:t>
              </a:r>
              <a:endParaRPr lang="en-US" sz="1400" dirty="0">
                <a:solidFill>
                  <a:srgbClr val="000000"/>
                </a:solidFill>
                <a:latin typeface="Consolas"/>
              </a:endParaRPr>
            </a:p>
            <a:p>
              <a:r>
                <a:rPr lang="en-US" sz="1400" b="1" dirty="0" smtClean="0">
                  <a:solidFill>
                    <a:srgbClr val="7F0055"/>
                  </a:solidFill>
                  <a:latin typeface="Consolas"/>
                </a:rPr>
                <a:t>  public</a:t>
              </a:r>
              <a:r>
                <a:rPr lang="en-US" sz="1400" b="1" dirty="0" smtClean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7F0055"/>
                  </a:solidFill>
                  <a:latin typeface="Consolas"/>
                </a:rPr>
                <a:t>int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Consolas"/>
                </a:rPr>
                <a:t>getX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() {</a:t>
              </a:r>
              <a:r>
                <a:rPr lang="en-US" sz="1400" b="1" dirty="0">
                  <a:solidFill>
                    <a:srgbClr val="7F0055"/>
                  </a:solidFill>
                  <a:latin typeface="Consolas"/>
                </a:rPr>
                <a:t>return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0000C0"/>
                  </a:solidFill>
                  <a:latin typeface="Consolas"/>
                </a:rPr>
                <a:t>center</a:t>
              </a:r>
              <a:r>
                <a:rPr lang="en-US" sz="1400" b="1" dirty="0" err="1">
                  <a:solidFill>
                    <a:srgbClr val="000000"/>
                  </a:solidFill>
                  <a:latin typeface="Consolas"/>
                </a:rPr>
                <a:t>.getX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();}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Consolas"/>
                </a:rPr>
                <a:t>    </a:t>
              </a:r>
              <a:r>
                <a:rPr lang="en-US" sz="1400" b="1" dirty="0">
                  <a:solidFill>
                    <a:srgbClr val="7F0055"/>
                  </a:solidFill>
                  <a:latin typeface="Consolas"/>
                </a:rPr>
                <a:t>public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7F0055"/>
                  </a:solidFill>
                  <a:latin typeface="Consolas"/>
                </a:rPr>
                <a:t>int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Consolas"/>
                </a:rPr>
                <a:t>getY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() {</a:t>
              </a:r>
              <a:r>
                <a:rPr lang="en-US" sz="1400" b="1" dirty="0">
                  <a:solidFill>
                    <a:srgbClr val="7F0055"/>
                  </a:solidFill>
                  <a:latin typeface="Consolas"/>
                </a:rPr>
                <a:t>return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0000C0"/>
                  </a:solidFill>
                  <a:latin typeface="Consolas"/>
                </a:rPr>
                <a:t>center</a:t>
              </a:r>
              <a:r>
                <a:rPr lang="en-US" sz="1400" b="1" dirty="0" err="1">
                  <a:solidFill>
                    <a:srgbClr val="000000"/>
                  </a:solidFill>
                  <a:latin typeface="Consolas"/>
                </a:rPr>
                <a:t>.getY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();}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Consolas"/>
                </a:rPr>
                <a:t>    </a:t>
              </a:r>
              <a:r>
                <a:rPr lang="en-US" sz="1400" b="1" dirty="0">
                  <a:solidFill>
                    <a:srgbClr val="7F0055"/>
                  </a:solidFill>
                  <a:latin typeface="Consolas"/>
                </a:rPr>
                <a:t>public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>
                  <a:solidFill>
                    <a:srgbClr val="7F0055"/>
                  </a:solidFill>
                  <a:latin typeface="Consolas"/>
                </a:rPr>
                <a:t>double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Consolas"/>
                </a:rPr>
                <a:t>getRadius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() {</a:t>
              </a:r>
              <a:r>
                <a:rPr lang="en-US" sz="1400" b="1" dirty="0">
                  <a:solidFill>
                    <a:srgbClr val="7F0055"/>
                  </a:solidFill>
                  <a:latin typeface="Consolas"/>
                </a:rPr>
                <a:t>return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0000C0"/>
                  </a:solidFill>
                  <a:latin typeface="Consolas"/>
                </a:rPr>
                <a:t>center</a:t>
              </a:r>
              <a:r>
                <a:rPr lang="en-US" sz="1400" b="1" dirty="0" err="1">
                  <a:solidFill>
                    <a:srgbClr val="000000"/>
                  </a:solidFill>
                  <a:latin typeface="Consolas"/>
                </a:rPr>
                <a:t>.getRadius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();}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Consolas"/>
                </a:rPr>
                <a:t>    </a:t>
              </a:r>
              <a:r>
                <a:rPr lang="en-US" sz="1400" b="1" dirty="0">
                  <a:solidFill>
                    <a:srgbClr val="7F0055"/>
                  </a:solidFill>
                  <a:latin typeface="Consolas"/>
                </a:rPr>
                <a:t>public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>
                  <a:solidFill>
                    <a:srgbClr val="7F0055"/>
                  </a:solidFill>
                  <a:latin typeface="Consolas"/>
                </a:rPr>
                <a:t>double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Consolas"/>
                </a:rPr>
                <a:t>getAngle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() {</a:t>
              </a:r>
              <a:r>
                <a:rPr lang="en-US" sz="1400" b="1" dirty="0">
                  <a:solidFill>
                    <a:srgbClr val="7F0055"/>
                  </a:solidFill>
                  <a:latin typeface="Consolas"/>
                </a:rPr>
                <a:t>return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0000C0"/>
                  </a:solidFill>
                  <a:latin typeface="Consolas"/>
                </a:rPr>
                <a:t>center</a:t>
              </a:r>
              <a:r>
                <a:rPr lang="en-US" sz="1400" b="1" dirty="0" err="1">
                  <a:solidFill>
                    <a:srgbClr val="000000"/>
                  </a:solidFill>
                  <a:latin typeface="Consolas"/>
                </a:rPr>
                <a:t>.getAngle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();}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Consolas"/>
                </a:rPr>
                <a:t>    </a:t>
              </a:r>
              <a:r>
                <a:rPr lang="en-US" sz="1400" b="1" dirty="0">
                  <a:solidFill>
                    <a:srgbClr val="7F0055"/>
                  </a:solidFill>
                  <a:latin typeface="Consolas"/>
                </a:rPr>
                <a:t>public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7F0055"/>
                  </a:solidFill>
                  <a:latin typeface="Consolas"/>
                </a:rPr>
                <a:t>int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Consolas"/>
                </a:rPr>
                <a:t>getSideLength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() {</a:t>
              </a:r>
              <a:r>
                <a:rPr lang="en-US" sz="1400" b="1" dirty="0">
                  <a:solidFill>
                    <a:srgbClr val="7F0055"/>
                  </a:solidFill>
                  <a:latin typeface="Consolas"/>
                </a:rPr>
                <a:t>return</a:t>
              </a:r>
              <a:r>
                <a:rPr lang="en-US" sz="1400" b="1" dirty="0">
                  <a:solidFill>
                    <a:srgbClr val="000000"/>
                  </a:solidFill>
                  <a:latin typeface="Consolas"/>
                </a:rPr>
                <a:t> </a:t>
              </a:r>
              <a:r>
                <a:rPr lang="en-US" sz="1400" b="1" dirty="0" err="1">
                  <a:solidFill>
                    <a:srgbClr val="0000C0"/>
                  </a:solidFill>
                  <a:latin typeface="Consolas"/>
                </a:rPr>
                <a:t>sideLength</a:t>
              </a:r>
              <a:r>
                <a:rPr lang="en-US" sz="1400" b="1" dirty="0" smtClean="0">
                  <a:solidFill>
                    <a:srgbClr val="000000"/>
                  </a:solidFill>
                  <a:latin typeface="Consolas"/>
                </a:rPr>
                <a:t>;}</a:t>
              </a:r>
              <a:endParaRPr lang="en-US" sz="1400" dirty="0">
                <a:latin typeface="Consolas"/>
              </a:endParaRPr>
            </a:p>
            <a:p>
              <a:r>
                <a:rPr lang="en-US" sz="1400" dirty="0" smtClean="0">
                  <a:solidFill>
                    <a:srgbClr val="000000"/>
                  </a:solidFill>
                  <a:latin typeface="Consolas"/>
                </a:rPr>
                <a:t>  }</a:t>
              </a:r>
              <a:endParaRPr lang="en-US" sz="1400" dirty="0"/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2298" y="1205"/>
              <a:ext cx="243" cy="139"/>
              <a:chOff x="2406" y="1205"/>
              <a:chExt cx="426" cy="139"/>
            </a:xfrm>
          </p:grpSpPr>
          <p:sp>
            <p:nvSpPr>
              <p:cNvPr id="236558" name="Line 14"/>
              <p:cNvSpPr>
                <a:spLocks noChangeShapeType="1"/>
              </p:cNvSpPr>
              <p:nvPr/>
            </p:nvSpPr>
            <p:spPr bwMode="auto">
              <a:xfrm flipH="1" flipV="1">
                <a:off x="2406" y="1296"/>
                <a:ext cx="37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squar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6559" name="AutoShape 15"/>
              <p:cNvSpPr>
                <a:spLocks noChangeArrowheads="1"/>
              </p:cNvSpPr>
              <p:nvPr/>
            </p:nvSpPr>
            <p:spPr bwMode="auto">
              <a:xfrm rot="-5400000">
                <a:off x="2714" y="1227"/>
                <a:ext cx="139" cy="96"/>
              </a:xfrm>
              <a:prstGeom prst="flowChartDecision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236563" name="Text Box 19"/>
          <p:cNvSpPr txBox="1">
            <a:spLocks noChangeArrowheads="1"/>
          </p:cNvSpPr>
          <p:nvPr/>
        </p:nvSpPr>
        <p:spPr bwMode="auto">
          <a:xfrm>
            <a:off x="6165448" y="3962400"/>
            <a:ext cx="2590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err="1"/>
              <a:t>ASquare</a:t>
            </a:r>
            <a:r>
              <a:rPr lang="en-US" dirty="0"/>
              <a:t> IS-NOT-A </a:t>
            </a:r>
            <a:r>
              <a:rPr lang="en-US" dirty="0" err="1"/>
              <a:t>ACartesianPoint</a:t>
            </a:r>
            <a:r>
              <a:rPr lang="en-US" dirty="0"/>
              <a:t>!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172200" y="5105400"/>
            <a:ext cx="2590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Cannot use </a:t>
            </a:r>
            <a:r>
              <a:rPr lang="en-US" dirty="0" err="1"/>
              <a:t>APolarPoint</a:t>
            </a:r>
            <a:r>
              <a:rPr lang="en-US" dirty="0"/>
              <a:t> without redoing </a:t>
            </a:r>
            <a:r>
              <a:rPr lang="en-US" dirty="0" err="1"/>
              <a:t>ASquare</a:t>
            </a:r>
            <a:r>
              <a:rPr lang="en-US" dirty="0"/>
              <a:t>!</a:t>
            </a:r>
          </a:p>
        </p:txBody>
      </p:sp>
      <p:pic>
        <p:nvPicPr>
          <p:cNvPr id="16" name="~PP258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2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36563" grpId="0" animBg="1"/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1143000"/>
          </a:xfrm>
        </p:spPr>
        <p:txBody>
          <a:bodyPr/>
          <a:lstStyle/>
          <a:p>
            <a:r>
              <a:rPr lang="en-US"/>
              <a:t>Inheritance vs. Delegation in Popular Software: Toolkits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590800" y="4800600"/>
            <a:ext cx="152400" cy="990600"/>
            <a:chOff x="1488" y="2784"/>
            <a:chExt cx="96" cy="864"/>
          </a:xfrm>
        </p:grpSpPr>
        <p:sp>
          <p:nvSpPr>
            <p:cNvPr id="235528" name="Line 8"/>
            <p:cNvSpPr>
              <a:spLocks noChangeShapeType="1"/>
            </p:cNvSpPr>
            <p:nvPr/>
          </p:nvSpPr>
          <p:spPr bwMode="auto">
            <a:xfrm flipV="1">
              <a:off x="1536" y="2784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5529" name="AutoShape 9"/>
            <p:cNvSpPr>
              <a:spLocks noChangeArrowheads="1"/>
            </p:cNvSpPr>
            <p:nvPr/>
          </p:nvSpPr>
          <p:spPr bwMode="auto">
            <a:xfrm rot="-5400000">
              <a:off x="1440" y="3504"/>
              <a:ext cx="192" cy="96"/>
            </a:xfrm>
            <a:prstGeom prst="flowChartDecisi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514600" y="2133600"/>
            <a:ext cx="304800" cy="990600"/>
            <a:chOff x="1440" y="1056"/>
            <a:chExt cx="192" cy="816"/>
          </a:xfrm>
        </p:grpSpPr>
        <p:sp>
          <p:nvSpPr>
            <p:cNvPr id="235531" name="Line 11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5532" name="AutoShape 12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35555" name="Text Box 35"/>
          <p:cNvSpPr txBox="1">
            <a:spLocks noChangeArrowheads="1"/>
          </p:cNvSpPr>
          <p:nvPr/>
        </p:nvSpPr>
        <p:spPr bwMode="auto">
          <a:xfrm>
            <a:off x="457200" y="2438400"/>
            <a:ext cx="1447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Java 1.0</a:t>
            </a:r>
          </a:p>
        </p:txBody>
      </p:sp>
      <p:sp>
        <p:nvSpPr>
          <p:cNvPr id="235556" name="Text Box 36"/>
          <p:cNvSpPr txBox="1">
            <a:spLocks noChangeArrowheads="1"/>
          </p:cNvSpPr>
          <p:nvPr/>
        </p:nvSpPr>
        <p:spPr bwMode="auto">
          <a:xfrm>
            <a:off x="381000" y="5029200"/>
            <a:ext cx="1981200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Later versions</a:t>
            </a:r>
          </a:p>
        </p:txBody>
      </p: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1676400" y="16880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Widget Class</a:t>
            </a:r>
            <a:endParaRPr lang="en-US" dirty="0"/>
          </a:p>
        </p:txBody>
      </p:sp>
      <p:sp>
        <p:nvSpPr>
          <p:cNvPr id="52" name="Text Box 14"/>
          <p:cNvSpPr txBox="1">
            <a:spLocks noChangeArrowheads="1"/>
          </p:cNvSpPr>
          <p:nvPr/>
        </p:nvSpPr>
        <p:spPr bwMode="auto">
          <a:xfrm>
            <a:off x="1676400" y="3124200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Widget User</a:t>
            </a:r>
            <a:endParaRPr lang="en-US" dirty="0"/>
          </a:p>
        </p:txBody>
      </p:sp>
      <p:sp>
        <p:nvSpPr>
          <p:cNvPr id="59" name="Text Box 59"/>
          <p:cNvSpPr txBox="1">
            <a:spLocks noChangeArrowheads="1"/>
          </p:cNvSpPr>
          <p:nvPr/>
        </p:nvSpPr>
        <p:spPr bwMode="auto">
          <a:xfrm>
            <a:off x="1676400" y="58028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Widget User</a:t>
            </a:r>
            <a:endParaRPr lang="en-US" dirty="0"/>
          </a:p>
        </p:txBody>
      </p: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1676400" y="44312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Widget Class</a:t>
            </a:r>
            <a:endParaRPr lang="en-US" dirty="0"/>
          </a:p>
        </p:txBody>
      </p:sp>
      <p:sp>
        <p:nvSpPr>
          <p:cNvPr id="85" name="Line 19"/>
          <p:cNvSpPr>
            <a:spLocks noChangeShapeType="1"/>
          </p:cNvSpPr>
          <p:nvPr/>
        </p:nvSpPr>
        <p:spPr bwMode="auto">
          <a:xfrm>
            <a:off x="3733800" y="4572000"/>
            <a:ext cx="144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6" name="Text Box 20"/>
          <p:cNvSpPr txBox="1">
            <a:spLocks noChangeArrowheads="1"/>
          </p:cNvSpPr>
          <p:nvPr/>
        </p:nvSpPr>
        <p:spPr bwMode="auto">
          <a:xfrm>
            <a:off x="3733800" y="4114800"/>
            <a:ext cx="1447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declares</a:t>
            </a:r>
          </a:p>
        </p:txBody>
      </p:sp>
      <p:grpSp>
        <p:nvGrpSpPr>
          <p:cNvPr id="92" name="Group 43"/>
          <p:cNvGrpSpPr>
            <a:grpSpLocks/>
          </p:cNvGrpSpPr>
          <p:nvPr/>
        </p:nvGrpSpPr>
        <p:grpSpPr bwMode="auto">
          <a:xfrm>
            <a:off x="3657600" y="4572002"/>
            <a:ext cx="5181600" cy="1603376"/>
            <a:chOff x="2304" y="2880"/>
            <a:chExt cx="3264" cy="1010"/>
          </a:xfrm>
        </p:grpSpPr>
        <p:sp>
          <p:nvSpPr>
            <p:cNvPr id="93" name="Text Box 30"/>
            <p:cNvSpPr txBox="1">
              <a:spLocks noChangeArrowheads="1"/>
            </p:cNvSpPr>
            <p:nvPr/>
          </p:nvSpPr>
          <p:spPr bwMode="auto">
            <a:xfrm>
              <a:off x="2304" y="3456"/>
              <a:ext cx="912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/>
                <a:t>declares</a:t>
              </a:r>
            </a:p>
          </p:txBody>
        </p:sp>
        <p:sp>
          <p:nvSpPr>
            <p:cNvPr id="94" name="Text Box 31"/>
            <p:cNvSpPr txBox="1">
              <a:spLocks noChangeArrowheads="1"/>
            </p:cNvSpPr>
            <p:nvPr/>
          </p:nvSpPr>
          <p:spPr bwMode="auto">
            <a:xfrm>
              <a:off x="4512" y="3696"/>
              <a:ext cx="1056" cy="194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sz="1400" dirty="0" err="1" smtClean="0"/>
                <a:t>actionPerformed</a:t>
              </a:r>
              <a:endParaRPr lang="en-US" sz="1400" dirty="0"/>
            </a:p>
          </p:txBody>
        </p:sp>
        <p:sp>
          <p:nvSpPr>
            <p:cNvPr id="95" name="Line 35"/>
            <p:cNvSpPr>
              <a:spLocks noChangeShapeType="1"/>
            </p:cNvSpPr>
            <p:nvPr/>
          </p:nvSpPr>
          <p:spPr bwMode="auto">
            <a:xfrm>
              <a:off x="4176" y="2880"/>
              <a:ext cx="816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96" name="Text Box 36"/>
            <p:cNvSpPr txBox="1">
              <a:spLocks noChangeArrowheads="1"/>
            </p:cNvSpPr>
            <p:nvPr/>
          </p:nvSpPr>
          <p:spPr bwMode="auto">
            <a:xfrm>
              <a:off x="3264" y="3216"/>
              <a:ext cx="1344" cy="16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100" dirty="0" err="1" smtClean="0"/>
                <a:t>delegator.actionPerformed</a:t>
              </a:r>
              <a:r>
                <a:rPr lang="en-US" sz="1100" dirty="0" smtClean="0"/>
                <a:t>()</a:t>
              </a:r>
              <a:endParaRPr lang="en-US" sz="1100" dirty="0"/>
            </a:p>
          </p:txBody>
        </p:sp>
        <p:sp>
          <p:nvSpPr>
            <p:cNvPr id="97" name="Line 39"/>
            <p:cNvSpPr>
              <a:spLocks noChangeShapeType="1"/>
            </p:cNvSpPr>
            <p:nvPr/>
          </p:nvSpPr>
          <p:spPr bwMode="auto">
            <a:xfrm>
              <a:off x="2352" y="3792"/>
              <a:ext cx="21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01" name="Text Box 17"/>
          <p:cNvSpPr txBox="1">
            <a:spLocks noChangeArrowheads="1"/>
          </p:cNvSpPr>
          <p:nvPr/>
        </p:nvSpPr>
        <p:spPr bwMode="auto">
          <a:xfrm>
            <a:off x="5181600" y="4419600"/>
            <a:ext cx="1447800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1400" dirty="0" err="1" smtClean="0"/>
              <a:t>processAction</a:t>
            </a:r>
            <a:endParaRPr lang="en-US" sz="1400" dirty="0"/>
          </a:p>
        </p:txBody>
      </p:sp>
      <p:pic>
        <p:nvPicPr>
          <p:cNvPr id="35" name="~PP119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3657600" y="1219200"/>
            <a:ext cx="1447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declares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6934200" y="1749623"/>
            <a:ext cx="1447800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1400" dirty="0" err="1" smtClean="0"/>
              <a:t>processAction</a:t>
            </a:r>
            <a:r>
              <a:rPr lang="en-US" sz="1400" dirty="0" smtClean="0"/>
              <a:t>()</a:t>
            </a:r>
            <a:endParaRPr lang="en-US" sz="1400" dirty="0"/>
          </a:p>
        </p:txBody>
      </p:sp>
      <p:sp>
        <p:nvSpPr>
          <p:cNvPr id="39" name="Line 22"/>
          <p:cNvSpPr>
            <a:spLocks noChangeShapeType="1"/>
          </p:cNvSpPr>
          <p:nvPr/>
        </p:nvSpPr>
        <p:spPr bwMode="auto">
          <a:xfrm flipV="1">
            <a:off x="3810000" y="3352800"/>
            <a:ext cx="3124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" name="Text Box 23"/>
          <p:cNvSpPr txBox="1">
            <a:spLocks noChangeArrowheads="1"/>
          </p:cNvSpPr>
          <p:nvPr/>
        </p:nvSpPr>
        <p:spPr bwMode="auto">
          <a:xfrm>
            <a:off x="3733800" y="2895600"/>
            <a:ext cx="1447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declares</a:t>
            </a:r>
          </a:p>
        </p:txBody>
      </p:sp>
      <p:sp>
        <p:nvSpPr>
          <p:cNvPr id="41" name="Line 22"/>
          <p:cNvSpPr>
            <a:spLocks noChangeShapeType="1"/>
          </p:cNvSpPr>
          <p:nvPr/>
        </p:nvSpPr>
        <p:spPr bwMode="auto">
          <a:xfrm flipV="1">
            <a:off x="3810000" y="1905000"/>
            <a:ext cx="3124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 rot="5400000" flipH="1" flipV="1">
            <a:off x="7125494" y="26281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 Box 17"/>
          <p:cNvSpPr txBox="1">
            <a:spLocks noChangeArrowheads="1"/>
          </p:cNvSpPr>
          <p:nvPr/>
        </p:nvSpPr>
        <p:spPr bwMode="auto">
          <a:xfrm>
            <a:off x="6934200" y="3197423"/>
            <a:ext cx="1447800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1400" dirty="0" err="1" smtClean="0"/>
              <a:t>processAction</a:t>
            </a:r>
            <a:r>
              <a:rPr lang="en-US" sz="1400" dirty="0" smtClean="0"/>
              <a:t>()</a:t>
            </a:r>
            <a:endParaRPr lang="en-US" sz="1400" dirty="0"/>
          </a:p>
        </p:txBody>
      </p:sp>
    </p:spTree>
    <p:custDataLst>
      <p:tags r:id="rId1"/>
    </p:custDataLst>
  </p:cSld>
  <p:clrMapOvr>
    <a:masterClrMapping/>
  </p:clrMapOvr>
  <p:transition advTm="125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2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1143000"/>
          </a:xfrm>
        </p:spPr>
        <p:txBody>
          <a:bodyPr/>
          <a:lstStyle/>
          <a:p>
            <a:r>
              <a:rPr lang="en-US"/>
              <a:t>Inheritance vs. Delegation in Popular Software: Toolkits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590800" y="4800600"/>
            <a:ext cx="152400" cy="990600"/>
            <a:chOff x="1488" y="2784"/>
            <a:chExt cx="96" cy="864"/>
          </a:xfrm>
        </p:grpSpPr>
        <p:sp>
          <p:nvSpPr>
            <p:cNvPr id="235528" name="Line 8"/>
            <p:cNvSpPr>
              <a:spLocks noChangeShapeType="1"/>
            </p:cNvSpPr>
            <p:nvPr/>
          </p:nvSpPr>
          <p:spPr bwMode="auto">
            <a:xfrm flipV="1">
              <a:off x="1536" y="2784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5529" name="AutoShape 9"/>
            <p:cNvSpPr>
              <a:spLocks noChangeArrowheads="1"/>
            </p:cNvSpPr>
            <p:nvPr/>
          </p:nvSpPr>
          <p:spPr bwMode="auto">
            <a:xfrm rot="-5400000">
              <a:off x="1440" y="3504"/>
              <a:ext cx="192" cy="96"/>
            </a:xfrm>
            <a:prstGeom prst="flowChartDecisi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514600" y="2133600"/>
            <a:ext cx="304800" cy="990600"/>
            <a:chOff x="1440" y="1056"/>
            <a:chExt cx="192" cy="816"/>
          </a:xfrm>
        </p:grpSpPr>
        <p:sp>
          <p:nvSpPr>
            <p:cNvPr id="235531" name="Line 11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5532" name="AutoShape 12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35555" name="Text Box 35"/>
          <p:cNvSpPr txBox="1">
            <a:spLocks noChangeArrowheads="1"/>
          </p:cNvSpPr>
          <p:nvPr/>
        </p:nvSpPr>
        <p:spPr bwMode="auto">
          <a:xfrm>
            <a:off x="457200" y="2438400"/>
            <a:ext cx="1447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Java 1.0</a:t>
            </a:r>
          </a:p>
        </p:txBody>
      </p:sp>
      <p:sp>
        <p:nvSpPr>
          <p:cNvPr id="235556" name="Text Box 36"/>
          <p:cNvSpPr txBox="1">
            <a:spLocks noChangeArrowheads="1"/>
          </p:cNvSpPr>
          <p:nvPr/>
        </p:nvSpPr>
        <p:spPr bwMode="auto">
          <a:xfrm>
            <a:off x="381000" y="5029200"/>
            <a:ext cx="1981200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Later versions</a:t>
            </a:r>
          </a:p>
        </p:txBody>
      </p: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1676400" y="16880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Button</a:t>
            </a:r>
            <a:endParaRPr lang="en-US" dirty="0"/>
          </a:p>
        </p:txBody>
      </p:sp>
      <p:sp>
        <p:nvSpPr>
          <p:cNvPr id="52" name="Text Box 14"/>
          <p:cNvSpPr txBox="1">
            <a:spLocks noChangeArrowheads="1"/>
          </p:cNvSpPr>
          <p:nvPr/>
        </p:nvSpPr>
        <p:spPr bwMode="auto">
          <a:xfrm>
            <a:off x="1371600" y="3124200"/>
            <a:ext cx="2362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ACounterController</a:t>
            </a:r>
            <a:endParaRPr lang="en-US" dirty="0"/>
          </a:p>
        </p:txBody>
      </p:sp>
      <p:sp>
        <p:nvSpPr>
          <p:cNvPr id="59" name="Text Box 59"/>
          <p:cNvSpPr txBox="1">
            <a:spLocks noChangeArrowheads="1"/>
          </p:cNvSpPr>
          <p:nvPr/>
        </p:nvSpPr>
        <p:spPr bwMode="auto">
          <a:xfrm>
            <a:off x="1371600" y="5802868"/>
            <a:ext cx="2362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ACounterController</a:t>
            </a:r>
            <a:endParaRPr lang="en-US" dirty="0"/>
          </a:p>
        </p:txBody>
      </p: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1676400" y="44312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Button</a:t>
            </a:r>
            <a:endParaRPr lang="en-US" dirty="0"/>
          </a:p>
        </p:txBody>
      </p:sp>
      <p:sp>
        <p:nvSpPr>
          <p:cNvPr id="82" name="Text Box 16"/>
          <p:cNvSpPr txBox="1">
            <a:spLocks noChangeArrowheads="1"/>
          </p:cNvSpPr>
          <p:nvPr/>
        </p:nvSpPr>
        <p:spPr bwMode="auto">
          <a:xfrm>
            <a:off x="3657600" y="1219200"/>
            <a:ext cx="1447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declares</a:t>
            </a:r>
          </a:p>
        </p:txBody>
      </p:sp>
      <p:sp>
        <p:nvSpPr>
          <p:cNvPr id="83" name="Text Box 17"/>
          <p:cNvSpPr txBox="1">
            <a:spLocks noChangeArrowheads="1"/>
          </p:cNvSpPr>
          <p:nvPr/>
        </p:nvSpPr>
        <p:spPr bwMode="auto">
          <a:xfrm>
            <a:off x="6934200" y="1749623"/>
            <a:ext cx="1447800" cy="30777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1400" dirty="0" err="1" smtClean="0"/>
              <a:t>processAction</a:t>
            </a:r>
            <a:r>
              <a:rPr lang="en-US" sz="1400" dirty="0" smtClean="0"/>
              <a:t>()</a:t>
            </a:r>
            <a:endParaRPr lang="en-US" sz="1400" dirty="0"/>
          </a:p>
        </p:txBody>
      </p:sp>
      <p:sp>
        <p:nvSpPr>
          <p:cNvPr id="85" name="Line 19"/>
          <p:cNvSpPr>
            <a:spLocks noChangeShapeType="1"/>
          </p:cNvSpPr>
          <p:nvPr/>
        </p:nvSpPr>
        <p:spPr bwMode="auto">
          <a:xfrm>
            <a:off x="3733800" y="4572000"/>
            <a:ext cx="144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6" name="Text Box 20"/>
          <p:cNvSpPr txBox="1">
            <a:spLocks noChangeArrowheads="1"/>
          </p:cNvSpPr>
          <p:nvPr/>
        </p:nvSpPr>
        <p:spPr bwMode="auto">
          <a:xfrm>
            <a:off x="3733800" y="4114800"/>
            <a:ext cx="1447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declares</a:t>
            </a:r>
          </a:p>
        </p:txBody>
      </p:sp>
      <p:sp>
        <p:nvSpPr>
          <p:cNvPr id="87" name="Line 22"/>
          <p:cNvSpPr>
            <a:spLocks noChangeShapeType="1"/>
          </p:cNvSpPr>
          <p:nvPr/>
        </p:nvSpPr>
        <p:spPr bwMode="auto">
          <a:xfrm flipV="1">
            <a:off x="3810000" y="3352800"/>
            <a:ext cx="3124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8" name="Text Box 23"/>
          <p:cNvSpPr txBox="1">
            <a:spLocks noChangeArrowheads="1"/>
          </p:cNvSpPr>
          <p:nvPr/>
        </p:nvSpPr>
        <p:spPr bwMode="auto">
          <a:xfrm>
            <a:off x="3733800" y="2895600"/>
            <a:ext cx="1447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declares</a:t>
            </a:r>
          </a:p>
        </p:txBody>
      </p: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3657600" y="4572002"/>
            <a:ext cx="5181600" cy="1603376"/>
            <a:chOff x="2304" y="2880"/>
            <a:chExt cx="3264" cy="1010"/>
          </a:xfrm>
        </p:grpSpPr>
        <p:sp>
          <p:nvSpPr>
            <p:cNvPr id="93" name="Text Box 30"/>
            <p:cNvSpPr txBox="1">
              <a:spLocks noChangeArrowheads="1"/>
            </p:cNvSpPr>
            <p:nvPr/>
          </p:nvSpPr>
          <p:spPr bwMode="auto">
            <a:xfrm>
              <a:off x="2304" y="3456"/>
              <a:ext cx="912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/>
                <a:t>declares</a:t>
              </a:r>
            </a:p>
          </p:txBody>
        </p:sp>
        <p:sp>
          <p:nvSpPr>
            <p:cNvPr id="94" name="Text Box 31"/>
            <p:cNvSpPr txBox="1">
              <a:spLocks noChangeArrowheads="1"/>
            </p:cNvSpPr>
            <p:nvPr/>
          </p:nvSpPr>
          <p:spPr bwMode="auto">
            <a:xfrm>
              <a:off x="4512" y="3696"/>
              <a:ext cx="1056" cy="194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sz="1400" dirty="0" err="1" smtClean="0"/>
                <a:t>actionPerformed</a:t>
              </a:r>
              <a:endParaRPr lang="en-US" sz="1400" dirty="0"/>
            </a:p>
          </p:txBody>
        </p:sp>
        <p:sp>
          <p:nvSpPr>
            <p:cNvPr id="95" name="Line 35"/>
            <p:cNvSpPr>
              <a:spLocks noChangeShapeType="1"/>
            </p:cNvSpPr>
            <p:nvPr/>
          </p:nvSpPr>
          <p:spPr bwMode="auto">
            <a:xfrm>
              <a:off x="4176" y="2880"/>
              <a:ext cx="816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96" name="Text Box 36"/>
            <p:cNvSpPr txBox="1">
              <a:spLocks noChangeArrowheads="1"/>
            </p:cNvSpPr>
            <p:nvPr/>
          </p:nvSpPr>
          <p:spPr bwMode="auto">
            <a:xfrm>
              <a:off x="3264" y="3216"/>
              <a:ext cx="1344" cy="16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100" dirty="0" err="1" smtClean="0"/>
                <a:t>delegator.actionPerformed</a:t>
              </a:r>
              <a:r>
                <a:rPr lang="en-US" sz="1100" dirty="0" smtClean="0"/>
                <a:t>()</a:t>
              </a:r>
              <a:endParaRPr lang="en-US" sz="1100" dirty="0"/>
            </a:p>
          </p:txBody>
        </p:sp>
        <p:sp>
          <p:nvSpPr>
            <p:cNvPr id="97" name="Line 39"/>
            <p:cNvSpPr>
              <a:spLocks noChangeShapeType="1"/>
            </p:cNvSpPr>
            <p:nvPr/>
          </p:nvSpPr>
          <p:spPr bwMode="auto">
            <a:xfrm>
              <a:off x="2352" y="3792"/>
              <a:ext cx="21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01" name="Text Box 17"/>
          <p:cNvSpPr txBox="1">
            <a:spLocks noChangeArrowheads="1"/>
          </p:cNvSpPr>
          <p:nvPr/>
        </p:nvSpPr>
        <p:spPr bwMode="auto">
          <a:xfrm>
            <a:off x="5181600" y="4419600"/>
            <a:ext cx="1447800" cy="30777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1400" dirty="0" err="1" smtClean="0"/>
              <a:t>processAction</a:t>
            </a:r>
            <a:endParaRPr lang="en-US" sz="1400" dirty="0"/>
          </a:p>
        </p:txBody>
      </p:sp>
      <p:sp>
        <p:nvSpPr>
          <p:cNvPr id="35" name="Text Box 36"/>
          <p:cNvSpPr txBox="1">
            <a:spLocks noChangeArrowheads="1"/>
          </p:cNvSpPr>
          <p:nvPr/>
        </p:nvSpPr>
        <p:spPr bwMode="auto">
          <a:xfrm>
            <a:off x="3810000" y="6096000"/>
            <a:ext cx="2667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Can replace Button with </a:t>
            </a:r>
            <a:r>
              <a:rPr lang="en-US" dirty="0" err="1"/>
              <a:t>JButton</a:t>
            </a:r>
            <a:endParaRPr lang="en-US" dirty="0"/>
          </a:p>
        </p:txBody>
      </p:sp>
      <p:pic>
        <p:nvPicPr>
          <p:cNvPr id="36" name="~PP225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37" name="Line 22"/>
          <p:cNvSpPr>
            <a:spLocks noChangeShapeType="1"/>
          </p:cNvSpPr>
          <p:nvPr/>
        </p:nvSpPr>
        <p:spPr bwMode="auto">
          <a:xfrm flipV="1">
            <a:off x="3810000" y="1905000"/>
            <a:ext cx="3124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7125494" y="26281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6934200" y="3197423"/>
            <a:ext cx="1447800" cy="30777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1400" dirty="0" err="1" smtClean="0"/>
              <a:t>processAction</a:t>
            </a:r>
            <a:r>
              <a:rPr lang="en-US" sz="1400" dirty="0" smtClean="0"/>
              <a:t>()</a:t>
            </a:r>
            <a:endParaRPr lang="en-US" sz="1400" dirty="0"/>
          </a:p>
        </p:txBody>
      </p:sp>
    </p:spTree>
    <p:custDataLst>
      <p:tags r:id="rId1"/>
    </p:custDataLst>
  </p:cSld>
  <p:clrMapOvr>
    <a:masterClrMapping/>
  </p:clrMapOvr>
  <p:transition advTm="86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2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1143000"/>
          </a:xfrm>
        </p:spPr>
        <p:txBody>
          <a:bodyPr/>
          <a:lstStyle/>
          <a:p>
            <a:r>
              <a:rPr lang="en-US"/>
              <a:t>Inheritance vs. Delegation in Popular Software: Toolkits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590800" y="4800600"/>
            <a:ext cx="152400" cy="990600"/>
            <a:chOff x="1488" y="2784"/>
            <a:chExt cx="96" cy="864"/>
          </a:xfrm>
        </p:grpSpPr>
        <p:sp>
          <p:nvSpPr>
            <p:cNvPr id="235528" name="Line 8"/>
            <p:cNvSpPr>
              <a:spLocks noChangeShapeType="1"/>
            </p:cNvSpPr>
            <p:nvPr/>
          </p:nvSpPr>
          <p:spPr bwMode="auto">
            <a:xfrm flipV="1">
              <a:off x="1536" y="2784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5529" name="AutoShape 9"/>
            <p:cNvSpPr>
              <a:spLocks noChangeArrowheads="1"/>
            </p:cNvSpPr>
            <p:nvPr/>
          </p:nvSpPr>
          <p:spPr bwMode="auto">
            <a:xfrm rot="-5400000">
              <a:off x="1440" y="3504"/>
              <a:ext cx="192" cy="96"/>
            </a:xfrm>
            <a:prstGeom prst="flowChartDecisi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514600" y="2133600"/>
            <a:ext cx="304800" cy="990600"/>
            <a:chOff x="1440" y="1056"/>
            <a:chExt cx="192" cy="816"/>
          </a:xfrm>
        </p:grpSpPr>
        <p:sp>
          <p:nvSpPr>
            <p:cNvPr id="235531" name="Line 11"/>
            <p:cNvSpPr>
              <a:spLocks noChangeShapeType="1"/>
            </p:cNvSpPr>
            <p:nvPr/>
          </p:nvSpPr>
          <p:spPr bwMode="auto">
            <a:xfrm flipV="1">
              <a:off x="1536" y="1056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5532" name="AutoShape 12"/>
            <p:cNvSpPr>
              <a:spLocks noChangeArrowheads="1"/>
            </p:cNvSpPr>
            <p:nvPr/>
          </p:nvSpPr>
          <p:spPr bwMode="auto">
            <a:xfrm>
              <a:off x="1440" y="1392"/>
              <a:ext cx="192" cy="192"/>
            </a:xfrm>
            <a:prstGeom prst="flowChartExtra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35555" name="Text Box 35"/>
          <p:cNvSpPr txBox="1">
            <a:spLocks noChangeArrowheads="1"/>
          </p:cNvSpPr>
          <p:nvPr/>
        </p:nvSpPr>
        <p:spPr bwMode="auto">
          <a:xfrm>
            <a:off x="457200" y="2438400"/>
            <a:ext cx="1447800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Java 1.6</a:t>
            </a:r>
          </a:p>
        </p:txBody>
      </p:sp>
      <p:sp>
        <p:nvSpPr>
          <p:cNvPr id="235556" name="Text Box 36"/>
          <p:cNvSpPr txBox="1">
            <a:spLocks noChangeArrowheads="1"/>
          </p:cNvSpPr>
          <p:nvPr/>
        </p:nvSpPr>
        <p:spPr bwMode="auto">
          <a:xfrm>
            <a:off x="0" y="4876800"/>
            <a:ext cx="1981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err="1"/>
              <a:t>ObjectEditor</a:t>
            </a:r>
            <a:r>
              <a:rPr lang="en-US" dirty="0"/>
              <a:t> </a:t>
            </a:r>
            <a:r>
              <a:rPr lang="en-US" dirty="0" err="1"/>
              <a:t>VirtualToolkit</a:t>
            </a:r>
            <a:r>
              <a:rPr lang="en-US" dirty="0"/>
              <a:t> API</a:t>
            </a:r>
          </a:p>
        </p:txBody>
      </p: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1676400" y="16880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Panel</a:t>
            </a:r>
            <a:endParaRPr lang="en-US" dirty="0"/>
          </a:p>
        </p:txBody>
      </p:sp>
      <p:sp>
        <p:nvSpPr>
          <p:cNvPr id="52" name="Text Box 14"/>
          <p:cNvSpPr txBox="1">
            <a:spLocks noChangeArrowheads="1"/>
          </p:cNvSpPr>
          <p:nvPr/>
        </p:nvSpPr>
        <p:spPr bwMode="auto">
          <a:xfrm>
            <a:off x="1524000" y="3124200"/>
            <a:ext cx="2362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Panel Drawer</a:t>
            </a:r>
            <a:endParaRPr lang="en-US" dirty="0"/>
          </a:p>
        </p:txBody>
      </p:sp>
      <p:sp>
        <p:nvSpPr>
          <p:cNvPr id="59" name="Text Box 59"/>
          <p:cNvSpPr txBox="1">
            <a:spLocks noChangeArrowheads="1"/>
          </p:cNvSpPr>
          <p:nvPr/>
        </p:nvSpPr>
        <p:spPr bwMode="auto">
          <a:xfrm>
            <a:off x="1371600" y="5802868"/>
            <a:ext cx="2362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Panel Drawer</a:t>
            </a:r>
            <a:endParaRPr lang="en-US" dirty="0"/>
          </a:p>
        </p:txBody>
      </p: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1524000" y="44312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Delegate Panel</a:t>
            </a:r>
            <a:endParaRPr lang="en-US" dirty="0"/>
          </a:p>
        </p:txBody>
      </p:sp>
      <p:sp>
        <p:nvSpPr>
          <p:cNvPr id="81" name="Line 15"/>
          <p:cNvSpPr>
            <a:spLocks noChangeShapeType="1"/>
          </p:cNvSpPr>
          <p:nvPr/>
        </p:nvSpPr>
        <p:spPr bwMode="auto">
          <a:xfrm>
            <a:off x="3733800" y="1905000"/>
            <a:ext cx="144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" name="Text Box 16"/>
          <p:cNvSpPr txBox="1">
            <a:spLocks noChangeArrowheads="1"/>
          </p:cNvSpPr>
          <p:nvPr/>
        </p:nvSpPr>
        <p:spPr bwMode="auto">
          <a:xfrm>
            <a:off x="3657600" y="1219200"/>
            <a:ext cx="1447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declares</a:t>
            </a:r>
          </a:p>
        </p:txBody>
      </p:sp>
      <p:sp>
        <p:nvSpPr>
          <p:cNvPr id="83" name="Text Box 17"/>
          <p:cNvSpPr txBox="1">
            <a:spLocks noChangeArrowheads="1"/>
          </p:cNvSpPr>
          <p:nvPr/>
        </p:nvSpPr>
        <p:spPr bwMode="auto">
          <a:xfrm>
            <a:off x="5181600" y="1752600"/>
            <a:ext cx="1447800" cy="30777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1400" dirty="0" smtClean="0"/>
              <a:t>repaint ()</a:t>
            </a:r>
            <a:endParaRPr lang="en-US" sz="1400" dirty="0"/>
          </a:p>
        </p:txBody>
      </p:sp>
      <p:sp>
        <p:nvSpPr>
          <p:cNvPr id="85" name="Line 19"/>
          <p:cNvSpPr>
            <a:spLocks noChangeShapeType="1"/>
          </p:cNvSpPr>
          <p:nvPr/>
        </p:nvSpPr>
        <p:spPr bwMode="auto">
          <a:xfrm>
            <a:off x="3733800" y="4572000"/>
            <a:ext cx="144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6" name="Text Box 20"/>
          <p:cNvSpPr txBox="1">
            <a:spLocks noChangeArrowheads="1"/>
          </p:cNvSpPr>
          <p:nvPr/>
        </p:nvSpPr>
        <p:spPr bwMode="auto">
          <a:xfrm>
            <a:off x="3733800" y="4114800"/>
            <a:ext cx="1447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declares</a:t>
            </a:r>
          </a:p>
        </p:txBody>
      </p:sp>
      <p:sp>
        <p:nvSpPr>
          <p:cNvPr id="87" name="Line 22"/>
          <p:cNvSpPr>
            <a:spLocks noChangeShapeType="1"/>
          </p:cNvSpPr>
          <p:nvPr/>
        </p:nvSpPr>
        <p:spPr bwMode="auto">
          <a:xfrm flipV="1">
            <a:off x="3810000" y="3352800"/>
            <a:ext cx="3124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8" name="Text Box 23"/>
          <p:cNvSpPr txBox="1">
            <a:spLocks noChangeArrowheads="1"/>
          </p:cNvSpPr>
          <p:nvPr/>
        </p:nvSpPr>
        <p:spPr bwMode="auto">
          <a:xfrm>
            <a:off x="3733800" y="2895600"/>
            <a:ext cx="144780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/>
              <a:t>declares</a:t>
            </a:r>
          </a:p>
        </p:txBody>
      </p:sp>
      <p:sp>
        <p:nvSpPr>
          <p:cNvPr id="89" name="Text Box 32"/>
          <p:cNvSpPr txBox="1">
            <a:spLocks noChangeArrowheads="1"/>
          </p:cNvSpPr>
          <p:nvPr/>
        </p:nvSpPr>
        <p:spPr bwMode="auto">
          <a:xfrm>
            <a:off x="7010400" y="3200400"/>
            <a:ext cx="1676400" cy="30777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1400" dirty="0" smtClean="0"/>
              <a:t>paint(Graphics g)</a:t>
            </a:r>
            <a:endParaRPr lang="en-US" sz="1400" dirty="0"/>
          </a:p>
        </p:txBody>
      </p:sp>
      <p:sp>
        <p:nvSpPr>
          <p:cNvPr id="90" name="Line 33"/>
          <p:cNvSpPr>
            <a:spLocks noChangeShapeType="1"/>
          </p:cNvSpPr>
          <p:nvPr/>
        </p:nvSpPr>
        <p:spPr bwMode="auto">
          <a:xfrm>
            <a:off x="6096000" y="2057400"/>
            <a:ext cx="16764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3581400" y="4572002"/>
            <a:ext cx="5105400" cy="1603376"/>
            <a:chOff x="2256" y="2880"/>
            <a:chExt cx="3216" cy="1010"/>
          </a:xfrm>
        </p:grpSpPr>
        <p:sp>
          <p:nvSpPr>
            <p:cNvPr id="97" name="Line 39"/>
            <p:cNvSpPr>
              <a:spLocks noChangeShapeType="1"/>
            </p:cNvSpPr>
            <p:nvPr/>
          </p:nvSpPr>
          <p:spPr bwMode="auto">
            <a:xfrm>
              <a:off x="2256" y="3792"/>
              <a:ext cx="21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3" name="Text Box 30"/>
            <p:cNvSpPr txBox="1">
              <a:spLocks noChangeArrowheads="1"/>
            </p:cNvSpPr>
            <p:nvPr/>
          </p:nvSpPr>
          <p:spPr bwMode="auto">
            <a:xfrm>
              <a:off x="2304" y="3456"/>
              <a:ext cx="912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dirty="0"/>
                <a:t>declares</a:t>
              </a:r>
            </a:p>
          </p:txBody>
        </p:sp>
        <p:sp>
          <p:nvSpPr>
            <p:cNvPr id="94" name="Text Box 31"/>
            <p:cNvSpPr txBox="1">
              <a:spLocks noChangeArrowheads="1"/>
            </p:cNvSpPr>
            <p:nvPr/>
          </p:nvSpPr>
          <p:spPr bwMode="auto">
            <a:xfrm>
              <a:off x="4416" y="3696"/>
              <a:ext cx="1056" cy="194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sz="1400" dirty="0" smtClean="0"/>
                <a:t>paint(Graphics g)</a:t>
              </a:r>
              <a:endParaRPr lang="en-US" sz="1400" dirty="0"/>
            </a:p>
          </p:txBody>
        </p:sp>
        <p:sp>
          <p:nvSpPr>
            <p:cNvPr id="95" name="Line 35"/>
            <p:cNvSpPr>
              <a:spLocks noChangeShapeType="1"/>
            </p:cNvSpPr>
            <p:nvPr/>
          </p:nvSpPr>
          <p:spPr bwMode="auto">
            <a:xfrm>
              <a:off x="4176" y="2880"/>
              <a:ext cx="864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p:sp>
        <p:nvSpPr>
          <p:cNvPr id="99" name="Text Box 41"/>
          <p:cNvSpPr txBox="1">
            <a:spLocks noChangeArrowheads="1"/>
          </p:cNvSpPr>
          <p:nvPr/>
        </p:nvSpPr>
        <p:spPr bwMode="auto">
          <a:xfrm>
            <a:off x="7010400" y="1749623"/>
            <a:ext cx="1676400" cy="30777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1400" dirty="0" smtClean="0"/>
              <a:t>paint(Graphics g)</a:t>
            </a:r>
            <a:endParaRPr lang="en-US" sz="1400" dirty="0"/>
          </a:p>
        </p:txBody>
      </p:sp>
      <p:sp>
        <p:nvSpPr>
          <p:cNvPr id="101" name="Text Box 17"/>
          <p:cNvSpPr txBox="1">
            <a:spLocks noChangeArrowheads="1"/>
          </p:cNvSpPr>
          <p:nvPr/>
        </p:nvSpPr>
        <p:spPr bwMode="auto">
          <a:xfrm>
            <a:off x="5181600" y="4419600"/>
            <a:ext cx="1447800" cy="30777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1400" dirty="0" smtClean="0"/>
              <a:t>repaint()</a:t>
            </a:r>
            <a:endParaRPr lang="en-US" sz="1400" dirty="0"/>
          </a:p>
        </p:txBody>
      </p:sp>
      <p:sp>
        <p:nvSpPr>
          <p:cNvPr id="35" name="Text Box 36"/>
          <p:cNvSpPr txBox="1">
            <a:spLocks noChangeArrowheads="1"/>
          </p:cNvSpPr>
          <p:nvPr/>
        </p:nvSpPr>
        <p:spPr bwMode="auto">
          <a:xfrm>
            <a:off x="0" y="6211669"/>
            <a:ext cx="4267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Java  AWT/Swing </a:t>
            </a:r>
            <a:r>
              <a:rPr lang="en-US" dirty="0" err="1"/>
              <a:t>toolkitdoes</a:t>
            </a:r>
            <a:r>
              <a:rPr lang="en-US" dirty="0"/>
              <a:t> not have two panels do still used inheritance</a:t>
            </a:r>
          </a:p>
        </p:txBody>
      </p:sp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5181600" y="6211669"/>
            <a:ext cx="35814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err="1"/>
              <a:t>ObjectEditor</a:t>
            </a:r>
            <a:r>
              <a:rPr lang="en-US" dirty="0"/>
              <a:t> will work with Swing/AWT/GWT/SWT</a:t>
            </a:r>
          </a:p>
        </p:txBody>
      </p:sp>
      <p:pic>
        <p:nvPicPr>
          <p:cNvPr id="37" name="~PP308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39" name="Text Box 41"/>
          <p:cNvSpPr txBox="1">
            <a:spLocks noChangeArrowheads="1"/>
          </p:cNvSpPr>
          <p:nvPr/>
        </p:nvSpPr>
        <p:spPr bwMode="auto">
          <a:xfrm>
            <a:off x="7010400" y="4343400"/>
            <a:ext cx="1676400" cy="30777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1400" dirty="0" smtClean="0"/>
              <a:t>paint(Graphics g)</a:t>
            </a:r>
            <a:endParaRPr lang="en-US" sz="1400" dirty="0"/>
          </a:p>
        </p:txBody>
      </p:sp>
      <p:cxnSp>
        <p:nvCxnSpPr>
          <p:cNvPr id="41" name="Straight Arrow Connector 40"/>
          <p:cNvCxnSpPr/>
          <p:nvPr/>
        </p:nvCxnSpPr>
        <p:spPr>
          <a:xfrm rot="5400000" flipH="1" flipV="1">
            <a:off x="7277894" y="26281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 flipH="1" flipV="1">
            <a:off x="7429500" y="5295900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advTm="123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8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35556" grpId="0" animBg="1"/>
      <p:bldP spid="59" grpId="0" animBg="1"/>
      <p:bldP spid="60" grpId="0" animBg="1"/>
      <p:bldP spid="85" grpId="0" animBg="1"/>
      <p:bldP spid="86" grpId="0"/>
      <p:bldP spid="101" grpId="0" animBg="1"/>
      <p:bldP spid="35" grpId="0" animBg="1"/>
      <p:bldP spid="3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Inheritance vs. Delegation in Popular Software</a:t>
            </a:r>
            <a:endParaRPr lang="en-US" dirty="0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61060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Main problem with inheritance based widgets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Widget users could not be subclass of any other class because of multiple inheritance</a:t>
            </a:r>
          </a:p>
          <a:p>
            <a:pPr>
              <a:lnSpc>
                <a:spcPct val="90000"/>
              </a:lnSpc>
            </a:pPr>
            <a:r>
              <a:rPr lang="en-US" dirty="0"/>
              <a:t>Multiple objects can receive events from same widget.</a:t>
            </a:r>
          </a:p>
          <a:p>
            <a:pPr>
              <a:lnSpc>
                <a:spcPct val="90000"/>
              </a:lnSpc>
            </a:pPr>
            <a:r>
              <a:rPr lang="en-US" dirty="0"/>
              <a:t>Widget implementation can be switched</a:t>
            </a:r>
          </a:p>
          <a:p>
            <a:pPr>
              <a:lnSpc>
                <a:spcPct val="90000"/>
              </a:lnSpc>
            </a:pPr>
            <a:r>
              <a:rPr lang="en-US" dirty="0"/>
              <a:t>Observer concept supports both approaches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Inherited Observer class vs. Delegated </a:t>
            </a:r>
            <a:r>
              <a:rPr lang="en-US" dirty="0" err="1"/>
              <a:t>PropertyChangeSupport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Threads support both approaches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Inheritable Thread class vs. Implemented </a:t>
            </a:r>
            <a:r>
              <a:rPr lang="en-US" dirty="0" err="1"/>
              <a:t>Runnable</a:t>
            </a:r>
            <a:r>
              <a:rPr lang="en-US" dirty="0"/>
              <a:t> Interface</a:t>
            </a:r>
          </a:p>
        </p:txBody>
      </p:sp>
      <p:pic>
        <p:nvPicPr>
          <p:cNvPr id="4" name="~PP332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7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4499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Delegation Example: </a:t>
            </a:r>
            <a:r>
              <a:rPr lang="en-US" dirty="0" err="1" smtClean="0"/>
              <a:t>PointHistory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4648200"/>
            <a:ext cx="8229600" cy="198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interface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PointHistory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addElement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x,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y);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Point </a:t>
            </a:r>
            <a:r>
              <a:rPr lang="en-US" dirty="0" err="1" smtClean="0">
                <a:solidFill>
                  <a:schemeClr val="tx1"/>
                </a:solidFill>
              </a:rPr>
              <a:t>elementAt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index);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    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size();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1143000"/>
            <a:ext cx="82296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/>
              <a:t>public</a:t>
            </a:r>
            <a:r>
              <a:rPr lang="en-US" sz="2000" dirty="0" smtClean="0"/>
              <a:t> </a:t>
            </a:r>
            <a:r>
              <a:rPr lang="en-US" sz="2000" b="1" dirty="0" smtClean="0"/>
              <a:t>interface</a:t>
            </a:r>
            <a:r>
              <a:rPr lang="en-US" sz="2000" dirty="0" smtClean="0"/>
              <a:t> History&lt;T&gt; {</a:t>
            </a:r>
          </a:p>
          <a:p>
            <a:r>
              <a:rPr lang="en-US" sz="2000" dirty="0" smtClean="0"/>
              <a:t>	</a:t>
            </a:r>
            <a:r>
              <a:rPr lang="en-US" sz="2000" b="1" dirty="0" smtClean="0"/>
              <a:t>public void </a:t>
            </a:r>
            <a:r>
              <a:rPr lang="en-US" sz="2000" dirty="0" err="1" smtClean="0"/>
              <a:t>addElement</a:t>
            </a:r>
            <a:r>
              <a:rPr lang="en-US" sz="2000" dirty="0" smtClean="0"/>
              <a:t>(T element);</a:t>
            </a:r>
          </a:p>
          <a:p>
            <a:r>
              <a:rPr lang="en-US" sz="2000" dirty="0" smtClean="0"/>
              <a:t>	</a:t>
            </a:r>
            <a:r>
              <a:rPr lang="en-US" sz="2000" b="1" dirty="0" smtClean="0"/>
              <a:t>public</a:t>
            </a:r>
            <a:r>
              <a:rPr lang="en-US" sz="2000" dirty="0" smtClean="0"/>
              <a:t> T </a:t>
            </a:r>
            <a:r>
              <a:rPr lang="en-US" sz="2000" dirty="0" err="1" smtClean="0"/>
              <a:t>elementAt</a:t>
            </a:r>
            <a:r>
              <a:rPr lang="en-US" sz="2000" dirty="0" smtClean="0"/>
              <a:t> (</a:t>
            </a:r>
            <a:r>
              <a:rPr lang="en-US" sz="2000" dirty="0" err="1" smtClean="0"/>
              <a:t>int</a:t>
            </a:r>
            <a:r>
              <a:rPr lang="en-US" sz="2000" dirty="0" smtClean="0"/>
              <a:t> index); </a:t>
            </a:r>
          </a:p>
          <a:p>
            <a:r>
              <a:rPr lang="en-US" sz="2000" dirty="0" smtClean="0"/>
              <a:t>	</a:t>
            </a:r>
            <a:r>
              <a:rPr lang="en-US" sz="2000" b="1" dirty="0" smtClean="0"/>
              <a:t>public </a:t>
            </a:r>
            <a:r>
              <a:rPr lang="en-US" sz="2000" b="1" dirty="0" err="1" smtClean="0"/>
              <a:t>int</a:t>
            </a:r>
            <a:r>
              <a:rPr lang="en-US" sz="2000" b="1" dirty="0" smtClean="0"/>
              <a:t> </a:t>
            </a:r>
            <a:r>
              <a:rPr lang="en-US" sz="2000" dirty="0" smtClean="0"/>
              <a:t>size();</a:t>
            </a:r>
          </a:p>
          <a:p>
            <a:r>
              <a:rPr lang="en-US" sz="2000" dirty="0" smtClean="0"/>
              <a:t>}</a:t>
            </a:r>
          </a:p>
          <a:p>
            <a:endParaRPr lang="en-US" sz="20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04800" y="3048000"/>
            <a:ext cx="82296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/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</a:t>
            </a:r>
            <a:r>
              <a:rPr lang="en-US" dirty="0" err="1" smtClean="0"/>
              <a:t>PointHistory</a:t>
            </a:r>
            <a:r>
              <a:rPr lang="en-US" dirty="0" smtClean="0"/>
              <a:t> </a:t>
            </a:r>
            <a:r>
              <a:rPr lang="en-US" b="1" dirty="0" smtClean="0"/>
              <a:t>extends</a:t>
            </a:r>
            <a:r>
              <a:rPr lang="en-US" dirty="0" smtClean="0"/>
              <a:t> History&lt;String&gt; {</a:t>
            </a:r>
          </a:p>
          <a:p>
            <a:endParaRPr lang="en-US" dirty="0" smtClean="0"/>
          </a:p>
          <a:p>
            <a:r>
              <a:rPr lang="en-US" dirty="0" smtClean="0"/>
              <a:t>} </a:t>
            </a:r>
          </a:p>
          <a:p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1295400" y="5257800"/>
            <a:ext cx="43434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6800" y="1371600"/>
            <a:ext cx="5562600" cy="381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0" name="Multiply 9"/>
          <p:cNvSpPr/>
          <p:nvPr/>
        </p:nvSpPr>
        <p:spPr>
          <a:xfrm>
            <a:off x="6858000" y="3276600"/>
            <a:ext cx="457200" cy="4572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~PP275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9119416"/>
      </p:ext>
    </p:extLst>
  </p:cSld>
  <p:clrMapOvr>
    <a:masterClrMapping/>
  </p:clrMapOvr>
  <p:transition advTm="167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Inheriting </a:t>
            </a:r>
            <a:r>
              <a:rPr lang="en-US" dirty="0" err="1" smtClean="0"/>
              <a:t>APointHistory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1219200"/>
            <a:ext cx="83820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public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class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APointHistory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extends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AHistory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&lt;Point&gt;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implements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PointHistory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public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void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addElement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x,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y)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addElement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(new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ACartesianPoint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x,y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} 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4800600"/>
            <a:ext cx="2743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Has both </a:t>
            </a:r>
            <a:r>
              <a:rPr lang="en-US" dirty="0" err="1"/>
              <a:t>addElement</a:t>
            </a:r>
            <a:r>
              <a:rPr lang="en-US" dirty="0"/>
              <a:t> methods!</a:t>
            </a:r>
          </a:p>
        </p:txBody>
      </p:sp>
      <p:pic>
        <p:nvPicPr>
          <p:cNvPr id="6" name="~PP390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7785632"/>
      </p:ext>
    </p:extLst>
  </p:cSld>
  <p:clrMapOvr>
    <a:masterClrMapping/>
  </p:clrMapOvr>
  <p:transition advTm="242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Delegating </a:t>
            </a:r>
            <a:r>
              <a:rPr lang="en-US" dirty="0" err="1" smtClean="0"/>
              <a:t>APointHistory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1219200"/>
            <a:ext cx="8382000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APointHistory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PointHistory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History&lt;Point&gt; contents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AHistory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 void </a:t>
            </a:r>
            <a:r>
              <a:rPr lang="en-US" dirty="0" err="1" smtClean="0"/>
              <a:t>addElement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x, </a:t>
            </a:r>
            <a:r>
              <a:rPr lang="en-US" dirty="0" err="1" smtClean="0"/>
              <a:t>int</a:t>
            </a:r>
            <a:r>
              <a:rPr lang="en-US" dirty="0" smtClean="0"/>
              <a:t> y) {</a:t>
            </a:r>
          </a:p>
          <a:p>
            <a:r>
              <a:rPr lang="en-US" dirty="0" smtClean="0"/>
              <a:t>		</a:t>
            </a:r>
            <a:r>
              <a:rPr lang="en-US" dirty="0" err="1" smtClean="0"/>
              <a:t>contents.addElement</a:t>
            </a:r>
            <a:r>
              <a:rPr lang="en-US" dirty="0" smtClean="0"/>
              <a:t>(new </a:t>
            </a:r>
            <a:r>
              <a:rPr lang="en-US" dirty="0" err="1" smtClean="0"/>
              <a:t>ACartesianPoint</a:t>
            </a:r>
            <a:r>
              <a:rPr lang="en-US" dirty="0" smtClean="0"/>
              <a:t>(</a:t>
            </a:r>
            <a:r>
              <a:rPr lang="en-US" dirty="0" err="1" smtClean="0"/>
              <a:t>x,y</a:t>
            </a:r>
            <a:r>
              <a:rPr lang="en-US" dirty="0" smtClean="0"/>
              <a:t>));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Point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dirty="0" err="1" smtClean="0"/>
              <a:t>int</a:t>
            </a:r>
            <a:r>
              <a:rPr lang="en-US" dirty="0" smtClean="0"/>
              <a:t> index) {</a:t>
            </a:r>
          </a:p>
          <a:p>
            <a:r>
              <a:rPr lang="en-US" dirty="0" smtClean="0"/>
              <a:t>		</a:t>
            </a:r>
            <a:r>
              <a:rPr lang="en-US" b="1" dirty="0" smtClean="0"/>
              <a:t>return</a:t>
            </a:r>
            <a:r>
              <a:rPr lang="en-US" dirty="0" smtClean="0"/>
              <a:t> </a:t>
            </a:r>
            <a:r>
              <a:rPr lang="en-US" dirty="0" err="1" smtClean="0"/>
              <a:t>contents.elementAt</a:t>
            </a:r>
            <a:r>
              <a:rPr lang="en-US" dirty="0" smtClean="0"/>
              <a:t>(index);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 {</a:t>
            </a:r>
          </a:p>
          <a:p>
            <a:r>
              <a:rPr lang="en-US" dirty="0" smtClean="0"/>
              <a:t>		</a:t>
            </a:r>
            <a:r>
              <a:rPr lang="en-US" b="1" dirty="0" smtClean="0"/>
              <a:t>return</a:t>
            </a:r>
            <a:r>
              <a:rPr lang="en-US" dirty="0" smtClean="0"/>
              <a:t> </a:t>
            </a:r>
            <a:r>
              <a:rPr lang="en-US" dirty="0" err="1" smtClean="0"/>
              <a:t>contents.size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}</a:t>
            </a:r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438400" y="5562600"/>
            <a:ext cx="27432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In delegation, class  C1 has-a reference to reused class C2, rather than C1 IS-A C2</a:t>
            </a:r>
          </a:p>
        </p:txBody>
      </p:sp>
      <p:pic>
        <p:nvPicPr>
          <p:cNvPr id="9" name="~PP7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555702"/>
      </p:ext>
    </p:extLst>
  </p:cSld>
  <p:clrMapOvr>
    <a:masterClrMapping/>
  </p:clrMapOvr>
  <p:transition advTm="245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9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24.4|19.1|7.8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8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3.1|35.1|2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4.6|97.2|44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1.6|1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2.1|26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6|8.1|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5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6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0.3|68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3.1|14.3|21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4.5|102.6|1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8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2.1|0.6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41.3|22.5|27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8.6|18.3|1.2|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1.6|109.4|3.3|1.6|10.1|78.2|3.9|3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3.3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8|30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11316</TotalTime>
  <Words>2318</Words>
  <Application>Microsoft Office PowerPoint</Application>
  <PresentationFormat>On-screen Show (4:3)</PresentationFormat>
  <Paragraphs>996</Paragraphs>
  <Slides>68</Slides>
  <Notes>37</Notes>
  <HiddenSlides>0</HiddenSlides>
  <MMClips>64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Oriel</vt:lpstr>
      <vt:lpstr>Comp 401 Inheritance vs. Delegation </vt:lpstr>
      <vt:lpstr>Prerequisite</vt:lpstr>
      <vt:lpstr>Computer Science</vt:lpstr>
      <vt:lpstr>Go To Statement</vt:lpstr>
      <vt:lpstr>Classes as types</vt:lpstr>
      <vt:lpstr>Inheritance vs. (Inter-Class) Code Reusability</vt:lpstr>
      <vt:lpstr>Delegation Example: PointHistory</vt:lpstr>
      <vt:lpstr>Inheriting APointHistory</vt:lpstr>
      <vt:lpstr>Delegating APointHistory</vt:lpstr>
      <vt:lpstr>Multiple Inheritance Problem</vt:lpstr>
      <vt:lpstr>Delegation</vt:lpstr>
      <vt:lpstr>Counter</vt:lpstr>
      <vt:lpstr>Observable Counter</vt:lpstr>
      <vt:lpstr>Inheriting Observable Counter</vt:lpstr>
      <vt:lpstr>Delegating Observable Counter</vt:lpstr>
      <vt:lpstr>Delegation</vt:lpstr>
      <vt:lpstr>Inheriting Observable Counter</vt:lpstr>
      <vt:lpstr>Delegating Observable Counter</vt:lpstr>
      <vt:lpstr>Inheritance vs. Delegation</vt:lpstr>
      <vt:lpstr>Inheritance vs. Delegation: Instances</vt:lpstr>
      <vt:lpstr>Inheriting Observable Counter</vt:lpstr>
      <vt:lpstr>Delegating Observable Counter</vt:lpstr>
      <vt:lpstr>Inheritance vs. Delegation: Non-Reused Methods (No Difference)</vt:lpstr>
      <vt:lpstr>Inheriting Observable Counter</vt:lpstr>
      <vt:lpstr>Delegating Observable Counter</vt:lpstr>
      <vt:lpstr>Inheritance vs. Delegation: Super calls</vt:lpstr>
      <vt:lpstr>Delegating Observable Counter</vt:lpstr>
      <vt:lpstr>Inheriting Observable Counter</vt:lpstr>
      <vt:lpstr>Inheritance vs. Delegation: Stubs</vt:lpstr>
      <vt:lpstr>Declaring Abstract methods</vt:lpstr>
      <vt:lpstr>Inheriting Abstract Methods</vt:lpstr>
      <vt:lpstr>Inheriting Abstract Methods</vt:lpstr>
      <vt:lpstr>Equivalent Delegate Class?</vt:lpstr>
      <vt:lpstr>Equivalent Delegate Class</vt:lpstr>
      <vt:lpstr>Equivalent Concrete Class?</vt:lpstr>
      <vt:lpstr>Callbacks Must Be Public</vt:lpstr>
      <vt:lpstr>Inheritance vs. Delegation: Calls</vt:lpstr>
      <vt:lpstr>Inheritance vs. Delegation: Callbacks</vt:lpstr>
      <vt:lpstr>Calls vs. Callbacks</vt:lpstr>
      <vt:lpstr>Access problems</vt:lpstr>
      <vt:lpstr>Inheriting String Database</vt:lpstr>
      <vt:lpstr>Delegating String Database</vt:lpstr>
      <vt:lpstr>Access issues</vt:lpstr>
      <vt:lpstr>Cons of Delegation</vt:lpstr>
      <vt:lpstr>Pros of Delegation </vt:lpstr>
      <vt:lpstr>Substituting Reused Class</vt:lpstr>
      <vt:lpstr>Counter</vt:lpstr>
      <vt:lpstr>Inheriting Observable Counter</vt:lpstr>
      <vt:lpstr>Delegating Observable Counter</vt:lpstr>
      <vt:lpstr>Substituting Reused Class</vt:lpstr>
      <vt:lpstr>Multiple Reused Classes</vt:lpstr>
      <vt:lpstr>Counter</vt:lpstr>
      <vt:lpstr>Controller with Console View</vt:lpstr>
      <vt:lpstr>Controller with Console and JOption View</vt:lpstr>
      <vt:lpstr>Controller with Console and JOption View and Controller</vt:lpstr>
      <vt:lpstr>Inheritance-based MVC</vt:lpstr>
      <vt:lpstr>Another Inheritance-based MVC</vt:lpstr>
      <vt:lpstr>Controller with Console and View and Controller</vt:lpstr>
      <vt:lpstr>Delegation Based MVC</vt:lpstr>
      <vt:lpstr>Omitting JoptionView</vt:lpstr>
      <vt:lpstr>Inheritance vs. Delegation: Distribution</vt:lpstr>
      <vt:lpstr>Pros and Cons of Delegation</vt:lpstr>
      <vt:lpstr>Inheritance is a bad idea</vt:lpstr>
      <vt:lpstr>Inheritance is a bad idea</vt:lpstr>
      <vt:lpstr>Inheritance vs. Delegation in Popular Software: Toolkits</vt:lpstr>
      <vt:lpstr>Inheritance vs. Delegation in Popular Software: Toolkits</vt:lpstr>
      <vt:lpstr>Inheritance vs. Delegation in Popular Software: Toolkits</vt:lpstr>
      <vt:lpstr>Inheritance vs. Delegation in Popular Software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1460</cp:revision>
  <dcterms:created xsi:type="dcterms:W3CDTF">2006-08-16T00:00:00Z</dcterms:created>
  <dcterms:modified xsi:type="dcterms:W3CDTF">2014-02-17T22:02:59Z</dcterms:modified>
</cp:coreProperties>
</file>