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wav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45"/>
  </p:notesMasterIdLst>
  <p:sldIdLst>
    <p:sldId id="256" r:id="rId2"/>
    <p:sldId id="364" r:id="rId3"/>
    <p:sldId id="260" r:id="rId4"/>
    <p:sldId id="308" r:id="rId5"/>
    <p:sldId id="367" r:id="rId6"/>
    <p:sldId id="263" r:id="rId7"/>
    <p:sldId id="264" r:id="rId8"/>
    <p:sldId id="266" r:id="rId9"/>
    <p:sldId id="267" r:id="rId10"/>
    <p:sldId id="265" r:id="rId11"/>
    <p:sldId id="268" r:id="rId12"/>
    <p:sldId id="262" r:id="rId13"/>
    <p:sldId id="269" r:id="rId14"/>
    <p:sldId id="273" r:id="rId15"/>
    <p:sldId id="274" r:id="rId16"/>
    <p:sldId id="275" r:id="rId17"/>
    <p:sldId id="278" r:id="rId18"/>
    <p:sldId id="276" r:id="rId19"/>
    <p:sldId id="277" r:id="rId20"/>
    <p:sldId id="279" r:id="rId21"/>
    <p:sldId id="280" r:id="rId22"/>
    <p:sldId id="281" r:id="rId23"/>
    <p:sldId id="376" r:id="rId24"/>
    <p:sldId id="356" r:id="rId25"/>
    <p:sldId id="358" r:id="rId26"/>
    <p:sldId id="359" r:id="rId27"/>
    <p:sldId id="368" r:id="rId28"/>
    <p:sldId id="373" r:id="rId29"/>
    <p:sldId id="374" r:id="rId30"/>
    <p:sldId id="375" r:id="rId31"/>
    <p:sldId id="377" r:id="rId32"/>
    <p:sldId id="369" r:id="rId33"/>
    <p:sldId id="370" r:id="rId34"/>
    <p:sldId id="282" r:id="rId35"/>
    <p:sldId id="283" r:id="rId36"/>
    <p:sldId id="284" r:id="rId37"/>
    <p:sldId id="285" r:id="rId38"/>
    <p:sldId id="362" r:id="rId39"/>
    <p:sldId id="288" r:id="rId40"/>
    <p:sldId id="289" r:id="rId41"/>
    <p:sldId id="290" r:id="rId42"/>
    <p:sldId id="365" r:id="rId43"/>
    <p:sldId id="291" r:id="rId4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149" autoAdjust="0"/>
    <p:restoredTop sz="94660" autoAdjust="0"/>
  </p:normalViewPr>
  <p:slideViewPr>
    <p:cSldViewPr>
      <p:cViewPr varScale="1">
        <p:scale>
          <a:sx n="107" d="100"/>
          <a:sy n="107" d="100"/>
        </p:scale>
        <p:origin x="-90" y="-12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561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2.wmf"/><Relationship Id="rId2" Type="http://schemas.openxmlformats.org/officeDocument/2006/relationships/image" Target="../media/image11.wmf"/><Relationship Id="rId1" Type="http://schemas.openxmlformats.org/officeDocument/2006/relationships/image" Target="../media/image10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2.wmf"/><Relationship Id="rId2" Type="http://schemas.openxmlformats.org/officeDocument/2006/relationships/image" Target="../media/image11.wmf"/><Relationship Id="rId1" Type="http://schemas.openxmlformats.org/officeDocument/2006/relationships/image" Target="../media/image10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25BFCD-1A9F-4E04-964F-3BE1AA8E8FD6}" type="datetimeFigureOut">
              <a:rPr lang="en-US" smtClean="0"/>
              <a:pPr/>
              <a:t>1/9/2013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C1EB67-F149-44AB-8268-6FBAA37BC8D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1691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Rectangle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Rectangle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Straight Connector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Straight Connector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Straight Connector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Rectangle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Oval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Oval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Oval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Oval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Oval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57200" y="1295400"/>
            <a:ext cx="7924800" cy="517855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5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 rtlCol="0"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Rectangle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Straight Connector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Straight Connector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Rectangle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Oval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Oval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Oval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Oval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Oval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Straight Connector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1/9/2013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1/9/2013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rtlCol="0"/>
          <a:lstStyle/>
          <a:p>
            <a:fld id="{1D8BD707-D9CF-40AE-B4C6-C98DA3205C09}" type="datetimeFigureOut">
              <a:rPr lang="en-US" smtClean="0"/>
              <a:pPr/>
              <a:t>1/9/2013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 rtlCol="0"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1/9/2013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Oval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Content Placeholder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4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rtlCol="0"/>
          <a:lstStyle/>
          <a:p>
            <a:fld id="{1D8BD707-D9CF-40AE-B4C6-C98DA3205C09}" type="datetimeFigureOut">
              <a:rPr lang="en-US" smtClean="0"/>
              <a:pPr/>
              <a:t>1/9/2013</a:t>
            </a:fld>
            <a:endParaRPr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5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 rtlCol="0"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3" name="Footer Placeholder 22"/>
          <p:cNvSpPr>
            <a:spLocks noGrp="1"/>
          </p:cNvSpPr>
          <p:nvPr>
            <p:ph type="ftr" sz="quarter" idx="16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rtlCol="0"/>
          <a:lstStyle/>
          <a:p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Oval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Rectangle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Straight Connector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Straight Connector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Date Placeholder 16"/>
          <p:cNvSpPr>
            <a:spLocks noGrp="1"/>
          </p:cNvSpPr>
          <p:nvPr>
            <p:ph type="dt" sz="half" idx="10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rtlCol="0"/>
          <a:lstStyle/>
          <a:p>
            <a:fld id="{1D8BD707-D9CF-40AE-B4C6-C98DA3205C09}" type="datetimeFigureOut">
              <a:rPr lang="en-US" smtClean="0"/>
              <a:pPr/>
              <a:t>1/9/2013</a:t>
            </a:fld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1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 rtlCol="0"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2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924800" cy="792162"/>
          </a:xfrm>
          <a:prstGeom prst="rect">
            <a:avLst/>
          </a:prstGeom>
        </p:spPr>
        <p:txBody>
          <a:bodyPr vert="horz" anchor="ctr" anchorCtr="1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295400"/>
            <a:ext cx="7924800" cy="51785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Oval 11"/>
          <p:cNvSpPr/>
          <p:nvPr/>
        </p:nvSpPr>
        <p:spPr>
          <a:xfrm>
            <a:off x="8483194" y="6172200"/>
            <a:ext cx="526694" cy="552651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000" dirty="0"/>
          </a:p>
        </p:txBody>
      </p:sp>
      <p:sp>
        <p:nvSpPr>
          <p:cNvPr id="14" name="TextBox 13"/>
          <p:cNvSpPr txBox="1"/>
          <p:nvPr userDrawn="1"/>
        </p:nvSpPr>
        <p:spPr>
          <a:xfrm>
            <a:off x="8458200" y="6260068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5B77D36F-9883-46BD-B382-AD309B12512B}" type="slidenum">
              <a:rPr lang="en-US" smtClean="0">
                <a:solidFill>
                  <a:schemeClr val="bg1"/>
                </a:solidFill>
              </a:rPr>
              <a:pPr algn="ctr"/>
              <a:t>‹#›</a:t>
            </a:fld>
            <a:endParaRPr lang="en-US" dirty="0">
              <a:solidFill>
                <a:schemeClr val="bg1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iming>
    <p:tnLst>
      <p:par>
        <p:cTn id="1" dur="indefinite" restart="never" nodeType="tmRoot"/>
      </p:par>
    </p:tnLst>
  </p:timing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1.wav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9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audio10.wav"/><Relationship Id="rId1" Type="http://schemas.openxmlformats.org/officeDocument/2006/relationships/tags" Target="../tags/tag6.xml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1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2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3.wav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4.wav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audio15.wav"/><Relationship Id="rId1" Type="http://schemas.openxmlformats.org/officeDocument/2006/relationships/tags" Target="../tags/tag7.xml"/><Relationship Id="rId6" Type="http://schemas.openxmlformats.org/officeDocument/2006/relationships/image" Target="../media/image2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3" Type="http://schemas.openxmlformats.org/officeDocument/2006/relationships/audio" Target="../media/audio16.wav"/><Relationship Id="rId7" Type="http://schemas.openxmlformats.org/officeDocument/2006/relationships/image" Target="../media/image10.wmf"/><Relationship Id="rId12" Type="http://schemas.openxmlformats.org/officeDocument/2006/relationships/image" Target="../media/image2.png"/><Relationship Id="rId2" Type="http://schemas.openxmlformats.org/officeDocument/2006/relationships/tags" Target="../tags/tag8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11" Type="http://schemas.openxmlformats.org/officeDocument/2006/relationships/image" Target="../media/image12.wmf"/><Relationship Id="rId5" Type="http://schemas.openxmlformats.org/officeDocument/2006/relationships/image" Target="../media/image13.jpeg"/><Relationship Id="rId10" Type="http://schemas.openxmlformats.org/officeDocument/2006/relationships/oleObject" Target="../embeddings/oleObject3.bin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1.w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7.wav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audio18.wav"/><Relationship Id="rId1" Type="http://schemas.openxmlformats.org/officeDocument/2006/relationships/tags" Target="../tags/tag9.xml"/><Relationship Id="rId5" Type="http://schemas.openxmlformats.org/officeDocument/2006/relationships/image" Target="../media/image2.png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9.wav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0.wav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.bin"/><Relationship Id="rId3" Type="http://schemas.openxmlformats.org/officeDocument/2006/relationships/audio" Target="../media/audio21.wav"/><Relationship Id="rId7" Type="http://schemas.openxmlformats.org/officeDocument/2006/relationships/image" Target="../media/image10.wmf"/><Relationship Id="rId12" Type="http://schemas.openxmlformats.org/officeDocument/2006/relationships/image" Target="../media/image2.png"/><Relationship Id="rId2" Type="http://schemas.openxmlformats.org/officeDocument/2006/relationships/tags" Target="../tags/tag10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4.bin"/><Relationship Id="rId11" Type="http://schemas.openxmlformats.org/officeDocument/2006/relationships/image" Target="../media/image12.wmf"/><Relationship Id="rId5" Type="http://schemas.openxmlformats.org/officeDocument/2006/relationships/image" Target="../media/image13.jpeg"/><Relationship Id="rId10" Type="http://schemas.openxmlformats.org/officeDocument/2006/relationships/oleObject" Target="../embeddings/oleObject6.bin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1.w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audio22.wav"/><Relationship Id="rId1" Type="http://schemas.openxmlformats.org/officeDocument/2006/relationships/tags" Target="../tags/tag11.xml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audio23.wav"/><Relationship Id="rId1" Type="http://schemas.openxmlformats.org/officeDocument/2006/relationships/tags" Target="../tags/tag12.xml"/><Relationship Id="rId4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audio24.wav"/><Relationship Id="rId1" Type="http://schemas.openxmlformats.org/officeDocument/2006/relationships/tags" Target="../tags/tag13.xml"/><Relationship Id="rId5" Type="http://schemas.openxmlformats.org/officeDocument/2006/relationships/image" Target="../media/image2.png"/><Relationship Id="rId4" Type="http://schemas.openxmlformats.org/officeDocument/2006/relationships/image" Target="../media/image1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25.wav"/><Relationship Id="rId1" Type="http://schemas.openxmlformats.org/officeDocument/2006/relationships/tags" Target="../tags/tag14.xml"/><Relationship Id="rId4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26.wav"/><Relationship Id="rId1" Type="http://schemas.openxmlformats.org/officeDocument/2006/relationships/tags" Target="../tags/tag15.xml"/><Relationship Id="rId4" Type="http://schemas.openxmlformats.org/officeDocument/2006/relationships/image" Target="../media/image2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.wav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27.wav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28.wav"/><Relationship Id="rId1" Type="http://schemas.openxmlformats.org/officeDocument/2006/relationships/tags" Target="../tags/tag16.xml"/><Relationship Id="rId4" Type="http://schemas.openxmlformats.org/officeDocument/2006/relationships/image" Target="../media/image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9.wav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audio30.wav"/><Relationship Id="rId1" Type="http://schemas.openxmlformats.org/officeDocument/2006/relationships/tags" Target="../tags/tag17.xml"/><Relationship Id="rId4" Type="http://schemas.openxmlformats.org/officeDocument/2006/relationships/image" Target="../media/image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31.wav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audio32.wav"/><Relationship Id="rId1" Type="http://schemas.openxmlformats.org/officeDocument/2006/relationships/tags" Target="../tags/tag18.xml"/><Relationship Id="rId4" Type="http://schemas.openxmlformats.org/officeDocument/2006/relationships/image" Target="../media/image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33.wav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34.wav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35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3.wav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wm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.wmf"/><Relationship Id="rId2" Type="http://schemas.openxmlformats.org/officeDocument/2006/relationships/audio" Target="../media/audio36.wav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8.bin"/><Relationship Id="rId5" Type="http://schemas.openxmlformats.org/officeDocument/2006/relationships/image" Target="../media/image15.wmf"/><Relationship Id="rId4" Type="http://schemas.openxmlformats.org/officeDocument/2006/relationships/oleObject" Target="../embeddings/oleObject7.bin"/><Relationship Id="rId9" Type="http://schemas.openxmlformats.org/officeDocument/2006/relationships/image" Target="../media/image2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wm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.wmf"/><Relationship Id="rId2" Type="http://schemas.openxmlformats.org/officeDocument/2006/relationships/audio" Target="../media/audio37.wav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10.bin"/><Relationship Id="rId5" Type="http://schemas.openxmlformats.org/officeDocument/2006/relationships/image" Target="../media/image15.wmf"/><Relationship Id="rId4" Type="http://schemas.openxmlformats.org/officeDocument/2006/relationships/oleObject" Target="../embeddings/oleObject9.bin"/><Relationship Id="rId9" Type="http://schemas.openxmlformats.org/officeDocument/2006/relationships/image" Target="../media/image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audio38.wav"/><Relationship Id="rId1" Type="http://schemas.openxmlformats.org/officeDocument/2006/relationships/tags" Target="../tags/tag19.xml"/><Relationship Id="rId4" Type="http://schemas.openxmlformats.org/officeDocument/2006/relationships/image" Target="../media/image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audio39.wav"/><Relationship Id="rId1" Type="http://schemas.openxmlformats.org/officeDocument/2006/relationships/tags" Target="../tags/tag20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audio4.wav"/><Relationship Id="rId1" Type="http://schemas.openxmlformats.org/officeDocument/2006/relationships/tags" Target="../tags/tag2.xml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5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audio6.wav"/><Relationship Id="rId1" Type="http://schemas.openxmlformats.org/officeDocument/2006/relationships/tags" Target="../tags/tag3.xml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audio7.wav"/><Relationship Id="rId1" Type="http://schemas.openxmlformats.org/officeDocument/2006/relationships/tags" Target="../tags/tag4.xml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audio8.wav"/><Relationship Id="rId1" Type="http://schemas.openxmlformats.org/officeDocument/2006/relationships/tags" Target="../tags/tag5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2514600"/>
            <a:ext cx="6172200" cy="1894362"/>
          </a:xfrm>
        </p:spPr>
        <p:txBody>
          <a:bodyPr/>
          <a:lstStyle/>
          <a:p>
            <a:pPr algn="ctr"/>
            <a:r>
              <a:rPr lang="en-US" dirty="0" smtClean="0"/>
              <a:t>Comp 401</a:t>
            </a:r>
            <a:br>
              <a:rPr lang="en-US" dirty="0" smtClean="0"/>
            </a:br>
            <a:r>
              <a:rPr lang="en-US" dirty="0" smtClean="0"/>
              <a:t>Interfaces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257800"/>
            <a:ext cx="6172200" cy="1117122"/>
          </a:xfrm>
        </p:spPr>
        <p:txBody>
          <a:bodyPr/>
          <a:lstStyle/>
          <a:p>
            <a:r>
              <a:rPr lang="en-US" dirty="0" smtClean="0"/>
              <a:t>Instructor: </a:t>
            </a:r>
            <a:r>
              <a:rPr lang="en-US" dirty="0" err="1" smtClean="0"/>
              <a:t>Prasun</a:t>
            </a:r>
            <a:r>
              <a:rPr lang="en-US" dirty="0" smtClean="0"/>
              <a:t> </a:t>
            </a:r>
            <a:r>
              <a:rPr lang="en-US" dirty="0" err="1" smtClean="0"/>
              <a:t>Dewan</a:t>
            </a:r>
            <a:endParaRPr lang="en-US" dirty="0"/>
          </a:p>
        </p:txBody>
      </p:sp>
      <p:pic>
        <p:nvPicPr>
          <p:cNvPr id="6" name="~PP186.WAV">
            <a:hlinkClick r:id="" action="ppaction://media"/>
          </p:cNvPr>
          <p:cNvPicPr>
            <a:picLocks noRot="1" noChangeAspect="1"/>
          </p:cNvPicPr>
          <p:nvPr>
            <a:wavAudioFile r:embed="rId1" name="~PP186.WAV"/>
          </p:nvPr>
        </p:nvPicPr>
        <p:blipFill>
          <a:blip r:embed="rId3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21978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 smtClean="0"/>
              <a:t>Methods that Change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228600" y="1219200"/>
            <a:ext cx="8305800" cy="2819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304800" y="1295400"/>
            <a:ext cx="3505200" cy="381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ABMISpreadsheet</a:t>
            </a:r>
            <a:r>
              <a:rPr lang="en-US" dirty="0" smtClean="0"/>
              <a:t> Instance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219200" y="2133600"/>
            <a:ext cx="1371600" cy="4572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weight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4495800" y="2133600"/>
            <a:ext cx="1371600" cy="4572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height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1981200" y="3429000"/>
            <a:ext cx="1447800" cy="4572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setWeight</a:t>
            </a:r>
            <a:r>
              <a:rPr lang="en-US" dirty="0" smtClean="0"/>
              <a:t>()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5257800" y="3429000"/>
            <a:ext cx="1447800" cy="4572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setHeight</a:t>
            </a:r>
            <a:r>
              <a:rPr lang="en-US" dirty="0" smtClean="0"/>
              <a:t>()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6934200" y="3429000"/>
            <a:ext cx="1447800" cy="4572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getBMI</a:t>
            </a:r>
            <a:r>
              <a:rPr lang="en-US" dirty="0" smtClean="0"/>
              <a:t>()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228600" y="5638800"/>
            <a:ext cx="8229600" cy="381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ObjectEditor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2286000" y="2743200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writes</a:t>
            </a:r>
            <a:endParaRPr lang="en-US" dirty="0"/>
          </a:p>
        </p:txBody>
      </p:sp>
      <p:cxnSp>
        <p:nvCxnSpPr>
          <p:cNvPr id="36" name="Straight Arrow Connector 35"/>
          <p:cNvCxnSpPr/>
          <p:nvPr/>
        </p:nvCxnSpPr>
        <p:spPr>
          <a:xfrm rot="5400000" flipH="1" flipV="1">
            <a:off x="1715294" y="4761706"/>
            <a:ext cx="1600200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1905000" y="4114800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calls</a:t>
            </a:r>
            <a:endParaRPr lang="en-US" dirty="0"/>
          </a:p>
        </p:txBody>
      </p:sp>
      <p:cxnSp>
        <p:nvCxnSpPr>
          <p:cNvPr id="38" name="Straight Arrow Connector 37"/>
          <p:cNvCxnSpPr/>
          <p:nvPr/>
        </p:nvCxnSpPr>
        <p:spPr>
          <a:xfrm rot="16200000" flipV="1">
            <a:off x="2019300" y="2705100"/>
            <a:ext cx="685800" cy="6096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5105400" y="3048000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writes</a:t>
            </a:r>
            <a:endParaRPr lang="en-US" dirty="0"/>
          </a:p>
        </p:txBody>
      </p:sp>
      <p:cxnSp>
        <p:nvCxnSpPr>
          <p:cNvPr id="44" name="Straight Arrow Connector 43"/>
          <p:cNvCxnSpPr/>
          <p:nvPr/>
        </p:nvCxnSpPr>
        <p:spPr>
          <a:xfrm rot="5400000" flipH="1" flipV="1">
            <a:off x="4991894" y="4761707"/>
            <a:ext cx="1600200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>
            <a:off x="5181600" y="4114801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calls</a:t>
            </a:r>
            <a:endParaRPr lang="en-US" dirty="0"/>
          </a:p>
        </p:txBody>
      </p:sp>
      <p:cxnSp>
        <p:nvCxnSpPr>
          <p:cNvPr id="46" name="Straight Arrow Connector 45"/>
          <p:cNvCxnSpPr/>
          <p:nvPr/>
        </p:nvCxnSpPr>
        <p:spPr>
          <a:xfrm rot="16200000" flipV="1">
            <a:off x="5295900" y="2705101"/>
            <a:ext cx="685800" cy="6096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/>
          <p:cNvSpPr txBox="1"/>
          <p:nvPr/>
        </p:nvSpPr>
        <p:spPr>
          <a:xfrm>
            <a:off x="2514600" y="4572000"/>
            <a:ext cx="91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new weight</a:t>
            </a:r>
            <a:endParaRPr lang="en-US" dirty="0"/>
          </a:p>
        </p:txBody>
      </p:sp>
      <p:sp>
        <p:nvSpPr>
          <p:cNvPr id="48" name="TextBox 47"/>
          <p:cNvSpPr txBox="1"/>
          <p:nvPr/>
        </p:nvSpPr>
        <p:spPr>
          <a:xfrm>
            <a:off x="5791200" y="4572000"/>
            <a:ext cx="91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new height</a:t>
            </a:r>
            <a:endParaRPr lang="en-US" dirty="0"/>
          </a:p>
        </p:txBody>
      </p:sp>
      <p:cxnSp>
        <p:nvCxnSpPr>
          <p:cNvPr id="51" name="Straight Arrow Connector 50"/>
          <p:cNvCxnSpPr/>
          <p:nvPr/>
        </p:nvCxnSpPr>
        <p:spPr>
          <a:xfrm flipV="1">
            <a:off x="5943600" y="2743200"/>
            <a:ext cx="1677988" cy="6096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/>
          <p:cNvSpPr txBox="1"/>
          <p:nvPr/>
        </p:nvSpPr>
        <p:spPr>
          <a:xfrm>
            <a:off x="7848600" y="2819400"/>
            <a:ext cx="83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reads</a:t>
            </a:r>
            <a:endParaRPr lang="en-US" dirty="0"/>
          </a:p>
        </p:txBody>
      </p:sp>
      <p:sp>
        <p:nvSpPr>
          <p:cNvPr id="40" name="Rectangle 39"/>
          <p:cNvSpPr/>
          <p:nvPr/>
        </p:nvSpPr>
        <p:spPr>
          <a:xfrm>
            <a:off x="6934200" y="2133600"/>
            <a:ext cx="1371600" cy="4572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bmi</a:t>
            </a:r>
            <a:endParaRPr lang="en-US" dirty="0"/>
          </a:p>
        </p:txBody>
      </p:sp>
      <p:cxnSp>
        <p:nvCxnSpPr>
          <p:cNvPr id="55" name="Straight Arrow Connector 54"/>
          <p:cNvCxnSpPr/>
          <p:nvPr/>
        </p:nvCxnSpPr>
        <p:spPr>
          <a:xfrm flipV="1">
            <a:off x="2667000" y="2743200"/>
            <a:ext cx="4573588" cy="6096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/>
          <p:cNvCxnSpPr/>
          <p:nvPr/>
        </p:nvCxnSpPr>
        <p:spPr>
          <a:xfrm rot="5400000" flipH="1" flipV="1">
            <a:off x="7467600" y="3048000"/>
            <a:ext cx="609600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/>
          <p:cNvCxnSpPr/>
          <p:nvPr/>
        </p:nvCxnSpPr>
        <p:spPr>
          <a:xfrm rot="5400000" flipH="1" flipV="1">
            <a:off x="6973094" y="4761706"/>
            <a:ext cx="1600200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/>
          <p:cNvCxnSpPr/>
          <p:nvPr/>
        </p:nvCxnSpPr>
        <p:spPr>
          <a:xfrm rot="5400000">
            <a:off x="7200105" y="4762500"/>
            <a:ext cx="1600200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/>
          <p:cNvCxnSpPr/>
          <p:nvPr/>
        </p:nvCxnSpPr>
        <p:spPr>
          <a:xfrm rot="16200000" flipH="1">
            <a:off x="7620000" y="2971800"/>
            <a:ext cx="609600" cy="152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~PP3607.WAV">
            <a:hlinkClick r:id="" action="ppaction://media"/>
          </p:cNvPr>
          <p:cNvPicPr>
            <a:picLocks noRot="1" noChangeAspect="1"/>
          </p:cNvPicPr>
          <p:nvPr>
            <a:wavAudioFile r:embed="rId1" name="~PP3607.WAV"/>
          </p:nvPr>
        </p:nvPicPr>
        <p:blipFill>
          <a:blip r:embed="rId3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387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 err="1" smtClean="0"/>
              <a:t>getBMI</a:t>
            </a:r>
            <a:r>
              <a:rPr lang="en-US" dirty="0" smtClean="0"/>
              <a:t>()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228600" y="1219200"/>
            <a:ext cx="8305800" cy="2819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304800" y="1295400"/>
            <a:ext cx="3505200" cy="381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ABMISpreadsheet</a:t>
            </a:r>
            <a:r>
              <a:rPr lang="en-US" dirty="0" smtClean="0"/>
              <a:t> Instance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6934200" y="3429000"/>
            <a:ext cx="1447800" cy="4572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getBMI</a:t>
            </a:r>
            <a:r>
              <a:rPr lang="en-US" dirty="0" smtClean="0"/>
              <a:t>()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228600" y="5638800"/>
            <a:ext cx="8229600" cy="381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ObjectEditor</a:t>
            </a:r>
            <a:endParaRPr lang="en-US" dirty="0"/>
          </a:p>
        </p:txBody>
      </p:sp>
      <p:sp>
        <p:nvSpPr>
          <p:cNvPr id="54" name="TextBox 53"/>
          <p:cNvSpPr txBox="1"/>
          <p:nvPr/>
        </p:nvSpPr>
        <p:spPr>
          <a:xfrm>
            <a:off x="7848600" y="2819400"/>
            <a:ext cx="83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reads</a:t>
            </a:r>
            <a:endParaRPr lang="en-US" dirty="0"/>
          </a:p>
        </p:txBody>
      </p:sp>
      <p:sp>
        <p:nvSpPr>
          <p:cNvPr id="40" name="Rectangle 39"/>
          <p:cNvSpPr/>
          <p:nvPr/>
        </p:nvSpPr>
        <p:spPr>
          <a:xfrm>
            <a:off x="6934200" y="2133600"/>
            <a:ext cx="1371600" cy="4572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bmi</a:t>
            </a:r>
            <a:endParaRPr lang="en-US" dirty="0"/>
          </a:p>
        </p:txBody>
      </p:sp>
      <p:cxnSp>
        <p:nvCxnSpPr>
          <p:cNvPr id="57" name="Straight Arrow Connector 56"/>
          <p:cNvCxnSpPr/>
          <p:nvPr/>
        </p:nvCxnSpPr>
        <p:spPr>
          <a:xfrm rot="5400000" flipH="1" flipV="1">
            <a:off x="7467600" y="3048000"/>
            <a:ext cx="609600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/>
          <p:cNvCxnSpPr/>
          <p:nvPr/>
        </p:nvCxnSpPr>
        <p:spPr>
          <a:xfrm rot="5400000" flipH="1" flipV="1">
            <a:off x="6973094" y="4761706"/>
            <a:ext cx="1600200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/>
          <p:cNvCxnSpPr/>
          <p:nvPr/>
        </p:nvCxnSpPr>
        <p:spPr>
          <a:xfrm rot="5400000">
            <a:off x="7200105" y="4762500"/>
            <a:ext cx="1600200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/>
          <p:cNvCxnSpPr/>
          <p:nvPr/>
        </p:nvCxnSpPr>
        <p:spPr>
          <a:xfrm rot="16200000" flipH="1">
            <a:off x="7620000" y="2971800"/>
            <a:ext cx="609600" cy="152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1219200" y="3657600"/>
            <a:ext cx="5029200" cy="1676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 smtClean="0">
                <a:solidFill>
                  <a:schemeClr val="tx1"/>
                </a:solidFill>
              </a:rPr>
              <a:t>public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b="1" dirty="0" smtClean="0">
                <a:solidFill>
                  <a:schemeClr val="tx1"/>
                </a:solidFill>
              </a:rPr>
              <a:t>double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getBMI</a:t>
            </a:r>
            <a:r>
              <a:rPr lang="en-US" dirty="0" smtClean="0">
                <a:solidFill>
                  <a:schemeClr val="tx1"/>
                </a:solidFill>
              </a:rPr>
              <a:t>() {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	</a:t>
            </a:r>
            <a:r>
              <a:rPr lang="en-US" b="1" dirty="0" smtClean="0">
                <a:solidFill>
                  <a:schemeClr val="tx1"/>
                </a:solidFill>
              </a:rPr>
              <a:t>return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bmi</a:t>
            </a:r>
            <a:r>
              <a:rPr lang="en-US" dirty="0" smtClean="0">
                <a:solidFill>
                  <a:schemeClr val="tx1"/>
                </a:solidFill>
              </a:rPr>
              <a:t>;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}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6" name="~PP3708.WAV">
            <a:hlinkClick r:id="" action="ppaction://media"/>
          </p:cNvPr>
          <p:cNvPicPr>
            <a:picLocks noRot="1" noChangeAspect="1"/>
          </p:cNvPicPr>
          <p:nvPr>
            <a:wavAudioFile r:embed="rId2" name="~PP3708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412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2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AnotherBMISppreadsheet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752600" y="990600"/>
            <a:ext cx="5410200" cy="5715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 smtClean="0">
                <a:solidFill>
                  <a:schemeClr val="tx1"/>
                </a:solidFill>
              </a:rPr>
              <a:t>public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b="1" dirty="0" smtClean="0">
                <a:solidFill>
                  <a:schemeClr val="tx1"/>
                </a:solidFill>
              </a:rPr>
              <a:t>class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AnotherBMISpreadsheet</a:t>
            </a:r>
            <a:r>
              <a:rPr lang="en-US" dirty="0" smtClean="0">
                <a:solidFill>
                  <a:schemeClr val="tx1"/>
                </a:solidFill>
              </a:rPr>
              <a:t> {</a:t>
            </a:r>
          </a:p>
          <a:p>
            <a:r>
              <a:rPr lang="en-US" b="1" dirty="0" smtClean="0">
                <a:solidFill>
                  <a:schemeClr val="tx1"/>
                </a:solidFill>
              </a:rPr>
              <a:t>    double</a:t>
            </a:r>
            <a:r>
              <a:rPr lang="en-US" dirty="0" smtClean="0">
                <a:solidFill>
                  <a:schemeClr val="tx1"/>
                </a:solidFill>
              </a:rPr>
              <a:t> height, weight, </a:t>
            </a:r>
            <a:r>
              <a:rPr lang="en-US" dirty="0" err="1" smtClean="0">
                <a:solidFill>
                  <a:schemeClr val="tx1"/>
                </a:solidFill>
              </a:rPr>
              <a:t>bmi</a:t>
            </a:r>
            <a:r>
              <a:rPr lang="en-US" dirty="0" smtClean="0">
                <a:solidFill>
                  <a:schemeClr val="tx1"/>
                </a:solidFill>
              </a:rPr>
              <a:t>;</a:t>
            </a:r>
          </a:p>
          <a:p>
            <a:r>
              <a:rPr lang="en-US" b="1" dirty="0" smtClean="0">
                <a:solidFill>
                  <a:schemeClr val="tx1"/>
                </a:solidFill>
              </a:rPr>
              <a:t>    public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b="1" dirty="0" smtClean="0">
                <a:solidFill>
                  <a:schemeClr val="tx1"/>
                </a:solidFill>
              </a:rPr>
              <a:t>double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getHeight</a:t>
            </a:r>
            <a:r>
              <a:rPr lang="en-US" dirty="0" smtClean="0">
                <a:solidFill>
                  <a:schemeClr val="tx1"/>
                </a:solidFill>
              </a:rPr>
              <a:t>() {</a:t>
            </a:r>
          </a:p>
          <a:p>
            <a:r>
              <a:rPr lang="en-US" b="1" dirty="0" smtClean="0">
                <a:solidFill>
                  <a:schemeClr val="tx1"/>
                </a:solidFill>
              </a:rPr>
              <a:t>        return</a:t>
            </a:r>
            <a:r>
              <a:rPr lang="en-US" dirty="0" smtClean="0">
                <a:solidFill>
                  <a:schemeClr val="tx1"/>
                </a:solidFill>
              </a:rPr>
              <a:t> height;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    }</a:t>
            </a:r>
          </a:p>
          <a:p>
            <a:r>
              <a:rPr lang="en-US" b="1" dirty="0" smtClean="0">
                <a:solidFill>
                  <a:schemeClr val="tx1"/>
                </a:solidFill>
              </a:rPr>
              <a:t>    public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b="1" dirty="0" smtClean="0">
                <a:solidFill>
                  <a:schemeClr val="tx1"/>
                </a:solidFill>
              </a:rPr>
              <a:t>void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setHeight</a:t>
            </a:r>
            <a:r>
              <a:rPr lang="en-US" dirty="0" smtClean="0">
                <a:solidFill>
                  <a:schemeClr val="tx1"/>
                </a:solidFill>
              </a:rPr>
              <a:t>(</a:t>
            </a:r>
            <a:r>
              <a:rPr lang="en-US" b="1" dirty="0" smtClean="0">
                <a:solidFill>
                  <a:schemeClr val="tx1"/>
                </a:solidFill>
              </a:rPr>
              <a:t>double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newHeight</a:t>
            </a:r>
            <a:r>
              <a:rPr lang="en-US" dirty="0" smtClean="0">
                <a:solidFill>
                  <a:schemeClr val="tx1"/>
                </a:solidFill>
              </a:rPr>
              <a:t>) {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        height = </a:t>
            </a:r>
            <a:r>
              <a:rPr lang="en-US" dirty="0" err="1" smtClean="0">
                <a:solidFill>
                  <a:schemeClr val="tx1"/>
                </a:solidFill>
              </a:rPr>
              <a:t>newHeight</a:t>
            </a:r>
            <a:r>
              <a:rPr lang="en-US" dirty="0" smtClean="0">
                <a:solidFill>
                  <a:schemeClr val="tx1"/>
                </a:solidFill>
              </a:rPr>
              <a:t>;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        </a:t>
            </a:r>
            <a:r>
              <a:rPr lang="en-US" dirty="0" err="1" smtClean="0">
                <a:solidFill>
                  <a:schemeClr val="tx1"/>
                </a:solidFill>
              </a:rPr>
              <a:t>bmi</a:t>
            </a:r>
            <a:r>
              <a:rPr lang="en-US" dirty="0" smtClean="0">
                <a:solidFill>
                  <a:schemeClr val="tx1"/>
                </a:solidFill>
              </a:rPr>
              <a:t> = weight/(height*height);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    }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    </a:t>
            </a:r>
            <a:r>
              <a:rPr lang="en-US" b="1" dirty="0" smtClean="0">
                <a:solidFill>
                  <a:schemeClr val="tx1"/>
                </a:solidFill>
              </a:rPr>
              <a:t>public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b="1" dirty="0" smtClean="0">
                <a:solidFill>
                  <a:schemeClr val="tx1"/>
                </a:solidFill>
              </a:rPr>
              <a:t>double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getWeight</a:t>
            </a:r>
            <a:r>
              <a:rPr lang="en-US" dirty="0" smtClean="0">
                <a:solidFill>
                  <a:schemeClr val="tx1"/>
                </a:solidFill>
              </a:rPr>
              <a:t>() {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        </a:t>
            </a:r>
            <a:r>
              <a:rPr lang="en-US" b="1" dirty="0" smtClean="0">
                <a:solidFill>
                  <a:schemeClr val="tx1"/>
                </a:solidFill>
              </a:rPr>
              <a:t>return</a:t>
            </a:r>
            <a:r>
              <a:rPr lang="en-US" dirty="0" smtClean="0">
                <a:solidFill>
                  <a:schemeClr val="tx1"/>
                </a:solidFill>
              </a:rPr>
              <a:t> weight;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    }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    </a:t>
            </a:r>
            <a:r>
              <a:rPr lang="en-US" b="1" dirty="0" smtClean="0">
                <a:solidFill>
                  <a:schemeClr val="tx1"/>
                </a:solidFill>
              </a:rPr>
              <a:t>public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b="1" dirty="0" smtClean="0">
                <a:solidFill>
                  <a:schemeClr val="tx1"/>
                </a:solidFill>
              </a:rPr>
              <a:t>void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setWeight</a:t>
            </a:r>
            <a:r>
              <a:rPr lang="en-US" dirty="0" smtClean="0">
                <a:solidFill>
                  <a:schemeClr val="tx1"/>
                </a:solidFill>
              </a:rPr>
              <a:t>(</a:t>
            </a:r>
            <a:r>
              <a:rPr lang="en-US" b="1" dirty="0" smtClean="0">
                <a:solidFill>
                  <a:schemeClr val="tx1"/>
                </a:solidFill>
              </a:rPr>
              <a:t>double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newWeight</a:t>
            </a:r>
            <a:r>
              <a:rPr lang="en-US" dirty="0" smtClean="0">
                <a:solidFill>
                  <a:schemeClr val="tx1"/>
                </a:solidFill>
              </a:rPr>
              <a:t>) {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        weight = </a:t>
            </a:r>
            <a:r>
              <a:rPr lang="en-US" dirty="0" err="1" smtClean="0">
                <a:solidFill>
                  <a:schemeClr val="tx1"/>
                </a:solidFill>
              </a:rPr>
              <a:t>newWeight</a:t>
            </a:r>
            <a:r>
              <a:rPr lang="en-US" dirty="0" smtClean="0">
                <a:solidFill>
                  <a:schemeClr val="tx1"/>
                </a:solidFill>
              </a:rPr>
              <a:t>;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        </a:t>
            </a:r>
            <a:r>
              <a:rPr lang="en-US" dirty="0" err="1" smtClean="0">
                <a:solidFill>
                  <a:schemeClr val="tx1"/>
                </a:solidFill>
              </a:rPr>
              <a:t>bmi</a:t>
            </a:r>
            <a:r>
              <a:rPr lang="en-US" dirty="0" smtClean="0">
                <a:solidFill>
                  <a:schemeClr val="tx1"/>
                </a:solidFill>
              </a:rPr>
              <a:t> = weight/(height*height);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    }</a:t>
            </a:r>
          </a:p>
          <a:p>
            <a:r>
              <a:rPr lang="en-US" b="1" dirty="0" smtClean="0">
                <a:solidFill>
                  <a:schemeClr val="tx1"/>
                </a:solidFill>
              </a:rPr>
              <a:t>    public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b="1" dirty="0" smtClean="0">
                <a:solidFill>
                  <a:schemeClr val="tx1"/>
                </a:solidFill>
              </a:rPr>
              <a:t>double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getBMI</a:t>
            </a:r>
            <a:r>
              <a:rPr lang="en-US" dirty="0" smtClean="0">
                <a:solidFill>
                  <a:schemeClr val="tx1"/>
                </a:solidFill>
              </a:rPr>
              <a:t>() {</a:t>
            </a:r>
          </a:p>
          <a:p>
            <a:r>
              <a:rPr lang="en-US" b="1" dirty="0" smtClean="0">
                <a:solidFill>
                  <a:schemeClr val="tx1"/>
                </a:solidFill>
              </a:rPr>
              <a:t>        return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bmi</a:t>
            </a:r>
            <a:r>
              <a:rPr lang="en-US" dirty="0" smtClean="0">
                <a:solidFill>
                  <a:schemeClr val="tx1"/>
                </a:solidFill>
              </a:rPr>
              <a:t>;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    }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}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6" name="~PP4090.WAV">
            <a:hlinkClick r:id="" action="ppaction://media"/>
          </p:cNvPr>
          <p:cNvPicPr>
            <a:picLocks noRot="1" noChangeAspect="1"/>
          </p:cNvPicPr>
          <p:nvPr>
            <a:wavAudioFile r:embed="rId1" name="~PP4090.WAV"/>
          </p:nvPr>
        </p:nvPicPr>
        <p:blipFill>
          <a:blip r:embed="rId3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3312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Graphical Algorithm</a:t>
            </a:r>
            <a:endParaRPr lang="en-US" dirty="0"/>
          </a:p>
        </p:txBody>
      </p:sp>
      <p:sp>
        <p:nvSpPr>
          <p:cNvPr id="46" name="Rectangle 45"/>
          <p:cNvSpPr/>
          <p:nvPr/>
        </p:nvSpPr>
        <p:spPr>
          <a:xfrm>
            <a:off x="228600" y="1219200"/>
            <a:ext cx="8305800" cy="2819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304800" y="1295400"/>
            <a:ext cx="3505200" cy="381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ABMISpreadsheet</a:t>
            </a:r>
            <a:r>
              <a:rPr lang="en-US" dirty="0" smtClean="0"/>
              <a:t> Instance</a:t>
            </a:r>
            <a:endParaRPr lang="en-US" dirty="0"/>
          </a:p>
        </p:txBody>
      </p:sp>
      <p:sp>
        <p:nvSpPr>
          <p:cNvPr id="48" name="Rectangle 47"/>
          <p:cNvSpPr/>
          <p:nvPr/>
        </p:nvSpPr>
        <p:spPr>
          <a:xfrm>
            <a:off x="1219200" y="2133600"/>
            <a:ext cx="1371600" cy="4572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weight</a:t>
            </a:r>
            <a:endParaRPr lang="en-US" dirty="0"/>
          </a:p>
        </p:txBody>
      </p:sp>
      <p:sp>
        <p:nvSpPr>
          <p:cNvPr id="49" name="Rectangle 48"/>
          <p:cNvSpPr/>
          <p:nvPr/>
        </p:nvSpPr>
        <p:spPr>
          <a:xfrm>
            <a:off x="4495800" y="2133600"/>
            <a:ext cx="1371600" cy="4572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height</a:t>
            </a:r>
            <a:endParaRPr lang="en-US" dirty="0"/>
          </a:p>
        </p:txBody>
      </p:sp>
      <p:sp>
        <p:nvSpPr>
          <p:cNvPr id="50" name="Rectangle 49"/>
          <p:cNvSpPr/>
          <p:nvPr/>
        </p:nvSpPr>
        <p:spPr>
          <a:xfrm>
            <a:off x="381000" y="3429000"/>
            <a:ext cx="1447800" cy="4572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getWeight</a:t>
            </a:r>
            <a:r>
              <a:rPr lang="en-US" dirty="0" smtClean="0"/>
              <a:t>()</a:t>
            </a:r>
            <a:endParaRPr lang="en-US" dirty="0"/>
          </a:p>
        </p:txBody>
      </p:sp>
      <p:sp>
        <p:nvSpPr>
          <p:cNvPr id="51" name="Rectangle 50"/>
          <p:cNvSpPr/>
          <p:nvPr/>
        </p:nvSpPr>
        <p:spPr>
          <a:xfrm>
            <a:off x="1981200" y="3429000"/>
            <a:ext cx="1447800" cy="4572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setWeight</a:t>
            </a:r>
            <a:r>
              <a:rPr lang="en-US" dirty="0" smtClean="0"/>
              <a:t>()</a:t>
            </a:r>
            <a:endParaRPr lang="en-US" dirty="0"/>
          </a:p>
        </p:txBody>
      </p:sp>
      <p:sp>
        <p:nvSpPr>
          <p:cNvPr id="52" name="Rectangle 51"/>
          <p:cNvSpPr/>
          <p:nvPr/>
        </p:nvSpPr>
        <p:spPr>
          <a:xfrm>
            <a:off x="3657600" y="3429000"/>
            <a:ext cx="1447800" cy="4572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getHeight</a:t>
            </a:r>
            <a:r>
              <a:rPr lang="en-US" dirty="0" smtClean="0"/>
              <a:t>()</a:t>
            </a:r>
            <a:endParaRPr lang="en-US" dirty="0"/>
          </a:p>
        </p:txBody>
      </p:sp>
      <p:sp>
        <p:nvSpPr>
          <p:cNvPr id="53" name="Rectangle 52"/>
          <p:cNvSpPr/>
          <p:nvPr/>
        </p:nvSpPr>
        <p:spPr>
          <a:xfrm>
            <a:off x="5257800" y="3429000"/>
            <a:ext cx="1447800" cy="4572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setHeight</a:t>
            </a:r>
            <a:r>
              <a:rPr lang="en-US" dirty="0" smtClean="0"/>
              <a:t>()</a:t>
            </a:r>
            <a:endParaRPr lang="en-US" dirty="0"/>
          </a:p>
        </p:txBody>
      </p:sp>
      <p:sp>
        <p:nvSpPr>
          <p:cNvPr id="54" name="Rectangle 53"/>
          <p:cNvSpPr/>
          <p:nvPr/>
        </p:nvSpPr>
        <p:spPr>
          <a:xfrm>
            <a:off x="6934200" y="3429000"/>
            <a:ext cx="1447800" cy="4572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getBMI</a:t>
            </a:r>
            <a:r>
              <a:rPr lang="en-US" dirty="0" smtClean="0"/>
              <a:t>()</a:t>
            </a:r>
            <a:endParaRPr lang="en-US" dirty="0"/>
          </a:p>
        </p:txBody>
      </p:sp>
      <p:sp>
        <p:nvSpPr>
          <p:cNvPr id="55" name="Rectangle 54"/>
          <p:cNvSpPr/>
          <p:nvPr/>
        </p:nvSpPr>
        <p:spPr>
          <a:xfrm>
            <a:off x="228600" y="5638800"/>
            <a:ext cx="8229600" cy="381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ObjectEditor</a:t>
            </a:r>
            <a:endParaRPr lang="en-US" dirty="0"/>
          </a:p>
        </p:txBody>
      </p:sp>
      <p:cxnSp>
        <p:nvCxnSpPr>
          <p:cNvPr id="56" name="Straight Arrow Connector 55"/>
          <p:cNvCxnSpPr/>
          <p:nvPr/>
        </p:nvCxnSpPr>
        <p:spPr>
          <a:xfrm rot="5400000" flipH="1" flipV="1">
            <a:off x="-38894" y="4762500"/>
            <a:ext cx="1600200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/>
          <p:cNvCxnSpPr/>
          <p:nvPr/>
        </p:nvCxnSpPr>
        <p:spPr>
          <a:xfrm rot="5400000" flipH="1" flipV="1">
            <a:off x="723900" y="2705100"/>
            <a:ext cx="685800" cy="6096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/>
          <p:cNvCxnSpPr/>
          <p:nvPr/>
        </p:nvCxnSpPr>
        <p:spPr>
          <a:xfrm rot="5400000">
            <a:off x="1181100" y="2705100"/>
            <a:ext cx="685800" cy="6096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/>
          <p:cNvCxnSpPr/>
          <p:nvPr/>
        </p:nvCxnSpPr>
        <p:spPr>
          <a:xfrm rot="5400000">
            <a:off x="418306" y="4762500"/>
            <a:ext cx="1600200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/>
          <p:cNvSpPr txBox="1"/>
          <p:nvPr/>
        </p:nvSpPr>
        <p:spPr>
          <a:xfrm>
            <a:off x="152400" y="4114800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calls</a:t>
            </a:r>
            <a:endParaRPr lang="en-US" dirty="0"/>
          </a:p>
        </p:txBody>
      </p:sp>
      <p:sp>
        <p:nvSpPr>
          <p:cNvPr id="61" name="TextBox 60"/>
          <p:cNvSpPr txBox="1"/>
          <p:nvPr/>
        </p:nvSpPr>
        <p:spPr>
          <a:xfrm>
            <a:off x="2286000" y="2743200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writes</a:t>
            </a:r>
            <a:endParaRPr lang="en-US" dirty="0"/>
          </a:p>
        </p:txBody>
      </p:sp>
      <p:sp>
        <p:nvSpPr>
          <p:cNvPr id="62" name="TextBox 61"/>
          <p:cNvSpPr txBox="1"/>
          <p:nvPr/>
        </p:nvSpPr>
        <p:spPr>
          <a:xfrm>
            <a:off x="1143000" y="5029200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weight</a:t>
            </a:r>
            <a:endParaRPr lang="en-US" dirty="0"/>
          </a:p>
        </p:txBody>
      </p:sp>
      <p:cxnSp>
        <p:nvCxnSpPr>
          <p:cNvPr id="63" name="Straight Arrow Connector 62"/>
          <p:cNvCxnSpPr/>
          <p:nvPr/>
        </p:nvCxnSpPr>
        <p:spPr>
          <a:xfrm rot="5400000" flipH="1" flipV="1">
            <a:off x="3238500" y="4762500"/>
            <a:ext cx="1600200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/>
          <p:cNvCxnSpPr/>
          <p:nvPr/>
        </p:nvCxnSpPr>
        <p:spPr>
          <a:xfrm rot="5400000" flipH="1" flipV="1">
            <a:off x="4001294" y="2705100"/>
            <a:ext cx="685800" cy="6096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/>
          <p:cNvCxnSpPr/>
          <p:nvPr/>
        </p:nvCxnSpPr>
        <p:spPr>
          <a:xfrm rot="5400000">
            <a:off x="4458494" y="2705100"/>
            <a:ext cx="685800" cy="6096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/>
          <p:cNvCxnSpPr/>
          <p:nvPr/>
        </p:nvCxnSpPr>
        <p:spPr>
          <a:xfrm rot="5400000">
            <a:off x="3695700" y="4762500"/>
            <a:ext cx="1600200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TextBox 66"/>
          <p:cNvSpPr txBox="1"/>
          <p:nvPr/>
        </p:nvSpPr>
        <p:spPr>
          <a:xfrm>
            <a:off x="3429000" y="4114800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calls</a:t>
            </a:r>
            <a:endParaRPr lang="en-US" dirty="0"/>
          </a:p>
        </p:txBody>
      </p:sp>
      <p:sp>
        <p:nvSpPr>
          <p:cNvPr id="68" name="TextBox 67"/>
          <p:cNvSpPr txBox="1"/>
          <p:nvPr/>
        </p:nvSpPr>
        <p:spPr>
          <a:xfrm>
            <a:off x="3657600" y="2743200"/>
            <a:ext cx="83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reads</a:t>
            </a:r>
            <a:endParaRPr lang="en-US" dirty="0"/>
          </a:p>
        </p:txBody>
      </p:sp>
      <p:sp>
        <p:nvSpPr>
          <p:cNvPr id="69" name="TextBox 68"/>
          <p:cNvSpPr txBox="1"/>
          <p:nvPr/>
        </p:nvSpPr>
        <p:spPr>
          <a:xfrm>
            <a:off x="4496594" y="5040868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height</a:t>
            </a:r>
            <a:endParaRPr lang="en-US" dirty="0"/>
          </a:p>
        </p:txBody>
      </p:sp>
      <p:cxnSp>
        <p:nvCxnSpPr>
          <p:cNvPr id="70" name="Straight Arrow Connector 69"/>
          <p:cNvCxnSpPr/>
          <p:nvPr/>
        </p:nvCxnSpPr>
        <p:spPr>
          <a:xfrm rot="5400000" flipH="1" flipV="1">
            <a:off x="1715294" y="4761706"/>
            <a:ext cx="1600200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TextBox 70"/>
          <p:cNvSpPr txBox="1"/>
          <p:nvPr/>
        </p:nvSpPr>
        <p:spPr>
          <a:xfrm>
            <a:off x="1905000" y="4114800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calls</a:t>
            </a:r>
            <a:endParaRPr lang="en-US" dirty="0"/>
          </a:p>
        </p:txBody>
      </p:sp>
      <p:cxnSp>
        <p:nvCxnSpPr>
          <p:cNvPr id="72" name="Straight Arrow Connector 71"/>
          <p:cNvCxnSpPr/>
          <p:nvPr/>
        </p:nvCxnSpPr>
        <p:spPr>
          <a:xfrm rot="16200000" flipV="1">
            <a:off x="2019300" y="2705100"/>
            <a:ext cx="685800" cy="6096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TextBox 72"/>
          <p:cNvSpPr txBox="1"/>
          <p:nvPr/>
        </p:nvSpPr>
        <p:spPr>
          <a:xfrm>
            <a:off x="381000" y="2743200"/>
            <a:ext cx="83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reads</a:t>
            </a:r>
            <a:endParaRPr lang="en-US" dirty="0"/>
          </a:p>
        </p:txBody>
      </p:sp>
      <p:sp>
        <p:nvSpPr>
          <p:cNvPr id="74" name="TextBox 73"/>
          <p:cNvSpPr txBox="1"/>
          <p:nvPr/>
        </p:nvSpPr>
        <p:spPr>
          <a:xfrm>
            <a:off x="5105400" y="3048000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writes</a:t>
            </a:r>
            <a:endParaRPr lang="en-US" dirty="0"/>
          </a:p>
        </p:txBody>
      </p:sp>
      <p:cxnSp>
        <p:nvCxnSpPr>
          <p:cNvPr id="75" name="Straight Arrow Connector 74"/>
          <p:cNvCxnSpPr/>
          <p:nvPr/>
        </p:nvCxnSpPr>
        <p:spPr>
          <a:xfrm rot="5400000" flipH="1" flipV="1">
            <a:off x="4991894" y="4761707"/>
            <a:ext cx="1600200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TextBox 75"/>
          <p:cNvSpPr txBox="1"/>
          <p:nvPr/>
        </p:nvSpPr>
        <p:spPr>
          <a:xfrm>
            <a:off x="5181600" y="4114801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calls</a:t>
            </a:r>
            <a:endParaRPr lang="en-US" dirty="0"/>
          </a:p>
        </p:txBody>
      </p:sp>
      <p:cxnSp>
        <p:nvCxnSpPr>
          <p:cNvPr id="77" name="Straight Arrow Connector 76"/>
          <p:cNvCxnSpPr/>
          <p:nvPr/>
        </p:nvCxnSpPr>
        <p:spPr>
          <a:xfrm rot="16200000" flipV="1">
            <a:off x="5295900" y="2705101"/>
            <a:ext cx="685800" cy="6096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TextBox 77"/>
          <p:cNvSpPr txBox="1"/>
          <p:nvPr/>
        </p:nvSpPr>
        <p:spPr>
          <a:xfrm>
            <a:off x="2514600" y="4572000"/>
            <a:ext cx="91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new weight</a:t>
            </a:r>
            <a:endParaRPr lang="en-US" dirty="0"/>
          </a:p>
        </p:txBody>
      </p:sp>
      <p:sp>
        <p:nvSpPr>
          <p:cNvPr id="79" name="TextBox 78"/>
          <p:cNvSpPr txBox="1"/>
          <p:nvPr/>
        </p:nvSpPr>
        <p:spPr>
          <a:xfrm>
            <a:off x="5791200" y="4572000"/>
            <a:ext cx="91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new height</a:t>
            </a:r>
            <a:endParaRPr lang="en-US" dirty="0"/>
          </a:p>
        </p:txBody>
      </p:sp>
      <p:cxnSp>
        <p:nvCxnSpPr>
          <p:cNvPr id="80" name="Straight Arrow Connector 79"/>
          <p:cNvCxnSpPr/>
          <p:nvPr/>
        </p:nvCxnSpPr>
        <p:spPr>
          <a:xfrm flipV="1">
            <a:off x="5943600" y="2743200"/>
            <a:ext cx="1677988" cy="6096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TextBox 80"/>
          <p:cNvSpPr txBox="1"/>
          <p:nvPr/>
        </p:nvSpPr>
        <p:spPr>
          <a:xfrm>
            <a:off x="7848600" y="2819400"/>
            <a:ext cx="83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reads</a:t>
            </a:r>
            <a:endParaRPr lang="en-US" dirty="0"/>
          </a:p>
        </p:txBody>
      </p:sp>
      <p:sp>
        <p:nvSpPr>
          <p:cNvPr id="82" name="Rectangle 81"/>
          <p:cNvSpPr/>
          <p:nvPr/>
        </p:nvSpPr>
        <p:spPr>
          <a:xfrm>
            <a:off x="6934200" y="2133600"/>
            <a:ext cx="1371600" cy="4572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bmi</a:t>
            </a:r>
            <a:endParaRPr lang="en-US" dirty="0"/>
          </a:p>
        </p:txBody>
      </p:sp>
      <p:cxnSp>
        <p:nvCxnSpPr>
          <p:cNvPr id="83" name="Straight Arrow Connector 82"/>
          <p:cNvCxnSpPr/>
          <p:nvPr/>
        </p:nvCxnSpPr>
        <p:spPr>
          <a:xfrm flipV="1">
            <a:off x="2667000" y="2743200"/>
            <a:ext cx="4573588" cy="6096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Arrow Connector 83"/>
          <p:cNvCxnSpPr/>
          <p:nvPr/>
        </p:nvCxnSpPr>
        <p:spPr>
          <a:xfrm rot="5400000" flipH="1" flipV="1">
            <a:off x="7467600" y="3048000"/>
            <a:ext cx="609600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Arrow Connector 84"/>
          <p:cNvCxnSpPr/>
          <p:nvPr/>
        </p:nvCxnSpPr>
        <p:spPr>
          <a:xfrm rot="5400000" flipH="1" flipV="1">
            <a:off x="6973094" y="4761706"/>
            <a:ext cx="1600200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Arrow Connector 85"/>
          <p:cNvCxnSpPr/>
          <p:nvPr/>
        </p:nvCxnSpPr>
        <p:spPr>
          <a:xfrm rot="5400000">
            <a:off x="7200105" y="4762500"/>
            <a:ext cx="1600200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Arrow Connector 86"/>
          <p:cNvCxnSpPr/>
          <p:nvPr/>
        </p:nvCxnSpPr>
        <p:spPr>
          <a:xfrm rot="16200000" flipH="1">
            <a:off x="7620000" y="2971800"/>
            <a:ext cx="609600" cy="152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9" name="~PP2601.WAV">
            <a:hlinkClick r:id="" action="ppaction://media"/>
          </p:cNvPr>
          <p:cNvPicPr>
            <a:picLocks noRot="1" noChangeAspect="1"/>
          </p:cNvPicPr>
          <p:nvPr>
            <a:wavAudioFile r:embed="rId1" name="~PP2601.WAV"/>
          </p:nvPr>
        </p:nvPicPr>
        <p:blipFill>
          <a:blip r:embed="rId3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591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9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ObjectEditor</a:t>
            </a:r>
            <a:r>
              <a:rPr lang="en-US" dirty="0" smtClean="0"/>
              <a:t> User Interface?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752600" y="990600"/>
            <a:ext cx="5410200" cy="5715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 smtClean="0">
                <a:solidFill>
                  <a:schemeClr val="tx1"/>
                </a:solidFill>
              </a:rPr>
              <a:t>public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b="1" dirty="0" smtClean="0">
                <a:solidFill>
                  <a:schemeClr val="tx1"/>
                </a:solidFill>
              </a:rPr>
              <a:t>class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AnotherBMISpreadsheet</a:t>
            </a:r>
            <a:r>
              <a:rPr lang="en-US" dirty="0" smtClean="0">
                <a:solidFill>
                  <a:schemeClr val="tx1"/>
                </a:solidFill>
              </a:rPr>
              <a:t> {</a:t>
            </a:r>
          </a:p>
          <a:p>
            <a:r>
              <a:rPr lang="en-US" b="1" dirty="0" smtClean="0">
                <a:solidFill>
                  <a:schemeClr val="tx1"/>
                </a:solidFill>
              </a:rPr>
              <a:t>    double</a:t>
            </a:r>
            <a:r>
              <a:rPr lang="en-US" dirty="0" smtClean="0">
                <a:solidFill>
                  <a:schemeClr val="tx1"/>
                </a:solidFill>
              </a:rPr>
              <a:t> height, weight, </a:t>
            </a:r>
            <a:r>
              <a:rPr lang="en-US" dirty="0" err="1" smtClean="0">
                <a:solidFill>
                  <a:schemeClr val="tx1"/>
                </a:solidFill>
              </a:rPr>
              <a:t>bmi</a:t>
            </a:r>
            <a:r>
              <a:rPr lang="en-US" dirty="0" smtClean="0">
                <a:solidFill>
                  <a:schemeClr val="tx1"/>
                </a:solidFill>
              </a:rPr>
              <a:t>;</a:t>
            </a:r>
          </a:p>
          <a:p>
            <a:r>
              <a:rPr lang="en-US" b="1" dirty="0" smtClean="0">
                <a:solidFill>
                  <a:schemeClr val="tx1"/>
                </a:solidFill>
              </a:rPr>
              <a:t>    public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b="1" dirty="0" smtClean="0">
                <a:solidFill>
                  <a:schemeClr val="tx1"/>
                </a:solidFill>
              </a:rPr>
              <a:t>double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getHeight</a:t>
            </a:r>
            <a:r>
              <a:rPr lang="en-US" dirty="0" smtClean="0">
                <a:solidFill>
                  <a:schemeClr val="tx1"/>
                </a:solidFill>
              </a:rPr>
              <a:t>() {</a:t>
            </a:r>
          </a:p>
          <a:p>
            <a:r>
              <a:rPr lang="en-US" b="1" dirty="0" smtClean="0">
                <a:solidFill>
                  <a:schemeClr val="tx1"/>
                </a:solidFill>
              </a:rPr>
              <a:t>        return</a:t>
            </a:r>
            <a:r>
              <a:rPr lang="en-US" dirty="0" smtClean="0">
                <a:solidFill>
                  <a:schemeClr val="tx1"/>
                </a:solidFill>
              </a:rPr>
              <a:t> height;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    }</a:t>
            </a:r>
          </a:p>
          <a:p>
            <a:r>
              <a:rPr lang="en-US" b="1" dirty="0" smtClean="0">
                <a:solidFill>
                  <a:schemeClr val="tx1"/>
                </a:solidFill>
              </a:rPr>
              <a:t>    public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b="1" dirty="0" smtClean="0">
                <a:solidFill>
                  <a:schemeClr val="tx1"/>
                </a:solidFill>
              </a:rPr>
              <a:t>void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setHeight</a:t>
            </a:r>
            <a:r>
              <a:rPr lang="en-US" dirty="0" smtClean="0">
                <a:solidFill>
                  <a:schemeClr val="tx1"/>
                </a:solidFill>
              </a:rPr>
              <a:t>(</a:t>
            </a:r>
            <a:r>
              <a:rPr lang="en-US" b="1" dirty="0" smtClean="0">
                <a:solidFill>
                  <a:schemeClr val="tx1"/>
                </a:solidFill>
              </a:rPr>
              <a:t>double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newHeight</a:t>
            </a:r>
            <a:r>
              <a:rPr lang="en-US" dirty="0" smtClean="0">
                <a:solidFill>
                  <a:schemeClr val="tx1"/>
                </a:solidFill>
              </a:rPr>
              <a:t>) {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        height = </a:t>
            </a:r>
            <a:r>
              <a:rPr lang="en-US" dirty="0" err="1" smtClean="0">
                <a:solidFill>
                  <a:schemeClr val="tx1"/>
                </a:solidFill>
              </a:rPr>
              <a:t>newHeight</a:t>
            </a:r>
            <a:r>
              <a:rPr lang="en-US" dirty="0" smtClean="0">
                <a:solidFill>
                  <a:schemeClr val="tx1"/>
                </a:solidFill>
              </a:rPr>
              <a:t>;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        </a:t>
            </a:r>
            <a:r>
              <a:rPr lang="en-US" dirty="0" err="1" smtClean="0">
                <a:solidFill>
                  <a:schemeClr val="tx1"/>
                </a:solidFill>
              </a:rPr>
              <a:t>bmi</a:t>
            </a:r>
            <a:r>
              <a:rPr lang="en-US" dirty="0" smtClean="0">
                <a:solidFill>
                  <a:schemeClr val="tx1"/>
                </a:solidFill>
              </a:rPr>
              <a:t> = weight/(height*height);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    }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    </a:t>
            </a:r>
            <a:r>
              <a:rPr lang="en-US" b="1" dirty="0" smtClean="0">
                <a:solidFill>
                  <a:schemeClr val="tx1"/>
                </a:solidFill>
              </a:rPr>
              <a:t>public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b="1" dirty="0" smtClean="0">
                <a:solidFill>
                  <a:schemeClr val="tx1"/>
                </a:solidFill>
              </a:rPr>
              <a:t>double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getWeight</a:t>
            </a:r>
            <a:r>
              <a:rPr lang="en-US" dirty="0" smtClean="0">
                <a:solidFill>
                  <a:schemeClr val="tx1"/>
                </a:solidFill>
              </a:rPr>
              <a:t>() {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        </a:t>
            </a:r>
            <a:r>
              <a:rPr lang="en-US" b="1" dirty="0" smtClean="0">
                <a:solidFill>
                  <a:schemeClr val="tx1"/>
                </a:solidFill>
              </a:rPr>
              <a:t>return</a:t>
            </a:r>
            <a:r>
              <a:rPr lang="en-US" dirty="0" smtClean="0">
                <a:solidFill>
                  <a:schemeClr val="tx1"/>
                </a:solidFill>
              </a:rPr>
              <a:t> weight;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    }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    </a:t>
            </a:r>
            <a:r>
              <a:rPr lang="en-US" b="1" dirty="0" smtClean="0">
                <a:solidFill>
                  <a:schemeClr val="tx1"/>
                </a:solidFill>
              </a:rPr>
              <a:t>public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b="1" dirty="0" smtClean="0">
                <a:solidFill>
                  <a:schemeClr val="tx1"/>
                </a:solidFill>
              </a:rPr>
              <a:t>void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setWeight</a:t>
            </a:r>
            <a:r>
              <a:rPr lang="en-US" dirty="0" smtClean="0">
                <a:solidFill>
                  <a:schemeClr val="tx1"/>
                </a:solidFill>
              </a:rPr>
              <a:t>(</a:t>
            </a:r>
            <a:r>
              <a:rPr lang="en-US" b="1" dirty="0" smtClean="0">
                <a:solidFill>
                  <a:schemeClr val="tx1"/>
                </a:solidFill>
              </a:rPr>
              <a:t>double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newWeight</a:t>
            </a:r>
            <a:r>
              <a:rPr lang="en-US" dirty="0" smtClean="0">
                <a:solidFill>
                  <a:schemeClr val="tx1"/>
                </a:solidFill>
              </a:rPr>
              <a:t>) {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        weight = </a:t>
            </a:r>
            <a:r>
              <a:rPr lang="en-US" dirty="0" err="1" smtClean="0">
                <a:solidFill>
                  <a:schemeClr val="tx1"/>
                </a:solidFill>
              </a:rPr>
              <a:t>newWeight</a:t>
            </a:r>
            <a:r>
              <a:rPr lang="en-US" dirty="0" smtClean="0">
                <a:solidFill>
                  <a:schemeClr val="tx1"/>
                </a:solidFill>
              </a:rPr>
              <a:t>;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        </a:t>
            </a:r>
            <a:r>
              <a:rPr lang="en-US" dirty="0" err="1" smtClean="0">
                <a:solidFill>
                  <a:schemeClr val="tx1"/>
                </a:solidFill>
              </a:rPr>
              <a:t>bmi</a:t>
            </a:r>
            <a:r>
              <a:rPr lang="en-US" dirty="0" smtClean="0">
                <a:solidFill>
                  <a:schemeClr val="tx1"/>
                </a:solidFill>
              </a:rPr>
              <a:t> = weight/(height*height);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    }</a:t>
            </a:r>
          </a:p>
          <a:p>
            <a:r>
              <a:rPr lang="en-US" b="1" dirty="0" smtClean="0">
                <a:solidFill>
                  <a:schemeClr val="tx1"/>
                </a:solidFill>
              </a:rPr>
              <a:t>    public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b="1" dirty="0" smtClean="0">
                <a:solidFill>
                  <a:schemeClr val="tx1"/>
                </a:solidFill>
              </a:rPr>
              <a:t>double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getBMI</a:t>
            </a:r>
            <a:r>
              <a:rPr lang="en-US" dirty="0" smtClean="0">
                <a:solidFill>
                  <a:schemeClr val="tx1"/>
                </a:solidFill>
              </a:rPr>
              <a:t>() {</a:t>
            </a:r>
          </a:p>
          <a:p>
            <a:r>
              <a:rPr lang="en-US" b="1" dirty="0" smtClean="0">
                <a:solidFill>
                  <a:schemeClr val="tx1"/>
                </a:solidFill>
              </a:rPr>
              <a:t>        return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bmi</a:t>
            </a:r>
            <a:r>
              <a:rPr lang="en-US" dirty="0" smtClean="0">
                <a:solidFill>
                  <a:schemeClr val="tx1"/>
                </a:solidFill>
              </a:rPr>
              <a:t>;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    }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}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6" name="~PP1835.WAV">
            <a:hlinkClick r:id="" action="ppaction://media"/>
          </p:cNvPr>
          <p:cNvPicPr>
            <a:picLocks noRot="1" noChangeAspect="1"/>
          </p:cNvPicPr>
          <p:nvPr>
            <a:wavAudioFile r:embed="rId1" name="~PP1835.WAV"/>
          </p:nvPr>
        </p:nvPicPr>
        <p:blipFill>
          <a:blip r:embed="rId3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72650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ObjectEditor</a:t>
            </a:r>
            <a:r>
              <a:rPr lang="en-US" dirty="0" smtClean="0"/>
              <a:t> User Interfaces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3072" y="1905000"/>
            <a:ext cx="3920328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1905000"/>
            <a:ext cx="390525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~PP1202.WAV">
            <a:hlinkClick r:id="" action="ppaction://media"/>
          </p:cNvPr>
          <p:cNvPicPr>
            <a:picLocks noRot="1" noChangeAspect="1"/>
          </p:cNvPicPr>
          <p:nvPr>
            <a:wavAudioFile r:embed="rId1" name="~PP1202.WAV"/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332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Similarities in the Two Classes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04800" y="990600"/>
            <a:ext cx="4038600" cy="5410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b="1" dirty="0" smtClean="0">
                <a:solidFill>
                  <a:schemeClr val="tx1"/>
                </a:solidFill>
              </a:rPr>
              <a:t>public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b="1" dirty="0" smtClean="0">
                <a:solidFill>
                  <a:schemeClr val="tx1"/>
                </a:solidFill>
              </a:rPr>
              <a:t>class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</a:rPr>
              <a:t>AnotherBMISpreadsheet</a:t>
            </a:r>
            <a:r>
              <a:rPr lang="en-US" sz="1600" dirty="0" smtClean="0">
                <a:solidFill>
                  <a:schemeClr val="tx1"/>
                </a:solidFill>
              </a:rPr>
              <a:t> {</a:t>
            </a:r>
          </a:p>
          <a:p>
            <a:r>
              <a:rPr lang="en-US" sz="1600" b="1" dirty="0" smtClean="0">
                <a:solidFill>
                  <a:schemeClr val="tx1"/>
                </a:solidFill>
              </a:rPr>
              <a:t>    double</a:t>
            </a:r>
            <a:r>
              <a:rPr lang="en-US" sz="1600" dirty="0" smtClean="0">
                <a:solidFill>
                  <a:schemeClr val="tx1"/>
                </a:solidFill>
              </a:rPr>
              <a:t> height, weight, </a:t>
            </a:r>
            <a:r>
              <a:rPr lang="en-US" sz="1600" dirty="0" err="1" smtClean="0">
                <a:solidFill>
                  <a:schemeClr val="tx1"/>
                </a:solidFill>
              </a:rPr>
              <a:t>bmi</a:t>
            </a:r>
            <a:r>
              <a:rPr lang="en-US" sz="1600" dirty="0" smtClean="0">
                <a:solidFill>
                  <a:schemeClr val="tx1"/>
                </a:solidFill>
              </a:rPr>
              <a:t>;</a:t>
            </a:r>
          </a:p>
          <a:p>
            <a:r>
              <a:rPr lang="en-US" sz="1600" b="1" dirty="0" smtClean="0">
                <a:solidFill>
                  <a:schemeClr val="tx1"/>
                </a:solidFill>
              </a:rPr>
              <a:t>    public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b="1" dirty="0" smtClean="0">
                <a:solidFill>
                  <a:schemeClr val="tx1"/>
                </a:solidFill>
              </a:rPr>
              <a:t>double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</a:rPr>
              <a:t>getHeight</a:t>
            </a:r>
            <a:r>
              <a:rPr lang="en-US" sz="1600" dirty="0" smtClean="0">
                <a:solidFill>
                  <a:schemeClr val="tx1"/>
                </a:solidFill>
              </a:rPr>
              <a:t>() {</a:t>
            </a:r>
          </a:p>
          <a:p>
            <a:r>
              <a:rPr lang="en-US" sz="1600" b="1" dirty="0" smtClean="0">
                <a:solidFill>
                  <a:schemeClr val="tx1"/>
                </a:solidFill>
              </a:rPr>
              <a:t>        return</a:t>
            </a:r>
            <a:r>
              <a:rPr lang="en-US" sz="1600" dirty="0" smtClean="0">
                <a:solidFill>
                  <a:schemeClr val="tx1"/>
                </a:solidFill>
              </a:rPr>
              <a:t> height;</a:t>
            </a:r>
          </a:p>
          <a:p>
            <a:r>
              <a:rPr lang="en-US" sz="1600" dirty="0" smtClean="0">
                <a:solidFill>
                  <a:schemeClr val="tx1"/>
                </a:solidFill>
              </a:rPr>
              <a:t>    }</a:t>
            </a:r>
          </a:p>
          <a:p>
            <a:r>
              <a:rPr lang="en-US" sz="1600" b="1" dirty="0" smtClean="0">
                <a:solidFill>
                  <a:schemeClr val="tx1"/>
                </a:solidFill>
              </a:rPr>
              <a:t>    public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b="1" dirty="0" smtClean="0">
                <a:solidFill>
                  <a:schemeClr val="tx1"/>
                </a:solidFill>
              </a:rPr>
              <a:t>void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</a:rPr>
              <a:t>setHeight</a:t>
            </a:r>
            <a:r>
              <a:rPr lang="en-US" sz="1600" dirty="0" smtClean="0">
                <a:solidFill>
                  <a:schemeClr val="tx1"/>
                </a:solidFill>
              </a:rPr>
              <a:t>(</a:t>
            </a:r>
            <a:r>
              <a:rPr lang="en-US" sz="1600" b="1" dirty="0" smtClean="0">
                <a:solidFill>
                  <a:schemeClr val="tx1"/>
                </a:solidFill>
              </a:rPr>
              <a:t>double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</a:p>
          <a:p>
            <a:r>
              <a:rPr lang="en-US" sz="1600" dirty="0" smtClean="0">
                <a:solidFill>
                  <a:schemeClr val="tx1"/>
                </a:solidFill>
              </a:rPr>
              <a:t>                </a:t>
            </a:r>
            <a:r>
              <a:rPr lang="en-US" sz="1600" dirty="0" err="1" smtClean="0">
                <a:solidFill>
                  <a:schemeClr val="tx1"/>
                </a:solidFill>
              </a:rPr>
              <a:t>newHeight</a:t>
            </a:r>
            <a:r>
              <a:rPr lang="en-US" sz="1600" dirty="0" smtClean="0">
                <a:solidFill>
                  <a:schemeClr val="tx1"/>
                </a:solidFill>
              </a:rPr>
              <a:t>) {</a:t>
            </a:r>
          </a:p>
          <a:p>
            <a:r>
              <a:rPr lang="en-US" sz="1600" dirty="0" smtClean="0">
                <a:solidFill>
                  <a:schemeClr val="tx1"/>
                </a:solidFill>
              </a:rPr>
              <a:t>        height = </a:t>
            </a:r>
            <a:r>
              <a:rPr lang="en-US" sz="1600" dirty="0" err="1" smtClean="0">
                <a:solidFill>
                  <a:schemeClr val="tx1"/>
                </a:solidFill>
              </a:rPr>
              <a:t>newHeight</a:t>
            </a:r>
            <a:r>
              <a:rPr lang="en-US" sz="1600" dirty="0" smtClean="0">
                <a:solidFill>
                  <a:schemeClr val="tx1"/>
                </a:solidFill>
              </a:rPr>
              <a:t>;</a:t>
            </a:r>
          </a:p>
          <a:p>
            <a:r>
              <a:rPr lang="en-US" sz="1600" dirty="0" smtClean="0">
                <a:solidFill>
                  <a:schemeClr val="tx1"/>
                </a:solidFill>
              </a:rPr>
              <a:t>        </a:t>
            </a:r>
            <a:r>
              <a:rPr lang="en-US" sz="1600" dirty="0" err="1" smtClean="0">
                <a:solidFill>
                  <a:schemeClr val="tx1"/>
                </a:solidFill>
              </a:rPr>
              <a:t>bmi</a:t>
            </a:r>
            <a:r>
              <a:rPr lang="en-US" sz="1600" dirty="0" smtClean="0">
                <a:solidFill>
                  <a:schemeClr val="tx1"/>
                </a:solidFill>
              </a:rPr>
              <a:t> = weight/(height*height);</a:t>
            </a:r>
          </a:p>
          <a:p>
            <a:r>
              <a:rPr lang="en-US" sz="1600" dirty="0" smtClean="0">
                <a:solidFill>
                  <a:schemeClr val="tx1"/>
                </a:solidFill>
              </a:rPr>
              <a:t>    }</a:t>
            </a:r>
          </a:p>
          <a:p>
            <a:r>
              <a:rPr lang="en-US" sz="1600" dirty="0" smtClean="0">
                <a:solidFill>
                  <a:schemeClr val="tx1"/>
                </a:solidFill>
              </a:rPr>
              <a:t>    </a:t>
            </a:r>
            <a:r>
              <a:rPr lang="en-US" sz="1600" b="1" dirty="0" smtClean="0">
                <a:solidFill>
                  <a:schemeClr val="tx1"/>
                </a:solidFill>
              </a:rPr>
              <a:t>public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b="1" dirty="0" smtClean="0">
                <a:solidFill>
                  <a:schemeClr val="tx1"/>
                </a:solidFill>
              </a:rPr>
              <a:t>double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</a:rPr>
              <a:t>getWeight</a:t>
            </a:r>
            <a:r>
              <a:rPr lang="en-US" sz="1600" dirty="0" smtClean="0">
                <a:solidFill>
                  <a:schemeClr val="tx1"/>
                </a:solidFill>
              </a:rPr>
              <a:t>() {</a:t>
            </a:r>
          </a:p>
          <a:p>
            <a:r>
              <a:rPr lang="en-US" sz="1600" dirty="0" smtClean="0">
                <a:solidFill>
                  <a:schemeClr val="tx1"/>
                </a:solidFill>
              </a:rPr>
              <a:t>        </a:t>
            </a:r>
            <a:r>
              <a:rPr lang="en-US" sz="1600" b="1" dirty="0" smtClean="0">
                <a:solidFill>
                  <a:schemeClr val="tx1"/>
                </a:solidFill>
              </a:rPr>
              <a:t>return</a:t>
            </a:r>
            <a:r>
              <a:rPr lang="en-US" sz="1600" dirty="0" smtClean="0">
                <a:solidFill>
                  <a:schemeClr val="tx1"/>
                </a:solidFill>
              </a:rPr>
              <a:t> weight;</a:t>
            </a:r>
          </a:p>
          <a:p>
            <a:r>
              <a:rPr lang="en-US" sz="1600" dirty="0" smtClean="0">
                <a:solidFill>
                  <a:schemeClr val="tx1"/>
                </a:solidFill>
              </a:rPr>
              <a:t>    }</a:t>
            </a:r>
          </a:p>
          <a:p>
            <a:r>
              <a:rPr lang="en-US" sz="1600" dirty="0" smtClean="0">
                <a:solidFill>
                  <a:schemeClr val="tx1"/>
                </a:solidFill>
              </a:rPr>
              <a:t>    </a:t>
            </a:r>
            <a:r>
              <a:rPr lang="en-US" sz="1600" b="1" dirty="0" smtClean="0">
                <a:solidFill>
                  <a:schemeClr val="tx1"/>
                </a:solidFill>
              </a:rPr>
              <a:t>public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b="1" dirty="0" smtClean="0">
                <a:solidFill>
                  <a:schemeClr val="tx1"/>
                </a:solidFill>
              </a:rPr>
              <a:t>void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</a:rPr>
              <a:t>setWeight</a:t>
            </a:r>
            <a:r>
              <a:rPr lang="en-US" sz="1600" dirty="0" smtClean="0">
                <a:solidFill>
                  <a:schemeClr val="tx1"/>
                </a:solidFill>
              </a:rPr>
              <a:t>(</a:t>
            </a:r>
            <a:r>
              <a:rPr lang="en-US" sz="1600" b="1" dirty="0" smtClean="0">
                <a:solidFill>
                  <a:schemeClr val="tx1"/>
                </a:solidFill>
              </a:rPr>
              <a:t>double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</a:p>
          <a:p>
            <a:r>
              <a:rPr lang="en-US" sz="1600" dirty="0" smtClean="0">
                <a:solidFill>
                  <a:schemeClr val="tx1"/>
                </a:solidFill>
              </a:rPr>
              <a:t>                </a:t>
            </a:r>
            <a:r>
              <a:rPr lang="en-US" sz="1600" dirty="0" err="1" smtClean="0">
                <a:solidFill>
                  <a:schemeClr val="tx1"/>
                </a:solidFill>
              </a:rPr>
              <a:t>newWeight</a:t>
            </a:r>
            <a:r>
              <a:rPr lang="en-US" sz="1600" dirty="0" smtClean="0">
                <a:solidFill>
                  <a:schemeClr val="tx1"/>
                </a:solidFill>
              </a:rPr>
              <a:t>) {</a:t>
            </a:r>
          </a:p>
          <a:p>
            <a:r>
              <a:rPr lang="en-US" sz="1600" dirty="0" smtClean="0">
                <a:solidFill>
                  <a:schemeClr val="tx1"/>
                </a:solidFill>
              </a:rPr>
              <a:t>        weight = </a:t>
            </a:r>
            <a:r>
              <a:rPr lang="en-US" sz="1600" dirty="0" err="1" smtClean="0">
                <a:solidFill>
                  <a:schemeClr val="tx1"/>
                </a:solidFill>
              </a:rPr>
              <a:t>newWeight</a:t>
            </a:r>
            <a:r>
              <a:rPr lang="en-US" sz="1600" dirty="0" smtClean="0">
                <a:solidFill>
                  <a:schemeClr val="tx1"/>
                </a:solidFill>
              </a:rPr>
              <a:t>;</a:t>
            </a:r>
          </a:p>
          <a:p>
            <a:r>
              <a:rPr lang="en-US" sz="1600" dirty="0" smtClean="0">
                <a:solidFill>
                  <a:schemeClr val="tx1"/>
                </a:solidFill>
              </a:rPr>
              <a:t>        </a:t>
            </a:r>
            <a:r>
              <a:rPr lang="en-US" sz="1600" dirty="0" err="1" smtClean="0">
                <a:solidFill>
                  <a:schemeClr val="tx1"/>
                </a:solidFill>
              </a:rPr>
              <a:t>bmi</a:t>
            </a:r>
            <a:r>
              <a:rPr lang="en-US" sz="1600" dirty="0" smtClean="0">
                <a:solidFill>
                  <a:schemeClr val="tx1"/>
                </a:solidFill>
              </a:rPr>
              <a:t> = weight/(height*height);</a:t>
            </a:r>
          </a:p>
          <a:p>
            <a:r>
              <a:rPr lang="en-US" sz="1600" dirty="0" smtClean="0">
                <a:solidFill>
                  <a:schemeClr val="tx1"/>
                </a:solidFill>
              </a:rPr>
              <a:t>    }</a:t>
            </a:r>
          </a:p>
          <a:p>
            <a:r>
              <a:rPr lang="en-US" sz="1600" b="1" dirty="0" smtClean="0">
                <a:solidFill>
                  <a:schemeClr val="tx1"/>
                </a:solidFill>
              </a:rPr>
              <a:t>    public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b="1" dirty="0" smtClean="0">
                <a:solidFill>
                  <a:schemeClr val="tx1"/>
                </a:solidFill>
              </a:rPr>
              <a:t>double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</a:rPr>
              <a:t>getBMI</a:t>
            </a:r>
            <a:r>
              <a:rPr lang="en-US" sz="1600" dirty="0" smtClean="0">
                <a:solidFill>
                  <a:schemeClr val="tx1"/>
                </a:solidFill>
              </a:rPr>
              <a:t>() {</a:t>
            </a:r>
          </a:p>
          <a:p>
            <a:r>
              <a:rPr lang="en-US" sz="1600" b="1" dirty="0" smtClean="0">
                <a:solidFill>
                  <a:schemeClr val="tx1"/>
                </a:solidFill>
              </a:rPr>
              <a:t>        return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</a:rPr>
              <a:t>bmi</a:t>
            </a:r>
            <a:r>
              <a:rPr lang="en-US" sz="1600" dirty="0" smtClean="0">
                <a:solidFill>
                  <a:schemeClr val="tx1"/>
                </a:solidFill>
              </a:rPr>
              <a:t>;</a:t>
            </a:r>
          </a:p>
          <a:p>
            <a:r>
              <a:rPr lang="en-US" sz="1600" dirty="0" smtClean="0">
                <a:solidFill>
                  <a:schemeClr val="tx1"/>
                </a:solidFill>
              </a:rPr>
              <a:t>    }</a:t>
            </a:r>
          </a:p>
          <a:p>
            <a:r>
              <a:rPr lang="en-US" sz="1600" dirty="0" smtClean="0">
                <a:solidFill>
                  <a:schemeClr val="tx1"/>
                </a:solidFill>
              </a:rPr>
              <a:t>}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419600" y="990600"/>
            <a:ext cx="4038600" cy="5410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b="1" dirty="0" smtClean="0">
                <a:solidFill>
                  <a:schemeClr val="tx1"/>
                </a:solidFill>
              </a:rPr>
              <a:t>public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b="1" dirty="0" smtClean="0">
                <a:solidFill>
                  <a:schemeClr val="tx1"/>
                </a:solidFill>
              </a:rPr>
              <a:t>class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</a:rPr>
              <a:t>ABMISpreadsheet</a:t>
            </a:r>
            <a:r>
              <a:rPr lang="en-US" sz="1600" dirty="0" smtClean="0">
                <a:solidFill>
                  <a:schemeClr val="tx1"/>
                </a:solidFill>
              </a:rPr>
              <a:t> {</a:t>
            </a:r>
          </a:p>
          <a:p>
            <a:r>
              <a:rPr lang="en-US" sz="1600" b="1" dirty="0" smtClean="0">
                <a:solidFill>
                  <a:schemeClr val="tx1"/>
                </a:solidFill>
              </a:rPr>
              <a:t>    double</a:t>
            </a:r>
            <a:r>
              <a:rPr lang="en-US" sz="1600" dirty="0" smtClean="0">
                <a:solidFill>
                  <a:schemeClr val="tx1"/>
                </a:solidFill>
              </a:rPr>
              <a:t> height;</a:t>
            </a:r>
          </a:p>
          <a:p>
            <a:r>
              <a:rPr lang="en-US" sz="1600" b="1" dirty="0" smtClean="0">
                <a:solidFill>
                  <a:schemeClr val="tx1"/>
                </a:solidFill>
              </a:rPr>
              <a:t>    public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b="1" dirty="0" smtClean="0">
                <a:solidFill>
                  <a:schemeClr val="tx1"/>
                </a:solidFill>
              </a:rPr>
              <a:t>double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</a:rPr>
              <a:t>getHeight</a:t>
            </a:r>
            <a:r>
              <a:rPr lang="en-US" sz="1600" dirty="0" smtClean="0">
                <a:solidFill>
                  <a:schemeClr val="tx1"/>
                </a:solidFill>
              </a:rPr>
              <a:t>() {</a:t>
            </a:r>
          </a:p>
          <a:p>
            <a:r>
              <a:rPr lang="en-US" sz="1600" b="1" dirty="0" smtClean="0">
                <a:solidFill>
                  <a:schemeClr val="tx1"/>
                </a:solidFill>
              </a:rPr>
              <a:t>        return</a:t>
            </a:r>
            <a:r>
              <a:rPr lang="en-US" sz="1600" dirty="0" smtClean="0">
                <a:solidFill>
                  <a:schemeClr val="tx1"/>
                </a:solidFill>
              </a:rPr>
              <a:t> height;</a:t>
            </a:r>
          </a:p>
          <a:p>
            <a:r>
              <a:rPr lang="en-US" sz="1600" dirty="0" smtClean="0">
                <a:solidFill>
                  <a:schemeClr val="tx1"/>
                </a:solidFill>
              </a:rPr>
              <a:t>    }</a:t>
            </a:r>
          </a:p>
          <a:p>
            <a:r>
              <a:rPr lang="en-US" sz="1600" b="1" dirty="0" smtClean="0">
                <a:solidFill>
                  <a:schemeClr val="tx1"/>
                </a:solidFill>
              </a:rPr>
              <a:t>    public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b="1" dirty="0" smtClean="0">
                <a:solidFill>
                  <a:schemeClr val="tx1"/>
                </a:solidFill>
              </a:rPr>
              <a:t>void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</a:rPr>
              <a:t>setHeight</a:t>
            </a:r>
            <a:r>
              <a:rPr lang="en-US" sz="1600" dirty="0" smtClean="0">
                <a:solidFill>
                  <a:schemeClr val="tx1"/>
                </a:solidFill>
              </a:rPr>
              <a:t>(</a:t>
            </a:r>
            <a:r>
              <a:rPr lang="en-US" sz="1600" b="1" dirty="0" smtClean="0">
                <a:solidFill>
                  <a:schemeClr val="tx1"/>
                </a:solidFill>
              </a:rPr>
              <a:t>double</a:t>
            </a:r>
            <a:r>
              <a:rPr lang="en-US" sz="1600" dirty="0" smtClean="0">
                <a:solidFill>
                  <a:schemeClr val="tx1"/>
                </a:solidFill>
              </a:rPr>
              <a:t>   </a:t>
            </a:r>
          </a:p>
          <a:p>
            <a:r>
              <a:rPr lang="en-US" sz="1600" dirty="0" smtClean="0">
                <a:solidFill>
                  <a:schemeClr val="tx1"/>
                </a:solidFill>
              </a:rPr>
              <a:t>                </a:t>
            </a:r>
            <a:r>
              <a:rPr lang="en-US" sz="1600" dirty="0" err="1" smtClean="0">
                <a:solidFill>
                  <a:schemeClr val="tx1"/>
                </a:solidFill>
              </a:rPr>
              <a:t>newHeight</a:t>
            </a:r>
            <a:r>
              <a:rPr lang="en-US" sz="1600" dirty="0" smtClean="0">
                <a:solidFill>
                  <a:schemeClr val="tx1"/>
                </a:solidFill>
              </a:rPr>
              <a:t>) {</a:t>
            </a:r>
          </a:p>
          <a:p>
            <a:r>
              <a:rPr lang="en-US" sz="1600" dirty="0" smtClean="0">
                <a:solidFill>
                  <a:schemeClr val="tx1"/>
                </a:solidFill>
              </a:rPr>
              <a:t>        height = </a:t>
            </a:r>
            <a:r>
              <a:rPr lang="en-US" sz="1600" dirty="0" err="1" smtClean="0">
                <a:solidFill>
                  <a:schemeClr val="tx1"/>
                </a:solidFill>
              </a:rPr>
              <a:t>newHeight</a:t>
            </a:r>
            <a:r>
              <a:rPr lang="en-US" sz="1600" dirty="0" smtClean="0">
                <a:solidFill>
                  <a:schemeClr val="tx1"/>
                </a:solidFill>
              </a:rPr>
              <a:t>;</a:t>
            </a:r>
          </a:p>
          <a:p>
            <a:r>
              <a:rPr lang="en-US" sz="1600" dirty="0" smtClean="0">
                <a:solidFill>
                  <a:schemeClr val="tx1"/>
                </a:solidFill>
              </a:rPr>
              <a:t>    }</a:t>
            </a:r>
          </a:p>
          <a:p>
            <a:r>
              <a:rPr lang="en-US" sz="1600" b="1" dirty="0" smtClean="0">
                <a:solidFill>
                  <a:schemeClr val="tx1"/>
                </a:solidFill>
              </a:rPr>
              <a:t>    double</a:t>
            </a:r>
            <a:r>
              <a:rPr lang="en-US" sz="1600" dirty="0" smtClean="0">
                <a:solidFill>
                  <a:schemeClr val="tx1"/>
                </a:solidFill>
              </a:rPr>
              <a:t> weight;</a:t>
            </a:r>
          </a:p>
          <a:p>
            <a:r>
              <a:rPr lang="en-US" sz="1600" b="1" dirty="0" smtClean="0">
                <a:solidFill>
                  <a:schemeClr val="tx1"/>
                </a:solidFill>
              </a:rPr>
              <a:t>    public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b="1" dirty="0" smtClean="0">
                <a:solidFill>
                  <a:schemeClr val="tx1"/>
                </a:solidFill>
              </a:rPr>
              <a:t>double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</a:rPr>
              <a:t>getWeight</a:t>
            </a:r>
            <a:r>
              <a:rPr lang="en-US" sz="1600" dirty="0" smtClean="0">
                <a:solidFill>
                  <a:schemeClr val="tx1"/>
                </a:solidFill>
              </a:rPr>
              <a:t>() {</a:t>
            </a:r>
          </a:p>
          <a:p>
            <a:r>
              <a:rPr lang="en-US" sz="1600" dirty="0" smtClean="0">
                <a:solidFill>
                  <a:schemeClr val="tx1"/>
                </a:solidFill>
              </a:rPr>
              <a:t>        </a:t>
            </a:r>
            <a:r>
              <a:rPr lang="en-US" sz="1600" b="1" dirty="0" smtClean="0">
                <a:solidFill>
                  <a:schemeClr val="tx1"/>
                </a:solidFill>
              </a:rPr>
              <a:t>return</a:t>
            </a:r>
            <a:r>
              <a:rPr lang="en-US" sz="1600" dirty="0" smtClean="0">
                <a:solidFill>
                  <a:schemeClr val="tx1"/>
                </a:solidFill>
              </a:rPr>
              <a:t> weight;</a:t>
            </a:r>
          </a:p>
          <a:p>
            <a:r>
              <a:rPr lang="en-US" sz="1600" dirty="0" smtClean="0">
                <a:solidFill>
                  <a:schemeClr val="tx1"/>
                </a:solidFill>
              </a:rPr>
              <a:t>    }</a:t>
            </a:r>
          </a:p>
          <a:p>
            <a:r>
              <a:rPr lang="en-US" sz="1600" b="1" dirty="0" smtClean="0">
                <a:solidFill>
                  <a:schemeClr val="tx1"/>
                </a:solidFill>
              </a:rPr>
              <a:t>    public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b="1" dirty="0" smtClean="0">
                <a:solidFill>
                  <a:schemeClr val="tx1"/>
                </a:solidFill>
              </a:rPr>
              <a:t>void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</a:rPr>
              <a:t>setWeight</a:t>
            </a:r>
            <a:r>
              <a:rPr lang="en-US" sz="1600" dirty="0" smtClean="0">
                <a:solidFill>
                  <a:schemeClr val="tx1"/>
                </a:solidFill>
              </a:rPr>
              <a:t>(</a:t>
            </a:r>
            <a:r>
              <a:rPr lang="en-US" sz="1600" b="1" dirty="0" smtClean="0">
                <a:solidFill>
                  <a:schemeClr val="tx1"/>
                </a:solidFill>
              </a:rPr>
              <a:t>double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</a:p>
          <a:p>
            <a:r>
              <a:rPr lang="en-US" sz="1600" dirty="0" smtClean="0">
                <a:solidFill>
                  <a:schemeClr val="tx1"/>
                </a:solidFill>
              </a:rPr>
              <a:t>                </a:t>
            </a:r>
            <a:r>
              <a:rPr lang="en-US" sz="1600" dirty="0" err="1" smtClean="0">
                <a:solidFill>
                  <a:schemeClr val="tx1"/>
                </a:solidFill>
              </a:rPr>
              <a:t>newWeight</a:t>
            </a:r>
            <a:r>
              <a:rPr lang="en-US" sz="1600" dirty="0" smtClean="0">
                <a:solidFill>
                  <a:schemeClr val="tx1"/>
                </a:solidFill>
              </a:rPr>
              <a:t>) {</a:t>
            </a:r>
          </a:p>
          <a:p>
            <a:r>
              <a:rPr lang="en-US" sz="1600" dirty="0" smtClean="0">
                <a:solidFill>
                  <a:schemeClr val="tx1"/>
                </a:solidFill>
              </a:rPr>
              <a:t>        weight = </a:t>
            </a:r>
            <a:r>
              <a:rPr lang="en-US" sz="1600" dirty="0" err="1" smtClean="0">
                <a:solidFill>
                  <a:schemeClr val="tx1"/>
                </a:solidFill>
              </a:rPr>
              <a:t>newWeight</a:t>
            </a:r>
            <a:r>
              <a:rPr lang="en-US" sz="1600" dirty="0" smtClean="0">
                <a:solidFill>
                  <a:schemeClr val="tx1"/>
                </a:solidFill>
              </a:rPr>
              <a:t>;</a:t>
            </a:r>
          </a:p>
          <a:p>
            <a:r>
              <a:rPr lang="en-US" sz="1600" dirty="0" smtClean="0">
                <a:solidFill>
                  <a:schemeClr val="tx1"/>
                </a:solidFill>
              </a:rPr>
              <a:t>    }</a:t>
            </a:r>
          </a:p>
          <a:p>
            <a:r>
              <a:rPr lang="en-US" sz="1600" b="1" dirty="0" smtClean="0">
                <a:solidFill>
                  <a:schemeClr val="tx1"/>
                </a:solidFill>
              </a:rPr>
              <a:t>    public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b="1" dirty="0" smtClean="0">
                <a:solidFill>
                  <a:schemeClr val="tx1"/>
                </a:solidFill>
              </a:rPr>
              <a:t>double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</a:rPr>
              <a:t>getBMI</a:t>
            </a:r>
            <a:r>
              <a:rPr lang="en-US" sz="1600" dirty="0" smtClean="0">
                <a:solidFill>
                  <a:schemeClr val="tx1"/>
                </a:solidFill>
              </a:rPr>
              <a:t>() {</a:t>
            </a:r>
          </a:p>
          <a:p>
            <a:r>
              <a:rPr lang="en-US" sz="1600" b="1" dirty="0" smtClean="0">
                <a:solidFill>
                  <a:schemeClr val="tx1"/>
                </a:solidFill>
              </a:rPr>
              <a:t>        return</a:t>
            </a:r>
            <a:r>
              <a:rPr lang="en-US" sz="1600" dirty="0" smtClean="0">
                <a:solidFill>
                  <a:schemeClr val="tx1"/>
                </a:solidFill>
              </a:rPr>
              <a:t> weight/(height*height);</a:t>
            </a:r>
          </a:p>
          <a:p>
            <a:r>
              <a:rPr lang="en-US" sz="1600" dirty="0" smtClean="0">
                <a:solidFill>
                  <a:schemeClr val="tx1"/>
                </a:solidFill>
              </a:rPr>
              <a:t>    }</a:t>
            </a:r>
          </a:p>
          <a:p>
            <a:r>
              <a:rPr lang="en-US" sz="1600" dirty="0" smtClean="0">
                <a:solidFill>
                  <a:schemeClr val="tx1"/>
                </a:solidFill>
              </a:rPr>
              <a:t>}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648200" y="2362200"/>
            <a:ext cx="3200400" cy="4572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381000" y="2286000"/>
            <a:ext cx="3200400" cy="4572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2819400" y="1600200"/>
            <a:ext cx="3810000" cy="6096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Same headers, signatures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2590800" y="2971800"/>
            <a:ext cx="4495800" cy="6096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Signature = Header – parameter names </a:t>
            </a:r>
            <a:endParaRPr lang="en-US" dirty="0"/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2000" y="5343525"/>
            <a:ext cx="3771900" cy="136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00600" y="5343525"/>
            <a:ext cx="3838575" cy="1352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4" name="Straight Arrow Connector 13"/>
          <p:cNvCxnSpPr>
            <a:stCxn id="19" idx="2"/>
          </p:cNvCxnSpPr>
          <p:nvPr/>
        </p:nvCxnSpPr>
        <p:spPr>
          <a:xfrm rot="5400000">
            <a:off x="3676650" y="4629150"/>
            <a:ext cx="990600" cy="163830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5029200" y="4953000"/>
            <a:ext cx="2057400" cy="137160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2895600" y="3657600"/>
            <a:ext cx="4038600" cy="609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public void </a:t>
            </a:r>
            <a:r>
              <a:rPr lang="en-US" dirty="0" err="1" smtClean="0"/>
              <a:t>setHeight</a:t>
            </a:r>
            <a:r>
              <a:rPr lang="en-US" dirty="0" smtClean="0"/>
              <a:t>(</a:t>
            </a:r>
            <a:r>
              <a:rPr lang="en-US" b="1" dirty="0" smtClean="0"/>
              <a:t>double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2743200" y="4343400"/>
            <a:ext cx="4495800" cy="6096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OE Beautified Signature</a:t>
            </a:r>
            <a:endParaRPr lang="en-US" dirty="0"/>
          </a:p>
        </p:txBody>
      </p:sp>
      <p:pic>
        <p:nvPicPr>
          <p:cNvPr id="20" name="~PP1816.WAV">
            <a:hlinkClick r:id="" action="ppaction://media"/>
          </p:cNvPr>
          <p:cNvPicPr>
            <a:picLocks noRot="1" noChangeAspect="1"/>
          </p:cNvPicPr>
          <p:nvPr>
            <a:wavAudioFile r:embed="rId2" name="~PP1816.WAV"/>
          </p:nvPr>
        </p:nvPicPr>
        <p:blipFill>
          <a:blip r:embed="rId6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10686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3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Real-World Analogy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505200" y="990600"/>
            <a:ext cx="4953000" cy="28194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2007-chevrolet-corvette-z06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629400" y="2514600"/>
            <a:ext cx="1447800" cy="827314"/>
          </a:xfrm>
          <a:prstGeom prst="rect">
            <a:avLst/>
          </a:prstGeom>
        </p:spPr>
      </p:pic>
      <p:pic>
        <p:nvPicPr>
          <p:cNvPr id="6" name="Picture 5" descr="2007-chevrolet-corvette-z06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781800" y="1524000"/>
            <a:ext cx="1447800" cy="827314"/>
          </a:xfrm>
          <a:prstGeom prst="rect">
            <a:avLst/>
          </a:prstGeom>
        </p:spPr>
      </p:pic>
      <p:graphicFrame>
        <p:nvGraphicFramePr>
          <p:cNvPr id="7" name="Object 21"/>
          <p:cNvGraphicFramePr>
            <a:graphicFrameLocks noChangeAspect="1"/>
          </p:cNvGraphicFramePr>
          <p:nvPr/>
        </p:nvGraphicFramePr>
        <p:xfrm>
          <a:off x="3581400" y="1066800"/>
          <a:ext cx="1703725" cy="1066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79" name="Clip" r:id="rId6" imgW="5905500" imgH="3697288" progId="">
                  <p:embed/>
                </p:oleObj>
              </mc:Choice>
              <mc:Fallback>
                <p:oleObj name="Clip" r:id="rId6" imgW="5905500" imgH="3697288" progId="">
                  <p:embed/>
                  <p:pic>
                    <p:nvPicPr>
                      <p:cNvPr id="0" name="Picture 4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81400" y="1066800"/>
                        <a:ext cx="1703725" cy="1066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7"/>
          <p:cNvSpPr/>
          <p:nvPr/>
        </p:nvSpPr>
        <p:spPr>
          <a:xfrm>
            <a:off x="3505200" y="3962400"/>
            <a:ext cx="4953000" cy="27432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Arrow Connector 8"/>
          <p:cNvCxnSpPr>
            <a:endCxn id="6" idx="1"/>
          </p:cNvCxnSpPr>
          <p:nvPr/>
        </p:nvCxnSpPr>
        <p:spPr>
          <a:xfrm>
            <a:off x="5334000" y="1752600"/>
            <a:ext cx="1447800" cy="185057"/>
          </a:xfrm>
          <a:prstGeom prst="straightConnector1">
            <a:avLst/>
          </a:prstGeom>
          <a:ln w="28575"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>
            <a:endCxn id="5" idx="1"/>
          </p:cNvCxnSpPr>
          <p:nvPr/>
        </p:nvCxnSpPr>
        <p:spPr>
          <a:xfrm>
            <a:off x="4724400" y="2133600"/>
            <a:ext cx="1905000" cy="794657"/>
          </a:xfrm>
          <a:prstGeom prst="straightConnector1">
            <a:avLst/>
          </a:prstGeom>
          <a:ln w="28575"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 rot="853910">
            <a:off x="5004418" y="1882244"/>
            <a:ext cx="18266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manufactured by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5181600" y="4495800"/>
            <a:ext cx="1600200" cy="286435"/>
          </a:xfrm>
          <a:prstGeom prst="straightConnector1">
            <a:avLst/>
          </a:prstGeom>
          <a:ln w="28575">
            <a:solidFill>
              <a:schemeClr val="accent1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4419600" y="4953000"/>
            <a:ext cx="2209800" cy="856566"/>
          </a:xfrm>
          <a:prstGeom prst="straightConnector1">
            <a:avLst/>
          </a:prstGeom>
          <a:ln w="28575">
            <a:solidFill>
              <a:schemeClr val="accent1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5" name="Object 58"/>
          <p:cNvGraphicFramePr>
            <a:graphicFrameLocks noChangeAspect="1"/>
          </p:cNvGraphicFramePr>
          <p:nvPr/>
        </p:nvGraphicFramePr>
        <p:xfrm>
          <a:off x="3505200" y="3962400"/>
          <a:ext cx="1676400" cy="86836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80" name="Clip" r:id="rId8" imgW="5807075" imgH="3009900" progId="">
                  <p:embed/>
                </p:oleObj>
              </mc:Choice>
              <mc:Fallback>
                <p:oleObj name="Clip" r:id="rId8" imgW="5807075" imgH="3009900" progId="">
                  <p:embed/>
                  <p:pic>
                    <p:nvPicPr>
                      <p:cNvPr id="0" name="Picture 4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05200" y="3962400"/>
                        <a:ext cx="1676400" cy="86836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5"/>
          <p:cNvGraphicFramePr>
            <a:graphicFrameLocks noChangeAspect="1"/>
          </p:cNvGraphicFramePr>
          <p:nvPr/>
        </p:nvGraphicFramePr>
        <p:xfrm>
          <a:off x="304800" y="2476500"/>
          <a:ext cx="2286000" cy="148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81" name="Clip" r:id="rId10" imgW="3497263" imgH="2095500" progId="">
                  <p:embed/>
                </p:oleObj>
              </mc:Choice>
              <mc:Fallback>
                <p:oleObj name="Clip" r:id="rId10" imgW="3497263" imgH="2095500" progId="">
                  <p:embed/>
                  <p:pic>
                    <p:nvPicPr>
                      <p:cNvPr id="0" name="Picture 4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2476500"/>
                        <a:ext cx="2286000" cy="1485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Rectangle 20"/>
          <p:cNvSpPr/>
          <p:nvPr/>
        </p:nvSpPr>
        <p:spPr>
          <a:xfrm>
            <a:off x="609599" y="2857500"/>
            <a:ext cx="1676400" cy="6096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Corvette Specification</a:t>
            </a:r>
            <a:endParaRPr lang="en-US" dirty="0"/>
          </a:p>
        </p:txBody>
      </p:sp>
      <p:pic>
        <p:nvPicPr>
          <p:cNvPr id="23" name="Picture 22" descr="2007-chevrolet-corvette-z06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629400" y="5410200"/>
            <a:ext cx="1447800" cy="827314"/>
          </a:xfrm>
          <a:prstGeom prst="rect">
            <a:avLst/>
          </a:prstGeom>
        </p:spPr>
      </p:pic>
      <p:pic>
        <p:nvPicPr>
          <p:cNvPr id="24" name="Picture 23" descr="2007-chevrolet-corvette-z06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781800" y="4419600"/>
            <a:ext cx="1447800" cy="827314"/>
          </a:xfrm>
          <a:prstGeom prst="rect">
            <a:avLst/>
          </a:prstGeom>
        </p:spPr>
      </p:pic>
      <p:cxnSp>
        <p:nvCxnSpPr>
          <p:cNvPr id="26" name="Straight Arrow Connector 25"/>
          <p:cNvCxnSpPr/>
          <p:nvPr/>
        </p:nvCxnSpPr>
        <p:spPr>
          <a:xfrm rot="10800000" flipV="1">
            <a:off x="2667000" y="2133600"/>
            <a:ext cx="1219200" cy="76200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rot="10800000">
            <a:off x="2667000" y="3276600"/>
            <a:ext cx="1066800" cy="99060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30"/>
          <p:cNvSpPr/>
          <p:nvPr/>
        </p:nvSpPr>
        <p:spPr>
          <a:xfrm rot="19716183">
            <a:off x="2347404" y="1890697"/>
            <a:ext cx="1828800" cy="457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implements</a:t>
            </a:r>
            <a:endParaRPr lang="en-US" dirty="0"/>
          </a:p>
        </p:txBody>
      </p:sp>
      <p:sp>
        <p:nvSpPr>
          <p:cNvPr id="32" name="Rectangle 31"/>
          <p:cNvSpPr/>
          <p:nvPr/>
        </p:nvSpPr>
        <p:spPr>
          <a:xfrm rot="2659523">
            <a:off x="2261677" y="4002858"/>
            <a:ext cx="1828800" cy="457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/>
              <a:t>implements</a:t>
            </a:r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 rot="853910">
            <a:off x="4861539" y="4728576"/>
            <a:ext cx="18266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manufactured by</a:t>
            </a:r>
          </a:p>
        </p:txBody>
      </p:sp>
      <p:pic>
        <p:nvPicPr>
          <p:cNvPr id="28" name="~PP2940.WAV">
            <a:hlinkClick r:id="" action="ppaction://media"/>
          </p:cNvPr>
          <p:cNvPicPr>
            <a:picLocks noRot="1" noChangeAspect="1"/>
          </p:cNvPicPr>
          <p:nvPr>
            <a:wavAudioFile r:embed="rId3" name="~PP2940.WAV"/>
          </p:nvPr>
        </p:nvPicPr>
        <p:blipFill>
          <a:blip r:embed="rId12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p:transition advTm="6657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3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  <p:bldLst>
      <p:bldP spid="8" grpId="0" animBg="1"/>
      <p:bldP spid="21" grpId="0" animBg="1"/>
      <p:bldP spid="31" grpId="0" animBg="1"/>
      <p:bldP spid="32" grpId="0" animBg="1"/>
      <p:bldP spid="3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5000" y="1905000"/>
            <a:ext cx="5181600" cy="30142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Interface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2133600" y="1828800"/>
            <a:ext cx="1676400" cy="457200"/>
          </a:xfrm>
          <a:prstGeom prst="rect">
            <a:avLst/>
          </a:prstGeom>
          <a:noFill/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4191000" y="2133600"/>
            <a:ext cx="1752600" cy="457200"/>
          </a:xfrm>
          <a:prstGeom prst="rect">
            <a:avLst/>
          </a:prstGeom>
          <a:noFill/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Arrow Connector 7"/>
          <p:cNvCxnSpPr>
            <a:stCxn id="5" idx="3"/>
            <a:endCxn id="6" idx="1"/>
          </p:cNvCxnSpPr>
          <p:nvPr/>
        </p:nvCxnSpPr>
        <p:spPr>
          <a:xfrm>
            <a:off x="3810000" y="2057400"/>
            <a:ext cx="381000" cy="30480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9" name="~PP3248.WAV">
            <a:hlinkClick r:id="" action="ppaction://media"/>
          </p:cNvPr>
          <p:cNvPicPr>
            <a:picLocks noRot="1" noChangeAspect="1"/>
          </p:cNvPicPr>
          <p:nvPr>
            <a:wavAudioFile r:embed="rId1" name="~PP3248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4770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81000" y="990600"/>
            <a:ext cx="8153400" cy="2895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 smtClean="0">
                <a:solidFill>
                  <a:schemeClr val="tx1"/>
                </a:solidFill>
              </a:rPr>
              <a:t>public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b="1" dirty="0" smtClean="0">
                <a:solidFill>
                  <a:schemeClr val="tx1"/>
                </a:solidFill>
              </a:rPr>
              <a:t>class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AnotherBMISpreadsheet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b="1" dirty="0" smtClean="0">
                <a:solidFill>
                  <a:schemeClr val="tx1"/>
                </a:solidFill>
              </a:rPr>
              <a:t>implements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BMISpreadsheet</a:t>
            </a:r>
            <a:r>
              <a:rPr lang="en-US" dirty="0" smtClean="0">
                <a:solidFill>
                  <a:schemeClr val="tx1"/>
                </a:solidFill>
              </a:rPr>
              <a:t> {</a:t>
            </a:r>
          </a:p>
          <a:p>
            <a:r>
              <a:rPr lang="en-US" b="1" dirty="0" smtClean="0">
                <a:solidFill>
                  <a:schemeClr val="tx1"/>
                </a:solidFill>
              </a:rPr>
              <a:t>    double</a:t>
            </a:r>
            <a:r>
              <a:rPr lang="en-US" dirty="0" smtClean="0">
                <a:solidFill>
                  <a:schemeClr val="tx1"/>
                </a:solidFill>
              </a:rPr>
              <a:t> height, weight, </a:t>
            </a:r>
            <a:r>
              <a:rPr lang="en-US" dirty="0" err="1" smtClean="0">
                <a:solidFill>
                  <a:schemeClr val="tx1"/>
                </a:solidFill>
              </a:rPr>
              <a:t>bmi</a:t>
            </a:r>
            <a:r>
              <a:rPr lang="en-US" dirty="0" smtClean="0">
                <a:solidFill>
                  <a:schemeClr val="tx1"/>
                </a:solidFill>
              </a:rPr>
              <a:t>;</a:t>
            </a:r>
          </a:p>
          <a:p>
            <a:r>
              <a:rPr lang="en-US" b="1" dirty="0" smtClean="0">
                <a:solidFill>
                  <a:schemeClr val="tx1"/>
                </a:solidFill>
              </a:rPr>
              <a:t>    public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b="1" dirty="0" smtClean="0">
                <a:solidFill>
                  <a:schemeClr val="tx1"/>
                </a:solidFill>
              </a:rPr>
              <a:t>double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getHeight</a:t>
            </a:r>
            <a:r>
              <a:rPr lang="en-US" dirty="0" smtClean="0">
                <a:solidFill>
                  <a:schemeClr val="tx1"/>
                </a:solidFill>
              </a:rPr>
              <a:t>() {</a:t>
            </a:r>
          </a:p>
          <a:p>
            <a:r>
              <a:rPr lang="en-US" b="1" dirty="0" smtClean="0">
                <a:solidFill>
                  <a:schemeClr val="tx1"/>
                </a:solidFill>
              </a:rPr>
              <a:t>        return</a:t>
            </a:r>
            <a:r>
              <a:rPr lang="en-US" dirty="0" smtClean="0">
                <a:solidFill>
                  <a:schemeClr val="tx1"/>
                </a:solidFill>
              </a:rPr>
              <a:t> height;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    }</a:t>
            </a:r>
          </a:p>
          <a:p>
            <a:r>
              <a:rPr lang="en-US" b="1" dirty="0" smtClean="0">
                <a:solidFill>
                  <a:schemeClr val="tx1"/>
                </a:solidFill>
              </a:rPr>
              <a:t>    public</a:t>
            </a:r>
            <a:r>
              <a:rPr lang="en-US" dirty="0" smtClean="0">
                <a:solidFill>
                  <a:schemeClr val="tx1"/>
                </a:solidFill>
              </a:rPr>
              <a:t>  </a:t>
            </a:r>
            <a:r>
              <a:rPr lang="en-US" b="1" dirty="0" smtClean="0">
                <a:solidFill>
                  <a:schemeClr val="tx1"/>
                </a:solidFill>
              </a:rPr>
              <a:t>void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setHeight</a:t>
            </a:r>
            <a:r>
              <a:rPr lang="en-US" dirty="0" smtClean="0">
                <a:solidFill>
                  <a:schemeClr val="tx1"/>
                </a:solidFill>
              </a:rPr>
              <a:t> (</a:t>
            </a:r>
            <a:r>
              <a:rPr lang="en-US" b="1" dirty="0" smtClean="0">
                <a:solidFill>
                  <a:schemeClr val="tx1"/>
                </a:solidFill>
              </a:rPr>
              <a:t>double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newHeight</a:t>
            </a:r>
            <a:r>
              <a:rPr lang="en-US" dirty="0" smtClean="0">
                <a:solidFill>
                  <a:schemeClr val="tx1"/>
                </a:solidFill>
              </a:rPr>
              <a:t>) {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        height = </a:t>
            </a:r>
            <a:r>
              <a:rPr lang="en-US" dirty="0" err="1" smtClean="0">
                <a:solidFill>
                  <a:schemeClr val="tx1"/>
                </a:solidFill>
              </a:rPr>
              <a:t>newHeight</a:t>
            </a:r>
            <a:r>
              <a:rPr lang="en-US" dirty="0" smtClean="0">
                <a:solidFill>
                  <a:schemeClr val="tx1"/>
                </a:solidFill>
              </a:rPr>
              <a:t>;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        </a:t>
            </a:r>
            <a:r>
              <a:rPr lang="en-US" dirty="0" err="1" smtClean="0">
                <a:solidFill>
                  <a:schemeClr val="tx1"/>
                </a:solidFill>
              </a:rPr>
              <a:t>bmi</a:t>
            </a:r>
            <a:r>
              <a:rPr lang="en-US" dirty="0" smtClean="0">
                <a:solidFill>
                  <a:schemeClr val="tx1"/>
                </a:solidFill>
              </a:rPr>
              <a:t> = weight/(height*height);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    }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    …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49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43200" y="3581400"/>
            <a:ext cx="5181600" cy="30142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Implementing an Interface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3581400" y="5334000"/>
            <a:ext cx="838200" cy="304800"/>
          </a:xfrm>
          <a:prstGeom prst="rect">
            <a:avLst/>
          </a:prstGeom>
          <a:noFill/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4419600" y="5334000"/>
            <a:ext cx="609600" cy="304800"/>
          </a:xfrm>
          <a:prstGeom prst="rect">
            <a:avLst/>
          </a:prstGeom>
          <a:noFill/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029200" y="5334000"/>
            <a:ext cx="1066800" cy="304800"/>
          </a:xfrm>
          <a:prstGeom prst="rect">
            <a:avLst/>
          </a:prstGeom>
          <a:noFill/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096000" y="5334000"/>
            <a:ext cx="838200" cy="304800"/>
          </a:xfrm>
          <a:prstGeom prst="rect">
            <a:avLst/>
          </a:prstGeom>
          <a:noFill/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685800" y="2438400"/>
            <a:ext cx="838200" cy="304800"/>
          </a:xfrm>
          <a:prstGeom prst="rect">
            <a:avLst/>
          </a:prstGeom>
          <a:noFill/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524000" y="2438400"/>
            <a:ext cx="609600" cy="304800"/>
          </a:xfrm>
          <a:prstGeom prst="rect">
            <a:avLst/>
          </a:prstGeom>
          <a:noFill/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2133600" y="2438400"/>
            <a:ext cx="1143000" cy="304800"/>
          </a:xfrm>
          <a:prstGeom prst="rect">
            <a:avLst/>
          </a:prstGeom>
          <a:noFill/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3276600" y="2438400"/>
            <a:ext cx="762000" cy="304800"/>
          </a:xfrm>
          <a:prstGeom prst="rect">
            <a:avLst/>
          </a:prstGeom>
          <a:noFill/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Arrow Connector 16"/>
          <p:cNvCxnSpPr>
            <a:stCxn id="8" idx="0"/>
            <a:endCxn id="12" idx="2"/>
          </p:cNvCxnSpPr>
          <p:nvPr/>
        </p:nvCxnSpPr>
        <p:spPr>
          <a:xfrm rot="16200000" flipV="1">
            <a:off x="1257300" y="2590800"/>
            <a:ext cx="2590800" cy="2895600"/>
          </a:xfrm>
          <a:prstGeom prst="straightConnector1">
            <a:avLst/>
          </a:prstGeom>
          <a:ln w="38100">
            <a:headEnd type="arrow"/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stCxn id="9" idx="0"/>
            <a:endCxn id="13" idx="2"/>
          </p:cNvCxnSpPr>
          <p:nvPr/>
        </p:nvCxnSpPr>
        <p:spPr>
          <a:xfrm rot="16200000" flipV="1">
            <a:off x="1981200" y="2590800"/>
            <a:ext cx="2590800" cy="2895600"/>
          </a:xfrm>
          <a:prstGeom prst="straightConnector1">
            <a:avLst/>
          </a:prstGeom>
          <a:ln w="38100">
            <a:headEnd type="arrow"/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stCxn id="10" idx="0"/>
            <a:endCxn id="14" idx="2"/>
          </p:cNvCxnSpPr>
          <p:nvPr/>
        </p:nvCxnSpPr>
        <p:spPr>
          <a:xfrm rot="16200000" flipV="1">
            <a:off x="2838450" y="2609850"/>
            <a:ext cx="2590800" cy="2857500"/>
          </a:xfrm>
          <a:prstGeom prst="straightConnector1">
            <a:avLst/>
          </a:prstGeom>
          <a:ln w="38100">
            <a:headEnd type="arrow"/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stCxn id="11" idx="0"/>
            <a:endCxn id="15" idx="2"/>
          </p:cNvCxnSpPr>
          <p:nvPr/>
        </p:nvCxnSpPr>
        <p:spPr>
          <a:xfrm rot="16200000" flipV="1">
            <a:off x="3790950" y="2609850"/>
            <a:ext cx="2590800" cy="2857500"/>
          </a:xfrm>
          <a:prstGeom prst="straightConnector1">
            <a:avLst/>
          </a:prstGeom>
          <a:ln w="38100">
            <a:headEnd type="arrow"/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7" name="Rectangle 26"/>
          <p:cNvSpPr/>
          <p:nvPr/>
        </p:nvSpPr>
        <p:spPr>
          <a:xfrm>
            <a:off x="4572000" y="1066800"/>
            <a:ext cx="1524000" cy="304800"/>
          </a:xfrm>
          <a:prstGeom prst="rect">
            <a:avLst/>
          </a:prstGeom>
          <a:noFill/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7162800" y="457200"/>
            <a:ext cx="1752600" cy="3810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Contract</a:t>
            </a:r>
            <a:endParaRPr lang="en-US" dirty="0"/>
          </a:p>
        </p:txBody>
      </p:sp>
      <p:cxnSp>
        <p:nvCxnSpPr>
          <p:cNvPr id="32" name="Straight Arrow Connector 31"/>
          <p:cNvCxnSpPr>
            <a:stCxn id="28" idx="1"/>
            <a:endCxn id="27" idx="3"/>
          </p:cNvCxnSpPr>
          <p:nvPr/>
        </p:nvCxnSpPr>
        <p:spPr>
          <a:xfrm rot="10800000" flipV="1">
            <a:off x="6096000" y="647700"/>
            <a:ext cx="1066800" cy="57150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>
            <a:stCxn id="43" idx="1"/>
          </p:cNvCxnSpPr>
          <p:nvPr/>
        </p:nvCxnSpPr>
        <p:spPr>
          <a:xfrm rot="10800000">
            <a:off x="5638800" y="2590800"/>
            <a:ext cx="1295400" cy="15240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3" name="Rectangle 42"/>
          <p:cNvSpPr/>
          <p:nvPr/>
        </p:nvSpPr>
        <p:spPr>
          <a:xfrm>
            <a:off x="6934200" y="2286000"/>
            <a:ext cx="1752600" cy="9144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Parameter names never matter to Java</a:t>
            </a:r>
            <a:endParaRPr lang="en-US" dirty="0"/>
          </a:p>
        </p:txBody>
      </p:sp>
      <p:cxnSp>
        <p:nvCxnSpPr>
          <p:cNvPr id="45" name="Straight Arrow Connector 44"/>
          <p:cNvCxnSpPr>
            <a:stCxn id="43" idx="2"/>
          </p:cNvCxnSpPr>
          <p:nvPr/>
        </p:nvCxnSpPr>
        <p:spPr>
          <a:xfrm rot="5400000">
            <a:off x="6572250" y="4095750"/>
            <a:ext cx="2133600" cy="34290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25" name="~PP3988.WAV">
            <a:hlinkClick r:id="" action="ppaction://media"/>
          </p:cNvPr>
          <p:cNvPicPr>
            <a:picLocks noRot="1" noChangeAspect="1"/>
          </p:cNvPicPr>
          <p:nvPr>
            <a:wavAudioFile r:embed="rId2" name="~PP3988.WAV"/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26688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4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27" grpId="0" animBg="1"/>
      <p:bldP spid="28" grpId="0" animBg="1"/>
      <p:bldP spid="4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Prerequisite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State Properties</a:t>
            </a:r>
          </a:p>
          <a:p>
            <a:pPr marL="0" indent="0">
              <a:buNone/>
            </a:pPr>
            <a:endParaRPr lang="en-US" dirty="0" smtClean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86372742"/>
      </p:ext>
    </p:extLst>
  </p:cSld>
  <p:clrMapOvr>
    <a:masterClrMapping/>
  </p:clrMapOvr>
  <p:transition advTm="61571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38"/>
          <p:cNvSpPr/>
          <p:nvPr/>
        </p:nvSpPr>
        <p:spPr>
          <a:xfrm>
            <a:off x="609599" y="3200400"/>
            <a:ext cx="1752600" cy="3810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/>
              <a:t>implements</a:t>
            </a:r>
            <a:endParaRPr lang="en-US" sz="1400" dirty="0"/>
          </a:p>
        </p:txBody>
      </p:sp>
      <p:sp>
        <p:nvSpPr>
          <p:cNvPr id="18" name="Rectangle 17"/>
          <p:cNvSpPr/>
          <p:nvPr/>
        </p:nvSpPr>
        <p:spPr>
          <a:xfrm>
            <a:off x="1463487" y="1676400"/>
            <a:ext cx="1752600" cy="3810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/>
              <a:t>implements</a:t>
            </a:r>
            <a:endParaRPr lang="en-US" sz="14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Interface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276600" y="1447800"/>
            <a:ext cx="5334000" cy="22098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3352800" y="1524000"/>
            <a:ext cx="22098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ABMISpreadsheet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381000" y="2362200"/>
            <a:ext cx="22098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BMISpreadsheet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4038600" y="2895600"/>
            <a:ext cx="2209800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ABMISpreadsheet</a:t>
            </a:r>
            <a:endParaRPr lang="en-US" dirty="0" smtClean="0"/>
          </a:p>
          <a:p>
            <a:pPr algn="ctr"/>
            <a:r>
              <a:rPr lang="en-US" dirty="0" smtClean="0"/>
              <a:t>instance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6324600" y="2514600"/>
            <a:ext cx="2209800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ABMISpreadsheet</a:t>
            </a:r>
            <a:endParaRPr lang="en-US" dirty="0" smtClean="0"/>
          </a:p>
          <a:p>
            <a:pPr algn="ctr"/>
            <a:r>
              <a:rPr lang="en-US" dirty="0" smtClean="0"/>
              <a:t>instance</a:t>
            </a:r>
            <a:endParaRPr lang="en-US" dirty="0"/>
          </a:p>
        </p:txBody>
      </p:sp>
      <p:cxnSp>
        <p:nvCxnSpPr>
          <p:cNvPr id="10" name="Straight Arrow Connector 9"/>
          <p:cNvCxnSpPr>
            <a:endCxn id="5" idx="2"/>
          </p:cNvCxnSpPr>
          <p:nvPr/>
        </p:nvCxnSpPr>
        <p:spPr>
          <a:xfrm rot="16200000" flipV="1">
            <a:off x="4343400" y="2095500"/>
            <a:ext cx="914400" cy="6858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5" idx="1"/>
            <a:endCxn id="6" idx="0"/>
          </p:cNvCxnSpPr>
          <p:nvPr/>
        </p:nvCxnSpPr>
        <p:spPr>
          <a:xfrm rot="10800000" flipV="1">
            <a:off x="1485900" y="1752600"/>
            <a:ext cx="1866900" cy="6096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5681382" y="1981201"/>
            <a:ext cx="1752600" cy="3810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/>
              <a:t>i</a:t>
            </a:r>
            <a:r>
              <a:rPr lang="en-US" sz="1400" dirty="0" smtClean="0"/>
              <a:t>nstance </a:t>
            </a:r>
            <a:r>
              <a:rPr lang="en-US" sz="1400" dirty="0"/>
              <a:t>of</a:t>
            </a:r>
            <a:endParaRPr lang="en-US" sz="1400" dirty="0"/>
          </a:p>
        </p:txBody>
      </p:sp>
      <p:sp>
        <p:nvSpPr>
          <p:cNvPr id="20" name="Rectangle 19"/>
          <p:cNvSpPr/>
          <p:nvPr/>
        </p:nvSpPr>
        <p:spPr>
          <a:xfrm>
            <a:off x="762000" y="3962400"/>
            <a:ext cx="6553200" cy="22098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838200" y="4038600"/>
            <a:ext cx="30480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AnotherBMISpreadsheet</a:t>
            </a:r>
            <a:endParaRPr lang="en-US" dirty="0"/>
          </a:p>
        </p:txBody>
      </p:sp>
      <p:sp>
        <p:nvSpPr>
          <p:cNvPr id="22" name="Rectangle 21"/>
          <p:cNvSpPr/>
          <p:nvPr/>
        </p:nvSpPr>
        <p:spPr>
          <a:xfrm>
            <a:off x="838200" y="5410200"/>
            <a:ext cx="3048000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AnotherBMISpreadsheet</a:t>
            </a:r>
            <a:endParaRPr lang="en-US" dirty="0" smtClean="0"/>
          </a:p>
          <a:p>
            <a:pPr algn="ctr"/>
            <a:r>
              <a:rPr lang="en-US" dirty="0" smtClean="0"/>
              <a:t>instance</a:t>
            </a:r>
            <a:endParaRPr lang="en-US" dirty="0"/>
          </a:p>
        </p:txBody>
      </p:sp>
      <p:sp>
        <p:nvSpPr>
          <p:cNvPr id="23" name="Rectangle 22"/>
          <p:cNvSpPr/>
          <p:nvPr/>
        </p:nvSpPr>
        <p:spPr>
          <a:xfrm>
            <a:off x="4038600" y="5029200"/>
            <a:ext cx="3048000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AnotherBMISpreadsheet</a:t>
            </a:r>
            <a:endParaRPr lang="en-US" dirty="0" smtClean="0"/>
          </a:p>
          <a:p>
            <a:pPr algn="ctr"/>
            <a:r>
              <a:rPr lang="en-US" dirty="0" smtClean="0"/>
              <a:t>instance</a:t>
            </a:r>
            <a:endParaRPr lang="en-US" dirty="0"/>
          </a:p>
        </p:txBody>
      </p:sp>
      <p:cxnSp>
        <p:nvCxnSpPr>
          <p:cNvPr id="24" name="Straight Arrow Connector 23"/>
          <p:cNvCxnSpPr>
            <a:endCxn id="21" idx="2"/>
          </p:cNvCxnSpPr>
          <p:nvPr/>
        </p:nvCxnSpPr>
        <p:spPr>
          <a:xfrm rot="16200000" flipV="1">
            <a:off x="1867694" y="4990306"/>
            <a:ext cx="99060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26" name="Rectangle 25"/>
          <p:cNvSpPr/>
          <p:nvPr/>
        </p:nvSpPr>
        <p:spPr>
          <a:xfrm>
            <a:off x="3886199" y="4419600"/>
            <a:ext cx="1752600" cy="3810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/>
              <a:t>i</a:t>
            </a:r>
            <a:r>
              <a:rPr lang="en-US" sz="1400" dirty="0" smtClean="0"/>
              <a:t>nstance </a:t>
            </a:r>
            <a:r>
              <a:rPr lang="en-US" sz="1400" dirty="0"/>
              <a:t>of</a:t>
            </a:r>
            <a:endParaRPr lang="en-US" sz="1400" dirty="0"/>
          </a:p>
        </p:txBody>
      </p:sp>
      <p:cxnSp>
        <p:nvCxnSpPr>
          <p:cNvPr id="11" name="Straight Arrow Connector 10"/>
          <p:cNvCxnSpPr>
            <a:endCxn id="5" idx="3"/>
          </p:cNvCxnSpPr>
          <p:nvPr/>
        </p:nvCxnSpPr>
        <p:spPr>
          <a:xfrm rot="10800000">
            <a:off x="5562600" y="1752600"/>
            <a:ext cx="1828800" cy="762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>
            <a:endCxn id="21" idx="3"/>
          </p:cNvCxnSpPr>
          <p:nvPr/>
        </p:nvCxnSpPr>
        <p:spPr>
          <a:xfrm rot="10800000">
            <a:off x="3886200" y="4267200"/>
            <a:ext cx="1676400" cy="762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>
            <a:stCxn id="21" idx="0"/>
            <a:endCxn id="6" idx="2"/>
          </p:cNvCxnSpPr>
          <p:nvPr/>
        </p:nvCxnSpPr>
        <p:spPr>
          <a:xfrm rot="16200000" flipV="1">
            <a:off x="1314450" y="2990850"/>
            <a:ext cx="1219200" cy="8763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pic>
        <p:nvPicPr>
          <p:cNvPr id="28" name="~PP3688.WAV">
            <a:hlinkClick r:id="" action="ppaction://media"/>
          </p:cNvPr>
          <p:cNvPicPr>
            <a:picLocks noRot="1" noChangeAspect="1"/>
          </p:cNvPicPr>
          <p:nvPr>
            <a:wavAudioFile r:embed="rId1" name="~PP3688.WAV"/>
          </p:nvPr>
        </p:nvPicPr>
        <p:blipFill>
          <a:blip r:embed="rId3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  <p:sp>
        <p:nvSpPr>
          <p:cNvPr id="31" name="Rectangle 30"/>
          <p:cNvSpPr/>
          <p:nvPr/>
        </p:nvSpPr>
        <p:spPr>
          <a:xfrm>
            <a:off x="1524000" y="4686300"/>
            <a:ext cx="1752600" cy="3810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/>
              <a:t>i</a:t>
            </a:r>
            <a:r>
              <a:rPr lang="en-US" sz="1400" dirty="0" smtClean="0"/>
              <a:t>nstance </a:t>
            </a:r>
            <a:r>
              <a:rPr lang="en-US" sz="1400" dirty="0"/>
              <a:t>of</a:t>
            </a:r>
            <a:endParaRPr lang="en-US" sz="1400" dirty="0"/>
          </a:p>
        </p:txBody>
      </p:sp>
    </p:spTree>
  </p:cSld>
  <p:clrMapOvr>
    <a:masterClrMapping/>
  </p:clrMapOvr>
  <p:transition advTm="27813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Using Interfaces to Classify</a:t>
            </a:r>
            <a:endParaRPr lang="en-US" dirty="0"/>
          </a:p>
        </p:txBody>
      </p:sp>
      <p:pic>
        <p:nvPicPr>
          <p:cNvPr id="28" name="~PP2309.WAV">
            <a:hlinkClick r:id="" action="ppaction://media"/>
          </p:cNvPr>
          <p:cNvPicPr>
            <a:picLocks noRot="1" noChangeAspect="1"/>
          </p:cNvPicPr>
          <p:nvPr>
            <a:wavAudioFile r:embed="rId1" name="~PP2309.WAV"/>
          </p:nvPr>
        </p:nvPicPr>
        <p:blipFill>
          <a:blip r:embed="rId3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609599" y="3200400"/>
            <a:ext cx="1752600" cy="3810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/>
              <a:t>implements</a:t>
            </a:r>
            <a:endParaRPr lang="en-US" sz="1400" dirty="0"/>
          </a:p>
        </p:txBody>
      </p:sp>
      <p:sp>
        <p:nvSpPr>
          <p:cNvPr id="29" name="Rectangle 28"/>
          <p:cNvSpPr/>
          <p:nvPr/>
        </p:nvSpPr>
        <p:spPr>
          <a:xfrm>
            <a:off x="1463487" y="1676400"/>
            <a:ext cx="1752600" cy="3810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/>
              <a:t>implements</a:t>
            </a:r>
            <a:endParaRPr lang="en-US" sz="1400" dirty="0"/>
          </a:p>
        </p:txBody>
      </p:sp>
      <p:sp>
        <p:nvSpPr>
          <p:cNvPr id="30" name="Rectangle 29"/>
          <p:cNvSpPr/>
          <p:nvPr/>
        </p:nvSpPr>
        <p:spPr>
          <a:xfrm>
            <a:off x="3276600" y="1447800"/>
            <a:ext cx="5334000" cy="22098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3352800" y="1524000"/>
            <a:ext cx="22098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ABMISpreadsheet</a:t>
            </a:r>
            <a:endParaRPr lang="en-US" dirty="0"/>
          </a:p>
        </p:txBody>
      </p:sp>
      <p:sp>
        <p:nvSpPr>
          <p:cNvPr id="32" name="Rectangle 31"/>
          <p:cNvSpPr/>
          <p:nvPr/>
        </p:nvSpPr>
        <p:spPr>
          <a:xfrm>
            <a:off x="381000" y="2362200"/>
            <a:ext cx="22098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BMISpreadsheet</a:t>
            </a:r>
            <a:endParaRPr lang="en-US" dirty="0"/>
          </a:p>
        </p:txBody>
      </p:sp>
      <p:sp>
        <p:nvSpPr>
          <p:cNvPr id="33" name="Rectangle 32"/>
          <p:cNvSpPr/>
          <p:nvPr/>
        </p:nvSpPr>
        <p:spPr>
          <a:xfrm>
            <a:off x="4038600" y="2895600"/>
            <a:ext cx="2209800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BMISpreadsheet</a:t>
            </a:r>
            <a:endParaRPr lang="en-US" dirty="0" smtClean="0"/>
          </a:p>
          <a:p>
            <a:pPr algn="ctr"/>
            <a:r>
              <a:rPr lang="en-US" dirty="0" smtClean="0"/>
              <a:t>instance</a:t>
            </a:r>
            <a:endParaRPr lang="en-US" dirty="0"/>
          </a:p>
        </p:txBody>
      </p:sp>
      <p:sp>
        <p:nvSpPr>
          <p:cNvPr id="34" name="Rectangle 33"/>
          <p:cNvSpPr/>
          <p:nvPr/>
        </p:nvSpPr>
        <p:spPr>
          <a:xfrm>
            <a:off x="6324600" y="2514600"/>
            <a:ext cx="2209800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BMISpreadsheet</a:t>
            </a:r>
            <a:endParaRPr lang="en-US" dirty="0" smtClean="0"/>
          </a:p>
          <a:p>
            <a:pPr algn="ctr"/>
            <a:r>
              <a:rPr lang="en-US" dirty="0" smtClean="0"/>
              <a:t>instance</a:t>
            </a:r>
            <a:endParaRPr lang="en-US" dirty="0"/>
          </a:p>
        </p:txBody>
      </p:sp>
      <p:cxnSp>
        <p:nvCxnSpPr>
          <p:cNvPr id="36" name="Straight Arrow Connector 35"/>
          <p:cNvCxnSpPr>
            <a:endCxn id="31" idx="2"/>
          </p:cNvCxnSpPr>
          <p:nvPr/>
        </p:nvCxnSpPr>
        <p:spPr>
          <a:xfrm rot="16200000" flipV="1">
            <a:off x="4343400" y="2095500"/>
            <a:ext cx="914400" cy="6858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>
            <a:stCxn id="31" idx="1"/>
            <a:endCxn id="32" idx="0"/>
          </p:cNvCxnSpPr>
          <p:nvPr/>
        </p:nvCxnSpPr>
        <p:spPr>
          <a:xfrm rot="10800000" flipV="1">
            <a:off x="1485900" y="1752600"/>
            <a:ext cx="1866900" cy="6096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38" name="Rectangle 37"/>
          <p:cNvSpPr/>
          <p:nvPr/>
        </p:nvSpPr>
        <p:spPr>
          <a:xfrm>
            <a:off x="5681382" y="1981201"/>
            <a:ext cx="1752600" cy="3810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/>
              <a:t>i</a:t>
            </a:r>
            <a:r>
              <a:rPr lang="en-US" sz="1400" dirty="0" smtClean="0"/>
              <a:t>nstance </a:t>
            </a:r>
            <a:r>
              <a:rPr lang="en-US" sz="1400" dirty="0"/>
              <a:t>of</a:t>
            </a:r>
            <a:endParaRPr lang="en-US" sz="1400" dirty="0"/>
          </a:p>
        </p:txBody>
      </p:sp>
      <p:sp>
        <p:nvSpPr>
          <p:cNvPr id="40" name="Rectangle 39"/>
          <p:cNvSpPr/>
          <p:nvPr/>
        </p:nvSpPr>
        <p:spPr>
          <a:xfrm>
            <a:off x="762000" y="3962400"/>
            <a:ext cx="6553200" cy="22098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838200" y="4038600"/>
            <a:ext cx="30480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AnotherBMISpreadsheet</a:t>
            </a:r>
            <a:endParaRPr lang="en-US" dirty="0"/>
          </a:p>
        </p:txBody>
      </p:sp>
      <p:sp>
        <p:nvSpPr>
          <p:cNvPr id="42" name="Rectangle 41"/>
          <p:cNvSpPr/>
          <p:nvPr/>
        </p:nvSpPr>
        <p:spPr>
          <a:xfrm>
            <a:off x="838200" y="5410200"/>
            <a:ext cx="3048000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BMISpreadsheet</a:t>
            </a:r>
            <a:endParaRPr lang="en-US" dirty="0" smtClean="0"/>
          </a:p>
          <a:p>
            <a:pPr algn="ctr"/>
            <a:r>
              <a:rPr lang="en-US" dirty="0" smtClean="0"/>
              <a:t>instance</a:t>
            </a:r>
            <a:endParaRPr lang="en-US" dirty="0"/>
          </a:p>
        </p:txBody>
      </p:sp>
      <p:sp>
        <p:nvSpPr>
          <p:cNvPr id="43" name="Rectangle 42"/>
          <p:cNvSpPr/>
          <p:nvPr/>
        </p:nvSpPr>
        <p:spPr>
          <a:xfrm>
            <a:off x="4038600" y="5029200"/>
            <a:ext cx="3048000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BMISpreadsheet</a:t>
            </a:r>
            <a:endParaRPr lang="en-US" dirty="0" smtClean="0"/>
          </a:p>
          <a:p>
            <a:pPr algn="ctr"/>
            <a:r>
              <a:rPr lang="en-US" dirty="0" smtClean="0"/>
              <a:t>instance</a:t>
            </a:r>
            <a:endParaRPr lang="en-US" dirty="0"/>
          </a:p>
        </p:txBody>
      </p:sp>
      <p:cxnSp>
        <p:nvCxnSpPr>
          <p:cNvPr id="44" name="Straight Arrow Connector 43"/>
          <p:cNvCxnSpPr>
            <a:endCxn id="41" idx="2"/>
          </p:cNvCxnSpPr>
          <p:nvPr/>
        </p:nvCxnSpPr>
        <p:spPr>
          <a:xfrm rot="16200000" flipV="1">
            <a:off x="1867694" y="4990306"/>
            <a:ext cx="99060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45" name="Rectangle 44"/>
          <p:cNvSpPr/>
          <p:nvPr/>
        </p:nvSpPr>
        <p:spPr>
          <a:xfrm>
            <a:off x="3886199" y="4419600"/>
            <a:ext cx="1752600" cy="3810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/>
              <a:t>i</a:t>
            </a:r>
            <a:r>
              <a:rPr lang="en-US" sz="1400" dirty="0" smtClean="0"/>
              <a:t>nstance </a:t>
            </a:r>
            <a:r>
              <a:rPr lang="en-US" sz="1400" dirty="0"/>
              <a:t>of</a:t>
            </a:r>
            <a:endParaRPr lang="en-US" sz="1400" dirty="0"/>
          </a:p>
        </p:txBody>
      </p:sp>
      <p:cxnSp>
        <p:nvCxnSpPr>
          <p:cNvPr id="46" name="Straight Arrow Connector 45"/>
          <p:cNvCxnSpPr>
            <a:endCxn id="31" idx="3"/>
          </p:cNvCxnSpPr>
          <p:nvPr/>
        </p:nvCxnSpPr>
        <p:spPr>
          <a:xfrm rot="10800000">
            <a:off x="5562600" y="1752600"/>
            <a:ext cx="1828800" cy="762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>
            <a:endCxn id="41" idx="3"/>
          </p:cNvCxnSpPr>
          <p:nvPr/>
        </p:nvCxnSpPr>
        <p:spPr>
          <a:xfrm rot="10800000">
            <a:off x="3886200" y="4267200"/>
            <a:ext cx="1676400" cy="762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>
            <a:stCxn id="41" idx="0"/>
            <a:endCxn id="32" idx="2"/>
          </p:cNvCxnSpPr>
          <p:nvPr/>
        </p:nvCxnSpPr>
        <p:spPr>
          <a:xfrm rot="16200000" flipV="1">
            <a:off x="1314450" y="2990850"/>
            <a:ext cx="1219200" cy="8763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49" name="Rectangle 48"/>
          <p:cNvSpPr/>
          <p:nvPr/>
        </p:nvSpPr>
        <p:spPr>
          <a:xfrm>
            <a:off x="1524000" y="4686300"/>
            <a:ext cx="1752600" cy="3810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/>
              <a:t>i</a:t>
            </a:r>
            <a:r>
              <a:rPr lang="en-US" sz="1400" dirty="0" smtClean="0"/>
              <a:t>nstance </a:t>
            </a:r>
            <a:r>
              <a:rPr lang="en-US" sz="1400" dirty="0"/>
              <a:t>of</a:t>
            </a:r>
            <a:endParaRPr lang="en-US" sz="1400" dirty="0"/>
          </a:p>
        </p:txBody>
      </p:sp>
    </p:spTree>
  </p:cSld>
  <p:clrMapOvr>
    <a:masterClrMapping/>
  </p:clrMapOvr>
  <p:transition advTm="2313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Using Car Specifications to Classify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505200" y="990600"/>
            <a:ext cx="4953000" cy="28194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2007-chevrolet-corvette-z06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629400" y="2514600"/>
            <a:ext cx="1447800" cy="827314"/>
          </a:xfrm>
          <a:prstGeom prst="rect">
            <a:avLst/>
          </a:prstGeom>
        </p:spPr>
      </p:pic>
      <p:pic>
        <p:nvPicPr>
          <p:cNvPr id="6" name="Picture 5" descr="2007-chevrolet-corvette-z06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781800" y="1524000"/>
            <a:ext cx="1447800" cy="827314"/>
          </a:xfrm>
          <a:prstGeom prst="rect">
            <a:avLst/>
          </a:prstGeom>
        </p:spPr>
      </p:pic>
      <p:graphicFrame>
        <p:nvGraphicFramePr>
          <p:cNvPr id="7" name="Object 21"/>
          <p:cNvGraphicFramePr>
            <a:graphicFrameLocks noChangeAspect="1"/>
          </p:cNvGraphicFramePr>
          <p:nvPr/>
        </p:nvGraphicFramePr>
        <p:xfrm>
          <a:off x="3581400" y="1066800"/>
          <a:ext cx="1703725" cy="1066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03" name="Clip" r:id="rId6" imgW="5905500" imgH="3697288" progId="">
                  <p:embed/>
                </p:oleObj>
              </mc:Choice>
              <mc:Fallback>
                <p:oleObj name="Clip" r:id="rId6" imgW="5905500" imgH="3697288" progId="">
                  <p:embed/>
                  <p:pic>
                    <p:nvPicPr>
                      <p:cNvPr id="0" name="Picture 4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81400" y="1066800"/>
                        <a:ext cx="1703725" cy="1066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7"/>
          <p:cNvSpPr/>
          <p:nvPr/>
        </p:nvSpPr>
        <p:spPr>
          <a:xfrm>
            <a:off x="3505200" y="3962400"/>
            <a:ext cx="4953000" cy="27432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Arrow Connector 8"/>
          <p:cNvCxnSpPr>
            <a:endCxn id="6" idx="1"/>
          </p:cNvCxnSpPr>
          <p:nvPr/>
        </p:nvCxnSpPr>
        <p:spPr>
          <a:xfrm>
            <a:off x="5334000" y="1752600"/>
            <a:ext cx="1447800" cy="185057"/>
          </a:xfrm>
          <a:prstGeom prst="straightConnector1">
            <a:avLst/>
          </a:prstGeom>
          <a:ln w="28575"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>
            <a:endCxn id="5" idx="1"/>
          </p:cNvCxnSpPr>
          <p:nvPr/>
        </p:nvCxnSpPr>
        <p:spPr>
          <a:xfrm>
            <a:off x="4724400" y="2133600"/>
            <a:ext cx="1905000" cy="794657"/>
          </a:xfrm>
          <a:prstGeom prst="straightConnector1">
            <a:avLst/>
          </a:prstGeom>
          <a:ln w="28575"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 rot="853910">
            <a:off x="5004418" y="1882244"/>
            <a:ext cx="18266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manufactured by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5181600" y="4495800"/>
            <a:ext cx="1600200" cy="286435"/>
          </a:xfrm>
          <a:prstGeom prst="straightConnector1">
            <a:avLst/>
          </a:prstGeom>
          <a:ln w="28575">
            <a:solidFill>
              <a:schemeClr val="accent1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4419600" y="4953000"/>
            <a:ext cx="2209800" cy="856566"/>
          </a:xfrm>
          <a:prstGeom prst="straightConnector1">
            <a:avLst/>
          </a:prstGeom>
          <a:ln w="28575">
            <a:solidFill>
              <a:schemeClr val="accent1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5" name="Object 58"/>
          <p:cNvGraphicFramePr>
            <a:graphicFrameLocks noChangeAspect="1"/>
          </p:cNvGraphicFramePr>
          <p:nvPr/>
        </p:nvGraphicFramePr>
        <p:xfrm>
          <a:off x="3505200" y="3962400"/>
          <a:ext cx="1676400" cy="86836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04" name="Clip" r:id="rId8" imgW="5807075" imgH="3009900" progId="">
                  <p:embed/>
                </p:oleObj>
              </mc:Choice>
              <mc:Fallback>
                <p:oleObj name="Clip" r:id="rId8" imgW="5807075" imgH="3009900" progId="">
                  <p:embed/>
                  <p:pic>
                    <p:nvPicPr>
                      <p:cNvPr id="0" name="Picture 4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05200" y="3962400"/>
                        <a:ext cx="1676400" cy="86836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5"/>
          <p:cNvGraphicFramePr>
            <a:graphicFrameLocks noChangeAspect="1"/>
          </p:cNvGraphicFramePr>
          <p:nvPr/>
        </p:nvGraphicFramePr>
        <p:xfrm>
          <a:off x="304800" y="2476500"/>
          <a:ext cx="2286000" cy="148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05" name="Clip" r:id="rId10" imgW="3497263" imgH="2095500" progId="">
                  <p:embed/>
                </p:oleObj>
              </mc:Choice>
              <mc:Fallback>
                <p:oleObj name="Clip" r:id="rId10" imgW="3497263" imgH="2095500" progId="">
                  <p:embed/>
                  <p:pic>
                    <p:nvPicPr>
                      <p:cNvPr id="0" name="Picture 4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2476500"/>
                        <a:ext cx="2286000" cy="1485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Rectangle 20"/>
          <p:cNvSpPr/>
          <p:nvPr/>
        </p:nvSpPr>
        <p:spPr>
          <a:xfrm>
            <a:off x="609599" y="2857500"/>
            <a:ext cx="1676400" cy="6096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Corvette Specification</a:t>
            </a:r>
            <a:endParaRPr lang="en-US" dirty="0"/>
          </a:p>
        </p:txBody>
      </p:sp>
      <p:pic>
        <p:nvPicPr>
          <p:cNvPr id="23" name="Picture 22" descr="2007-chevrolet-corvette-z06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629400" y="5410200"/>
            <a:ext cx="1447800" cy="827314"/>
          </a:xfrm>
          <a:prstGeom prst="rect">
            <a:avLst/>
          </a:prstGeom>
        </p:spPr>
      </p:pic>
      <p:pic>
        <p:nvPicPr>
          <p:cNvPr id="24" name="Picture 23" descr="2007-chevrolet-corvette-z06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781800" y="4419600"/>
            <a:ext cx="1447800" cy="827314"/>
          </a:xfrm>
          <a:prstGeom prst="rect">
            <a:avLst/>
          </a:prstGeom>
        </p:spPr>
      </p:pic>
      <p:cxnSp>
        <p:nvCxnSpPr>
          <p:cNvPr id="26" name="Straight Arrow Connector 25"/>
          <p:cNvCxnSpPr/>
          <p:nvPr/>
        </p:nvCxnSpPr>
        <p:spPr>
          <a:xfrm rot="10800000" flipV="1">
            <a:off x="2667000" y="2133600"/>
            <a:ext cx="1219200" cy="76200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rot="10800000">
            <a:off x="2667000" y="3276600"/>
            <a:ext cx="1066800" cy="99060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30"/>
          <p:cNvSpPr/>
          <p:nvPr/>
        </p:nvSpPr>
        <p:spPr>
          <a:xfrm rot="19716183">
            <a:off x="2347404" y="1890697"/>
            <a:ext cx="1828800" cy="457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implements</a:t>
            </a:r>
            <a:endParaRPr lang="en-US" dirty="0"/>
          </a:p>
        </p:txBody>
      </p:sp>
      <p:sp>
        <p:nvSpPr>
          <p:cNvPr id="32" name="Rectangle 31"/>
          <p:cNvSpPr/>
          <p:nvPr/>
        </p:nvSpPr>
        <p:spPr>
          <a:xfrm rot="2659523">
            <a:off x="2261677" y="4002858"/>
            <a:ext cx="1828800" cy="457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/>
              <a:t>implements</a:t>
            </a:r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 rot="853910">
            <a:off x="4861539" y="4728576"/>
            <a:ext cx="18266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manufactured by</a:t>
            </a:r>
          </a:p>
        </p:txBody>
      </p:sp>
      <p:sp>
        <p:nvSpPr>
          <p:cNvPr id="25" name="Rectangle 24"/>
          <p:cNvSpPr/>
          <p:nvPr/>
        </p:nvSpPr>
        <p:spPr>
          <a:xfrm>
            <a:off x="6553200" y="1676400"/>
            <a:ext cx="1828800" cy="4572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Corvette</a:t>
            </a:r>
            <a:endParaRPr lang="en-US" dirty="0"/>
          </a:p>
        </p:txBody>
      </p:sp>
      <p:sp>
        <p:nvSpPr>
          <p:cNvPr id="28" name="Rectangle 27"/>
          <p:cNvSpPr/>
          <p:nvPr/>
        </p:nvSpPr>
        <p:spPr>
          <a:xfrm>
            <a:off x="6400800" y="2743200"/>
            <a:ext cx="1828800" cy="4572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Corvette</a:t>
            </a:r>
            <a:endParaRPr lang="en-US" dirty="0"/>
          </a:p>
        </p:txBody>
      </p:sp>
      <p:sp>
        <p:nvSpPr>
          <p:cNvPr id="29" name="Rectangle 28"/>
          <p:cNvSpPr/>
          <p:nvPr/>
        </p:nvSpPr>
        <p:spPr>
          <a:xfrm>
            <a:off x="6553200" y="4572000"/>
            <a:ext cx="1828800" cy="4572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mtClean="0"/>
              <a:t>Corvette</a:t>
            </a:r>
            <a:endParaRPr lang="en-US" dirty="0"/>
          </a:p>
        </p:txBody>
      </p:sp>
      <p:sp>
        <p:nvSpPr>
          <p:cNvPr id="30" name="Rectangle 29"/>
          <p:cNvSpPr/>
          <p:nvPr/>
        </p:nvSpPr>
        <p:spPr>
          <a:xfrm>
            <a:off x="6400800" y="5638800"/>
            <a:ext cx="1828800" cy="4572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mtClean="0"/>
              <a:t>Corvette</a:t>
            </a:r>
            <a:endParaRPr lang="en-US" dirty="0"/>
          </a:p>
        </p:txBody>
      </p:sp>
      <p:pic>
        <p:nvPicPr>
          <p:cNvPr id="35" name="~PP27.WAV">
            <a:hlinkClick r:id="" action="ppaction://media"/>
          </p:cNvPr>
          <p:cNvPicPr>
            <a:picLocks noRot="1" noChangeAspect="1"/>
          </p:cNvPicPr>
          <p:nvPr>
            <a:wavAudioFile r:embed="rId3" name="~PP27.WAV"/>
          </p:nvPr>
        </p:nvPicPr>
        <p:blipFill>
          <a:blip r:embed="rId12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p:transition advTm="5086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</p:childTnLst>
        </p:cTn>
      </p:par>
    </p:tnLst>
    <p:bldLst>
      <p:bldP spid="25" grpId="0" animBg="1"/>
      <p:bldP spid="28" grpId="0" animBg="1"/>
      <p:bldP spid="29" grpId="0" animBg="1"/>
      <p:bldP spid="3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just"/>
            <a:r>
              <a:rPr lang="en-US" dirty="0" smtClean="0"/>
              <a:t>Java </a:t>
            </a:r>
            <a:r>
              <a:rPr lang="en-US" dirty="0" err="1" smtClean="0"/>
              <a:t>Instanceof</a:t>
            </a:r>
            <a:r>
              <a:rPr lang="en-US" dirty="0" smtClean="0"/>
              <a:t> Boolean Operator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152400" y="1581150"/>
            <a:ext cx="7124700" cy="762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dirty="0" smtClean="0">
                <a:solidFill>
                  <a:schemeClr val="tx1"/>
                </a:solidFill>
              </a:rPr>
              <a:t>(</a:t>
            </a:r>
            <a:r>
              <a:rPr lang="en-US" sz="1600" b="1" dirty="0" smtClean="0">
                <a:solidFill>
                  <a:schemeClr val="tx1"/>
                </a:solidFill>
              </a:rPr>
              <a:t>new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</a:rPr>
              <a:t>ABMISpreadsheet</a:t>
            </a:r>
            <a:r>
              <a:rPr lang="en-US" sz="1600" dirty="0" smtClean="0">
                <a:solidFill>
                  <a:schemeClr val="tx1"/>
                </a:solidFill>
              </a:rPr>
              <a:t>(1.77, 75)) </a:t>
            </a:r>
            <a:r>
              <a:rPr lang="en-US" sz="1600" b="1" dirty="0" err="1" smtClean="0">
                <a:solidFill>
                  <a:schemeClr val="tx1"/>
                </a:solidFill>
              </a:rPr>
              <a:t>instanceof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</a:rPr>
              <a:t>ABMISpreadsheet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591425" y="1600200"/>
            <a:ext cx="714375" cy="762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b="1" dirty="0" smtClean="0">
                <a:solidFill>
                  <a:schemeClr val="tx1"/>
                </a:solidFill>
              </a:rPr>
              <a:t>true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52400" y="2476500"/>
            <a:ext cx="7124700" cy="609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dirty="0" smtClean="0">
                <a:solidFill>
                  <a:schemeClr val="tx1"/>
                </a:solidFill>
              </a:rPr>
              <a:t>(</a:t>
            </a:r>
            <a:r>
              <a:rPr lang="en-US" sz="1600" b="1" dirty="0" smtClean="0">
                <a:solidFill>
                  <a:schemeClr val="tx1"/>
                </a:solidFill>
              </a:rPr>
              <a:t>new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</a:rPr>
              <a:t>ABMISpreadsheet</a:t>
            </a:r>
            <a:r>
              <a:rPr lang="en-US" sz="1600" dirty="0" smtClean="0">
                <a:solidFill>
                  <a:schemeClr val="tx1"/>
                </a:solidFill>
              </a:rPr>
              <a:t>(1.77, 75)) </a:t>
            </a:r>
            <a:r>
              <a:rPr lang="en-US" sz="1600" b="1" dirty="0" err="1" smtClean="0">
                <a:solidFill>
                  <a:schemeClr val="tx1"/>
                </a:solidFill>
              </a:rPr>
              <a:t>instanceof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</a:rPr>
              <a:t>BMISpreadsheet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620000" y="2438400"/>
            <a:ext cx="685800" cy="6477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b="1" dirty="0" smtClean="0">
                <a:solidFill>
                  <a:schemeClr val="tx1"/>
                </a:solidFill>
              </a:rPr>
              <a:t>true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14300" y="3270762"/>
            <a:ext cx="7200900" cy="609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dirty="0" smtClean="0">
                <a:solidFill>
                  <a:schemeClr val="tx1"/>
                </a:solidFill>
              </a:rPr>
              <a:t>(</a:t>
            </a:r>
            <a:r>
              <a:rPr lang="en-US" sz="1600" b="1" dirty="0" smtClean="0">
                <a:solidFill>
                  <a:schemeClr val="tx1"/>
                </a:solidFill>
              </a:rPr>
              <a:t>new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</a:rPr>
              <a:t>ABMISpreadsheet</a:t>
            </a:r>
            <a:r>
              <a:rPr lang="en-US" sz="1600" dirty="0" smtClean="0">
                <a:solidFill>
                  <a:schemeClr val="tx1"/>
                </a:solidFill>
              </a:rPr>
              <a:t>(1.77, 75)) </a:t>
            </a:r>
            <a:r>
              <a:rPr lang="en-US" sz="1600" b="1" dirty="0" err="1" smtClean="0">
                <a:solidFill>
                  <a:schemeClr val="tx1"/>
                </a:solidFill>
              </a:rPr>
              <a:t>instanceof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</a:rPr>
              <a:t>AnotherBMISpreadsheet</a:t>
            </a:r>
            <a:endParaRPr lang="en-US" sz="1600" b="1" dirty="0" smtClean="0">
              <a:solidFill>
                <a:schemeClr val="tx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620000" y="3200400"/>
            <a:ext cx="685800" cy="6477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b="1" dirty="0" smtClean="0">
                <a:solidFill>
                  <a:schemeClr val="tx1"/>
                </a:solidFill>
              </a:rPr>
              <a:t>false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135626" y="4030305"/>
            <a:ext cx="6595806" cy="46549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>
                <a:latin typeface="Calibri" pitchFamily="34" charset="0"/>
                <a:cs typeface="Calibri" pitchFamily="34" charset="0"/>
              </a:rPr>
              <a:t>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rue and false are values of Java type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boolean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135626" y="5125051"/>
            <a:ext cx="6595806" cy="58994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If class or interface of object o is T then o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instanceof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mtClean="0">
                <a:latin typeface="Calibri" pitchFamily="34" charset="0"/>
                <a:cs typeface="Calibri" pitchFamily="34" charset="0"/>
              </a:rPr>
              <a:t>T  returns true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135626" y="4572000"/>
            <a:ext cx="6595806" cy="48533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Instanceof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is Java keyword</a:t>
            </a:r>
          </a:p>
        </p:txBody>
      </p:sp>
    </p:spTree>
    <p:extLst>
      <p:ext uri="{BB962C8B-B14F-4D97-AF65-F5344CB8AC3E}">
        <p14:creationId xmlns:p14="http://schemas.microsoft.com/office/powerpoint/2010/main" val="2312092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Using Interfaces to Type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838200" y="1676400"/>
            <a:ext cx="7315200" cy="3276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 smtClean="0">
                <a:solidFill>
                  <a:schemeClr val="tx1"/>
                </a:solidFill>
              </a:rPr>
              <a:t>public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b="1" dirty="0" smtClean="0">
                <a:solidFill>
                  <a:schemeClr val="tx1"/>
                </a:solidFill>
              </a:rPr>
              <a:t>class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BMISpreadsheetUser</a:t>
            </a:r>
            <a:r>
              <a:rPr lang="en-US" dirty="0" smtClean="0">
                <a:solidFill>
                  <a:schemeClr val="tx1"/>
                </a:solidFill>
              </a:rPr>
              <a:t> {</a:t>
            </a:r>
          </a:p>
          <a:p>
            <a:r>
              <a:rPr lang="en-US" b="1" dirty="0" smtClean="0">
                <a:solidFill>
                  <a:schemeClr val="tx1"/>
                </a:solidFill>
              </a:rPr>
              <a:t>      public static void </a:t>
            </a:r>
            <a:r>
              <a:rPr lang="en-US" dirty="0" smtClean="0">
                <a:solidFill>
                  <a:schemeClr val="tx1"/>
                </a:solidFill>
              </a:rPr>
              <a:t>main(String[] </a:t>
            </a:r>
            <a:r>
              <a:rPr lang="en-US" dirty="0" err="1" smtClean="0">
                <a:solidFill>
                  <a:schemeClr val="tx1"/>
                </a:solidFill>
              </a:rPr>
              <a:t>args</a:t>
            </a:r>
            <a:r>
              <a:rPr lang="en-US" dirty="0" smtClean="0">
                <a:solidFill>
                  <a:schemeClr val="tx1"/>
                </a:solidFill>
              </a:rPr>
              <a:t>) {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	</a:t>
            </a:r>
            <a:r>
              <a:rPr lang="en-US" dirty="0" err="1" smtClean="0">
                <a:solidFill>
                  <a:schemeClr val="tx1"/>
                </a:solidFill>
              </a:rPr>
              <a:t>BMISpreadsheet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bmiSpreadsheet</a:t>
            </a:r>
            <a:r>
              <a:rPr lang="en-US" dirty="0" smtClean="0">
                <a:solidFill>
                  <a:schemeClr val="tx1"/>
                </a:solidFill>
              </a:rPr>
              <a:t> = </a:t>
            </a:r>
            <a:r>
              <a:rPr lang="en-US" b="1" dirty="0" smtClean="0">
                <a:solidFill>
                  <a:schemeClr val="tx1"/>
                </a:solidFill>
              </a:rPr>
              <a:t>new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ABMISpreadsheet</a:t>
            </a:r>
            <a:r>
              <a:rPr lang="en-US" dirty="0" smtClean="0">
                <a:solidFill>
                  <a:schemeClr val="tx1"/>
                </a:solidFill>
              </a:rPr>
              <a:t>(1.77, 75);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	</a:t>
            </a:r>
            <a:r>
              <a:rPr lang="en-US" dirty="0" err="1" smtClean="0">
                <a:solidFill>
                  <a:schemeClr val="tx1"/>
                </a:solidFill>
              </a:rPr>
              <a:t>System.out.println</a:t>
            </a:r>
            <a:r>
              <a:rPr lang="en-US" dirty="0" smtClean="0">
                <a:solidFill>
                  <a:schemeClr val="tx1"/>
                </a:solidFill>
              </a:rPr>
              <a:t>(</a:t>
            </a:r>
            <a:r>
              <a:rPr lang="en-US" dirty="0" err="1" smtClean="0">
                <a:solidFill>
                  <a:schemeClr val="tx1"/>
                </a:solidFill>
              </a:rPr>
              <a:t>bmiSpreadsheet.getBMI</a:t>
            </a:r>
            <a:r>
              <a:rPr lang="en-US" dirty="0" smtClean="0">
                <a:solidFill>
                  <a:schemeClr val="tx1"/>
                </a:solidFill>
              </a:rPr>
              <a:t>());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	</a:t>
            </a:r>
            <a:r>
              <a:rPr lang="en-US" dirty="0" err="1" smtClean="0">
                <a:solidFill>
                  <a:schemeClr val="tx1"/>
                </a:solidFill>
              </a:rPr>
              <a:t>bmiSpreadsheet</a:t>
            </a:r>
            <a:r>
              <a:rPr lang="en-US" dirty="0" smtClean="0">
                <a:solidFill>
                  <a:schemeClr val="tx1"/>
                </a:solidFill>
              </a:rPr>
              <a:t> = </a:t>
            </a:r>
            <a:r>
              <a:rPr lang="en-US" b="1" dirty="0" smtClean="0">
                <a:solidFill>
                  <a:schemeClr val="tx1"/>
                </a:solidFill>
              </a:rPr>
              <a:t>new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AnotherBMISpreadsheet</a:t>
            </a:r>
            <a:r>
              <a:rPr lang="en-US" dirty="0" smtClean="0">
                <a:solidFill>
                  <a:schemeClr val="tx1"/>
                </a:solidFill>
              </a:rPr>
              <a:t>();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	</a:t>
            </a:r>
            <a:r>
              <a:rPr lang="en-US" dirty="0" err="1" smtClean="0">
                <a:solidFill>
                  <a:schemeClr val="tx1"/>
                </a:solidFill>
              </a:rPr>
              <a:t>bmiSpreadsheet.setHeight</a:t>
            </a:r>
            <a:r>
              <a:rPr lang="en-US" dirty="0" smtClean="0">
                <a:solidFill>
                  <a:schemeClr val="tx1"/>
                </a:solidFill>
              </a:rPr>
              <a:t>(1.77);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	</a:t>
            </a:r>
            <a:r>
              <a:rPr lang="en-US" dirty="0" err="1" smtClean="0">
                <a:solidFill>
                  <a:schemeClr val="tx1"/>
                </a:solidFill>
              </a:rPr>
              <a:t>bmiSpreadsheet.setWeight</a:t>
            </a:r>
            <a:r>
              <a:rPr lang="en-US" dirty="0" smtClean="0">
                <a:solidFill>
                  <a:schemeClr val="tx1"/>
                </a:solidFill>
              </a:rPr>
              <a:t>(75);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	</a:t>
            </a:r>
            <a:r>
              <a:rPr lang="en-US" dirty="0" err="1" smtClean="0">
                <a:solidFill>
                  <a:schemeClr val="tx1"/>
                </a:solidFill>
              </a:rPr>
              <a:t>System.out.println</a:t>
            </a:r>
            <a:r>
              <a:rPr lang="en-US" dirty="0" smtClean="0">
                <a:solidFill>
                  <a:schemeClr val="tx1"/>
                </a:solidFill>
              </a:rPr>
              <a:t>(</a:t>
            </a:r>
            <a:r>
              <a:rPr lang="en-US" dirty="0" err="1" smtClean="0">
                <a:solidFill>
                  <a:schemeClr val="tx1"/>
                </a:solidFill>
              </a:rPr>
              <a:t>bmiSpreadsheet.getBMI</a:t>
            </a:r>
            <a:r>
              <a:rPr lang="en-US" dirty="0" smtClean="0">
                <a:solidFill>
                  <a:schemeClr val="tx1"/>
                </a:solidFill>
              </a:rPr>
              <a:t>());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      }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}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886200" y="5486400"/>
            <a:ext cx="3733800" cy="533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Same variable assigned instances of two different classes</a:t>
            </a:r>
            <a:endParaRPr lang="en-US" dirty="0"/>
          </a:p>
        </p:txBody>
      </p:sp>
      <p:cxnSp>
        <p:nvCxnSpPr>
          <p:cNvPr id="7" name="Straight Arrow Connector 6"/>
          <p:cNvCxnSpPr/>
          <p:nvPr/>
        </p:nvCxnSpPr>
        <p:spPr>
          <a:xfrm rot="5400000" flipH="1" flipV="1">
            <a:off x="4191000" y="4038600"/>
            <a:ext cx="2895600" cy="1588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rot="16200000" flipV="1">
            <a:off x="3619500" y="3467100"/>
            <a:ext cx="2133600" cy="190500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1143000" y="5486400"/>
            <a:ext cx="2057400" cy="533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Interface as type</a:t>
            </a:r>
            <a:endParaRPr lang="en-US" dirty="0"/>
          </a:p>
        </p:txBody>
      </p:sp>
      <p:cxnSp>
        <p:nvCxnSpPr>
          <p:cNvPr id="15" name="Straight Arrow Connector 14"/>
          <p:cNvCxnSpPr/>
          <p:nvPr/>
        </p:nvCxnSpPr>
        <p:spPr>
          <a:xfrm rot="5400000" flipH="1" flipV="1">
            <a:off x="686594" y="4037806"/>
            <a:ext cx="2895600" cy="1588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~PP2998.WAV">
            <a:hlinkClick r:id="" action="ppaction://media"/>
          </p:cNvPr>
          <p:cNvPicPr>
            <a:picLocks noRot="1" noChangeAspect="1"/>
          </p:cNvPicPr>
          <p:nvPr>
            <a:wavAudioFile r:embed="rId2" name="~PP2998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4944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2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6" grpId="0" animBg="1"/>
      <p:bldP spid="1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Type Checking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838200" y="1676400"/>
            <a:ext cx="7315200" cy="3276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 smtClean="0">
                <a:solidFill>
                  <a:schemeClr val="tx1"/>
                </a:solidFill>
              </a:rPr>
              <a:t>public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b="1" dirty="0" smtClean="0">
                <a:solidFill>
                  <a:schemeClr val="tx1"/>
                </a:solidFill>
              </a:rPr>
              <a:t>class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BMISpreadsheetUser</a:t>
            </a:r>
            <a:r>
              <a:rPr lang="en-US" dirty="0" smtClean="0">
                <a:solidFill>
                  <a:schemeClr val="tx1"/>
                </a:solidFill>
              </a:rPr>
              <a:t> {</a:t>
            </a:r>
          </a:p>
          <a:p>
            <a:r>
              <a:rPr lang="en-US" b="1" dirty="0" smtClean="0">
                <a:solidFill>
                  <a:schemeClr val="tx1"/>
                </a:solidFill>
              </a:rPr>
              <a:t>      public static void </a:t>
            </a:r>
            <a:r>
              <a:rPr lang="en-US" dirty="0" smtClean="0">
                <a:solidFill>
                  <a:schemeClr val="tx1"/>
                </a:solidFill>
              </a:rPr>
              <a:t>main(String[] </a:t>
            </a:r>
            <a:r>
              <a:rPr lang="en-US" dirty="0" err="1" smtClean="0">
                <a:solidFill>
                  <a:schemeClr val="tx1"/>
                </a:solidFill>
              </a:rPr>
              <a:t>args</a:t>
            </a:r>
            <a:r>
              <a:rPr lang="en-US" dirty="0" smtClean="0">
                <a:solidFill>
                  <a:schemeClr val="tx1"/>
                </a:solidFill>
              </a:rPr>
              <a:t>) {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	</a:t>
            </a:r>
            <a:r>
              <a:rPr lang="en-US" dirty="0" err="1" smtClean="0">
                <a:solidFill>
                  <a:schemeClr val="tx1"/>
                </a:solidFill>
              </a:rPr>
              <a:t>BMISpreadsheet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bmiSpreadsheet</a:t>
            </a:r>
            <a:r>
              <a:rPr lang="en-US" dirty="0" smtClean="0">
                <a:solidFill>
                  <a:schemeClr val="tx1"/>
                </a:solidFill>
              </a:rPr>
              <a:t> = </a:t>
            </a:r>
            <a:r>
              <a:rPr lang="en-US" b="1" dirty="0" smtClean="0">
                <a:solidFill>
                  <a:schemeClr val="tx1"/>
                </a:solidFill>
              </a:rPr>
              <a:t>new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ABMISpreadsheet</a:t>
            </a:r>
            <a:r>
              <a:rPr lang="en-US" dirty="0" smtClean="0">
                <a:solidFill>
                  <a:schemeClr val="tx1"/>
                </a:solidFill>
              </a:rPr>
              <a:t>(1.77, 75);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	</a:t>
            </a:r>
            <a:r>
              <a:rPr lang="en-US" dirty="0" err="1" smtClean="0">
                <a:solidFill>
                  <a:schemeClr val="tx1"/>
                </a:solidFill>
              </a:rPr>
              <a:t>System.out.println</a:t>
            </a:r>
            <a:r>
              <a:rPr lang="en-US" dirty="0" smtClean="0">
                <a:solidFill>
                  <a:schemeClr val="tx1"/>
                </a:solidFill>
              </a:rPr>
              <a:t>(</a:t>
            </a:r>
            <a:r>
              <a:rPr lang="en-US" dirty="0" err="1" smtClean="0">
                <a:solidFill>
                  <a:schemeClr val="tx1"/>
                </a:solidFill>
              </a:rPr>
              <a:t>bmiSpreadsheet.obtainBMI</a:t>
            </a:r>
            <a:r>
              <a:rPr lang="en-US" dirty="0" smtClean="0">
                <a:solidFill>
                  <a:schemeClr val="tx1"/>
                </a:solidFill>
              </a:rPr>
              <a:t>());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	</a:t>
            </a:r>
            <a:r>
              <a:rPr lang="en-US" dirty="0" err="1" smtClean="0">
                <a:solidFill>
                  <a:schemeClr val="tx1"/>
                </a:solidFill>
              </a:rPr>
              <a:t>bmiSpreadsheet</a:t>
            </a:r>
            <a:r>
              <a:rPr lang="en-US" dirty="0" smtClean="0">
                <a:solidFill>
                  <a:schemeClr val="tx1"/>
                </a:solidFill>
              </a:rPr>
              <a:t> = </a:t>
            </a:r>
            <a:r>
              <a:rPr lang="en-US" b="1" dirty="0" smtClean="0">
                <a:solidFill>
                  <a:schemeClr val="tx1"/>
                </a:solidFill>
              </a:rPr>
              <a:t>new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AnotherBMISpreadsheet</a:t>
            </a:r>
            <a:r>
              <a:rPr lang="en-US" dirty="0" smtClean="0">
                <a:solidFill>
                  <a:schemeClr val="tx1"/>
                </a:solidFill>
              </a:rPr>
              <a:t>();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	</a:t>
            </a:r>
            <a:r>
              <a:rPr lang="en-US" dirty="0" err="1" smtClean="0">
                <a:solidFill>
                  <a:schemeClr val="tx1"/>
                </a:solidFill>
              </a:rPr>
              <a:t>bmiSpreadsheet.setHeight</a:t>
            </a:r>
            <a:r>
              <a:rPr lang="en-US" dirty="0" smtClean="0">
                <a:solidFill>
                  <a:schemeClr val="tx1"/>
                </a:solidFill>
              </a:rPr>
              <a:t>(1.77);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	</a:t>
            </a:r>
            <a:r>
              <a:rPr lang="en-US" dirty="0" err="1" smtClean="0">
                <a:solidFill>
                  <a:schemeClr val="tx1"/>
                </a:solidFill>
              </a:rPr>
              <a:t>bmiSpreadsheet.setWeight</a:t>
            </a:r>
            <a:r>
              <a:rPr lang="en-US" dirty="0" smtClean="0">
                <a:solidFill>
                  <a:schemeClr val="tx1"/>
                </a:solidFill>
              </a:rPr>
              <a:t>(75);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	</a:t>
            </a:r>
            <a:r>
              <a:rPr lang="en-US" dirty="0" err="1" smtClean="0">
                <a:solidFill>
                  <a:schemeClr val="tx1"/>
                </a:solidFill>
              </a:rPr>
              <a:t>System.out.println</a:t>
            </a:r>
            <a:r>
              <a:rPr lang="en-US" dirty="0" smtClean="0">
                <a:solidFill>
                  <a:schemeClr val="tx1"/>
                </a:solidFill>
              </a:rPr>
              <a:t>(</a:t>
            </a:r>
            <a:r>
              <a:rPr lang="en-US" dirty="0" err="1" smtClean="0">
                <a:solidFill>
                  <a:schemeClr val="tx1"/>
                </a:solidFill>
              </a:rPr>
              <a:t>bmiSpreadsheet.getBMI</a:t>
            </a:r>
            <a:r>
              <a:rPr lang="en-US" dirty="0" smtClean="0">
                <a:solidFill>
                  <a:schemeClr val="tx1"/>
                </a:solidFill>
              </a:rPr>
              <a:t>());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      }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}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886200" y="5486400"/>
            <a:ext cx="3733800" cy="685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Not defined in interface (or class)</a:t>
            </a:r>
            <a:endParaRPr lang="en-US" dirty="0"/>
          </a:p>
        </p:txBody>
      </p:sp>
      <p:cxnSp>
        <p:nvCxnSpPr>
          <p:cNvPr id="7" name="Straight Arrow Connector 6"/>
          <p:cNvCxnSpPr/>
          <p:nvPr/>
        </p:nvCxnSpPr>
        <p:spPr>
          <a:xfrm rot="5400000" flipH="1" flipV="1">
            <a:off x="4723606" y="4038600"/>
            <a:ext cx="2362994" cy="534194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5715000" y="2895600"/>
            <a:ext cx="1447800" cy="304800"/>
          </a:xfrm>
          <a:prstGeom prst="rect">
            <a:avLst/>
          </a:prstGeom>
          <a:noFill/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Multiply 12"/>
          <p:cNvSpPr/>
          <p:nvPr/>
        </p:nvSpPr>
        <p:spPr>
          <a:xfrm>
            <a:off x="7162800" y="2819400"/>
            <a:ext cx="533400" cy="609600"/>
          </a:xfrm>
          <a:prstGeom prst="mathMultiply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~PP2227.WAV">
            <a:hlinkClick r:id="" action="ppaction://media"/>
          </p:cNvPr>
          <p:cNvPicPr>
            <a:picLocks noRot="1" noChangeAspect="1"/>
          </p:cNvPicPr>
          <p:nvPr>
            <a:wavAudioFile r:embed="rId2" name="~PP2227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6058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5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6" grpId="0" animBg="1"/>
      <p:bldP spid="1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Interface Methods Considered in Type Checking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838200" y="1676400"/>
            <a:ext cx="7315200" cy="3276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 smtClean="0">
                <a:solidFill>
                  <a:schemeClr val="tx1"/>
                </a:solidFill>
              </a:rPr>
              <a:t>public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b="1" dirty="0" smtClean="0">
                <a:solidFill>
                  <a:schemeClr val="tx1"/>
                </a:solidFill>
              </a:rPr>
              <a:t>class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BMISpreadsheetUser</a:t>
            </a:r>
            <a:r>
              <a:rPr lang="en-US" dirty="0" smtClean="0">
                <a:solidFill>
                  <a:schemeClr val="tx1"/>
                </a:solidFill>
              </a:rPr>
              <a:t> {</a:t>
            </a:r>
          </a:p>
          <a:p>
            <a:r>
              <a:rPr lang="en-US" b="1" dirty="0" smtClean="0">
                <a:solidFill>
                  <a:schemeClr val="tx1"/>
                </a:solidFill>
              </a:rPr>
              <a:t>      public static void </a:t>
            </a:r>
            <a:r>
              <a:rPr lang="en-US" dirty="0" smtClean="0">
                <a:solidFill>
                  <a:schemeClr val="tx1"/>
                </a:solidFill>
              </a:rPr>
              <a:t>main(String[] </a:t>
            </a:r>
            <a:r>
              <a:rPr lang="en-US" dirty="0" err="1" smtClean="0">
                <a:solidFill>
                  <a:schemeClr val="tx1"/>
                </a:solidFill>
              </a:rPr>
              <a:t>args</a:t>
            </a:r>
            <a:r>
              <a:rPr lang="en-US" dirty="0" smtClean="0">
                <a:solidFill>
                  <a:schemeClr val="tx1"/>
                </a:solidFill>
              </a:rPr>
              <a:t>) {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	</a:t>
            </a:r>
            <a:r>
              <a:rPr lang="en-US" dirty="0" err="1" smtClean="0">
                <a:solidFill>
                  <a:schemeClr val="tx1"/>
                </a:solidFill>
              </a:rPr>
              <a:t>BMISpreadsheet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bmiSpreadsheet</a:t>
            </a:r>
            <a:r>
              <a:rPr lang="en-US" dirty="0" smtClean="0">
                <a:solidFill>
                  <a:schemeClr val="tx1"/>
                </a:solidFill>
              </a:rPr>
              <a:t> = </a:t>
            </a:r>
            <a:r>
              <a:rPr lang="en-US" b="1" dirty="0" smtClean="0">
                <a:solidFill>
                  <a:schemeClr val="tx1"/>
                </a:solidFill>
              </a:rPr>
              <a:t>new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ABMISpreadsheet</a:t>
            </a:r>
            <a:r>
              <a:rPr lang="en-US" dirty="0" smtClean="0">
                <a:solidFill>
                  <a:schemeClr val="tx1"/>
                </a:solidFill>
              </a:rPr>
              <a:t>(1.77, 75);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	</a:t>
            </a:r>
            <a:r>
              <a:rPr lang="en-US" dirty="0" err="1" smtClean="0">
                <a:solidFill>
                  <a:schemeClr val="tx1"/>
                </a:solidFill>
              </a:rPr>
              <a:t>System.out.println</a:t>
            </a:r>
            <a:r>
              <a:rPr lang="en-US" dirty="0" smtClean="0">
                <a:solidFill>
                  <a:schemeClr val="tx1"/>
                </a:solidFill>
              </a:rPr>
              <a:t>(</a:t>
            </a:r>
            <a:r>
              <a:rPr lang="en-US" dirty="0" err="1" smtClean="0">
                <a:solidFill>
                  <a:schemeClr val="tx1"/>
                </a:solidFill>
              </a:rPr>
              <a:t>bmiSpreadsheet.getBMI</a:t>
            </a:r>
            <a:r>
              <a:rPr lang="en-US" dirty="0" smtClean="0">
                <a:solidFill>
                  <a:schemeClr val="tx1"/>
                </a:solidFill>
              </a:rPr>
              <a:t>());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	</a:t>
            </a:r>
            <a:r>
              <a:rPr lang="en-US" dirty="0" err="1" smtClean="0">
                <a:solidFill>
                  <a:schemeClr val="tx1"/>
                </a:solidFill>
              </a:rPr>
              <a:t>bmiSpreadsheet</a:t>
            </a:r>
            <a:r>
              <a:rPr lang="en-US" dirty="0" smtClean="0">
                <a:solidFill>
                  <a:schemeClr val="tx1"/>
                </a:solidFill>
              </a:rPr>
              <a:t> = </a:t>
            </a:r>
            <a:r>
              <a:rPr lang="en-US" b="1" dirty="0" smtClean="0">
                <a:solidFill>
                  <a:schemeClr val="tx1"/>
                </a:solidFill>
              </a:rPr>
              <a:t>new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AnotherBMISpreadsheet</a:t>
            </a:r>
            <a:r>
              <a:rPr lang="en-US" dirty="0" smtClean="0">
                <a:solidFill>
                  <a:schemeClr val="tx1"/>
                </a:solidFill>
              </a:rPr>
              <a:t>();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	</a:t>
            </a:r>
            <a:r>
              <a:rPr lang="en-US" dirty="0" err="1" smtClean="0">
                <a:solidFill>
                  <a:schemeClr val="tx1"/>
                </a:solidFill>
              </a:rPr>
              <a:t>bmiSpreadsheet.setHeight</a:t>
            </a:r>
            <a:r>
              <a:rPr lang="en-US" dirty="0" smtClean="0">
                <a:solidFill>
                  <a:schemeClr val="tx1"/>
                </a:solidFill>
              </a:rPr>
              <a:t>(1.77);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	</a:t>
            </a:r>
            <a:r>
              <a:rPr lang="en-US" dirty="0" err="1" smtClean="0">
                <a:solidFill>
                  <a:schemeClr val="tx1"/>
                </a:solidFill>
              </a:rPr>
              <a:t>bmiSpreadsheet.setWeight</a:t>
            </a:r>
            <a:r>
              <a:rPr lang="en-US" dirty="0" smtClean="0">
                <a:solidFill>
                  <a:schemeClr val="tx1"/>
                </a:solidFill>
              </a:rPr>
              <a:t>(75);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	</a:t>
            </a:r>
            <a:r>
              <a:rPr lang="en-US" dirty="0" err="1" smtClean="0">
                <a:solidFill>
                  <a:schemeClr val="tx1"/>
                </a:solidFill>
              </a:rPr>
              <a:t>System.out.println</a:t>
            </a:r>
            <a:r>
              <a:rPr lang="en-US" dirty="0" smtClean="0">
                <a:solidFill>
                  <a:schemeClr val="tx1"/>
                </a:solidFill>
              </a:rPr>
              <a:t>(</a:t>
            </a:r>
            <a:r>
              <a:rPr lang="en-US" dirty="0" err="1" smtClean="0">
                <a:solidFill>
                  <a:schemeClr val="tx1"/>
                </a:solidFill>
              </a:rPr>
              <a:t>bmiSpreadsheet.getBMI</a:t>
            </a:r>
            <a:r>
              <a:rPr lang="en-US" dirty="0" smtClean="0">
                <a:solidFill>
                  <a:schemeClr val="tx1"/>
                </a:solidFill>
              </a:rPr>
              <a:t>());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      }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}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886200" y="5486400"/>
            <a:ext cx="3733800" cy="685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Not defined in interface</a:t>
            </a:r>
            <a:endParaRPr lang="en-US" dirty="0"/>
          </a:p>
        </p:txBody>
      </p:sp>
      <p:cxnSp>
        <p:nvCxnSpPr>
          <p:cNvPr id="7" name="Straight Arrow Connector 6"/>
          <p:cNvCxnSpPr/>
          <p:nvPr/>
        </p:nvCxnSpPr>
        <p:spPr>
          <a:xfrm rot="5400000" flipH="1" flipV="1">
            <a:off x="4723606" y="4038600"/>
            <a:ext cx="2362994" cy="534194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5715000" y="2895600"/>
            <a:ext cx="1447800" cy="304800"/>
          </a:xfrm>
          <a:prstGeom prst="rect">
            <a:avLst/>
          </a:prstGeom>
          <a:noFill/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Multiply 12"/>
          <p:cNvSpPr/>
          <p:nvPr/>
        </p:nvSpPr>
        <p:spPr>
          <a:xfrm>
            <a:off x="7162800" y="2819400"/>
            <a:ext cx="533400" cy="609600"/>
          </a:xfrm>
          <a:prstGeom prst="mathMultiply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43200" y="3581400"/>
            <a:ext cx="5181600" cy="30142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11" name="Straight Connector 10"/>
          <p:cNvCxnSpPr/>
          <p:nvPr/>
        </p:nvCxnSpPr>
        <p:spPr>
          <a:xfrm>
            <a:off x="3505200" y="6019800"/>
            <a:ext cx="28956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1219200" y="4495800"/>
            <a:ext cx="3733800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Not defined in interface so illegal, even though defined in class</a:t>
            </a:r>
            <a:endParaRPr lang="en-US" dirty="0"/>
          </a:p>
        </p:txBody>
      </p:sp>
      <p:pic>
        <p:nvPicPr>
          <p:cNvPr id="15" name="~PP3006.WAV">
            <a:hlinkClick r:id="" action="ppaction://media"/>
          </p:cNvPr>
          <p:cNvPicPr>
            <a:picLocks noRot="1" noChangeAspect="1"/>
          </p:cNvPicPr>
          <p:nvPr>
            <a:wavAudioFile r:embed="rId2" name="~PP3006.WAV"/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16863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13" grpId="0" animBg="1"/>
      <p:bldP spid="1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Yet Another Spreadsheet Class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04800" y="1371600"/>
            <a:ext cx="8382000" cy="4876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400" b="1" dirty="0">
                <a:solidFill>
                  <a:srgbClr val="7F0055"/>
                </a:solidFill>
                <a:latin typeface="Consolas"/>
              </a:rPr>
              <a:t>public</a:t>
            </a:r>
            <a:r>
              <a:rPr lang="en-US" sz="14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400" b="1" dirty="0">
                <a:solidFill>
                  <a:srgbClr val="7F0055"/>
                </a:solidFill>
                <a:latin typeface="Consolas"/>
              </a:rPr>
              <a:t>class</a:t>
            </a:r>
            <a:r>
              <a:rPr lang="en-US" sz="14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400" b="1" dirty="0" err="1">
                <a:solidFill>
                  <a:srgbClr val="000000"/>
                </a:solidFill>
                <a:latin typeface="Consolas"/>
              </a:rPr>
              <a:t>ABMISpreadsheetAndCalculator</a:t>
            </a:r>
            <a:r>
              <a:rPr lang="en-US" sz="14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400" b="1" dirty="0">
                <a:solidFill>
                  <a:srgbClr val="7F0055"/>
                </a:solidFill>
                <a:latin typeface="Consolas"/>
              </a:rPr>
              <a:t>implements</a:t>
            </a:r>
            <a:r>
              <a:rPr lang="en-US" sz="14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400" b="1" dirty="0" smtClean="0">
                <a:solidFill>
                  <a:srgbClr val="000000"/>
                </a:solidFill>
                <a:latin typeface="Consolas"/>
              </a:rPr>
              <a:t>??? {    </a:t>
            </a:r>
            <a:endParaRPr lang="en-US" sz="1400" b="1" dirty="0">
              <a:solidFill>
                <a:srgbClr val="000000"/>
              </a:solidFill>
              <a:latin typeface="Consolas"/>
            </a:endParaRPr>
          </a:p>
          <a:p>
            <a:r>
              <a:rPr lang="en-US" sz="1400" b="1" dirty="0" smtClean="0">
                <a:solidFill>
                  <a:srgbClr val="7F0055"/>
                </a:solidFill>
                <a:latin typeface="Consolas"/>
              </a:rPr>
              <a:t>    double</a:t>
            </a:r>
            <a:r>
              <a:rPr lang="en-US" sz="14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400" b="1" dirty="0">
                <a:solidFill>
                  <a:srgbClr val="0000C0"/>
                </a:solidFill>
                <a:latin typeface="Consolas"/>
              </a:rPr>
              <a:t>height</a:t>
            </a:r>
            <a:r>
              <a:rPr lang="en-US" sz="1400" b="1" dirty="0">
                <a:solidFill>
                  <a:srgbClr val="000000"/>
                </a:solidFill>
                <a:latin typeface="Consolas"/>
              </a:rPr>
              <a:t>, </a:t>
            </a:r>
            <a:r>
              <a:rPr lang="en-US" sz="1400" b="1" dirty="0">
                <a:solidFill>
                  <a:srgbClr val="0000C0"/>
                </a:solidFill>
                <a:latin typeface="Consolas"/>
              </a:rPr>
              <a:t>weight</a:t>
            </a:r>
            <a:r>
              <a:rPr lang="en-US" sz="1400" b="1" dirty="0">
                <a:solidFill>
                  <a:srgbClr val="000000"/>
                </a:solidFill>
                <a:latin typeface="Consolas"/>
              </a:rPr>
              <a:t>, </a:t>
            </a:r>
            <a:r>
              <a:rPr lang="en-US" sz="1400" b="1" dirty="0" err="1">
                <a:solidFill>
                  <a:srgbClr val="0000C0"/>
                </a:solidFill>
                <a:latin typeface="Consolas"/>
              </a:rPr>
              <a:t>bmi</a:t>
            </a:r>
            <a:r>
              <a:rPr lang="en-US" sz="1400" b="1" dirty="0">
                <a:solidFill>
                  <a:srgbClr val="000000"/>
                </a:solidFill>
                <a:latin typeface="Consolas"/>
              </a:rPr>
              <a:t>;    </a:t>
            </a:r>
          </a:p>
          <a:p>
            <a:r>
              <a:rPr lang="en-US" sz="1400" b="1" dirty="0" smtClean="0">
                <a:solidFill>
                  <a:srgbClr val="7F0055"/>
                </a:solidFill>
                <a:latin typeface="Consolas"/>
              </a:rPr>
              <a:t>    public</a:t>
            </a:r>
            <a:r>
              <a:rPr lang="en-US" sz="14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400" b="1" dirty="0">
                <a:solidFill>
                  <a:srgbClr val="7F0055"/>
                </a:solidFill>
                <a:latin typeface="Consolas"/>
              </a:rPr>
              <a:t>double</a:t>
            </a:r>
            <a:r>
              <a:rPr lang="en-US" sz="14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400" b="1" dirty="0" err="1">
                <a:solidFill>
                  <a:srgbClr val="000000"/>
                </a:solidFill>
                <a:latin typeface="Consolas"/>
              </a:rPr>
              <a:t>getHeight</a:t>
            </a:r>
            <a:r>
              <a:rPr lang="en-US" sz="1400" b="1" dirty="0">
                <a:solidFill>
                  <a:srgbClr val="000000"/>
                </a:solidFill>
                <a:latin typeface="Consolas"/>
              </a:rPr>
              <a:t>() {</a:t>
            </a:r>
          </a:p>
          <a:p>
            <a:r>
              <a:rPr lang="en-US" sz="1400" dirty="0">
                <a:solidFill>
                  <a:srgbClr val="000000"/>
                </a:solidFill>
                <a:latin typeface="Consolas"/>
              </a:rPr>
              <a:t>        </a:t>
            </a:r>
            <a:r>
              <a:rPr lang="en-US" sz="1400" b="1" dirty="0">
                <a:solidFill>
                  <a:srgbClr val="7F0055"/>
                </a:solidFill>
                <a:latin typeface="Consolas"/>
              </a:rPr>
              <a:t>return</a:t>
            </a:r>
            <a:r>
              <a:rPr lang="en-US" sz="14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400" b="1" dirty="0">
                <a:solidFill>
                  <a:srgbClr val="0000C0"/>
                </a:solidFill>
                <a:latin typeface="Consolas"/>
              </a:rPr>
              <a:t>height</a:t>
            </a:r>
            <a:r>
              <a:rPr lang="en-US" sz="1400" b="1" dirty="0">
                <a:solidFill>
                  <a:srgbClr val="000000"/>
                </a:solidFill>
                <a:latin typeface="Consolas"/>
              </a:rPr>
              <a:t>;</a:t>
            </a:r>
          </a:p>
          <a:p>
            <a:r>
              <a:rPr lang="en-US" sz="1400" dirty="0">
                <a:solidFill>
                  <a:srgbClr val="000000"/>
                </a:solidFill>
                <a:latin typeface="Consolas"/>
              </a:rPr>
              <a:t>    }</a:t>
            </a:r>
          </a:p>
          <a:p>
            <a:r>
              <a:rPr lang="en-US" sz="1400" dirty="0">
                <a:solidFill>
                  <a:srgbClr val="000000"/>
                </a:solidFill>
                <a:latin typeface="Consolas"/>
              </a:rPr>
              <a:t>    </a:t>
            </a:r>
            <a:r>
              <a:rPr lang="en-US" sz="1400" b="1" dirty="0">
                <a:solidFill>
                  <a:srgbClr val="7F0055"/>
                </a:solidFill>
                <a:latin typeface="Consolas"/>
              </a:rPr>
              <a:t>public</a:t>
            </a:r>
            <a:r>
              <a:rPr lang="en-US" sz="14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400" b="1" dirty="0">
                <a:solidFill>
                  <a:srgbClr val="7F0055"/>
                </a:solidFill>
                <a:latin typeface="Consolas"/>
              </a:rPr>
              <a:t>void</a:t>
            </a:r>
            <a:r>
              <a:rPr lang="en-US" sz="14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400" b="1" dirty="0" err="1">
                <a:solidFill>
                  <a:srgbClr val="000000"/>
                </a:solidFill>
                <a:latin typeface="Consolas"/>
              </a:rPr>
              <a:t>setHeight</a:t>
            </a:r>
            <a:r>
              <a:rPr lang="en-US" sz="1400" b="1" dirty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400" b="1" dirty="0">
                <a:solidFill>
                  <a:srgbClr val="7F0055"/>
                </a:solidFill>
                <a:latin typeface="Consolas"/>
              </a:rPr>
              <a:t>double</a:t>
            </a:r>
            <a:r>
              <a:rPr lang="en-US" sz="14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400" b="1" dirty="0" err="1">
                <a:solidFill>
                  <a:srgbClr val="000000"/>
                </a:solidFill>
                <a:latin typeface="Consolas"/>
              </a:rPr>
              <a:t>newHeight</a:t>
            </a:r>
            <a:r>
              <a:rPr lang="en-US" sz="1400" b="1" dirty="0">
                <a:solidFill>
                  <a:srgbClr val="000000"/>
                </a:solidFill>
                <a:latin typeface="Consolas"/>
              </a:rPr>
              <a:t>) {</a:t>
            </a:r>
          </a:p>
          <a:p>
            <a:r>
              <a:rPr lang="en-US" sz="1400" dirty="0">
                <a:solidFill>
                  <a:srgbClr val="000000"/>
                </a:solidFill>
                <a:latin typeface="Consolas"/>
              </a:rPr>
              <a:t>        </a:t>
            </a:r>
            <a:r>
              <a:rPr lang="en-US" sz="1400" dirty="0">
                <a:solidFill>
                  <a:srgbClr val="0000C0"/>
                </a:solidFill>
                <a:latin typeface="Consolas"/>
              </a:rPr>
              <a:t>height</a:t>
            </a:r>
            <a:r>
              <a:rPr lang="en-US" sz="1400" dirty="0">
                <a:solidFill>
                  <a:srgbClr val="000000"/>
                </a:solidFill>
                <a:latin typeface="Consolas"/>
              </a:rPr>
              <a:t> = </a:t>
            </a:r>
            <a:r>
              <a:rPr lang="en-US" sz="1400" dirty="0" err="1">
                <a:solidFill>
                  <a:srgbClr val="000000"/>
                </a:solidFill>
                <a:latin typeface="Consolas"/>
              </a:rPr>
              <a:t>newHeight</a:t>
            </a:r>
            <a:r>
              <a:rPr lang="en-US" sz="1400" dirty="0">
                <a:solidFill>
                  <a:srgbClr val="000000"/>
                </a:solidFill>
                <a:latin typeface="Consolas"/>
              </a:rPr>
              <a:t>;</a:t>
            </a:r>
          </a:p>
          <a:p>
            <a:r>
              <a:rPr lang="en-US" sz="1400" dirty="0">
                <a:solidFill>
                  <a:srgbClr val="000000"/>
                </a:solidFill>
                <a:latin typeface="Consolas"/>
              </a:rPr>
              <a:t>        </a:t>
            </a:r>
            <a:r>
              <a:rPr lang="en-US" sz="1400" dirty="0" err="1">
                <a:solidFill>
                  <a:srgbClr val="0000C0"/>
                </a:solidFill>
                <a:latin typeface="Consolas"/>
              </a:rPr>
              <a:t>bmi</a:t>
            </a:r>
            <a:r>
              <a:rPr lang="en-US" sz="1400" dirty="0">
                <a:solidFill>
                  <a:srgbClr val="000000"/>
                </a:solidFill>
                <a:latin typeface="Consolas"/>
              </a:rPr>
              <a:t> = </a:t>
            </a:r>
            <a:r>
              <a:rPr lang="en-US" sz="1400" dirty="0" err="1">
                <a:solidFill>
                  <a:srgbClr val="000000"/>
                </a:solidFill>
                <a:latin typeface="Consolas"/>
              </a:rPr>
              <a:t>calculateBMI</a:t>
            </a:r>
            <a:r>
              <a:rPr lang="en-US" sz="1400" dirty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400" dirty="0">
                <a:solidFill>
                  <a:srgbClr val="0000C0"/>
                </a:solidFill>
                <a:latin typeface="Consolas"/>
              </a:rPr>
              <a:t>height</a:t>
            </a:r>
            <a:r>
              <a:rPr lang="en-US" sz="1400" dirty="0">
                <a:solidFill>
                  <a:srgbClr val="000000"/>
                </a:solidFill>
                <a:latin typeface="Consolas"/>
              </a:rPr>
              <a:t>, </a:t>
            </a:r>
            <a:r>
              <a:rPr lang="en-US" sz="1400" dirty="0">
                <a:solidFill>
                  <a:srgbClr val="0000C0"/>
                </a:solidFill>
                <a:latin typeface="Consolas"/>
              </a:rPr>
              <a:t>weight</a:t>
            </a:r>
            <a:r>
              <a:rPr lang="en-US" sz="1400" dirty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sz="1400" dirty="0">
                <a:solidFill>
                  <a:srgbClr val="000000"/>
                </a:solidFill>
                <a:latin typeface="Consolas"/>
              </a:rPr>
              <a:t>    }    </a:t>
            </a:r>
          </a:p>
          <a:p>
            <a:r>
              <a:rPr lang="en-US" sz="1400" dirty="0">
                <a:solidFill>
                  <a:srgbClr val="000000"/>
                </a:solidFill>
                <a:latin typeface="Consolas"/>
              </a:rPr>
              <a:t>    </a:t>
            </a:r>
            <a:r>
              <a:rPr lang="en-US" sz="1400" b="1" dirty="0">
                <a:solidFill>
                  <a:srgbClr val="7F0055"/>
                </a:solidFill>
                <a:latin typeface="Consolas"/>
              </a:rPr>
              <a:t>public</a:t>
            </a:r>
            <a:r>
              <a:rPr lang="en-US" sz="14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400" b="1" dirty="0">
                <a:solidFill>
                  <a:srgbClr val="7F0055"/>
                </a:solidFill>
                <a:latin typeface="Consolas"/>
              </a:rPr>
              <a:t>double</a:t>
            </a:r>
            <a:r>
              <a:rPr lang="en-US" sz="14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400" b="1" dirty="0" err="1">
                <a:solidFill>
                  <a:srgbClr val="000000"/>
                </a:solidFill>
                <a:latin typeface="Consolas"/>
              </a:rPr>
              <a:t>getWeight</a:t>
            </a:r>
            <a:r>
              <a:rPr lang="en-US" sz="1400" b="1" dirty="0">
                <a:solidFill>
                  <a:srgbClr val="000000"/>
                </a:solidFill>
                <a:latin typeface="Consolas"/>
              </a:rPr>
              <a:t>() {</a:t>
            </a:r>
          </a:p>
          <a:p>
            <a:r>
              <a:rPr lang="en-US" sz="1400" dirty="0">
                <a:solidFill>
                  <a:srgbClr val="000000"/>
                </a:solidFill>
                <a:latin typeface="Consolas"/>
              </a:rPr>
              <a:t>        </a:t>
            </a:r>
            <a:r>
              <a:rPr lang="en-US" sz="1400" b="1" dirty="0">
                <a:solidFill>
                  <a:srgbClr val="7F0055"/>
                </a:solidFill>
                <a:latin typeface="Consolas"/>
              </a:rPr>
              <a:t>return</a:t>
            </a:r>
            <a:r>
              <a:rPr lang="en-US" sz="14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400" b="1" dirty="0">
                <a:solidFill>
                  <a:srgbClr val="0000C0"/>
                </a:solidFill>
                <a:latin typeface="Consolas"/>
              </a:rPr>
              <a:t>weight</a:t>
            </a:r>
            <a:r>
              <a:rPr lang="en-US" sz="1400" b="1" dirty="0">
                <a:solidFill>
                  <a:srgbClr val="000000"/>
                </a:solidFill>
                <a:latin typeface="Consolas"/>
              </a:rPr>
              <a:t>;</a:t>
            </a:r>
          </a:p>
          <a:p>
            <a:r>
              <a:rPr lang="en-US" sz="1400" dirty="0">
                <a:solidFill>
                  <a:srgbClr val="000000"/>
                </a:solidFill>
                <a:latin typeface="Consolas"/>
              </a:rPr>
              <a:t>    }</a:t>
            </a:r>
          </a:p>
          <a:p>
            <a:r>
              <a:rPr lang="en-US" sz="1400" dirty="0">
                <a:solidFill>
                  <a:srgbClr val="000000"/>
                </a:solidFill>
                <a:latin typeface="Consolas"/>
              </a:rPr>
              <a:t>    </a:t>
            </a:r>
            <a:r>
              <a:rPr lang="en-US" sz="1400" b="1" dirty="0">
                <a:solidFill>
                  <a:srgbClr val="7F0055"/>
                </a:solidFill>
                <a:latin typeface="Consolas"/>
              </a:rPr>
              <a:t>public</a:t>
            </a:r>
            <a:r>
              <a:rPr lang="en-US" sz="14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400" b="1" dirty="0">
                <a:solidFill>
                  <a:srgbClr val="7F0055"/>
                </a:solidFill>
                <a:latin typeface="Consolas"/>
              </a:rPr>
              <a:t>void</a:t>
            </a:r>
            <a:r>
              <a:rPr lang="en-US" sz="14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400" b="1" dirty="0" err="1">
                <a:solidFill>
                  <a:srgbClr val="000000"/>
                </a:solidFill>
                <a:latin typeface="Consolas"/>
              </a:rPr>
              <a:t>setWeight</a:t>
            </a:r>
            <a:r>
              <a:rPr lang="en-US" sz="1400" b="1" dirty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400" b="1" dirty="0">
                <a:solidFill>
                  <a:srgbClr val="7F0055"/>
                </a:solidFill>
                <a:latin typeface="Consolas"/>
              </a:rPr>
              <a:t>double</a:t>
            </a:r>
            <a:r>
              <a:rPr lang="en-US" sz="14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400" b="1" dirty="0" err="1">
                <a:solidFill>
                  <a:srgbClr val="000000"/>
                </a:solidFill>
                <a:latin typeface="Consolas"/>
              </a:rPr>
              <a:t>newWeight</a:t>
            </a:r>
            <a:r>
              <a:rPr lang="en-US" sz="1400" b="1" dirty="0">
                <a:solidFill>
                  <a:srgbClr val="000000"/>
                </a:solidFill>
                <a:latin typeface="Consolas"/>
              </a:rPr>
              <a:t>) {</a:t>
            </a:r>
          </a:p>
          <a:p>
            <a:r>
              <a:rPr lang="en-US" sz="1400" dirty="0">
                <a:solidFill>
                  <a:srgbClr val="000000"/>
                </a:solidFill>
                <a:latin typeface="Consolas"/>
              </a:rPr>
              <a:t>        </a:t>
            </a:r>
            <a:r>
              <a:rPr lang="en-US" sz="1400" dirty="0">
                <a:solidFill>
                  <a:srgbClr val="0000C0"/>
                </a:solidFill>
                <a:latin typeface="Consolas"/>
              </a:rPr>
              <a:t>weight</a:t>
            </a:r>
            <a:r>
              <a:rPr lang="en-US" sz="1400" dirty="0">
                <a:solidFill>
                  <a:srgbClr val="000000"/>
                </a:solidFill>
                <a:latin typeface="Consolas"/>
              </a:rPr>
              <a:t> = </a:t>
            </a:r>
            <a:r>
              <a:rPr lang="en-US" sz="1400" dirty="0" err="1">
                <a:solidFill>
                  <a:srgbClr val="000000"/>
                </a:solidFill>
                <a:latin typeface="Consolas"/>
              </a:rPr>
              <a:t>newWeight</a:t>
            </a:r>
            <a:r>
              <a:rPr lang="en-US" sz="1400" dirty="0">
                <a:solidFill>
                  <a:srgbClr val="000000"/>
                </a:solidFill>
                <a:latin typeface="Consolas"/>
              </a:rPr>
              <a:t>;</a:t>
            </a:r>
          </a:p>
          <a:p>
            <a:r>
              <a:rPr lang="en-US" sz="1400" dirty="0">
                <a:solidFill>
                  <a:srgbClr val="000000"/>
                </a:solidFill>
                <a:latin typeface="Consolas"/>
              </a:rPr>
              <a:t>        </a:t>
            </a:r>
            <a:r>
              <a:rPr lang="en-US" sz="1400" dirty="0" err="1">
                <a:solidFill>
                  <a:srgbClr val="0000C0"/>
                </a:solidFill>
                <a:latin typeface="Consolas"/>
              </a:rPr>
              <a:t>bmi</a:t>
            </a:r>
            <a:r>
              <a:rPr lang="en-US" sz="1400" dirty="0">
                <a:solidFill>
                  <a:srgbClr val="000000"/>
                </a:solidFill>
                <a:latin typeface="Consolas"/>
              </a:rPr>
              <a:t> = </a:t>
            </a:r>
            <a:r>
              <a:rPr lang="en-US" sz="1400" dirty="0" err="1">
                <a:solidFill>
                  <a:srgbClr val="000000"/>
                </a:solidFill>
                <a:latin typeface="Consolas"/>
              </a:rPr>
              <a:t>calculateBMI</a:t>
            </a:r>
            <a:r>
              <a:rPr lang="en-US" sz="1400" dirty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400" dirty="0">
                <a:solidFill>
                  <a:srgbClr val="0000C0"/>
                </a:solidFill>
                <a:latin typeface="Consolas"/>
              </a:rPr>
              <a:t>height</a:t>
            </a:r>
            <a:r>
              <a:rPr lang="en-US" sz="1400" dirty="0">
                <a:solidFill>
                  <a:srgbClr val="000000"/>
                </a:solidFill>
                <a:latin typeface="Consolas"/>
              </a:rPr>
              <a:t>, </a:t>
            </a:r>
            <a:r>
              <a:rPr lang="en-US" sz="1400" dirty="0">
                <a:solidFill>
                  <a:srgbClr val="0000C0"/>
                </a:solidFill>
                <a:latin typeface="Consolas"/>
              </a:rPr>
              <a:t>weight</a:t>
            </a:r>
            <a:r>
              <a:rPr lang="en-US" sz="1400" dirty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sz="1400" dirty="0">
                <a:solidFill>
                  <a:srgbClr val="000000"/>
                </a:solidFill>
                <a:latin typeface="Consolas"/>
              </a:rPr>
              <a:t>    }    </a:t>
            </a:r>
          </a:p>
          <a:p>
            <a:r>
              <a:rPr lang="en-US" sz="1400" dirty="0">
                <a:solidFill>
                  <a:srgbClr val="000000"/>
                </a:solidFill>
                <a:latin typeface="Consolas"/>
              </a:rPr>
              <a:t>    </a:t>
            </a:r>
            <a:r>
              <a:rPr lang="en-US" sz="1400" b="1" dirty="0">
                <a:solidFill>
                  <a:srgbClr val="7F0055"/>
                </a:solidFill>
                <a:latin typeface="Consolas"/>
              </a:rPr>
              <a:t>public</a:t>
            </a:r>
            <a:r>
              <a:rPr lang="en-US" sz="14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400" b="1" dirty="0">
                <a:solidFill>
                  <a:srgbClr val="7F0055"/>
                </a:solidFill>
                <a:latin typeface="Consolas"/>
              </a:rPr>
              <a:t>double</a:t>
            </a:r>
            <a:r>
              <a:rPr lang="en-US" sz="14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400" b="1" dirty="0" err="1">
                <a:solidFill>
                  <a:srgbClr val="000000"/>
                </a:solidFill>
                <a:latin typeface="Consolas"/>
              </a:rPr>
              <a:t>getBMI</a:t>
            </a:r>
            <a:r>
              <a:rPr lang="en-US" sz="1400" b="1" dirty="0">
                <a:solidFill>
                  <a:srgbClr val="000000"/>
                </a:solidFill>
                <a:latin typeface="Consolas"/>
              </a:rPr>
              <a:t>() {</a:t>
            </a:r>
          </a:p>
          <a:p>
            <a:r>
              <a:rPr lang="en-US" sz="1400" dirty="0">
                <a:solidFill>
                  <a:srgbClr val="000000"/>
                </a:solidFill>
                <a:latin typeface="Consolas"/>
              </a:rPr>
              <a:t>        </a:t>
            </a:r>
            <a:r>
              <a:rPr lang="en-US" sz="1400" b="1" dirty="0">
                <a:solidFill>
                  <a:srgbClr val="7F0055"/>
                </a:solidFill>
                <a:latin typeface="Consolas"/>
              </a:rPr>
              <a:t>return</a:t>
            </a:r>
            <a:r>
              <a:rPr lang="en-US" sz="14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400" b="1" dirty="0" err="1">
                <a:solidFill>
                  <a:srgbClr val="0000C0"/>
                </a:solidFill>
                <a:latin typeface="Consolas"/>
              </a:rPr>
              <a:t>bmi</a:t>
            </a:r>
            <a:r>
              <a:rPr lang="en-US" sz="1400" b="1" dirty="0">
                <a:solidFill>
                  <a:srgbClr val="000000"/>
                </a:solidFill>
                <a:latin typeface="Consolas"/>
              </a:rPr>
              <a:t>;</a:t>
            </a:r>
          </a:p>
          <a:p>
            <a:r>
              <a:rPr lang="en-US" sz="1400" dirty="0">
                <a:solidFill>
                  <a:srgbClr val="000000"/>
                </a:solidFill>
                <a:latin typeface="Consolas"/>
              </a:rPr>
              <a:t>    }</a:t>
            </a:r>
          </a:p>
          <a:p>
            <a:r>
              <a:rPr lang="en-US" sz="1400" dirty="0">
                <a:solidFill>
                  <a:srgbClr val="000000"/>
                </a:solidFill>
                <a:latin typeface="Consolas"/>
              </a:rPr>
              <a:t>    </a:t>
            </a:r>
            <a:r>
              <a:rPr lang="en-US" sz="1400" b="1" dirty="0">
                <a:solidFill>
                  <a:srgbClr val="7F0055"/>
                </a:solidFill>
                <a:latin typeface="Consolas"/>
              </a:rPr>
              <a:t>public</a:t>
            </a:r>
            <a:r>
              <a:rPr lang="en-US" sz="14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400" b="1" dirty="0">
                <a:solidFill>
                  <a:srgbClr val="7F0055"/>
                </a:solidFill>
                <a:latin typeface="Consolas"/>
              </a:rPr>
              <a:t>double</a:t>
            </a:r>
            <a:r>
              <a:rPr lang="en-US" sz="14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400" b="1" dirty="0" err="1">
                <a:solidFill>
                  <a:srgbClr val="000000"/>
                </a:solidFill>
                <a:latin typeface="Consolas"/>
              </a:rPr>
              <a:t>calculateBMI</a:t>
            </a:r>
            <a:r>
              <a:rPr lang="en-US" sz="1400" b="1" dirty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400" b="1" dirty="0">
                <a:solidFill>
                  <a:srgbClr val="7F0055"/>
                </a:solidFill>
                <a:latin typeface="Consolas"/>
              </a:rPr>
              <a:t>double</a:t>
            </a:r>
            <a:r>
              <a:rPr lang="en-US" sz="1400" b="1" dirty="0">
                <a:solidFill>
                  <a:srgbClr val="000000"/>
                </a:solidFill>
                <a:latin typeface="Consolas"/>
              </a:rPr>
              <a:t> height, </a:t>
            </a:r>
            <a:r>
              <a:rPr lang="en-US" sz="1400" b="1" dirty="0">
                <a:solidFill>
                  <a:srgbClr val="7F0055"/>
                </a:solidFill>
                <a:latin typeface="Consolas"/>
              </a:rPr>
              <a:t>double</a:t>
            </a:r>
            <a:r>
              <a:rPr lang="en-US" sz="1400" b="1" dirty="0">
                <a:solidFill>
                  <a:srgbClr val="000000"/>
                </a:solidFill>
                <a:latin typeface="Consolas"/>
              </a:rPr>
              <a:t> weight) {</a:t>
            </a:r>
          </a:p>
          <a:p>
            <a:r>
              <a:rPr lang="en-US" sz="1400" b="1" dirty="0" smtClean="0">
                <a:solidFill>
                  <a:srgbClr val="7F0055"/>
                </a:solidFill>
                <a:latin typeface="Consolas"/>
              </a:rPr>
              <a:t>        return</a:t>
            </a:r>
            <a:r>
              <a:rPr lang="en-US" sz="14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400" b="1" dirty="0">
                <a:solidFill>
                  <a:srgbClr val="000000"/>
                </a:solidFill>
                <a:latin typeface="Consolas"/>
              </a:rPr>
              <a:t>weight/(height*height);</a:t>
            </a:r>
          </a:p>
          <a:p>
            <a:r>
              <a:rPr lang="en-US" sz="1400" dirty="0">
                <a:solidFill>
                  <a:srgbClr val="000000"/>
                </a:solidFill>
                <a:latin typeface="Consolas"/>
              </a:rPr>
              <a:t>}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62000" y="5410200"/>
            <a:ext cx="5943600" cy="5334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838200" y="4393870"/>
            <a:ext cx="3886200" cy="3048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990600" y="2971800"/>
            <a:ext cx="3886200" cy="3048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5486400" y="1295400"/>
            <a:ext cx="533400" cy="4572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~PP1654.WAV">
            <a:hlinkClick r:id="" action="ppaction://media"/>
          </p:cNvPr>
          <p:cNvPicPr>
            <a:picLocks noRot="1" noChangeAspect="1"/>
          </p:cNvPicPr>
          <p:nvPr>
            <a:wavAudioFile r:embed="rId2" name="~PP1654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08577626"/>
      </p:ext>
    </p:extLst>
  </p:cSld>
  <p:clrMapOvr>
    <a:masterClrMapping/>
  </p:clrMapOvr>
  <p:transition advTm="14192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2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5" grpId="0" animBg="1"/>
      <p:bldP spid="6" grpId="0" animBg="1"/>
      <p:bldP spid="9" grpId="0" animBg="1"/>
      <p:bldP spid="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Implementing Multiple Interfaces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04800" y="1371600"/>
            <a:ext cx="8382000" cy="4876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400" b="1" dirty="0">
                <a:solidFill>
                  <a:srgbClr val="7F0055"/>
                </a:solidFill>
                <a:latin typeface="Consolas"/>
              </a:rPr>
              <a:t>public</a:t>
            </a:r>
            <a:r>
              <a:rPr lang="en-US" sz="14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400" b="1" dirty="0">
                <a:solidFill>
                  <a:srgbClr val="7F0055"/>
                </a:solidFill>
                <a:latin typeface="Consolas"/>
              </a:rPr>
              <a:t>class</a:t>
            </a:r>
            <a:r>
              <a:rPr lang="en-US" sz="14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400" b="1" dirty="0" err="1">
                <a:solidFill>
                  <a:srgbClr val="000000"/>
                </a:solidFill>
                <a:latin typeface="Consolas"/>
              </a:rPr>
              <a:t>ABMISpreadsheetAndCalculator</a:t>
            </a:r>
            <a:r>
              <a:rPr lang="en-US" sz="14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400" b="1" dirty="0">
                <a:solidFill>
                  <a:srgbClr val="7F0055"/>
                </a:solidFill>
                <a:latin typeface="Consolas"/>
              </a:rPr>
              <a:t>implements</a:t>
            </a:r>
            <a:r>
              <a:rPr lang="en-US" sz="14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400" b="1" dirty="0" err="1">
                <a:solidFill>
                  <a:srgbClr val="000000"/>
                </a:solidFill>
                <a:latin typeface="Consolas"/>
              </a:rPr>
              <a:t>BMISpreadsheet</a:t>
            </a:r>
            <a:r>
              <a:rPr lang="en-US" sz="1400" b="1" dirty="0">
                <a:solidFill>
                  <a:srgbClr val="000000"/>
                </a:solidFill>
                <a:latin typeface="Consolas"/>
              </a:rPr>
              <a:t>, </a:t>
            </a:r>
            <a:r>
              <a:rPr lang="en-US" sz="1400" b="1" dirty="0" err="1">
                <a:solidFill>
                  <a:srgbClr val="000000"/>
                </a:solidFill>
                <a:latin typeface="Consolas"/>
              </a:rPr>
              <a:t>BMICalculator</a:t>
            </a:r>
            <a:r>
              <a:rPr lang="en-US" sz="1400" b="1" dirty="0">
                <a:solidFill>
                  <a:srgbClr val="000000"/>
                </a:solidFill>
                <a:latin typeface="Consolas"/>
              </a:rPr>
              <a:t>{    </a:t>
            </a:r>
          </a:p>
          <a:p>
            <a:r>
              <a:rPr lang="en-US" sz="1400" b="1" dirty="0" smtClean="0">
                <a:solidFill>
                  <a:srgbClr val="7F0055"/>
                </a:solidFill>
                <a:latin typeface="Consolas"/>
              </a:rPr>
              <a:t>    double</a:t>
            </a:r>
            <a:r>
              <a:rPr lang="en-US" sz="14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400" b="1" dirty="0">
                <a:solidFill>
                  <a:srgbClr val="0000C0"/>
                </a:solidFill>
                <a:latin typeface="Consolas"/>
              </a:rPr>
              <a:t>height</a:t>
            </a:r>
            <a:r>
              <a:rPr lang="en-US" sz="1400" b="1" dirty="0">
                <a:solidFill>
                  <a:srgbClr val="000000"/>
                </a:solidFill>
                <a:latin typeface="Consolas"/>
              </a:rPr>
              <a:t>, </a:t>
            </a:r>
            <a:r>
              <a:rPr lang="en-US" sz="1400" b="1" dirty="0">
                <a:solidFill>
                  <a:srgbClr val="0000C0"/>
                </a:solidFill>
                <a:latin typeface="Consolas"/>
              </a:rPr>
              <a:t>weight</a:t>
            </a:r>
            <a:r>
              <a:rPr lang="en-US" sz="1400" b="1" dirty="0">
                <a:solidFill>
                  <a:srgbClr val="000000"/>
                </a:solidFill>
                <a:latin typeface="Consolas"/>
              </a:rPr>
              <a:t>, </a:t>
            </a:r>
            <a:r>
              <a:rPr lang="en-US" sz="1400" b="1" dirty="0" err="1">
                <a:solidFill>
                  <a:srgbClr val="0000C0"/>
                </a:solidFill>
                <a:latin typeface="Consolas"/>
              </a:rPr>
              <a:t>bmi</a:t>
            </a:r>
            <a:r>
              <a:rPr lang="en-US" sz="1400" b="1" dirty="0">
                <a:solidFill>
                  <a:srgbClr val="000000"/>
                </a:solidFill>
                <a:latin typeface="Consolas"/>
              </a:rPr>
              <a:t>;    </a:t>
            </a:r>
          </a:p>
          <a:p>
            <a:r>
              <a:rPr lang="en-US" sz="1400" b="1" dirty="0" smtClean="0">
                <a:solidFill>
                  <a:srgbClr val="7F0055"/>
                </a:solidFill>
                <a:latin typeface="Consolas"/>
              </a:rPr>
              <a:t>    public</a:t>
            </a:r>
            <a:r>
              <a:rPr lang="en-US" sz="14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400" b="1" dirty="0">
                <a:solidFill>
                  <a:srgbClr val="7F0055"/>
                </a:solidFill>
                <a:latin typeface="Consolas"/>
              </a:rPr>
              <a:t>double</a:t>
            </a:r>
            <a:r>
              <a:rPr lang="en-US" sz="14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400" b="1" dirty="0" err="1">
                <a:solidFill>
                  <a:srgbClr val="000000"/>
                </a:solidFill>
                <a:latin typeface="Consolas"/>
              </a:rPr>
              <a:t>getHeight</a:t>
            </a:r>
            <a:r>
              <a:rPr lang="en-US" sz="1400" b="1" dirty="0">
                <a:solidFill>
                  <a:srgbClr val="000000"/>
                </a:solidFill>
                <a:latin typeface="Consolas"/>
              </a:rPr>
              <a:t>() {</a:t>
            </a:r>
          </a:p>
          <a:p>
            <a:r>
              <a:rPr lang="en-US" sz="1400" dirty="0">
                <a:solidFill>
                  <a:srgbClr val="000000"/>
                </a:solidFill>
                <a:latin typeface="Consolas"/>
              </a:rPr>
              <a:t>        </a:t>
            </a:r>
            <a:r>
              <a:rPr lang="en-US" sz="1400" b="1" dirty="0">
                <a:solidFill>
                  <a:srgbClr val="7F0055"/>
                </a:solidFill>
                <a:latin typeface="Consolas"/>
              </a:rPr>
              <a:t>return</a:t>
            </a:r>
            <a:r>
              <a:rPr lang="en-US" sz="14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400" b="1" dirty="0">
                <a:solidFill>
                  <a:srgbClr val="0000C0"/>
                </a:solidFill>
                <a:latin typeface="Consolas"/>
              </a:rPr>
              <a:t>height</a:t>
            </a:r>
            <a:r>
              <a:rPr lang="en-US" sz="1400" b="1" dirty="0">
                <a:solidFill>
                  <a:srgbClr val="000000"/>
                </a:solidFill>
                <a:latin typeface="Consolas"/>
              </a:rPr>
              <a:t>;</a:t>
            </a:r>
          </a:p>
          <a:p>
            <a:r>
              <a:rPr lang="en-US" sz="1400" dirty="0">
                <a:solidFill>
                  <a:srgbClr val="000000"/>
                </a:solidFill>
                <a:latin typeface="Consolas"/>
              </a:rPr>
              <a:t>    }</a:t>
            </a:r>
          </a:p>
          <a:p>
            <a:r>
              <a:rPr lang="en-US" sz="1400" dirty="0">
                <a:solidFill>
                  <a:srgbClr val="000000"/>
                </a:solidFill>
                <a:latin typeface="Consolas"/>
              </a:rPr>
              <a:t>    </a:t>
            </a:r>
            <a:r>
              <a:rPr lang="en-US" sz="1400" b="1" dirty="0">
                <a:solidFill>
                  <a:srgbClr val="7F0055"/>
                </a:solidFill>
                <a:latin typeface="Consolas"/>
              </a:rPr>
              <a:t>public</a:t>
            </a:r>
            <a:r>
              <a:rPr lang="en-US" sz="14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400" b="1" dirty="0">
                <a:solidFill>
                  <a:srgbClr val="7F0055"/>
                </a:solidFill>
                <a:latin typeface="Consolas"/>
              </a:rPr>
              <a:t>void</a:t>
            </a:r>
            <a:r>
              <a:rPr lang="en-US" sz="14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400" b="1" dirty="0" err="1">
                <a:solidFill>
                  <a:srgbClr val="000000"/>
                </a:solidFill>
                <a:latin typeface="Consolas"/>
              </a:rPr>
              <a:t>setHeight</a:t>
            </a:r>
            <a:r>
              <a:rPr lang="en-US" sz="1400" b="1" dirty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400" b="1" dirty="0">
                <a:solidFill>
                  <a:srgbClr val="7F0055"/>
                </a:solidFill>
                <a:latin typeface="Consolas"/>
              </a:rPr>
              <a:t>double</a:t>
            </a:r>
            <a:r>
              <a:rPr lang="en-US" sz="14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400" b="1" dirty="0" err="1">
                <a:solidFill>
                  <a:srgbClr val="000000"/>
                </a:solidFill>
                <a:latin typeface="Consolas"/>
              </a:rPr>
              <a:t>newHeight</a:t>
            </a:r>
            <a:r>
              <a:rPr lang="en-US" sz="1400" b="1" dirty="0">
                <a:solidFill>
                  <a:srgbClr val="000000"/>
                </a:solidFill>
                <a:latin typeface="Consolas"/>
              </a:rPr>
              <a:t>) {</a:t>
            </a:r>
          </a:p>
          <a:p>
            <a:r>
              <a:rPr lang="en-US" sz="1400" dirty="0">
                <a:solidFill>
                  <a:srgbClr val="000000"/>
                </a:solidFill>
                <a:latin typeface="Consolas"/>
              </a:rPr>
              <a:t>        </a:t>
            </a:r>
            <a:r>
              <a:rPr lang="en-US" sz="1400" dirty="0">
                <a:solidFill>
                  <a:srgbClr val="0000C0"/>
                </a:solidFill>
                <a:latin typeface="Consolas"/>
              </a:rPr>
              <a:t>height</a:t>
            </a:r>
            <a:r>
              <a:rPr lang="en-US" sz="1400" dirty="0">
                <a:solidFill>
                  <a:srgbClr val="000000"/>
                </a:solidFill>
                <a:latin typeface="Consolas"/>
              </a:rPr>
              <a:t> = </a:t>
            </a:r>
            <a:r>
              <a:rPr lang="en-US" sz="1400" dirty="0" err="1">
                <a:solidFill>
                  <a:srgbClr val="000000"/>
                </a:solidFill>
                <a:latin typeface="Consolas"/>
              </a:rPr>
              <a:t>newHeight</a:t>
            </a:r>
            <a:r>
              <a:rPr lang="en-US" sz="1400" dirty="0">
                <a:solidFill>
                  <a:srgbClr val="000000"/>
                </a:solidFill>
                <a:latin typeface="Consolas"/>
              </a:rPr>
              <a:t>;</a:t>
            </a:r>
          </a:p>
          <a:p>
            <a:r>
              <a:rPr lang="en-US" sz="1400" dirty="0">
                <a:solidFill>
                  <a:srgbClr val="000000"/>
                </a:solidFill>
                <a:latin typeface="Consolas"/>
              </a:rPr>
              <a:t>        </a:t>
            </a:r>
            <a:r>
              <a:rPr lang="en-US" sz="1400" dirty="0" err="1">
                <a:solidFill>
                  <a:srgbClr val="0000C0"/>
                </a:solidFill>
                <a:latin typeface="Consolas"/>
              </a:rPr>
              <a:t>bmi</a:t>
            </a:r>
            <a:r>
              <a:rPr lang="en-US" sz="1400" dirty="0">
                <a:solidFill>
                  <a:srgbClr val="000000"/>
                </a:solidFill>
                <a:latin typeface="Consolas"/>
              </a:rPr>
              <a:t> = </a:t>
            </a:r>
            <a:r>
              <a:rPr lang="en-US" sz="1400" dirty="0" err="1">
                <a:solidFill>
                  <a:srgbClr val="000000"/>
                </a:solidFill>
                <a:latin typeface="Consolas"/>
              </a:rPr>
              <a:t>calculateBMI</a:t>
            </a:r>
            <a:r>
              <a:rPr lang="en-US" sz="1400" dirty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400" dirty="0">
                <a:solidFill>
                  <a:srgbClr val="0000C0"/>
                </a:solidFill>
                <a:latin typeface="Consolas"/>
              </a:rPr>
              <a:t>height</a:t>
            </a:r>
            <a:r>
              <a:rPr lang="en-US" sz="1400" dirty="0">
                <a:solidFill>
                  <a:srgbClr val="000000"/>
                </a:solidFill>
                <a:latin typeface="Consolas"/>
              </a:rPr>
              <a:t>, </a:t>
            </a:r>
            <a:r>
              <a:rPr lang="en-US" sz="1400" dirty="0">
                <a:solidFill>
                  <a:srgbClr val="0000C0"/>
                </a:solidFill>
                <a:latin typeface="Consolas"/>
              </a:rPr>
              <a:t>weight</a:t>
            </a:r>
            <a:r>
              <a:rPr lang="en-US" sz="1400" dirty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sz="1400" dirty="0">
                <a:solidFill>
                  <a:srgbClr val="000000"/>
                </a:solidFill>
                <a:latin typeface="Consolas"/>
              </a:rPr>
              <a:t>    }    </a:t>
            </a:r>
          </a:p>
          <a:p>
            <a:r>
              <a:rPr lang="en-US" sz="1400" dirty="0">
                <a:solidFill>
                  <a:srgbClr val="000000"/>
                </a:solidFill>
                <a:latin typeface="Consolas"/>
              </a:rPr>
              <a:t>    </a:t>
            </a:r>
            <a:r>
              <a:rPr lang="en-US" sz="1400" b="1" dirty="0">
                <a:solidFill>
                  <a:srgbClr val="7F0055"/>
                </a:solidFill>
                <a:latin typeface="Consolas"/>
              </a:rPr>
              <a:t>public</a:t>
            </a:r>
            <a:r>
              <a:rPr lang="en-US" sz="14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400" b="1" dirty="0">
                <a:solidFill>
                  <a:srgbClr val="7F0055"/>
                </a:solidFill>
                <a:latin typeface="Consolas"/>
              </a:rPr>
              <a:t>double</a:t>
            </a:r>
            <a:r>
              <a:rPr lang="en-US" sz="14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400" b="1" dirty="0" err="1">
                <a:solidFill>
                  <a:srgbClr val="000000"/>
                </a:solidFill>
                <a:latin typeface="Consolas"/>
              </a:rPr>
              <a:t>getWeight</a:t>
            </a:r>
            <a:r>
              <a:rPr lang="en-US" sz="1400" b="1" dirty="0">
                <a:solidFill>
                  <a:srgbClr val="000000"/>
                </a:solidFill>
                <a:latin typeface="Consolas"/>
              </a:rPr>
              <a:t>() {</a:t>
            </a:r>
          </a:p>
          <a:p>
            <a:r>
              <a:rPr lang="en-US" sz="1400" dirty="0">
                <a:solidFill>
                  <a:srgbClr val="000000"/>
                </a:solidFill>
                <a:latin typeface="Consolas"/>
              </a:rPr>
              <a:t>        </a:t>
            </a:r>
            <a:r>
              <a:rPr lang="en-US" sz="1400" b="1" dirty="0">
                <a:solidFill>
                  <a:srgbClr val="7F0055"/>
                </a:solidFill>
                <a:latin typeface="Consolas"/>
              </a:rPr>
              <a:t>return</a:t>
            </a:r>
            <a:r>
              <a:rPr lang="en-US" sz="14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400" b="1" dirty="0">
                <a:solidFill>
                  <a:srgbClr val="0000C0"/>
                </a:solidFill>
                <a:latin typeface="Consolas"/>
              </a:rPr>
              <a:t>weight</a:t>
            </a:r>
            <a:r>
              <a:rPr lang="en-US" sz="1400" b="1" dirty="0">
                <a:solidFill>
                  <a:srgbClr val="000000"/>
                </a:solidFill>
                <a:latin typeface="Consolas"/>
              </a:rPr>
              <a:t>;</a:t>
            </a:r>
          </a:p>
          <a:p>
            <a:r>
              <a:rPr lang="en-US" sz="1400" dirty="0">
                <a:solidFill>
                  <a:srgbClr val="000000"/>
                </a:solidFill>
                <a:latin typeface="Consolas"/>
              </a:rPr>
              <a:t>    }</a:t>
            </a:r>
          </a:p>
          <a:p>
            <a:r>
              <a:rPr lang="en-US" sz="1400" dirty="0">
                <a:solidFill>
                  <a:srgbClr val="000000"/>
                </a:solidFill>
                <a:latin typeface="Consolas"/>
              </a:rPr>
              <a:t>    </a:t>
            </a:r>
            <a:r>
              <a:rPr lang="en-US" sz="1400" b="1" dirty="0">
                <a:solidFill>
                  <a:srgbClr val="7F0055"/>
                </a:solidFill>
                <a:latin typeface="Consolas"/>
              </a:rPr>
              <a:t>public</a:t>
            </a:r>
            <a:r>
              <a:rPr lang="en-US" sz="14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400" b="1" dirty="0">
                <a:solidFill>
                  <a:srgbClr val="7F0055"/>
                </a:solidFill>
                <a:latin typeface="Consolas"/>
              </a:rPr>
              <a:t>void</a:t>
            </a:r>
            <a:r>
              <a:rPr lang="en-US" sz="14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400" b="1" dirty="0" err="1">
                <a:solidFill>
                  <a:srgbClr val="000000"/>
                </a:solidFill>
                <a:latin typeface="Consolas"/>
              </a:rPr>
              <a:t>setWeight</a:t>
            </a:r>
            <a:r>
              <a:rPr lang="en-US" sz="1400" b="1" dirty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400" b="1" dirty="0">
                <a:solidFill>
                  <a:srgbClr val="7F0055"/>
                </a:solidFill>
                <a:latin typeface="Consolas"/>
              </a:rPr>
              <a:t>double</a:t>
            </a:r>
            <a:r>
              <a:rPr lang="en-US" sz="14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400" b="1" dirty="0" err="1">
                <a:solidFill>
                  <a:srgbClr val="000000"/>
                </a:solidFill>
                <a:latin typeface="Consolas"/>
              </a:rPr>
              <a:t>newWeight</a:t>
            </a:r>
            <a:r>
              <a:rPr lang="en-US" sz="1400" b="1" dirty="0">
                <a:solidFill>
                  <a:srgbClr val="000000"/>
                </a:solidFill>
                <a:latin typeface="Consolas"/>
              </a:rPr>
              <a:t>) {</a:t>
            </a:r>
          </a:p>
          <a:p>
            <a:r>
              <a:rPr lang="en-US" sz="1400" dirty="0">
                <a:solidFill>
                  <a:srgbClr val="000000"/>
                </a:solidFill>
                <a:latin typeface="Consolas"/>
              </a:rPr>
              <a:t>        </a:t>
            </a:r>
            <a:r>
              <a:rPr lang="en-US" sz="1400" dirty="0">
                <a:solidFill>
                  <a:srgbClr val="0000C0"/>
                </a:solidFill>
                <a:latin typeface="Consolas"/>
              </a:rPr>
              <a:t>weight</a:t>
            </a:r>
            <a:r>
              <a:rPr lang="en-US" sz="1400" dirty="0">
                <a:solidFill>
                  <a:srgbClr val="000000"/>
                </a:solidFill>
                <a:latin typeface="Consolas"/>
              </a:rPr>
              <a:t> = </a:t>
            </a:r>
            <a:r>
              <a:rPr lang="en-US" sz="1400" dirty="0" err="1">
                <a:solidFill>
                  <a:srgbClr val="000000"/>
                </a:solidFill>
                <a:latin typeface="Consolas"/>
              </a:rPr>
              <a:t>newWeight</a:t>
            </a:r>
            <a:r>
              <a:rPr lang="en-US" sz="1400" dirty="0">
                <a:solidFill>
                  <a:srgbClr val="000000"/>
                </a:solidFill>
                <a:latin typeface="Consolas"/>
              </a:rPr>
              <a:t>;</a:t>
            </a:r>
          </a:p>
          <a:p>
            <a:r>
              <a:rPr lang="en-US" sz="1400" dirty="0">
                <a:solidFill>
                  <a:srgbClr val="000000"/>
                </a:solidFill>
                <a:latin typeface="Consolas"/>
              </a:rPr>
              <a:t>        </a:t>
            </a:r>
            <a:r>
              <a:rPr lang="en-US" sz="1400" dirty="0" err="1">
                <a:solidFill>
                  <a:srgbClr val="0000C0"/>
                </a:solidFill>
                <a:latin typeface="Consolas"/>
              </a:rPr>
              <a:t>bmi</a:t>
            </a:r>
            <a:r>
              <a:rPr lang="en-US" sz="1400" dirty="0">
                <a:solidFill>
                  <a:srgbClr val="000000"/>
                </a:solidFill>
                <a:latin typeface="Consolas"/>
              </a:rPr>
              <a:t> = </a:t>
            </a:r>
            <a:r>
              <a:rPr lang="en-US" sz="1400" dirty="0" err="1">
                <a:solidFill>
                  <a:srgbClr val="000000"/>
                </a:solidFill>
                <a:latin typeface="Consolas"/>
              </a:rPr>
              <a:t>calculateBMI</a:t>
            </a:r>
            <a:r>
              <a:rPr lang="en-US" sz="1400" dirty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400" dirty="0">
                <a:solidFill>
                  <a:srgbClr val="0000C0"/>
                </a:solidFill>
                <a:latin typeface="Consolas"/>
              </a:rPr>
              <a:t>height</a:t>
            </a:r>
            <a:r>
              <a:rPr lang="en-US" sz="1400" dirty="0">
                <a:solidFill>
                  <a:srgbClr val="000000"/>
                </a:solidFill>
                <a:latin typeface="Consolas"/>
              </a:rPr>
              <a:t>, </a:t>
            </a:r>
            <a:r>
              <a:rPr lang="en-US" sz="1400" dirty="0">
                <a:solidFill>
                  <a:srgbClr val="0000C0"/>
                </a:solidFill>
                <a:latin typeface="Consolas"/>
              </a:rPr>
              <a:t>weight</a:t>
            </a:r>
            <a:r>
              <a:rPr lang="en-US" sz="1400" dirty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sz="1400" dirty="0">
                <a:solidFill>
                  <a:srgbClr val="000000"/>
                </a:solidFill>
                <a:latin typeface="Consolas"/>
              </a:rPr>
              <a:t>    }    </a:t>
            </a:r>
          </a:p>
          <a:p>
            <a:r>
              <a:rPr lang="en-US" sz="1400" dirty="0">
                <a:solidFill>
                  <a:srgbClr val="000000"/>
                </a:solidFill>
                <a:latin typeface="Consolas"/>
              </a:rPr>
              <a:t>    </a:t>
            </a:r>
            <a:r>
              <a:rPr lang="en-US" sz="1400" b="1" dirty="0">
                <a:solidFill>
                  <a:srgbClr val="7F0055"/>
                </a:solidFill>
                <a:latin typeface="Consolas"/>
              </a:rPr>
              <a:t>public</a:t>
            </a:r>
            <a:r>
              <a:rPr lang="en-US" sz="14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400" b="1" dirty="0">
                <a:solidFill>
                  <a:srgbClr val="7F0055"/>
                </a:solidFill>
                <a:latin typeface="Consolas"/>
              </a:rPr>
              <a:t>double</a:t>
            </a:r>
            <a:r>
              <a:rPr lang="en-US" sz="14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400" b="1" dirty="0" err="1">
                <a:solidFill>
                  <a:srgbClr val="000000"/>
                </a:solidFill>
                <a:latin typeface="Consolas"/>
              </a:rPr>
              <a:t>getBMI</a:t>
            </a:r>
            <a:r>
              <a:rPr lang="en-US" sz="1400" b="1" dirty="0">
                <a:solidFill>
                  <a:srgbClr val="000000"/>
                </a:solidFill>
                <a:latin typeface="Consolas"/>
              </a:rPr>
              <a:t>() {</a:t>
            </a:r>
          </a:p>
          <a:p>
            <a:r>
              <a:rPr lang="en-US" sz="1400" dirty="0">
                <a:solidFill>
                  <a:srgbClr val="000000"/>
                </a:solidFill>
                <a:latin typeface="Consolas"/>
              </a:rPr>
              <a:t>        </a:t>
            </a:r>
            <a:r>
              <a:rPr lang="en-US" sz="1400" b="1" dirty="0">
                <a:solidFill>
                  <a:srgbClr val="7F0055"/>
                </a:solidFill>
                <a:latin typeface="Consolas"/>
              </a:rPr>
              <a:t>return</a:t>
            </a:r>
            <a:r>
              <a:rPr lang="en-US" sz="14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400" b="1" dirty="0" err="1">
                <a:solidFill>
                  <a:srgbClr val="0000C0"/>
                </a:solidFill>
                <a:latin typeface="Consolas"/>
              </a:rPr>
              <a:t>bmi</a:t>
            </a:r>
            <a:r>
              <a:rPr lang="en-US" sz="1400" b="1" dirty="0">
                <a:solidFill>
                  <a:srgbClr val="000000"/>
                </a:solidFill>
                <a:latin typeface="Consolas"/>
              </a:rPr>
              <a:t>;</a:t>
            </a:r>
          </a:p>
          <a:p>
            <a:r>
              <a:rPr lang="en-US" sz="1400" dirty="0">
                <a:solidFill>
                  <a:srgbClr val="000000"/>
                </a:solidFill>
                <a:latin typeface="Consolas"/>
              </a:rPr>
              <a:t>    }</a:t>
            </a:r>
          </a:p>
          <a:p>
            <a:r>
              <a:rPr lang="en-US" sz="1400" dirty="0">
                <a:solidFill>
                  <a:srgbClr val="000000"/>
                </a:solidFill>
                <a:latin typeface="Consolas"/>
              </a:rPr>
              <a:t>    </a:t>
            </a:r>
            <a:r>
              <a:rPr lang="en-US" sz="1400" b="1" dirty="0">
                <a:solidFill>
                  <a:srgbClr val="7F0055"/>
                </a:solidFill>
                <a:latin typeface="Consolas"/>
              </a:rPr>
              <a:t>public</a:t>
            </a:r>
            <a:r>
              <a:rPr lang="en-US" sz="14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400" b="1" dirty="0">
                <a:solidFill>
                  <a:srgbClr val="7F0055"/>
                </a:solidFill>
                <a:latin typeface="Consolas"/>
              </a:rPr>
              <a:t>double</a:t>
            </a:r>
            <a:r>
              <a:rPr lang="en-US" sz="14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400" b="1" dirty="0" err="1">
                <a:solidFill>
                  <a:srgbClr val="000000"/>
                </a:solidFill>
                <a:latin typeface="Consolas"/>
              </a:rPr>
              <a:t>calculateBMI</a:t>
            </a:r>
            <a:r>
              <a:rPr lang="en-US" sz="1400" b="1" dirty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400" b="1" dirty="0">
                <a:solidFill>
                  <a:srgbClr val="7F0055"/>
                </a:solidFill>
                <a:latin typeface="Consolas"/>
              </a:rPr>
              <a:t>double</a:t>
            </a:r>
            <a:r>
              <a:rPr lang="en-US" sz="1400" b="1" dirty="0">
                <a:solidFill>
                  <a:srgbClr val="000000"/>
                </a:solidFill>
                <a:latin typeface="Consolas"/>
              </a:rPr>
              <a:t> height, </a:t>
            </a:r>
            <a:r>
              <a:rPr lang="en-US" sz="1400" b="1" dirty="0">
                <a:solidFill>
                  <a:srgbClr val="7F0055"/>
                </a:solidFill>
                <a:latin typeface="Consolas"/>
              </a:rPr>
              <a:t>double</a:t>
            </a:r>
            <a:r>
              <a:rPr lang="en-US" sz="1400" b="1" dirty="0">
                <a:solidFill>
                  <a:srgbClr val="000000"/>
                </a:solidFill>
                <a:latin typeface="Consolas"/>
              </a:rPr>
              <a:t> weight) {</a:t>
            </a:r>
          </a:p>
          <a:p>
            <a:r>
              <a:rPr lang="en-US" sz="1400" b="1" dirty="0" smtClean="0">
                <a:solidFill>
                  <a:srgbClr val="7F0055"/>
                </a:solidFill>
                <a:latin typeface="Consolas"/>
              </a:rPr>
              <a:t>        return</a:t>
            </a:r>
            <a:r>
              <a:rPr lang="en-US" sz="14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400" b="1" dirty="0">
                <a:solidFill>
                  <a:srgbClr val="000000"/>
                </a:solidFill>
                <a:latin typeface="Consolas"/>
              </a:rPr>
              <a:t>weight/(height*height);</a:t>
            </a:r>
          </a:p>
          <a:p>
            <a:r>
              <a:rPr lang="en-US" sz="1400" dirty="0">
                <a:solidFill>
                  <a:srgbClr val="000000"/>
                </a:solidFill>
                <a:latin typeface="Consolas"/>
              </a:rPr>
              <a:t>}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486400" y="1295400"/>
            <a:ext cx="3124200" cy="4572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~PP1021.WAV">
            <a:hlinkClick r:id="" action="ppaction://media"/>
          </p:cNvPr>
          <p:cNvPicPr>
            <a:picLocks noRot="1" noChangeAspect="1"/>
          </p:cNvPicPr>
          <p:nvPr>
            <a:wavAudioFile r:embed="rId2" name="~PP1021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02140055"/>
      </p:ext>
    </p:extLst>
  </p:cSld>
  <p:clrMapOvr>
    <a:masterClrMapping/>
  </p:clrMapOvr>
  <p:transition advTm="6886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BMICalculator</a:t>
            </a:r>
            <a:r>
              <a:rPr lang="en-US" dirty="0" smtClean="0"/>
              <a:t> Interface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04800" y="1371600"/>
            <a:ext cx="8382000" cy="1371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400" b="1" dirty="0">
                <a:solidFill>
                  <a:srgbClr val="7F0055"/>
                </a:solidFill>
                <a:latin typeface="Consolas"/>
              </a:rPr>
              <a:t>public</a:t>
            </a:r>
            <a:r>
              <a:rPr lang="en-US" sz="14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400" b="1" dirty="0" smtClean="0">
                <a:solidFill>
                  <a:srgbClr val="7F0055"/>
                </a:solidFill>
                <a:latin typeface="Consolas"/>
              </a:rPr>
              <a:t>interface </a:t>
            </a:r>
            <a:r>
              <a:rPr lang="en-US" sz="1400" b="1" dirty="0" err="1" smtClean="0">
                <a:solidFill>
                  <a:srgbClr val="000000"/>
                </a:solidFill>
                <a:latin typeface="Consolas"/>
              </a:rPr>
              <a:t>BMICalculator</a:t>
            </a:r>
            <a:r>
              <a:rPr lang="en-US" sz="1400" b="1" dirty="0" smtClean="0">
                <a:solidFill>
                  <a:srgbClr val="000000"/>
                </a:solidFill>
                <a:latin typeface="Consolas"/>
              </a:rPr>
              <a:t> {    </a:t>
            </a:r>
            <a:endParaRPr lang="en-US" sz="1400" b="1" dirty="0">
              <a:solidFill>
                <a:srgbClr val="000000"/>
              </a:solidFill>
              <a:latin typeface="Consolas"/>
            </a:endParaRPr>
          </a:p>
          <a:p>
            <a:r>
              <a:rPr lang="en-US" sz="1400" b="1" dirty="0" smtClean="0">
                <a:solidFill>
                  <a:srgbClr val="7F0055"/>
                </a:solidFill>
                <a:latin typeface="Consolas"/>
              </a:rPr>
              <a:t>   public</a:t>
            </a:r>
            <a:r>
              <a:rPr lang="en-US" sz="14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400" b="1" dirty="0">
                <a:solidFill>
                  <a:srgbClr val="7F0055"/>
                </a:solidFill>
                <a:latin typeface="Consolas"/>
              </a:rPr>
              <a:t>double</a:t>
            </a:r>
            <a:r>
              <a:rPr lang="en-US" sz="14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400" b="1" dirty="0" err="1">
                <a:solidFill>
                  <a:srgbClr val="000000"/>
                </a:solidFill>
                <a:latin typeface="Consolas"/>
              </a:rPr>
              <a:t>calculateBMI</a:t>
            </a:r>
            <a:r>
              <a:rPr lang="en-US" sz="1400" b="1" dirty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400" b="1" dirty="0">
                <a:solidFill>
                  <a:srgbClr val="7F0055"/>
                </a:solidFill>
                <a:latin typeface="Consolas"/>
              </a:rPr>
              <a:t>double</a:t>
            </a:r>
            <a:r>
              <a:rPr lang="en-US" sz="1400" b="1" dirty="0">
                <a:solidFill>
                  <a:srgbClr val="000000"/>
                </a:solidFill>
                <a:latin typeface="Consolas"/>
              </a:rPr>
              <a:t> height, </a:t>
            </a:r>
            <a:r>
              <a:rPr lang="en-US" sz="1400" b="1" dirty="0">
                <a:solidFill>
                  <a:srgbClr val="7F0055"/>
                </a:solidFill>
                <a:latin typeface="Consolas"/>
              </a:rPr>
              <a:t>double</a:t>
            </a:r>
            <a:r>
              <a:rPr lang="en-US" sz="1400" b="1" dirty="0">
                <a:solidFill>
                  <a:srgbClr val="000000"/>
                </a:solidFill>
                <a:latin typeface="Consolas"/>
              </a:rPr>
              <a:t> weight</a:t>
            </a:r>
            <a:r>
              <a:rPr lang="en-US" sz="1400" b="1" dirty="0" smtClean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sz="1400" b="1" dirty="0">
                <a:solidFill>
                  <a:srgbClr val="000000"/>
                </a:solidFill>
                <a:latin typeface="Consolas"/>
              </a:rPr>
              <a:t>}</a:t>
            </a:r>
            <a:endParaRPr lang="en-US" sz="1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7052365"/>
      </p:ext>
    </p:extLst>
  </p:cSld>
  <p:clrMapOvr>
    <a:masterClrMapping/>
  </p:clrMapOvr>
  <p:transition advTm="13810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Interfaces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295400"/>
            <a:ext cx="7924800" cy="2895600"/>
          </a:xfrm>
        </p:spPr>
        <p:txBody>
          <a:bodyPr>
            <a:normAutofit/>
          </a:bodyPr>
          <a:lstStyle/>
          <a:p>
            <a:r>
              <a:rPr lang="en-US" dirty="0" smtClean="0"/>
              <a:t>Define contracts between our users and implementers</a:t>
            </a:r>
          </a:p>
          <a:p>
            <a:r>
              <a:rPr lang="en-US" dirty="0" smtClean="0"/>
              <a:t>Optional – they may not be used</a:t>
            </a:r>
          </a:p>
          <a:p>
            <a:r>
              <a:rPr lang="en-US" dirty="0" smtClean="0"/>
              <a:t>Good style to use them</a:t>
            </a:r>
          </a:p>
        </p:txBody>
      </p:sp>
      <p:pic>
        <p:nvPicPr>
          <p:cNvPr id="6" name="~PP2146.WAV">
            <a:hlinkClick r:id="" action="ppaction://media"/>
          </p:cNvPr>
          <p:cNvPicPr>
            <a:picLocks noRot="1" noChangeAspect="1"/>
          </p:cNvPicPr>
          <p:nvPr>
            <a:wavAudioFile r:embed="rId1" name="~PP2146.WAV"/>
          </p:nvPr>
        </p:nvPicPr>
        <p:blipFill>
          <a:blip r:embed="rId3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2633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ABMICalculatorWithInterface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533400" y="1371600"/>
            <a:ext cx="7391400" cy="1066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400" b="1" dirty="0">
                <a:solidFill>
                  <a:srgbClr val="7F0055"/>
                </a:solidFill>
                <a:latin typeface="Consolas"/>
              </a:rPr>
              <a:t>public</a:t>
            </a:r>
            <a:r>
              <a:rPr lang="en-US" sz="14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400" b="1" dirty="0">
                <a:solidFill>
                  <a:srgbClr val="7F0055"/>
                </a:solidFill>
                <a:latin typeface="Consolas"/>
              </a:rPr>
              <a:t>class</a:t>
            </a:r>
            <a:r>
              <a:rPr lang="en-US" sz="14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400" b="1" dirty="0" err="1">
                <a:solidFill>
                  <a:srgbClr val="000000"/>
                </a:solidFill>
                <a:latin typeface="Consolas"/>
              </a:rPr>
              <a:t>ABMICalculatorWithInterface</a:t>
            </a:r>
            <a:r>
              <a:rPr lang="en-US" sz="14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400" b="1" dirty="0">
                <a:solidFill>
                  <a:srgbClr val="7F0055"/>
                </a:solidFill>
                <a:latin typeface="Consolas"/>
              </a:rPr>
              <a:t>implements</a:t>
            </a:r>
            <a:r>
              <a:rPr lang="en-US" sz="14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400" b="1" dirty="0" err="1" smtClean="0">
                <a:solidFill>
                  <a:srgbClr val="000000"/>
                </a:solidFill>
                <a:latin typeface="Consolas"/>
              </a:rPr>
              <a:t>BMICalculator</a:t>
            </a:r>
            <a:r>
              <a:rPr lang="en-US" sz="1400" b="1" dirty="0" smtClean="0">
                <a:solidFill>
                  <a:srgbClr val="000000"/>
                </a:solidFill>
                <a:latin typeface="Consolas"/>
              </a:rPr>
              <a:t> {</a:t>
            </a:r>
            <a:endParaRPr lang="en-US" sz="1400" b="1" dirty="0">
              <a:solidFill>
                <a:srgbClr val="000000"/>
              </a:solidFill>
              <a:latin typeface="Consolas"/>
            </a:endParaRPr>
          </a:p>
          <a:p>
            <a:r>
              <a:rPr lang="en-US" sz="1400" b="1" dirty="0" smtClean="0">
                <a:solidFill>
                  <a:srgbClr val="7F0055"/>
                </a:solidFill>
                <a:latin typeface="Consolas"/>
              </a:rPr>
              <a:t>  public</a:t>
            </a:r>
            <a:r>
              <a:rPr lang="en-US" sz="14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400" b="1" dirty="0">
                <a:solidFill>
                  <a:srgbClr val="7F0055"/>
                </a:solidFill>
                <a:latin typeface="Consolas"/>
              </a:rPr>
              <a:t>double</a:t>
            </a:r>
            <a:r>
              <a:rPr lang="en-US" sz="14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400" b="1" dirty="0" err="1">
                <a:solidFill>
                  <a:srgbClr val="000000"/>
                </a:solidFill>
                <a:latin typeface="Consolas"/>
              </a:rPr>
              <a:t>calculateBMI</a:t>
            </a:r>
            <a:r>
              <a:rPr lang="en-US" sz="1400" b="1" dirty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400" b="1" dirty="0">
                <a:solidFill>
                  <a:srgbClr val="7F0055"/>
                </a:solidFill>
                <a:latin typeface="Consolas"/>
              </a:rPr>
              <a:t>double</a:t>
            </a:r>
            <a:r>
              <a:rPr lang="en-US" sz="1400" b="1" dirty="0">
                <a:solidFill>
                  <a:srgbClr val="000000"/>
                </a:solidFill>
                <a:latin typeface="Consolas"/>
              </a:rPr>
              <a:t> height, </a:t>
            </a:r>
            <a:r>
              <a:rPr lang="en-US" sz="1400" b="1" dirty="0">
                <a:solidFill>
                  <a:srgbClr val="7F0055"/>
                </a:solidFill>
                <a:latin typeface="Consolas"/>
              </a:rPr>
              <a:t>double</a:t>
            </a:r>
            <a:r>
              <a:rPr lang="en-US" sz="1400" b="1" dirty="0">
                <a:solidFill>
                  <a:srgbClr val="000000"/>
                </a:solidFill>
                <a:latin typeface="Consolas"/>
              </a:rPr>
              <a:t> weight) {</a:t>
            </a:r>
          </a:p>
          <a:p>
            <a:r>
              <a:rPr lang="en-US" sz="1400" b="1" dirty="0" smtClean="0">
                <a:solidFill>
                  <a:srgbClr val="7F0055"/>
                </a:solidFill>
                <a:latin typeface="Consolas"/>
              </a:rPr>
              <a:t>    return</a:t>
            </a:r>
            <a:r>
              <a:rPr lang="en-US" sz="14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400" b="1" dirty="0">
                <a:solidFill>
                  <a:srgbClr val="000000"/>
                </a:solidFill>
                <a:latin typeface="Consolas"/>
              </a:rPr>
              <a:t>weight/(height*height);</a:t>
            </a:r>
          </a:p>
          <a:p>
            <a:r>
              <a:rPr lang="en-US" sz="1400" dirty="0" smtClean="0">
                <a:solidFill>
                  <a:srgbClr val="000000"/>
                </a:solidFill>
                <a:latin typeface="Consolas"/>
              </a:rPr>
              <a:t>  }</a:t>
            </a:r>
            <a:endParaRPr lang="en-US" sz="1400" dirty="0">
              <a:solidFill>
                <a:srgbClr val="000000"/>
              </a:solidFill>
              <a:latin typeface="Consolas"/>
            </a:endParaRPr>
          </a:p>
          <a:p>
            <a:r>
              <a:rPr lang="en-US" sz="1400" dirty="0">
                <a:solidFill>
                  <a:srgbClr val="000000"/>
                </a:solidFill>
                <a:latin typeface="Consolas"/>
              </a:rPr>
              <a:t>}</a:t>
            </a:r>
            <a:endParaRPr lang="en-US" sz="1400" dirty="0">
              <a:solidFill>
                <a:schemeClr val="tx1"/>
              </a:solidFill>
            </a:endParaRPr>
          </a:p>
        </p:txBody>
      </p:sp>
      <p:pic>
        <p:nvPicPr>
          <p:cNvPr id="5" name="~PP2409.WAV">
            <a:hlinkClick r:id="" action="ppaction://media"/>
          </p:cNvPr>
          <p:cNvPicPr>
            <a:picLocks noRot="1" noChangeAspect="1"/>
          </p:cNvPicPr>
          <p:nvPr>
            <a:wavAudioFile r:embed="rId1" name="~PP2409.WAV"/>
          </p:nvPr>
        </p:nvPicPr>
        <p:blipFill>
          <a:blip r:embed="rId3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753869"/>
      </p:ext>
    </p:extLst>
  </p:cSld>
  <p:clrMapOvr>
    <a:masterClrMapping/>
  </p:clrMapOvr>
  <p:transition advTm="2427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just"/>
            <a:r>
              <a:rPr lang="en-US" dirty="0" smtClean="0"/>
              <a:t>Java </a:t>
            </a:r>
            <a:r>
              <a:rPr lang="en-US" dirty="0" err="1" smtClean="0"/>
              <a:t>Instanceof</a:t>
            </a:r>
            <a:r>
              <a:rPr lang="en-US" dirty="0" smtClean="0"/>
              <a:t> Boolean Operator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152400" y="1295400"/>
            <a:ext cx="7620000" cy="60606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400" b="1" dirty="0">
                <a:solidFill>
                  <a:srgbClr val="7F0055"/>
                </a:solidFill>
                <a:latin typeface="Consolas"/>
              </a:rPr>
              <a:t>new</a:t>
            </a:r>
            <a:r>
              <a:rPr lang="en-US" sz="14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Consolas"/>
              </a:rPr>
              <a:t>ABMISpreadsheetAndCalculator</a:t>
            </a:r>
            <a:r>
              <a:rPr lang="en-US" sz="1400" dirty="0" smtClean="0">
                <a:solidFill>
                  <a:srgbClr val="000000"/>
                </a:solidFill>
                <a:latin typeface="Consolas"/>
              </a:rPr>
              <a:t>() </a:t>
            </a:r>
            <a:r>
              <a:rPr lang="en-US" sz="1400" b="1" dirty="0" err="1" smtClean="0">
                <a:solidFill>
                  <a:srgbClr val="7F0055"/>
                </a:solidFill>
                <a:latin typeface="Consolas"/>
              </a:rPr>
              <a:t>instanceof</a:t>
            </a:r>
            <a:r>
              <a:rPr lang="en-US" sz="1400" b="1" dirty="0" smtClean="0">
                <a:solidFill>
                  <a:srgbClr val="7F0055"/>
                </a:solidFill>
                <a:latin typeface="Consolas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Consolas"/>
              </a:rPr>
              <a:t>ABMISpreadsheetAndCalculator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920805" y="1295400"/>
            <a:ext cx="688203" cy="60606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400" b="1" dirty="0" smtClean="0">
                <a:solidFill>
                  <a:schemeClr val="tx1"/>
                </a:solidFill>
              </a:rPr>
              <a:t>true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52400" y="2145890"/>
            <a:ext cx="7620000" cy="48485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400" b="1" dirty="0">
                <a:solidFill>
                  <a:srgbClr val="7F0055"/>
                </a:solidFill>
                <a:latin typeface="Consolas"/>
              </a:rPr>
              <a:t>new</a:t>
            </a:r>
            <a:r>
              <a:rPr lang="en-US" sz="14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Consolas"/>
              </a:rPr>
              <a:t>ABMISpreadsheetAndCalculator</a:t>
            </a:r>
            <a:r>
              <a:rPr lang="en-US" sz="1400" dirty="0">
                <a:solidFill>
                  <a:srgbClr val="000000"/>
                </a:solidFill>
                <a:latin typeface="Consolas"/>
              </a:rPr>
              <a:t>() </a:t>
            </a:r>
            <a:r>
              <a:rPr lang="en-US" sz="1400" b="1" dirty="0" err="1">
                <a:solidFill>
                  <a:srgbClr val="7F0055"/>
                </a:solidFill>
                <a:latin typeface="Consolas"/>
              </a:rPr>
              <a:t>instanceof</a:t>
            </a:r>
            <a:r>
              <a:rPr lang="en-US" sz="1400" b="1" dirty="0">
                <a:solidFill>
                  <a:srgbClr val="7F0055"/>
                </a:solidFill>
                <a:latin typeface="Consolas"/>
              </a:rPr>
              <a:t> </a:t>
            </a:r>
            <a:r>
              <a:rPr lang="en-US" sz="1400" dirty="0" err="1" smtClean="0">
                <a:solidFill>
                  <a:srgbClr val="000000"/>
                </a:solidFill>
                <a:latin typeface="Consolas"/>
              </a:rPr>
              <a:t>BMISpreadsheet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937243" y="2107176"/>
            <a:ext cx="673357" cy="51515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400" b="1" dirty="0" smtClean="0">
                <a:solidFill>
                  <a:schemeClr val="tx1"/>
                </a:solidFill>
              </a:rPr>
              <a:t>true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920805" y="2819400"/>
            <a:ext cx="688203" cy="51515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400" b="1" dirty="0" smtClean="0">
                <a:solidFill>
                  <a:schemeClr val="tx1"/>
                </a:solidFill>
              </a:rPr>
              <a:t>false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54858" y="2845824"/>
            <a:ext cx="7620000" cy="48485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400" b="1" dirty="0">
                <a:solidFill>
                  <a:srgbClr val="7F0055"/>
                </a:solidFill>
                <a:latin typeface="Consolas"/>
              </a:rPr>
              <a:t>new</a:t>
            </a:r>
            <a:r>
              <a:rPr lang="en-US" sz="14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Consolas"/>
              </a:rPr>
              <a:t>ABMISpreadsheetAndCalculator</a:t>
            </a:r>
            <a:r>
              <a:rPr lang="en-US" sz="1400" dirty="0">
                <a:solidFill>
                  <a:srgbClr val="000000"/>
                </a:solidFill>
                <a:latin typeface="Consolas"/>
              </a:rPr>
              <a:t>() </a:t>
            </a:r>
            <a:r>
              <a:rPr lang="en-US" sz="1400" b="1" dirty="0" err="1">
                <a:solidFill>
                  <a:srgbClr val="7F0055"/>
                </a:solidFill>
                <a:latin typeface="Consolas"/>
              </a:rPr>
              <a:t>instanceof</a:t>
            </a:r>
            <a:r>
              <a:rPr lang="en-US" sz="1400" b="1" dirty="0">
                <a:solidFill>
                  <a:srgbClr val="7F0055"/>
                </a:solidFill>
                <a:latin typeface="Consolas"/>
              </a:rPr>
              <a:t> </a:t>
            </a:r>
            <a:r>
              <a:rPr lang="en-US" sz="1400" dirty="0" err="1" smtClean="0">
                <a:solidFill>
                  <a:srgbClr val="000000"/>
                </a:solidFill>
                <a:latin typeface="Consolas"/>
              </a:rPr>
              <a:t>BMICalculator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937243" y="3505200"/>
            <a:ext cx="688203" cy="51515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400" b="1" dirty="0" smtClean="0">
                <a:solidFill>
                  <a:schemeClr val="tx1"/>
                </a:solidFill>
              </a:rPr>
              <a:t>false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34272" y="3553747"/>
            <a:ext cx="7620000" cy="48485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400" b="1" dirty="0">
                <a:solidFill>
                  <a:srgbClr val="7F0055"/>
                </a:solidFill>
                <a:latin typeface="Consolas"/>
              </a:rPr>
              <a:t>new</a:t>
            </a:r>
            <a:r>
              <a:rPr lang="en-US" sz="14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Consolas"/>
              </a:rPr>
              <a:t>ABMISpreadsheetAndCalculator</a:t>
            </a:r>
            <a:r>
              <a:rPr lang="en-US" sz="1400" dirty="0">
                <a:solidFill>
                  <a:srgbClr val="000000"/>
                </a:solidFill>
                <a:latin typeface="Consolas"/>
              </a:rPr>
              <a:t>() </a:t>
            </a:r>
            <a:r>
              <a:rPr lang="en-US" sz="1400" b="1" dirty="0" err="1">
                <a:solidFill>
                  <a:srgbClr val="7F0055"/>
                </a:solidFill>
                <a:latin typeface="Consolas"/>
              </a:rPr>
              <a:t>instanceof</a:t>
            </a:r>
            <a:r>
              <a:rPr lang="en-US" sz="1400" b="1" dirty="0">
                <a:solidFill>
                  <a:srgbClr val="7F0055"/>
                </a:solidFill>
                <a:latin typeface="Consolas"/>
              </a:rPr>
              <a:t> </a:t>
            </a:r>
            <a:r>
              <a:rPr lang="en-US" sz="1400" dirty="0" err="1" smtClean="0">
                <a:solidFill>
                  <a:srgbClr val="000000"/>
                </a:solidFill>
                <a:latin typeface="Consolas"/>
              </a:rPr>
              <a:t>ABMICalculator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7955371" y="4191000"/>
            <a:ext cx="688203" cy="51515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400" b="1" dirty="0" smtClean="0">
                <a:solidFill>
                  <a:schemeClr val="tx1"/>
                </a:solidFill>
              </a:rPr>
              <a:t>false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52400" y="4239547"/>
            <a:ext cx="7620000" cy="48485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400" b="1" dirty="0">
                <a:solidFill>
                  <a:srgbClr val="7F0055"/>
                </a:solidFill>
                <a:latin typeface="Consolas"/>
              </a:rPr>
              <a:t>new</a:t>
            </a:r>
            <a:r>
              <a:rPr lang="en-US" sz="14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Consolas"/>
              </a:rPr>
              <a:t>ABMISpreadsheetAndCalculator</a:t>
            </a:r>
            <a:r>
              <a:rPr lang="en-US" sz="1400" dirty="0">
                <a:solidFill>
                  <a:srgbClr val="000000"/>
                </a:solidFill>
                <a:latin typeface="Consolas"/>
              </a:rPr>
              <a:t>() </a:t>
            </a:r>
            <a:r>
              <a:rPr lang="en-US" sz="1400" b="1" dirty="0" err="1">
                <a:solidFill>
                  <a:srgbClr val="7F0055"/>
                </a:solidFill>
                <a:latin typeface="Consolas"/>
              </a:rPr>
              <a:t>instanceof</a:t>
            </a:r>
            <a:r>
              <a:rPr lang="en-US" sz="1400" b="1" dirty="0">
                <a:solidFill>
                  <a:srgbClr val="7F0055"/>
                </a:solidFill>
                <a:latin typeface="Consolas"/>
              </a:rPr>
              <a:t> </a:t>
            </a:r>
            <a:r>
              <a:rPr lang="en-US" sz="1400" dirty="0" err="1" smtClean="0">
                <a:solidFill>
                  <a:srgbClr val="000000"/>
                </a:solidFill>
                <a:latin typeface="Consolas"/>
              </a:rPr>
              <a:t>ABMISpreadsheet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990600" y="5257800"/>
            <a:ext cx="6595806" cy="58994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If class or interface of object o is T then o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instanceof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mtClean="0">
                <a:latin typeface="Calibri" pitchFamily="34" charset="0"/>
                <a:cs typeface="Calibri" pitchFamily="34" charset="0"/>
              </a:rPr>
              <a:t>T  returns true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761118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Typing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483919" y="1447800"/>
            <a:ext cx="7543800" cy="2514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400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400" b="1" dirty="0">
                <a:solidFill>
                  <a:srgbClr val="7F0055"/>
                </a:solidFill>
                <a:latin typeface="Consolas"/>
              </a:rPr>
              <a:t>public</a:t>
            </a:r>
            <a:r>
              <a:rPr lang="en-US" sz="14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400" b="1" dirty="0">
                <a:solidFill>
                  <a:srgbClr val="7F0055"/>
                </a:solidFill>
                <a:latin typeface="Consolas"/>
              </a:rPr>
              <a:t>static</a:t>
            </a:r>
            <a:r>
              <a:rPr lang="en-US" sz="14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400" b="1" dirty="0">
                <a:solidFill>
                  <a:srgbClr val="7F0055"/>
                </a:solidFill>
                <a:latin typeface="Consolas"/>
              </a:rPr>
              <a:t>void</a:t>
            </a:r>
            <a:r>
              <a:rPr lang="en-US" sz="1400" b="1" dirty="0">
                <a:solidFill>
                  <a:srgbClr val="000000"/>
                </a:solidFill>
                <a:latin typeface="Consolas"/>
              </a:rPr>
              <a:t> main (String[] </a:t>
            </a:r>
            <a:r>
              <a:rPr lang="en-US" sz="1400" b="1" dirty="0" err="1">
                <a:solidFill>
                  <a:srgbClr val="000000"/>
                </a:solidFill>
                <a:latin typeface="Consolas"/>
              </a:rPr>
              <a:t>args</a:t>
            </a:r>
            <a:r>
              <a:rPr lang="en-US" sz="1400" b="1" dirty="0">
                <a:solidFill>
                  <a:srgbClr val="000000"/>
                </a:solidFill>
                <a:latin typeface="Consolas"/>
              </a:rPr>
              <a:t>) {</a:t>
            </a:r>
          </a:p>
          <a:p>
            <a:r>
              <a:rPr lang="en-US" sz="1400" dirty="0">
                <a:solidFill>
                  <a:srgbClr val="000000"/>
                </a:solidFill>
                <a:latin typeface="Consolas"/>
              </a:rPr>
              <a:t>    </a:t>
            </a:r>
            <a:r>
              <a:rPr lang="en-US" sz="1400" dirty="0" err="1">
                <a:solidFill>
                  <a:srgbClr val="000000"/>
                </a:solidFill>
                <a:latin typeface="Consolas"/>
              </a:rPr>
              <a:t>BMICalculator</a:t>
            </a:r>
            <a:r>
              <a:rPr lang="en-US" sz="1400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Consolas"/>
              </a:rPr>
              <a:t>bmiCalculator</a:t>
            </a:r>
            <a:r>
              <a:rPr lang="en-US" sz="1400" dirty="0">
                <a:solidFill>
                  <a:srgbClr val="000000"/>
                </a:solidFill>
                <a:latin typeface="Consolas"/>
              </a:rPr>
              <a:t> = </a:t>
            </a:r>
            <a:r>
              <a:rPr lang="en-US" sz="1400" b="1" dirty="0">
                <a:solidFill>
                  <a:srgbClr val="7F0055"/>
                </a:solidFill>
                <a:latin typeface="Consolas"/>
              </a:rPr>
              <a:t>new</a:t>
            </a:r>
            <a:r>
              <a:rPr lang="en-US" sz="14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400" b="1" dirty="0" err="1">
                <a:solidFill>
                  <a:srgbClr val="000000"/>
                </a:solidFill>
                <a:latin typeface="Consolas"/>
              </a:rPr>
              <a:t>ABMISpreadsheetAndCalculator</a:t>
            </a:r>
            <a:r>
              <a:rPr lang="en-US" sz="1400" b="1" dirty="0">
                <a:solidFill>
                  <a:srgbClr val="000000"/>
                </a:solidFill>
                <a:latin typeface="Consolas"/>
              </a:rPr>
              <a:t>();</a:t>
            </a:r>
          </a:p>
          <a:p>
            <a:r>
              <a:rPr lang="en-US" sz="1400" dirty="0">
                <a:solidFill>
                  <a:srgbClr val="000000"/>
                </a:solidFill>
                <a:latin typeface="Consolas"/>
              </a:rPr>
              <a:t>    </a:t>
            </a:r>
            <a:r>
              <a:rPr lang="en-US" sz="1400" dirty="0" err="1">
                <a:solidFill>
                  <a:srgbClr val="000000"/>
                </a:solidFill>
                <a:latin typeface="Consolas"/>
              </a:rPr>
              <a:t>BMISpreadsheet</a:t>
            </a:r>
            <a:r>
              <a:rPr lang="en-US" sz="1400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Consolas"/>
              </a:rPr>
              <a:t>bmiSpreadsheet</a:t>
            </a:r>
            <a:r>
              <a:rPr lang="en-US" sz="1400" dirty="0">
                <a:solidFill>
                  <a:srgbClr val="000000"/>
                </a:solidFill>
                <a:latin typeface="Consolas"/>
              </a:rPr>
              <a:t> = </a:t>
            </a:r>
            <a:r>
              <a:rPr lang="en-US" sz="1400" b="1" dirty="0">
                <a:solidFill>
                  <a:srgbClr val="7F0055"/>
                </a:solidFill>
                <a:latin typeface="Consolas"/>
              </a:rPr>
              <a:t>new</a:t>
            </a:r>
            <a:r>
              <a:rPr lang="en-US" sz="14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400" b="1" dirty="0" err="1">
                <a:solidFill>
                  <a:srgbClr val="000000"/>
                </a:solidFill>
                <a:latin typeface="Consolas"/>
              </a:rPr>
              <a:t>ABMISpreadsheetAndCalculator</a:t>
            </a:r>
            <a:r>
              <a:rPr lang="en-US" sz="1400" b="1" dirty="0">
                <a:solidFill>
                  <a:srgbClr val="000000"/>
                </a:solidFill>
                <a:latin typeface="Consolas"/>
              </a:rPr>
              <a:t>();</a:t>
            </a:r>
          </a:p>
          <a:p>
            <a:r>
              <a:rPr lang="en-US" sz="1400" dirty="0">
                <a:solidFill>
                  <a:srgbClr val="000000"/>
                </a:solidFill>
                <a:latin typeface="Consolas"/>
              </a:rPr>
              <a:t>    </a:t>
            </a:r>
            <a:r>
              <a:rPr lang="en-US" sz="1400" b="1" dirty="0">
                <a:solidFill>
                  <a:srgbClr val="7F0055"/>
                </a:solidFill>
                <a:latin typeface="Consolas"/>
              </a:rPr>
              <a:t>double</a:t>
            </a:r>
            <a:r>
              <a:rPr lang="en-US" sz="14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400" b="1" dirty="0" err="1">
                <a:solidFill>
                  <a:srgbClr val="000000"/>
                </a:solidFill>
                <a:latin typeface="Consolas"/>
              </a:rPr>
              <a:t>bmi</a:t>
            </a:r>
            <a:r>
              <a:rPr lang="en-US" sz="1400" b="1" dirty="0">
                <a:solidFill>
                  <a:srgbClr val="000000"/>
                </a:solidFill>
                <a:latin typeface="Consolas"/>
              </a:rPr>
              <a:t> = </a:t>
            </a:r>
            <a:r>
              <a:rPr lang="en-US" sz="1400" b="1" dirty="0" err="1">
                <a:solidFill>
                  <a:srgbClr val="000000"/>
                </a:solidFill>
                <a:latin typeface="Consolas"/>
              </a:rPr>
              <a:t>bmiCalculator.calculateBMI</a:t>
            </a:r>
            <a:r>
              <a:rPr lang="en-US" sz="1400" b="1" dirty="0">
                <a:solidFill>
                  <a:srgbClr val="000000"/>
                </a:solidFill>
                <a:latin typeface="Consolas"/>
              </a:rPr>
              <a:t>(1.77, 75);</a:t>
            </a:r>
          </a:p>
          <a:p>
            <a:r>
              <a:rPr lang="en-US" sz="1400" dirty="0">
                <a:solidFill>
                  <a:srgbClr val="000000"/>
                </a:solidFill>
                <a:latin typeface="Consolas"/>
              </a:rPr>
              <a:t>    </a:t>
            </a:r>
            <a:r>
              <a:rPr lang="en-US" sz="1400" dirty="0" err="1">
                <a:solidFill>
                  <a:srgbClr val="000000"/>
                </a:solidFill>
                <a:latin typeface="Consolas"/>
              </a:rPr>
              <a:t>bmi</a:t>
            </a:r>
            <a:r>
              <a:rPr lang="en-US" sz="1400" dirty="0">
                <a:solidFill>
                  <a:srgbClr val="000000"/>
                </a:solidFill>
                <a:latin typeface="Consolas"/>
              </a:rPr>
              <a:t> = </a:t>
            </a:r>
            <a:r>
              <a:rPr lang="en-US" sz="1400" dirty="0" err="1">
                <a:solidFill>
                  <a:srgbClr val="000000"/>
                </a:solidFill>
                <a:latin typeface="Consolas"/>
              </a:rPr>
              <a:t>bmiSpreadsheet.getBMI</a:t>
            </a:r>
            <a:r>
              <a:rPr lang="en-US" sz="1400" dirty="0">
                <a:solidFill>
                  <a:srgbClr val="000000"/>
                </a:solidFill>
                <a:latin typeface="Consolas"/>
              </a:rPr>
              <a:t>();</a:t>
            </a:r>
          </a:p>
          <a:p>
            <a:r>
              <a:rPr lang="en-US" sz="1400" dirty="0" smtClean="0">
                <a:solidFill>
                  <a:srgbClr val="3F7F5F"/>
                </a:solidFill>
                <a:latin typeface="Consolas"/>
              </a:rPr>
              <a:t>//    </a:t>
            </a:r>
            <a:r>
              <a:rPr lang="en-US" sz="1400" u="sng" dirty="0" err="1">
                <a:solidFill>
                  <a:srgbClr val="3F7F5F"/>
                </a:solidFill>
                <a:latin typeface="Consolas"/>
              </a:rPr>
              <a:t>bmi</a:t>
            </a:r>
            <a:r>
              <a:rPr lang="en-US" sz="1400" u="sng" dirty="0">
                <a:solidFill>
                  <a:srgbClr val="3F7F5F"/>
                </a:solidFill>
                <a:latin typeface="Consolas"/>
              </a:rPr>
              <a:t> = </a:t>
            </a:r>
            <a:r>
              <a:rPr lang="en-US" sz="1400" u="sng" dirty="0" err="1">
                <a:solidFill>
                  <a:srgbClr val="3F7F5F"/>
                </a:solidFill>
                <a:latin typeface="Consolas"/>
              </a:rPr>
              <a:t>bmiCalculator.getBMI</a:t>
            </a:r>
            <a:r>
              <a:rPr lang="en-US" sz="1400" u="sng" dirty="0">
                <a:solidFill>
                  <a:srgbClr val="3F7F5F"/>
                </a:solidFill>
                <a:latin typeface="Consolas"/>
              </a:rPr>
              <a:t>();</a:t>
            </a:r>
          </a:p>
          <a:p>
            <a:r>
              <a:rPr lang="en-US" sz="1400" dirty="0">
                <a:solidFill>
                  <a:srgbClr val="3F7F5F"/>
                </a:solidFill>
                <a:latin typeface="Consolas"/>
              </a:rPr>
              <a:t>//    </a:t>
            </a:r>
            <a:r>
              <a:rPr lang="en-US" sz="1400" u="sng" dirty="0" err="1">
                <a:solidFill>
                  <a:srgbClr val="3F7F5F"/>
                </a:solidFill>
                <a:latin typeface="Consolas"/>
              </a:rPr>
              <a:t>bmi</a:t>
            </a:r>
            <a:r>
              <a:rPr lang="en-US" sz="1400" u="sng" dirty="0">
                <a:solidFill>
                  <a:srgbClr val="3F7F5F"/>
                </a:solidFill>
                <a:latin typeface="Consolas"/>
              </a:rPr>
              <a:t> = </a:t>
            </a:r>
            <a:r>
              <a:rPr lang="en-US" sz="1400" u="sng" dirty="0" err="1">
                <a:solidFill>
                  <a:srgbClr val="3F7F5F"/>
                </a:solidFill>
                <a:latin typeface="Consolas"/>
              </a:rPr>
              <a:t>bmiSpreadsheet.calculateBMI</a:t>
            </a:r>
            <a:r>
              <a:rPr lang="en-US" sz="1400" u="sng" dirty="0">
                <a:solidFill>
                  <a:srgbClr val="3F7F5F"/>
                </a:solidFill>
                <a:latin typeface="Consolas"/>
              </a:rPr>
              <a:t>(1.77, 75);</a:t>
            </a:r>
          </a:p>
          <a:p>
            <a:endParaRPr lang="en-US" sz="1400" dirty="0">
              <a:latin typeface="Consolas"/>
            </a:endParaRPr>
          </a:p>
          <a:p>
            <a:r>
              <a:rPr lang="en-US" sz="1400" dirty="0">
                <a:solidFill>
                  <a:srgbClr val="000000"/>
                </a:solidFill>
                <a:latin typeface="Consolas"/>
              </a:rPr>
              <a:t>    }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97774" y="4419600"/>
            <a:ext cx="7391400" cy="2133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400" b="1" dirty="0">
                <a:solidFill>
                  <a:srgbClr val="7F0055"/>
                </a:solidFill>
                <a:latin typeface="Consolas"/>
              </a:rPr>
              <a:t>public</a:t>
            </a:r>
            <a:r>
              <a:rPr lang="en-US" sz="14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400" b="1" dirty="0">
                <a:solidFill>
                  <a:srgbClr val="7F0055"/>
                </a:solidFill>
                <a:latin typeface="Consolas"/>
              </a:rPr>
              <a:t>static</a:t>
            </a:r>
            <a:r>
              <a:rPr lang="en-US" sz="14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400" b="1" dirty="0">
                <a:solidFill>
                  <a:srgbClr val="7F0055"/>
                </a:solidFill>
                <a:latin typeface="Consolas"/>
              </a:rPr>
              <a:t>void</a:t>
            </a:r>
            <a:r>
              <a:rPr lang="en-US" sz="1400" b="1" dirty="0">
                <a:solidFill>
                  <a:srgbClr val="000000"/>
                </a:solidFill>
                <a:latin typeface="Consolas"/>
              </a:rPr>
              <a:t> main (String[] </a:t>
            </a:r>
            <a:r>
              <a:rPr lang="en-US" sz="1400" b="1" dirty="0" err="1">
                <a:solidFill>
                  <a:srgbClr val="000000"/>
                </a:solidFill>
                <a:latin typeface="Consolas"/>
              </a:rPr>
              <a:t>args</a:t>
            </a:r>
            <a:r>
              <a:rPr lang="en-US" sz="1400" b="1" dirty="0">
                <a:solidFill>
                  <a:srgbClr val="000000"/>
                </a:solidFill>
                <a:latin typeface="Consolas"/>
              </a:rPr>
              <a:t>) {</a:t>
            </a:r>
          </a:p>
          <a:p>
            <a:r>
              <a:rPr lang="en-US" sz="1400" dirty="0" smtClean="0">
                <a:solidFill>
                  <a:srgbClr val="000000"/>
                </a:solidFill>
                <a:latin typeface="Consolas"/>
              </a:rPr>
              <a:t>  </a:t>
            </a:r>
            <a:r>
              <a:rPr lang="en-US" sz="1400" dirty="0" err="1" smtClean="0">
                <a:solidFill>
                  <a:srgbClr val="000000"/>
                </a:solidFill>
                <a:latin typeface="Consolas"/>
              </a:rPr>
              <a:t>BMICalculator</a:t>
            </a:r>
            <a:r>
              <a:rPr lang="en-US" sz="1400" dirty="0">
                <a:solidFill>
                  <a:srgbClr val="000000"/>
                </a:solidFill>
                <a:latin typeface="Consolas"/>
              </a:rPr>
              <a:t>[] </a:t>
            </a:r>
            <a:r>
              <a:rPr lang="en-US" sz="1400" dirty="0" err="1">
                <a:solidFill>
                  <a:srgbClr val="000000"/>
                </a:solidFill>
                <a:latin typeface="Consolas"/>
              </a:rPr>
              <a:t>bmiCalculators</a:t>
            </a:r>
            <a:r>
              <a:rPr lang="en-US" sz="1400" dirty="0">
                <a:solidFill>
                  <a:srgbClr val="000000"/>
                </a:solidFill>
                <a:latin typeface="Consolas"/>
              </a:rPr>
              <a:t> = {</a:t>
            </a:r>
            <a:r>
              <a:rPr lang="en-US" sz="1400" b="1" dirty="0">
                <a:solidFill>
                  <a:srgbClr val="7F0055"/>
                </a:solidFill>
                <a:latin typeface="Consolas"/>
              </a:rPr>
              <a:t>new</a:t>
            </a:r>
            <a:r>
              <a:rPr lang="en-US" sz="14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400" b="1" dirty="0" err="1">
                <a:solidFill>
                  <a:srgbClr val="000000"/>
                </a:solidFill>
                <a:latin typeface="Consolas"/>
              </a:rPr>
              <a:t>ABMISpreadsheetAndCalculator</a:t>
            </a:r>
            <a:r>
              <a:rPr lang="en-US" sz="1400" b="1" dirty="0">
                <a:solidFill>
                  <a:srgbClr val="000000"/>
                </a:solidFill>
                <a:latin typeface="Consolas"/>
              </a:rPr>
              <a:t>(),</a:t>
            </a:r>
          </a:p>
          <a:p>
            <a:r>
              <a:rPr lang="en-US" sz="1400" dirty="0">
                <a:solidFill>
                  <a:srgbClr val="000000"/>
                </a:solidFill>
                <a:latin typeface="Consolas"/>
              </a:rPr>
              <a:t>  </a:t>
            </a:r>
            <a:r>
              <a:rPr lang="en-US" sz="1400" dirty="0" smtClean="0">
                <a:solidFill>
                  <a:srgbClr val="000000"/>
                </a:solidFill>
                <a:latin typeface="Consolas"/>
              </a:rPr>
              <a:t>	                           </a:t>
            </a:r>
            <a:r>
              <a:rPr lang="en-US" sz="1400" b="1" dirty="0" smtClean="0">
                <a:solidFill>
                  <a:srgbClr val="7F0055"/>
                </a:solidFill>
                <a:latin typeface="Consolas"/>
              </a:rPr>
              <a:t>new</a:t>
            </a:r>
            <a:r>
              <a:rPr lang="en-US" sz="14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400" b="1" dirty="0" err="1">
                <a:solidFill>
                  <a:srgbClr val="000000"/>
                </a:solidFill>
                <a:latin typeface="Consolas"/>
              </a:rPr>
              <a:t>ABMICalculatorWithInterface</a:t>
            </a:r>
            <a:r>
              <a:rPr lang="en-US" sz="1400" b="1" dirty="0">
                <a:solidFill>
                  <a:srgbClr val="000000"/>
                </a:solidFill>
                <a:latin typeface="Consolas"/>
              </a:rPr>
              <a:t>()};</a:t>
            </a:r>
          </a:p>
          <a:p>
            <a:r>
              <a:rPr lang="en-US" sz="1400" dirty="0">
                <a:solidFill>
                  <a:srgbClr val="000000"/>
                </a:solidFill>
                <a:latin typeface="Consolas"/>
              </a:rPr>
              <a:t>  }</a:t>
            </a:r>
            <a:endParaRPr lang="en-US" sz="1400" dirty="0">
              <a:solidFill>
                <a:schemeClr val="tx1"/>
              </a:solidFill>
            </a:endParaRPr>
          </a:p>
        </p:txBody>
      </p:sp>
      <p:pic>
        <p:nvPicPr>
          <p:cNvPr id="6" name="~PP564.WAV">
            <a:hlinkClick r:id="" action="ppaction://media"/>
          </p:cNvPr>
          <p:cNvPicPr>
            <a:picLocks noRot="1" noChangeAspect="1"/>
          </p:cNvPicPr>
          <p:nvPr>
            <a:wavAudioFile r:embed="rId2" name="~PP564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31900827"/>
      </p:ext>
    </p:extLst>
  </p:cSld>
  <p:clrMapOvr>
    <a:masterClrMapping/>
  </p:clrMapOvr>
  <p:transition advTm="40769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Car Analogy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295400"/>
            <a:ext cx="7924800" cy="2895600"/>
          </a:xfrm>
        </p:spPr>
        <p:txBody>
          <a:bodyPr/>
          <a:lstStyle/>
          <a:p>
            <a:r>
              <a:rPr lang="en-US" dirty="0" smtClean="0"/>
              <a:t>A car is characterized by</a:t>
            </a:r>
          </a:p>
          <a:p>
            <a:pPr lvl="1"/>
            <a:r>
              <a:rPr lang="en-US" dirty="0" smtClean="0"/>
              <a:t>Its make</a:t>
            </a:r>
          </a:p>
          <a:p>
            <a:pPr lvl="1"/>
            <a:r>
              <a:rPr lang="en-US" dirty="0" smtClean="0"/>
              <a:t>License plate</a:t>
            </a:r>
          </a:p>
          <a:p>
            <a:pPr lvl="1"/>
            <a:r>
              <a:rPr lang="en-US" dirty="0" smtClean="0"/>
              <a:t>Registration</a:t>
            </a:r>
          </a:p>
          <a:p>
            <a:r>
              <a:rPr lang="en-US" dirty="0" smtClean="0"/>
              <a:t>Licensing authority groups car by the registration or license plate</a:t>
            </a:r>
          </a:p>
          <a:p>
            <a:pPr lvl="1"/>
            <a:endParaRPr lang="en-US" dirty="0"/>
          </a:p>
        </p:txBody>
      </p:sp>
      <p:pic>
        <p:nvPicPr>
          <p:cNvPr id="4" name="~PP2994.WAV">
            <a:hlinkClick r:id="" action="ppaction://media"/>
          </p:cNvPr>
          <p:cNvPicPr>
            <a:picLocks noRot="1" noChangeAspect="1"/>
          </p:cNvPicPr>
          <p:nvPr>
            <a:wavAudioFile r:embed="rId1" name="~PP2994.WAV"/>
          </p:nvPr>
        </p:nvPicPr>
        <p:blipFill>
          <a:blip r:embed="rId3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207935"/>
      </p:ext>
    </p:extLst>
  </p:cSld>
  <p:clrMapOvr>
    <a:masterClrMapping/>
  </p:clrMapOvr>
  <p:transition advTm="1871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Cannot Instantiate Specification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Cannot order a car from a specification</a:t>
            </a:r>
          </a:p>
          <a:p>
            <a:pPr lvl="1"/>
            <a:r>
              <a:rPr lang="en-US" dirty="0" smtClean="0"/>
              <a:t>Must order from factory</a:t>
            </a:r>
          </a:p>
          <a:p>
            <a:pPr lvl="1"/>
            <a:r>
              <a:rPr lang="en-US" dirty="0" smtClean="0"/>
              <a:t>A car defined by Corvette specification ordered from factory implementing the specification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r>
              <a:rPr lang="en-US" dirty="0" smtClean="0"/>
              <a:t>Cannot instantiate interface</a:t>
            </a:r>
          </a:p>
          <a:p>
            <a:pPr lvl="1"/>
            <a:r>
              <a:rPr lang="en-US" dirty="0" smtClean="0"/>
              <a:t>Must instantiate class</a:t>
            </a:r>
          </a:p>
          <a:p>
            <a:pPr lvl="1"/>
            <a:r>
              <a:rPr lang="en-US" dirty="0" err="1" smtClean="0"/>
              <a:t>BMISpreadsheet</a:t>
            </a:r>
            <a:r>
              <a:rPr lang="en-US" dirty="0" smtClean="0"/>
              <a:t> instance created by instantiating class implementing interface</a:t>
            </a:r>
            <a:endParaRPr lang="en-US" dirty="0"/>
          </a:p>
        </p:txBody>
      </p:sp>
      <p:pic>
        <p:nvPicPr>
          <p:cNvPr id="5" name="~PP4012.WAV">
            <a:hlinkClick r:id="" action="ppaction://media"/>
          </p:cNvPr>
          <p:cNvPicPr>
            <a:picLocks noRot="1" noChangeAspect="1"/>
          </p:cNvPicPr>
          <p:nvPr>
            <a:wavAudioFile r:embed="rId2" name="~PP4012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5011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3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Interface as a Syntactic Specification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762000" y="990600"/>
            <a:ext cx="7315200" cy="5410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 smtClean="0">
                <a:solidFill>
                  <a:schemeClr val="tx1"/>
                </a:solidFill>
              </a:rPr>
              <a:t>public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b="1" dirty="0" smtClean="0">
                <a:solidFill>
                  <a:schemeClr val="tx1"/>
                </a:solidFill>
              </a:rPr>
              <a:t>class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ABMISpreadsheet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b="1" dirty="0" smtClean="0">
                <a:solidFill>
                  <a:schemeClr val="tx1"/>
                </a:solidFill>
              </a:rPr>
              <a:t>implements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BMISpreadsheet</a:t>
            </a:r>
            <a:r>
              <a:rPr lang="en-US" dirty="0" smtClean="0">
                <a:solidFill>
                  <a:schemeClr val="tx1"/>
                </a:solidFill>
              </a:rPr>
              <a:t>{</a:t>
            </a:r>
          </a:p>
          <a:p>
            <a:r>
              <a:rPr lang="en-US" b="1" dirty="0" smtClean="0">
                <a:solidFill>
                  <a:schemeClr val="tx1"/>
                </a:solidFill>
              </a:rPr>
              <a:t>    double</a:t>
            </a:r>
            <a:r>
              <a:rPr lang="en-US" dirty="0" smtClean="0">
                <a:solidFill>
                  <a:schemeClr val="tx1"/>
                </a:solidFill>
              </a:rPr>
              <a:t> height;</a:t>
            </a:r>
          </a:p>
          <a:p>
            <a:r>
              <a:rPr lang="en-US" b="1" dirty="0" smtClean="0">
                <a:solidFill>
                  <a:schemeClr val="tx1"/>
                </a:solidFill>
              </a:rPr>
              <a:t>    public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b="1" dirty="0" smtClean="0">
                <a:solidFill>
                  <a:schemeClr val="tx1"/>
                </a:solidFill>
              </a:rPr>
              <a:t>double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getHeight</a:t>
            </a:r>
            <a:r>
              <a:rPr lang="en-US" dirty="0" smtClean="0">
                <a:solidFill>
                  <a:schemeClr val="tx1"/>
                </a:solidFill>
              </a:rPr>
              <a:t>() {</a:t>
            </a:r>
          </a:p>
          <a:p>
            <a:r>
              <a:rPr lang="en-US" b="1" dirty="0" smtClean="0">
                <a:solidFill>
                  <a:schemeClr val="tx1"/>
                </a:solidFill>
              </a:rPr>
              <a:t>        return</a:t>
            </a:r>
            <a:r>
              <a:rPr lang="en-US" dirty="0" smtClean="0">
                <a:solidFill>
                  <a:schemeClr val="tx1"/>
                </a:solidFill>
              </a:rPr>
              <a:t> height;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    }</a:t>
            </a:r>
          </a:p>
          <a:p>
            <a:r>
              <a:rPr lang="en-US" b="1" dirty="0" smtClean="0">
                <a:solidFill>
                  <a:schemeClr val="tx1"/>
                </a:solidFill>
              </a:rPr>
              <a:t>    public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b="1" dirty="0" smtClean="0">
                <a:solidFill>
                  <a:schemeClr val="tx1"/>
                </a:solidFill>
              </a:rPr>
              <a:t>void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setHeight</a:t>
            </a:r>
            <a:r>
              <a:rPr lang="en-US" dirty="0" smtClean="0">
                <a:solidFill>
                  <a:schemeClr val="tx1"/>
                </a:solidFill>
              </a:rPr>
              <a:t>(</a:t>
            </a:r>
            <a:r>
              <a:rPr lang="en-US" b="1" dirty="0" smtClean="0">
                <a:solidFill>
                  <a:schemeClr val="tx1"/>
                </a:solidFill>
              </a:rPr>
              <a:t>double </a:t>
            </a:r>
            <a:r>
              <a:rPr lang="en-US" dirty="0" err="1" smtClean="0">
                <a:solidFill>
                  <a:schemeClr val="tx1"/>
                </a:solidFill>
              </a:rPr>
              <a:t>newHeight</a:t>
            </a:r>
            <a:r>
              <a:rPr lang="en-US" dirty="0" smtClean="0">
                <a:solidFill>
                  <a:schemeClr val="tx1"/>
                </a:solidFill>
              </a:rPr>
              <a:t>) {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        height = </a:t>
            </a:r>
            <a:r>
              <a:rPr lang="en-US" dirty="0" err="1" smtClean="0">
                <a:solidFill>
                  <a:schemeClr val="tx1"/>
                </a:solidFill>
              </a:rPr>
              <a:t>newHeight</a:t>
            </a:r>
            <a:r>
              <a:rPr lang="en-US" dirty="0" smtClean="0">
                <a:solidFill>
                  <a:schemeClr val="tx1"/>
                </a:solidFill>
              </a:rPr>
              <a:t>;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    }</a:t>
            </a:r>
          </a:p>
          <a:p>
            <a:r>
              <a:rPr lang="en-US" b="1" dirty="0" smtClean="0">
                <a:solidFill>
                  <a:schemeClr val="tx1"/>
                </a:solidFill>
              </a:rPr>
              <a:t>    double</a:t>
            </a:r>
            <a:r>
              <a:rPr lang="en-US" dirty="0" smtClean="0">
                <a:solidFill>
                  <a:schemeClr val="tx1"/>
                </a:solidFill>
              </a:rPr>
              <a:t> weight;</a:t>
            </a:r>
          </a:p>
          <a:p>
            <a:r>
              <a:rPr lang="en-US" b="1" dirty="0" smtClean="0">
                <a:solidFill>
                  <a:schemeClr val="tx1"/>
                </a:solidFill>
              </a:rPr>
              <a:t>    public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b="1" dirty="0" smtClean="0">
                <a:solidFill>
                  <a:schemeClr val="tx1"/>
                </a:solidFill>
              </a:rPr>
              <a:t>double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getWeight</a:t>
            </a:r>
            <a:r>
              <a:rPr lang="en-US" dirty="0" smtClean="0">
                <a:solidFill>
                  <a:schemeClr val="tx1"/>
                </a:solidFill>
              </a:rPr>
              <a:t>() {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        </a:t>
            </a:r>
            <a:r>
              <a:rPr lang="en-US" b="1" dirty="0" smtClean="0">
                <a:solidFill>
                  <a:schemeClr val="tx1"/>
                </a:solidFill>
              </a:rPr>
              <a:t>return</a:t>
            </a:r>
            <a:r>
              <a:rPr lang="en-US" dirty="0" smtClean="0">
                <a:solidFill>
                  <a:schemeClr val="tx1"/>
                </a:solidFill>
              </a:rPr>
              <a:t> weight;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    }</a:t>
            </a:r>
          </a:p>
          <a:p>
            <a:r>
              <a:rPr lang="en-US" b="1" dirty="0" smtClean="0">
                <a:solidFill>
                  <a:schemeClr val="tx1"/>
                </a:solidFill>
              </a:rPr>
              <a:t>    public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b="1" dirty="0" smtClean="0">
                <a:solidFill>
                  <a:schemeClr val="tx1"/>
                </a:solidFill>
              </a:rPr>
              <a:t>void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setWeight</a:t>
            </a:r>
            <a:r>
              <a:rPr lang="en-US" dirty="0" smtClean="0">
                <a:solidFill>
                  <a:schemeClr val="tx1"/>
                </a:solidFill>
              </a:rPr>
              <a:t>(</a:t>
            </a:r>
            <a:r>
              <a:rPr lang="en-US" b="1" dirty="0" smtClean="0">
                <a:solidFill>
                  <a:schemeClr val="tx1"/>
                </a:solidFill>
              </a:rPr>
              <a:t>double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newWeight</a:t>
            </a:r>
            <a:r>
              <a:rPr lang="en-US" dirty="0" smtClean="0">
                <a:solidFill>
                  <a:schemeClr val="tx1"/>
                </a:solidFill>
              </a:rPr>
              <a:t>) {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        weight = </a:t>
            </a:r>
            <a:r>
              <a:rPr lang="en-US" dirty="0" err="1" smtClean="0">
                <a:solidFill>
                  <a:schemeClr val="tx1"/>
                </a:solidFill>
              </a:rPr>
              <a:t>newWeight</a:t>
            </a:r>
            <a:r>
              <a:rPr lang="en-US" dirty="0" smtClean="0">
                <a:solidFill>
                  <a:schemeClr val="tx1"/>
                </a:solidFill>
              </a:rPr>
              <a:t>;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    }</a:t>
            </a:r>
          </a:p>
          <a:p>
            <a:r>
              <a:rPr lang="en-US" b="1" dirty="0" smtClean="0">
                <a:solidFill>
                  <a:schemeClr val="tx1"/>
                </a:solidFill>
              </a:rPr>
              <a:t>    public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b="1" dirty="0" smtClean="0">
                <a:solidFill>
                  <a:schemeClr val="tx1"/>
                </a:solidFill>
              </a:rPr>
              <a:t>double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getBMI</a:t>
            </a:r>
            <a:r>
              <a:rPr lang="en-US" dirty="0" smtClean="0">
                <a:solidFill>
                  <a:schemeClr val="tx1"/>
                </a:solidFill>
              </a:rPr>
              <a:t>() {</a:t>
            </a:r>
          </a:p>
          <a:p>
            <a:r>
              <a:rPr lang="en-US" b="1" dirty="0" smtClean="0">
                <a:solidFill>
                  <a:schemeClr val="tx1"/>
                </a:solidFill>
              </a:rPr>
              <a:t>        return</a:t>
            </a:r>
            <a:r>
              <a:rPr lang="en-US" dirty="0" smtClean="0">
                <a:solidFill>
                  <a:schemeClr val="tx1"/>
                </a:solidFill>
              </a:rPr>
              <a:t> weight/(height*height);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    }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}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6" name="~PP1933.WAV">
            <a:hlinkClick r:id="" action="ppaction://media"/>
          </p:cNvPr>
          <p:cNvPicPr>
            <a:picLocks noRot="1" noChangeAspect="1"/>
          </p:cNvPicPr>
          <p:nvPr>
            <a:wavAudioFile r:embed="rId1" name="~PP1933.WAV"/>
          </p:nvPr>
        </p:nvPicPr>
        <p:blipFill>
          <a:blip r:embed="rId3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422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Interface as a Syntactic Specification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762000" y="990600"/>
            <a:ext cx="7315200" cy="5410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 smtClean="0">
                <a:solidFill>
                  <a:schemeClr val="tx1"/>
                </a:solidFill>
              </a:rPr>
              <a:t>public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b="1" dirty="0" smtClean="0">
                <a:solidFill>
                  <a:schemeClr val="tx1"/>
                </a:solidFill>
              </a:rPr>
              <a:t>class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ABMISpreadsheet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b="1" dirty="0" smtClean="0">
                <a:solidFill>
                  <a:schemeClr val="tx1"/>
                </a:solidFill>
              </a:rPr>
              <a:t>implements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BMISpreadsheet</a:t>
            </a:r>
            <a:r>
              <a:rPr lang="en-US" dirty="0" smtClean="0">
                <a:solidFill>
                  <a:schemeClr val="tx1"/>
                </a:solidFill>
              </a:rPr>
              <a:t>{</a:t>
            </a:r>
          </a:p>
          <a:p>
            <a:r>
              <a:rPr lang="en-US" b="1" dirty="0" smtClean="0">
                <a:solidFill>
                  <a:schemeClr val="tx1"/>
                </a:solidFill>
              </a:rPr>
              <a:t>    double</a:t>
            </a:r>
            <a:r>
              <a:rPr lang="en-US" dirty="0" smtClean="0">
                <a:solidFill>
                  <a:schemeClr val="tx1"/>
                </a:solidFill>
              </a:rPr>
              <a:t> height;</a:t>
            </a:r>
          </a:p>
          <a:p>
            <a:r>
              <a:rPr lang="en-US" b="1" dirty="0" smtClean="0">
                <a:solidFill>
                  <a:schemeClr val="tx1"/>
                </a:solidFill>
              </a:rPr>
              <a:t>    public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b="1" dirty="0" smtClean="0">
                <a:solidFill>
                  <a:schemeClr val="tx1"/>
                </a:solidFill>
              </a:rPr>
              <a:t>double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getHeight</a:t>
            </a:r>
            <a:r>
              <a:rPr lang="en-US" dirty="0" smtClean="0">
                <a:solidFill>
                  <a:schemeClr val="tx1"/>
                </a:solidFill>
              </a:rPr>
              <a:t>() {</a:t>
            </a:r>
          </a:p>
          <a:p>
            <a:r>
              <a:rPr lang="en-US" b="1" dirty="0" smtClean="0">
                <a:solidFill>
                  <a:schemeClr val="tx1"/>
                </a:solidFill>
              </a:rPr>
              <a:t>        return</a:t>
            </a:r>
            <a:r>
              <a:rPr lang="en-US" dirty="0" smtClean="0">
                <a:solidFill>
                  <a:schemeClr val="tx1"/>
                </a:solidFill>
              </a:rPr>
              <a:t> height;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    }</a:t>
            </a:r>
          </a:p>
          <a:p>
            <a:r>
              <a:rPr lang="en-US" b="1" dirty="0" smtClean="0">
                <a:solidFill>
                  <a:schemeClr val="tx1"/>
                </a:solidFill>
              </a:rPr>
              <a:t>    public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b="1" dirty="0" smtClean="0">
                <a:solidFill>
                  <a:schemeClr val="tx1"/>
                </a:solidFill>
              </a:rPr>
              <a:t>void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setHeight</a:t>
            </a:r>
            <a:r>
              <a:rPr lang="en-US" dirty="0" smtClean="0">
                <a:solidFill>
                  <a:schemeClr val="tx1"/>
                </a:solidFill>
              </a:rPr>
              <a:t>(</a:t>
            </a:r>
            <a:r>
              <a:rPr lang="en-US" b="1" dirty="0" smtClean="0">
                <a:solidFill>
                  <a:schemeClr val="tx1"/>
                </a:solidFill>
              </a:rPr>
              <a:t>double </a:t>
            </a:r>
            <a:r>
              <a:rPr lang="en-US" dirty="0" err="1" smtClean="0">
                <a:solidFill>
                  <a:schemeClr val="tx1"/>
                </a:solidFill>
              </a:rPr>
              <a:t>newHeight</a:t>
            </a:r>
            <a:r>
              <a:rPr lang="en-US" dirty="0" smtClean="0">
                <a:solidFill>
                  <a:schemeClr val="tx1"/>
                </a:solidFill>
              </a:rPr>
              <a:t>) {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        height = </a:t>
            </a:r>
            <a:r>
              <a:rPr lang="en-US" dirty="0" err="1" smtClean="0">
                <a:solidFill>
                  <a:schemeClr val="tx1"/>
                </a:solidFill>
              </a:rPr>
              <a:t>newHeight</a:t>
            </a:r>
            <a:r>
              <a:rPr lang="en-US" dirty="0" smtClean="0">
                <a:solidFill>
                  <a:schemeClr val="tx1"/>
                </a:solidFill>
              </a:rPr>
              <a:t>;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    }</a:t>
            </a:r>
          </a:p>
          <a:p>
            <a:r>
              <a:rPr lang="en-US" b="1" dirty="0" smtClean="0">
                <a:solidFill>
                  <a:schemeClr val="tx1"/>
                </a:solidFill>
              </a:rPr>
              <a:t>    double</a:t>
            </a:r>
            <a:r>
              <a:rPr lang="en-US" dirty="0" smtClean="0">
                <a:solidFill>
                  <a:schemeClr val="tx1"/>
                </a:solidFill>
              </a:rPr>
              <a:t> weight;</a:t>
            </a:r>
          </a:p>
          <a:p>
            <a:r>
              <a:rPr lang="en-US" b="1" dirty="0" smtClean="0">
                <a:solidFill>
                  <a:schemeClr val="tx1"/>
                </a:solidFill>
              </a:rPr>
              <a:t>    public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b="1" dirty="0" smtClean="0">
                <a:solidFill>
                  <a:schemeClr val="tx1"/>
                </a:solidFill>
              </a:rPr>
              <a:t>double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getWeight</a:t>
            </a:r>
            <a:r>
              <a:rPr lang="en-US" dirty="0" smtClean="0">
                <a:solidFill>
                  <a:schemeClr val="tx1"/>
                </a:solidFill>
              </a:rPr>
              <a:t>() {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        </a:t>
            </a:r>
            <a:r>
              <a:rPr lang="en-US" b="1" dirty="0" smtClean="0">
                <a:solidFill>
                  <a:schemeClr val="tx1"/>
                </a:solidFill>
              </a:rPr>
              <a:t>return</a:t>
            </a:r>
            <a:r>
              <a:rPr lang="en-US" dirty="0" smtClean="0">
                <a:solidFill>
                  <a:schemeClr val="tx1"/>
                </a:solidFill>
              </a:rPr>
              <a:t> weight;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    }</a:t>
            </a:r>
          </a:p>
          <a:p>
            <a:r>
              <a:rPr lang="en-US" b="1" dirty="0" smtClean="0">
                <a:solidFill>
                  <a:schemeClr val="tx1"/>
                </a:solidFill>
              </a:rPr>
              <a:t>    public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b="1" dirty="0" smtClean="0">
                <a:solidFill>
                  <a:schemeClr val="tx1"/>
                </a:solidFill>
              </a:rPr>
              <a:t>void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setWeight</a:t>
            </a:r>
            <a:r>
              <a:rPr lang="en-US" dirty="0" smtClean="0">
                <a:solidFill>
                  <a:schemeClr val="tx1"/>
                </a:solidFill>
              </a:rPr>
              <a:t>(</a:t>
            </a:r>
            <a:r>
              <a:rPr lang="en-US" b="1" dirty="0" smtClean="0">
                <a:solidFill>
                  <a:schemeClr val="tx1"/>
                </a:solidFill>
              </a:rPr>
              <a:t>double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newWeight</a:t>
            </a:r>
            <a:r>
              <a:rPr lang="en-US" dirty="0" smtClean="0">
                <a:solidFill>
                  <a:schemeClr val="tx1"/>
                </a:solidFill>
              </a:rPr>
              <a:t>) {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        weight = </a:t>
            </a:r>
            <a:r>
              <a:rPr lang="en-US" dirty="0" err="1" smtClean="0">
                <a:solidFill>
                  <a:schemeClr val="tx1"/>
                </a:solidFill>
              </a:rPr>
              <a:t>newWeight</a:t>
            </a:r>
            <a:r>
              <a:rPr lang="en-US" dirty="0" smtClean="0">
                <a:solidFill>
                  <a:schemeClr val="tx1"/>
                </a:solidFill>
              </a:rPr>
              <a:t>;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    }</a:t>
            </a:r>
          </a:p>
          <a:p>
            <a:r>
              <a:rPr lang="en-US" b="1" dirty="0" smtClean="0">
                <a:solidFill>
                  <a:schemeClr val="tx1"/>
                </a:solidFill>
              </a:rPr>
              <a:t>    public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b="1" dirty="0" smtClean="0">
                <a:solidFill>
                  <a:schemeClr val="tx1"/>
                </a:solidFill>
              </a:rPr>
              <a:t>double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getBMI</a:t>
            </a:r>
            <a:r>
              <a:rPr lang="en-US" dirty="0" smtClean="0">
                <a:solidFill>
                  <a:schemeClr val="tx1"/>
                </a:solidFill>
              </a:rPr>
              <a:t>() {</a:t>
            </a:r>
          </a:p>
          <a:p>
            <a:r>
              <a:rPr lang="en-US" b="1" dirty="0" smtClean="0">
                <a:solidFill>
                  <a:schemeClr val="tx1"/>
                </a:solidFill>
              </a:rPr>
              <a:t>        return</a:t>
            </a:r>
            <a:r>
              <a:rPr lang="en-US" dirty="0" smtClean="0">
                <a:solidFill>
                  <a:schemeClr val="tx1"/>
                </a:solidFill>
              </a:rPr>
              <a:t> 13450;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    }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}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162800" y="2133600"/>
            <a:ext cx="1752600" cy="6096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Syntactic Contract</a:t>
            </a:r>
            <a:endParaRPr lang="en-US" dirty="0"/>
          </a:p>
        </p:txBody>
      </p:sp>
      <p:cxnSp>
        <p:nvCxnSpPr>
          <p:cNvPr id="6" name="Straight Arrow Connector 5"/>
          <p:cNvCxnSpPr>
            <a:stCxn id="5" idx="1"/>
          </p:cNvCxnSpPr>
          <p:nvPr/>
        </p:nvCxnSpPr>
        <p:spPr>
          <a:xfrm rot="10800000">
            <a:off x="5486400" y="1371600"/>
            <a:ext cx="1676400" cy="106680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7162800" y="5029200"/>
            <a:ext cx="1752600" cy="6096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Bombay Market Index</a:t>
            </a:r>
            <a:endParaRPr lang="en-US" dirty="0"/>
          </a:p>
        </p:txBody>
      </p:sp>
      <p:cxnSp>
        <p:nvCxnSpPr>
          <p:cNvPr id="10" name="Straight Arrow Connector 9"/>
          <p:cNvCxnSpPr>
            <a:stCxn id="9" idx="1"/>
          </p:cNvCxnSpPr>
          <p:nvPr/>
        </p:nvCxnSpPr>
        <p:spPr>
          <a:xfrm rot="10800000" flipV="1">
            <a:off x="3048000" y="5334000"/>
            <a:ext cx="4114800" cy="22860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1" name="~PP2737.WAV">
            <a:hlinkClick r:id="" action="ppaction://media"/>
          </p:cNvPr>
          <p:cNvPicPr>
            <a:picLocks noRot="1" noChangeAspect="1"/>
          </p:cNvPicPr>
          <p:nvPr>
            <a:wavAudioFile r:embed="rId2" name="~PP2737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3350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5" grpId="0" animBg="1"/>
      <p:bldP spid="9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Interface Required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295400"/>
            <a:ext cx="7924800" cy="175260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Define interfaces for</a:t>
            </a:r>
          </a:p>
          <a:p>
            <a:pPr lvl="1"/>
            <a:r>
              <a:rPr lang="en-US" dirty="0" smtClean="0"/>
              <a:t>All classes (that are instantiated)</a:t>
            </a:r>
          </a:p>
          <a:p>
            <a:pPr lvl="1"/>
            <a:r>
              <a:rPr lang="en-US" dirty="0" smtClean="0"/>
              <a:t>Some are not</a:t>
            </a:r>
          </a:p>
          <a:p>
            <a:pPr lvl="1"/>
            <a:r>
              <a:rPr lang="en-US" dirty="0" smtClean="0"/>
              <a:t>Each public method of a class should be in some interface it implements</a:t>
            </a:r>
          </a:p>
        </p:txBody>
      </p:sp>
      <p:pic>
        <p:nvPicPr>
          <p:cNvPr id="5" name="~PP734.WAV">
            <a:hlinkClick r:id="" action="ppaction://media"/>
          </p:cNvPr>
          <p:cNvPicPr>
            <a:picLocks noRot="1" noChangeAspect="1"/>
          </p:cNvPicPr>
          <p:nvPr>
            <a:wavAudioFile r:embed="rId1" name="~PP734.WAV"/>
          </p:nvPr>
        </p:nvPicPr>
        <p:blipFill>
          <a:blip r:embed="rId3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2249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Impact of Differences in the Two Classes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04800" y="990600"/>
            <a:ext cx="4038600" cy="5715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b="1" dirty="0" smtClean="0">
                <a:solidFill>
                  <a:schemeClr val="tx1"/>
                </a:solidFill>
              </a:rPr>
              <a:t>public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b="1" dirty="0" smtClean="0">
                <a:solidFill>
                  <a:schemeClr val="tx1"/>
                </a:solidFill>
              </a:rPr>
              <a:t>class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</a:rPr>
              <a:t>AnotherBMISpreadsheet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b="1" dirty="0" smtClean="0">
                <a:solidFill>
                  <a:schemeClr val="tx1"/>
                </a:solidFill>
              </a:rPr>
              <a:t>implements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</a:rPr>
              <a:t>BMISpreadsheet</a:t>
            </a:r>
            <a:r>
              <a:rPr lang="en-US" sz="1600" dirty="0" smtClean="0">
                <a:solidFill>
                  <a:schemeClr val="tx1"/>
                </a:solidFill>
              </a:rPr>
              <a:t> {</a:t>
            </a:r>
          </a:p>
          <a:p>
            <a:r>
              <a:rPr lang="en-US" sz="1600" b="1" dirty="0" smtClean="0">
                <a:solidFill>
                  <a:schemeClr val="tx1"/>
                </a:solidFill>
              </a:rPr>
              <a:t>    double</a:t>
            </a:r>
            <a:r>
              <a:rPr lang="en-US" sz="1600" dirty="0" smtClean="0">
                <a:solidFill>
                  <a:schemeClr val="tx1"/>
                </a:solidFill>
              </a:rPr>
              <a:t> height, weight, </a:t>
            </a:r>
            <a:r>
              <a:rPr lang="en-US" sz="1600" dirty="0" err="1" smtClean="0">
                <a:solidFill>
                  <a:schemeClr val="tx1"/>
                </a:solidFill>
              </a:rPr>
              <a:t>bmi</a:t>
            </a:r>
            <a:r>
              <a:rPr lang="en-US" sz="1600" dirty="0" smtClean="0">
                <a:solidFill>
                  <a:schemeClr val="tx1"/>
                </a:solidFill>
              </a:rPr>
              <a:t>;</a:t>
            </a:r>
          </a:p>
          <a:p>
            <a:r>
              <a:rPr lang="en-US" sz="1600" b="1" dirty="0" smtClean="0">
                <a:solidFill>
                  <a:schemeClr val="tx1"/>
                </a:solidFill>
              </a:rPr>
              <a:t>    public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b="1" dirty="0" smtClean="0">
                <a:solidFill>
                  <a:schemeClr val="tx1"/>
                </a:solidFill>
              </a:rPr>
              <a:t>double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</a:rPr>
              <a:t>getHeight</a:t>
            </a:r>
            <a:r>
              <a:rPr lang="en-US" sz="1600" dirty="0" smtClean="0">
                <a:solidFill>
                  <a:schemeClr val="tx1"/>
                </a:solidFill>
              </a:rPr>
              <a:t>() {</a:t>
            </a:r>
          </a:p>
          <a:p>
            <a:r>
              <a:rPr lang="en-US" sz="1600" b="1" dirty="0" smtClean="0">
                <a:solidFill>
                  <a:schemeClr val="tx1"/>
                </a:solidFill>
              </a:rPr>
              <a:t>        return</a:t>
            </a:r>
            <a:r>
              <a:rPr lang="en-US" sz="1600" dirty="0" smtClean="0">
                <a:solidFill>
                  <a:schemeClr val="tx1"/>
                </a:solidFill>
              </a:rPr>
              <a:t> height;</a:t>
            </a:r>
          </a:p>
          <a:p>
            <a:r>
              <a:rPr lang="en-US" sz="1600" dirty="0" smtClean="0">
                <a:solidFill>
                  <a:schemeClr val="tx1"/>
                </a:solidFill>
              </a:rPr>
              <a:t>    }</a:t>
            </a:r>
          </a:p>
          <a:p>
            <a:r>
              <a:rPr lang="en-US" sz="1600" b="1" dirty="0" smtClean="0">
                <a:solidFill>
                  <a:schemeClr val="tx1"/>
                </a:solidFill>
              </a:rPr>
              <a:t>    public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b="1" dirty="0" smtClean="0">
                <a:solidFill>
                  <a:schemeClr val="tx1"/>
                </a:solidFill>
              </a:rPr>
              <a:t>void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</a:rPr>
              <a:t>setHeight</a:t>
            </a:r>
            <a:r>
              <a:rPr lang="en-US" sz="1600" dirty="0" smtClean="0">
                <a:solidFill>
                  <a:schemeClr val="tx1"/>
                </a:solidFill>
              </a:rPr>
              <a:t>(</a:t>
            </a:r>
            <a:r>
              <a:rPr lang="en-US" sz="1600" b="1" dirty="0" smtClean="0">
                <a:solidFill>
                  <a:schemeClr val="tx1"/>
                </a:solidFill>
              </a:rPr>
              <a:t>double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</a:p>
          <a:p>
            <a:r>
              <a:rPr lang="en-US" sz="1600" dirty="0" smtClean="0">
                <a:solidFill>
                  <a:schemeClr val="tx1"/>
                </a:solidFill>
              </a:rPr>
              <a:t>                </a:t>
            </a:r>
            <a:r>
              <a:rPr lang="en-US" sz="1600" dirty="0" err="1" smtClean="0">
                <a:solidFill>
                  <a:schemeClr val="tx1"/>
                </a:solidFill>
              </a:rPr>
              <a:t>newHeight</a:t>
            </a:r>
            <a:r>
              <a:rPr lang="en-US" sz="1600" dirty="0" smtClean="0">
                <a:solidFill>
                  <a:schemeClr val="tx1"/>
                </a:solidFill>
              </a:rPr>
              <a:t>) {</a:t>
            </a:r>
          </a:p>
          <a:p>
            <a:r>
              <a:rPr lang="en-US" sz="1600" dirty="0" smtClean="0">
                <a:solidFill>
                  <a:schemeClr val="tx1"/>
                </a:solidFill>
              </a:rPr>
              <a:t>        height = </a:t>
            </a:r>
            <a:r>
              <a:rPr lang="en-US" sz="1600" dirty="0" err="1" smtClean="0">
                <a:solidFill>
                  <a:schemeClr val="tx1"/>
                </a:solidFill>
              </a:rPr>
              <a:t>newHeight</a:t>
            </a:r>
            <a:r>
              <a:rPr lang="en-US" sz="1600" dirty="0" smtClean="0">
                <a:solidFill>
                  <a:schemeClr val="tx1"/>
                </a:solidFill>
              </a:rPr>
              <a:t>;</a:t>
            </a:r>
          </a:p>
          <a:p>
            <a:r>
              <a:rPr lang="en-US" sz="1600" dirty="0" smtClean="0">
                <a:solidFill>
                  <a:schemeClr val="tx1"/>
                </a:solidFill>
              </a:rPr>
              <a:t>        </a:t>
            </a:r>
            <a:r>
              <a:rPr lang="en-US" sz="1600" dirty="0" err="1" smtClean="0">
                <a:solidFill>
                  <a:schemeClr val="tx1"/>
                </a:solidFill>
              </a:rPr>
              <a:t>bmi</a:t>
            </a:r>
            <a:r>
              <a:rPr lang="en-US" sz="1600" dirty="0" smtClean="0">
                <a:solidFill>
                  <a:schemeClr val="tx1"/>
                </a:solidFill>
              </a:rPr>
              <a:t> = weight/(height*height);</a:t>
            </a:r>
          </a:p>
          <a:p>
            <a:r>
              <a:rPr lang="en-US" sz="1600" dirty="0" smtClean="0">
                <a:solidFill>
                  <a:schemeClr val="tx1"/>
                </a:solidFill>
              </a:rPr>
              <a:t>    }</a:t>
            </a:r>
          </a:p>
          <a:p>
            <a:r>
              <a:rPr lang="en-US" sz="1600" dirty="0" smtClean="0">
                <a:solidFill>
                  <a:schemeClr val="tx1"/>
                </a:solidFill>
              </a:rPr>
              <a:t>    </a:t>
            </a:r>
            <a:r>
              <a:rPr lang="en-US" sz="1600" b="1" dirty="0" smtClean="0">
                <a:solidFill>
                  <a:schemeClr val="tx1"/>
                </a:solidFill>
              </a:rPr>
              <a:t>public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b="1" dirty="0" smtClean="0">
                <a:solidFill>
                  <a:schemeClr val="tx1"/>
                </a:solidFill>
              </a:rPr>
              <a:t>double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</a:rPr>
              <a:t>getWeight</a:t>
            </a:r>
            <a:r>
              <a:rPr lang="en-US" sz="1600" dirty="0" smtClean="0">
                <a:solidFill>
                  <a:schemeClr val="tx1"/>
                </a:solidFill>
              </a:rPr>
              <a:t>() {</a:t>
            </a:r>
          </a:p>
          <a:p>
            <a:r>
              <a:rPr lang="en-US" sz="1600" dirty="0" smtClean="0">
                <a:solidFill>
                  <a:schemeClr val="tx1"/>
                </a:solidFill>
              </a:rPr>
              <a:t>        </a:t>
            </a:r>
            <a:r>
              <a:rPr lang="en-US" sz="1600" b="1" dirty="0" smtClean="0">
                <a:solidFill>
                  <a:schemeClr val="tx1"/>
                </a:solidFill>
              </a:rPr>
              <a:t>return</a:t>
            </a:r>
            <a:r>
              <a:rPr lang="en-US" sz="1600" dirty="0" smtClean="0">
                <a:solidFill>
                  <a:schemeClr val="tx1"/>
                </a:solidFill>
              </a:rPr>
              <a:t> weight;</a:t>
            </a:r>
          </a:p>
          <a:p>
            <a:r>
              <a:rPr lang="en-US" sz="1600" dirty="0" smtClean="0">
                <a:solidFill>
                  <a:schemeClr val="tx1"/>
                </a:solidFill>
              </a:rPr>
              <a:t>    }</a:t>
            </a:r>
          </a:p>
          <a:p>
            <a:r>
              <a:rPr lang="en-US" sz="1600" dirty="0" smtClean="0">
                <a:solidFill>
                  <a:schemeClr val="tx1"/>
                </a:solidFill>
              </a:rPr>
              <a:t>    </a:t>
            </a:r>
            <a:r>
              <a:rPr lang="en-US" sz="1600" b="1" dirty="0" smtClean="0">
                <a:solidFill>
                  <a:schemeClr val="tx1"/>
                </a:solidFill>
              </a:rPr>
              <a:t>public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b="1" dirty="0" smtClean="0">
                <a:solidFill>
                  <a:schemeClr val="tx1"/>
                </a:solidFill>
              </a:rPr>
              <a:t>void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</a:rPr>
              <a:t>setWeight</a:t>
            </a:r>
            <a:r>
              <a:rPr lang="en-US" sz="1600" dirty="0" smtClean="0">
                <a:solidFill>
                  <a:schemeClr val="tx1"/>
                </a:solidFill>
              </a:rPr>
              <a:t>(</a:t>
            </a:r>
            <a:r>
              <a:rPr lang="en-US" sz="1600" b="1" dirty="0" smtClean="0">
                <a:solidFill>
                  <a:schemeClr val="tx1"/>
                </a:solidFill>
              </a:rPr>
              <a:t>double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</a:p>
          <a:p>
            <a:r>
              <a:rPr lang="en-US" sz="1600" dirty="0" smtClean="0">
                <a:solidFill>
                  <a:schemeClr val="tx1"/>
                </a:solidFill>
              </a:rPr>
              <a:t>                </a:t>
            </a:r>
            <a:r>
              <a:rPr lang="en-US" sz="1600" dirty="0" err="1" smtClean="0">
                <a:solidFill>
                  <a:schemeClr val="tx1"/>
                </a:solidFill>
              </a:rPr>
              <a:t>newWeight</a:t>
            </a:r>
            <a:r>
              <a:rPr lang="en-US" sz="1600" dirty="0" smtClean="0">
                <a:solidFill>
                  <a:schemeClr val="tx1"/>
                </a:solidFill>
              </a:rPr>
              <a:t>) {</a:t>
            </a:r>
          </a:p>
          <a:p>
            <a:r>
              <a:rPr lang="en-US" sz="1600" dirty="0" smtClean="0">
                <a:solidFill>
                  <a:schemeClr val="tx1"/>
                </a:solidFill>
              </a:rPr>
              <a:t>        weight = </a:t>
            </a:r>
            <a:r>
              <a:rPr lang="en-US" sz="1600" dirty="0" err="1" smtClean="0">
                <a:solidFill>
                  <a:schemeClr val="tx1"/>
                </a:solidFill>
              </a:rPr>
              <a:t>newWeight</a:t>
            </a:r>
            <a:r>
              <a:rPr lang="en-US" sz="1600" dirty="0" smtClean="0">
                <a:solidFill>
                  <a:schemeClr val="tx1"/>
                </a:solidFill>
              </a:rPr>
              <a:t>;</a:t>
            </a:r>
          </a:p>
          <a:p>
            <a:r>
              <a:rPr lang="en-US" sz="1600" dirty="0" smtClean="0">
                <a:solidFill>
                  <a:schemeClr val="tx1"/>
                </a:solidFill>
              </a:rPr>
              <a:t>        </a:t>
            </a:r>
            <a:r>
              <a:rPr lang="en-US" sz="1600" dirty="0" err="1" smtClean="0">
                <a:solidFill>
                  <a:schemeClr val="tx1"/>
                </a:solidFill>
              </a:rPr>
              <a:t>bmi</a:t>
            </a:r>
            <a:r>
              <a:rPr lang="en-US" sz="1600" dirty="0" smtClean="0">
                <a:solidFill>
                  <a:schemeClr val="tx1"/>
                </a:solidFill>
              </a:rPr>
              <a:t> = weight/(height*height);</a:t>
            </a:r>
          </a:p>
          <a:p>
            <a:r>
              <a:rPr lang="en-US" sz="1600" dirty="0" smtClean="0">
                <a:solidFill>
                  <a:schemeClr val="tx1"/>
                </a:solidFill>
              </a:rPr>
              <a:t>    }</a:t>
            </a:r>
          </a:p>
          <a:p>
            <a:r>
              <a:rPr lang="en-US" sz="1600" b="1" dirty="0" smtClean="0">
                <a:solidFill>
                  <a:schemeClr val="tx1"/>
                </a:solidFill>
              </a:rPr>
              <a:t>    public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b="1" dirty="0" smtClean="0">
                <a:solidFill>
                  <a:schemeClr val="tx1"/>
                </a:solidFill>
              </a:rPr>
              <a:t>double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</a:rPr>
              <a:t>getBMI</a:t>
            </a:r>
            <a:r>
              <a:rPr lang="en-US" sz="1600" dirty="0" smtClean="0">
                <a:solidFill>
                  <a:schemeClr val="tx1"/>
                </a:solidFill>
              </a:rPr>
              <a:t>() {</a:t>
            </a:r>
          </a:p>
          <a:p>
            <a:r>
              <a:rPr lang="en-US" sz="1600" b="1" dirty="0" smtClean="0">
                <a:solidFill>
                  <a:schemeClr val="tx1"/>
                </a:solidFill>
              </a:rPr>
              <a:t>        return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</a:rPr>
              <a:t>bmi</a:t>
            </a:r>
            <a:r>
              <a:rPr lang="en-US" sz="1600" dirty="0" smtClean="0">
                <a:solidFill>
                  <a:schemeClr val="tx1"/>
                </a:solidFill>
              </a:rPr>
              <a:t>;</a:t>
            </a:r>
          </a:p>
          <a:p>
            <a:r>
              <a:rPr lang="en-US" sz="1600" dirty="0" smtClean="0">
                <a:solidFill>
                  <a:schemeClr val="tx1"/>
                </a:solidFill>
              </a:rPr>
              <a:t>    }</a:t>
            </a:r>
          </a:p>
          <a:p>
            <a:r>
              <a:rPr lang="en-US" sz="1600" dirty="0" smtClean="0">
                <a:solidFill>
                  <a:schemeClr val="tx1"/>
                </a:solidFill>
              </a:rPr>
              <a:t>}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419600" y="990600"/>
            <a:ext cx="4038600" cy="5715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b="1" dirty="0" smtClean="0">
                <a:solidFill>
                  <a:schemeClr val="tx1"/>
                </a:solidFill>
              </a:rPr>
              <a:t>public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b="1" dirty="0" smtClean="0">
                <a:solidFill>
                  <a:schemeClr val="tx1"/>
                </a:solidFill>
              </a:rPr>
              <a:t>class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</a:rPr>
              <a:t>ABMISpreadsheet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b="1" dirty="0" smtClean="0">
                <a:solidFill>
                  <a:schemeClr val="tx1"/>
                </a:solidFill>
              </a:rPr>
              <a:t>implements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</a:rPr>
              <a:t>BMISpreadsheet</a:t>
            </a:r>
            <a:r>
              <a:rPr lang="en-US" sz="1600" dirty="0" smtClean="0">
                <a:solidFill>
                  <a:schemeClr val="tx1"/>
                </a:solidFill>
              </a:rPr>
              <a:t> {</a:t>
            </a:r>
          </a:p>
          <a:p>
            <a:r>
              <a:rPr lang="en-US" sz="1600" b="1" dirty="0" smtClean="0">
                <a:solidFill>
                  <a:schemeClr val="tx1"/>
                </a:solidFill>
              </a:rPr>
              <a:t>    double</a:t>
            </a:r>
            <a:r>
              <a:rPr lang="en-US" sz="1600" dirty="0" smtClean="0">
                <a:solidFill>
                  <a:schemeClr val="tx1"/>
                </a:solidFill>
              </a:rPr>
              <a:t> height;</a:t>
            </a:r>
          </a:p>
          <a:p>
            <a:r>
              <a:rPr lang="en-US" sz="1600" b="1" dirty="0" smtClean="0">
                <a:solidFill>
                  <a:schemeClr val="tx1"/>
                </a:solidFill>
              </a:rPr>
              <a:t>    public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b="1" dirty="0" smtClean="0">
                <a:solidFill>
                  <a:schemeClr val="tx1"/>
                </a:solidFill>
              </a:rPr>
              <a:t>double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</a:rPr>
              <a:t>getHeight</a:t>
            </a:r>
            <a:r>
              <a:rPr lang="en-US" sz="1600" dirty="0" smtClean="0">
                <a:solidFill>
                  <a:schemeClr val="tx1"/>
                </a:solidFill>
              </a:rPr>
              <a:t>() {</a:t>
            </a:r>
          </a:p>
          <a:p>
            <a:r>
              <a:rPr lang="en-US" sz="1600" b="1" dirty="0" smtClean="0">
                <a:solidFill>
                  <a:schemeClr val="tx1"/>
                </a:solidFill>
              </a:rPr>
              <a:t>        return</a:t>
            </a:r>
            <a:r>
              <a:rPr lang="en-US" sz="1600" dirty="0" smtClean="0">
                <a:solidFill>
                  <a:schemeClr val="tx1"/>
                </a:solidFill>
              </a:rPr>
              <a:t> height;</a:t>
            </a:r>
          </a:p>
          <a:p>
            <a:r>
              <a:rPr lang="en-US" sz="1600" dirty="0" smtClean="0">
                <a:solidFill>
                  <a:schemeClr val="tx1"/>
                </a:solidFill>
              </a:rPr>
              <a:t>    }</a:t>
            </a:r>
          </a:p>
          <a:p>
            <a:r>
              <a:rPr lang="en-US" sz="1600" b="1" dirty="0" smtClean="0">
                <a:solidFill>
                  <a:schemeClr val="tx1"/>
                </a:solidFill>
              </a:rPr>
              <a:t>    public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b="1" dirty="0" smtClean="0">
                <a:solidFill>
                  <a:schemeClr val="tx1"/>
                </a:solidFill>
              </a:rPr>
              <a:t>void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</a:rPr>
              <a:t>setHeight</a:t>
            </a:r>
            <a:r>
              <a:rPr lang="en-US" sz="1600" dirty="0" smtClean="0">
                <a:solidFill>
                  <a:schemeClr val="tx1"/>
                </a:solidFill>
              </a:rPr>
              <a:t>(</a:t>
            </a:r>
            <a:r>
              <a:rPr lang="en-US" sz="1600" b="1" dirty="0" smtClean="0">
                <a:solidFill>
                  <a:schemeClr val="tx1"/>
                </a:solidFill>
              </a:rPr>
              <a:t>double</a:t>
            </a:r>
            <a:r>
              <a:rPr lang="en-US" sz="1600" dirty="0" smtClean="0">
                <a:solidFill>
                  <a:schemeClr val="tx1"/>
                </a:solidFill>
              </a:rPr>
              <a:t>   </a:t>
            </a:r>
          </a:p>
          <a:p>
            <a:r>
              <a:rPr lang="en-US" sz="1600" dirty="0" smtClean="0">
                <a:solidFill>
                  <a:schemeClr val="tx1"/>
                </a:solidFill>
              </a:rPr>
              <a:t>                </a:t>
            </a:r>
            <a:r>
              <a:rPr lang="en-US" sz="1600" dirty="0" err="1" smtClean="0">
                <a:solidFill>
                  <a:schemeClr val="tx1"/>
                </a:solidFill>
              </a:rPr>
              <a:t>newHeight</a:t>
            </a:r>
            <a:r>
              <a:rPr lang="en-US" sz="1600" dirty="0" smtClean="0">
                <a:solidFill>
                  <a:schemeClr val="tx1"/>
                </a:solidFill>
              </a:rPr>
              <a:t>) {</a:t>
            </a:r>
          </a:p>
          <a:p>
            <a:r>
              <a:rPr lang="en-US" sz="1600" dirty="0" smtClean="0">
                <a:solidFill>
                  <a:schemeClr val="tx1"/>
                </a:solidFill>
              </a:rPr>
              <a:t>        height = </a:t>
            </a:r>
            <a:r>
              <a:rPr lang="en-US" sz="1600" dirty="0" err="1" smtClean="0">
                <a:solidFill>
                  <a:schemeClr val="tx1"/>
                </a:solidFill>
              </a:rPr>
              <a:t>newHeight</a:t>
            </a:r>
            <a:r>
              <a:rPr lang="en-US" sz="1600" dirty="0" smtClean="0">
                <a:solidFill>
                  <a:schemeClr val="tx1"/>
                </a:solidFill>
              </a:rPr>
              <a:t>;</a:t>
            </a:r>
          </a:p>
          <a:p>
            <a:r>
              <a:rPr lang="en-US" sz="1600" dirty="0" smtClean="0">
                <a:solidFill>
                  <a:schemeClr val="tx1"/>
                </a:solidFill>
              </a:rPr>
              <a:t>    }</a:t>
            </a:r>
          </a:p>
          <a:p>
            <a:r>
              <a:rPr lang="en-US" sz="1600" b="1" dirty="0" smtClean="0">
                <a:solidFill>
                  <a:schemeClr val="tx1"/>
                </a:solidFill>
              </a:rPr>
              <a:t>    double</a:t>
            </a:r>
            <a:r>
              <a:rPr lang="en-US" sz="1600" dirty="0" smtClean="0">
                <a:solidFill>
                  <a:schemeClr val="tx1"/>
                </a:solidFill>
              </a:rPr>
              <a:t> weight;</a:t>
            </a:r>
          </a:p>
          <a:p>
            <a:r>
              <a:rPr lang="en-US" sz="1600" b="1" dirty="0" smtClean="0">
                <a:solidFill>
                  <a:schemeClr val="tx1"/>
                </a:solidFill>
              </a:rPr>
              <a:t>    public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b="1" dirty="0" smtClean="0">
                <a:solidFill>
                  <a:schemeClr val="tx1"/>
                </a:solidFill>
              </a:rPr>
              <a:t>double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</a:rPr>
              <a:t>getWeight</a:t>
            </a:r>
            <a:r>
              <a:rPr lang="en-US" sz="1600" dirty="0" smtClean="0">
                <a:solidFill>
                  <a:schemeClr val="tx1"/>
                </a:solidFill>
              </a:rPr>
              <a:t>() {</a:t>
            </a:r>
          </a:p>
          <a:p>
            <a:r>
              <a:rPr lang="en-US" sz="1600" dirty="0" smtClean="0">
                <a:solidFill>
                  <a:schemeClr val="tx1"/>
                </a:solidFill>
              </a:rPr>
              <a:t>        </a:t>
            </a:r>
            <a:r>
              <a:rPr lang="en-US" sz="1600" b="1" dirty="0" smtClean="0">
                <a:solidFill>
                  <a:schemeClr val="tx1"/>
                </a:solidFill>
              </a:rPr>
              <a:t>return</a:t>
            </a:r>
            <a:r>
              <a:rPr lang="en-US" sz="1600" dirty="0" smtClean="0">
                <a:solidFill>
                  <a:schemeClr val="tx1"/>
                </a:solidFill>
              </a:rPr>
              <a:t> weight;</a:t>
            </a:r>
          </a:p>
          <a:p>
            <a:r>
              <a:rPr lang="en-US" sz="1600" dirty="0" smtClean="0">
                <a:solidFill>
                  <a:schemeClr val="tx1"/>
                </a:solidFill>
              </a:rPr>
              <a:t>    }</a:t>
            </a:r>
          </a:p>
          <a:p>
            <a:r>
              <a:rPr lang="en-US" sz="1600" b="1" dirty="0" smtClean="0">
                <a:solidFill>
                  <a:schemeClr val="tx1"/>
                </a:solidFill>
              </a:rPr>
              <a:t>    public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b="1" dirty="0" smtClean="0">
                <a:solidFill>
                  <a:schemeClr val="tx1"/>
                </a:solidFill>
              </a:rPr>
              <a:t>void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</a:rPr>
              <a:t>setWeight</a:t>
            </a:r>
            <a:r>
              <a:rPr lang="en-US" sz="1600" dirty="0" smtClean="0">
                <a:solidFill>
                  <a:schemeClr val="tx1"/>
                </a:solidFill>
              </a:rPr>
              <a:t>(</a:t>
            </a:r>
            <a:r>
              <a:rPr lang="en-US" sz="1600" b="1" dirty="0" smtClean="0">
                <a:solidFill>
                  <a:schemeClr val="tx1"/>
                </a:solidFill>
              </a:rPr>
              <a:t>double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</a:p>
          <a:p>
            <a:r>
              <a:rPr lang="en-US" sz="1600" dirty="0" smtClean="0">
                <a:solidFill>
                  <a:schemeClr val="tx1"/>
                </a:solidFill>
              </a:rPr>
              <a:t>                </a:t>
            </a:r>
            <a:r>
              <a:rPr lang="en-US" sz="1600" dirty="0" err="1" smtClean="0">
                <a:solidFill>
                  <a:schemeClr val="tx1"/>
                </a:solidFill>
              </a:rPr>
              <a:t>newWeight</a:t>
            </a:r>
            <a:r>
              <a:rPr lang="en-US" sz="1600" dirty="0" smtClean="0">
                <a:solidFill>
                  <a:schemeClr val="tx1"/>
                </a:solidFill>
              </a:rPr>
              <a:t>) {</a:t>
            </a:r>
          </a:p>
          <a:p>
            <a:r>
              <a:rPr lang="en-US" sz="1600" dirty="0" smtClean="0">
                <a:solidFill>
                  <a:schemeClr val="tx1"/>
                </a:solidFill>
              </a:rPr>
              <a:t>        weight = </a:t>
            </a:r>
            <a:r>
              <a:rPr lang="en-US" sz="1600" dirty="0" err="1" smtClean="0">
                <a:solidFill>
                  <a:schemeClr val="tx1"/>
                </a:solidFill>
              </a:rPr>
              <a:t>newWeight</a:t>
            </a:r>
            <a:r>
              <a:rPr lang="en-US" sz="1600" dirty="0" smtClean="0">
                <a:solidFill>
                  <a:schemeClr val="tx1"/>
                </a:solidFill>
              </a:rPr>
              <a:t>;</a:t>
            </a:r>
          </a:p>
          <a:p>
            <a:r>
              <a:rPr lang="en-US" sz="1600" dirty="0" smtClean="0">
                <a:solidFill>
                  <a:schemeClr val="tx1"/>
                </a:solidFill>
              </a:rPr>
              <a:t>    }</a:t>
            </a:r>
          </a:p>
          <a:p>
            <a:r>
              <a:rPr lang="en-US" sz="1600" b="1" dirty="0" smtClean="0">
                <a:solidFill>
                  <a:schemeClr val="tx1"/>
                </a:solidFill>
              </a:rPr>
              <a:t>    public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b="1" dirty="0" smtClean="0">
                <a:solidFill>
                  <a:schemeClr val="tx1"/>
                </a:solidFill>
              </a:rPr>
              <a:t>double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</a:rPr>
              <a:t>getBMI</a:t>
            </a:r>
            <a:r>
              <a:rPr lang="en-US" sz="1600" dirty="0" smtClean="0">
                <a:solidFill>
                  <a:schemeClr val="tx1"/>
                </a:solidFill>
              </a:rPr>
              <a:t>() {</a:t>
            </a:r>
          </a:p>
          <a:p>
            <a:r>
              <a:rPr lang="en-US" sz="1600" b="1" dirty="0" smtClean="0">
                <a:solidFill>
                  <a:schemeClr val="tx1"/>
                </a:solidFill>
              </a:rPr>
              <a:t>        return</a:t>
            </a:r>
            <a:r>
              <a:rPr lang="en-US" sz="1600" dirty="0" smtClean="0">
                <a:solidFill>
                  <a:schemeClr val="tx1"/>
                </a:solidFill>
              </a:rPr>
              <a:t> weight/(height*height);</a:t>
            </a:r>
          </a:p>
          <a:p>
            <a:r>
              <a:rPr lang="en-US" sz="1600" dirty="0" smtClean="0">
                <a:solidFill>
                  <a:schemeClr val="tx1"/>
                </a:solidFill>
              </a:rPr>
              <a:t>    }</a:t>
            </a:r>
          </a:p>
          <a:p>
            <a:r>
              <a:rPr lang="en-US" sz="1600" dirty="0" smtClean="0">
                <a:solidFill>
                  <a:schemeClr val="tx1"/>
                </a:solidFill>
              </a:rPr>
              <a:t>}</a:t>
            </a:r>
            <a:endParaRPr lang="en-US" sz="1600" dirty="0">
              <a:solidFill>
                <a:schemeClr val="tx1"/>
              </a:solidFill>
            </a:endParaRPr>
          </a:p>
        </p:txBody>
      </p:sp>
      <p:pic>
        <p:nvPicPr>
          <p:cNvPr id="6" name="~PP2527.WAV">
            <a:hlinkClick r:id="" action="ppaction://media"/>
          </p:cNvPr>
          <p:cNvPicPr>
            <a:picLocks noRot="1" noChangeAspect="1"/>
          </p:cNvPicPr>
          <p:nvPr>
            <a:wavAudioFile r:embed="rId1" name="~PP2527.WAV"/>
          </p:nvPr>
        </p:nvPicPr>
        <p:blipFill>
          <a:blip r:embed="rId3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6966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 err="1" smtClean="0"/>
              <a:t>ABMISpreadsheet</a:t>
            </a:r>
            <a:r>
              <a:rPr lang="en-US" dirty="0" smtClean="0"/>
              <a:t> vs. </a:t>
            </a:r>
            <a:r>
              <a:rPr lang="en-US" dirty="0" err="1" smtClean="0"/>
              <a:t>AnotherBMISpreadsheet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err="1" smtClean="0"/>
              <a:t>AnotherBMISpreadsheet</a:t>
            </a:r>
            <a:r>
              <a:rPr lang="en-US" dirty="0" smtClean="0"/>
              <a:t> harder to program</a:t>
            </a:r>
          </a:p>
          <a:p>
            <a:pPr lvl="1"/>
            <a:r>
              <a:rPr lang="en-US" dirty="0" smtClean="0"/>
              <a:t>Computation of </a:t>
            </a:r>
            <a:r>
              <a:rPr lang="en-US" dirty="0" err="1" smtClean="0"/>
              <a:t>bmi</a:t>
            </a:r>
            <a:r>
              <a:rPr lang="en-US" dirty="0" smtClean="0"/>
              <a:t> done in multiple setters.</a:t>
            </a:r>
          </a:p>
          <a:p>
            <a:pPr lvl="1"/>
            <a:r>
              <a:rPr lang="en-US" dirty="0" smtClean="0"/>
              <a:t>These setters have “side effects”</a:t>
            </a:r>
          </a:p>
          <a:p>
            <a:r>
              <a:rPr lang="en-US" dirty="0" err="1" smtClean="0"/>
              <a:t>AnotherBMISpreadsheet</a:t>
            </a:r>
            <a:r>
              <a:rPr lang="en-US" dirty="0" smtClean="0"/>
              <a:t> does eager evaluation</a:t>
            </a:r>
          </a:p>
          <a:p>
            <a:pPr lvl="1"/>
            <a:r>
              <a:rPr lang="en-US" dirty="0" smtClean="0"/>
              <a:t>Value computed may never be used.</a:t>
            </a:r>
          </a:p>
          <a:p>
            <a:r>
              <a:rPr lang="en-US" dirty="0" err="1" smtClean="0"/>
              <a:t>ABMISpreadsheet</a:t>
            </a:r>
            <a:r>
              <a:rPr lang="en-US" dirty="0" smtClean="0"/>
              <a:t> uses less space (variables)</a:t>
            </a:r>
          </a:p>
          <a:p>
            <a:r>
              <a:rPr lang="en-US" dirty="0" smtClean="0"/>
              <a:t>Getter methods of </a:t>
            </a:r>
            <a:r>
              <a:rPr lang="en-US" dirty="0" err="1" smtClean="0"/>
              <a:t>AnotherBMISpreadhseet</a:t>
            </a:r>
            <a:r>
              <a:rPr lang="en-US" dirty="0" smtClean="0"/>
              <a:t> are faster</a:t>
            </a:r>
          </a:p>
          <a:p>
            <a:r>
              <a:rPr lang="en-US" dirty="0" smtClean="0"/>
              <a:t>Setter methods of </a:t>
            </a:r>
            <a:r>
              <a:rPr lang="en-US" dirty="0" err="1" smtClean="0"/>
              <a:t>ABMISpreadsheet</a:t>
            </a:r>
            <a:r>
              <a:rPr lang="en-US" dirty="0" smtClean="0"/>
              <a:t> are faster</a:t>
            </a:r>
          </a:p>
          <a:p>
            <a:r>
              <a:rPr lang="en-US" dirty="0" smtClean="0"/>
              <a:t>Usually getter methods are called more often that setter methods</a:t>
            </a:r>
          </a:p>
          <a:p>
            <a:pPr lvl="1"/>
            <a:r>
              <a:rPr lang="en-US" dirty="0" smtClean="0"/>
              <a:t>e.g. when </a:t>
            </a:r>
            <a:r>
              <a:rPr lang="en-US" dirty="0" err="1" smtClean="0"/>
              <a:t>ObjectEditor</a:t>
            </a:r>
            <a:r>
              <a:rPr lang="en-US" dirty="0" smtClean="0"/>
              <a:t> refresh command is executed</a:t>
            </a:r>
          </a:p>
          <a:p>
            <a:r>
              <a:rPr lang="en-US" dirty="0" smtClean="0"/>
              <a:t>Typically </a:t>
            </a:r>
            <a:r>
              <a:rPr lang="en-US" dirty="0" err="1" smtClean="0"/>
              <a:t>AnotherBMISpreadsheet</a:t>
            </a:r>
            <a:r>
              <a:rPr lang="en-US" dirty="0" smtClean="0"/>
              <a:t> will be faster, overall</a:t>
            </a:r>
            <a:endParaRPr lang="en-US" dirty="0"/>
          </a:p>
        </p:txBody>
      </p:sp>
      <p:pic>
        <p:nvPicPr>
          <p:cNvPr id="5" name="~PP2185.WAV">
            <a:hlinkClick r:id="" action="ppaction://media"/>
          </p:cNvPr>
          <p:cNvPicPr>
            <a:picLocks noRot="1" noChangeAspect="1"/>
          </p:cNvPicPr>
          <p:nvPr>
            <a:wavAudioFile r:embed="rId1" name="~PP2185.WAV"/>
          </p:nvPr>
        </p:nvPicPr>
        <p:blipFill>
          <a:blip r:embed="rId3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5932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Motivation: Two Ways of Doing the BMI Spreadsheet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295400"/>
            <a:ext cx="7924800" cy="2133600"/>
          </a:xfrm>
        </p:spPr>
        <p:txBody>
          <a:bodyPr/>
          <a:lstStyle/>
          <a:p>
            <a:r>
              <a:rPr lang="en-US" dirty="0" err="1" smtClean="0"/>
              <a:t>ABMISpreadsheet</a:t>
            </a:r>
            <a:r>
              <a:rPr lang="en-US" dirty="0" smtClean="0"/>
              <a:t> is one way to implement the spreadsheet user-interface</a:t>
            </a:r>
          </a:p>
          <a:p>
            <a:r>
              <a:rPr lang="en-US" dirty="0" smtClean="0"/>
              <a:t>Let us create </a:t>
            </a:r>
            <a:r>
              <a:rPr lang="en-US" dirty="0" err="1" smtClean="0"/>
              <a:t>AnotherBMISpreadsheet</a:t>
            </a:r>
            <a:r>
              <a:rPr lang="en-US" dirty="0" smtClean="0"/>
              <a:t> to illustrate another way</a:t>
            </a:r>
          </a:p>
          <a:p>
            <a:r>
              <a:rPr lang="en-US" dirty="0" smtClean="0"/>
              <a:t>Difference is in number of variables used</a:t>
            </a:r>
            <a:endParaRPr lang="en-US" dirty="0"/>
          </a:p>
        </p:txBody>
      </p:sp>
      <p:pic>
        <p:nvPicPr>
          <p:cNvPr id="6" name="~PP2747.WAV">
            <a:hlinkClick r:id="" action="ppaction://media"/>
          </p:cNvPr>
          <p:cNvPicPr>
            <a:picLocks noRot="1" noChangeAspect="1"/>
          </p:cNvPicPr>
          <p:nvPr>
            <a:wavAudioFile r:embed="rId1" name="~PP2747.WAV"/>
          </p:nvPr>
        </p:nvPicPr>
        <p:blipFill>
          <a:blip r:embed="rId3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3318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Time-Space Tradeoff</a:t>
            </a:r>
            <a:endParaRPr lang="en-US" dirty="0"/>
          </a:p>
        </p:txBody>
      </p:sp>
      <p:sp>
        <p:nvSpPr>
          <p:cNvPr id="24" name="Rectangle 8"/>
          <p:cNvSpPr>
            <a:spLocks noChangeArrowheads="1"/>
          </p:cNvSpPr>
          <p:nvPr/>
        </p:nvSpPr>
        <p:spPr bwMode="auto">
          <a:xfrm>
            <a:off x="4572000" y="1878506"/>
            <a:ext cx="252413" cy="353536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5" name="Rectangle 9"/>
          <p:cNvSpPr>
            <a:spLocks noChangeArrowheads="1"/>
          </p:cNvSpPr>
          <p:nvPr/>
        </p:nvSpPr>
        <p:spPr bwMode="auto">
          <a:xfrm rot="19970049">
            <a:off x="2438400" y="1878506"/>
            <a:ext cx="4306888" cy="34607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6" name="AutoShape 10"/>
          <p:cNvSpPr>
            <a:spLocks noChangeArrowheads="1"/>
          </p:cNvSpPr>
          <p:nvPr/>
        </p:nvSpPr>
        <p:spPr bwMode="auto">
          <a:xfrm>
            <a:off x="5638800" y="1268906"/>
            <a:ext cx="1773238" cy="1801813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7" name="AutoShape 11"/>
          <p:cNvSpPr>
            <a:spLocks noChangeArrowheads="1"/>
          </p:cNvSpPr>
          <p:nvPr/>
        </p:nvSpPr>
        <p:spPr bwMode="auto">
          <a:xfrm>
            <a:off x="1905000" y="3173906"/>
            <a:ext cx="1773238" cy="1801813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28" name="Object 12"/>
          <p:cNvGraphicFramePr>
            <a:graphicFrameLocks noChangeAspect="1"/>
          </p:cNvGraphicFramePr>
          <p:nvPr/>
        </p:nvGraphicFramePr>
        <p:xfrm>
          <a:off x="2286000" y="3935906"/>
          <a:ext cx="855663" cy="1062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02" name="Clip" r:id="rId4" imgW="694030" imgH="787298" progId="">
                  <p:embed/>
                </p:oleObj>
              </mc:Choice>
              <mc:Fallback>
                <p:oleObj name="Clip" r:id="rId4" imgW="694030" imgH="787298" progId="">
                  <p:embed/>
                  <p:pic>
                    <p:nvPicPr>
                      <p:cNvPr id="0" name="Picture 3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0" y="3935906"/>
                        <a:ext cx="855663" cy="10620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" name="Rectangle 13"/>
          <p:cNvSpPr>
            <a:spLocks noChangeArrowheads="1"/>
          </p:cNvSpPr>
          <p:nvPr/>
        </p:nvSpPr>
        <p:spPr bwMode="auto">
          <a:xfrm>
            <a:off x="3581400" y="5383706"/>
            <a:ext cx="2154238" cy="20637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0" name="Rectangle 14"/>
          <p:cNvSpPr>
            <a:spLocks noChangeArrowheads="1"/>
          </p:cNvSpPr>
          <p:nvPr/>
        </p:nvSpPr>
        <p:spPr bwMode="auto">
          <a:xfrm>
            <a:off x="3200400" y="5536106"/>
            <a:ext cx="2913063" cy="20796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31" name="Object 16"/>
          <p:cNvGraphicFramePr>
            <a:graphicFrameLocks noChangeAspect="1"/>
          </p:cNvGraphicFramePr>
          <p:nvPr/>
        </p:nvGraphicFramePr>
        <p:xfrm>
          <a:off x="6324600" y="2411906"/>
          <a:ext cx="487363" cy="604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03" name="Clip" r:id="rId6" imgW="694030" imgH="787298" progId="">
                  <p:embed/>
                </p:oleObj>
              </mc:Choice>
              <mc:Fallback>
                <p:oleObj name="Clip" r:id="rId6" imgW="694030" imgH="787298" progId="">
                  <p:embed/>
                  <p:pic>
                    <p:nvPicPr>
                      <p:cNvPr id="0" name="Picture 3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24600" y="2411906"/>
                        <a:ext cx="487363" cy="6048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2" name="Group 22"/>
          <p:cNvGrpSpPr>
            <a:grpSpLocks/>
          </p:cNvGrpSpPr>
          <p:nvPr/>
        </p:nvGrpSpPr>
        <p:grpSpPr bwMode="auto">
          <a:xfrm>
            <a:off x="7010400" y="4343400"/>
            <a:ext cx="1666875" cy="1905000"/>
            <a:chOff x="0" y="3120"/>
            <a:chExt cx="1050" cy="1200"/>
          </a:xfrm>
        </p:grpSpPr>
        <p:grpSp>
          <p:nvGrpSpPr>
            <p:cNvPr id="33" name="Group 2"/>
            <p:cNvGrpSpPr>
              <a:grpSpLocks/>
            </p:cNvGrpSpPr>
            <p:nvPr/>
          </p:nvGrpSpPr>
          <p:grpSpPr bwMode="auto">
            <a:xfrm>
              <a:off x="0" y="3120"/>
              <a:ext cx="864" cy="946"/>
              <a:chOff x="-48" y="2448"/>
              <a:chExt cx="1436" cy="1474"/>
            </a:xfrm>
          </p:grpSpPr>
          <p:pic>
            <p:nvPicPr>
              <p:cNvPr id="35" name="Picture 3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-48" y="2448"/>
                <a:ext cx="1436" cy="147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sp>
            <p:nvSpPr>
              <p:cNvPr id="36" name="Freeform 4"/>
              <p:cNvSpPr>
                <a:spLocks/>
              </p:cNvSpPr>
              <p:nvPr/>
            </p:nvSpPr>
            <p:spPr bwMode="auto">
              <a:xfrm flipH="1">
                <a:off x="432" y="2880"/>
                <a:ext cx="96" cy="4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8" y="48"/>
                  </a:cxn>
                  <a:cxn ang="0">
                    <a:pos x="144" y="0"/>
                  </a:cxn>
                </a:cxnLst>
                <a:rect l="0" t="0" r="r" b="b"/>
                <a:pathLst>
                  <a:path w="144" h="48">
                    <a:moveTo>
                      <a:pt x="0" y="0"/>
                    </a:moveTo>
                    <a:cubicBezTo>
                      <a:pt x="12" y="24"/>
                      <a:pt x="24" y="48"/>
                      <a:pt x="48" y="48"/>
                    </a:cubicBezTo>
                    <a:cubicBezTo>
                      <a:pt x="72" y="48"/>
                      <a:pt x="128" y="8"/>
                      <a:pt x="144" y="0"/>
                    </a:cubicBezTo>
                  </a:path>
                </a:pathLst>
              </a:cu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34" name="Text Box 17"/>
            <p:cNvSpPr txBox="1">
              <a:spLocks noChangeArrowheads="1"/>
            </p:cNvSpPr>
            <p:nvPr/>
          </p:nvSpPr>
          <p:spPr bwMode="auto">
            <a:xfrm>
              <a:off x="34" y="4032"/>
              <a:ext cx="1016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/>
                <a:t>Time Miser</a:t>
              </a:r>
            </a:p>
          </p:txBody>
        </p:sp>
      </p:grpSp>
      <p:grpSp>
        <p:nvGrpSpPr>
          <p:cNvPr id="37" name="Group 23"/>
          <p:cNvGrpSpPr>
            <a:grpSpLocks/>
          </p:cNvGrpSpPr>
          <p:nvPr/>
        </p:nvGrpSpPr>
        <p:grpSpPr bwMode="auto">
          <a:xfrm>
            <a:off x="228600" y="4419600"/>
            <a:ext cx="1698625" cy="1828800"/>
            <a:chOff x="4466" y="3168"/>
            <a:chExt cx="1070" cy="1152"/>
          </a:xfrm>
        </p:grpSpPr>
        <p:grpSp>
          <p:nvGrpSpPr>
            <p:cNvPr id="38" name="Group 5"/>
            <p:cNvGrpSpPr>
              <a:grpSpLocks/>
            </p:cNvGrpSpPr>
            <p:nvPr/>
          </p:nvGrpSpPr>
          <p:grpSpPr bwMode="auto">
            <a:xfrm>
              <a:off x="4800" y="3168"/>
              <a:ext cx="528" cy="864"/>
              <a:chOff x="4368" y="1440"/>
              <a:chExt cx="682" cy="1528"/>
            </a:xfrm>
          </p:grpSpPr>
          <p:pic>
            <p:nvPicPr>
              <p:cNvPr id="40" name="Picture 6"/>
              <p:cNvPicPr>
                <a:picLocks noChangeAspect="1" noChangeArrowheads="1"/>
              </p:cNvPicPr>
              <p:nvPr/>
            </p:nvPicPr>
            <p:blipFill>
              <a:blip r:embed="rId8" cstate="print"/>
              <a:srcRect/>
              <a:stretch>
                <a:fillRect/>
              </a:stretch>
            </p:blipFill>
            <p:spPr bwMode="auto">
              <a:xfrm>
                <a:off x="4368" y="1440"/>
                <a:ext cx="682" cy="152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sp>
            <p:nvSpPr>
              <p:cNvPr id="41" name="Freeform 7"/>
              <p:cNvSpPr>
                <a:spLocks/>
              </p:cNvSpPr>
              <p:nvPr/>
            </p:nvSpPr>
            <p:spPr bwMode="auto">
              <a:xfrm rot="-17420171">
                <a:off x="4744" y="1598"/>
                <a:ext cx="98" cy="65"/>
              </a:xfrm>
              <a:custGeom>
                <a:avLst/>
                <a:gdLst/>
                <a:ahLst/>
                <a:cxnLst>
                  <a:cxn ang="0">
                    <a:pos x="0" y="152"/>
                  </a:cxn>
                  <a:cxn ang="0">
                    <a:pos x="96" y="8"/>
                  </a:cxn>
                  <a:cxn ang="0">
                    <a:pos x="144" y="104"/>
                  </a:cxn>
                  <a:cxn ang="0">
                    <a:pos x="144" y="56"/>
                  </a:cxn>
                </a:cxnLst>
                <a:rect l="0" t="0" r="r" b="b"/>
                <a:pathLst>
                  <a:path w="152" h="152">
                    <a:moveTo>
                      <a:pt x="0" y="152"/>
                    </a:moveTo>
                    <a:cubicBezTo>
                      <a:pt x="36" y="84"/>
                      <a:pt x="72" y="16"/>
                      <a:pt x="96" y="8"/>
                    </a:cubicBezTo>
                    <a:cubicBezTo>
                      <a:pt x="120" y="0"/>
                      <a:pt x="136" y="96"/>
                      <a:pt x="144" y="104"/>
                    </a:cubicBezTo>
                    <a:cubicBezTo>
                      <a:pt x="152" y="112"/>
                      <a:pt x="148" y="84"/>
                      <a:pt x="144" y="56"/>
                    </a:cubicBezTo>
                  </a:path>
                </a:pathLst>
              </a:cu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39" name="Text Box 19"/>
            <p:cNvSpPr txBox="1">
              <a:spLocks noChangeArrowheads="1"/>
            </p:cNvSpPr>
            <p:nvPr/>
          </p:nvSpPr>
          <p:spPr bwMode="auto">
            <a:xfrm>
              <a:off x="4466" y="4032"/>
              <a:ext cx="1070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/>
                <a:t>Space Miser</a:t>
              </a:r>
            </a:p>
          </p:txBody>
        </p:sp>
      </p:grpSp>
      <p:sp>
        <p:nvSpPr>
          <p:cNvPr id="42" name="Text Box 20"/>
          <p:cNvSpPr txBox="1">
            <a:spLocks noChangeArrowheads="1"/>
          </p:cNvSpPr>
          <p:nvPr/>
        </p:nvSpPr>
        <p:spPr bwMode="auto">
          <a:xfrm>
            <a:off x="2286000" y="4393106"/>
            <a:ext cx="990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Space</a:t>
            </a:r>
          </a:p>
        </p:txBody>
      </p:sp>
      <p:sp>
        <p:nvSpPr>
          <p:cNvPr id="43" name="Text Box 21"/>
          <p:cNvSpPr txBox="1">
            <a:spLocks noChangeArrowheads="1"/>
          </p:cNvSpPr>
          <p:nvPr/>
        </p:nvSpPr>
        <p:spPr bwMode="auto">
          <a:xfrm>
            <a:off x="6172200" y="2564306"/>
            <a:ext cx="990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Time</a:t>
            </a:r>
          </a:p>
        </p:txBody>
      </p:sp>
      <p:pic>
        <p:nvPicPr>
          <p:cNvPr id="45" name="~PP2478.WAV">
            <a:hlinkClick r:id="" action="ppaction://media"/>
          </p:cNvPr>
          <p:cNvPicPr>
            <a:picLocks noRot="1" noChangeAspect="1"/>
          </p:cNvPicPr>
          <p:nvPr>
            <a:wavAudioFile r:embed="rId2" name="~PP2478.WAV"/>
          </p:nvPr>
        </p:nvPicPr>
        <p:blipFill>
          <a:blip r:embed="rId9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2463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Time-Space Tradeoff</a:t>
            </a:r>
            <a:endParaRPr lang="en-US" dirty="0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4572000" y="2057400"/>
            <a:ext cx="252413" cy="353536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 rot="1502145">
            <a:off x="2438400" y="2057400"/>
            <a:ext cx="4306888" cy="34607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" name="AutoShape 4"/>
          <p:cNvSpPr>
            <a:spLocks noChangeArrowheads="1"/>
          </p:cNvSpPr>
          <p:nvPr/>
        </p:nvSpPr>
        <p:spPr bwMode="auto">
          <a:xfrm>
            <a:off x="5562600" y="3276600"/>
            <a:ext cx="1773238" cy="1801813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7" name="AutoShape 5"/>
          <p:cNvSpPr>
            <a:spLocks noChangeArrowheads="1"/>
          </p:cNvSpPr>
          <p:nvPr/>
        </p:nvSpPr>
        <p:spPr bwMode="auto">
          <a:xfrm>
            <a:off x="1676400" y="1524000"/>
            <a:ext cx="1773238" cy="1801813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8" name="Object 1024"/>
          <p:cNvGraphicFramePr>
            <a:graphicFrameLocks noChangeAspect="1"/>
          </p:cNvGraphicFramePr>
          <p:nvPr/>
        </p:nvGraphicFramePr>
        <p:xfrm>
          <a:off x="6019800" y="3962400"/>
          <a:ext cx="855663" cy="1062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24" name="Clip" r:id="rId4" imgW="694030" imgH="787298" progId="">
                  <p:embed/>
                </p:oleObj>
              </mc:Choice>
              <mc:Fallback>
                <p:oleObj name="Clip" r:id="rId4" imgW="694030" imgH="787298" progId="">
                  <p:embed/>
                  <p:pic>
                    <p:nvPicPr>
                      <p:cNvPr id="0" name="Picture 3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19800" y="3962400"/>
                        <a:ext cx="855663" cy="10620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3581400" y="5562600"/>
            <a:ext cx="2154238" cy="20637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0" name="Rectangle 8"/>
          <p:cNvSpPr>
            <a:spLocks noChangeArrowheads="1"/>
          </p:cNvSpPr>
          <p:nvPr/>
        </p:nvSpPr>
        <p:spPr bwMode="auto">
          <a:xfrm>
            <a:off x="3200400" y="5715000"/>
            <a:ext cx="2913063" cy="20796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11" name="Object 1025"/>
          <p:cNvGraphicFramePr>
            <a:graphicFrameLocks noChangeAspect="1"/>
          </p:cNvGraphicFramePr>
          <p:nvPr/>
        </p:nvGraphicFramePr>
        <p:xfrm>
          <a:off x="2286000" y="2667000"/>
          <a:ext cx="487363" cy="604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25" name="Clip" r:id="rId6" imgW="694030" imgH="787298" progId="">
                  <p:embed/>
                </p:oleObj>
              </mc:Choice>
              <mc:Fallback>
                <p:oleObj name="Clip" r:id="rId6" imgW="694030" imgH="787298" progId="">
                  <p:embed/>
                  <p:pic>
                    <p:nvPicPr>
                      <p:cNvPr id="0" name="Picture 3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0" y="2667000"/>
                        <a:ext cx="487363" cy="6048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Text Box 21"/>
          <p:cNvSpPr txBox="1">
            <a:spLocks noChangeArrowheads="1"/>
          </p:cNvSpPr>
          <p:nvPr/>
        </p:nvSpPr>
        <p:spPr bwMode="auto">
          <a:xfrm>
            <a:off x="2057400" y="2819400"/>
            <a:ext cx="990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Space</a:t>
            </a:r>
          </a:p>
        </p:txBody>
      </p:sp>
      <p:sp>
        <p:nvSpPr>
          <p:cNvPr id="15" name="Text Box 22"/>
          <p:cNvSpPr txBox="1">
            <a:spLocks noChangeArrowheads="1"/>
          </p:cNvSpPr>
          <p:nvPr/>
        </p:nvSpPr>
        <p:spPr bwMode="auto">
          <a:xfrm>
            <a:off x="6096000" y="4495800"/>
            <a:ext cx="990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Time</a:t>
            </a:r>
          </a:p>
        </p:txBody>
      </p:sp>
      <p:grpSp>
        <p:nvGrpSpPr>
          <p:cNvPr id="16" name="Group 26"/>
          <p:cNvGrpSpPr>
            <a:grpSpLocks/>
          </p:cNvGrpSpPr>
          <p:nvPr/>
        </p:nvGrpSpPr>
        <p:grpSpPr bwMode="auto">
          <a:xfrm>
            <a:off x="358775" y="4191000"/>
            <a:ext cx="1371600" cy="1501775"/>
            <a:chOff x="-48" y="2448"/>
            <a:chExt cx="1436" cy="1474"/>
          </a:xfrm>
        </p:grpSpPr>
        <p:pic>
          <p:nvPicPr>
            <p:cNvPr id="17" name="Picture 27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-48" y="2448"/>
              <a:ext cx="1436" cy="14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8" name="Freeform 28"/>
            <p:cNvSpPr>
              <a:spLocks/>
            </p:cNvSpPr>
            <p:nvPr/>
          </p:nvSpPr>
          <p:spPr bwMode="auto">
            <a:xfrm flipH="1">
              <a:off x="432" y="2880"/>
              <a:ext cx="96" cy="4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8" y="48"/>
                </a:cxn>
                <a:cxn ang="0">
                  <a:pos x="144" y="0"/>
                </a:cxn>
              </a:cxnLst>
              <a:rect l="0" t="0" r="r" b="b"/>
              <a:pathLst>
                <a:path w="144" h="48">
                  <a:moveTo>
                    <a:pt x="0" y="0"/>
                  </a:moveTo>
                  <a:cubicBezTo>
                    <a:pt x="12" y="24"/>
                    <a:pt x="24" y="48"/>
                    <a:pt x="48" y="48"/>
                  </a:cubicBezTo>
                  <a:cubicBezTo>
                    <a:pt x="72" y="48"/>
                    <a:pt x="128" y="8"/>
                    <a:pt x="144" y="0"/>
                  </a:cubicBezTo>
                </a:path>
              </a:pathLst>
            </a:cu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9" name="Text Box 29"/>
          <p:cNvSpPr txBox="1">
            <a:spLocks noChangeArrowheads="1"/>
          </p:cNvSpPr>
          <p:nvPr/>
        </p:nvSpPr>
        <p:spPr bwMode="auto">
          <a:xfrm>
            <a:off x="7162800" y="5638800"/>
            <a:ext cx="16129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dirty="0"/>
              <a:t>Time Miser</a:t>
            </a:r>
          </a:p>
        </p:txBody>
      </p:sp>
      <p:grpSp>
        <p:nvGrpSpPr>
          <p:cNvPr id="20" name="Group 31"/>
          <p:cNvGrpSpPr>
            <a:grpSpLocks/>
          </p:cNvGrpSpPr>
          <p:nvPr/>
        </p:nvGrpSpPr>
        <p:grpSpPr bwMode="auto">
          <a:xfrm>
            <a:off x="7556500" y="4343400"/>
            <a:ext cx="838200" cy="1371600"/>
            <a:chOff x="4368" y="1440"/>
            <a:chExt cx="682" cy="1528"/>
          </a:xfrm>
        </p:grpSpPr>
        <p:pic>
          <p:nvPicPr>
            <p:cNvPr id="21" name="Picture 32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4368" y="1440"/>
              <a:ext cx="682" cy="15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22" name="Freeform 33"/>
            <p:cNvSpPr>
              <a:spLocks/>
            </p:cNvSpPr>
            <p:nvPr/>
          </p:nvSpPr>
          <p:spPr bwMode="auto">
            <a:xfrm rot="-17420171">
              <a:off x="4744" y="1598"/>
              <a:ext cx="98" cy="65"/>
            </a:xfrm>
            <a:custGeom>
              <a:avLst/>
              <a:gdLst/>
              <a:ahLst/>
              <a:cxnLst>
                <a:cxn ang="0">
                  <a:pos x="0" y="152"/>
                </a:cxn>
                <a:cxn ang="0">
                  <a:pos x="96" y="8"/>
                </a:cxn>
                <a:cxn ang="0">
                  <a:pos x="144" y="104"/>
                </a:cxn>
                <a:cxn ang="0">
                  <a:pos x="144" y="56"/>
                </a:cxn>
              </a:cxnLst>
              <a:rect l="0" t="0" r="r" b="b"/>
              <a:pathLst>
                <a:path w="152" h="152">
                  <a:moveTo>
                    <a:pt x="0" y="152"/>
                  </a:moveTo>
                  <a:cubicBezTo>
                    <a:pt x="36" y="84"/>
                    <a:pt x="72" y="16"/>
                    <a:pt x="96" y="8"/>
                  </a:cubicBezTo>
                  <a:cubicBezTo>
                    <a:pt x="120" y="0"/>
                    <a:pt x="136" y="96"/>
                    <a:pt x="144" y="104"/>
                  </a:cubicBezTo>
                  <a:cubicBezTo>
                    <a:pt x="152" y="112"/>
                    <a:pt x="148" y="84"/>
                    <a:pt x="144" y="56"/>
                  </a:cubicBezTo>
                </a:path>
              </a:pathLst>
            </a:cu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3" name="Text Box 34"/>
          <p:cNvSpPr txBox="1">
            <a:spLocks noChangeArrowheads="1"/>
          </p:cNvSpPr>
          <p:nvPr/>
        </p:nvSpPr>
        <p:spPr bwMode="auto">
          <a:xfrm>
            <a:off x="130175" y="5715000"/>
            <a:ext cx="16986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/>
              <a:t>Space Miser</a:t>
            </a:r>
          </a:p>
        </p:txBody>
      </p:sp>
      <p:pic>
        <p:nvPicPr>
          <p:cNvPr id="24" name="~PP1842.WAV">
            <a:hlinkClick r:id="" action="ppaction://media"/>
          </p:cNvPr>
          <p:cNvPicPr>
            <a:picLocks noRot="1" noChangeAspect="1"/>
          </p:cNvPicPr>
          <p:nvPr>
            <a:wavAudioFile r:embed="rId2" name="~PP1842.WAV"/>
          </p:nvPr>
        </p:nvPicPr>
        <p:blipFill>
          <a:blip r:embed="rId9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21630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/>
          <p:cNvSpPr/>
          <p:nvPr/>
        </p:nvSpPr>
        <p:spPr>
          <a:xfrm>
            <a:off x="2057400" y="3124200"/>
            <a:ext cx="5257800" cy="35052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Variable Pointing to </a:t>
            </a:r>
            <a:r>
              <a:rPr lang="en-US" dirty="0" err="1" smtClean="0"/>
              <a:t>AnotherBMISpreadhseet</a:t>
            </a:r>
            <a:r>
              <a:rPr lang="en-US" dirty="0" smtClean="0"/>
              <a:t> Instance</a:t>
            </a:r>
            <a:endParaRPr lang="en-US" dirty="0"/>
          </a:p>
        </p:txBody>
      </p:sp>
      <p:cxnSp>
        <p:nvCxnSpPr>
          <p:cNvPr id="30" name="Straight Arrow Connector 29"/>
          <p:cNvCxnSpPr/>
          <p:nvPr/>
        </p:nvCxnSpPr>
        <p:spPr>
          <a:xfrm>
            <a:off x="152400" y="2362200"/>
            <a:ext cx="381000" cy="1588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Rectangle 43"/>
          <p:cNvSpPr/>
          <p:nvPr/>
        </p:nvSpPr>
        <p:spPr>
          <a:xfrm>
            <a:off x="4800600" y="2667000"/>
            <a:ext cx="1219200" cy="3810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variables</a:t>
            </a:r>
            <a:endParaRPr lang="en-US" dirty="0"/>
          </a:p>
        </p:txBody>
      </p:sp>
      <p:sp>
        <p:nvSpPr>
          <p:cNvPr id="45" name="Rectangle 44"/>
          <p:cNvSpPr/>
          <p:nvPr/>
        </p:nvSpPr>
        <p:spPr>
          <a:xfrm>
            <a:off x="6019800" y="2667000"/>
            <a:ext cx="1295400" cy="3810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memory</a:t>
            </a:r>
            <a:endParaRPr lang="en-US" dirty="0"/>
          </a:p>
        </p:txBody>
      </p:sp>
      <p:sp>
        <p:nvSpPr>
          <p:cNvPr id="46" name="Rectangle 45"/>
          <p:cNvSpPr/>
          <p:nvPr/>
        </p:nvSpPr>
        <p:spPr>
          <a:xfrm>
            <a:off x="2590800" y="2667000"/>
            <a:ext cx="1371600" cy="3810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addresses</a:t>
            </a:r>
            <a:endParaRPr lang="en-US" dirty="0"/>
          </a:p>
        </p:txBody>
      </p:sp>
      <p:sp>
        <p:nvSpPr>
          <p:cNvPr id="62" name="Rectangle 61"/>
          <p:cNvSpPr/>
          <p:nvPr/>
        </p:nvSpPr>
        <p:spPr>
          <a:xfrm>
            <a:off x="6172200" y="3124200"/>
            <a:ext cx="990600" cy="34290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ectangle 62"/>
          <p:cNvSpPr/>
          <p:nvPr/>
        </p:nvSpPr>
        <p:spPr>
          <a:xfrm>
            <a:off x="6172200" y="3200400"/>
            <a:ext cx="990600" cy="3810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1.77</a:t>
            </a:r>
            <a:endParaRPr lang="en-US" dirty="0"/>
          </a:p>
        </p:txBody>
      </p:sp>
      <p:sp>
        <p:nvSpPr>
          <p:cNvPr id="64" name="Rectangle 63"/>
          <p:cNvSpPr/>
          <p:nvPr/>
        </p:nvSpPr>
        <p:spPr>
          <a:xfrm>
            <a:off x="4953000" y="3200400"/>
            <a:ext cx="1219200" cy="3810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height</a:t>
            </a:r>
            <a:endParaRPr lang="en-US" dirty="0"/>
          </a:p>
        </p:txBody>
      </p:sp>
      <p:sp>
        <p:nvSpPr>
          <p:cNvPr id="65" name="Rectangle 64"/>
          <p:cNvSpPr/>
          <p:nvPr/>
        </p:nvSpPr>
        <p:spPr>
          <a:xfrm>
            <a:off x="4953000" y="3581400"/>
            <a:ext cx="1219200" cy="3810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weight</a:t>
            </a:r>
            <a:endParaRPr lang="en-US" dirty="0"/>
          </a:p>
        </p:txBody>
      </p:sp>
      <p:sp>
        <p:nvSpPr>
          <p:cNvPr id="66" name="Rectangle 65"/>
          <p:cNvSpPr/>
          <p:nvPr/>
        </p:nvSpPr>
        <p:spPr>
          <a:xfrm>
            <a:off x="6172200" y="3581400"/>
            <a:ext cx="990600" cy="3810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75</a:t>
            </a:r>
            <a:endParaRPr lang="en-US" dirty="0"/>
          </a:p>
        </p:txBody>
      </p:sp>
      <p:sp>
        <p:nvSpPr>
          <p:cNvPr id="67" name="Rectangle 66"/>
          <p:cNvSpPr/>
          <p:nvPr/>
        </p:nvSpPr>
        <p:spPr>
          <a:xfrm>
            <a:off x="6172200" y="4114800"/>
            <a:ext cx="990600" cy="3810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0</a:t>
            </a:r>
            <a:endParaRPr lang="en-US" dirty="0"/>
          </a:p>
        </p:txBody>
      </p:sp>
      <p:sp>
        <p:nvSpPr>
          <p:cNvPr id="68" name="Rectangle 67"/>
          <p:cNvSpPr/>
          <p:nvPr/>
        </p:nvSpPr>
        <p:spPr>
          <a:xfrm>
            <a:off x="4953000" y="4114800"/>
            <a:ext cx="1219200" cy="3810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height</a:t>
            </a:r>
            <a:endParaRPr lang="en-US" dirty="0"/>
          </a:p>
        </p:txBody>
      </p:sp>
      <p:sp>
        <p:nvSpPr>
          <p:cNvPr id="69" name="Rectangle 68"/>
          <p:cNvSpPr/>
          <p:nvPr/>
        </p:nvSpPr>
        <p:spPr>
          <a:xfrm>
            <a:off x="4953000" y="4495800"/>
            <a:ext cx="1219200" cy="3810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weight</a:t>
            </a:r>
            <a:endParaRPr lang="en-US" dirty="0"/>
          </a:p>
        </p:txBody>
      </p:sp>
      <p:sp>
        <p:nvSpPr>
          <p:cNvPr id="70" name="Rectangle 69"/>
          <p:cNvSpPr/>
          <p:nvPr/>
        </p:nvSpPr>
        <p:spPr>
          <a:xfrm>
            <a:off x="6172200" y="4495800"/>
            <a:ext cx="990600" cy="3810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0</a:t>
            </a:r>
            <a:endParaRPr lang="en-US" dirty="0"/>
          </a:p>
        </p:txBody>
      </p:sp>
      <p:sp>
        <p:nvSpPr>
          <p:cNvPr id="73" name="Rectangle 72"/>
          <p:cNvSpPr/>
          <p:nvPr/>
        </p:nvSpPr>
        <p:spPr>
          <a:xfrm>
            <a:off x="4038600" y="6172200"/>
            <a:ext cx="2133600" cy="3810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solidFill>
                  <a:schemeClr val="tx1"/>
                </a:solidFill>
              </a:rPr>
              <a:t>bmiSpreadsheet</a:t>
            </a:r>
            <a:endParaRPr lang="en-US" dirty="0"/>
          </a:p>
        </p:txBody>
      </p:sp>
      <p:sp>
        <p:nvSpPr>
          <p:cNvPr id="74" name="Rectangle 73"/>
          <p:cNvSpPr/>
          <p:nvPr/>
        </p:nvSpPr>
        <p:spPr>
          <a:xfrm>
            <a:off x="6172200" y="6172200"/>
            <a:ext cx="990600" cy="3810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u="sng" dirty="0" smtClean="0"/>
              <a:t>64</a:t>
            </a:r>
            <a:endParaRPr lang="en-US" u="sng" dirty="0"/>
          </a:p>
        </p:txBody>
      </p:sp>
      <p:sp>
        <p:nvSpPr>
          <p:cNvPr id="77" name="Rectangle 76"/>
          <p:cNvSpPr/>
          <p:nvPr/>
        </p:nvSpPr>
        <p:spPr>
          <a:xfrm>
            <a:off x="2895600" y="3200400"/>
            <a:ext cx="685800" cy="3048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u="sng" dirty="0" smtClean="0"/>
              <a:t>52</a:t>
            </a:r>
            <a:endParaRPr lang="en-US" u="sng" dirty="0"/>
          </a:p>
        </p:txBody>
      </p:sp>
      <p:sp>
        <p:nvSpPr>
          <p:cNvPr id="78" name="Rectangle 77"/>
          <p:cNvSpPr/>
          <p:nvPr/>
        </p:nvSpPr>
        <p:spPr>
          <a:xfrm>
            <a:off x="2895600" y="4114800"/>
            <a:ext cx="685800" cy="3048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u="sng" dirty="0" smtClean="0"/>
              <a:t>64</a:t>
            </a:r>
            <a:endParaRPr lang="en-US" u="sng" dirty="0"/>
          </a:p>
        </p:txBody>
      </p:sp>
      <p:sp>
        <p:nvSpPr>
          <p:cNvPr id="88" name="Rectangle 87"/>
          <p:cNvSpPr/>
          <p:nvPr/>
        </p:nvSpPr>
        <p:spPr>
          <a:xfrm rot="16200000">
            <a:off x="7391400" y="5715001"/>
            <a:ext cx="1143000" cy="5334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Stack</a:t>
            </a:r>
            <a:endParaRPr lang="en-US" dirty="0"/>
          </a:p>
        </p:txBody>
      </p:sp>
      <p:sp>
        <p:nvSpPr>
          <p:cNvPr id="89" name="Rectangle 88"/>
          <p:cNvSpPr/>
          <p:nvPr/>
        </p:nvSpPr>
        <p:spPr>
          <a:xfrm rot="5400000">
            <a:off x="7353300" y="3467100"/>
            <a:ext cx="1143000" cy="4572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Heap</a:t>
            </a:r>
            <a:endParaRPr lang="en-US" dirty="0"/>
          </a:p>
        </p:txBody>
      </p:sp>
      <p:cxnSp>
        <p:nvCxnSpPr>
          <p:cNvPr id="90" name="Straight Arrow Connector 89"/>
          <p:cNvCxnSpPr/>
          <p:nvPr/>
        </p:nvCxnSpPr>
        <p:spPr>
          <a:xfrm rot="5400000" flipH="1" flipV="1">
            <a:off x="6858794" y="6019006"/>
            <a:ext cx="1218406" cy="79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</p:cxnSp>
      <p:cxnSp>
        <p:nvCxnSpPr>
          <p:cNvPr id="91" name="Straight Arrow Connector 90"/>
          <p:cNvCxnSpPr/>
          <p:nvPr/>
        </p:nvCxnSpPr>
        <p:spPr>
          <a:xfrm rot="5400000">
            <a:off x="6896894" y="3695700"/>
            <a:ext cx="1142206" cy="79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</p:cxnSp>
      <p:sp>
        <p:nvSpPr>
          <p:cNvPr id="29" name="Rectangle 28"/>
          <p:cNvSpPr/>
          <p:nvPr/>
        </p:nvSpPr>
        <p:spPr>
          <a:xfrm>
            <a:off x="533400" y="1219200"/>
            <a:ext cx="8077200" cy="1295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 err="1" smtClean="0">
                <a:solidFill>
                  <a:schemeClr val="tx1"/>
                </a:solidFill>
              </a:rPr>
              <a:t>BMISpreadsheet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bmiSpreadsheet</a:t>
            </a:r>
            <a:r>
              <a:rPr lang="en-US" dirty="0" smtClean="0">
                <a:solidFill>
                  <a:schemeClr val="tx1"/>
                </a:solidFill>
              </a:rPr>
              <a:t> = </a:t>
            </a:r>
            <a:r>
              <a:rPr lang="en-US" b="1" dirty="0" smtClean="0">
                <a:solidFill>
                  <a:schemeClr val="tx1"/>
                </a:solidFill>
              </a:rPr>
              <a:t>new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ABMISpreadsheet</a:t>
            </a:r>
            <a:r>
              <a:rPr lang="en-US" dirty="0" smtClean="0">
                <a:solidFill>
                  <a:schemeClr val="tx1"/>
                </a:solidFill>
              </a:rPr>
              <a:t>(1.77, 75);</a:t>
            </a:r>
          </a:p>
          <a:p>
            <a:r>
              <a:rPr lang="en-US" dirty="0" err="1" smtClean="0">
                <a:solidFill>
                  <a:schemeClr val="tx1"/>
                </a:solidFill>
              </a:rPr>
              <a:t>System.out.println</a:t>
            </a:r>
            <a:r>
              <a:rPr lang="en-US" dirty="0" smtClean="0">
                <a:solidFill>
                  <a:schemeClr val="tx1"/>
                </a:solidFill>
              </a:rPr>
              <a:t>(</a:t>
            </a:r>
            <a:r>
              <a:rPr lang="en-US" dirty="0" err="1" smtClean="0">
                <a:solidFill>
                  <a:schemeClr val="tx1"/>
                </a:solidFill>
              </a:rPr>
              <a:t>bmiSpreadsheet.getBMI</a:t>
            </a:r>
            <a:r>
              <a:rPr lang="en-US" dirty="0" smtClean="0">
                <a:solidFill>
                  <a:schemeClr val="tx1"/>
                </a:solidFill>
              </a:rPr>
              <a:t>());</a:t>
            </a:r>
          </a:p>
          <a:p>
            <a:r>
              <a:rPr lang="en-US" dirty="0" err="1" smtClean="0">
                <a:solidFill>
                  <a:schemeClr val="tx1"/>
                </a:solidFill>
              </a:rPr>
              <a:t>bmiSpreadsheet</a:t>
            </a:r>
            <a:r>
              <a:rPr lang="en-US" dirty="0" smtClean="0">
                <a:solidFill>
                  <a:schemeClr val="tx1"/>
                </a:solidFill>
              </a:rPr>
              <a:t> = </a:t>
            </a:r>
            <a:r>
              <a:rPr lang="en-US" b="1" dirty="0" smtClean="0">
                <a:solidFill>
                  <a:schemeClr val="tx1"/>
                </a:solidFill>
              </a:rPr>
              <a:t>new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AnotherBMISpreadsheet</a:t>
            </a:r>
            <a:r>
              <a:rPr lang="en-US" dirty="0" smtClean="0">
                <a:solidFill>
                  <a:schemeClr val="tx1"/>
                </a:solidFill>
              </a:rPr>
              <a:t>();</a:t>
            </a:r>
          </a:p>
        </p:txBody>
      </p:sp>
      <p:sp>
        <p:nvSpPr>
          <p:cNvPr id="33" name="Rectangle 32"/>
          <p:cNvSpPr/>
          <p:nvPr/>
        </p:nvSpPr>
        <p:spPr>
          <a:xfrm>
            <a:off x="4953000" y="4876800"/>
            <a:ext cx="1219200" cy="3810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solidFill>
                  <a:schemeClr val="tx1"/>
                </a:solidFill>
              </a:rPr>
              <a:t>bmi</a:t>
            </a:r>
            <a:endParaRPr lang="en-US" dirty="0"/>
          </a:p>
        </p:txBody>
      </p:sp>
      <p:sp>
        <p:nvSpPr>
          <p:cNvPr id="34" name="Rectangle 33"/>
          <p:cNvSpPr/>
          <p:nvPr/>
        </p:nvSpPr>
        <p:spPr>
          <a:xfrm>
            <a:off x="6172200" y="4876800"/>
            <a:ext cx="990600" cy="3810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NaN</a:t>
            </a:r>
            <a:endParaRPr lang="en-US" dirty="0"/>
          </a:p>
        </p:txBody>
      </p:sp>
      <p:sp>
        <p:nvSpPr>
          <p:cNvPr id="35" name="Rectangle 34"/>
          <p:cNvSpPr/>
          <p:nvPr/>
        </p:nvSpPr>
        <p:spPr>
          <a:xfrm>
            <a:off x="762000" y="4495800"/>
            <a:ext cx="3733800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Because object variable stores a pointer, it can point to  variable size chunks of memory</a:t>
            </a:r>
            <a:endParaRPr lang="en-US" dirty="0"/>
          </a:p>
        </p:txBody>
      </p:sp>
      <p:pic>
        <p:nvPicPr>
          <p:cNvPr id="36" name="~PP2998.WAV">
            <a:hlinkClick r:id="" action="ppaction://media"/>
          </p:cNvPr>
          <p:cNvPicPr>
            <a:picLocks noRot="1" noChangeAspect="1"/>
          </p:cNvPicPr>
          <p:nvPr>
            <a:wavAudioFile r:embed="rId2" name="~PP2998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78043289"/>
      </p:ext>
    </p:extLst>
  </p:cSld>
  <p:clrMapOvr>
    <a:masterClrMapping/>
  </p:clrMapOvr>
  <p:transition advTm="24801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</p:childTnLst>
        </p:cTn>
      </p:par>
    </p:tnLst>
    <p:bldLst>
      <p:bldP spid="35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Relating Interface and Class Names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685800" y="1219200"/>
            <a:ext cx="2590800" cy="533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Class Name: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685800" y="1752600"/>
            <a:ext cx="7467600" cy="12954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1"/>
            <a:r>
              <a:rPr lang="en-US" dirty="0" smtClean="0">
                <a:solidFill>
                  <a:schemeClr val="tx1"/>
                </a:solidFill>
              </a:rPr>
              <a:t>&lt;Qualifier&gt;&lt;Interface&gt; 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	- </a:t>
            </a:r>
            <a:r>
              <a:rPr lang="en-US" dirty="0" err="1" smtClean="0">
                <a:solidFill>
                  <a:schemeClr val="tx1"/>
                </a:solidFill>
              </a:rPr>
              <a:t>ABMISpreadsheet</a:t>
            </a:r>
            <a:endParaRPr lang="en-US" dirty="0" smtClean="0">
              <a:solidFill>
                <a:schemeClr val="tx1"/>
              </a:solidFill>
            </a:endParaRP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	- </a:t>
            </a:r>
            <a:r>
              <a:rPr lang="en-US" dirty="0" err="1" smtClean="0">
                <a:solidFill>
                  <a:schemeClr val="tx1"/>
                </a:solidFill>
              </a:rPr>
              <a:t>ASpaceEfficientBMISpreadsheet</a:t>
            </a:r>
            <a:endParaRPr lang="en-US" dirty="0" smtClean="0">
              <a:solidFill>
                <a:schemeClr val="tx1"/>
              </a:solidFill>
            </a:endParaRP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	- </a:t>
            </a:r>
            <a:r>
              <a:rPr lang="en-US" dirty="0" err="1" smtClean="0">
                <a:solidFill>
                  <a:schemeClr val="tx1"/>
                </a:solidFill>
              </a:rPr>
              <a:t>SpaceEfficientBMISpreadsheet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85800" y="3048000"/>
            <a:ext cx="7467600" cy="9906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1"/>
            <a:r>
              <a:rPr lang="en-US" dirty="0" smtClean="0">
                <a:solidFill>
                  <a:schemeClr val="tx1"/>
                </a:solidFill>
              </a:rPr>
              <a:t>&lt;Interface&gt;&lt;Qualifier&gt; </a:t>
            </a:r>
            <a:r>
              <a:rPr lang="en-US" dirty="0" err="1" smtClean="0">
                <a:solidFill>
                  <a:schemeClr val="tx1"/>
                </a:solidFill>
              </a:rPr>
              <a:t>Impl</a:t>
            </a:r>
            <a:endParaRPr lang="en-US" dirty="0" smtClean="0">
              <a:solidFill>
                <a:schemeClr val="tx1"/>
              </a:solidFill>
            </a:endParaRP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	- </a:t>
            </a:r>
            <a:r>
              <a:rPr lang="en-US" dirty="0" err="1" smtClean="0">
                <a:solidFill>
                  <a:schemeClr val="tx1"/>
                </a:solidFill>
              </a:rPr>
              <a:t>BMISpreadsheetImpl</a:t>
            </a:r>
            <a:endParaRPr lang="en-US" dirty="0" smtClean="0">
              <a:solidFill>
                <a:schemeClr val="tx1"/>
              </a:solidFill>
            </a:endParaRP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	- </a:t>
            </a:r>
            <a:r>
              <a:rPr lang="en-US" dirty="0" err="1" smtClean="0">
                <a:solidFill>
                  <a:schemeClr val="tx1"/>
                </a:solidFill>
              </a:rPr>
              <a:t>BMISpreadsheetSpaceEfficientImpl</a:t>
            </a:r>
            <a:endParaRPr lang="en-US" dirty="0" smtClean="0">
              <a:solidFill>
                <a:schemeClr val="tx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85800" y="4343400"/>
            <a:ext cx="2590800" cy="533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Interface Name: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685800" y="4876800"/>
            <a:ext cx="7467600" cy="12954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1"/>
            <a:r>
              <a:rPr lang="en-US" dirty="0" smtClean="0">
                <a:solidFill>
                  <a:schemeClr val="tx1"/>
                </a:solidFill>
              </a:rPr>
              <a:t>&lt;</a:t>
            </a:r>
            <a:r>
              <a:rPr lang="en-US" dirty="0" err="1" smtClean="0">
                <a:solidFill>
                  <a:schemeClr val="tx1"/>
                </a:solidFill>
              </a:rPr>
              <a:t>ClassName</a:t>
            </a:r>
            <a:r>
              <a:rPr lang="en-US" dirty="0" smtClean="0">
                <a:solidFill>
                  <a:schemeClr val="tx1"/>
                </a:solidFill>
              </a:rPr>
              <a:t>&gt;Interface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	- </a:t>
            </a:r>
            <a:r>
              <a:rPr lang="en-US" dirty="0" err="1" smtClean="0">
                <a:solidFill>
                  <a:schemeClr val="tx1"/>
                </a:solidFill>
              </a:rPr>
              <a:t>ABMISpreadsheetInterface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&quot;No&quot; Symbol 8"/>
          <p:cNvSpPr/>
          <p:nvPr/>
        </p:nvSpPr>
        <p:spPr>
          <a:xfrm>
            <a:off x="2819400" y="5105400"/>
            <a:ext cx="914400" cy="838200"/>
          </a:xfrm>
          <a:prstGeom prst="noSmoking">
            <a:avLst>
              <a:gd name="adj" fmla="val 1525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Text Box 29"/>
          <p:cNvSpPr txBox="1">
            <a:spLocks noChangeArrowheads="1"/>
          </p:cNvSpPr>
          <p:nvPr/>
        </p:nvSpPr>
        <p:spPr bwMode="auto">
          <a:xfrm>
            <a:off x="1905000" y="6336268"/>
            <a:ext cx="684674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dirty="0" smtClean="0"/>
              <a:t>Assumes only one implementation of interface will be created</a:t>
            </a:r>
            <a:endParaRPr lang="en-US" dirty="0"/>
          </a:p>
        </p:txBody>
      </p:sp>
      <p:pic>
        <p:nvPicPr>
          <p:cNvPr id="12" name="~PP3590.WAV">
            <a:hlinkClick r:id="" action="ppaction://media"/>
          </p:cNvPr>
          <p:cNvPicPr>
            <a:picLocks noRot="1" noChangeAspect="1"/>
          </p:cNvPicPr>
          <p:nvPr>
            <a:wavAudioFile r:embed="rId2" name="~PP3590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48899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2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Alternative Implementation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457200" y="1447800"/>
            <a:ext cx="5486400" cy="4800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spcBef>
                <a:spcPct val="0"/>
              </a:spcBef>
            </a:pPr>
            <a:r>
              <a:rPr lang="en-US" sz="1600" b="1" dirty="0" smtClean="0">
                <a:solidFill>
                  <a:schemeClr val="tx1"/>
                </a:solidFill>
              </a:rPr>
              <a:t>public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b="1" dirty="0" smtClean="0">
                <a:solidFill>
                  <a:schemeClr val="tx1"/>
                </a:solidFill>
              </a:rPr>
              <a:t>class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</a:rPr>
              <a:t>ABMISpreadsheet</a:t>
            </a:r>
            <a:r>
              <a:rPr lang="en-US" sz="1600" dirty="0" smtClean="0">
                <a:solidFill>
                  <a:schemeClr val="tx1"/>
                </a:solidFill>
              </a:rPr>
              <a:t> {</a:t>
            </a:r>
          </a:p>
          <a:p>
            <a:pPr>
              <a:spcBef>
                <a:spcPct val="0"/>
              </a:spcBef>
            </a:pPr>
            <a:r>
              <a:rPr lang="en-US" sz="1600" dirty="0" smtClean="0">
                <a:solidFill>
                  <a:schemeClr val="tx1"/>
                </a:solidFill>
              </a:rPr>
              <a:t>	</a:t>
            </a:r>
            <a:r>
              <a:rPr lang="en-US" sz="1600" b="1" dirty="0" smtClean="0">
                <a:solidFill>
                  <a:schemeClr val="tx1"/>
                </a:solidFill>
              </a:rPr>
              <a:t>double</a:t>
            </a:r>
            <a:r>
              <a:rPr lang="en-US" sz="1600" dirty="0" smtClean="0">
                <a:solidFill>
                  <a:schemeClr val="tx1"/>
                </a:solidFill>
              </a:rPr>
              <a:t> height;</a:t>
            </a:r>
          </a:p>
          <a:p>
            <a:pPr>
              <a:spcBef>
                <a:spcPct val="0"/>
              </a:spcBef>
            </a:pPr>
            <a:r>
              <a:rPr lang="en-US" sz="1600" dirty="0" smtClean="0">
                <a:solidFill>
                  <a:schemeClr val="tx1"/>
                </a:solidFill>
              </a:rPr>
              <a:t>	</a:t>
            </a:r>
            <a:r>
              <a:rPr lang="en-US" sz="1600" b="1" dirty="0" smtClean="0">
                <a:solidFill>
                  <a:schemeClr val="tx1"/>
                </a:solidFill>
              </a:rPr>
              <a:t>public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b="1" dirty="0" smtClean="0">
                <a:solidFill>
                  <a:schemeClr val="tx1"/>
                </a:solidFill>
              </a:rPr>
              <a:t>double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</a:rPr>
              <a:t>getHeight</a:t>
            </a:r>
            <a:r>
              <a:rPr lang="en-US" sz="1600" dirty="0" smtClean="0">
                <a:solidFill>
                  <a:schemeClr val="tx1"/>
                </a:solidFill>
              </a:rPr>
              <a:t>() {</a:t>
            </a:r>
          </a:p>
          <a:p>
            <a:pPr>
              <a:spcBef>
                <a:spcPct val="0"/>
              </a:spcBef>
            </a:pPr>
            <a:r>
              <a:rPr lang="en-US" sz="1600" dirty="0" smtClean="0">
                <a:solidFill>
                  <a:schemeClr val="tx1"/>
                </a:solidFill>
              </a:rPr>
              <a:t>		</a:t>
            </a:r>
            <a:r>
              <a:rPr lang="en-US" sz="1600" b="1" dirty="0" smtClean="0">
                <a:solidFill>
                  <a:schemeClr val="tx1"/>
                </a:solidFill>
              </a:rPr>
              <a:t>return</a:t>
            </a:r>
            <a:r>
              <a:rPr lang="en-US" sz="1600" dirty="0" smtClean="0">
                <a:solidFill>
                  <a:schemeClr val="tx1"/>
                </a:solidFill>
              </a:rPr>
              <a:t> height;</a:t>
            </a:r>
          </a:p>
          <a:p>
            <a:pPr>
              <a:spcBef>
                <a:spcPct val="0"/>
              </a:spcBef>
            </a:pPr>
            <a:r>
              <a:rPr lang="en-US" sz="1600" dirty="0" smtClean="0">
                <a:solidFill>
                  <a:schemeClr val="tx1"/>
                </a:solidFill>
              </a:rPr>
              <a:t>	}</a:t>
            </a:r>
          </a:p>
          <a:p>
            <a:pPr>
              <a:spcBef>
                <a:spcPct val="0"/>
              </a:spcBef>
            </a:pPr>
            <a:r>
              <a:rPr lang="en-US" sz="1600" dirty="0" smtClean="0">
                <a:solidFill>
                  <a:schemeClr val="tx1"/>
                </a:solidFill>
              </a:rPr>
              <a:t>	</a:t>
            </a:r>
            <a:r>
              <a:rPr lang="en-US" sz="1600" b="1" dirty="0" smtClean="0">
                <a:solidFill>
                  <a:schemeClr val="tx1"/>
                </a:solidFill>
              </a:rPr>
              <a:t>public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b="1" dirty="0" smtClean="0">
                <a:solidFill>
                  <a:schemeClr val="tx1"/>
                </a:solidFill>
              </a:rPr>
              <a:t>void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</a:rPr>
              <a:t>setHeight</a:t>
            </a:r>
            <a:r>
              <a:rPr lang="en-US" sz="1600" dirty="0" smtClean="0">
                <a:solidFill>
                  <a:schemeClr val="tx1"/>
                </a:solidFill>
              </a:rPr>
              <a:t>(</a:t>
            </a:r>
            <a:r>
              <a:rPr lang="en-US" sz="1600" b="1" dirty="0" smtClean="0">
                <a:solidFill>
                  <a:schemeClr val="tx1"/>
                </a:solidFill>
              </a:rPr>
              <a:t>double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</a:rPr>
              <a:t>newHeight</a:t>
            </a:r>
            <a:r>
              <a:rPr lang="en-US" sz="1600" dirty="0" smtClean="0">
                <a:solidFill>
                  <a:schemeClr val="tx1"/>
                </a:solidFill>
              </a:rPr>
              <a:t>) {</a:t>
            </a:r>
          </a:p>
          <a:p>
            <a:pPr>
              <a:spcBef>
                <a:spcPct val="0"/>
              </a:spcBef>
            </a:pPr>
            <a:r>
              <a:rPr lang="en-US" sz="1600" dirty="0" smtClean="0">
                <a:solidFill>
                  <a:schemeClr val="tx1"/>
                </a:solidFill>
              </a:rPr>
              <a:t>		height = </a:t>
            </a:r>
            <a:r>
              <a:rPr lang="en-US" sz="1600" dirty="0" err="1" smtClean="0">
                <a:solidFill>
                  <a:schemeClr val="tx1"/>
                </a:solidFill>
              </a:rPr>
              <a:t>newHeight</a:t>
            </a:r>
            <a:r>
              <a:rPr lang="en-US" sz="1600" dirty="0" smtClean="0">
                <a:solidFill>
                  <a:schemeClr val="tx1"/>
                </a:solidFill>
              </a:rPr>
              <a:t>;</a:t>
            </a:r>
          </a:p>
          <a:p>
            <a:pPr>
              <a:spcBef>
                <a:spcPct val="0"/>
              </a:spcBef>
            </a:pPr>
            <a:r>
              <a:rPr lang="en-US" sz="1600" dirty="0" smtClean="0">
                <a:solidFill>
                  <a:schemeClr val="tx1"/>
                </a:solidFill>
              </a:rPr>
              <a:t>	}</a:t>
            </a:r>
          </a:p>
          <a:p>
            <a:pPr>
              <a:spcBef>
                <a:spcPct val="0"/>
              </a:spcBef>
            </a:pPr>
            <a:r>
              <a:rPr lang="en-US" sz="1600" dirty="0" smtClean="0">
                <a:solidFill>
                  <a:schemeClr val="tx1"/>
                </a:solidFill>
              </a:rPr>
              <a:t>	</a:t>
            </a:r>
            <a:r>
              <a:rPr lang="en-US" sz="1600" b="1" dirty="0" smtClean="0">
                <a:solidFill>
                  <a:schemeClr val="tx1"/>
                </a:solidFill>
              </a:rPr>
              <a:t>double</a:t>
            </a:r>
            <a:r>
              <a:rPr lang="en-US" sz="1600" dirty="0" smtClean="0">
                <a:solidFill>
                  <a:schemeClr val="tx1"/>
                </a:solidFill>
              </a:rPr>
              <a:t> weight;</a:t>
            </a:r>
          </a:p>
          <a:p>
            <a:pPr>
              <a:spcBef>
                <a:spcPct val="0"/>
              </a:spcBef>
            </a:pPr>
            <a:r>
              <a:rPr lang="en-US" sz="1600" dirty="0" smtClean="0">
                <a:solidFill>
                  <a:schemeClr val="tx1"/>
                </a:solidFill>
              </a:rPr>
              <a:t>	</a:t>
            </a:r>
            <a:r>
              <a:rPr lang="en-US" sz="1600" b="1" dirty="0" smtClean="0">
                <a:solidFill>
                  <a:schemeClr val="tx1"/>
                </a:solidFill>
              </a:rPr>
              <a:t>public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b="1" dirty="0" smtClean="0">
                <a:solidFill>
                  <a:schemeClr val="tx1"/>
                </a:solidFill>
              </a:rPr>
              <a:t>double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</a:rPr>
              <a:t>getWeight</a:t>
            </a:r>
            <a:r>
              <a:rPr lang="en-US" sz="1600" dirty="0" smtClean="0">
                <a:solidFill>
                  <a:schemeClr val="tx1"/>
                </a:solidFill>
              </a:rPr>
              <a:t>() {</a:t>
            </a:r>
          </a:p>
          <a:p>
            <a:pPr>
              <a:spcBef>
                <a:spcPct val="0"/>
              </a:spcBef>
            </a:pPr>
            <a:r>
              <a:rPr lang="en-US" sz="1600" dirty="0" smtClean="0">
                <a:solidFill>
                  <a:schemeClr val="tx1"/>
                </a:solidFill>
              </a:rPr>
              <a:t>		</a:t>
            </a:r>
            <a:r>
              <a:rPr lang="en-US" sz="1600" b="1" dirty="0" smtClean="0">
                <a:solidFill>
                  <a:schemeClr val="tx1"/>
                </a:solidFill>
              </a:rPr>
              <a:t>return</a:t>
            </a:r>
            <a:r>
              <a:rPr lang="en-US" sz="1600" dirty="0" smtClean="0">
                <a:solidFill>
                  <a:schemeClr val="tx1"/>
                </a:solidFill>
              </a:rPr>
              <a:t> weight;</a:t>
            </a:r>
          </a:p>
          <a:p>
            <a:pPr>
              <a:spcBef>
                <a:spcPct val="0"/>
              </a:spcBef>
            </a:pPr>
            <a:r>
              <a:rPr lang="en-US" sz="1600" dirty="0" smtClean="0">
                <a:solidFill>
                  <a:schemeClr val="tx1"/>
                </a:solidFill>
              </a:rPr>
              <a:t>	}</a:t>
            </a:r>
          </a:p>
          <a:p>
            <a:pPr>
              <a:spcBef>
                <a:spcPct val="0"/>
              </a:spcBef>
            </a:pPr>
            <a:r>
              <a:rPr lang="en-US" sz="1600" dirty="0" smtClean="0">
                <a:solidFill>
                  <a:schemeClr val="tx1"/>
                </a:solidFill>
              </a:rPr>
              <a:t>	</a:t>
            </a:r>
            <a:r>
              <a:rPr lang="en-US" sz="1600" b="1" dirty="0" smtClean="0">
                <a:solidFill>
                  <a:schemeClr val="tx1"/>
                </a:solidFill>
              </a:rPr>
              <a:t>public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b="1" dirty="0" smtClean="0">
                <a:solidFill>
                  <a:schemeClr val="tx1"/>
                </a:solidFill>
              </a:rPr>
              <a:t>void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</a:rPr>
              <a:t>setWeight</a:t>
            </a:r>
            <a:r>
              <a:rPr lang="en-US" sz="1600" dirty="0" smtClean="0">
                <a:solidFill>
                  <a:schemeClr val="tx1"/>
                </a:solidFill>
              </a:rPr>
              <a:t>(</a:t>
            </a:r>
            <a:r>
              <a:rPr lang="en-US" sz="1600" b="1" dirty="0" smtClean="0">
                <a:solidFill>
                  <a:schemeClr val="tx1"/>
                </a:solidFill>
              </a:rPr>
              <a:t>double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</a:rPr>
              <a:t>newWeight</a:t>
            </a:r>
            <a:r>
              <a:rPr lang="en-US" sz="1600" dirty="0" smtClean="0">
                <a:solidFill>
                  <a:schemeClr val="tx1"/>
                </a:solidFill>
              </a:rPr>
              <a:t>) {</a:t>
            </a:r>
          </a:p>
          <a:p>
            <a:pPr>
              <a:spcBef>
                <a:spcPct val="0"/>
              </a:spcBef>
            </a:pPr>
            <a:r>
              <a:rPr lang="en-US" sz="1600" dirty="0" smtClean="0">
                <a:solidFill>
                  <a:schemeClr val="tx1"/>
                </a:solidFill>
              </a:rPr>
              <a:t>		weight = </a:t>
            </a:r>
            <a:r>
              <a:rPr lang="en-US" sz="1600" dirty="0" err="1" smtClean="0">
                <a:solidFill>
                  <a:schemeClr val="tx1"/>
                </a:solidFill>
              </a:rPr>
              <a:t>newWeight</a:t>
            </a:r>
            <a:r>
              <a:rPr lang="en-US" sz="1600" dirty="0" smtClean="0">
                <a:solidFill>
                  <a:schemeClr val="tx1"/>
                </a:solidFill>
              </a:rPr>
              <a:t>;</a:t>
            </a:r>
          </a:p>
          <a:p>
            <a:pPr>
              <a:spcBef>
                <a:spcPct val="0"/>
              </a:spcBef>
            </a:pPr>
            <a:r>
              <a:rPr lang="en-US" sz="1600" dirty="0" smtClean="0">
                <a:solidFill>
                  <a:schemeClr val="tx1"/>
                </a:solidFill>
              </a:rPr>
              <a:t>	}</a:t>
            </a:r>
          </a:p>
          <a:p>
            <a:pPr>
              <a:spcBef>
                <a:spcPct val="0"/>
              </a:spcBef>
            </a:pPr>
            <a:r>
              <a:rPr lang="en-US" sz="1600" dirty="0" smtClean="0">
                <a:solidFill>
                  <a:schemeClr val="tx1"/>
                </a:solidFill>
              </a:rPr>
              <a:t>	</a:t>
            </a:r>
            <a:r>
              <a:rPr lang="en-US" sz="1600" b="1" dirty="0" smtClean="0">
                <a:solidFill>
                  <a:schemeClr val="tx1"/>
                </a:solidFill>
              </a:rPr>
              <a:t>public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b="1" dirty="0" smtClean="0">
                <a:solidFill>
                  <a:schemeClr val="tx1"/>
                </a:solidFill>
              </a:rPr>
              <a:t>double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</a:rPr>
              <a:t>getBMI</a:t>
            </a:r>
            <a:r>
              <a:rPr lang="en-US" sz="1600" dirty="0" smtClean="0">
                <a:solidFill>
                  <a:schemeClr val="tx1"/>
                </a:solidFill>
              </a:rPr>
              <a:t>() {</a:t>
            </a:r>
          </a:p>
          <a:p>
            <a:pPr>
              <a:spcBef>
                <a:spcPct val="0"/>
              </a:spcBef>
            </a:pPr>
            <a:r>
              <a:rPr lang="en-US" sz="1600" dirty="0" smtClean="0">
                <a:solidFill>
                  <a:schemeClr val="tx1"/>
                </a:solidFill>
              </a:rPr>
              <a:t>		</a:t>
            </a:r>
            <a:r>
              <a:rPr lang="en-US" sz="1600" b="1" dirty="0" smtClean="0">
                <a:solidFill>
                  <a:schemeClr val="tx1"/>
                </a:solidFill>
              </a:rPr>
              <a:t>return</a:t>
            </a:r>
            <a:r>
              <a:rPr lang="en-US" sz="1600" dirty="0" smtClean="0">
                <a:solidFill>
                  <a:schemeClr val="tx1"/>
                </a:solidFill>
              </a:rPr>
              <a:t> weight/(height*height);</a:t>
            </a:r>
          </a:p>
          <a:p>
            <a:pPr>
              <a:spcBef>
                <a:spcPct val="0"/>
              </a:spcBef>
            </a:pPr>
            <a:r>
              <a:rPr lang="en-US" sz="1600" dirty="0" smtClean="0">
                <a:solidFill>
                  <a:schemeClr val="tx1"/>
                </a:solidFill>
              </a:rPr>
              <a:t>	}</a:t>
            </a:r>
          </a:p>
          <a:p>
            <a:pPr>
              <a:spcBef>
                <a:spcPct val="0"/>
              </a:spcBef>
            </a:pPr>
            <a:r>
              <a:rPr lang="en-US" sz="1600" dirty="0" smtClean="0">
                <a:solidFill>
                  <a:schemeClr val="tx1"/>
                </a:solidFill>
              </a:rPr>
              <a:t>}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28600" y="2057400"/>
            <a:ext cx="1143000" cy="533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Height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228600" y="4038600"/>
            <a:ext cx="1143000" cy="533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Weight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228600" y="5334000"/>
            <a:ext cx="1143000" cy="533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BMI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6172200" y="2057400"/>
            <a:ext cx="2362200" cy="381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Editable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6172200" y="2438400"/>
            <a:ext cx="2362200" cy="3810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Independent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6172200" y="3657600"/>
            <a:ext cx="2362200" cy="381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Editable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6172200" y="4038600"/>
            <a:ext cx="2362200" cy="3810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Independent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6172200" y="5181600"/>
            <a:ext cx="2362200" cy="381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Read-only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6172200" y="5562600"/>
            <a:ext cx="2362200" cy="3810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Dependent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6172200" y="2819400"/>
            <a:ext cx="2362200" cy="38100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Stored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6172200" y="4419600"/>
            <a:ext cx="2362200" cy="38100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Stored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6172200" y="5943600"/>
            <a:ext cx="2362200" cy="38100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Computed</a:t>
            </a:r>
            <a:endParaRPr lang="en-US" dirty="0"/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" y="0"/>
            <a:ext cx="3733799" cy="19185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" name="~PP1732.WAV">
            <a:hlinkClick r:id="" action="ppaction://media"/>
          </p:cNvPr>
          <p:cNvPicPr>
            <a:picLocks noRot="1" noChangeAspect="1"/>
          </p:cNvPicPr>
          <p:nvPr>
            <a:wavAudioFile r:embed="rId2" name="~PP1732.WAV"/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15702161"/>
      </p:ext>
    </p:extLst>
  </p:cSld>
  <p:clrMapOvr>
    <a:masterClrMapping/>
  </p:clrMapOvr>
  <p:transition advTm="1722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3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6" grpId="0" animBg="1"/>
      <p:bldP spid="1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 err="1" smtClean="0"/>
              <a:t>ABMISpreadsheet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228600" y="1219200"/>
            <a:ext cx="8305800" cy="2819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304800" y="1295400"/>
            <a:ext cx="3505200" cy="381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ABMISpreadsheet</a:t>
            </a:r>
            <a:r>
              <a:rPr lang="en-US" dirty="0" smtClean="0"/>
              <a:t> Instance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219200" y="2133600"/>
            <a:ext cx="1371600" cy="4572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weight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4495800" y="2133600"/>
            <a:ext cx="1371600" cy="4572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height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381000" y="3429000"/>
            <a:ext cx="1447800" cy="4572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getWeight</a:t>
            </a:r>
            <a:r>
              <a:rPr lang="en-US" dirty="0" smtClean="0"/>
              <a:t>()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1981200" y="3429000"/>
            <a:ext cx="1447800" cy="4572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setWeight</a:t>
            </a:r>
            <a:r>
              <a:rPr lang="en-US" dirty="0" smtClean="0"/>
              <a:t>()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3657600" y="3429000"/>
            <a:ext cx="1447800" cy="4572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getHeight</a:t>
            </a:r>
            <a:r>
              <a:rPr lang="en-US" dirty="0" smtClean="0"/>
              <a:t>()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5257800" y="3429000"/>
            <a:ext cx="1447800" cy="4572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setHeight</a:t>
            </a:r>
            <a:r>
              <a:rPr lang="en-US" dirty="0" smtClean="0"/>
              <a:t>()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6934200" y="3429000"/>
            <a:ext cx="1447800" cy="4572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getBMI</a:t>
            </a:r>
            <a:r>
              <a:rPr lang="en-US" dirty="0" smtClean="0"/>
              <a:t>()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228600" y="5638800"/>
            <a:ext cx="8229600" cy="381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ObjectEditor</a:t>
            </a:r>
            <a:endParaRPr lang="en-US" dirty="0"/>
          </a:p>
        </p:txBody>
      </p:sp>
      <p:cxnSp>
        <p:nvCxnSpPr>
          <p:cNvPr id="16" name="Straight Arrow Connector 15"/>
          <p:cNvCxnSpPr/>
          <p:nvPr/>
        </p:nvCxnSpPr>
        <p:spPr>
          <a:xfrm rot="5400000" flipH="1" flipV="1">
            <a:off x="-38894" y="4762500"/>
            <a:ext cx="1600200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rot="5400000" flipH="1" flipV="1">
            <a:off x="723900" y="2705100"/>
            <a:ext cx="685800" cy="6096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rot="5400000">
            <a:off x="1181100" y="2705100"/>
            <a:ext cx="685800" cy="6096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rot="5400000">
            <a:off x="418306" y="4762500"/>
            <a:ext cx="1600200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152400" y="4114800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calls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2286000" y="2743200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writes</a:t>
            </a:r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1143000" y="5029200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weight</a:t>
            </a:r>
            <a:endParaRPr lang="en-US" dirty="0"/>
          </a:p>
        </p:txBody>
      </p:sp>
      <p:cxnSp>
        <p:nvCxnSpPr>
          <p:cNvPr id="29" name="Straight Arrow Connector 28"/>
          <p:cNvCxnSpPr/>
          <p:nvPr/>
        </p:nvCxnSpPr>
        <p:spPr>
          <a:xfrm rot="5400000" flipH="1" flipV="1">
            <a:off x="3238500" y="4762500"/>
            <a:ext cx="1600200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rot="5400000" flipH="1" flipV="1">
            <a:off x="4001294" y="2705100"/>
            <a:ext cx="685800" cy="6096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 rot="5400000">
            <a:off x="4458494" y="2705100"/>
            <a:ext cx="685800" cy="6096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rot="5400000">
            <a:off x="3695700" y="4762500"/>
            <a:ext cx="1600200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3429000" y="4114800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calls</a:t>
            </a:r>
            <a:endParaRPr lang="en-US" dirty="0"/>
          </a:p>
        </p:txBody>
      </p:sp>
      <p:sp>
        <p:nvSpPr>
          <p:cNvPr id="34" name="TextBox 33"/>
          <p:cNvSpPr txBox="1"/>
          <p:nvPr/>
        </p:nvSpPr>
        <p:spPr>
          <a:xfrm>
            <a:off x="3657600" y="2743200"/>
            <a:ext cx="83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reads</a:t>
            </a:r>
            <a:endParaRPr lang="en-US" dirty="0"/>
          </a:p>
        </p:txBody>
      </p:sp>
      <p:sp>
        <p:nvSpPr>
          <p:cNvPr id="35" name="TextBox 34"/>
          <p:cNvSpPr txBox="1"/>
          <p:nvPr/>
        </p:nvSpPr>
        <p:spPr>
          <a:xfrm>
            <a:off x="4496594" y="5040868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height</a:t>
            </a:r>
            <a:endParaRPr lang="en-US" dirty="0"/>
          </a:p>
        </p:txBody>
      </p:sp>
      <p:cxnSp>
        <p:nvCxnSpPr>
          <p:cNvPr id="36" name="Straight Arrow Connector 35"/>
          <p:cNvCxnSpPr/>
          <p:nvPr/>
        </p:nvCxnSpPr>
        <p:spPr>
          <a:xfrm rot="5400000" flipH="1" flipV="1">
            <a:off x="1715294" y="4761706"/>
            <a:ext cx="1600200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1905000" y="4114800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calls</a:t>
            </a:r>
            <a:endParaRPr lang="en-US" dirty="0"/>
          </a:p>
        </p:txBody>
      </p:sp>
      <p:cxnSp>
        <p:nvCxnSpPr>
          <p:cNvPr id="38" name="Straight Arrow Connector 37"/>
          <p:cNvCxnSpPr/>
          <p:nvPr/>
        </p:nvCxnSpPr>
        <p:spPr>
          <a:xfrm rot="16200000" flipV="1">
            <a:off x="2019300" y="2705100"/>
            <a:ext cx="685800" cy="6096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381000" y="2743200"/>
            <a:ext cx="83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reads</a:t>
            </a:r>
            <a:endParaRPr lang="en-US" dirty="0"/>
          </a:p>
        </p:txBody>
      </p:sp>
      <p:sp>
        <p:nvSpPr>
          <p:cNvPr id="43" name="TextBox 42"/>
          <p:cNvSpPr txBox="1"/>
          <p:nvPr/>
        </p:nvSpPr>
        <p:spPr>
          <a:xfrm>
            <a:off x="5562600" y="2743201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writes</a:t>
            </a:r>
            <a:endParaRPr lang="en-US" dirty="0"/>
          </a:p>
        </p:txBody>
      </p:sp>
      <p:cxnSp>
        <p:nvCxnSpPr>
          <p:cNvPr id="44" name="Straight Arrow Connector 43"/>
          <p:cNvCxnSpPr/>
          <p:nvPr/>
        </p:nvCxnSpPr>
        <p:spPr>
          <a:xfrm rot="5400000" flipH="1" flipV="1">
            <a:off x="4991894" y="4761707"/>
            <a:ext cx="1600200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>
            <a:off x="5181600" y="4114801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calls</a:t>
            </a:r>
            <a:endParaRPr lang="en-US" dirty="0"/>
          </a:p>
        </p:txBody>
      </p:sp>
      <p:cxnSp>
        <p:nvCxnSpPr>
          <p:cNvPr id="46" name="Straight Arrow Connector 45"/>
          <p:cNvCxnSpPr/>
          <p:nvPr/>
        </p:nvCxnSpPr>
        <p:spPr>
          <a:xfrm rot="16200000" flipV="1">
            <a:off x="5295900" y="2705101"/>
            <a:ext cx="685800" cy="6096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/>
          <p:cNvSpPr txBox="1"/>
          <p:nvPr/>
        </p:nvSpPr>
        <p:spPr>
          <a:xfrm>
            <a:off x="2514600" y="4572000"/>
            <a:ext cx="91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new weight</a:t>
            </a:r>
            <a:endParaRPr lang="en-US" dirty="0"/>
          </a:p>
        </p:txBody>
      </p:sp>
      <p:sp>
        <p:nvSpPr>
          <p:cNvPr id="48" name="TextBox 47"/>
          <p:cNvSpPr txBox="1"/>
          <p:nvPr/>
        </p:nvSpPr>
        <p:spPr>
          <a:xfrm>
            <a:off x="5791200" y="4572000"/>
            <a:ext cx="91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new height</a:t>
            </a:r>
            <a:endParaRPr lang="en-US" dirty="0"/>
          </a:p>
        </p:txBody>
      </p:sp>
      <p:cxnSp>
        <p:nvCxnSpPr>
          <p:cNvPr id="49" name="Straight Arrow Connector 48"/>
          <p:cNvCxnSpPr/>
          <p:nvPr/>
        </p:nvCxnSpPr>
        <p:spPr>
          <a:xfrm rot="10800000">
            <a:off x="2667000" y="2362200"/>
            <a:ext cx="4953000" cy="9906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/>
          <p:nvPr/>
        </p:nvCxnSpPr>
        <p:spPr>
          <a:xfrm rot="10800000">
            <a:off x="5943600" y="2362200"/>
            <a:ext cx="1676400" cy="9906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/>
          <p:cNvSpPr txBox="1"/>
          <p:nvPr/>
        </p:nvSpPr>
        <p:spPr>
          <a:xfrm>
            <a:off x="7391400" y="2971800"/>
            <a:ext cx="83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reads</a:t>
            </a:r>
            <a:endParaRPr lang="en-US" dirty="0"/>
          </a:p>
        </p:txBody>
      </p:sp>
      <p:pic>
        <p:nvPicPr>
          <p:cNvPr id="41" name="~PP2634.WAV">
            <a:hlinkClick r:id="" action="ppaction://media"/>
          </p:cNvPr>
          <p:cNvPicPr>
            <a:picLocks noRot="1" noChangeAspect="1"/>
          </p:cNvPicPr>
          <p:nvPr>
            <a:wavAudioFile r:embed="rId1" name="~PP2634.WAV"/>
          </p:nvPr>
        </p:nvPicPr>
        <p:blipFill>
          <a:blip r:embed="rId3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901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 err="1" smtClean="0"/>
              <a:t>AnotherBMISpreadsheet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228600" y="1219200"/>
            <a:ext cx="8305800" cy="2819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304800" y="1295400"/>
            <a:ext cx="4038600" cy="381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AnotherBMISpreadsheet</a:t>
            </a:r>
            <a:r>
              <a:rPr lang="en-US" dirty="0" smtClean="0"/>
              <a:t> Instance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219200" y="2133600"/>
            <a:ext cx="1371600" cy="4572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weight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4495800" y="2133600"/>
            <a:ext cx="1371600" cy="4572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height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381000" y="3429000"/>
            <a:ext cx="1447800" cy="4572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getWeight</a:t>
            </a:r>
            <a:r>
              <a:rPr lang="en-US" dirty="0" smtClean="0"/>
              <a:t>()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1981200" y="3429000"/>
            <a:ext cx="1447800" cy="4572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setWeight</a:t>
            </a:r>
            <a:r>
              <a:rPr lang="en-US" dirty="0" smtClean="0"/>
              <a:t>()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3657600" y="3429000"/>
            <a:ext cx="1447800" cy="4572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getHeight</a:t>
            </a:r>
            <a:r>
              <a:rPr lang="en-US" dirty="0" smtClean="0"/>
              <a:t>()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5257800" y="3429000"/>
            <a:ext cx="1447800" cy="4572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setHeight</a:t>
            </a:r>
            <a:r>
              <a:rPr lang="en-US" dirty="0" smtClean="0"/>
              <a:t>()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6934200" y="3429000"/>
            <a:ext cx="1447800" cy="4572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getBMI</a:t>
            </a:r>
            <a:r>
              <a:rPr lang="en-US" dirty="0" smtClean="0"/>
              <a:t>()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228600" y="5638800"/>
            <a:ext cx="8229600" cy="381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ObjectEditor</a:t>
            </a:r>
            <a:endParaRPr lang="en-US" dirty="0"/>
          </a:p>
        </p:txBody>
      </p:sp>
      <p:cxnSp>
        <p:nvCxnSpPr>
          <p:cNvPr id="16" name="Straight Arrow Connector 15"/>
          <p:cNvCxnSpPr/>
          <p:nvPr/>
        </p:nvCxnSpPr>
        <p:spPr>
          <a:xfrm rot="5400000" flipH="1" flipV="1">
            <a:off x="-38894" y="4762500"/>
            <a:ext cx="1600200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rot="5400000" flipH="1" flipV="1">
            <a:off x="723900" y="2705100"/>
            <a:ext cx="685800" cy="6096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rot="5400000">
            <a:off x="1181100" y="2705100"/>
            <a:ext cx="685800" cy="6096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rot="5400000">
            <a:off x="418306" y="4762500"/>
            <a:ext cx="1600200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152400" y="4114800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calls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2286000" y="2743200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writes</a:t>
            </a:r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1143000" y="5029200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weight</a:t>
            </a:r>
            <a:endParaRPr lang="en-US" dirty="0"/>
          </a:p>
        </p:txBody>
      </p:sp>
      <p:cxnSp>
        <p:nvCxnSpPr>
          <p:cNvPr id="29" name="Straight Arrow Connector 28"/>
          <p:cNvCxnSpPr/>
          <p:nvPr/>
        </p:nvCxnSpPr>
        <p:spPr>
          <a:xfrm rot="5400000" flipH="1" flipV="1">
            <a:off x="3238500" y="4762500"/>
            <a:ext cx="1600200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rot="5400000" flipH="1" flipV="1">
            <a:off x="4001294" y="2705100"/>
            <a:ext cx="685800" cy="6096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 rot="5400000">
            <a:off x="4458494" y="2705100"/>
            <a:ext cx="685800" cy="6096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rot="5400000">
            <a:off x="3695700" y="4762500"/>
            <a:ext cx="1600200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3429000" y="4114800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calls</a:t>
            </a:r>
            <a:endParaRPr lang="en-US" dirty="0"/>
          </a:p>
        </p:txBody>
      </p:sp>
      <p:sp>
        <p:nvSpPr>
          <p:cNvPr id="34" name="TextBox 33"/>
          <p:cNvSpPr txBox="1"/>
          <p:nvPr/>
        </p:nvSpPr>
        <p:spPr>
          <a:xfrm>
            <a:off x="3657600" y="2743200"/>
            <a:ext cx="83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reads</a:t>
            </a:r>
            <a:endParaRPr lang="en-US" dirty="0"/>
          </a:p>
        </p:txBody>
      </p:sp>
      <p:sp>
        <p:nvSpPr>
          <p:cNvPr id="35" name="TextBox 34"/>
          <p:cNvSpPr txBox="1"/>
          <p:nvPr/>
        </p:nvSpPr>
        <p:spPr>
          <a:xfrm>
            <a:off x="4496594" y="5040868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height</a:t>
            </a:r>
            <a:endParaRPr lang="en-US" dirty="0"/>
          </a:p>
        </p:txBody>
      </p:sp>
      <p:cxnSp>
        <p:nvCxnSpPr>
          <p:cNvPr id="36" name="Straight Arrow Connector 35"/>
          <p:cNvCxnSpPr/>
          <p:nvPr/>
        </p:nvCxnSpPr>
        <p:spPr>
          <a:xfrm rot="5400000" flipH="1" flipV="1">
            <a:off x="1715294" y="4761706"/>
            <a:ext cx="1600200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1905000" y="4114800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calls</a:t>
            </a:r>
            <a:endParaRPr lang="en-US" dirty="0"/>
          </a:p>
        </p:txBody>
      </p:sp>
      <p:cxnSp>
        <p:nvCxnSpPr>
          <p:cNvPr id="38" name="Straight Arrow Connector 37"/>
          <p:cNvCxnSpPr/>
          <p:nvPr/>
        </p:nvCxnSpPr>
        <p:spPr>
          <a:xfrm rot="16200000" flipV="1">
            <a:off x="2019300" y="2705100"/>
            <a:ext cx="685800" cy="6096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381000" y="2743200"/>
            <a:ext cx="83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reads</a:t>
            </a:r>
            <a:endParaRPr lang="en-US" dirty="0"/>
          </a:p>
        </p:txBody>
      </p:sp>
      <p:sp>
        <p:nvSpPr>
          <p:cNvPr id="43" name="TextBox 42"/>
          <p:cNvSpPr txBox="1"/>
          <p:nvPr/>
        </p:nvSpPr>
        <p:spPr>
          <a:xfrm>
            <a:off x="5105400" y="3048000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writes</a:t>
            </a:r>
            <a:endParaRPr lang="en-US" dirty="0"/>
          </a:p>
        </p:txBody>
      </p:sp>
      <p:cxnSp>
        <p:nvCxnSpPr>
          <p:cNvPr id="44" name="Straight Arrow Connector 43"/>
          <p:cNvCxnSpPr/>
          <p:nvPr/>
        </p:nvCxnSpPr>
        <p:spPr>
          <a:xfrm rot="5400000" flipH="1" flipV="1">
            <a:off x="4991894" y="4761707"/>
            <a:ext cx="1600200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>
            <a:off x="5181600" y="4114801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calls</a:t>
            </a:r>
            <a:endParaRPr lang="en-US" dirty="0"/>
          </a:p>
        </p:txBody>
      </p:sp>
      <p:cxnSp>
        <p:nvCxnSpPr>
          <p:cNvPr id="46" name="Straight Arrow Connector 45"/>
          <p:cNvCxnSpPr/>
          <p:nvPr/>
        </p:nvCxnSpPr>
        <p:spPr>
          <a:xfrm rot="16200000" flipV="1">
            <a:off x="5295900" y="2705101"/>
            <a:ext cx="685800" cy="6096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/>
          <p:cNvSpPr txBox="1"/>
          <p:nvPr/>
        </p:nvSpPr>
        <p:spPr>
          <a:xfrm>
            <a:off x="2514600" y="4572000"/>
            <a:ext cx="91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new weight</a:t>
            </a:r>
            <a:endParaRPr lang="en-US" dirty="0"/>
          </a:p>
        </p:txBody>
      </p:sp>
      <p:sp>
        <p:nvSpPr>
          <p:cNvPr id="48" name="TextBox 47"/>
          <p:cNvSpPr txBox="1"/>
          <p:nvPr/>
        </p:nvSpPr>
        <p:spPr>
          <a:xfrm>
            <a:off x="5791200" y="4572000"/>
            <a:ext cx="91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new height</a:t>
            </a:r>
            <a:endParaRPr lang="en-US" dirty="0"/>
          </a:p>
        </p:txBody>
      </p:sp>
      <p:cxnSp>
        <p:nvCxnSpPr>
          <p:cNvPr id="51" name="Straight Arrow Connector 50"/>
          <p:cNvCxnSpPr/>
          <p:nvPr/>
        </p:nvCxnSpPr>
        <p:spPr>
          <a:xfrm flipV="1">
            <a:off x="5943600" y="2743200"/>
            <a:ext cx="1677988" cy="6096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/>
          <p:cNvSpPr txBox="1"/>
          <p:nvPr/>
        </p:nvSpPr>
        <p:spPr>
          <a:xfrm>
            <a:off x="7848600" y="2819400"/>
            <a:ext cx="83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reads</a:t>
            </a:r>
            <a:endParaRPr lang="en-US" dirty="0"/>
          </a:p>
        </p:txBody>
      </p:sp>
      <p:sp>
        <p:nvSpPr>
          <p:cNvPr id="40" name="Rectangle 39"/>
          <p:cNvSpPr/>
          <p:nvPr/>
        </p:nvSpPr>
        <p:spPr>
          <a:xfrm>
            <a:off x="6934200" y="2133600"/>
            <a:ext cx="1371600" cy="4572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bmi</a:t>
            </a:r>
            <a:endParaRPr lang="en-US" dirty="0"/>
          </a:p>
        </p:txBody>
      </p:sp>
      <p:cxnSp>
        <p:nvCxnSpPr>
          <p:cNvPr id="55" name="Straight Arrow Connector 54"/>
          <p:cNvCxnSpPr/>
          <p:nvPr/>
        </p:nvCxnSpPr>
        <p:spPr>
          <a:xfrm flipV="1">
            <a:off x="2667000" y="2743200"/>
            <a:ext cx="4573588" cy="6096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/>
          <p:cNvCxnSpPr/>
          <p:nvPr/>
        </p:nvCxnSpPr>
        <p:spPr>
          <a:xfrm rot="5400000" flipH="1" flipV="1">
            <a:off x="7467600" y="3048000"/>
            <a:ext cx="609600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/>
          <p:cNvCxnSpPr/>
          <p:nvPr/>
        </p:nvCxnSpPr>
        <p:spPr>
          <a:xfrm rot="5400000" flipH="1" flipV="1">
            <a:off x="6973094" y="4761706"/>
            <a:ext cx="1600200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/>
          <p:cNvCxnSpPr/>
          <p:nvPr/>
        </p:nvCxnSpPr>
        <p:spPr>
          <a:xfrm rot="5400000">
            <a:off x="7200105" y="4762500"/>
            <a:ext cx="1600200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/>
          <p:cNvCxnSpPr/>
          <p:nvPr/>
        </p:nvCxnSpPr>
        <p:spPr>
          <a:xfrm rot="16200000" flipH="1">
            <a:off x="7620000" y="2971800"/>
            <a:ext cx="609600" cy="152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0" name="~PP2942.WAV">
            <a:hlinkClick r:id="" action="ppaction://media"/>
          </p:cNvPr>
          <p:cNvPicPr>
            <a:picLocks noRot="1" noChangeAspect="1"/>
          </p:cNvPicPr>
          <p:nvPr>
            <a:wavAudioFile r:embed="rId2" name="~PP2942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1661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2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</p:childTnLst>
        </p:cTn>
      </p:par>
    </p:tnLst>
    <p:bldLst>
      <p:bldP spid="54" grpId="0"/>
      <p:bldP spid="4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 err="1" smtClean="0"/>
              <a:t>setWeight</a:t>
            </a:r>
            <a:r>
              <a:rPr lang="en-US" dirty="0" smtClean="0"/>
              <a:t>()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228600" y="1219200"/>
            <a:ext cx="8305800" cy="2819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304800" y="1295400"/>
            <a:ext cx="3505200" cy="381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ABMISpreadsheet</a:t>
            </a:r>
            <a:r>
              <a:rPr lang="en-US" dirty="0" smtClean="0"/>
              <a:t> Instance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219200" y="2133600"/>
            <a:ext cx="1371600" cy="4572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weight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1981200" y="3429000"/>
            <a:ext cx="1447800" cy="4572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setWeight</a:t>
            </a:r>
            <a:r>
              <a:rPr lang="en-US" dirty="0" smtClean="0"/>
              <a:t>()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228600" y="5638800"/>
            <a:ext cx="8229600" cy="381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ObjectEditor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2286000" y="2743200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writes</a:t>
            </a:r>
            <a:endParaRPr lang="en-US" dirty="0"/>
          </a:p>
        </p:txBody>
      </p:sp>
      <p:cxnSp>
        <p:nvCxnSpPr>
          <p:cNvPr id="36" name="Straight Arrow Connector 35"/>
          <p:cNvCxnSpPr/>
          <p:nvPr/>
        </p:nvCxnSpPr>
        <p:spPr>
          <a:xfrm rot="5400000" flipH="1" flipV="1">
            <a:off x="1715294" y="4761706"/>
            <a:ext cx="1600200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1905000" y="4114800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calls</a:t>
            </a:r>
            <a:endParaRPr lang="en-US" dirty="0"/>
          </a:p>
        </p:txBody>
      </p:sp>
      <p:cxnSp>
        <p:nvCxnSpPr>
          <p:cNvPr id="38" name="Straight Arrow Connector 37"/>
          <p:cNvCxnSpPr/>
          <p:nvPr/>
        </p:nvCxnSpPr>
        <p:spPr>
          <a:xfrm rot="16200000" flipV="1">
            <a:off x="2019300" y="2705100"/>
            <a:ext cx="685800" cy="6096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/>
          <p:cNvSpPr txBox="1"/>
          <p:nvPr/>
        </p:nvSpPr>
        <p:spPr>
          <a:xfrm>
            <a:off x="2514600" y="4572000"/>
            <a:ext cx="91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new weight</a:t>
            </a:r>
            <a:endParaRPr lang="en-US" dirty="0"/>
          </a:p>
        </p:txBody>
      </p:sp>
      <p:sp>
        <p:nvSpPr>
          <p:cNvPr id="40" name="Rectangle 39"/>
          <p:cNvSpPr/>
          <p:nvPr/>
        </p:nvSpPr>
        <p:spPr>
          <a:xfrm>
            <a:off x="6934200" y="2133600"/>
            <a:ext cx="1371600" cy="4572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bmi</a:t>
            </a:r>
            <a:endParaRPr lang="en-US" dirty="0"/>
          </a:p>
        </p:txBody>
      </p:sp>
      <p:cxnSp>
        <p:nvCxnSpPr>
          <p:cNvPr id="55" name="Straight Arrow Connector 54"/>
          <p:cNvCxnSpPr/>
          <p:nvPr/>
        </p:nvCxnSpPr>
        <p:spPr>
          <a:xfrm flipV="1">
            <a:off x="2667000" y="2743200"/>
            <a:ext cx="4573588" cy="6096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3962400" y="3657600"/>
            <a:ext cx="5029200" cy="1676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 smtClean="0">
                <a:solidFill>
                  <a:schemeClr val="tx1"/>
                </a:solidFill>
              </a:rPr>
              <a:t>public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b="1" dirty="0" smtClean="0">
                <a:solidFill>
                  <a:schemeClr val="tx1"/>
                </a:solidFill>
              </a:rPr>
              <a:t>void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setWeight</a:t>
            </a:r>
            <a:r>
              <a:rPr lang="en-US" dirty="0" smtClean="0">
                <a:solidFill>
                  <a:schemeClr val="tx1"/>
                </a:solidFill>
              </a:rPr>
              <a:t>(</a:t>
            </a:r>
            <a:r>
              <a:rPr lang="en-US" b="1" dirty="0" smtClean="0">
                <a:solidFill>
                  <a:schemeClr val="tx1"/>
                </a:solidFill>
              </a:rPr>
              <a:t>double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newWeight</a:t>
            </a:r>
            <a:r>
              <a:rPr lang="en-US" dirty="0" smtClean="0">
                <a:solidFill>
                  <a:schemeClr val="tx1"/>
                </a:solidFill>
              </a:rPr>
              <a:t>) {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	weight = </a:t>
            </a:r>
            <a:r>
              <a:rPr lang="en-US" dirty="0" err="1" smtClean="0">
                <a:solidFill>
                  <a:schemeClr val="tx1"/>
                </a:solidFill>
              </a:rPr>
              <a:t>newWeight</a:t>
            </a:r>
            <a:r>
              <a:rPr lang="en-US" dirty="0" smtClean="0">
                <a:solidFill>
                  <a:schemeClr val="tx1"/>
                </a:solidFill>
              </a:rPr>
              <a:t>;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	</a:t>
            </a:r>
            <a:r>
              <a:rPr lang="en-US" dirty="0" err="1" smtClean="0">
                <a:solidFill>
                  <a:schemeClr val="tx1"/>
                </a:solidFill>
              </a:rPr>
              <a:t>bmi</a:t>
            </a:r>
            <a:r>
              <a:rPr lang="en-US" dirty="0" smtClean="0">
                <a:solidFill>
                  <a:schemeClr val="tx1"/>
                </a:solidFill>
              </a:rPr>
              <a:t> = weight / (height*height);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}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7" name="~PP2027.WAV">
            <a:hlinkClick r:id="" action="ppaction://media"/>
          </p:cNvPr>
          <p:cNvPicPr>
            <a:picLocks noRot="1" noChangeAspect="1"/>
          </p:cNvPicPr>
          <p:nvPr>
            <a:wavAudioFile r:embed="rId2" name="~PP2027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1131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2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 err="1" smtClean="0"/>
              <a:t>setHeight</a:t>
            </a:r>
            <a:r>
              <a:rPr lang="en-US" dirty="0" smtClean="0"/>
              <a:t>()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228600" y="1219200"/>
            <a:ext cx="8305800" cy="2819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304800" y="1295400"/>
            <a:ext cx="3505200" cy="381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ABMISpreadsheet</a:t>
            </a:r>
            <a:r>
              <a:rPr lang="en-US" dirty="0" smtClean="0"/>
              <a:t> Instance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4495800" y="2133600"/>
            <a:ext cx="1371600" cy="4572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height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5257800" y="3429000"/>
            <a:ext cx="1447800" cy="4572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setHeight</a:t>
            </a:r>
            <a:r>
              <a:rPr lang="en-US" dirty="0" smtClean="0"/>
              <a:t>()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228600" y="5638800"/>
            <a:ext cx="8229600" cy="381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ObjectEditor</a:t>
            </a:r>
            <a:endParaRPr lang="en-US" dirty="0"/>
          </a:p>
        </p:txBody>
      </p:sp>
      <p:sp>
        <p:nvSpPr>
          <p:cNvPr id="43" name="TextBox 42"/>
          <p:cNvSpPr txBox="1"/>
          <p:nvPr/>
        </p:nvSpPr>
        <p:spPr>
          <a:xfrm>
            <a:off x="5105400" y="3048000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writes</a:t>
            </a:r>
            <a:endParaRPr lang="en-US" dirty="0"/>
          </a:p>
        </p:txBody>
      </p:sp>
      <p:cxnSp>
        <p:nvCxnSpPr>
          <p:cNvPr id="44" name="Straight Arrow Connector 43"/>
          <p:cNvCxnSpPr/>
          <p:nvPr/>
        </p:nvCxnSpPr>
        <p:spPr>
          <a:xfrm rot="5400000" flipH="1" flipV="1">
            <a:off x="4991894" y="4761707"/>
            <a:ext cx="1600200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>
            <a:off x="5181600" y="4114801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calls</a:t>
            </a:r>
            <a:endParaRPr lang="en-US" dirty="0"/>
          </a:p>
        </p:txBody>
      </p:sp>
      <p:cxnSp>
        <p:nvCxnSpPr>
          <p:cNvPr id="46" name="Straight Arrow Connector 45"/>
          <p:cNvCxnSpPr/>
          <p:nvPr/>
        </p:nvCxnSpPr>
        <p:spPr>
          <a:xfrm rot="16200000" flipV="1">
            <a:off x="5295900" y="2705101"/>
            <a:ext cx="685800" cy="6096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/>
          <p:cNvSpPr txBox="1"/>
          <p:nvPr/>
        </p:nvSpPr>
        <p:spPr>
          <a:xfrm>
            <a:off x="5791200" y="4572000"/>
            <a:ext cx="91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new height</a:t>
            </a:r>
            <a:endParaRPr lang="en-US" dirty="0"/>
          </a:p>
        </p:txBody>
      </p:sp>
      <p:cxnSp>
        <p:nvCxnSpPr>
          <p:cNvPr id="51" name="Straight Arrow Connector 50"/>
          <p:cNvCxnSpPr/>
          <p:nvPr/>
        </p:nvCxnSpPr>
        <p:spPr>
          <a:xfrm flipV="1">
            <a:off x="5943600" y="2743200"/>
            <a:ext cx="1677988" cy="6096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ctangle 39"/>
          <p:cNvSpPr/>
          <p:nvPr/>
        </p:nvSpPr>
        <p:spPr>
          <a:xfrm>
            <a:off x="6934200" y="2133600"/>
            <a:ext cx="1371600" cy="4572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bmi</a:t>
            </a:r>
            <a:endParaRPr lang="en-US" dirty="0"/>
          </a:p>
        </p:txBody>
      </p:sp>
      <p:sp>
        <p:nvSpPr>
          <p:cNvPr id="29" name="Rectangle 28"/>
          <p:cNvSpPr/>
          <p:nvPr/>
        </p:nvSpPr>
        <p:spPr>
          <a:xfrm>
            <a:off x="76200" y="3657600"/>
            <a:ext cx="5029200" cy="1676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 smtClean="0">
                <a:solidFill>
                  <a:schemeClr val="tx1"/>
                </a:solidFill>
              </a:rPr>
              <a:t>public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b="1" dirty="0" smtClean="0">
                <a:solidFill>
                  <a:schemeClr val="tx1"/>
                </a:solidFill>
              </a:rPr>
              <a:t>void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setHeight</a:t>
            </a:r>
            <a:r>
              <a:rPr lang="en-US" dirty="0" smtClean="0">
                <a:solidFill>
                  <a:schemeClr val="tx1"/>
                </a:solidFill>
              </a:rPr>
              <a:t>(</a:t>
            </a:r>
            <a:r>
              <a:rPr lang="en-US" b="1" dirty="0" smtClean="0">
                <a:solidFill>
                  <a:schemeClr val="tx1"/>
                </a:solidFill>
              </a:rPr>
              <a:t>double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newHeight</a:t>
            </a:r>
            <a:r>
              <a:rPr lang="en-US" dirty="0" smtClean="0">
                <a:solidFill>
                  <a:schemeClr val="tx1"/>
                </a:solidFill>
              </a:rPr>
              <a:t>) {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	height = </a:t>
            </a:r>
            <a:r>
              <a:rPr lang="en-US" dirty="0" err="1" smtClean="0">
                <a:solidFill>
                  <a:schemeClr val="tx1"/>
                </a:solidFill>
              </a:rPr>
              <a:t>newHeight</a:t>
            </a:r>
            <a:r>
              <a:rPr lang="en-US" dirty="0" smtClean="0">
                <a:solidFill>
                  <a:schemeClr val="tx1"/>
                </a:solidFill>
              </a:rPr>
              <a:t>;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	</a:t>
            </a:r>
            <a:r>
              <a:rPr lang="en-US" dirty="0" err="1" smtClean="0">
                <a:solidFill>
                  <a:schemeClr val="tx1"/>
                </a:solidFill>
              </a:rPr>
              <a:t>bmi</a:t>
            </a:r>
            <a:r>
              <a:rPr lang="en-US" dirty="0" smtClean="0">
                <a:solidFill>
                  <a:schemeClr val="tx1"/>
                </a:solidFill>
              </a:rPr>
              <a:t> = weight / (height*height);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}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7" name="~PP3741.WAV">
            <a:hlinkClick r:id="" action="ppaction://media"/>
          </p:cNvPr>
          <p:cNvPicPr>
            <a:picLocks noRot="1" noChangeAspect="1"/>
          </p:cNvPicPr>
          <p:nvPr>
            <a:wavAudioFile r:embed="rId2" name="~PP3741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983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29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3|88.7|89.5|96.5|52.4|67.8|4.4|42.7|20.8|133.4|6.8|1.4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7.7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84.4|2.6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5.8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160.7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2.2|4.3|2.2|18.6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5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51.6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|10|0.7|20.3|5.6|1.2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3|1.4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40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2.8|7.8|9.9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52.5|25.9|20.7|182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2|1.8|7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4.5|43.4|3.2|3.2|1.7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6|34.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57.1|1.4|4.1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iel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riel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riel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5187</TotalTime>
  <Words>1938</Words>
  <Application>Microsoft Office PowerPoint</Application>
  <PresentationFormat>On-screen Show (4:3)</PresentationFormat>
  <Paragraphs>616</Paragraphs>
  <Slides>43</Slides>
  <Notes>0</Notes>
  <HiddenSlides>0</HiddenSlides>
  <MMClips>39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45" baseType="lpstr">
      <vt:lpstr>Oriel</vt:lpstr>
      <vt:lpstr>Clip</vt:lpstr>
      <vt:lpstr>Comp 401 Interfaces</vt:lpstr>
      <vt:lpstr>Prerequisite</vt:lpstr>
      <vt:lpstr>Interfaces</vt:lpstr>
      <vt:lpstr>Motivation: Two Ways of Doing the BMI Spreadsheet</vt:lpstr>
      <vt:lpstr>Alternative Implementation</vt:lpstr>
      <vt:lpstr>ABMISpreadsheet</vt:lpstr>
      <vt:lpstr>AnotherBMISpreadsheet</vt:lpstr>
      <vt:lpstr>setWeight()</vt:lpstr>
      <vt:lpstr>setHeight()</vt:lpstr>
      <vt:lpstr>Methods that Change</vt:lpstr>
      <vt:lpstr>getBMI()</vt:lpstr>
      <vt:lpstr>AnotherBMISppreadsheet</vt:lpstr>
      <vt:lpstr>Graphical Algorithm</vt:lpstr>
      <vt:lpstr>ObjectEditor User Interface?</vt:lpstr>
      <vt:lpstr>ObjectEditor User Interfaces</vt:lpstr>
      <vt:lpstr>Similarities in the Two Classes</vt:lpstr>
      <vt:lpstr>Real-World Analogy</vt:lpstr>
      <vt:lpstr>Interface</vt:lpstr>
      <vt:lpstr>Implementing an Interface</vt:lpstr>
      <vt:lpstr>Interface</vt:lpstr>
      <vt:lpstr>Using Interfaces to Classify</vt:lpstr>
      <vt:lpstr>Using Car Specifications to Classify</vt:lpstr>
      <vt:lpstr>Java Instanceof Boolean Operator</vt:lpstr>
      <vt:lpstr>Using Interfaces to Type</vt:lpstr>
      <vt:lpstr>Type Checking</vt:lpstr>
      <vt:lpstr>Interface Methods Considered in Type Checking</vt:lpstr>
      <vt:lpstr>Yet Another Spreadsheet Class</vt:lpstr>
      <vt:lpstr>Implementing Multiple Interfaces</vt:lpstr>
      <vt:lpstr>BMICalculator Interface</vt:lpstr>
      <vt:lpstr>ABMICalculatorWithInterface</vt:lpstr>
      <vt:lpstr>Java Instanceof Boolean Operator</vt:lpstr>
      <vt:lpstr>Typing</vt:lpstr>
      <vt:lpstr>Car Analogy</vt:lpstr>
      <vt:lpstr>Cannot Instantiate Specification</vt:lpstr>
      <vt:lpstr>Interface as a Syntactic Specification</vt:lpstr>
      <vt:lpstr>Interface as a Syntactic Specification</vt:lpstr>
      <vt:lpstr>Interface Required</vt:lpstr>
      <vt:lpstr>Impact of Differences in the Two Classes</vt:lpstr>
      <vt:lpstr>ABMISpreadsheet vs. AnotherBMISpreadsheet</vt:lpstr>
      <vt:lpstr>Time-Space Tradeoff</vt:lpstr>
      <vt:lpstr>Time-Space Tradeoff</vt:lpstr>
      <vt:lpstr>Variable Pointing to AnotherBMISpreadhseet Instance</vt:lpstr>
      <vt:lpstr>Relating Interface and Class Names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Sasa</dc:creator>
  <cp:lastModifiedBy>dewan</cp:lastModifiedBy>
  <cp:revision>846</cp:revision>
  <dcterms:created xsi:type="dcterms:W3CDTF">2006-08-16T00:00:00Z</dcterms:created>
  <dcterms:modified xsi:type="dcterms:W3CDTF">2013-01-09T16:54:36Z</dcterms:modified>
</cp:coreProperties>
</file>