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tags/tag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0.xml" ContentType="application/vnd.openxmlformats-officedocument.presentationml.tags+xml"/>
  <Override PartName="/ppt/notesSlides/notesSlide28.xml" ContentType="application/vnd.openxmlformats-officedocument.presentationml.notesSlide+xml"/>
  <Override PartName="/ppt/tags/tag11.xml" ContentType="application/vnd.openxmlformats-officedocument.presentationml.tags+xml"/>
  <Override PartName="/ppt/notesSlides/notesSlide29.xml" ContentType="application/vnd.openxmlformats-officedocument.presentationml.notesSlide+xml"/>
  <Override PartName="/ppt/tags/tag12.xml" ContentType="application/vnd.openxmlformats-officedocument.presentationml.tags+xml"/>
  <Override PartName="/ppt/notesSlides/notesSlide30.xml" ContentType="application/vnd.openxmlformats-officedocument.presentationml.notesSlide+xml"/>
  <Override PartName="/ppt/tags/tag13.xml" ContentType="application/vnd.openxmlformats-officedocument.presentationml.tags+xml"/>
  <Override PartName="/ppt/notesSlides/notesSlide31.xml" ContentType="application/vnd.openxmlformats-officedocument.presentationml.notesSlide+xml"/>
  <Override PartName="/ppt/tags/tag14.xml" ContentType="application/vnd.openxmlformats-officedocument.presentationml.tags+xml"/>
  <Override PartName="/ppt/notesSlides/notesSlide32.xml" ContentType="application/vnd.openxmlformats-officedocument.presentationml.notesSlide+xml"/>
  <Override PartName="/ppt/tags/tag15.xml" ContentType="application/vnd.openxmlformats-officedocument.presentationml.tags+xml"/>
  <Override PartName="/ppt/notesSlides/notesSlide33.xml" ContentType="application/vnd.openxmlformats-officedocument.presentationml.notesSlide+xml"/>
  <Override PartName="/ppt/tags/tag16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8.xml" ContentType="application/vnd.openxmlformats-officedocument.presentationml.tags+xml"/>
  <Override PartName="/ppt/notesSlides/notesSlide38.xml" ContentType="application/vnd.openxmlformats-officedocument.presentationml.notesSlide+xml"/>
  <Override PartName="/ppt/tags/tag19.xml" ContentType="application/vnd.openxmlformats-officedocument.presentationml.tags+xml"/>
  <Override PartName="/ppt/notesSlides/notesSlide39.xml" ContentType="application/vnd.openxmlformats-officedocument.presentationml.notesSlide+xml"/>
  <Override PartName="/ppt/tags/tag20.xml" ContentType="application/vnd.openxmlformats-officedocument.presentationml.tags+xml"/>
  <Override PartName="/ppt/notesSlides/notesSlide40.xml" ContentType="application/vnd.openxmlformats-officedocument.presentationml.notesSlide+xml"/>
  <Override PartName="/ppt/tags/tag21.xml" ContentType="application/vnd.openxmlformats-officedocument.presentationml.tags+xml"/>
  <Override PartName="/ppt/notesSlides/notesSlide41.xml" ContentType="application/vnd.openxmlformats-officedocument.presentationml.notesSlide+xml"/>
  <Override PartName="/ppt/tags/tag22.xml" ContentType="application/vnd.openxmlformats-officedocument.presentationml.tags+xml"/>
  <Override PartName="/ppt/notesSlides/notesSlide42.xml" ContentType="application/vnd.openxmlformats-officedocument.presentationml.notesSlide+xml"/>
  <Override PartName="/ppt/tags/tag23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24.xml" ContentType="application/vnd.openxmlformats-officedocument.presentationml.tags+xml"/>
  <Override PartName="/ppt/notesSlides/notesSlide45.xml" ContentType="application/vnd.openxmlformats-officedocument.presentationml.notesSlide+xml"/>
  <Override PartName="/ppt/tags/tag25.xml" ContentType="application/vnd.openxmlformats-officedocument.presentationml.tags+xml"/>
  <Override PartName="/ppt/notesSlides/notesSlide46.xml" ContentType="application/vnd.openxmlformats-officedocument.presentationml.notesSlide+xml"/>
  <Override PartName="/ppt/tags/tag26.xml" ContentType="application/vnd.openxmlformats-officedocument.presentationml.tags+xml"/>
  <Override PartName="/ppt/notesSlides/notesSlide47.xml" ContentType="application/vnd.openxmlformats-officedocument.presentationml.notesSlide+xml"/>
  <Override PartName="/ppt/tags/tag27.xml" ContentType="application/vnd.openxmlformats-officedocument.presentationml.tags+xml"/>
  <Override PartName="/ppt/notesSlides/notesSlide48.xml" ContentType="application/vnd.openxmlformats-officedocument.presentationml.notesSlide+xml"/>
  <Override PartName="/ppt/tags/tag28.xml" ContentType="application/vnd.openxmlformats-officedocument.presentationml.tags+xml"/>
  <Override PartName="/ppt/notesSlides/notesSlide49.xml" ContentType="application/vnd.openxmlformats-officedocument.presentationml.notesSlide+xml"/>
  <Override PartName="/ppt/tags/tag29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30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31.xml" ContentType="application/vnd.openxmlformats-officedocument.presentationml.tags+xml"/>
  <Override PartName="/ppt/notesSlides/notesSlide55.xml" ContentType="application/vnd.openxmlformats-officedocument.presentationml.notesSlide+xml"/>
  <Override PartName="/ppt/tags/tag32.xml" ContentType="application/vnd.openxmlformats-officedocument.presentationml.tags+xml"/>
  <Override PartName="/ppt/notesSlides/notesSlide56.xml" ContentType="application/vnd.openxmlformats-officedocument.presentationml.notesSlide+xml"/>
  <Override PartName="/ppt/tags/tag33.xml" ContentType="application/vnd.openxmlformats-officedocument.presentationml.tags+xml"/>
  <Override PartName="/ppt/notesSlides/notesSlide57.xml" ContentType="application/vnd.openxmlformats-officedocument.presentationml.notesSlide+xml"/>
  <Override PartName="/ppt/tags/tag34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35.xml" ContentType="application/vnd.openxmlformats-officedocument.presentationml.tags+xml"/>
  <Override PartName="/ppt/notesSlides/notesSlide65.xml" ContentType="application/vnd.openxmlformats-officedocument.presentationml.notesSlide+xml"/>
  <Override PartName="/ppt/tags/tag36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37.xml" ContentType="application/vnd.openxmlformats-officedocument.presentationml.tags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38.xml" ContentType="application/vnd.openxmlformats-officedocument.presentationml.tags+xml"/>
  <Override PartName="/ppt/notesSlides/notesSlide73.xml" ContentType="application/vnd.openxmlformats-officedocument.presentationml.notesSlide+xml"/>
  <Override PartName="/ppt/tags/tag39.xml" ContentType="application/vnd.openxmlformats-officedocument.presentationml.tags+xml"/>
  <Override PartName="/ppt/notesSlides/notesSlide74.xml" ContentType="application/vnd.openxmlformats-officedocument.presentationml.notesSlide+xml"/>
  <Override PartName="/ppt/tags/tag40.xml" ContentType="application/vnd.openxmlformats-officedocument.presentationml.tags+xml"/>
  <Override PartName="/ppt/notesSlides/notesSlide75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tags/tag44.xml" ContentType="application/vnd.openxmlformats-officedocument.presentationml.tags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9"/>
  </p:notesMasterIdLst>
  <p:sldIdLst>
    <p:sldId id="339" r:id="rId2"/>
    <p:sldId id="420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275" r:id="rId11"/>
    <p:sldId id="350" r:id="rId12"/>
    <p:sldId id="397" r:id="rId13"/>
    <p:sldId id="399" r:id="rId14"/>
    <p:sldId id="395" r:id="rId15"/>
    <p:sldId id="39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352" r:id="rId26"/>
    <p:sldId id="374" r:id="rId27"/>
    <p:sldId id="371" r:id="rId28"/>
    <p:sldId id="372" r:id="rId29"/>
    <p:sldId id="373" r:id="rId30"/>
    <p:sldId id="290" r:id="rId31"/>
    <p:sldId id="291" r:id="rId32"/>
    <p:sldId id="292" r:id="rId33"/>
    <p:sldId id="293" r:id="rId34"/>
    <p:sldId id="294" r:id="rId35"/>
    <p:sldId id="295" r:id="rId36"/>
    <p:sldId id="403" r:id="rId37"/>
    <p:sldId id="408" r:id="rId38"/>
    <p:sldId id="298" r:id="rId39"/>
    <p:sldId id="390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415" r:id="rId49"/>
    <p:sldId id="391" r:id="rId50"/>
    <p:sldId id="313" r:id="rId51"/>
    <p:sldId id="383" r:id="rId52"/>
    <p:sldId id="384" r:id="rId53"/>
    <p:sldId id="386" r:id="rId54"/>
    <p:sldId id="388" r:id="rId55"/>
    <p:sldId id="370" r:id="rId56"/>
    <p:sldId id="414" r:id="rId57"/>
    <p:sldId id="315" r:id="rId58"/>
    <p:sldId id="392" r:id="rId59"/>
    <p:sldId id="427" r:id="rId60"/>
    <p:sldId id="432" r:id="rId61"/>
    <p:sldId id="433" r:id="rId62"/>
    <p:sldId id="358" r:id="rId63"/>
    <p:sldId id="359" r:id="rId64"/>
    <p:sldId id="360" r:id="rId65"/>
    <p:sldId id="361" r:id="rId66"/>
    <p:sldId id="410" r:id="rId67"/>
    <p:sldId id="411" r:id="rId68"/>
    <p:sldId id="375" r:id="rId69"/>
    <p:sldId id="434" r:id="rId70"/>
    <p:sldId id="435" r:id="rId71"/>
    <p:sldId id="423" r:id="rId72"/>
    <p:sldId id="437" r:id="rId73"/>
    <p:sldId id="438" r:id="rId74"/>
    <p:sldId id="436" r:id="rId75"/>
    <p:sldId id="439" r:id="rId76"/>
    <p:sldId id="319" r:id="rId77"/>
    <p:sldId id="320" r:id="rId78"/>
    <p:sldId id="321" r:id="rId79"/>
    <p:sldId id="322" r:id="rId80"/>
    <p:sldId id="323" r:id="rId81"/>
    <p:sldId id="324" r:id="rId82"/>
    <p:sldId id="393" r:id="rId83"/>
    <p:sldId id="367" r:id="rId84"/>
    <p:sldId id="368" r:id="rId85"/>
    <p:sldId id="419" r:id="rId86"/>
    <p:sldId id="421" r:id="rId87"/>
    <p:sldId id="369" r:id="rId88"/>
    <p:sldId id="366" r:id="rId89"/>
    <p:sldId id="416" r:id="rId90"/>
    <p:sldId id="417" r:id="rId91"/>
    <p:sldId id="418" r:id="rId92"/>
    <p:sldId id="424" r:id="rId93"/>
    <p:sldId id="425" r:id="rId94"/>
    <p:sldId id="426" r:id="rId95"/>
    <p:sldId id="428" r:id="rId96"/>
    <p:sldId id="429" r:id="rId97"/>
    <p:sldId id="430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49" autoAdjust="0"/>
    <p:restoredTop sz="94660" autoAdjust="0"/>
  </p:normalViewPr>
  <p:slideViewPr>
    <p:cSldViewPr>
      <p:cViewPr varScale="1">
        <p:scale>
          <a:sx n="62" d="100"/>
          <a:sy n="62" d="100"/>
        </p:scale>
        <p:origin x="-78" y="-8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9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076F3-9772-4465-B35D-E02563A940D3}" type="slidenum">
              <a:rPr lang="en-US"/>
              <a:pPr/>
              <a:t>3</a:t>
            </a:fld>
            <a:endParaRPr lang="en-US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12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13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14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15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DA6068-74DC-445F-9219-6326A8692916}" type="slidenum">
              <a:rPr lang="en-US"/>
              <a:pPr/>
              <a:t>16</a:t>
            </a:fld>
            <a:endParaRPr lang="en-US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1FC4A-FD08-4285-8111-C47526987C0F}" type="slidenum">
              <a:rPr lang="en-US"/>
              <a:pPr/>
              <a:t>17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A4340-ED74-4C64-AB89-A62D01F2E305}" type="slidenum">
              <a:rPr lang="en-US"/>
              <a:pPr/>
              <a:t>18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F1933E-F3F0-4691-9F9E-CF4578E1D8EB}" type="slidenum">
              <a:rPr lang="en-US"/>
              <a:pPr/>
              <a:t>19</a:t>
            </a:fld>
            <a:endParaRPr 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1F6B87-C6DD-49B6-91EE-D38584E385E9}" type="slidenum">
              <a:rPr lang="en-US"/>
              <a:pPr/>
              <a:t>20</a:t>
            </a:fld>
            <a:endParaRPr lang="en-US"/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B6DFE2-97F9-41F5-9DFC-80DD8FF5461E}" type="slidenum">
              <a:rPr lang="en-US"/>
              <a:pPr/>
              <a:t>21</a:t>
            </a:fld>
            <a:endParaRPr 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31F21E-4641-49FE-A664-A37774A7AF44}" type="slidenum">
              <a:rPr lang="en-US"/>
              <a:pPr/>
              <a:t>4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520"/>
            <a:ext cx="5029200" cy="411424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D22FF-2D5D-4A52-90BD-54643EB8308E}" type="slidenum">
              <a:rPr lang="en-US"/>
              <a:pPr/>
              <a:t>22</a:t>
            </a:fld>
            <a:endParaRPr lang="en-US"/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22DF7D-58DE-4CDC-B352-668762FD8BCD}" type="slidenum">
              <a:rPr lang="en-US"/>
              <a:pPr/>
              <a:t>23</a:t>
            </a:fld>
            <a:endParaRPr 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5E057A-06DA-4CBA-8E42-2217C51693F9}" type="slidenum">
              <a:rPr lang="en-US"/>
              <a:pPr/>
              <a:t>24</a:t>
            </a:fld>
            <a:endParaRPr lang="en-US"/>
          </a:p>
        </p:txBody>
      </p:sp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5E057A-06DA-4CBA-8E42-2217C51693F9}" type="slidenum">
              <a:rPr lang="en-US"/>
              <a:pPr/>
              <a:t>25</a:t>
            </a:fld>
            <a:endParaRPr lang="en-US"/>
          </a:p>
        </p:txBody>
      </p:sp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26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B38B3B-4478-4B47-B450-969E4BD33300}" type="slidenum">
              <a:rPr lang="en-US"/>
              <a:pPr/>
              <a:t>27</a:t>
            </a:fld>
            <a:endParaRPr 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942560-CDCE-470E-9635-0BB44BC95428}" type="slidenum">
              <a:rPr lang="en-US"/>
              <a:pPr/>
              <a:t>28</a:t>
            </a:fld>
            <a:endParaRPr lang="en-US"/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29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41BAA2-7DA1-4CE3-A895-04055E77BE50}" type="slidenum">
              <a:rPr lang="en-US"/>
              <a:pPr/>
              <a:t>30</a:t>
            </a:fld>
            <a:endParaRPr lang="en-US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73C63E-2656-4D05-91BF-35F130C26255}" type="slidenum">
              <a:rPr lang="en-US"/>
              <a:pPr/>
              <a:t>31</a:t>
            </a:fld>
            <a:endParaRPr lang="en-US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C9D1C6-A469-4025-8F8A-4A62D83F0CDB}" type="slidenum">
              <a:rPr lang="en-US"/>
              <a:pPr/>
              <a:t>5</a:t>
            </a:fld>
            <a:endParaRPr 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C1011-452E-46E1-8E2A-C9981D07B0E1}" type="slidenum">
              <a:rPr lang="en-US"/>
              <a:pPr/>
              <a:t>32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4A7952-5091-4F3C-831A-FF51B14F0E2A}" type="slidenum">
              <a:rPr lang="en-US"/>
              <a:pPr/>
              <a:t>33</a:t>
            </a:fld>
            <a:endParaRPr lang="en-US"/>
          </a:p>
        </p:txBody>
      </p:sp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5E475A-C034-413E-B854-A49A434766C2}" type="slidenum">
              <a:rPr lang="en-US"/>
              <a:pPr/>
              <a:t>34</a:t>
            </a:fld>
            <a:endParaRPr lang="en-US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BCD40-CF53-4DAA-8A0C-244E2EAD7D09}" type="slidenum">
              <a:rPr lang="en-US"/>
              <a:pPr/>
              <a:t>35</a:t>
            </a:fld>
            <a:endParaRPr lang="en-U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82436-A169-4D2D-BC18-D231AFD1D85E}" type="slidenum">
              <a:rPr lang="en-US"/>
              <a:pPr/>
              <a:t>37</a:t>
            </a:fld>
            <a:endParaRPr lang="en-U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49D51D-BC0F-46E8-8353-1DE961834E1D}" type="slidenum">
              <a:rPr lang="en-US"/>
              <a:pPr/>
              <a:t>38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13D6BB-ED43-4526-997C-BDC962FE45D6}" type="slidenum">
              <a:rPr lang="en-US"/>
              <a:pPr/>
              <a:t>39</a:t>
            </a:fld>
            <a:endParaRPr lang="en-US"/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301F19-78BF-469D-A795-306D30E2021C}" type="slidenum">
              <a:rPr lang="en-US"/>
              <a:pPr/>
              <a:t>40</a:t>
            </a:fld>
            <a:endParaRPr lang="en-US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08BA-EC97-404A-BD18-C2B255CFEF1B}" type="slidenum">
              <a:rPr lang="en-US"/>
              <a:pPr/>
              <a:t>41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36D22A-9016-494E-9A4C-F7E8D6FACCBA}" type="slidenum">
              <a:rPr lang="en-US"/>
              <a:pPr/>
              <a:t>42</a:t>
            </a:fld>
            <a:endParaRPr lang="en-US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61C201-86C1-434F-B35D-1E750ACD26AB}" type="slidenum">
              <a:rPr lang="en-US"/>
              <a:pPr/>
              <a:t>6</a:t>
            </a:fld>
            <a:endParaRPr lang="en-US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520"/>
            <a:ext cx="5029200" cy="411424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4494F3-CC52-4D58-9D89-B48F9827608B}" type="slidenum">
              <a:rPr lang="en-US"/>
              <a:pPr/>
              <a:t>43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970568-EA23-48FF-847C-E19E1017A227}" type="slidenum">
              <a:rPr lang="en-US"/>
              <a:pPr/>
              <a:t>44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545CD-F1F5-4806-8CCA-D4E4B6C7C5A4}" type="slidenum">
              <a:rPr lang="en-US"/>
              <a:pPr/>
              <a:t>45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A9512D-4679-4268-AD39-5F656FE58C88}" type="slidenum">
              <a:rPr lang="en-US"/>
              <a:pPr/>
              <a:t>46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1FA98-1596-4218-B15E-39522400B5E9}" type="slidenum">
              <a:rPr lang="en-US"/>
              <a:pPr/>
              <a:t>47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1FA98-1596-4218-B15E-39522400B5E9}" type="slidenum">
              <a:rPr lang="en-US"/>
              <a:pPr/>
              <a:t>48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CF67DD-9E83-4CCF-A3D1-26A6B2ADA268}" type="slidenum">
              <a:rPr lang="en-US"/>
              <a:pPr/>
              <a:t>49</a:t>
            </a:fld>
            <a:endParaRPr lang="en-US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CF67DD-9E83-4CCF-A3D1-26A6B2ADA268}" type="slidenum">
              <a:rPr lang="en-US"/>
              <a:pPr/>
              <a:t>50</a:t>
            </a:fld>
            <a:endParaRPr lang="en-US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7DD4B9-016A-4668-9409-05339A7F2C91}" type="slidenum">
              <a:rPr lang="en-US"/>
              <a:pPr/>
              <a:t>51</a:t>
            </a:fld>
            <a:endParaRPr lang="en-US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025443-0DDE-4873-B0C7-610383197682}" type="slidenum">
              <a:rPr lang="en-US"/>
              <a:pPr/>
              <a:t>52</a:t>
            </a:fld>
            <a:endParaRPr lang="en-US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0D0EAA-EF4B-49E5-890C-B4D8FB24E029}" type="slidenum">
              <a:rPr lang="en-US"/>
              <a:pPr/>
              <a:t>7</a:t>
            </a:fld>
            <a:endParaRPr lang="en-US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520"/>
            <a:ext cx="5029200" cy="411424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F0DD3-8076-4199-BDC4-C0F18726897D}" type="slidenum">
              <a:rPr lang="en-US"/>
              <a:pPr/>
              <a:t>53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D3792D-0365-4791-8ADE-B399F7FEE443}" type="slidenum">
              <a:rPr lang="en-US"/>
              <a:pPr/>
              <a:t>54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8F71B-0A35-4E40-A775-C5C9AB371807}" type="slidenum">
              <a:rPr lang="en-US"/>
              <a:pPr/>
              <a:t>55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8F71B-0A35-4E40-A775-C5C9AB371807}" type="slidenum">
              <a:rPr lang="en-US"/>
              <a:pPr/>
              <a:t>56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8B8AB9-2974-46E7-8AEE-CFE542E80AF5}" type="slidenum">
              <a:rPr lang="en-US"/>
              <a:pPr/>
              <a:t>57</a:t>
            </a:fld>
            <a:endParaRPr lang="en-US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8B8AB9-2974-46E7-8AEE-CFE542E80AF5}" type="slidenum">
              <a:rPr lang="en-US"/>
              <a:pPr/>
              <a:t>58</a:t>
            </a:fld>
            <a:endParaRPr lang="en-US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59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60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61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ABD671-F399-41A4-B7F4-7A45EF49DAFE}" type="slidenum">
              <a:rPr lang="en-US"/>
              <a:pPr/>
              <a:t>62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2E6780-7438-437D-BCD1-7941A2B001ED}" type="slidenum">
              <a:rPr lang="en-US"/>
              <a:pPr/>
              <a:t>8</a:t>
            </a:fld>
            <a:endParaRPr 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520"/>
            <a:ext cx="5029200" cy="411424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280857-02F3-44A0-BD55-2B9CDB45E08A}" type="slidenum">
              <a:rPr lang="en-US"/>
              <a:pPr/>
              <a:t>63</a:t>
            </a:fld>
            <a:endParaRPr lang="en-US"/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89F402-A9D5-45BB-B1B7-F4D2B488A4FA}" type="slidenum">
              <a:rPr lang="en-US"/>
              <a:pPr/>
              <a:t>64</a:t>
            </a:fld>
            <a:endParaRPr lang="en-US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BBAA59-766C-479C-A38B-9ABB33EBD3BB}" type="slidenum">
              <a:rPr lang="en-US"/>
              <a:pPr/>
              <a:t>65</a:t>
            </a:fld>
            <a:endParaRPr lang="en-US"/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A4DBBD-D385-4750-BBBE-8EC7DEABADDA}" type="slidenum">
              <a:rPr lang="en-US"/>
              <a:pPr/>
              <a:t>66</a:t>
            </a:fld>
            <a:endParaRPr lang="en-US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88E0F-B4B7-4B05-BFCE-F634FBA7E576}" type="slidenum">
              <a:rPr lang="en-US"/>
              <a:pPr/>
              <a:t>67</a:t>
            </a:fld>
            <a:endParaRPr lang="en-US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69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70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301F19-78BF-469D-A795-306D30E2021C}" type="slidenum">
              <a:rPr lang="en-US"/>
              <a:pPr/>
              <a:t>71</a:t>
            </a:fld>
            <a:endParaRPr lang="en-US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5317D-7652-4D94-B6EB-541C6BA1444E}" type="slidenum">
              <a:rPr lang="en-US"/>
              <a:pPr/>
              <a:t>76</a:t>
            </a:fld>
            <a:endParaRPr lang="en-US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D6D716-7968-4FBE-A1CE-07BE3EE34F8D}" type="slidenum">
              <a:rPr lang="en-US"/>
              <a:pPr/>
              <a:t>77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31F21E-4641-49FE-A664-A37774A7AF44}" type="slidenum">
              <a:rPr lang="en-US"/>
              <a:pPr/>
              <a:t>9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520"/>
            <a:ext cx="5029200" cy="411424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2299DF-8AB8-4ECF-9CF7-48D69869F29E}" type="slidenum">
              <a:rPr lang="en-US"/>
              <a:pPr/>
              <a:t>78</a:t>
            </a:fld>
            <a:endParaRPr lang="en-US"/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35E1AA-7419-49AF-8021-E6B97515C577}" type="slidenum">
              <a:rPr lang="en-US"/>
              <a:pPr/>
              <a:t>79</a:t>
            </a:fld>
            <a:endParaRPr lang="en-US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E5A115-7BA1-4A74-A389-84E2D1B8FBDF}" type="slidenum">
              <a:rPr lang="en-US"/>
              <a:pPr/>
              <a:t>80</a:t>
            </a:fld>
            <a:endParaRPr lang="en-US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6031ED-2A4E-4D8D-B7D6-7BDDF04B3E83}" type="slidenum">
              <a:rPr lang="en-US"/>
              <a:pPr/>
              <a:t>81</a:t>
            </a:fld>
            <a:endParaRPr lang="en-US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6031ED-2A4E-4D8D-B7D6-7BDDF04B3E83}" type="slidenum">
              <a:rPr lang="en-US"/>
              <a:pPr/>
              <a:t>82</a:t>
            </a:fld>
            <a:endParaRPr lang="en-US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5E475A-C034-413E-B854-A49A434766C2}" type="slidenum">
              <a:rPr lang="en-US"/>
              <a:pPr/>
              <a:t>83</a:t>
            </a:fld>
            <a:endParaRPr lang="en-US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ABD671-F399-41A4-B7F4-7A45EF49DAFE}" type="slidenum">
              <a:rPr lang="en-US"/>
              <a:pPr/>
              <a:t>89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82436-A169-4D2D-BC18-D231AFD1D85E}" type="slidenum">
              <a:rPr lang="en-US"/>
              <a:pPr/>
              <a:t>90</a:t>
            </a:fld>
            <a:endParaRPr lang="en-U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91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92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88E0F-B4B7-4B05-BFCE-F634FBA7E576}" type="slidenum">
              <a:rPr lang="en-US"/>
              <a:pPr/>
              <a:t>10</a:t>
            </a:fld>
            <a:endParaRPr lang="en-US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93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94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95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96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97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4A7A6-C7DE-4CF6-B1BA-6935A67C3672}" type="slidenum">
              <a:rPr lang="en-US"/>
              <a:pPr/>
              <a:t>11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.wav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wav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.wav"/><Relationship Id="rId1" Type="http://schemas.openxmlformats.org/officeDocument/2006/relationships/tags" Target="../tags/tag6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wmf"/><Relationship Id="rId2" Type="http://schemas.openxmlformats.org/officeDocument/2006/relationships/audio" Target="../media/audio16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Microsoft_Word_97_-_2003_Document1.doc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wmf"/><Relationship Id="rId2" Type="http://schemas.openxmlformats.org/officeDocument/2006/relationships/audio" Target="../media/audio17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Microsoft_Word_97_-_2003_Document2.doc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wmf"/><Relationship Id="rId2" Type="http://schemas.openxmlformats.org/officeDocument/2006/relationships/audio" Target="../media/audio18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5" Type="http://schemas.openxmlformats.org/officeDocument/2006/relationships/oleObject" Target="../embeddings/Microsoft_Word_97_-_2003_Document3.doc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wmf"/><Relationship Id="rId2" Type="http://schemas.openxmlformats.org/officeDocument/2006/relationships/audio" Target="../media/audio19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5" Type="http://schemas.openxmlformats.org/officeDocument/2006/relationships/oleObject" Target="../embeddings/Microsoft_Word_97_-_2003_Document4.doc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wmf"/><Relationship Id="rId2" Type="http://schemas.openxmlformats.org/officeDocument/2006/relationships/audio" Target="../media/audio20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wmf"/><Relationship Id="rId5" Type="http://schemas.openxmlformats.org/officeDocument/2006/relationships/oleObject" Target="../embeddings/Microsoft_Word_97_-_2003_Document5.doc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wmf"/><Relationship Id="rId2" Type="http://schemas.openxmlformats.org/officeDocument/2006/relationships/audio" Target="../media/audio21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wmf"/><Relationship Id="rId5" Type="http://schemas.openxmlformats.org/officeDocument/2006/relationships/oleObject" Target="../embeddings/Microsoft_Word_97_-_2003_Document6.doc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wmf"/><Relationship Id="rId2" Type="http://schemas.openxmlformats.org/officeDocument/2006/relationships/audio" Target="../media/audio22.wav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wmf"/><Relationship Id="rId5" Type="http://schemas.openxmlformats.org/officeDocument/2006/relationships/oleObject" Target="../embeddings/Microsoft_Word_97_-_2003_Document7.doc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audio" Target="../media/audio23.wav"/><Relationship Id="rId7" Type="http://schemas.openxmlformats.org/officeDocument/2006/relationships/oleObject" Target="../embeddings/Microsoft_Word_97_-_2003_Document8.doc"/><Relationship Id="rId2" Type="http://schemas.openxmlformats.org/officeDocument/2006/relationships/tags" Target="../tags/tag7.xml"/><Relationship Id="rId1" Type="http://schemas.openxmlformats.org/officeDocument/2006/relationships/vmlDrawing" Target="../drawings/vmlDrawing8.vml"/><Relationship Id="rId6" Type="http://schemas.openxmlformats.org/officeDocument/2006/relationships/audio" Target="../media/audio24.wav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wmf"/><Relationship Id="rId2" Type="http://schemas.openxmlformats.org/officeDocument/2006/relationships/audio" Target="../media/audio25.wav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wmf"/><Relationship Id="rId5" Type="http://schemas.openxmlformats.org/officeDocument/2006/relationships/oleObject" Target="../embeddings/Microsoft_Word_97_-_2003_Document9.doc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wmf"/><Relationship Id="rId2" Type="http://schemas.openxmlformats.org/officeDocument/2006/relationships/audio" Target="../media/audio26.wav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.wmf"/><Relationship Id="rId5" Type="http://schemas.openxmlformats.org/officeDocument/2006/relationships/oleObject" Target="../embeddings/Microsoft_Word_97_-_2003_Document10.doc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7.wav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8.wav"/><Relationship Id="rId1" Type="http://schemas.openxmlformats.org/officeDocument/2006/relationships/tags" Target="../tags/tag9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0.wav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1.wav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2.wav"/><Relationship Id="rId1" Type="http://schemas.openxmlformats.org/officeDocument/2006/relationships/tags" Target="../tags/tag11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3.wav"/><Relationship Id="rId1" Type="http://schemas.openxmlformats.org/officeDocument/2006/relationships/tags" Target="../tags/tag12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4.wav"/><Relationship Id="rId1" Type="http://schemas.openxmlformats.org/officeDocument/2006/relationships/tags" Target="../tags/tag13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5.wav"/><Relationship Id="rId1" Type="http://schemas.openxmlformats.org/officeDocument/2006/relationships/tags" Target="../tags/tag14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6.wav"/><Relationship Id="rId1" Type="http://schemas.openxmlformats.org/officeDocument/2006/relationships/tags" Target="../tags/tag15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37.wav"/><Relationship Id="rId1" Type="http://schemas.openxmlformats.org/officeDocument/2006/relationships/tags" Target="../tags/tag16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8.wav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9.wav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0.wav"/><Relationship Id="rId1" Type="http://schemas.openxmlformats.org/officeDocument/2006/relationships/tags" Target="../tags/tag17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1.wav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2.wav"/><Relationship Id="rId1" Type="http://schemas.openxmlformats.org/officeDocument/2006/relationships/tags" Target="../tags/tag18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3.wav"/><Relationship Id="rId1" Type="http://schemas.openxmlformats.org/officeDocument/2006/relationships/tags" Target="../tags/tag19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4.wav"/><Relationship Id="rId1" Type="http://schemas.openxmlformats.org/officeDocument/2006/relationships/tags" Target="../tags/tag20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5.wav"/><Relationship Id="rId1" Type="http://schemas.openxmlformats.org/officeDocument/2006/relationships/tags" Target="../tags/tag21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6.wav"/><Relationship Id="rId1" Type="http://schemas.openxmlformats.org/officeDocument/2006/relationships/tags" Target="../tags/tag22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7.wav"/><Relationship Id="rId1" Type="http://schemas.openxmlformats.org/officeDocument/2006/relationships/tags" Target="../tags/tag23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8.wav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9.wav"/><Relationship Id="rId1" Type="http://schemas.openxmlformats.org/officeDocument/2006/relationships/tags" Target="../tags/tag24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0.wav"/><Relationship Id="rId1" Type="http://schemas.openxmlformats.org/officeDocument/2006/relationships/tags" Target="../tags/tag25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.wav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1.wav"/><Relationship Id="rId1" Type="http://schemas.openxmlformats.org/officeDocument/2006/relationships/tags" Target="../tags/tag26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2.wav"/><Relationship Id="rId1" Type="http://schemas.openxmlformats.org/officeDocument/2006/relationships/tags" Target="../tags/tag27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3.wav"/><Relationship Id="rId1" Type="http://schemas.openxmlformats.org/officeDocument/2006/relationships/tags" Target="../tags/tag28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4.wav"/><Relationship Id="rId1" Type="http://schemas.openxmlformats.org/officeDocument/2006/relationships/tags" Target="../tags/tag29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5.wav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6.wav"/><Relationship Id="rId1" Type="http://schemas.openxmlformats.org/officeDocument/2006/relationships/tags" Target="../tags/tag30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7.wav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8.wav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9.wav"/><Relationship Id="rId1" Type="http://schemas.openxmlformats.org/officeDocument/2006/relationships/tags" Target="../tags/tag31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7.wav"/><Relationship Id="rId1" Type="http://schemas.openxmlformats.org/officeDocument/2006/relationships/tags" Target="../tags/tag32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.wav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7.wav"/><Relationship Id="rId1" Type="http://schemas.openxmlformats.org/officeDocument/2006/relationships/tags" Target="../tags/tag33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7.wav"/><Relationship Id="rId1" Type="http://schemas.openxmlformats.org/officeDocument/2006/relationships/tags" Target="../tags/tag34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0.wav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1.wav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2.wav"/><Relationship Id="rId4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3.wav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4.wav"/><Relationship Id="rId4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5.wav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6.wav"/><Relationship Id="rId1" Type="http://schemas.openxmlformats.org/officeDocument/2006/relationships/tags" Target="../tags/tag35.xml"/><Relationship Id="rId4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0.wav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7.wav"/><Relationship Id="rId1" Type="http://schemas.openxmlformats.org/officeDocument/2006/relationships/tags" Target="../tags/tag36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1.wav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7.wav"/><Relationship Id="rId1" Type="http://schemas.openxmlformats.org/officeDocument/2006/relationships/tags" Target="../tags/tag37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8.wav"/><Relationship Id="rId4" Type="http://schemas.openxmlformats.org/officeDocument/2006/relationships/image" Target="../media/image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9.wav"/><Relationship Id="rId4" Type="http://schemas.openxmlformats.org/officeDocument/2006/relationships/image" Target="../media/image1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0.wav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1.wav"/><Relationship Id="rId4" Type="http://schemas.openxmlformats.org/officeDocument/2006/relationships/image" Target="../media/image1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2.wav"/><Relationship Id="rId1" Type="http://schemas.openxmlformats.org/officeDocument/2006/relationships/tags" Target="../tags/tag38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3.wav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4.wav"/><Relationship Id="rId1" Type="http://schemas.openxmlformats.org/officeDocument/2006/relationships/tags" Target="../tags/tag40.xm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5.wav"/><Relationship Id="rId1" Type="http://schemas.openxmlformats.org/officeDocument/2006/relationships/tags" Target="../tags/tag41.xml"/><Relationship Id="rId4" Type="http://schemas.openxmlformats.org/officeDocument/2006/relationships/image" Target="../media/image2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6.wav"/><Relationship Id="rId1" Type="http://schemas.openxmlformats.org/officeDocument/2006/relationships/tags" Target="../tags/tag42.xml"/><Relationship Id="rId4" Type="http://schemas.openxmlformats.org/officeDocument/2006/relationships/image" Target="../media/image2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7.wav"/><Relationship Id="rId1" Type="http://schemas.openxmlformats.org/officeDocument/2006/relationships/tags" Target="../tags/tag43.xml"/><Relationship Id="rId4" Type="http://schemas.openxmlformats.org/officeDocument/2006/relationships/image" Target="../media/image2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8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9.wa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audio9.wav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0.wav"/><Relationship Id="rId4" Type="http://schemas.openxmlformats.org/officeDocument/2006/relationships/image" Target="../media/image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1.wav"/><Relationship Id="rId1" Type="http://schemas.openxmlformats.org/officeDocument/2006/relationships/tags" Target="../tags/tag44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2.wav"/><Relationship Id="rId4" Type="http://schemas.openxmlformats.org/officeDocument/2006/relationships/image" Target="../media/image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3.wav"/><Relationship Id="rId4" Type="http://schemas.openxmlformats.org/officeDocument/2006/relationships/image" Target="../media/image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4.wav"/><Relationship Id="rId4" Type="http://schemas.openxmlformats.org/officeDocument/2006/relationships/image" Target="../media/image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2.wav"/><Relationship Id="rId4" Type="http://schemas.openxmlformats.org/officeDocument/2006/relationships/image" Target="../media/image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3.wav"/><Relationship Id="rId4" Type="http://schemas.openxmlformats.org/officeDocument/2006/relationships/image" Target="../media/image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4.wa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err="1" smtClean="0"/>
              <a:t>Iterator</a:t>
            </a:r>
            <a:r>
              <a:rPr lang="en-US" dirty="0" smtClean="0"/>
              <a:t> Design pattern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  <p:pic>
        <p:nvPicPr>
          <p:cNvPr id="6" name="~PP3522.WAV">
            <a:hlinkClick r:id="" action="ppaction://media"/>
          </p:cNvPr>
          <p:cNvPicPr>
            <a:picLocks noRot="1" noChangeAspect="1"/>
          </p:cNvPicPr>
          <p:nvPr>
            <a:wavAudioFile r:embed="rId1" name="~PP352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9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3810000"/>
            <a:ext cx="83820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err="1" smtClean="0"/>
              <a:t>int</a:t>
            </a:r>
            <a:r>
              <a:rPr lang="en-US" dirty="0" smtClean="0"/>
              <a:t> index = 0;</a:t>
            </a:r>
          </a:p>
          <a:p>
            <a:pPr>
              <a:spcBef>
                <a:spcPct val="0"/>
              </a:spcBef>
            </a:pPr>
            <a:r>
              <a:rPr lang="en-US" dirty="0" err="1" smtClean="0"/>
              <a:t>System.out.println</a:t>
            </a:r>
            <a:r>
              <a:rPr lang="en-US" dirty="0" smtClean="0"/>
              <a:t>("Upper Case Letters :");//token processing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while</a:t>
            </a:r>
            <a:r>
              <a:rPr lang="en-US" dirty="0" smtClean="0"/>
              <a:t> (index &lt; </a:t>
            </a:r>
            <a:r>
              <a:rPr lang="en-US" dirty="0" err="1" smtClean="0"/>
              <a:t>args</a:t>
            </a:r>
            <a:r>
              <a:rPr lang="en-US" dirty="0" smtClean="0"/>
              <a:t>[0].length()) {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Character.isUpperCase</a:t>
            </a:r>
            <a:r>
              <a:rPr lang="en-US" dirty="0" smtClean="0"/>
              <a:t>(</a:t>
            </a:r>
            <a:r>
              <a:rPr lang="en-US" dirty="0" err="1" smtClean="0"/>
              <a:t>args</a:t>
            </a:r>
            <a:r>
              <a:rPr lang="en-US" dirty="0" smtClean="0"/>
              <a:t>[0].</a:t>
            </a:r>
            <a:r>
              <a:rPr lang="en-US" dirty="0" err="1" smtClean="0"/>
              <a:t>charAt</a:t>
            </a:r>
            <a:r>
              <a:rPr lang="en-US" dirty="0" smtClean="0"/>
              <a:t>(index);)) {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        </a:t>
            </a:r>
            <a:r>
              <a:rPr lang="en-US" dirty="0" err="1" smtClean="0"/>
              <a:t>System.out.print</a:t>
            </a:r>
            <a:r>
              <a:rPr lang="en-US" dirty="0" smtClean="0"/>
              <a:t>(</a:t>
            </a:r>
            <a:r>
              <a:rPr lang="en-US" dirty="0" err="1" smtClean="0"/>
              <a:t>args</a:t>
            </a:r>
            <a:r>
              <a:rPr lang="en-US" dirty="0" smtClean="0"/>
              <a:t>[0].</a:t>
            </a:r>
            <a:r>
              <a:rPr lang="en-US" dirty="0" err="1" smtClean="0"/>
              <a:t>charAt</a:t>
            </a:r>
            <a:r>
              <a:rPr lang="en-US" dirty="0" smtClean="0"/>
              <a:t>(index);); // token processing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  </a:t>
            </a:r>
            <a:r>
              <a:rPr lang="en-US" dirty="0" err="1" smtClean="0"/>
              <a:t>storeChar</a:t>
            </a:r>
            <a:r>
              <a:rPr lang="en-US" dirty="0" smtClean="0"/>
              <a:t>(</a:t>
            </a:r>
            <a:r>
              <a:rPr lang="en-US" dirty="0" err="1" smtClean="0"/>
              <a:t>args</a:t>
            </a:r>
            <a:r>
              <a:rPr lang="en-US" dirty="0" smtClean="0"/>
              <a:t>[0].</a:t>
            </a:r>
            <a:r>
              <a:rPr lang="en-US" dirty="0" err="1" smtClean="0"/>
              <a:t>charAt</a:t>
            </a:r>
            <a:r>
              <a:rPr lang="en-US" dirty="0" smtClean="0"/>
              <a:t>(index));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 index++;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No </a:t>
            </a:r>
            <a:r>
              <a:rPr lang="en-US" sz="4000" dirty="0" smtClean="0"/>
              <a:t>reuse and UI </a:t>
            </a:r>
            <a:r>
              <a:rPr lang="en-US" sz="4000" dirty="0" err="1" smtClean="0"/>
              <a:t>Seperation</a:t>
            </a:r>
            <a:r>
              <a:rPr lang="en-US" sz="4000" dirty="0" smtClean="0"/>
              <a:t> </a:t>
            </a:r>
            <a:r>
              <a:rPr lang="en-US" sz="4000" dirty="0"/>
              <a:t>in Monolithic Solutions</a:t>
            </a:r>
            <a:endParaRPr lang="en-US" sz="2400" dirty="0"/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1295400" y="5257800"/>
            <a:ext cx="3810000" cy="381000"/>
          </a:xfrm>
          <a:prstGeom prst="rect">
            <a:avLst/>
          </a:prstGeom>
          <a:noFill/>
          <a:ln w="38100">
            <a:solidFill>
              <a:srgbClr val="DC006E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1371600"/>
            <a:ext cx="82296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err="1" smtClean="0"/>
              <a:t>int</a:t>
            </a:r>
            <a:r>
              <a:rPr lang="en-US" dirty="0" smtClean="0"/>
              <a:t> index = 0;</a:t>
            </a:r>
          </a:p>
          <a:p>
            <a:pPr>
              <a:spcBef>
                <a:spcPct val="0"/>
              </a:spcBef>
            </a:pPr>
            <a:r>
              <a:rPr lang="en-US" dirty="0" err="1" smtClean="0"/>
              <a:t>System.out.println</a:t>
            </a:r>
            <a:r>
              <a:rPr lang="en-US" dirty="0" smtClean="0"/>
              <a:t>("Upper Case Letters :");//token processing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while</a:t>
            </a:r>
            <a:r>
              <a:rPr lang="en-US" dirty="0" smtClean="0"/>
              <a:t> (index &lt; </a:t>
            </a:r>
            <a:r>
              <a:rPr lang="en-US" dirty="0" err="1" smtClean="0"/>
              <a:t>args</a:t>
            </a:r>
            <a:r>
              <a:rPr lang="en-US" dirty="0" smtClean="0"/>
              <a:t>[0].length()) {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Character.isUpperCase</a:t>
            </a:r>
            <a:r>
              <a:rPr lang="en-US" dirty="0" smtClean="0"/>
              <a:t>(</a:t>
            </a:r>
            <a:r>
              <a:rPr lang="en-US" dirty="0" err="1" smtClean="0"/>
              <a:t>args</a:t>
            </a:r>
            <a:r>
              <a:rPr lang="en-US" dirty="0" smtClean="0"/>
              <a:t>[0].</a:t>
            </a:r>
            <a:r>
              <a:rPr lang="en-US" dirty="0" err="1" smtClean="0"/>
              <a:t>charAt</a:t>
            </a:r>
            <a:r>
              <a:rPr lang="en-US" dirty="0" smtClean="0"/>
              <a:t>(index);))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        </a:t>
            </a:r>
            <a:r>
              <a:rPr lang="en-US" dirty="0" err="1" smtClean="0"/>
              <a:t>System.out.print</a:t>
            </a:r>
            <a:r>
              <a:rPr lang="en-US" dirty="0" smtClean="0"/>
              <a:t>(</a:t>
            </a:r>
            <a:r>
              <a:rPr lang="en-US" dirty="0" err="1" smtClean="0"/>
              <a:t>args</a:t>
            </a:r>
            <a:r>
              <a:rPr lang="en-US" dirty="0" smtClean="0"/>
              <a:t>[0].</a:t>
            </a:r>
            <a:r>
              <a:rPr lang="en-US" dirty="0" err="1" smtClean="0"/>
              <a:t>charAt</a:t>
            </a:r>
            <a:r>
              <a:rPr lang="en-US" dirty="0" smtClean="0"/>
              <a:t>(index)); // token processing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 index++;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81800" y="4495800"/>
            <a:ext cx="1905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Only difference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257800" y="5486400"/>
            <a:ext cx="35814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How to put it in separate class that only scans and does not store or print?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1"/>
            <a:endCxn id="293894" idx="3"/>
          </p:cNvCxnSpPr>
          <p:nvPr/>
        </p:nvCxnSpPr>
        <p:spPr>
          <a:xfrm rot="10800000" flipV="1">
            <a:off x="5105400" y="4724400"/>
            <a:ext cx="1676400" cy="723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05600" y="3124200"/>
            <a:ext cx="2057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UI and scanning mixed together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rot="10800000" flipV="1">
            <a:off x="3276600" y="3543300"/>
            <a:ext cx="34290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1"/>
          </p:cNvCxnSpPr>
          <p:nvPr/>
        </p:nvCxnSpPr>
        <p:spPr>
          <a:xfrm rot="10800000">
            <a:off x="2971800" y="2743200"/>
            <a:ext cx="373380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~PP3556.WAV">
            <a:hlinkClick r:id="" action="ppaction://media"/>
          </p:cNvPr>
          <p:cNvPicPr>
            <a:picLocks noRot="1" noChangeAspect="1"/>
          </p:cNvPicPr>
          <p:nvPr>
            <a:wavAudioFile r:embed="rId2" name="~PP355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  <p:bldP spid="293894" grpId="0" animBg="1"/>
      <p:bldP spid="6" grpId="0" animBg="1"/>
      <p:bldP spid="8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Division of Labor in Character Scanning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0" y="3962400"/>
            <a:ext cx="2286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Main class that processes tokens (prints and/or stores tokens)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1524000"/>
            <a:ext cx="2286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Scanner class that produces tokens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20581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~PP1812.WAV">
            <a:hlinkClick r:id="" action="ppaction://media"/>
          </p:cNvPr>
          <p:cNvPicPr>
            <a:picLocks noRot="1" noChangeAspect="1"/>
          </p:cNvPicPr>
          <p:nvPr>
            <a:wavAudioFile r:embed="rId1" name="~PP18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Index-Based Interface?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0" y="3962400"/>
            <a:ext cx="2286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Main class that processes tokens (prints and/or stores tokens)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1524000"/>
            <a:ext cx="28956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AnIndexedBasedScanner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20581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~PP1369.WAV">
            <a:hlinkClick r:id="" action="ppaction://media"/>
          </p:cNvPr>
          <p:cNvPicPr>
            <a:picLocks noRot="1" noChangeAspect="1"/>
          </p:cNvPicPr>
          <p:nvPr>
            <a:wavAudioFile r:embed="rId1" name="~PP136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Index-based Interface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676400"/>
            <a:ext cx="81534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 </a:t>
            </a:r>
            <a:r>
              <a:rPr lang="en-US" dirty="0" err="1" smtClean="0">
                <a:solidFill>
                  <a:schemeClr val="tx1"/>
                </a:solidFill>
              </a:rPr>
              <a:t>IndexBasedScanner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char[] </a:t>
            </a:r>
            <a:r>
              <a:rPr lang="en-US" dirty="0" err="1" smtClean="0">
                <a:solidFill>
                  <a:schemeClr val="tx1"/>
                </a:solidFill>
              </a:rPr>
              <a:t>getTokenArray</a:t>
            </a:r>
            <a:r>
              <a:rPr lang="en-US" dirty="0" smtClean="0">
                <a:solidFill>
                  <a:schemeClr val="tx1"/>
                </a:solidFill>
              </a:rPr>
              <a:t> () 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getNumberOfTokens</a:t>
            </a:r>
            <a:r>
              <a:rPr lang="en-US" dirty="0" smtClean="0">
                <a:solidFill>
                  <a:schemeClr val="tx1"/>
                </a:solidFill>
              </a:rPr>
              <a:t> ()	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~PP3074.WAV">
            <a:hlinkClick r:id="" action="ppaction://media"/>
          </p:cNvPr>
          <p:cNvPicPr>
            <a:picLocks noRot="1" noChangeAspect="1"/>
          </p:cNvPicPr>
          <p:nvPr>
            <a:wavAudioFile r:embed="rId1" name="~PP307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6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Implementation with Array Property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914400"/>
            <a:ext cx="81534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AnUppercaseIndexBasedScanner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>
                <a:solidFill>
                  <a:srgbClr val="0000C0"/>
                </a:solidFill>
                <a:latin typeface="Courier New"/>
              </a:rPr>
              <a:t>MAX_TOKENS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 = 5;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String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[] </a:t>
            </a:r>
            <a:r>
              <a:rPr lang="en-US" dirty="0" err="1">
                <a:solidFill>
                  <a:srgbClr val="0000C0"/>
                </a:solidFill>
                <a:latin typeface="Courier New"/>
              </a:rPr>
              <a:t>upperCaseLetters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String[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MAX_TOKENS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];</a:t>
            </a:r>
            <a:endParaRPr lang="en-US" b="1" i="1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urier New"/>
              </a:rPr>
              <a:t>numberOfUpperCaseLetters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AnIndexBasedScanner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theScannedString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scan(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theScannedString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scan (String s) {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smtClean="0">
                <a:solidFill>
                  <a:srgbClr val="3F7F5F"/>
                </a:solidFill>
                <a:latin typeface="Courier New"/>
              </a:rPr>
              <a:t>// </a:t>
            </a:r>
            <a:r>
              <a:rPr lang="en-US" dirty="0">
                <a:solidFill>
                  <a:srgbClr val="3F7F5F"/>
                </a:solidFill>
                <a:latin typeface="Courier New"/>
              </a:rPr>
              <a:t>store all scanned tokens in </a:t>
            </a:r>
            <a:r>
              <a:rPr lang="en-US" dirty="0" err="1" smtClean="0">
                <a:solidFill>
                  <a:srgbClr val="3F7F5F"/>
                </a:solidFill>
                <a:latin typeface="Courier New"/>
              </a:rPr>
              <a:t>upperCaseLetters</a:t>
            </a:r>
            <a:endParaRPr lang="en-US" dirty="0" smtClean="0">
              <a:solidFill>
                <a:srgbClr val="3F7F5F"/>
              </a:solidFill>
              <a:latin typeface="Courier New"/>
            </a:endParaRPr>
          </a:p>
          <a:p>
            <a:r>
              <a:rPr lang="en-US" dirty="0">
                <a:solidFill>
                  <a:srgbClr val="3F7F5F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3F7F5F"/>
                </a:solidFill>
                <a:latin typeface="Courier New"/>
              </a:rPr>
              <a:t>  …</a:t>
            </a:r>
            <a:endParaRPr lang="en-US" dirty="0">
              <a:solidFill>
                <a:srgbClr val="3F7F5F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String[]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getTokenArray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urier New"/>
              </a:rPr>
              <a:t>upperCaseLetters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getNumberOfTokens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urier New"/>
              </a:rPr>
              <a:t>numberOfUpperCaseLetters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 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3200" y="5791200"/>
            <a:ext cx="45720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/>
              <a:t>All tokens scanned and stored even if only some may be used by code processing the tokens.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3505994" y="4190206"/>
            <a:ext cx="31996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~PP3584.WAV">
            <a:hlinkClick r:id="" action="ppaction://media"/>
          </p:cNvPr>
          <p:cNvPicPr>
            <a:picLocks noRot="1" noChangeAspect="1"/>
          </p:cNvPicPr>
          <p:nvPr>
            <a:wavAudioFile r:embed="rId2" name="~PP358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Better Scanning Interface?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0" y="3962400"/>
            <a:ext cx="2286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Main class that processes tokens (prints and/or stores tokens)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1524000"/>
            <a:ext cx="2286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Scanner class that produces tokens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20581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648200" y="2362200"/>
            <a:ext cx="36576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Analogy with Division of Labor in  Radio Station Scanning</a:t>
            </a:r>
            <a:endParaRPr lang="en-US" dirty="0"/>
          </a:p>
        </p:txBody>
      </p:sp>
      <p:pic>
        <p:nvPicPr>
          <p:cNvPr id="11" name="~PP3506.WAV">
            <a:hlinkClick r:id="" action="ppaction://media"/>
          </p:cNvPr>
          <p:cNvPicPr>
            <a:picLocks noRot="1" noChangeAspect="1"/>
          </p:cNvPicPr>
          <p:nvPr>
            <a:wavAudioFile r:embed="rId2" name="~PP350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4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5938" name="Object 2"/>
          <p:cNvGraphicFramePr>
            <a:graphicFrameLocks noChangeAspect="1"/>
          </p:cNvGraphicFramePr>
          <p:nvPr/>
        </p:nvGraphicFramePr>
        <p:xfrm>
          <a:off x="2743200" y="1447800"/>
          <a:ext cx="46482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8" name="Document" r:id="rId5" imgW="3286800" imgH="1514160" progId="Word.Document.8">
                  <p:embed/>
                </p:oleObj>
              </mc:Choice>
              <mc:Fallback>
                <p:oleObj name="Document" r:id="rId5" imgW="3286800" imgH="151416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447800"/>
                        <a:ext cx="4648200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3581400"/>
            <a:ext cx="1108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5940" name="Rectangle 4"/>
          <p:cNvSpPr>
            <a:spLocks noChangeArrowheads="1"/>
          </p:cNvSpPr>
          <p:nvPr/>
        </p:nvSpPr>
        <p:spPr bwMode="auto">
          <a:xfrm>
            <a:off x="6019800" y="2590800"/>
            <a:ext cx="381000" cy="762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5941" name="Rectangle 5"/>
          <p:cNvSpPr>
            <a:spLocks noChangeArrowheads="1"/>
          </p:cNvSpPr>
          <p:nvPr/>
        </p:nvSpPr>
        <p:spPr bwMode="auto">
          <a:xfrm>
            <a:off x="5486400" y="2362200"/>
            <a:ext cx="76200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Division of Labor in Radio Scanning</a:t>
            </a:r>
            <a:endParaRPr lang="en-US" sz="3200" dirty="0"/>
          </a:p>
        </p:txBody>
      </p:sp>
      <p:pic>
        <p:nvPicPr>
          <p:cNvPr id="8" name="~PP974.WAV">
            <a:hlinkClick r:id="" action="ppaction://media"/>
          </p:cNvPr>
          <p:cNvPicPr>
            <a:picLocks noRot="1" noChangeAspect="1"/>
          </p:cNvPicPr>
          <p:nvPr>
            <a:wavAudioFile r:embed="rId2" name="~PP974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62" name="Object 2"/>
          <p:cNvGraphicFramePr>
            <a:graphicFrameLocks noChangeAspect="1"/>
          </p:cNvGraphicFramePr>
          <p:nvPr/>
        </p:nvGraphicFramePr>
        <p:xfrm>
          <a:off x="2743200" y="1447800"/>
          <a:ext cx="46482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2" name="Document" r:id="rId5" imgW="3286800" imgH="1514160" progId="Word.Document.8">
                  <p:embed/>
                </p:oleObj>
              </mc:Choice>
              <mc:Fallback>
                <p:oleObj name="Document" r:id="rId5" imgW="3286800" imgH="151416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447800"/>
                        <a:ext cx="4648200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2971800"/>
            <a:ext cx="1108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6019800" y="2590800"/>
            <a:ext cx="381000" cy="762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65" name="Rectangle 5"/>
          <p:cNvSpPr>
            <a:spLocks noChangeArrowheads="1"/>
          </p:cNvSpPr>
          <p:nvPr/>
        </p:nvSpPr>
        <p:spPr bwMode="auto">
          <a:xfrm>
            <a:off x="5791200" y="2362200"/>
            <a:ext cx="76200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Division of Labor in Radio Scanning</a:t>
            </a:r>
            <a:endParaRPr kumimoji="0" lang="en-US" sz="32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~PP3221.WAV">
            <a:hlinkClick r:id="" action="ppaction://media"/>
          </p:cNvPr>
          <p:cNvPicPr>
            <a:picLocks noRot="1" noChangeAspect="1"/>
          </p:cNvPicPr>
          <p:nvPr>
            <a:wavAudioFile r:embed="rId2" name="~PP3221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986" name="Object 2"/>
          <p:cNvGraphicFramePr>
            <a:graphicFrameLocks noChangeAspect="1"/>
          </p:cNvGraphicFramePr>
          <p:nvPr/>
        </p:nvGraphicFramePr>
        <p:xfrm>
          <a:off x="2743200" y="1447800"/>
          <a:ext cx="46482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6" name="Document" r:id="rId5" imgW="3286800" imgH="1514160" progId="Word.Document.8">
                  <p:embed/>
                </p:oleObj>
              </mc:Choice>
              <mc:Fallback>
                <p:oleObj name="Document" r:id="rId5" imgW="3286800" imgH="151416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447800"/>
                        <a:ext cx="4648200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3581400"/>
            <a:ext cx="1108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988" name="Rectangle 4"/>
          <p:cNvSpPr>
            <a:spLocks noChangeArrowheads="1"/>
          </p:cNvSpPr>
          <p:nvPr/>
        </p:nvSpPr>
        <p:spPr bwMode="auto">
          <a:xfrm>
            <a:off x="6019800" y="2590800"/>
            <a:ext cx="381000" cy="762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989" name="Rectangle 5"/>
          <p:cNvSpPr>
            <a:spLocks noChangeArrowheads="1"/>
          </p:cNvSpPr>
          <p:nvPr/>
        </p:nvSpPr>
        <p:spPr bwMode="auto">
          <a:xfrm>
            <a:off x="5791200" y="2362200"/>
            <a:ext cx="76200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Division of Labor in Radio Scanning</a:t>
            </a:r>
            <a:endParaRPr kumimoji="0" lang="en-US" sz="32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~PP1418.WAV">
            <a:hlinkClick r:id="" action="ppaction://media"/>
          </p:cNvPr>
          <p:cNvPicPr>
            <a:picLocks noRot="1" noChangeAspect="1"/>
          </p:cNvPicPr>
          <p:nvPr>
            <a:wavAudioFile r:embed="rId2" name="~PP1418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9010" name="Object 2"/>
          <p:cNvGraphicFramePr>
            <a:graphicFrameLocks noChangeAspect="1"/>
          </p:cNvGraphicFramePr>
          <p:nvPr/>
        </p:nvGraphicFramePr>
        <p:xfrm>
          <a:off x="2743200" y="1447800"/>
          <a:ext cx="46482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0" name="Document" r:id="rId5" imgW="3286800" imgH="1514160" progId="Word.Document.8">
                  <p:embed/>
                </p:oleObj>
              </mc:Choice>
              <mc:Fallback>
                <p:oleObj name="Document" r:id="rId5" imgW="3286800" imgH="151416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447800"/>
                        <a:ext cx="4648200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2971800"/>
            <a:ext cx="1108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6019800" y="2590800"/>
            <a:ext cx="381000" cy="762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6248400" y="2362200"/>
            <a:ext cx="76200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Division of Labor in Radio Scanning</a:t>
            </a:r>
            <a:endParaRPr kumimoji="0" lang="en-US" sz="32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~PP3259.WAV">
            <a:hlinkClick r:id="" action="ppaction://media"/>
          </p:cNvPr>
          <p:cNvPicPr>
            <a:picLocks noRot="1" noChangeAspect="1"/>
          </p:cNvPicPr>
          <p:nvPr>
            <a:wavAudioFile r:embed="rId2" name="~PP3259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Interfaces</a:t>
            </a:r>
          </a:p>
          <a:p>
            <a:r>
              <a:rPr lang="en-US" dirty="0" smtClean="0"/>
              <a:t>Scanning</a:t>
            </a:r>
          </a:p>
          <a:p>
            <a:r>
              <a:rPr lang="en-US" dirty="0" smtClean="0"/>
              <a:t>Arrays Collection Types (Optional)</a:t>
            </a:r>
          </a:p>
        </p:txBody>
      </p:sp>
      <p:pic>
        <p:nvPicPr>
          <p:cNvPr id="6" name="~PP212.WAV">
            <a:hlinkClick r:id="" action="ppaction://media"/>
          </p:cNvPr>
          <p:cNvPicPr>
            <a:picLocks noRot="1" noChangeAspect="1"/>
          </p:cNvPicPr>
          <p:nvPr>
            <a:wavAudioFile r:embed="rId2" name="~PP2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372742"/>
      </p:ext>
    </p:extLst>
  </p:cSld>
  <p:clrMapOvr>
    <a:masterClrMapping/>
  </p:clrMapOvr>
  <p:transition advTm="61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0034" name="Object 2"/>
          <p:cNvGraphicFramePr>
            <a:graphicFrameLocks noChangeAspect="1"/>
          </p:cNvGraphicFramePr>
          <p:nvPr/>
        </p:nvGraphicFramePr>
        <p:xfrm>
          <a:off x="2743200" y="1447800"/>
          <a:ext cx="46482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4" name="Document" r:id="rId5" imgW="3286800" imgH="1514160" progId="Word.Document.8">
                  <p:embed/>
                </p:oleObj>
              </mc:Choice>
              <mc:Fallback>
                <p:oleObj name="Document" r:id="rId5" imgW="3286800" imgH="151416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447800"/>
                        <a:ext cx="4648200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3581400"/>
            <a:ext cx="1108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0036" name="Rectangle 4"/>
          <p:cNvSpPr>
            <a:spLocks noChangeArrowheads="1"/>
          </p:cNvSpPr>
          <p:nvPr/>
        </p:nvSpPr>
        <p:spPr bwMode="auto">
          <a:xfrm>
            <a:off x="6019800" y="2590800"/>
            <a:ext cx="381000" cy="762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0037" name="Rectangle 5"/>
          <p:cNvSpPr>
            <a:spLocks noChangeArrowheads="1"/>
          </p:cNvSpPr>
          <p:nvPr/>
        </p:nvSpPr>
        <p:spPr bwMode="auto">
          <a:xfrm>
            <a:off x="6248400" y="2362200"/>
            <a:ext cx="76200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Division of Labor in Radio Scanning</a:t>
            </a:r>
            <a:endParaRPr kumimoji="0" lang="en-US" sz="32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~PP1129.WAV">
            <a:hlinkClick r:id="" action="ppaction://media"/>
          </p:cNvPr>
          <p:cNvPicPr>
            <a:picLocks noRot="1" noChangeAspect="1"/>
          </p:cNvPicPr>
          <p:nvPr>
            <a:wavAudioFile r:embed="rId2" name="~PP1129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1058" name="Object 2"/>
          <p:cNvGraphicFramePr>
            <a:graphicFrameLocks noChangeAspect="1"/>
          </p:cNvGraphicFramePr>
          <p:nvPr/>
        </p:nvGraphicFramePr>
        <p:xfrm>
          <a:off x="2743200" y="1447800"/>
          <a:ext cx="46482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8" name="Document" r:id="rId5" imgW="3286800" imgH="1514160" progId="Word.Document.8">
                  <p:embed/>
                </p:oleObj>
              </mc:Choice>
              <mc:Fallback>
                <p:oleObj name="Document" r:id="rId5" imgW="3286800" imgH="151416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447800"/>
                        <a:ext cx="4648200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105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2971800"/>
            <a:ext cx="1108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6019800" y="2590800"/>
            <a:ext cx="381000" cy="762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1061" name="Rectangle 5"/>
          <p:cNvSpPr>
            <a:spLocks noChangeArrowheads="1"/>
          </p:cNvSpPr>
          <p:nvPr/>
        </p:nvSpPr>
        <p:spPr bwMode="auto">
          <a:xfrm>
            <a:off x="6781800" y="2362200"/>
            <a:ext cx="76200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Division of Labor in Radio Scanning</a:t>
            </a:r>
            <a:endParaRPr kumimoji="0" lang="en-US" sz="32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~PP28.WAV">
            <a:hlinkClick r:id="" action="ppaction://media"/>
          </p:cNvPr>
          <p:cNvPicPr>
            <a:picLocks noRot="1" noChangeAspect="1"/>
          </p:cNvPicPr>
          <p:nvPr>
            <a:wavAudioFile r:embed="rId2" name="~PP28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2082" name="Object 2"/>
          <p:cNvGraphicFramePr>
            <a:graphicFrameLocks noChangeAspect="1"/>
          </p:cNvGraphicFramePr>
          <p:nvPr/>
        </p:nvGraphicFramePr>
        <p:xfrm>
          <a:off x="2743200" y="1447800"/>
          <a:ext cx="46482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2" name="Document" r:id="rId5" imgW="3286800" imgH="1514160" progId="Word.Document.8">
                  <p:embed/>
                </p:oleObj>
              </mc:Choice>
              <mc:Fallback>
                <p:oleObj name="Document" r:id="rId5" imgW="3286800" imgH="151416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447800"/>
                        <a:ext cx="4648200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20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3581400"/>
            <a:ext cx="1108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4" name="Rectangle 4"/>
          <p:cNvSpPr>
            <a:spLocks noChangeArrowheads="1"/>
          </p:cNvSpPr>
          <p:nvPr/>
        </p:nvSpPr>
        <p:spPr bwMode="auto">
          <a:xfrm>
            <a:off x="6019800" y="2590800"/>
            <a:ext cx="381000" cy="762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2085" name="Rectangle 5"/>
          <p:cNvSpPr>
            <a:spLocks noChangeArrowheads="1"/>
          </p:cNvSpPr>
          <p:nvPr/>
        </p:nvSpPr>
        <p:spPr bwMode="auto">
          <a:xfrm>
            <a:off x="6781800" y="2362200"/>
            <a:ext cx="76200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Division of Labor in Radio Scanning</a:t>
            </a:r>
            <a:endParaRPr kumimoji="0" lang="en-US" sz="32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~PP2025.WAV">
            <a:hlinkClick r:id="" action="ppaction://media"/>
          </p:cNvPr>
          <p:cNvPicPr>
            <a:picLocks noRot="1" noChangeAspect="1"/>
          </p:cNvPicPr>
          <p:nvPr>
            <a:wavAudioFile r:embed="rId2" name="~PP2025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3106" name="Object 2"/>
          <p:cNvGraphicFramePr>
            <a:graphicFrameLocks noChangeAspect="1"/>
          </p:cNvGraphicFramePr>
          <p:nvPr/>
        </p:nvGraphicFramePr>
        <p:xfrm>
          <a:off x="2743200" y="1447800"/>
          <a:ext cx="46482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6" name="Document" r:id="rId7" imgW="3286800" imgH="1514160" progId="Word.Document.8">
                  <p:embed/>
                </p:oleObj>
              </mc:Choice>
              <mc:Fallback>
                <p:oleObj name="Document" r:id="rId7" imgW="3286800" imgH="151416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447800"/>
                        <a:ext cx="4648200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2971800"/>
            <a:ext cx="1108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3108" name="Rectangle 4"/>
          <p:cNvSpPr>
            <a:spLocks noChangeArrowheads="1"/>
          </p:cNvSpPr>
          <p:nvPr/>
        </p:nvSpPr>
        <p:spPr bwMode="auto">
          <a:xfrm>
            <a:off x="6019800" y="2590800"/>
            <a:ext cx="381000" cy="762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6934200" y="2209800"/>
            <a:ext cx="53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4400" b="1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Division of Labor in Radio Scanning</a:t>
            </a:r>
            <a:endParaRPr kumimoji="0" lang="en-US" sz="32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~PP1232.WAV">
            <a:hlinkClick r:id="" action="ppaction://media"/>
          </p:cNvPr>
          <p:cNvPicPr>
            <a:picLocks noRot="1" noChangeAspect="1"/>
          </p:cNvPicPr>
          <p:nvPr>
            <a:wavAudioFile r:embed="rId3" name="~PP1232.WAV"/>
          </p:nvPr>
        </p:nvPicPr>
        <p:blipFill>
          <a:blip r:embed="rId10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9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03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03109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4130" name="Object 2"/>
          <p:cNvGraphicFramePr>
            <a:graphicFrameLocks noChangeAspect="1"/>
          </p:cNvGraphicFramePr>
          <p:nvPr/>
        </p:nvGraphicFramePr>
        <p:xfrm>
          <a:off x="2743200" y="1447800"/>
          <a:ext cx="46482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0" name="Document" r:id="rId5" imgW="3286800" imgH="1514160" progId="Word.Document.8">
                  <p:embed/>
                </p:oleObj>
              </mc:Choice>
              <mc:Fallback>
                <p:oleObj name="Document" r:id="rId5" imgW="3286800" imgH="151416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447800"/>
                        <a:ext cx="4648200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4131" name="Rectangle 3"/>
          <p:cNvSpPr>
            <a:spLocks noChangeArrowheads="1"/>
          </p:cNvSpPr>
          <p:nvPr/>
        </p:nvSpPr>
        <p:spPr bwMode="auto">
          <a:xfrm>
            <a:off x="6019800" y="2590800"/>
            <a:ext cx="381000" cy="762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7086600" y="2362200"/>
            <a:ext cx="76200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413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2971800"/>
            <a:ext cx="1108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Division of Labor in Radio Scanning</a:t>
            </a:r>
            <a:endParaRPr kumimoji="0" lang="en-US" sz="32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~PP2768.WAV">
            <a:hlinkClick r:id="" action="ppaction://media"/>
          </p:cNvPr>
          <p:cNvPicPr>
            <a:picLocks noRot="1" noChangeAspect="1"/>
          </p:cNvPicPr>
          <p:nvPr>
            <a:wavAudioFile r:embed="rId2" name="~PP2768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4130" name="Object 2"/>
          <p:cNvGraphicFramePr>
            <a:graphicFrameLocks noChangeAspect="1"/>
          </p:cNvGraphicFramePr>
          <p:nvPr/>
        </p:nvGraphicFramePr>
        <p:xfrm>
          <a:off x="2743200" y="1447800"/>
          <a:ext cx="46482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5" name="Document" r:id="rId5" imgW="3286800" imgH="1514160" progId="Word.Document.8">
                  <p:embed/>
                </p:oleObj>
              </mc:Choice>
              <mc:Fallback>
                <p:oleObj name="Document" r:id="rId5" imgW="3286800" imgH="151416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447800"/>
                        <a:ext cx="4648200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4131" name="Rectangle 3"/>
          <p:cNvSpPr>
            <a:spLocks noChangeArrowheads="1"/>
          </p:cNvSpPr>
          <p:nvPr/>
        </p:nvSpPr>
        <p:spPr bwMode="auto">
          <a:xfrm>
            <a:off x="6019800" y="2590800"/>
            <a:ext cx="381000" cy="762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7086600" y="2362200"/>
            <a:ext cx="76200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413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2971800"/>
            <a:ext cx="1108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US" sz="3200" cap="small" dirty="0" smtClean="0">
                <a:solidFill>
                  <a:schemeClr val="tx2"/>
                </a:solidFill>
              </a:rPr>
              <a:t>Analogous </a:t>
            </a:r>
            <a:r>
              <a:rPr kumimoji="0" lang="en-US" sz="32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Division of Labor</a:t>
            </a:r>
            <a:endParaRPr kumimoji="0" lang="en-US" sz="32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962400"/>
            <a:ext cx="2286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Main class that processes tokens (prints and/or stores tokens)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1524000"/>
            <a:ext cx="22860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Scanner class that produces tokens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9151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~PP2150.WAV">
            <a:hlinkClick r:id="" action="ppaction://media"/>
          </p:cNvPr>
          <p:cNvPicPr>
            <a:picLocks noRot="1" noChangeAspect="1"/>
          </p:cNvPicPr>
          <p:nvPr>
            <a:wavAudioFile r:embed="rId2" name="~PP2150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Division of Labor in Character Scanning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8295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743200" y="5562600"/>
            <a:ext cx="4038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Java input libraries illustrate this division of labor in scanning</a:t>
            </a:r>
          </a:p>
        </p:txBody>
      </p:sp>
      <p:pic>
        <p:nvPicPr>
          <p:cNvPr id="15" name="~PP1266.WAV">
            <a:hlinkClick r:id="" action="ppaction://media"/>
          </p:cNvPr>
          <p:cNvPicPr>
            <a:picLocks noRot="1" noChangeAspect="1"/>
          </p:cNvPicPr>
          <p:nvPr>
            <a:wavAudioFile r:embed="rId2" name="~PP126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99587" y="1719758"/>
            <a:ext cx="2116223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Scanner Class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(Produces Token Stream)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99587" y="3988443"/>
            <a:ext cx="2101755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Scanner User (Processes Token Stream)</a:t>
            </a:r>
          </a:p>
        </p:txBody>
      </p:sp>
    </p:spTree>
    <p:custDataLst>
      <p:tags r:id="rId1"/>
    </p:custDataLst>
  </p:cSld>
  <p:clrMapOvr>
    <a:masterClrMapping/>
  </p:clrMapOvr>
  <p:transition advTm="10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Using Java Scanning Libraries</a:t>
            </a:r>
            <a:endParaRPr lang="en-US" sz="2400" dirty="0"/>
          </a:p>
        </p:txBody>
      </p:sp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228600" y="1709738"/>
            <a:ext cx="80772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noProof="1"/>
              <a:t>BufferedReader dataIn = </a:t>
            </a:r>
            <a:r>
              <a:rPr lang="en-US" b="1" noProof="1"/>
              <a:t>new</a:t>
            </a:r>
            <a:r>
              <a:rPr lang="en-US" noProof="1"/>
              <a:t> BufferedReader (</a:t>
            </a:r>
            <a:r>
              <a:rPr lang="en-US" b="1" noProof="1"/>
              <a:t>new</a:t>
            </a:r>
            <a:r>
              <a:rPr lang="en-US" noProof="1"/>
              <a:t> InputStreamReader( System.in));</a:t>
            </a:r>
          </a:p>
          <a:p>
            <a:pPr algn="l">
              <a:spcBef>
                <a:spcPct val="0"/>
              </a:spcBef>
            </a:pPr>
            <a:r>
              <a:rPr lang="en-US" b="1" dirty="0" err="1"/>
              <a:t>int</a:t>
            </a:r>
            <a:r>
              <a:rPr lang="en-US" dirty="0"/>
              <a:t> product = 1;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// add input list terminated by a negative number</a:t>
            </a:r>
          </a:p>
          <a:p>
            <a:pPr algn="l">
              <a:spcBef>
                <a:spcPct val="0"/>
              </a:spcBef>
            </a:pPr>
            <a:r>
              <a:rPr lang="en-US" b="1" dirty="0"/>
              <a:t>while</a:t>
            </a:r>
            <a:r>
              <a:rPr lang="en-US" dirty="0"/>
              <a:t> (</a:t>
            </a:r>
            <a:r>
              <a:rPr lang="en-US" b="1" dirty="0"/>
              <a:t>true</a:t>
            </a:r>
            <a:r>
              <a:rPr lang="en-US" dirty="0"/>
              <a:t>) {</a:t>
            </a:r>
          </a:p>
          <a:p>
            <a:pPr lvl="1" algn="l"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num = </a:t>
            </a:r>
            <a:r>
              <a:rPr lang="en-US" dirty="0" err="1"/>
              <a:t>Integer.parseInt</a:t>
            </a:r>
            <a:r>
              <a:rPr lang="en-US" dirty="0"/>
              <a:t> (</a:t>
            </a:r>
            <a:r>
              <a:rPr lang="en-US" dirty="0" err="1"/>
              <a:t>dataIn.readLine</a:t>
            </a:r>
            <a:r>
              <a:rPr lang="en-US" dirty="0"/>
              <a:t>());</a:t>
            </a:r>
          </a:p>
          <a:p>
            <a:pPr lvl="1" algn="l"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/>
              <a:t>if</a:t>
            </a:r>
            <a:r>
              <a:rPr lang="en-US" dirty="0"/>
              <a:t> (num &lt; 0) </a:t>
            </a:r>
            <a:r>
              <a:rPr lang="en-US" b="1" dirty="0"/>
              <a:t>break</a:t>
            </a:r>
            <a:r>
              <a:rPr lang="en-US" dirty="0"/>
              <a:t>;</a:t>
            </a:r>
          </a:p>
          <a:p>
            <a:pPr lvl="1" algn="l">
              <a:spcBef>
                <a:spcPct val="0"/>
              </a:spcBef>
            </a:pPr>
            <a:r>
              <a:rPr lang="en-US" dirty="0"/>
              <a:t> product = product*num;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  <a:p>
            <a:pPr algn="l">
              <a:spcBef>
                <a:spcPct val="0"/>
              </a:spcBef>
            </a:pPr>
            <a:r>
              <a:rPr lang="en-US" dirty="0" err="1"/>
              <a:t>System.out.println</a:t>
            </a:r>
            <a:r>
              <a:rPr lang="en-US" dirty="0"/>
              <a:t> (product);</a:t>
            </a:r>
            <a:endParaRPr lang="en-US" dirty="0">
              <a:latin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5638800"/>
            <a:ext cx="4495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Give next line in sequence of input lines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4724400"/>
            <a:ext cx="2514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Parameter to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InputStreamReader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0" y="4724400"/>
            <a:ext cx="2514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Parameter to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BufferedReader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3886994" y="4495006"/>
            <a:ext cx="2286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-152400" y="3505200"/>
            <a:ext cx="2438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5943600" y="3429000"/>
            <a:ext cx="2590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~PP3317.WAV">
            <a:hlinkClick r:id="" action="ppaction://media"/>
          </p:cNvPr>
          <p:cNvPicPr>
            <a:picLocks noRot="1" noChangeAspect="1"/>
          </p:cNvPicPr>
          <p:nvPr>
            <a:wavAudioFile r:embed="rId2" name="~PP331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Constructor parameters</a:t>
            </a:r>
          </a:p>
        </p:txBody>
      </p:sp>
      <p:sp>
        <p:nvSpPr>
          <p:cNvPr id="3819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InputStreamReader takes System.in as parameter.</a:t>
            </a:r>
          </a:p>
          <a:p>
            <a:r>
              <a:rPr lang="en-US"/>
              <a:t>BufferedReader takes InputStreamReader as parameter.</a:t>
            </a:r>
          </a:p>
          <a:p>
            <a:r>
              <a:rPr lang="en-US"/>
              <a:t>In general, scanner takes object producing scanned stream as parameter.</a:t>
            </a:r>
          </a:p>
        </p:txBody>
      </p:sp>
      <p:pic>
        <p:nvPicPr>
          <p:cNvPr id="6" name="~PP2763.WAV">
            <a:hlinkClick r:id="" action="ppaction://media"/>
          </p:cNvPr>
          <p:cNvPicPr>
            <a:picLocks noRot="1" noChangeAspect="1"/>
          </p:cNvPicPr>
          <p:nvPr>
            <a:wavAudioFile r:embed="rId1" name="~PP27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Division of Labor in I/O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96992" y="4914900"/>
            <a:ext cx="22860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BufferReader</a:t>
            </a:r>
            <a:r>
              <a:rPr lang="en-US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 User (Users Line Stream)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8212" y="3314700"/>
            <a:ext cx="2286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BufferedReader</a:t>
            </a:r>
            <a:r>
              <a:rPr lang="en-US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 (Produces Line Stream)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610432" y="27813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~PP2223.WAV">
            <a:hlinkClick r:id="" action="ppaction://media"/>
          </p:cNvPr>
          <p:cNvPicPr>
            <a:picLocks noRot="1" noChangeAspect="1"/>
          </p:cNvPicPr>
          <p:nvPr>
            <a:wavAudioFile r:embed="rId1" name="~PP222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67432" y="1592002"/>
            <a:ext cx="2286000" cy="11892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InputStreamReader</a:t>
            </a:r>
            <a:r>
              <a:rPr lang="en-US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 (Produces Character Stream)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597269" y="43815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3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Object-based Scanning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Redo the scanning solution</a:t>
            </a:r>
          </a:p>
          <a:p>
            <a:r>
              <a:rPr lang="en-US" dirty="0"/>
              <a:t>Monolithic, single class solution</a:t>
            </a:r>
          </a:p>
          <a:p>
            <a:pPr lvl="1"/>
            <a:r>
              <a:rPr lang="en-US" dirty="0"/>
              <a:t>does UI and scanning</a:t>
            </a:r>
          </a:p>
          <a:p>
            <a:r>
              <a:rPr lang="en-US" dirty="0"/>
              <a:t>No reuse of code</a:t>
            </a:r>
          </a:p>
          <a:p>
            <a:r>
              <a:rPr lang="en-US" dirty="0"/>
              <a:t>Another scanning problem to show </a:t>
            </a:r>
            <a:r>
              <a:rPr lang="en-US" dirty="0" smtClean="0"/>
              <a:t>reuse</a:t>
            </a:r>
          </a:p>
          <a:p>
            <a:r>
              <a:rPr lang="en-US" dirty="0" smtClean="0"/>
              <a:t>Illustrate streams and </a:t>
            </a:r>
            <a:r>
              <a:rPr lang="en-US" dirty="0" err="1" smtClean="0"/>
              <a:t>iterator</a:t>
            </a:r>
            <a:r>
              <a:rPr lang="en-US" dirty="0" smtClean="0"/>
              <a:t> design pattern</a:t>
            </a:r>
            <a:endParaRPr lang="en-US" dirty="0"/>
          </a:p>
        </p:txBody>
      </p:sp>
      <p:pic>
        <p:nvPicPr>
          <p:cNvPr id="6" name="~PP2443.WAV">
            <a:hlinkClick r:id="" action="ppaction://media"/>
          </p:cNvPr>
          <p:cNvPicPr>
            <a:picLocks noRot="1" noChangeAspect="1"/>
          </p:cNvPicPr>
          <p:nvPr>
            <a:wavAudioFile r:embed="rId1" name="~PP244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BufferedReader Operations</a:t>
            </a:r>
            <a:endParaRPr 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1812925"/>
            <a:ext cx="6400800" cy="457200"/>
            <a:chOff x="480" y="1872"/>
            <a:chExt cx="4032" cy="28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308228" name="Rectangle 4"/>
            <p:cNvSpPr>
              <a:spLocks noChangeArrowheads="1"/>
            </p:cNvSpPr>
            <p:nvPr/>
          </p:nvSpPr>
          <p:spPr bwMode="auto">
            <a:xfrm>
              <a:off x="1846" y="1872"/>
              <a:ext cx="380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29" name="Rectangle 5"/>
            <p:cNvSpPr>
              <a:spLocks noChangeArrowheads="1"/>
            </p:cNvSpPr>
            <p:nvPr/>
          </p:nvSpPr>
          <p:spPr bwMode="auto">
            <a:xfrm>
              <a:off x="2226" y="1872"/>
              <a:ext cx="381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0" name="Rectangle 6"/>
            <p:cNvSpPr>
              <a:spLocks noChangeArrowheads="1"/>
            </p:cNvSpPr>
            <p:nvPr/>
          </p:nvSpPr>
          <p:spPr bwMode="auto">
            <a:xfrm>
              <a:off x="2607" y="1872"/>
              <a:ext cx="382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1" name="Rectangle 7"/>
            <p:cNvSpPr>
              <a:spLocks noChangeArrowheads="1"/>
            </p:cNvSpPr>
            <p:nvPr/>
          </p:nvSpPr>
          <p:spPr bwMode="auto">
            <a:xfrm>
              <a:off x="2989" y="1872"/>
              <a:ext cx="381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2" name="Rectangle 8"/>
            <p:cNvSpPr>
              <a:spLocks noChangeArrowheads="1"/>
            </p:cNvSpPr>
            <p:nvPr/>
          </p:nvSpPr>
          <p:spPr bwMode="auto">
            <a:xfrm>
              <a:off x="3370" y="1872"/>
              <a:ext cx="380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3" name="Rectangle 9"/>
            <p:cNvSpPr>
              <a:spLocks noChangeArrowheads="1"/>
            </p:cNvSpPr>
            <p:nvPr/>
          </p:nvSpPr>
          <p:spPr bwMode="auto">
            <a:xfrm>
              <a:off x="3750" y="1872"/>
              <a:ext cx="381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4" name="Rectangle 10"/>
            <p:cNvSpPr>
              <a:spLocks noChangeArrowheads="1"/>
            </p:cNvSpPr>
            <p:nvPr/>
          </p:nvSpPr>
          <p:spPr bwMode="auto">
            <a:xfrm>
              <a:off x="4128" y="1872"/>
              <a:ext cx="384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5" name="Rectangle 11"/>
            <p:cNvSpPr>
              <a:spLocks noChangeArrowheads="1"/>
            </p:cNvSpPr>
            <p:nvPr/>
          </p:nvSpPr>
          <p:spPr bwMode="auto">
            <a:xfrm>
              <a:off x="1492" y="1872"/>
              <a:ext cx="381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6" name="Rectangle 12"/>
            <p:cNvSpPr>
              <a:spLocks noChangeArrowheads="1"/>
            </p:cNvSpPr>
            <p:nvPr/>
          </p:nvSpPr>
          <p:spPr bwMode="auto">
            <a:xfrm>
              <a:off x="1139" y="1872"/>
              <a:ext cx="381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7" name="Rectangle 13"/>
            <p:cNvSpPr>
              <a:spLocks noChangeArrowheads="1"/>
            </p:cNvSpPr>
            <p:nvPr/>
          </p:nvSpPr>
          <p:spPr bwMode="auto">
            <a:xfrm>
              <a:off x="768" y="1872"/>
              <a:ext cx="432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8" name="Rectangle 14"/>
            <p:cNvSpPr>
              <a:spLocks noChangeArrowheads="1"/>
            </p:cNvSpPr>
            <p:nvPr/>
          </p:nvSpPr>
          <p:spPr bwMode="auto">
            <a:xfrm>
              <a:off x="480" y="1872"/>
              <a:ext cx="384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8239" name="Line 15"/>
          <p:cNvSpPr>
            <a:spLocks noChangeShapeType="1"/>
          </p:cNvSpPr>
          <p:nvPr/>
        </p:nvSpPr>
        <p:spPr bwMode="auto">
          <a:xfrm>
            <a:off x="457200" y="2286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240" name="Line 16"/>
          <p:cNvSpPr>
            <a:spLocks noChangeShapeType="1"/>
          </p:cNvSpPr>
          <p:nvPr/>
        </p:nvSpPr>
        <p:spPr bwMode="auto">
          <a:xfrm>
            <a:off x="2667000" y="22701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241" name="Line 17"/>
          <p:cNvSpPr>
            <a:spLocks noChangeShapeType="1"/>
          </p:cNvSpPr>
          <p:nvPr/>
        </p:nvSpPr>
        <p:spPr bwMode="auto">
          <a:xfrm>
            <a:off x="6858000" y="2286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242" name="Line 18"/>
          <p:cNvSpPr>
            <a:spLocks noChangeShapeType="1"/>
          </p:cNvSpPr>
          <p:nvPr/>
        </p:nvSpPr>
        <p:spPr bwMode="auto">
          <a:xfrm flipH="1">
            <a:off x="457200" y="2667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243" name="Line 19"/>
          <p:cNvSpPr>
            <a:spLocks noChangeShapeType="1"/>
          </p:cNvSpPr>
          <p:nvPr/>
        </p:nvSpPr>
        <p:spPr bwMode="auto">
          <a:xfrm>
            <a:off x="2286000" y="26511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244" name="Line 20"/>
          <p:cNvSpPr>
            <a:spLocks noChangeShapeType="1"/>
          </p:cNvSpPr>
          <p:nvPr/>
        </p:nvSpPr>
        <p:spPr bwMode="auto">
          <a:xfrm>
            <a:off x="6477000" y="2667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245" name="Line 21"/>
          <p:cNvSpPr>
            <a:spLocks noChangeShapeType="1"/>
          </p:cNvSpPr>
          <p:nvPr/>
        </p:nvSpPr>
        <p:spPr bwMode="auto">
          <a:xfrm flipH="1">
            <a:off x="2667000" y="26511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246" name="Text Box 22"/>
          <p:cNvSpPr txBox="1">
            <a:spLocks noChangeArrowheads="1"/>
          </p:cNvSpPr>
          <p:nvPr/>
        </p:nvSpPr>
        <p:spPr bwMode="auto">
          <a:xfrm>
            <a:off x="1066800" y="2438400"/>
            <a:ext cx="969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7E0FC3"/>
                </a:solidFill>
              </a:rPr>
              <a:t>Line 1</a:t>
            </a:r>
          </a:p>
        </p:txBody>
      </p:sp>
      <p:sp>
        <p:nvSpPr>
          <p:cNvPr id="308247" name="Text Box 23"/>
          <p:cNvSpPr txBox="1">
            <a:spLocks noChangeArrowheads="1"/>
          </p:cNvSpPr>
          <p:nvPr/>
        </p:nvSpPr>
        <p:spPr bwMode="auto">
          <a:xfrm>
            <a:off x="4038600" y="2438400"/>
            <a:ext cx="969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7E0FC3"/>
                </a:solidFill>
              </a:rPr>
              <a:t>Line 2</a:t>
            </a:r>
          </a:p>
        </p:txBody>
      </p:sp>
      <p:sp>
        <p:nvSpPr>
          <p:cNvPr id="308248" name="Text Box 24"/>
          <p:cNvSpPr txBox="1">
            <a:spLocks noChangeArrowheads="1"/>
          </p:cNvSpPr>
          <p:nvPr/>
        </p:nvSpPr>
        <p:spPr bwMode="auto">
          <a:xfrm>
            <a:off x="7264401" y="1485860"/>
            <a:ext cx="16970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7E0FC3"/>
                </a:solidFill>
              </a:rPr>
              <a:t>Multi-line</a:t>
            </a:r>
          </a:p>
          <a:p>
            <a:pPr algn="l">
              <a:spcBef>
                <a:spcPct val="0"/>
              </a:spcBef>
            </a:pPr>
            <a:r>
              <a:rPr lang="en-US">
                <a:solidFill>
                  <a:srgbClr val="7E0FC3"/>
                </a:solidFill>
              </a:rPr>
              <a:t>input stream</a:t>
            </a:r>
          </a:p>
        </p:txBody>
      </p:sp>
      <p:sp>
        <p:nvSpPr>
          <p:cNvPr id="308249" name="Text Box 25"/>
          <p:cNvSpPr txBox="1">
            <a:spLocks noChangeArrowheads="1"/>
          </p:cNvSpPr>
          <p:nvPr/>
        </p:nvSpPr>
        <p:spPr bwMode="auto">
          <a:xfrm>
            <a:off x="7162800" y="2270125"/>
            <a:ext cx="9953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7E0FC3"/>
                </a:solidFill>
              </a:rPr>
              <a:t>Line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7E0FC3"/>
                </a:solidFill>
              </a:rPr>
              <a:t>stream</a:t>
            </a:r>
          </a:p>
        </p:txBody>
      </p:sp>
      <p:sp>
        <p:nvSpPr>
          <p:cNvPr id="308250" name="Text Box 26"/>
          <p:cNvSpPr txBox="1">
            <a:spLocks noChangeArrowheads="1"/>
          </p:cNvSpPr>
          <p:nvPr/>
        </p:nvSpPr>
        <p:spPr bwMode="auto">
          <a:xfrm>
            <a:off x="1163638" y="3810000"/>
            <a:ext cx="23050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dataIn.readLine</a:t>
            </a:r>
            <a:r>
              <a:rPr lang="en-US" dirty="0">
                <a:solidFill>
                  <a:schemeClr val="tx1"/>
                </a:solidFill>
              </a:rPr>
              <a:t>()</a:t>
            </a:r>
          </a:p>
        </p:txBody>
      </p:sp>
      <p:sp>
        <p:nvSpPr>
          <p:cNvPr id="308251" name="Line 27"/>
          <p:cNvSpPr>
            <a:spLocks noChangeShapeType="1"/>
          </p:cNvSpPr>
          <p:nvPr/>
        </p:nvSpPr>
        <p:spPr bwMode="auto">
          <a:xfrm>
            <a:off x="3581400" y="40386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08252" name="Text Box 28"/>
          <p:cNvSpPr txBox="1">
            <a:spLocks noChangeArrowheads="1"/>
          </p:cNvSpPr>
          <p:nvPr/>
        </p:nvSpPr>
        <p:spPr bwMode="auto">
          <a:xfrm>
            <a:off x="4419600" y="3810000"/>
            <a:ext cx="969963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Line 1</a:t>
            </a:r>
          </a:p>
        </p:txBody>
      </p:sp>
      <p:sp>
        <p:nvSpPr>
          <p:cNvPr id="308253" name="Text Box 29"/>
          <p:cNvSpPr txBox="1">
            <a:spLocks noChangeArrowheads="1"/>
          </p:cNvSpPr>
          <p:nvPr/>
        </p:nvSpPr>
        <p:spPr bwMode="auto">
          <a:xfrm>
            <a:off x="1143000" y="4419600"/>
            <a:ext cx="23050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dataIn.readLine</a:t>
            </a:r>
            <a:r>
              <a:rPr lang="en-US" dirty="0">
                <a:solidFill>
                  <a:schemeClr val="tx1"/>
                </a:solidFill>
              </a:rPr>
              <a:t>()</a:t>
            </a:r>
          </a:p>
        </p:txBody>
      </p:sp>
      <p:sp>
        <p:nvSpPr>
          <p:cNvPr id="308254" name="Line 30"/>
          <p:cNvSpPr>
            <a:spLocks noChangeShapeType="1"/>
          </p:cNvSpPr>
          <p:nvPr/>
        </p:nvSpPr>
        <p:spPr bwMode="auto">
          <a:xfrm>
            <a:off x="3581400" y="46482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08255" name="Text Box 31"/>
          <p:cNvSpPr txBox="1">
            <a:spLocks noChangeArrowheads="1"/>
          </p:cNvSpPr>
          <p:nvPr/>
        </p:nvSpPr>
        <p:spPr bwMode="auto">
          <a:xfrm>
            <a:off x="4440238" y="4419600"/>
            <a:ext cx="969962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Line 2</a:t>
            </a:r>
          </a:p>
        </p:txBody>
      </p:sp>
      <p:sp>
        <p:nvSpPr>
          <p:cNvPr id="308256" name="Text Box 32"/>
          <p:cNvSpPr txBox="1">
            <a:spLocks noChangeArrowheads="1"/>
          </p:cNvSpPr>
          <p:nvPr/>
        </p:nvSpPr>
        <p:spPr bwMode="auto">
          <a:xfrm>
            <a:off x="1143000" y="5181600"/>
            <a:ext cx="23050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dataIn.readLine</a:t>
            </a:r>
            <a:r>
              <a:rPr lang="en-US" dirty="0">
                <a:solidFill>
                  <a:schemeClr val="tx1"/>
                </a:solidFill>
              </a:rPr>
              <a:t>()</a:t>
            </a:r>
          </a:p>
        </p:txBody>
      </p:sp>
      <p:sp>
        <p:nvSpPr>
          <p:cNvPr id="308257" name="Line 33"/>
          <p:cNvSpPr>
            <a:spLocks noChangeShapeType="1"/>
          </p:cNvSpPr>
          <p:nvPr/>
        </p:nvSpPr>
        <p:spPr bwMode="auto">
          <a:xfrm>
            <a:off x="3581400" y="54102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08258" name="Text Box 34"/>
          <p:cNvSpPr txBox="1">
            <a:spLocks noChangeArrowheads="1"/>
          </p:cNvSpPr>
          <p:nvPr/>
        </p:nvSpPr>
        <p:spPr bwMode="auto">
          <a:xfrm>
            <a:off x="4419600" y="5181600"/>
            <a:ext cx="17399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IOException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7" name="~PP3706.WAV">
            <a:hlinkClick r:id="" action="ppaction://media"/>
          </p:cNvPr>
          <p:cNvPicPr>
            <a:picLocks noRot="1" noChangeAspect="1"/>
          </p:cNvPicPr>
          <p:nvPr>
            <a:wavAudioFile r:embed="rId2" name="~PP370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08250" grpId="0" animBg="1" autoUpdateAnimBg="0"/>
      <p:bldP spid="308251" grpId="0" animBg="1"/>
      <p:bldP spid="308252" grpId="0" animBg="1" autoUpdateAnimBg="0"/>
      <p:bldP spid="308253" grpId="0" animBg="1" autoUpdateAnimBg="0"/>
      <p:bldP spid="308254" grpId="0" animBg="1"/>
      <p:bldP spid="308255" grpId="0" animBg="1" autoUpdateAnimBg="0"/>
      <p:bldP spid="308256" grpId="0" animBg="1" autoUpdateAnimBg="0"/>
      <p:bldP spid="308257" grpId="0" animBg="1"/>
      <p:bldP spid="308258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Scanner Interface?</a:t>
            </a:r>
            <a:endParaRPr lang="en-US" sz="2400"/>
          </a:p>
        </p:txBody>
      </p:sp>
      <p:sp>
        <p:nvSpPr>
          <p:cNvPr id="309251" name="Text Box 3"/>
          <p:cNvSpPr txBox="1">
            <a:spLocks noChangeArrowheads="1"/>
          </p:cNvSpPr>
          <p:nvPr/>
        </p:nvSpPr>
        <p:spPr bwMode="auto">
          <a:xfrm>
            <a:off x="1925638" y="3810000"/>
            <a:ext cx="177484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scanner.next</a:t>
            </a:r>
            <a:r>
              <a:rPr lang="en-US" dirty="0" smtClean="0">
                <a:solidFill>
                  <a:schemeClr val="tx1"/>
                </a:solidFill>
              </a:rPr>
              <a:t> 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9252" name="Line 4"/>
          <p:cNvSpPr>
            <a:spLocks noChangeShapeType="1"/>
          </p:cNvSpPr>
          <p:nvPr/>
        </p:nvSpPr>
        <p:spPr bwMode="auto">
          <a:xfrm>
            <a:off x="3810000" y="40386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09253" name="Text Box 5"/>
          <p:cNvSpPr txBox="1">
            <a:spLocks noChangeArrowheads="1"/>
          </p:cNvSpPr>
          <p:nvPr/>
        </p:nvSpPr>
        <p:spPr bwMode="auto">
          <a:xfrm>
            <a:off x="4360863" y="3810000"/>
            <a:ext cx="108902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token 1</a:t>
            </a:r>
          </a:p>
        </p:txBody>
      </p:sp>
      <p:sp>
        <p:nvSpPr>
          <p:cNvPr id="309254" name="Text Box 6"/>
          <p:cNvSpPr txBox="1">
            <a:spLocks noChangeArrowheads="1"/>
          </p:cNvSpPr>
          <p:nvPr/>
        </p:nvSpPr>
        <p:spPr bwMode="auto">
          <a:xfrm>
            <a:off x="1925638" y="4419600"/>
            <a:ext cx="177484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scanner.next</a:t>
            </a:r>
            <a:r>
              <a:rPr lang="en-US" dirty="0" smtClean="0">
                <a:solidFill>
                  <a:schemeClr val="tx1"/>
                </a:solidFill>
              </a:rPr>
              <a:t> 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9255" name="Line 7"/>
          <p:cNvSpPr>
            <a:spLocks noChangeShapeType="1"/>
          </p:cNvSpPr>
          <p:nvPr/>
        </p:nvSpPr>
        <p:spPr bwMode="auto">
          <a:xfrm>
            <a:off x="3810000" y="46482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09256" name="Text Box 8"/>
          <p:cNvSpPr txBox="1">
            <a:spLocks noChangeArrowheads="1"/>
          </p:cNvSpPr>
          <p:nvPr/>
        </p:nvSpPr>
        <p:spPr bwMode="auto">
          <a:xfrm>
            <a:off x="4381500" y="4419600"/>
            <a:ext cx="108902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token 2</a:t>
            </a:r>
          </a:p>
        </p:txBody>
      </p:sp>
      <p:sp>
        <p:nvSpPr>
          <p:cNvPr id="309257" name="Text Box 9"/>
          <p:cNvSpPr txBox="1">
            <a:spLocks noChangeArrowheads="1"/>
          </p:cNvSpPr>
          <p:nvPr/>
        </p:nvSpPr>
        <p:spPr bwMode="auto">
          <a:xfrm>
            <a:off x="1925638" y="5181600"/>
            <a:ext cx="177484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scanner.next</a:t>
            </a:r>
            <a:r>
              <a:rPr lang="en-US" dirty="0" smtClean="0">
                <a:solidFill>
                  <a:schemeClr val="tx1"/>
                </a:solidFill>
              </a:rPr>
              <a:t> 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9258" name="Line 10"/>
          <p:cNvSpPr>
            <a:spLocks noChangeShapeType="1"/>
          </p:cNvSpPr>
          <p:nvPr/>
        </p:nvSpPr>
        <p:spPr bwMode="auto">
          <a:xfrm>
            <a:off x="3810000" y="54102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09259" name="Text Box 11"/>
          <p:cNvSpPr txBox="1">
            <a:spLocks noChangeArrowheads="1"/>
          </p:cNvSpPr>
          <p:nvPr/>
        </p:nvSpPr>
        <p:spPr bwMode="auto">
          <a:xfrm>
            <a:off x="4419600" y="5181600"/>
            <a:ext cx="2398713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ScannerException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7467600" y="762000"/>
            <a:ext cx="9332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Input</a:t>
            </a:r>
          </a:p>
          <a:p>
            <a:pPr algn="l">
              <a:spcBef>
                <a:spcPct val="0"/>
              </a:spcBef>
            </a:pPr>
            <a:r>
              <a:rPr lang="en-US" dirty="0"/>
              <a:t>stream</a:t>
            </a: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7467600" y="1600200"/>
            <a:ext cx="971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Token</a:t>
            </a:r>
          </a:p>
          <a:p>
            <a:pPr algn="l">
              <a:spcBef>
                <a:spcPct val="0"/>
              </a:spcBef>
            </a:pPr>
            <a:r>
              <a:rPr lang="en-US" dirty="0"/>
              <a:t>Stream</a:t>
            </a:r>
          </a:p>
        </p:txBody>
      </p:sp>
      <p:grpSp>
        <p:nvGrpSpPr>
          <p:cNvPr id="38" name="Group 14"/>
          <p:cNvGrpSpPr>
            <a:grpSpLocks/>
          </p:cNvGrpSpPr>
          <p:nvPr/>
        </p:nvGrpSpPr>
        <p:grpSpPr bwMode="auto">
          <a:xfrm>
            <a:off x="762000" y="1143000"/>
            <a:ext cx="6477000" cy="457200"/>
            <a:chOff x="480" y="720"/>
            <a:chExt cx="4080" cy="28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39" name="Rectangle 15"/>
            <p:cNvSpPr>
              <a:spLocks noChangeArrowheads="1"/>
            </p:cNvSpPr>
            <p:nvPr/>
          </p:nvSpPr>
          <p:spPr bwMode="auto">
            <a:xfrm>
              <a:off x="1894" y="720"/>
              <a:ext cx="380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16"/>
            <p:cNvSpPr>
              <a:spLocks noChangeArrowheads="1"/>
            </p:cNvSpPr>
            <p:nvPr/>
          </p:nvSpPr>
          <p:spPr bwMode="auto">
            <a:xfrm>
              <a:off x="2274" y="720"/>
              <a:ext cx="36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17"/>
            <p:cNvSpPr>
              <a:spLocks noChangeArrowheads="1"/>
            </p:cNvSpPr>
            <p:nvPr/>
          </p:nvSpPr>
          <p:spPr bwMode="auto">
            <a:xfrm>
              <a:off x="2640" y="720"/>
              <a:ext cx="432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18"/>
            <p:cNvSpPr>
              <a:spLocks noChangeArrowheads="1"/>
            </p:cNvSpPr>
            <p:nvPr/>
          </p:nvSpPr>
          <p:spPr bwMode="auto">
            <a:xfrm>
              <a:off x="3024" y="720"/>
              <a:ext cx="394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3418" y="720"/>
              <a:ext cx="380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20"/>
            <p:cNvSpPr>
              <a:spLocks noChangeArrowheads="1"/>
            </p:cNvSpPr>
            <p:nvPr/>
          </p:nvSpPr>
          <p:spPr bwMode="auto">
            <a:xfrm>
              <a:off x="3798" y="720"/>
              <a:ext cx="381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4179" y="720"/>
              <a:ext cx="381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1540" y="720"/>
              <a:ext cx="381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23"/>
            <p:cNvSpPr>
              <a:spLocks noChangeArrowheads="1"/>
            </p:cNvSpPr>
            <p:nvPr/>
          </p:nvSpPr>
          <p:spPr bwMode="auto">
            <a:xfrm>
              <a:off x="1152" y="720"/>
              <a:ext cx="432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>
              <a:off x="816" y="720"/>
              <a:ext cx="432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25"/>
            <p:cNvSpPr>
              <a:spLocks noChangeArrowheads="1"/>
            </p:cNvSpPr>
            <p:nvPr/>
          </p:nvSpPr>
          <p:spPr bwMode="auto">
            <a:xfrm>
              <a:off x="480" y="720"/>
              <a:ext cx="384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1371600" y="1600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3048000" y="1600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629400" y="1600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4191000" y="1600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30"/>
          <p:cNvSpPr txBox="1">
            <a:spLocks noChangeArrowheads="1"/>
          </p:cNvSpPr>
          <p:nvPr/>
        </p:nvSpPr>
        <p:spPr bwMode="auto">
          <a:xfrm>
            <a:off x="1752600" y="1752600"/>
            <a:ext cx="974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token 1</a:t>
            </a:r>
          </a:p>
        </p:txBody>
      </p:sp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4953000" y="1752600"/>
            <a:ext cx="974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token</a:t>
            </a:r>
            <a:r>
              <a:rPr lang="en-US" dirty="0">
                <a:solidFill>
                  <a:srgbClr val="D800D8"/>
                </a:solidFill>
              </a:rPr>
              <a:t> </a:t>
            </a:r>
            <a:r>
              <a:rPr lang="en-US" dirty="0"/>
              <a:t>2</a:t>
            </a: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2743200" y="198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248400" y="1981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34"/>
          <p:cNvSpPr>
            <a:spLocks noChangeShapeType="1"/>
          </p:cNvSpPr>
          <p:nvPr/>
        </p:nvSpPr>
        <p:spPr bwMode="auto">
          <a:xfrm flipH="1">
            <a:off x="1371600" y="1981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35"/>
          <p:cNvSpPr>
            <a:spLocks noChangeShapeType="1"/>
          </p:cNvSpPr>
          <p:nvPr/>
        </p:nvSpPr>
        <p:spPr bwMode="auto">
          <a:xfrm flipH="1">
            <a:off x="4191000" y="1981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0" name="~PP1746.WAV">
            <a:hlinkClick r:id="" action="ppaction://media"/>
          </p:cNvPr>
          <p:cNvPicPr>
            <a:picLocks noRot="1" noChangeAspect="1"/>
          </p:cNvPicPr>
          <p:nvPr>
            <a:wavAudioFile r:embed="rId2" name="~PP174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309251" grpId="0" animBg="1"/>
      <p:bldP spid="309252" grpId="0" animBg="1"/>
      <p:bldP spid="309253" grpId="0" animBg="1"/>
      <p:bldP spid="309254" grpId="0" animBg="1"/>
      <p:bldP spid="309255" grpId="0" animBg="1"/>
      <p:bldP spid="309256" grpId="0" animBg="1"/>
      <p:bldP spid="309257" grpId="0" animBg="1"/>
      <p:bldP spid="309258" grpId="0" animBg="1"/>
      <p:bldP spid="3092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Scanner Interface?</a:t>
            </a:r>
            <a:endParaRPr lang="en-US" sz="2400"/>
          </a:p>
        </p:txBody>
      </p:sp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1959273" y="3810000"/>
            <a:ext cx="177484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scanner.next</a:t>
            </a:r>
            <a:r>
              <a:rPr lang="en-US" dirty="0" smtClean="0">
                <a:solidFill>
                  <a:schemeClr val="tx1"/>
                </a:solidFill>
              </a:rPr>
              <a:t> 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3810000" y="40386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4360863" y="3810000"/>
            <a:ext cx="108902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token 1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959273" y="4419600"/>
            <a:ext cx="177484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scanner.next</a:t>
            </a:r>
            <a:r>
              <a:rPr lang="en-US" dirty="0" smtClean="0">
                <a:solidFill>
                  <a:schemeClr val="tx1"/>
                </a:solidFill>
              </a:rPr>
              <a:t> 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0279" name="Line 7"/>
          <p:cNvSpPr>
            <a:spLocks noChangeShapeType="1"/>
          </p:cNvSpPr>
          <p:nvPr/>
        </p:nvSpPr>
        <p:spPr bwMode="auto">
          <a:xfrm>
            <a:off x="3810000" y="46482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0280" name="Text Box 8"/>
          <p:cNvSpPr txBox="1">
            <a:spLocks noChangeArrowheads="1"/>
          </p:cNvSpPr>
          <p:nvPr/>
        </p:nvSpPr>
        <p:spPr bwMode="auto">
          <a:xfrm>
            <a:off x="4381500" y="4419600"/>
            <a:ext cx="108902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token 2</a:t>
            </a:r>
          </a:p>
        </p:txBody>
      </p:sp>
      <p:sp>
        <p:nvSpPr>
          <p:cNvPr id="310281" name="Text Box 9"/>
          <p:cNvSpPr txBox="1">
            <a:spLocks noChangeArrowheads="1"/>
          </p:cNvSpPr>
          <p:nvPr/>
        </p:nvSpPr>
        <p:spPr bwMode="auto">
          <a:xfrm>
            <a:off x="1600200" y="5105400"/>
            <a:ext cx="2133918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scanner.hasNext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3810000" y="53340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0283" name="Text Box 11"/>
          <p:cNvSpPr txBox="1">
            <a:spLocks noChangeArrowheads="1"/>
          </p:cNvSpPr>
          <p:nvPr/>
        </p:nvSpPr>
        <p:spPr bwMode="auto">
          <a:xfrm>
            <a:off x="4343400" y="5105400"/>
            <a:ext cx="75882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false</a:t>
            </a:r>
          </a:p>
        </p:txBody>
      </p:sp>
      <p:sp>
        <p:nvSpPr>
          <p:cNvPr id="310284" name="Text Box 12"/>
          <p:cNvSpPr txBox="1">
            <a:spLocks noChangeArrowheads="1"/>
          </p:cNvSpPr>
          <p:nvPr/>
        </p:nvSpPr>
        <p:spPr bwMode="auto">
          <a:xfrm>
            <a:off x="7467600" y="762000"/>
            <a:ext cx="9332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Input</a:t>
            </a:r>
          </a:p>
          <a:p>
            <a:pPr algn="l">
              <a:spcBef>
                <a:spcPct val="0"/>
              </a:spcBef>
            </a:pPr>
            <a:r>
              <a:rPr lang="en-US" dirty="0"/>
              <a:t>stream</a:t>
            </a:r>
          </a:p>
        </p:txBody>
      </p:sp>
      <p:sp>
        <p:nvSpPr>
          <p:cNvPr id="310285" name="Text Box 13"/>
          <p:cNvSpPr txBox="1">
            <a:spLocks noChangeArrowheads="1"/>
          </p:cNvSpPr>
          <p:nvPr/>
        </p:nvSpPr>
        <p:spPr bwMode="auto">
          <a:xfrm>
            <a:off x="7467600" y="1600200"/>
            <a:ext cx="971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Token</a:t>
            </a:r>
          </a:p>
          <a:p>
            <a:pPr algn="l">
              <a:spcBef>
                <a:spcPct val="0"/>
              </a:spcBef>
            </a:pPr>
            <a:r>
              <a:rPr lang="en-US" dirty="0"/>
              <a:t>Stream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62000" y="1143000"/>
            <a:ext cx="6477000" cy="457200"/>
            <a:chOff x="480" y="720"/>
            <a:chExt cx="4080" cy="28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310287" name="Rectangle 15"/>
            <p:cNvSpPr>
              <a:spLocks noChangeArrowheads="1"/>
            </p:cNvSpPr>
            <p:nvPr/>
          </p:nvSpPr>
          <p:spPr bwMode="auto">
            <a:xfrm>
              <a:off x="1894" y="720"/>
              <a:ext cx="380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88" name="Rectangle 16"/>
            <p:cNvSpPr>
              <a:spLocks noChangeArrowheads="1"/>
            </p:cNvSpPr>
            <p:nvPr/>
          </p:nvSpPr>
          <p:spPr bwMode="auto">
            <a:xfrm>
              <a:off x="2274" y="720"/>
              <a:ext cx="36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89" name="Rectangle 17"/>
            <p:cNvSpPr>
              <a:spLocks noChangeArrowheads="1"/>
            </p:cNvSpPr>
            <p:nvPr/>
          </p:nvSpPr>
          <p:spPr bwMode="auto">
            <a:xfrm>
              <a:off x="2640" y="720"/>
              <a:ext cx="432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90" name="Rectangle 18"/>
            <p:cNvSpPr>
              <a:spLocks noChangeArrowheads="1"/>
            </p:cNvSpPr>
            <p:nvPr/>
          </p:nvSpPr>
          <p:spPr bwMode="auto">
            <a:xfrm>
              <a:off x="3024" y="720"/>
              <a:ext cx="394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91" name="Rectangle 19"/>
            <p:cNvSpPr>
              <a:spLocks noChangeArrowheads="1"/>
            </p:cNvSpPr>
            <p:nvPr/>
          </p:nvSpPr>
          <p:spPr bwMode="auto">
            <a:xfrm>
              <a:off x="3418" y="720"/>
              <a:ext cx="380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92" name="Rectangle 20"/>
            <p:cNvSpPr>
              <a:spLocks noChangeArrowheads="1"/>
            </p:cNvSpPr>
            <p:nvPr/>
          </p:nvSpPr>
          <p:spPr bwMode="auto">
            <a:xfrm>
              <a:off x="3798" y="720"/>
              <a:ext cx="381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93" name="Rectangle 21"/>
            <p:cNvSpPr>
              <a:spLocks noChangeArrowheads="1"/>
            </p:cNvSpPr>
            <p:nvPr/>
          </p:nvSpPr>
          <p:spPr bwMode="auto">
            <a:xfrm>
              <a:off x="4179" y="720"/>
              <a:ext cx="381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94" name="Rectangle 22"/>
            <p:cNvSpPr>
              <a:spLocks noChangeArrowheads="1"/>
            </p:cNvSpPr>
            <p:nvPr/>
          </p:nvSpPr>
          <p:spPr bwMode="auto">
            <a:xfrm>
              <a:off x="1540" y="720"/>
              <a:ext cx="381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95" name="Rectangle 23"/>
            <p:cNvSpPr>
              <a:spLocks noChangeArrowheads="1"/>
            </p:cNvSpPr>
            <p:nvPr/>
          </p:nvSpPr>
          <p:spPr bwMode="auto">
            <a:xfrm>
              <a:off x="1152" y="720"/>
              <a:ext cx="432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96" name="Rectangle 24"/>
            <p:cNvSpPr>
              <a:spLocks noChangeArrowheads="1"/>
            </p:cNvSpPr>
            <p:nvPr/>
          </p:nvSpPr>
          <p:spPr bwMode="auto">
            <a:xfrm>
              <a:off x="816" y="720"/>
              <a:ext cx="432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97" name="Rectangle 25"/>
            <p:cNvSpPr>
              <a:spLocks noChangeArrowheads="1"/>
            </p:cNvSpPr>
            <p:nvPr/>
          </p:nvSpPr>
          <p:spPr bwMode="auto">
            <a:xfrm>
              <a:off x="480" y="720"/>
              <a:ext cx="384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0298" name="Line 26"/>
          <p:cNvSpPr>
            <a:spLocks noChangeShapeType="1"/>
          </p:cNvSpPr>
          <p:nvPr/>
        </p:nvSpPr>
        <p:spPr bwMode="auto">
          <a:xfrm>
            <a:off x="1371600" y="1600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0299" name="Line 27"/>
          <p:cNvSpPr>
            <a:spLocks noChangeShapeType="1"/>
          </p:cNvSpPr>
          <p:nvPr/>
        </p:nvSpPr>
        <p:spPr bwMode="auto">
          <a:xfrm>
            <a:off x="3048000" y="1600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0300" name="Line 28"/>
          <p:cNvSpPr>
            <a:spLocks noChangeShapeType="1"/>
          </p:cNvSpPr>
          <p:nvPr/>
        </p:nvSpPr>
        <p:spPr bwMode="auto">
          <a:xfrm>
            <a:off x="6629400" y="1600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0301" name="Line 29"/>
          <p:cNvSpPr>
            <a:spLocks noChangeShapeType="1"/>
          </p:cNvSpPr>
          <p:nvPr/>
        </p:nvSpPr>
        <p:spPr bwMode="auto">
          <a:xfrm>
            <a:off x="4191000" y="1600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0302" name="Text Box 30"/>
          <p:cNvSpPr txBox="1">
            <a:spLocks noChangeArrowheads="1"/>
          </p:cNvSpPr>
          <p:nvPr/>
        </p:nvSpPr>
        <p:spPr bwMode="auto">
          <a:xfrm>
            <a:off x="1752600" y="1752600"/>
            <a:ext cx="974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token 1</a:t>
            </a:r>
          </a:p>
        </p:txBody>
      </p:sp>
      <p:sp>
        <p:nvSpPr>
          <p:cNvPr id="310303" name="Text Box 31"/>
          <p:cNvSpPr txBox="1">
            <a:spLocks noChangeArrowheads="1"/>
          </p:cNvSpPr>
          <p:nvPr/>
        </p:nvSpPr>
        <p:spPr bwMode="auto">
          <a:xfrm>
            <a:off x="4953000" y="1752600"/>
            <a:ext cx="974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token</a:t>
            </a:r>
            <a:r>
              <a:rPr lang="en-US" dirty="0">
                <a:solidFill>
                  <a:srgbClr val="D800D8"/>
                </a:solidFill>
              </a:rPr>
              <a:t> </a:t>
            </a:r>
            <a:r>
              <a:rPr lang="en-US" dirty="0"/>
              <a:t>2</a:t>
            </a:r>
          </a:p>
        </p:txBody>
      </p:sp>
      <p:sp>
        <p:nvSpPr>
          <p:cNvPr id="310304" name="Line 32"/>
          <p:cNvSpPr>
            <a:spLocks noChangeShapeType="1"/>
          </p:cNvSpPr>
          <p:nvPr/>
        </p:nvSpPr>
        <p:spPr bwMode="auto">
          <a:xfrm>
            <a:off x="2743200" y="198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0305" name="Line 33"/>
          <p:cNvSpPr>
            <a:spLocks noChangeShapeType="1"/>
          </p:cNvSpPr>
          <p:nvPr/>
        </p:nvSpPr>
        <p:spPr bwMode="auto">
          <a:xfrm>
            <a:off x="6248400" y="1981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0306" name="Line 34"/>
          <p:cNvSpPr>
            <a:spLocks noChangeShapeType="1"/>
          </p:cNvSpPr>
          <p:nvPr/>
        </p:nvSpPr>
        <p:spPr bwMode="auto">
          <a:xfrm flipH="1">
            <a:off x="1371600" y="1981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0307" name="Line 35"/>
          <p:cNvSpPr>
            <a:spLocks noChangeShapeType="1"/>
          </p:cNvSpPr>
          <p:nvPr/>
        </p:nvSpPr>
        <p:spPr bwMode="auto">
          <a:xfrm flipH="1">
            <a:off x="4191000" y="1981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0308" name="Text Box 36"/>
          <p:cNvSpPr txBox="1">
            <a:spLocks noChangeArrowheads="1"/>
          </p:cNvSpPr>
          <p:nvPr/>
        </p:nvSpPr>
        <p:spPr bwMode="auto">
          <a:xfrm>
            <a:off x="1959273" y="5638800"/>
            <a:ext cx="177484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scanner.next</a:t>
            </a:r>
            <a:r>
              <a:rPr lang="en-US" dirty="0" smtClean="0">
                <a:solidFill>
                  <a:schemeClr val="tx1"/>
                </a:solidFill>
              </a:rPr>
              <a:t> 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0309" name="Line 37"/>
          <p:cNvSpPr>
            <a:spLocks noChangeShapeType="1"/>
          </p:cNvSpPr>
          <p:nvPr/>
        </p:nvSpPr>
        <p:spPr bwMode="auto">
          <a:xfrm>
            <a:off x="3810000" y="58674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0310" name="Text Box 38"/>
          <p:cNvSpPr txBox="1">
            <a:spLocks noChangeArrowheads="1"/>
          </p:cNvSpPr>
          <p:nvPr/>
        </p:nvSpPr>
        <p:spPr bwMode="auto">
          <a:xfrm>
            <a:off x="4343400" y="5638800"/>
            <a:ext cx="588962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???</a:t>
            </a:r>
          </a:p>
        </p:txBody>
      </p:sp>
      <p:pic>
        <p:nvPicPr>
          <p:cNvPr id="41" name="~PP2388.WAV">
            <a:hlinkClick r:id="" action="ppaction://media"/>
          </p:cNvPr>
          <p:cNvPicPr>
            <a:picLocks noRot="1" noChangeAspect="1"/>
          </p:cNvPicPr>
          <p:nvPr>
            <a:wavAudioFile r:embed="rId2" name="~PP238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2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10275" grpId="0" animBg="1"/>
      <p:bldP spid="310276" grpId="0" animBg="1"/>
      <p:bldP spid="310277" grpId="0" animBg="1"/>
      <p:bldP spid="310278" grpId="0" animBg="1"/>
      <p:bldP spid="310279" grpId="0" animBg="1"/>
      <p:bldP spid="310280" grpId="0" animBg="1"/>
      <p:bldP spid="310281" grpId="0" animBg="1"/>
      <p:bldP spid="310282" grpId="0" animBg="1"/>
      <p:bldP spid="310283" grpId="0" animBg="1"/>
      <p:bldP spid="310308" grpId="0" animBg="1"/>
      <p:bldP spid="310309" grpId="0" animBg="1"/>
      <p:bldP spid="3103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Uppercase Scanner Interface?</a:t>
            </a:r>
            <a:endParaRPr lang="en-US" sz="2400" dirty="0"/>
          </a:p>
        </p:txBody>
      </p:sp>
      <p:sp>
        <p:nvSpPr>
          <p:cNvPr id="311299" name="Text Box 3"/>
          <p:cNvSpPr txBox="1">
            <a:spLocks noChangeArrowheads="1"/>
          </p:cNvSpPr>
          <p:nvPr/>
        </p:nvSpPr>
        <p:spPr bwMode="auto">
          <a:xfrm>
            <a:off x="2039620" y="3200400"/>
            <a:ext cx="177484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scanner.next</a:t>
            </a:r>
            <a:r>
              <a:rPr lang="en-US" dirty="0" smtClean="0">
                <a:solidFill>
                  <a:schemeClr val="tx1"/>
                </a:solidFill>
              </a:rPr>
              <a:t> 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1300" name="Line 4"/>
          <p:cNvSpPr>
            <a:spLocks noChangeShapeType="1"/>
          </p:cNvSpPr>
          <p:nvPr/>
        </p:nvSpPr>
        <p:spPr bwMode="auto">
          <a:xfrm>
            <a:off x="3865563" y="34290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4710113" y="3200400"/>
            <a:ext cx="506412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‘J’</a:t>
            </a:r>
          </a:p>
        </p:txBody>
      </p:sp>
      <p:sp>
        <p:nvSpPr>
          <p:cNvPr id="311302" name="Text Box 6"/>
          <p:cNvSpPr txBox="1">
            <a:spLocks noChangeArrowheads="1"/>
          </p:cNvSpPr>
          <p:nvPr/>
        </p:nvSpPr>
        <p:spPr bwMode="auto">
          <a:xfrm>
            <a:off x="2039620" y="3810000"/>
            <a:ext cx="177484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scanner.next</a:t>
            </a:r>
            <a:r>
              <a:rPr lang="en-US" dirty="0" smtClean="0">
                <a:solidFill>
                  <a:schemeClr val="tx1"/>
                </a:solidFill>
              </a:rPr>
              <a:t> 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1303" name="Line 7"/>
          <p:cNvSpPr>
            <a:spLocks noChangeShapeType="1"/>
          </p:cNvSpPr>
          <p:nvPr/>
        </p:nvSpPr>
        <p:spPr bwMode="auto">
          <a:xfrm>
            <a:off x="3865563" y="40386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1304" name="Text Box 8"/>
          <p:cNvSpPr txBox="1">
            <a:spLocks noChangeArrowheads="1"/>
          </p:cNvSpPr>
          <p:nvPr/>
        </p:nvSpPr>
        <p:spPr bwMode="auto">
          <a:xfrm>
            <a:off x="4705350" y="3810000"/>
            <a:ext cx="557213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‘F’</a:t>
            </a:r>
          </a:p>
        </p:txBody>
      </p:sp>
      <p:sp>
        <p:nvSpPr>
          <p:cNvPr id="311305" name="Text Box 9"/>
          <p:cNvSpPr txBox="1">
            <a:spLocks noChangeArrowheads="1"/>
          </p:cNvSpPr>
          <p:nvPr/>
        </p:nvSpPr>
        <p:spPr bwMode="auto">
          <a:xfrm>
            <a:off x="1680547" y="5105400"/>
            <a:ext cx="2133918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scanner.hasNext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1306" name="Line 10"/>
          <p:cNvSpPr>
            <a:spLocks noChangeShapeType="1"/>
          </p:cNvSpPr>
          <p:nvPr/>
        </p:nvSpPr>
        <p:spPr bwMode="auto">
          <a:xfrm>
            <a:off x="3886200" y="53340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1307" name="Text Box 11"/>
          <p:cNvSpPr txBox="1">
            <a:spLocks noChangeArrowheads="1"/>
          </p:cNvSpPr>
          <p:nvPr/>
        </p:nvSpPr>
        <p:spPr bwMode="auto">
          <a:xfrm>
            <a:off x="4708525" y="5105400"/>
            <a:ext cx="75882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false</a:t>
            </a:r>
          </a:p>
        </p:txBody>
      </p:sp>
      <p:sp>
        <p:nvSpPr>
          <p:cNvPr id="311339" name="Line 43"/>
          <p:cNvSpPr>
            <a:spLocks noChangeShapeType="1"/>
          </p:cNvSpPr>
          <p:nvPr/>
        </p:nvSpPr>
        <p:spPr bwMode="auto">
          <a:xfrm>
            <a:off x="381000" y="1570037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1340" name="Line 44"/>
          <p:cNvSpPr>
            <a:spLocks noChangeShapeType="1"/>
          </p:cNvSpPr>
          <p:nvPr/>
        </p:nvSpPr>
        <p:spPr bwMode="auto">
          <a:xfrm>
            <a:off x="5029200" y="1570037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1341" name="Line 45"/>
          <p:cNvSpPr>
            <a:spLocks noChangeShapeType="1"/>
          </p:cNvSpPr>
          <p:nvPr/>
        </p:nvSpPr>
        <p:spPr bwMode="auto">
          <a:xfrm>
            <a:off x="3200400" y="1570037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1342" name="Text Box 46"/>
          <p:cNvSpPr txBox="1">
            <a:spLocks noChangeArrowheads="1"/>
          </p:cNvSpPr>
          <p:nvPr/>
        </p:nvSpPr>
        <p:spPr bwMode="auto">
          <a:xfrm>
            <a:off x="76200" y="2144712"/>
            <a:ext cx="974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token 1</a:t>
            </a:r>
          </a:p>
        </p:txBody>
      </p:sp>
      <p:sp>
        <p:nvSpPr>
          <p:cNvPr id="311343" name="Text Box 47"/>
          <p:cNvSpPr txBox="1">
            <a:spLocks noChangeArrowheads="1"/>
          </p:cNvSpPr>
          <p:nvPr/>
        </p:nvSpPr>
        <p:spPr bwMode="auto">
          <a:xfrm>
            <a:off x="2895600" y="2144712"/>
            <a:ext cx="974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token 2</a:t>
            </a:r>
          </a:p>
        </p:txBody>
      </p:sp>
      <p:sp>
        <p:nvSpPr>
          <p:cNvPr id="311344" name="Text Box 48"/>
          <p:cNvSpPr txBox="1">
            <a:spLocks noChangeArrowheads="1"/>
          </p:cNvSpPr>
          <p:nvPr/>
        </p:nvSpPr>
        <p:spPr bwMode="auto">
          <a:xfrm>
            <a:off x="4724400" y="2144712"/>
            <a:ext cx="974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token 3</a:t>
            </a:r>
          </a:p>
        </p:txBody>
      </p:sp>
      <p:sp>
        <p:nvSpPr>
          <p:cNvPr id="311345" name="Text Box 49"/>
          <p:cNvSpPr txBox="1">
            <a:spLocks noChangeArrowheads="1"/>
          </p:cNvSpPr>
          <p:nvPr/>
        </p:nvSpPr>
        <p:spPr bwMode="auto">
          <a:xfrm>
            <a:off x="2103740" y="4495800"/>
            <a:ext cx="171072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scanner.next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1346" name="Line 50"/>
          <p:cNvSpPr>
            <a:spLocks noChangeShapeType="1"/>
          </p:cNvSpPr>
          <p:nvPr/>
        </p:nvSpPr>
        <p:spPr bwMode="auto">
          <a:xfrm>
            <a:off x="3886200" y="47244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1347" name="Text Box 51"/>
          <p:cNvSpPr txBox="1">
            <a:spLocks noChangeArrowheads="1"/>
          </p:cNvSpPr>
          <p:nvPr/>
        </p:nvSpPr>
        <p:spPr bwMode="auto">
          <a:xfrm>
            <a:off x="4700588" y="4495800"/>
            <a:ext cx="608012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‘K’</a:t>
            </a:r>
          </a:p>
        </p:txBody>
      </p:sp>
      <p:sp>
        <p:nvSpPr>
          <p:cNvPr id="311348" name="Text Box 52"/>
          <p:cNvSpPr txBox="1">
            <a:spLocks noChangeArrowheads="1"/>
          </p:cNvSpPr>
          <p:nvPr/>
        </p:nvSpPr>
        <p:spPr bwMode="auto">
          <a:xfrm>
            <a:off x="2039620" y="5638800"/>
            <a:ext cx="177484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scanner.next</a:t>
            </a:r>
            <a:r>
              <a:rPr lang="en-US" dirty="0" smtClean="0">
                <a:solidFill>
                  <a:schemeClr val="tx1"/>
                </a:solidFill>
              </a:rPr>
              <a:t> 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1349" name="Line 53"/>
          <p:cNvSpPr>
            <a:spLocks noChangeShapeType="1"/>
          </p:cNvSpPr>
          <p:nvPr/>
        </p:nvSpPr>
        <p:spPr bwMode="auto">
          <a:xfrm>
            <a:off x="3886200" y="5867400"/>
            <a:ext cx="533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1350" name="Text Box 54"/>
          <p:cNvSpPr txBox="1">
            <a:spLocks noChangeArrowheads="1"/>
          </p:cNvSpPr>
          <p:nvPr/>
        </p:nvSpPr>
        <p:spPr bwMode="auto">
          <a:xfrm>
            <a:off x="4745037" y="5638800"/>
            <a:ext cx="588963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???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096000" y="4724400"/>
            <a:ext cx="2667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Can check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hasNext</a:t>
            </a:r>
            <a:r>
              <a:rPr lang="en-US" dirty="0">
                <a:latin typeface="Calibri" pitchFamily="34" charset="0"/>
                <a:cs typeface="Calibri" pitchFamily="34" charset="0"/>
              </a:rPr>
              <a:t>() before calling next().</a:t>
            </a:r>
          </a:p>
        </p:txBody>
      </p:sp>
      <p:pic>
        <p:nvPicPr>
          <p:cNvPr id="56" name="~PP1705.WAV">
            <a:hlinkClick r:id="" action="ppaction://media"/>
          </p:cNvPr>
          <p:cNvPicPr>
            <a:picLocks noRot="1" noChangeAspect="1"/>
          </p:cNvPicPr>
          <p:nvPr>
            <a:wavAudioFile r:embed="rId2" name="~PP170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8243816" y="10668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59" name="Rectangle 5"/>
          <p:cNvSpPr>
            <a:spLocks noChangeArrowheads="1"/>
          </p:cNvSpPr>
          <p:nvPr/>
        </p:nvSpPr>
        <p:spPr bwMode="auto">
          <a:xfrm>
            <a:off x="7648432" y="10668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6456019" y="10668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7051403" y="10668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62" name="Rectangle 8"/>
          <p:cNvSpPr>
            <a:spLocks noChangeArrowheads="1"/>
          </p:cNvSpPr>
          <p:nvPr/>
        </p:nvSpPr>
        <p:spPr bwMode="auto">
          <a:xfrm>
            <a:off x="2286686" y="10668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9"/>
          <p:cNvSpPr>
            <a:spLocks noChangeArrowheads="1"/>
          </p:cNvSpPr>
          <p:nvPr/>
        </p:nvSpPr>
        <p:spPr bwMode="auto">
          <a:xfrm>
            <a:off x="2882070" y="10668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64" name="Rectangle 10"/>
          <p:cNvSpPr>
            <a:spLocks noChangeArrowheads="1"/>
          </p:cNvSpPr>
          <p:nvPr/>
        </p:nvSpPr>
        <p:spPr bwMode="auto">
          <a:xfrm>
            <a:off x="3477455" y="10668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Rectangle 11"/>
          <p:cNvSpPr>
            <a:spLocks noChangeArrowheads="1"/>
          </p:cNvSpPr>
          <p:nvPr/>
        </p:nvSpPr>
        <p:spPr bwMode="auto">
          <a:xfrm>
            <a:off x="4074483" y="10668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6" name="Rectangle 12"/>
          <p:cNvSpPr>
            <a:spLocks noChangeArrowheads="1"/>
          </p:cNvSpPr>
          <p:nvPr/>
        </p:nvSpPr>
        <p:spPr bwMode="auto">
          <a:xfrm>
            <a:off x="4669867" y="10668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67" name="Rectangle 13"/>
          <p:cNvSpPr>
            <a:spLocks noChangeArrowheads="1"/>
          </p:cNvSpPr>
          <p:nvPr/>
        </p:nvSpPr>
        <p:spPr bwMode="auto">
          <a:xfrm>
            <a:off x="5265251" y="10668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68" name="Rectangle 14"/>
          <p:cNvSpPr>
            <a:spLocks noChangeArrowheads="1"/>
          </p:cNvSpPr>
          <p:nvPr/>
        </p:nvSpPr>
        <p:spPr bwMode="auto">
          <a:xfrm>
            <a:off x="5860635" y="10668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9" name="Rectangle 15"/>
          <p:cNvSpPr>
            <a:spLocks noChangeArrowheads="1"/>
          </p:cNvSpPr>
          <p:nvPr/>
        </p:nvSpPr>
        <p:spPr bwMode="auto">
          <a:xfrm>
            <a:off x="1734065" y="10668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70" name="Rectangle 16"/>
          <p:cNvSpPr>
            <a:spLocks noChangeArrowheads="1"/>
          </p:cNvSpPr>
          <p:nvPr/>
        </p:nvSpPr>
        <p:spPr bwMode="auto">
          <a:xfrm>
            <a:off x="1181443" y="10668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71" name="Rectangle 17"/>
          <p:cNvSpPr>
            <a:spLocks noChangeArrowheads="1"/>
          </p:cNvSpPr>
          <p:nvPr/>
        </p:nvSpPr>
        <p:spPr bwMode="auto">
          <a:xfrm>
            <a:off x="628822" y="10668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72" name="Rectangle 18"/>
          <p:cNvSpPr>
            <a:spLocks noChangeArrowheads="1"/>
          </p:cNvSpPr>
          <p:nvPr/>
        </p:nvSpPr>
        <p:spPr bwMode="auto">
          <a:xfrm>
            <a:off x="76200" y="10668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73" name="Text Box 24"/>
          <p:cNvSpPr txBox="1">
            <a:spLocks noChangeArrowheads="1"/>
          </p:cNvSpPr>
          <p:nvPr/>
        </p:nvSpPr>
        <p:spPr bwMode="auto">
          <a:xfrm>
            <a:off x="3717925" y="10318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advTm="19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311299" grpId="0" animBg="1"/>
      <p:bldP spid="311300" grpId="0" animBg="1"/>
      <p:bldP spid="311301" grpId="0" animBg="1"/>
      <p:bldP spid="311302" grpId="0" animBg="1"/>
      <p:bldP spid="311303" grpId="0" animBg="1"/>
      <p:bldP spid="311304" grpId="0" animBg="1"/>
      <p:bldP spid="311305" grpId="0" animBg="1"/>
      <p:bldP spid="311306" grpId="0" animBg="1"/>
      <p:bldP spid="311307" grpId="0" animBg="1"/>
      <p:bldP spid="311339" grpId="0" animBg="1"/>
      <p:bldP spid="311340" grpId="0" animBg="1"/>
      <p:bldP spid="311341" grpId="0" animBg="1"/>
      <p:bldP spid="311342" grpId="0"/>
      <p:bldP spid="311343" grpId="0"/>
      <p:bldP spid="311344" grpId="0"/>
      <p:bldP spid="311345" grpId="0" animBg="1"/>
      <p:bldP spid="311346" grpId="0" animBg="1"/>
      <p:bldP spid="311347" grpId="0" animBg="1"/>
      <p:bldP spid="311348" grpId="0" animBg="1"/>
      <p:bldP spid="311349" grpId="0" animBg="1"/>
      <p:bldP spid="311350" grpId="0" animBg="1"/>
      <p:bldP spid="5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Multiple </a:t>
            </a:r>
            <a:r>
              <a:rPr lang="en-US" sz="4000" dirty="0" err="1" smtClean="0"/>
              <a:t>Iterator</a:t>
            </a:r>
            <a:r>
              <a:rPr lang="en-US" sz="4000" dirty="0" smtClean="0"/>
              <a:t> Interfaces</a:t>
            </a:r>
            <a:endParaRPr lang="en-US" sz="2400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1676400" y="870337"/>
            <a:ext cx="3844322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/>
              <a:t>public </a:t>
            </a:r>
            <a:r>
              <a:rPr lang="en-US" b="1" dirty="0"/>
              <a:t>interface</a:t>
            </a:r>
            <a:r>
              <a:rPr lang="en-US" dirty="0"/>
              <a:t> </a:t>
            </a:r>
            <a:r>
              <a:rPr lang="en-US" dirty="0" err="1" smtClean="0"/>
              <a:t>CharIterator</a:t>
            </a:r>
            <a:r>
              <a:rPr lang="en-US" dirty="0" smtClean="0"/>
              <a:t> {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 ();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();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312324" name="Text Box 4"/>
          <p:cNvSpPr txBox="1">
            <a:spLocks noChangeArrowheads="1"/>
          </p:cNvSpPr>
          <p:nvPr/>
        </p:nvSpPr>
        <p:spPr bwMode="auto">
          <a:xfrm>
            <a:off x="1676400" y="2851537"/>
            <a:ext cx="3844322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/>
              <a:t>public </a:t>
            </a:r>
            <a:r>
              <a:rPr lang="en-US" b="1" dirty="0"/>
              <a:t>interface</a:t>
            </a:r>
            <a:r>
              <a:rPr lang="en-US" dirty="0"/>
              <a:t> </a:t>
            </a:r>
            <a:r>
              <a:rPr lang="en-US" dirty="0" err="1" smtClean="0"/>
              <a:t>StringIterator</a:t>
            </a:r>
            <a:r>
              <a:rPr lang="en-US" dirty="0" smtClean="0"/>
              <a:t>{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String</a:t>
            </a:r>
            <a:r>
              <a:rPr lang="en-US" dirty="0"/>
              <a:t> </a:t>
            </a:r>
            <a:r>
              <a:rPr lang="en-US" dirty="0" smtClean="0"/>
              <a:t>next ();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();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312325" name="Text Box 5"/>
          <p:cNvSpPr txBox="1">
            <a:spLocks noChangeArrowheads="1"/>
          </p:cNvSpPr>
          <p:nvPr/>
        </p:nvSpPr>
        <p:spPr bwMode="auto">
          <a:xfrm>
            <a:off x="1676400" y="4770438"/>
            <a:ext cx="3877985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package </a:t>
            </a:r>
            <a:r>
              <a:rPr lang="en-US" dirty="0"/>
              <a:t>&lt;P&gt;</a:t>
            </a:r>
            <a:r>
              <a:rPr lang="en-US" b="1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b="1" dirty="0"/>
              <a:t>public interface</a:t>
            </a:r>
            <a:r>
              <a:rPr lang="en-US" dirty="0"/>
              <a:t> &lt;</a:t>
            </a:r>
            <a:r>
              <a:rPr lang="en-US" dirty="0" smtClean="0"/>
              <a:t>Type&gt;</a:t>
            </a:r>
            <a:r>
              <a:rPr lang="en-US" dirty="0" err="1" smtClean="0"/>
              <a:t>Iterator</a:t>
            </a:r>
            <a:r>
              <a:rPr lang="en-US" dirty="0" smtClean="0"/>
              <a:t>{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&lt;Type&gt; </a:t>
            </a:r>
            <a:r>
              <a:rPr lang="en-US" dirty="0" smtClean="0"/>
              <a:t>next ();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();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pic>
        <p:nvPicPr>
          <p:cNvPr id="8" name="~PP1369.WAV">
            <a:hlinkClick r:id="" action="ppaction://media"/>
          </p:cNvPr>
          <p:cNvPicPr>
            <a:picLocks noRot="1" noChangeAspect="1"/>
          </p:cNvPicPr>
          <p:nvPr>
            <a:wavAudioFile r:embed="rId2" name="~PP136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12324" grpId="0" animBg="1"/>
      <p:bldP spid="3123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Using an </a:t>
            </a:r>
            <a:r>
              <a:rPr lang="en-US" sz="4000" dirty="0" err="1" smtClean="0"/>
              <a:t>Iterator</a:t>
            </a:r>
            <a:r>
              <a:rPr lang="en-US" sz="4000" dirty="0" smtClean="0"/>
              <a:t> Interface</a:t>
            </a:r>
            <a:endParaRPr lang="en-US" sz="2400" dirty="0"/>
          </a:p>
        </p:txBody>
      </p:sp>
      <p:sp>
        <p:nvSpPr>
          <p:cNvPr id="313347" name="Text Box 3"/>
          <p:cNvSpPr txBox="1">
            <a:spLocks noChangeArrowheads="1"/>
          </p:cNvSpPr>
          <p:nvPr/>
        </p:nvSpPr>
        <p:spPr bwMode="auto">
          <a:xfrm>
            <a:off x="161925" y="3810000"/>
            <a:ext cx="6617517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static</a:t>
            </a:r>
            <a:r>
              <a:rPr lang="en-US" dirty="0"/>
              <a:t> 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dirty="0" err="1"/>
              <a:t>printChars</a:t>
            </a:r>
            <a:r>
              <a:rPr lang="en-US" dirty="0"/>
              <a:t> (</a:t>
            </a:r>
            <a:r>
              <a:rPr lang="en-US" dirty="0" err="1" smtClean="0"/>
              <a:t>CharIterator</a:t>
            </a:r>
            <a:r>
              <a:rPr lang="en-US" dirty="0" smtClean="0"/>
              <a:t> </a:t>
            </a:r>
            <a:r>
              <a:rPr lang="en-US" dirty="0" err="1" smtClean="0"/>
              <a:t>charIterator</a:t>
            </a:r>
            <a:r>
              <a:rPr lang="en-US" dirty="0" smtClean="0"/>
              <a:t>) </a:t>
            </a:r>
            <a:r>
              <a:rPr lang="en-US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    </a:t>
            </a:r>
            <a:r>
              <a:rPr lang="en-US" b="1" dirty="0"/>
              <a:t>while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charIterator.hasNext</a:t>
            </a:r>
            <a:r>
              <a:rPr lang="en-US" dirty="0" smtClean="0"/>
              <a:t>()) 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            </a:t>
            </a:r>
            <a:r>
              <a:rPr lang="en-US" dirty="0" smtClean="0"/>
              <a:t>	</a:t>
            </a:r>
            <a:r>
              <a:rPr lang="en-US" dirty="0" err="1" smtClean="0"/>
              <a:t>System.out.print</a:t>
            </a:r>
            <a:r>
              <a:rPr lang="en-US" dirty="0" smtClean="0"/>
              <a:t>(</a:t>
            </a:r>
            <a:r>
              <a:rPr lang="en-US" dirty="0" err="1" smtClean="0"/>
              <a:t>charIterator.next</a:t>
            </a:r>
            <a:r>
              <a:rPr lang="en-US" dirty="0" smtClean="0"/>
              <a:t> ());        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 }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76200" y="2016128"/>
            <a:ext cx="5622925" cy="944563"/>
            <a:chOff x="96" y="3286"/>
            <a:chExt cx="3542" cy="595"/>
          </a:xfrm>
        </p:grpSpPr>
        <p:sp>
          <p:nvSpPr>
            <p:cNvPr id="313379" name="Line 35"/>
            <p:cNvSpPr>
              <a:spLocks noChangeShapeType="1"/>
            </p:cNvSpPr>
            <p:nvPr/>
          </p:nvSpPr>
          <p:spPr bwMode="auto">
            <a:xfrm>
              <a:off x="288" y="328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380" name="Line 36"/>
            <p:cNvSpPr>
              <a:spLocks noChangeShapeType="1"/>
            </p:cNvSpPr>
            <p:nvPr/>
          </p:nvSpPr>
          <p:spPr bwMode="auto">
            <a:xfrm>
              <a:off x="3216" y="328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381" name="Line 37"/>
            <p:cNvSpPr>
              <a:spLocks noChangeShapeType="1"/>
            </p:cNvSpPr>
            <p:nvPr/>
          </p:nvSpPr>
          <p:spPr bwMode="auto">
            <a:xfrm>
              <a:off x="2064" y="328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382" name="Text Box 38"/>
            <p:cNvSpPr txBox="1">
              <a:spLocks noChangeArrowheads="1"/>
            </p:cNvSpPr>
            <p:nvPr/>
          </p:nvSpPr>
          <p:spPr bwMode="auto">
            <a:xfrm>
              <a:off x="96" y="3648"/>
              <a:ext cx="6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/>
                <a:t>token 1</a:t>
              </a:r>
            </a:p>
          </p:txBody>
        </p:sp>
        <p:sp>
          <p:nvSpPr>
            <p:cNvPr id="313383" name="Text Box 39"/>
            <p:cNvSpPr txBox="1">
              <a:spLocks noChangeArrowheads="1"/>
            </p:cNvSpPr>
            <p:nvPr/>
          </p:nvSpPr>
          <p:spPr bwMode="auto">
            <a:xfrm>
              <a:off x="1872" y="3648"/>
              <a:ext cx="6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/>
                <a:t>token 2</a:t>
              </a:r>
            </a:p>
          </p:txBody>
        </p:sp>
        <p:sp>
          <p:nvSpPr>
            <p:cNvPr id="313384" name="Text Box 40"/>
            <p:cNvSpPr txBox="1">
              <a:spLocks noChangeArrowheads="1"/>
            </p:cNvSpPr>
            <p:nvPr/>
          </p:nvSpPr>
          <p:spPr bwMode="auto">
            <a:xfrm>
              <a:off x="3024" y="3648"/>
              <a:ext cx="6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/>
                <a:t>token 3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752600" y="5334000"/>
            <a:ext cx="2667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Normally need to check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hasNext</a:t>
            </a:r>
            <a:r>
              <a:rPr lang="en-US" dirty="0">
                <a:latin typeface="Calibri" pitchFamily="34" charset="0"/>
                <a:cs typeface="Calibri" pitchFamily="34" charset="0"/>
              </a:rPr>
              <a:t>() before each call to next()!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105400" y="5334000"/>
            <a:ext cx="2667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Unless expecting a certain minimum number of tokens (e.g. move 50)</a:t>
            </a:r>
          </a:p>
        </p:txBody>
      </p:sp>
      <p:pic>
        <p:nvPicPr>
          <p:cNvPr id="45" name="~PP771.WAV">
            <a:hlinkClick r:id="" action="ppaction://media"/>
          </p:cNvPr>
          <p:cNvPicPr>
            <a:picLocks noRot="1" noChangeAspect="1"/>
          </p:cNvPicPr>
          <p:nvPr>
            <a:wavAudioFile r:embed="rId2" name="~PP77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55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6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7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8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59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60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61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advTm="89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Indexing vs. Iteration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In both cases elements  from an ordered sequence are accessed.</a:t>
            </a:r>
          </a:p>
          <a:p>
            <a:r>
              <a:rPr lang="en-US" dirty="0" smtClean="0"/>
              <a:t>Indexing allows random access, access to elements in any order.</a:t>
            </a:r>
          </a:p>
          <a:p>
            <a:r>
              <a:rPr lang="en-US" dirty="0" smtClean="0"/>
              <a:t>Which to use when (some) elements are accessed in order?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Indexing less efficient</a:t>
            </a:r>
            <a:r>
              <a:rPr lang="en-US" dirty="0" smtClean="0"/>
              <a:t>: random access </a:t>
            </a:r>
            <a:r>
              <a:rPr lang="en-US" i="1" dirty="0" smtClean="0"/>
              <a:t>requires</a:t>
            </a:r>
            <a:r>
              <a:rPr lang="en-US" dirty="0" smtClean="0"/>
              <a:t> storing all sequence elements in memory, which takes time and space.</a:t>
            </a:r>
          </a:p>
          <a:p>
            <a:r>
              <a:rPr lang="en-US" i="1" dirty="0" smtClean="0"/>
              <a:t>Indexing (slightly) more difficult to use</a:t>
            </a:r>
            <a:r>
              <a:rPr lang="en-US" dirty="0" smtClean="0"/>
              <a:t>: Object user must keep track of next element index.</a:t>
            </a:r>
          </a:p>
          <a:p>
            <a:endParaRPr lang="en-US" i="1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3505200" y="4343400"/>
            <a:ext cx="35814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1400" y="6019800"/>
            <a:ext cx="3352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/>
              <a:t>Iterator</a:t>
            </a:r>
            <a:r>
              <a:rPr lang="en-US" dirty="0"/>
              <a:t> can  but does not need to store</a:t>
            </a:r>
          </a:p>
        </p:txBody>
      </p:sp>
      <p:pic>
        <p:nvPicPr>
          <p:cNvPr id="9" name="~PP2243.WAV">
            <a:hlinkClick r:id="" action="ppaction://media"/>
          </p:cNvPr>
          <p:cNvPicPr>
            <a:picLocks noRot="1" noChangeAspect="1"/>
          </p:cNvPicPr>
          <p:nvPr>
            <a:wavAudioFile r:embed="rId2" name="~PP224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9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 animBg="1"/>
      <p:bldP spid="4" grpId="0" build="p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Iterator</a:t>
            </a:r>
            <a:endParaRPr lang="en-US" sz="2400" dirty="0"/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304800" y="1433899"/>
            <a:ext cx="8305800" cy="42473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/>
              <a:t>public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 smtClean="0"/>
              <a:t>AnUpperCaseIterator</a:t>
            </a:r>
            <a:r>
              <a:rPr lang="en-US" dirty="0" smtClean="0"/>
              <a:t> </a:t>
            </a:r>
            <a:r>
              <a:rPr lang="en-US" b="1" dirty="0"/>
              <a:t>implements</a:t>
            </a:r>
            <a:r>
              <a:rPr lang="en-US" dirty="0"/>
              <a:t> </a:t>
            </a:r>
            <a:r>
              <a:rPr lang="en-US" dirty="0" err="1" smtClean="0"/>
              <a:t>CharIterator</a:t>
            </a:r>
            <a:r>
              <a:rPr lang="en-US" dirty="0" smtClean="0"/>
              <a:t> </a:t>
            </a:r>
            <a:r>
              <a:rPr lang="en-US" dirty="0"/>
              <a:t>{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…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 smtClean="0"/>
              <a:t>AnUpperCaseIterator</a:t>
            </a:r>
            <a:r>
              <a:rPr lang="en-US" dirty="0" smtClean="0"/>
              <a:t>(String </a:t>
            </a:r>
            <a:r>
              <a:rPr lang="en-US" dirty="0" err="1"/>
              <a:t>theString</a:t>
            </a:r>
            <a:r>
              <a:rPr lang="en-US" dirty="0"/>
              <a:t>) {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     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     ...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}	 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() </a:t>
            </a:r>
            <a:r>
              <a:rPr lang="en-US" dirty="0"/>
              <a:t>{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    </a:t>
            </a:r>
            <a:r>
              <a:rPr lang="en-US" b="1" dirty="0"/>
              <a:t>...</a:t>
            </a:r>
            <a:endParaRPr lang="en-US" dirty="0"/>
          </a:p>
          <a:p>
            <a:pPr lvl="2" algn="l">
              <a:spcBef>
                <a:spcPct val="0"/>
              </a:spcBef>
            </a:pPr>
            <a:r>
              <a:rPr lang="en-US" dirty="0"/>
              <a:t>    }</a:t>
            </a:r>
          </a:p>
          <a:p>
            <a:pPr lvl="2" algn="l">
              <a:spcBef>
                <a:spcPct val="0"/>
              </a:spcBef>
            </a:pPr>
            <a:r>
              <a:rPr lang="en-US" b="1" dirty="0"/>
              <a:t>   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 () </a:t>
            </a:r>
            <a:r>
              <a:rPr lang="en-US" dirty="0"/>
              <a:t>{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    </a:t>
            </a:r>
            <a:r>
              <a:rPr lang="en-US" b="1" dirty="0"/>
              <a:t>...</a:t>
            </a:r>
            <a:r>
              <a:rPr lang="en-US" dirty="0"/>
              <a:t>;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}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…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}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~PP2153.WAV">
            <a:hlinkClick r:id="" action="ppaction://media"/>
          </p:cNvPr>
          <p:cNvPicPr>
            <a:picLocks noRot="1" noChangeAspect="1"/>
          </p:cNvPicPr>
          <p:nvPr>
            <a:wavAudioFile r:embed="rId1" name="~PP215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2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Data Structure: Scanned String</a:t>
            </a:r>
            <a:endParaRPr lang="en-US" sz="240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800" y="1433899"/>
            <a:ext cx="8305800" cy="39703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/>
              <a:t>public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 smtClean="0"/>
              <a:t>AnUpperCaseIterator</a:t>
            </a:r>
            <a:r>
              <a:rPr lang="en-US" dirty="0" smtClean="0"/>
              <a:t> </a:t>
            </a:r>
            <a:r>
              <a:rPr lang="en-US" b="1" dirty="0"/>
              <a:t>implements</a:t>
            </a:r>
            <a:r>
              <a:rPr lang="en-US" dirty="0"/>
              <a:t> </a:t>
            </a:r>
            <a:r>
              <a:rPr lang="en-US" dirty="0" err="1" smtClean="0"/>
              <a:t>CharIterator</a:t>
            </a:r>
            <a:r>
              <a:rPr lang="en-US" dirty="0" smtClean="0"/>
              <a:t> </a:t>
            </a:r>
            <a:r>
              <a:rPr lang="en-US" dirty="0"/>
              <a:t>{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dirty="0" smtClean="0"/>
              <a:t>String </a:t>
            </a:r>
            <a:r>
              <a:rPr lang="en-US" dirty="0" err="1" smtClean="0"/>
              <a:t>string</a:t>
            </a:r>
            <a:r>
              <a:rPr lang="en-US" dirty="0" smtClean="0"/>
              <a:t>;</a:t>
            </a:r>
            <a:endParaRPr lang="en-US" dirty="0"/>
          </a:p>
          <a:p>
            <a:pPr lvl="2" algn="l">
              <a:spcBef>
                <a:spcPct val="0"/>
              </a:spcBef>
            </a:pPr>
            <a:r>
              <a:rPr lang="en-US" dirty="0"/>
              <a:t>    …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 smtClean="0"/>
              <a:t>AnUpperCaseIterator</a:t>
            </a:r>
            <a:r>
              <a:rPr lang="en-US" dirty="0" smtClean="0"/>
              <a:t>(String </a:t>
            </a:r>
            <a:r>
              <a:rPr lang="en-US" dirty="0" err="1"/>
              <a:t>theString</a:t>
            </a:r>
            <a:r>
              <a:rPr lang="en-US" dirty="0"/>
              <a:t>) {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     </a:t>
            </a:r>
            <a:r>
              <a:rPr lang="en-US" dirty="0" smtClean="0"/>
              <a:t>string = </a:t>
            </a:r>
            <a:r>
              <a:rPr lang="en-US" dirty="0" err="1" smtClean="0"/>
              <a:t>theString</a:t>
            </a:r>
            <a:r>
              <a:rPr lang="en-US" dirty="0" smtClean="0"/>
              <a:t>;</a:t>
            </a:r>
            <a:endParaRPr lang="en-US" dirty="0"/>
          </a:p>
          <a:p>
            <a:pPr lvl="2" algn="l">
              <a:spcBef>
                <a:spcPct val="0"/>
              </a:spcBef>
            </a:pPr>
            <a:r>
              <a:rPr lang="en-US" dirty="0"/>
              <a:t>         ...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}	 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() </a:t>
            </a:r>
            <a:r>
              <a:rPr lang="en-US" dirty="0"/>
              <a:t>{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    ...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}</a:t>
            </a:r>
          </a:p>
          <a:p>
            <a:pPr lvl="2" algn="l">
              <a:spcBef>
                <a:spcPct val="0"/>
              </a:spcBef>
            </a:pPr>
            <a:r>
              <a:rPr lang="en-US" b="1" dirty="0"/>
              <a:t>   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 () </a:t>
            </a:r>
            <a:r>
              <a:rPr lang="en-US" dirty="0"/>
              <a:t>{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    </a:t>
            </a:r>
            <a:r>
              <a:rPr lang="en-US" dirty="0" smtClean="0"/>
              <a:t>...</a:t>
            </a:r>
            <a:endParaRPr lang="en-US" dirty="0"/>
          </a:p>
          <a:p>
            <a:pPr lvl="2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~PP3641.WAV">
            <a:hlinkClick r:id="" action="ppaction://media"/>
          </p:cNvPr>
          <p:cNvPicPr>
            <a:picLocks noRot="1" noChangeAspect="1"/>
          </p:cNvPicPr>
          <p:nvPr>
            <a:wavAudioFile r:embed="rId1" name="~PP364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Data Structure: </a:t>
            </a:r>
            <a:r>
              <a:rPr lang="en-US" sz="4000" dirty="0" smtClean="0"/>
              <a:t>Marker</a:t>
            </a:r>
            <a:endParaRPr lang="en-US" sz="2400" dirty="0"/>
          </a:p>
        </p:txBody>
      </p:sp>
      <p:sp>
        <p:nvSpPr>
          <p:cNvPr id="317472" name="Line 32"/>
          <p:cNvSpPr>
            <a:spLocks noChangeShapeType="1"/>
          </p:cNvSpPr>
          <p:nvPr/>
        </p:nvSpPr>
        <p:spPr bwMode="auto">
          <a:xfrm>
            <a:off x="2895600" y="2209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473" name="Text Box 33"/>
          <p:cNvSpPr txBox="1">
            <a:spLocks noChangeArrowheads="1"/>
          </p:cNvSpPr>
          <p:nvPr/>
        </p:nvSpPr>
        <p:spPr bwMode="auto">
          <a:xfrm>
            <a:off x="1828800" y="29718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sp>
        <p:nvSpPr>
          <p:cNvPr id="317474" name="Text Box 34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17475" name="Line 35"/>
          <p:cNvSpPr>
            <a:spLocks noChangeShapeType="1"/>
          </p:cNvSpPr>
          <p:nvPr/>
        </p:nvSpPr>
        <p:spPr bwMode="auto">
          <a:xfrm>
            <a:off x="76200" y="2133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476" name="Text Box 36"/>
          <p:cNvSpPr txBox="1">
            <a:spLocks noChangeArrowheads="1"/>
          </p:cNvSpPr>
          <p:nvPr/>
        </p:nvSpPr>
        <p:spPr bwMode="auto">
          <a:xfrm>
            <a:off x="762000" y="243840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S</a:t>
            </a:r>
            <a:r>
              <a:rPr lang="en-US" dirty="0" smtClean="0"/>
              <a:t>canned </a:t>
            </a:r>
            <a:r>
              <a:rPr lang="en-US" dirty="0"/>
              <a:t>part</a:t>
            </a:r>
          </a:p>
        </p:txBody>
      </p:sp>
      <p:sp>
        <p:nvSpPr>
          <p:cNvPr id="317477" name="Line 37"/>
          <p:cNvSpPr>
            <a:spLocks noChangeShapeType="1"/>
          </p:cNvSpPr>
          <p:nvPr/>
        </p:nvSpPr>
        <p:spPr bwMode="auto">
          <a:xfrm>
            <a:off x="2514600" y="2667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478" name="Line 38"/>
          <p:cNvSpPr>
            <a:spLocks noChangeShapeType="1"/>
          </p:cNvSpPr>
          <p:nvPr/>
        </p:nvSpPr>
        <p:spPr bwMode="auto">
          <a:xfrm>
            <a:off x="6934200" y="26670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479" name="Line 39"/>
          <p:cNvSpPr>
            <a:spLocks noChangeShapeType="1"/>
          </p:cNvSpPr>
          <p:nvPr/>
        </p:nvSpPr>
        <p:spPr bwMode="auto">
          <a:xfrm flipH="1">
            <a:off x="152400" y="2667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480" name="Line 40"/>
          <p:cNvSpPr>
            <a:spLocks noChangeShapeType="1"/>
          </p:cNvSpPr>
          <p:nvPr/>
        </p:nvSpPr>
        <p:spPr bwMode="auto">
          <a:xfrm flipH="1">
            <a:off x="2895600" y="2667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481" name="Text Box 41"/>
          <p:cNvSpPr txBox="1">
            <a:spLocks noChangeArrowheads="1"/>
          </p:cNvSpPr>
          <p:nvPr/>
        </p:nvSpPr>
        <p:spPr bwMode="auto">
          <a:xfrm>
            <a:off x="4648200" y="2438400"/>
            <a:ext cx="18998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err="1"/>
              <a:t>Unscanned</a:t>
            </a:r>
            <a:r>
              <a:rPr lang="en-US" dirty="0"/>
              <a:t> part</a:t>
            </a:r>
          </a:p>
        </p:txBody>
      </p:sp>
      <p:sp>
        <p:nvSpPr>
          <p:cNvPr id="317482" name="Line 42"/>
          <p:cNvSpPr>
            <a:spLocks noChangeShapeType="1"/>
          </p:cNvSpPr>
          <p:nvPr/>
        </p:nvSpPr>
        <p:spPr bwMode="auto">
          <a:xfrm>
            <a:off x="8839200" y="2209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483" name="Text Box 43"/>
          <p:cNvSpPr txBox="1">
            <a:spLocks noChangeArrowheads="1"/>
          </p:cNvSpPr>
          <p:nvPr/>
        </p:nvSpPr>
        <p:spPr bwMode="auto">
          <a:xfrm>
            <a:off x="457200" y="4267200"/>
            <a:ext cx="3581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/>
              <a:t>nextElementPos</a:t>
            </a:r>
            <a:r>
              <a:rPr lang="en-US" dirty="0"/>
              <a:t> is  a global rather than loop variable</a:t>
            </a: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4800600" y="4267200"/>
            <a:ext cx="3581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Changed when next() is called</a:t>
            </a:r>
          </a:p>
        </p:txBody>
      </p:sp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533400" y="5791200"/>
            <a:ext cx="83058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All methods  (next(), </a:t>
            </a:r>
            <a:r>
              <a:rPr lang="en-US" dirty="0" err="1"/>
              <a:t>hasNext</a:t>
            </a:r>
            <a:r>
              <a:rPr lang="en-US" dirty="0"/>
              <a:t>(), and  internal methods called by them written for different kinds of tokens) must agree on where it points at various points in scanning process.</a:t>
            </a:r>
          </a:p>
        </p:txBody>
      </p:sp>
      <p:sp>
        <p:nvSpPr>
          <p:cNvPr id="46" name="Text Box 43"/>
          <p:cNvSpPr txBox="1">
            <a:spLocks noChangeArrowheads="1"/>
          </p:cNvSpPr>
          <p:nvPr/>
        </p:nvSpPr>
        <p:spPr bwMode="auto">
          <a:xfrm>
            <a:off x="4800600" y="4800600"/>
            <a:ext cx="38862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Accessed when </a:t>
            </a:r>
            <a:r>
              <a:rPr lang="en-US" dirty="0" err="1"/>
              <a:t>hasNext</a:t>
            </a:r>
            <a:r>
              <a:rPr lang="en-US" dirty="0"/>
              <a:t>() is called</a:t>
            </a:r>
          </a:p>
        </p:txBody>
      </p:sp>
      <p:sp>
        <p:nvSpPr>
          <p:cNvPr id="48" name="Text Box 43"/>
          <p:cNvSpPr txBox="1">
            <a:spLocks noChangeArrowheads="1"/>
          </p:cNvSpPr>
          <p:nvPr/>
        </p:nvSpPr>
        <p:spPr bwMode="auto">
          <a:xfrm>
            <a:off x="1905000" y="5334000"/>
            <a:ext cx="3429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next() has side effects!</a:t>
            </a:r>
          </a:p>
        </p:txBody>
      </p:sp>
      <p:pic>
        <p:nvPicPr>
          <p:cNvPr id="50" name="~PP525.WAV">
            <a:hlinkClick r:id="" action="ppaction://media"/>
          </p:cNvPr>
          <p:cNvPicPr>
            <a:picLocks noRot="1" noChangeAspect="1"/>
          </p:cNvPicPr>
          <p:nvPr>
            <a:wavAudioFile r:embed="rId2" name="~PP52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52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57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60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61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2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3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64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65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66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advTm="111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17473" grpId="0" autoUpdateAnimBg="0"/>
      <p:bldP spid="317483" grpId="0" animBg="1"/>
      <p:bldP spid="44" grpId="0" animBg="1"/>
      <p:bldP spid="45" grpId="0" animBg="1"/>
      <p:bldP spid="46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5" name="Picture 3"/>
          <p:cNvPicPr>
            <a:picLocks noChangeAspect="1" noChangeArrowheads="1"/>
          </p:cNvPicPr>
          <p:nvPr/>
        </p:nvPicPr>
        <p:blipFill>
          <a:blip r:embed="rId4" cstate="print"/>
          <a:srcRect t="67335"/>
          <a:stretch>
            <a:fillRect/>
          </a:stretch>
        </p:blipFill>
        <p:spPr bwMode="auto">
          <a:xfrm>
            <a:off x="0" y="2514600"/>
            <a:ext cx="8991600" cy="12938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Upper case printing</a:t>
            </a:r>
            <a:endParaRPr lang="en-US" sz="2400" dirty="0"/>
          </a:p>
        </p:txBody>
      </p:sp>
      <p:pic>
        <p:nvPicPr>
          <p:cNvPr id="7" name="~PP1415.WAV">
            <a:hlinkClick r:id="" action="ppaction://media"/>
          </p:cNvPr>
          <p:cNvPicPr>
            <a:picLocks noRot="1" noChangeAspect="1"/>
          </p:cNvPicPr>
          <p:nvPr>
            <a:wavAudioFile r:embed="rId1" name="~PP141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next ()</a:t>
            </a:r>
            <a:endParaRPr lang="en-US" sz="2400" dirty="0"/>
          </a:p>
        </p:txBody>
      </p:sp>
      <p:sp>
        <p:nvSpPr>
          <p:cNvPr id="324640" name="Line 32"/>
          <p:cNvSpPr>
            <a:spLocks noChangeShapeType="1"/>
          </p:cNvSpPr>
          <p:nvPr/>
        </p:nvSpPr>
        <p:spPr bwMode="auto">
          <a:xfrm>
            <a:off x="76200" y="2209800"/>
            <a:ext cx="0" cy="609600"/>
          </a:xfrm>
          <a:prstGeom prst="line">
            <a:avLst/>
          </a:prstGeom>
          <a:ln>
            <a:headEnd type="triangle" w="med" len="med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24641" name="Text Box 33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24642" name="Text Box 34"/>
          <p:cNvSpPr txBox="1">
            <a:spLocks noChangeArrowheads="1"/>
          </p:cNvSpPr>
          <p:nvPr/>
        </p:nvSpPr>
        <p:spPr bwMode="auto">
          <a:xfrm>
            <a:off x="76200" y="28194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sp>
        <p:nvSpPr>
          <p:cNvPr id="324643" name="Text Box 35"/>
          <p:cNvSpPr txBox="1">
            <a:spLocks noChangeArrowheads="1"/>
          </p:cNvSpPr>
          <p:nvPr/>
        </p:nvSpPr>
        <p:spPr bwMode="auto">
          <a:xfrm>
            <a:off x="150813" y="3292475"/>
            <a:ext cx="8505825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b="1" dirty="0"/>
          </a:p>
          <a:p>
            <a:pPr algn="l">
              <a:spcBef>
                <a:spcPct val="0"/>
              </a:spcBef>
            </a:pPr>
            <a:endParaRPr lang="en-US" b="1" dirty="0"/>
          </a:p>
          <a:p>
            <a:pPr algn="l">
              <a:spcBef>
                <a:spcPct val="0"/>
              </a:spcBef>
            </a:pPr>
            <a:endParaRPr lang="en-US" b="1" dirty="0"/>
          </a:p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 () </a:t>
            </a:r>
            <a:r>
              <a:rPr lang="en-US" dirty="0"/>
              <a:t>{</a:t>
            </a:r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pic>
        <p:nvPicPr>
          <p:cNvPr id="38" name="~PP1743.WAV">
            <a:hlinkClick r:id="" action="ppaction://media"/>
          </p:cNvPr>
          <p:cNvPicPr>
            <a:picLocks noRot="1" noChangeAspect="1"/>
          </p:cNvPicPr>
          <p:nvPr>
            <a:wavAudioFile r:embed="rId1" name="~PP174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6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9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51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2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53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advTm="29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next () Constraints</a:t>
            </a:r>
            <a:endParaRPr lang="en-US" sz="2400" dirty="0"/>
          </a:p>
        </p:txBody>
      </p:sp>
      <p:sp>
        <p:nvSpPr>
          <p:cNvPr id="325665" name="Text Box 33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25666" name="Text Box 34"/>
          <p:cNvSpPr txBox="1">
            <a:spLocks noChangeArrowheads="1"/>
          </p:cNvSpPr>
          <p:nvPr/>
        </p:nvSpPr>
        <p:spPr bwMode="auto">
          <a:xfrm>
            <a:off x="76200" y="28194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sp>
        <p:nvSpPr>
          <p:cNvPr id="325667" name="Text Box 35"/>
          <p:cNvSpPr txBox="1">
            <a:spLocks noChangeArrowheads="1"/>
          </p:cNvSpPr>
          <p:nvPr/>
        </p:nvSpPr>
        <p:spPr bwMode="auto">
          <a:xfrm>
            <a:off x="152400" y="3154363"/>
            <a:ext cx="89916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//</a:t>
            </a:r>
            <a:r>
              <a:rPr lang="en-US" dirty="0"/>
              <a:t>Assume </a:t>
            </a:r>
            <a:r>
              <a:rPr lang="en-US" dirty="0" err="1"/>
              <a:t>nextElemPos</a:t>
            </a:r>
            <a:r>
              <a:rPr lang="en-US" dirty="0"/>
              <a:t> is at start of next token or end of string </a:t>
            </a:r>
            <a:r>
              <a:rPr lang="en-US" dirty="0" smtClean="0"/>
              <a:t>when</a:t>
            </a:r>
          </a:p>
          <a:p>
            <a:pPr algn="l">
              <a:spcBef>
                <a:spcPct val="0"/>
              </a:spcBef>
            </a:pPr>
            <a:r>
              <a:rPr lang="en-US" dirty="0" smtClean="0"/>
              <a:t>//method is called. </a:t>
            </a:r>
          </a:p>
          <a:p>
            <a:pPr algn="l">
              <a:spcBef>
                <a:spcPct val="0"/>
              </a:spcBef>
            </a:pPr>
            <a:r>
              <a:rPr lang="en-US" dirty="0" smtClean="0"/>
              <a:t>//</a:t>
            </a:r>
            <a:r>
              <a:rPr lang="en-US" dirty="0"/>
              <a:t>Method makes sure this is also true before returning.</a:t>
            </a:r>
          </a:p>
          <a:p>
            <a:pPr algn="l">
              <a:spcBef>
                <a:spcPct val="0"/>
              </a:spcBef>
            </a:pPr>
            <a:r>
              <a:rPr lang="en-US" dirty="0"/>
              <a:t>//returns next element if one exists</a:t>
            </a:r>
            <a:endParaRPr lang="en-US" b="1" dirty="0"/>
          </a:p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next() </a:t>
            </a:r>
            <a:r>
              <a:rPr lang="en-US" dirty="0"/>
              <a:t>{</a:t>
            </a:r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pic>
        <p:nvPicPr>
          <p:cNvPr id="45" name="~PP1403.WAV">
            <a:hlinkClick r:id="" action="ppaction://media"/>
          </p:cNvPr>
          <p:cNvPicPr>
            <a:picLocks noRot="1" noChangeAspect="1"/>
          </p:cNvPicPr>
          <p:nvPr>
            <a:wavAudioFile r:embed="rId2" name="~PP140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8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51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6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7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58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60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25668" name="Rectangle 36"/>
          <p:cNvSpPr>
            <a:spLocks noChangeArrowheads="1"/>
          </p:cNvSpPr>
          <p:nvPr/>
        </p:nvSpPr>
        <p:spPr bwMode="auto">
          <a:xfrm>
            <a:off x="61984" y="1738896"/>
            <a:ext cx="609600" cy="457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32"/>
          <p:cNvSpPr>
            <a:spLocks noChangeShapeType="1"/>
          </p:cNvSpPr>
          <p:nvPr/>
        </p:nvSpPr>
        <p:spPr bwMode="auto">
          <a:xfrm>
            <a:off x="76200" y="2209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2882070" y="2209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85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325668" grpId="0" animBg="1"/>
      <p:bldP spid="61" grpId="0" animBg="1"/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next () Code</a:t>
            </a:r>
            <a:endParaRPr lang="en-US" sz="2400" dirty="0"/>
          </a:p>
        </p:txBody>
      </p:sp>
      <p:sp>
        <p:nvSpPr>
          <p:cNvPr id="326689" name="Text Box 33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26690" name="Text Box 34"/>
          <p:cNvSpPr txBox="1">
            <a:spLocks noChangeArrowheads="1"/>
          </p:cNvSpPr>
          <p:nvPr/>
        </p:nvSpPr>
        <p:spPr bwMode="auto">
          <a:xfrm>
            <a:off x="76200" y="28194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sp>
        <p:nvSpPr>
          <p:cNvPr id="326691" name="Text Box 35"/>
          <p:cNvSpPr txBox="1">
            <a:spLocks noChangeArrowheads="1"/>
          </p:cNvSpPr>
          <p:nvPr/>
        </p:nvSpPr>
        <p:spPr bwMode="auto">
          <a:xfrm>
            <a:off x="152400" y="3154362"/>
            <a:ext cx="8991600" cy="39703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//</a:t>
            </a:r>
            <a:r>
              <a:rPr lang="en-US" dirty="0"/>
              <a:t>Assume </a:t>
            </a:r>
            <a:r>
              <a:rPr lang="en-US" dirty="0" err="1" smtClean="0"/>
              <a:t>nextElementPos</a:t>
            </a:r>
            <a:r>
              <a:rPr lang="en-US" dirty="0" smtClean="0"/>
              <a:t> </a:t>
            </a:r>
            <a:r>
              <a:rPr lang="en-US" dirty="0"/>
              <a:t>is at start of next token or end of string when </a:t>
            </a:r>
            <a:endParaRPr lang="en-US" dirty="0" smtClean="0"/>
          </a:p>
          <a:p>
            <a:pPr algn="l">
              <a:spcBef>
                <a:spcPct val="0"/>
              </a:spcBef>
            </a:pPr>
            <a:r>
              <a:rPr lang="en-US" dirty="0" smtClean="0"/>
              <a:t>//</a:t>
            </a:r>
            <a:r>
              <a:rPr lang="en-US" dirty="0"/>
              <a:t>method is called. </a:t>
            </a:r>
          </a:p>
          <a:p>
            <a:pPr algn="l">
              <a:spcBef>
                <a:spcPct val="0"/>
              </a:spcBef>
            </a:pPr>
            <a:r>
              <a:rPr lang="en-US" dirty="0"/>
              <a:t>//Method makes sure this is also true before returning.</a:t>
            </a:r>
          </a:p>
          <a:p>
            <a:pPr algn="l">
              <a:spcBef>
                <a:spcPct val="0"/>
              </a:spcBef>
            </a:pPr>
            <a:r>
              <a:rPr lang="en-US" dirty="0"/>
              <a:t>//returns next element if one exists</a:t>
            </a:r>
            <a:endParaRPr lang="en-US" b="1" dirty="0"/>
          </a:p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next() </a:t>
            </a:r>
            <a:r>
              <a:rPr lang="en-US" dirty="0"/>
              <a:t>{</a:t>
            </a:r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 smtClean="0"/>
          </a:p>
          <a:p>
            <a:pPr algn="l">
              <a:spcBef>
                <a:spcPct val="0"/>
              </a:spcBef>
            </a:pPr>
            <a:endParaRPr lang="en-US" dirty="0" smtClean="0"/>
          </a:p>
          <a:p>
            <a:pPr algn="l">
              <a:spcBef>
                <a:spcPct val="0"/>
              </a:spcBef>
            </a:pPr>
            <a:endParaRPr lang="en-US" dirty="0" smtClean="0"/>
          </a:p>
          <a:p>
            <a:pPr algn="l">
              <a:spcBef>
                <a:spcPct val="0"/>
              </a:spcBef>
            </a:pPr>
            <a:endParaRPr lang="en-US" dirty="0" smtClean="0"/>
          </a:p>
          <a:p>
            <a:pPr algn="l"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09600" y="4921250"/>
            <a:ext cx="5218115" cy="1936750"/>
            <a:chOff x="384" y="3100"/>
            <a:chExt cx="3287" cy="1220"/>
          </a:xfrm>
        </p:grpSpPr>
        <p:sp>
          <p:nvSpPr>
            <p:cNvPr id="326693" name="Text Box 37"/>
            <p:cNvSpPr txBox="1">
              <a:spLocks noChangeArrowheads="1"/>
            </p:cNvSpPr>
            <p:nvPr/>
          </p:nvSpPr>
          <p:spPr bwMode="auto">
            <a:xfrm>
              <a:off x="432" y="3100"/>
              <a:ext cx="3239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b="1" dirty="0"/>
                <a:t>char</a:t>
              </a:r>
              <a:r>
                <a:rPr lang="en-US" dirty="0"/>
                <a:t> </a:t>
              </a:r>
              <a:r>
                <a:rPr lang="en-US" dirty="0" err="1"/>
                <a:t>retVal</a:t>
              </a:r>
              <a:r>
                <a:rPr lang="en-US" dirty="0"/>
                <a:t> =  </a:t>
              </a:r>
              <a:r>
                <a:rPr lang="en-US" dirty="0" err="1" smtClean="0"/>
                <a:t>string.charAt</a:t>
              </a:r>
              <a:r>
                <a:rPr lang="en-US" dirty="0" smtClean="0"/>
                <a:t>(</a:t>
              </a:r>
              <a:r>
                <a:rPr lang="en-US" dirty="0" err="1" smtClean="0"/>
                <a:t>nextElementPos</a:t>
              </a:r>
              <a:r>
                <a:rPr lang="en-US" dirty="0"/>
                <a:t>)</a:t>
              </a:r>
            </a:p>
          </p:txBody>
        </p:sp>
        <p:sp>
          <p:nvSpPr>
            <p:cNvPr id="326694" name="Text Box 38"/>
            <p:cNvSpPr txBox="1">
              <a:spLocks noChangeArrowheads="1"/>
            </p:cNvSpPr>
            <p:nvPr/>
          </p:nvSpPr>
          <p:spPr bwMode="auto">
            <a:xfrm>
              <a:off x="384" y="4032"/>
              <a:ext cx="1229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b="1"/>
                <a:t>return</a:t>
              </a:r>
              <a:r>
                <a:rPr lang="en-US"/>
                <a:t> retVal;</a:t>
              </a:r>
            </a:p>
          </p:txBody>
        </p:sp>
      </p:grpSp>
      <p:sp>
        <p:nvSpPr>
          <p:cNvPr id="326696" name="Text Box 40"/>
          <p:cNvSpPr txBox="1">
            <a:spLocks noChangeArrowheads="1"/>
          </p:cNvSpPr>
          <p:nvPr/>
        </p:nvSpPr>
        <p:spPr bwMode="auto">
          <a:xfrm>
            <a:off x="685800" y="5440363"/>
            <a:ext cx="8458200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/>
              <a:t>while</a:t>
            </a:r>
            <a:r>
              <a:rPr lang="en-US"/>
              <a:t> (!isUpperCase(string.charAt(nextElementPos)))</a:t>
            </a:r>
            <a:endParaRPr lang="en-US">
              <a:solidFill>
                <a:schemeClr val="tx1"/>
              </a:solidFill>
            </a:endParaRPr>
          </a:p>
          <a:p>
            <a:pPr lvl="2" algn="l">
              <a:spcBef>
                <a:spcPct val="0"/>
              </a:spcBef>
            </a:pPr>
            <a:endParaRPr lang="en-US"/>
          </a:p>
        </p:txBody>
      </p:sp>
      <p:sp>
        <p:nvSpPr>
          <p:cNvPr id="326697" name="Text Box 41"/>
          <p:cNvSpPr txBox="1">
            <a:spLocks noChangeArrowheads="1"/>
          </p:cNvSpPr>
          <p:nvPr/>
        </p:nvSpPr>
        <p:spPr bwMode="auto">
          <a:xfrm>
            <a:off x="1371600" y="6019800"/>
            <a:ext cx="221773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nextElemPos++;</a:t>
            </a:r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2871789" y="2209800"/>
            <a:ext cx="2032000" cy="3352800"/>
            <a:chOff x="1809" y="1296"/>
            <a:chExt cx="1280" cy="2112"/>
          </a:xfrm>
        </p:grpSpPr>
        <p:sp>
          <p:nvSpPr>
            <p:cNvPr id="326699" name="Line 43"/>
            <p:cNvSpPr>
              <a:spLocks noChangeShapeType="1"/>
            </p:cNvSpPr>
            <p:nvPr/>
          </p:nvSpPr>
          <p:spPr bwMode="auto">
            <a:xfrm flipH="1">
              <a:off x="2496" y="1776"/>
              <a:ext cx="0" cy="163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700" name="Text Box 44"/>
            <p:cNvSpPr txBox="1">
              <a:spLocks noChangeArrowheads="1"/>
            </p:cNvSpPr>
            <p:nvPr/>
          </p:nvSpPr>
          <p:spPr bwMode="auto">
            <a:xfrm>
              <a:off x="1809" y="1296"/>
              <a:ext cx="1280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dirty="0"/>
                <a:t>Unexecuted Loop</a:t>
              </a:r>
            </a:p>
          </p:txBody>
        </p:sp>
      </p:grpSp>
      <p:pic>
        <p:nvPicPr>
          <p:cNvPr id="47" name="~PP1324.WAV">
            <a:hlinkClick r:id="" action="ppaction://media"/>
          </p:cNvPr>
          <p:cNvPicPr>
            <a:picLocks noRot="1" noChangeAspect="1"/>
          </p:cNvPicPr>
          <p:nvPr>
            <a:wavAudioFile r:embed="rId2" name="~PP132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6" name="Line 32"/>
          <p:cNvSpPr>
            <a:spLocks noChangeShapeType="1"/>
          </p:cNvSpPr>
          <p:nvPr/>
        </p:nvSpPr>
        <p:spPr bwMode="auto">
          <a:xfrm>
            <a:off x="76200" y="2209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51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3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58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0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1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62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63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64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5" name="Rectangle 36"/>
          <p:cNvSpPr>
            <a:spLocks noChangeArrowheads="1"/>
          </p:cNvSpPr>
          <p:nvPr/>
        </p:nvSpPr>
        <p:spPr bwMode="auto">
          <a:xfrm>
            <a:off x="61984" y="1738896"/>
            <a:ext cx="609600" cy="457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67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26696" grpId="0" autoUpdateAnimBg="0"/>
      <p:bldP spid="326697" grpId="0" autoUpdateAnimBg="0"/>
      <p:bldP spid="6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next () Modular Code</a:t>
            </a:r>
            <a:endParaRPr lang="en-US" sz="2400" dirty="0"/>
          </a:p>
        </p:txBody>
      </p:sp>
      <p:sp>
        <p:nvSpPr>
          <p:cNvPr id="327713" name="Text Box 33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27714" name="Text Box 34"/>
          <p:cNvSpPr txBox="1">
            <a:spLocks noChangeArrowheads="1"/>
          </p:cNvSpPr>
          <p:nvPr/>
        </p:nvSpPr>
        <p:spPr bwMode="auto">
          <a:xfrm>
            <a:off x="76200" y="28194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sp>
        <p:nvSpPr>
          <p:cNvPr id="327715" name="Text Box 35"/>
          <p:cNvSpPr txBox="1">
            <a:spLocks noChangeArrowheads="1"/>
          </p:cNvSpPr>
          <p:nvPr/>
        </p:nvSpPr>
        <p:spPr bwMode="auto">
          <a:xfrm>
            <a:off x="152400" y="3154363"/>
            <a:ext cx="8991600" cy="36933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//</a:t>
            </a:r>
            <a:r>
              <a:rPr lang="en-US" dirty="0"/>
              <a:t>Assume </a:t>
            </a:r>
            <a:r>
              <a:rPr lang="en-US" dirty="0" err="1"/>
              <a:t>nextElemPos</a:t>
            </a:r>
            <a:r>
              <a:rPr lang="en-US" dirty="0"/>
              <a:t> is at start of next token or end of string when </a:t>
            </a:r>
            <a:endParaRPr lang="en-US" dirty="0" smtClean="0"/>
          </a:p>
          <a:p>
            <a:pPr algn="l">
              <a:spcBef>
                <a:spcPct val="0"/>
              </a:spcBef>
            </a:pPr>
            <a:r>
              <a:rPr lang="en-US" dirty="0" smtClean="0"/>
              <a:t>//</a:t>
            </a:r>
            <a:r>
              <a:rPr lang="en-US" dirty="0"/>
              <a:t>method is called. </a:t>
            </a:r>
          </a:p>
          <a:p>
            <a:pPr algn="l">
              <a:spcBef>
                <a:spcPct val="0"/>
              </a:spcBef>
            </a:pPr>
            <a:r>
              <a:rPr lang="en-US" dirty="0"/>
              <a:t>//Method makes sure this is also true before returning.</a:t>
            </a:r>
          </a:p>
          <a:p>
            <a:pPr algn="l">
              <a:spcBef>
                <a:spcPct val="0"/>
              </a:spcBef>
            </a:pPr>
            <a:r>
              <a:rPr lang="en-US" dirty="0"/>
              <a:t>//returns next element if one exists</a:t>
            </a:r>
            <a:endParaRPr lang="en-US" b="1" dirty="0"/>
          </a:p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next() </a:t>
            </a:r>
            <a:r>
              <a:rPr lang="en-US" dirty="0"/>
              <a:t>{</a:t>
            </a:r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 smtClean="0"/>
          </a:p>
          <a:p>
            <a:pPr algn="l">
              <a:spcBef>
                <a:spcPct val="0"/>
              </a:spcBef>
            </a:pPr>
            <a:endParaRPr lang="en-US" dirty="0" smtClean="0"/>
          </a:p>
          <a:p>
            <a:pPr algn="l">
              <a:spcBef>
                <a:spcPct val="0"/>
              </a:spcBef>
            </a:pPr>
            <a:endParaRPr lang="en-US" dirty="0" smtClean="0"/>
          </a:p>
          <a:p>
            <a:pPr algn="l"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327716" name="Text Box 36"/>
          <p:cNvSpPr txBox="1">
            <a:spLocks noChangeArrowheads="1"/>
          </p:cNvSpPr>
          <p:nvPr/>
        </p:nvSpPr>
        <p:spPr bwMode="auto">
          <a:xfrm>
            <a:off x="677863" y="5454134"/>
            <a:ext cx="2962671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 smtClean="0"/>
              <a:t>movePastCurrentToken</a:t>
            </a:r>
            <a:r>
              <a:rPr lang="en-US" dirty="0" smtClean="0"/>
              <a:t>();</a:t>
            </a:r>
            <a:endParaRPr lang="en-US" dirty="0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684213" y="5073650"/>
            <a:ext cx="3014661" cy="1549400"/>
            <a:chOff x="431" y="3196"/>
            <a:chExt cx="1899" cy="976"/>
          </a:xfrm>
        </p:grpSpPr>
        <p:sp>
          <p:nvSpPr>
            <p:cNvPr id="327718" name="Text Box 38"/>
            <p:cNvSpPr txBox="1">
              <a:spLocks noChangeArrowheads="1"/>
            </p:cNvSpPr>
            <p:nvPr/>
          </p:nvSpPr>
          <p:spPr bwMode="auto">
            <a:xfrm>
              <a:off x="432" y="3196"/>
              <a:ext cx="1898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b="1" dirty="0"/>
                <a:t>char</a:t>
              </a:r>
              <a:r>
                <a:rPr lang="en-US" dirty="0"/>
                <a:t> </a:t>
              </a:r>
              <a:r>
                <a:rPr lang="en-US" dirty="0" err="1"/>
                <a:t>retVal</a:t>
              </a:r>
              <a:r>
                <a:rPr lang="en-US" dirty="0"/>
                <a:t> =  </a:t>
              </a:r>
              <a:r>
                <a:rPr lang="en-US" dirty="0" err="1" smtClean="0"/>
                <a:t>getToken</a:t>
              </a:r>
              <a:r>
                <a:rPr lang="en-US" dirty="0"/>
                <a:t>();</a:t>
              </a:r>
            </a:p>
          </p:txBody>
        </p:sp>
        <p:sp>
          <p:nvSpPr>
            <p:cNvPr id="327719" name="Text Box 39"/>
            <p:cNvSpPr txBox="1">
              <a:spLocks noChangeArrowheads="1"/>
            </p:cNvSpPr>
            <p:nvPr/>
          </p:nvSpPr>
          <p:spPr bwMode="auto">
            <a:xfrm>
              <a:off x="431" y="3884"/>
              <a:ext cx="1229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b="1"/>
                <a:t>return</a:t>
              </a:r>
              <a:r>
                <a:rPr lang="en-US"/>
                <a:t> retVal;</a:t>
              </a:r>
            </a:p>
          </p:txBody>
        </p:sp>
      </p:grpSp>
      <p:sp>
        <p:nvSpPr>
          <p:cNvPr id="327720" name="Text Box 40"/>
          <p:cNvSpPr txBox="1">
            <a:spLocks noChangeArrowheads="1"/>
          </p:cNvSpPr>
          <p:nvPr/>
        </p:nvSpPr>
        <p:spPr bwMode="auto">
          <a:xfrm>
            <a:off x="715963" y="5791200"/>
            <a:ext cx="3584575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skipNonTokenCharacters();</a:t>
            </a:r>
          </a:p>
        </p:txBody>
      </p:sp>
      <p:pic>
        <p:nvPicPr>
          <p:cNvPr id="50" name="~PP2463.WAV">
            <a:hlinkClick r:id="" action="ppaction://media"/>
          </p:cNvPr>
          <p:cNvPicPr>
            <a:picLocks noRot="1" noChangeAspect="1"/>
          </p:cNvPicPr>
          <p:nvPr>
            <a:wavAudioFile r:embed="rId2" name="~PP246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9" name="Line 32"/>
          <p:cNvSpPr>
            <a:spLocks noChangeShapeType="1"/>
          </p:cNvSpPr>
          <p:nvPr/>
        </p:nvSpPr>
        <p:spPr bwMode="auto">
          <a:xfrm>
            <a:off x="76200" y="2209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Line 32"/>
          <p:cNvSpPr>
            <a:spLocks noChangeShapeType="1"/>
          </p:cNvSpPr>
          <p:nvPr/>
        </p:nvSpPr>
        <p:spPr bwMode="auto">
          <a:xfrm>
            <a:off x="685800" y="2209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59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62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64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6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67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68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9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70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71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72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73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4" name="Rectangle 36"/>
          <p:cNvSpPr>
            <a:spLocks noChangeArrowheads="1"/>
          </p:cNvSpPr>
          <p:nvPr/>
        </p:nvSpPr>
        <p:spPr bwMode="auto">
          <a:xfrm>
            <a:off x="61984" y="1738896"/>
            <a:ext cx="609600" cy="457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Line 32"/>
          <p:cNvSpPr>
            <a:spLocks noChangeShapeType="1"/>
          </p:cNvSpPr>
          <p:nvPr/>
        </p:nvSpPr>
        <p:spPr bwMode="auto">
          <a:xfrm>
            <a:off x="2882070" y="2174875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32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27716" grpId="0" autoUpdateAnimBg="0"/>
      <p:bldP spid="327720" grpId="0" autoUpdateAnimBg="0"/>
      <p:bldP spid="49" grpId="0" animBg="1"/>
      <p:bldP spid="57" grpId="0" animBg="1"/>
      <p:bldP spid="74" grpId="0" animBg="1"/>
      <p:bldP spid="7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extractToken</a:t>
            </a:r>
            <a:r>
              <a:rPr lang="en-US" sz="4000" dirty="0" smtClean="0"/>
              <a:t>()</a:t>
            </a:r>
            <a:endParaRPr lang="en-US" sz="2400" dirty="0"/>
          </a:p>
        </p:txBody>
      </p:sp>
      <p:sp>
        <p:nvSpPr>
          <p:cNvPr id="328737" name="Text Box 33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28738" name="Text Box 34"/>
          <p:cNvSpPr txBox="1">
            <a:spLocks noChangeArrowheads="1"/>
          </p:cNvSpPr>
          <p:nvPr/>
        </p:nvSpPr>
        <p:spPr bwMode="auto">
          <a:xfrm>
            <a:off x="76200" y="28194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sp>
        <p:nvSpPr>
          <p:cNvPr id="328739" name="Text Box 35"/>
          <p:cNvSpPr txBox="1">
            <a:spLocks noChangeArrowheads="1"/>
          </p:cNvSpPr>
          <p:nvPr/>
        </p:nvSpPr>
        <p:spPr bwMode="auto">
          <a:xfrm>
            <a:off x="152400" y="3992563"/>
            <a:ext cx="89916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//</a:t>
            </a:r>
            <a:r>
              <a:rPr lang="en-US" dirty="0"/>
              <a:t>Assume </a:t>
            </a:r>
            <a:r>
              <a:rPr lang="en-US" dirty="0" err="1"/>
              <a:t>nextElemPos</a:t>
            </a:r>
            <a:r>
              <a:rPr lang="en-US" dirty="0"/>
              <a:t> is at start of next token or end of string when </a:t>
            </a:r>
            <a:endParaRPr lang="en-US" dirty="0" smtClean="0"/>
          </a:p>
          <a:p>
            <a:pPr algn="l">
              <a:spcBef>
                <a:spcPct val="0"/>
              </a:spcBef>
            </a:pPr>
            <a:r>
              <a:rPr lang="en-US" dirty="0" smtClean="0"/>
              <a:t>//</a:t>
            </a:r>
            <a:r>
              <a:rPr lang="en-US" dirty="0"/>
              <a:t>method is called. </a:t>
            </a:r>
          </a:p>
          <a:p>
            <a:pPr algn="l">
              <a:spcBef>
                <a:spcPct val="0"/>
              </a:spcBef>
            </a:pPr>
            <a:r>
              <a:rPr lang="en-US" dirty="0"/>
              <a:t>//returns next token if one exists</a:t>
            </a:r>
            <a:endParaRPr lang="en-US" b="1" dirty="0"/>
          </a:p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err="1" smtClean="0"/>
              <a:t>getToken</a:t>
            </a:r>
            <a:r>
              <a:rPr lang="en-US" dirty="0"/>
              <a:t>() {</a:t>
            </a:r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 smtClean="0"/>
          </a:p>
          <a:p>
            <a:pPr algn="l"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328741" name="Text Box 37"/>
          <p:cNvSpPr txBox="1">
            <a:spLocks noChangeArrowheads="1"/>
          </p:cNvSpPr>
          <p:nvPr/>
        </p:nvSpPr>
        <p:spPr bwMode="auto">
          <a:xfrm>
            <a:off x="677863" y="5410200"/>
            <a:ext cx="541813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b="1"/>
              <a:t>return</a:t>
            </a:r>
            <a:r>
              <a:rPr lang="en-US"/>
              <a:t> string.charAt(nextElementPos);</a:t>
            </a:r>
          </a:p>
        </p:txBody>
      </p:sp>
      <p:pic>
        <p:nvPicPr>
          <p:cNvPr id="40" name="~PP712.WAV">
            <a:hlinkClick r:id="" action="ppaction://media"/>
          </p:cNvPr>
          <p:cNvPicPr>
            <a:picLocks noRot="1" noChangeAspect="1"/>
          </p:cNvPicPr>
          <p:nvPr>
            <a:wavAudioFile r:embed="rId2" name="~PP71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8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0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1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4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55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6" name="Rectangle 36"/>
          <p:cNvSpPr>
            <a:spLocks noChangeArrowheads="1"/>
          </p:cNvSpPr>
          <p:nvPr/>
        </p:nvSpPr>
        <p:spPr bwMode="auto">
          <a:xfrm>
            <a:off x="61984" y="1738896"/>
            <a:ext cx="609600" cy="457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Line 32"/>
          <p:cNvSpPr>
            <a:spLocks noChangeShapeType="1"/>
          </p:cNvSpPr>
          <p:nvPr/>
        </p:nvSpPr>
        <p:spPr bwMode="auto">
          <a:xfrm>
            <a:off x="76200" y="2209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4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28741" grpId="0" autoUpdateAnimBg="0"/>
      <p:bldP spid="56" grpId="0" animBg="1"/>
      <p:bldP spid="5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movePastCurrentToken()</a:t>
            </a:r>
            <a:endParaRPr lang="en-US" sz="2400"/>
          </a:p>
        </p:txBody>
      </p:sp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152400" y="3336925"/>
            <a:ext cx="8991600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//</a:t>
            </a:r>
            <a:r>
              <a:rPr lang="en-US" dirty="0"/>
              <a:t>Assume </a:t>
            </a:r>
            <a:r>
              <a:rPr lang="en-US" dirty="0" err="1"/>
              <a:t>nextElemPos</a:t>
            </a:r>
            <a:r>
              <a:rPr lang="en-US" dirty="0"/>
              <a:t> is at start of next token or end of string when </a:t>
            </a:r>
            <a:endParaRPr lang="en-US" dirty="0" smtClean="0"/>
          </a:p>
          <a:p>
            <a:pPr algn="l">
              <a:spcBef>
                <a:spcPct val="0"/>
              </a:spcBef>
            </a:pPr>
            <a:r>
              <a:rPr lang="en-US" dirty="0" smtClean="0"/>
              <a:t>//</a:t>
            </a:r>
            <a:r>
              <a:rPr lang="en-US" dirty="0"/>
              <a:t>method is called. </a:t>
            </a:r>
          </a:p>
          <a:p>
            <a:pPr algn="l">
              <a:spcBef>
                <a:spcPct val="0"/>
              </a:spcBef>
            </a:pPr>
            <a:r>
              <a:rPr lang="en-US" dirty="0"/>
              <a:t>//Moves past current token.</a:t>
            </a:r>
            <a:endParaRPr lang="en-US" b="1" dirty="0"/>
          </a:p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dirty="0" err="1" smtClean="0"/>
              <a:t>movePastCurrentToken</a:t>
            </a:r>
            <a:r>
              <a:rPr lang="en-US" dirty="0" smtClean="0"/>
              <a:t>() </a:t>
            </a:r>
            <a:r>
              <a:rPr lang="en-US" dirty="0"/>
              <a:t>{</a:t>
            </a:r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329732" name="Text Box 4"/>
          <p:cNvSpPr txBox="1">
            <a:spLocks noChangeArrowheads="1"/>
          </p:cNvSpPr>
          <p:nvPr/>
        </p:nvSpPr>
        <p:spPr bwMode="auto">
          <a:xfrm>
            <a:off x="1066800" y="4996934"/>
            <a:ext cx="1933543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 smtClean="0"/>
              <a:t>nextElemPos</a:t>
            </a:r>
            <a:r>
              <a:rPr lang="en-US" dirty="0" smtClean="0"/>
              <a:t>++;</a:t>
            </a:r>
            <a:endParaRPr lang="en-US" dirty="0"/>
          </a:p>
        </p:txBody>
      </p:sp>
      <p:sp>
        <p:nvSpPr>
          <p:cNvPr id="329763" name="Text Box 35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29764" name="Text Box 36"/>
          <p:cNvSpPr txBox="1">
            <a:spLocks noChangeArrowheads="1"/>
          </p:cNvSpPr>
          <p:nvPr/>
        </p:nvSpPr>
        <p:spPr bwMode="auto">
          <a:xfrm>
            <a:off x="76200" y="28194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pic>
        <p:nvPicPr>
          <p:cNvPr id="42" name="~PP31.WAV">
            <a:hlinkClick r:id="" action="ppaction://media"/>
          </p:cNvPr>
          <p:cNvPicPr>
            <a:picLocks noRot="1" noChangeAspect="1"/>
          </p:cNvPicPr>
          <p:nvPr>
            <a:wavAudioFile r:embed="rId2" name="~PP3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3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6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8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3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4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55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6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57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9" name="Line 34"/>
          <p:cNvSpPr>
            <a:spLocks noChangeShapeType="1"/>
          </p:cNvSpPr>
          <p:nvPr/>
        </p:nvSpPr>
        <p:spPr bwMode="auto">
          <a:xfrm>
            <a:off x="76200" y="2209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34"/>
          <p:cNvSpPr>
            <a:spLocks noChangeShapeType="1"/>
          </p:cNvSpPr>
          <p:nvPr/>
        </p:nvSpPr>
        <p:spPr bwMode="auto">
          <a:xfrm>
            <a:off x="671584" y="2209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40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29732" grpId="0" autoUpdateAnimBg="0"/>
      <p:bldP spid="59" grpId="0" animBg="1"/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skipNonTokenCharacters()</a:t>
            </a:r>
            <a:endParaRPr lang="en-US" sz="2400"/>
          </a:p>
        </p:txBody>
      </p:sp>
      <p:sp>
        <p:nvSpPr>
          <p:cNvPr id="330784" name="Text Box 32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30785" name="Text Box 33"/>
          <p:cNvSpPr txBox="1">
            <a:spLocks noChangeArrowheads="1"/>
          </p:cNvSpPr>
          <p:nvPr/>
        </p:nvSpPr>
        <p:spPr bwMode="auto">
          <a:xfrm>
            <a:off x="76200" y="28194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sp>
        <p:nvSpPr>
          <p:cNvPr id="330786" name="Text Box 34"/>
          <p:cNvSpPr txBox="1">
            <a:spLocks noChangeArrowheads="1"/>
          </p:cNvSpPr>
          <p:nvPr/>
        </p:nvSpPr>
        <p:spPr bwMode="auto">
          <a:xfrm>
            <a:off x="152400" y="3519488"/>
            <a:ext cx="8991600" cy="30130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336600"/>
                </a:solidFill>
              </a:rPr>
              <a:t>// keep advancing </a:t>
            </a:r>
            <a:r>
              <a:rPr lang="en-US" dirty="0" err="1">
                <a:solidFill>
                  <a:srgbClr val="336600"/>
                </a:solidFill>
              </a:rPr>
              <a:t>nextElementPos</a:t>
            </a:r>
            <a:r>
              <a:rPr lang="en-US" dirty="0">
                <a:solidFill>
                  <a:srgbClr val="336600"/>
                </a:solidFill>
              </a:rPr>
              <a:t> until we hit the next upper case 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336600"/>
                </a:solidFill>
              </a:rPr>
              <a:t> </a:t>
            </a:r>
          </a:p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dirty="0" err="1"/>
              <a:t>skipNonTokenCharacters</a:t>
            </a:r>
            <a:r>
              <a:rPr lang="en-US" dirty="0"/>
              <a:t>() {</a:t>
            </a:r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330787" name="Text Box 35"/>
          <p:cNvSpPr txBox="1">
            <a:spLocks noChangeArrowheads="1"/>
          </p:cNvSpPr>
          <p:nvPr/>
        </p:nvSpPr>
        <p:spPr bwMode="auto">
          <a:xfrm>
            <a:off x="762000" y="4983163"/>
            <a:ext cx="8077200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/>
              <a:t>while</a:t>
            </a:r>
            <a:r>
              <a:rPr lang="en-US"/>
              <a:t> (! isUpperCase(string.charAt(nextElementPos)))</a:t>
            </a:r>
            <a:endParaRPr lang="en-US">
              <a:solidFill>
                <a:schemeClr val="tx1"/>
              </a:solidFill>
            </a:endParaRPr>
          </a:p>
          <a:p>
            <a:pPr lvl="2" algn="l">
              <a:spcBef>
                <a:spcPct val="0"/>
              </a:spcBef>
            </a:pPr>
            <a:endParaRPr lang="en-US"/>
          </a:p>
        </p:txBody>
      </p:sp>
      <p:sp>
        <p:nvSpPr>
          <p:cNvPr id="330788" name="Text Box 36"/>
          <p:cNvSpPr txBox="1">
            <a:spLocks noChangeArrowheads="1"/>
          </p:cNvSpPr>
          <p:nvPr/>
        </p:nvSpPr>
        <p:spPr bwMode="auto">
          <a:xfrm>
            <a:off x="1635125" y="5638800"/>
            <a:ext cx="221773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nextElemPos++;</a:t>
            </a:r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4954589" y="3048000"/>
            <a:ext cx="2938463" cy="2286000"/>
            <a:chOff x="3121" y="1920"/>
            <a:chExt cx="1851" cy="1440"/>
          </a:xfrm>
        </p:grpSpPr>
        <p:sp>
          <p:nvSpPr>
            <p:cNvPr id="330796" name="Line 44"/>
            <p:cNvSpPr>
              <a:spLocks noChangeShapeType="1"/>
            </p:cNvSpPr>
            <p:nvPr/>
          </p:nvSpPr>
          <p:spPr bwMode="auto">
            <a:xfrm>
              <a:off x="4224" y="2256"/>
              <a:ext cx="0" cy="110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797" name="Text Box 45"/>
            <p:cNvSpPr txBox="1">
              <a:spLocks noChangeArrowheads="1"/>
            </p:cNvSpPr>
            <p:nvPr/>
          </p:nvSpPr>
          <p:spPr bwMode="auto">
            <a:xfrm>
              <a:off x="3121" y="1920"/>
              <a:ext cx="1851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dirty="0" err="1"/>
                <a:t>StringIndexOutOfBounds</a:t>
              </a:r>
              <a:endParaRPr lang="en-US" dirty="0"/>
            </a:p>
          </p:txBody>
        </p:sp>
      </p:grpSp>
      <p:pic>
        <p:nvPicPr>
          <p:cNvPr id="48" name="~PP2111.WAV">
            <a:hlinkClick r:id="" action="ppaction://media"/>
          </p:cNvPr>
          <p:cNvPicPr>
            <a:picLocks noRot="1" noChangeAspect="1"/>
          </p:cNvPicPr>
          <p:nvPr>
            <a:wavAudioFile r:embed="rId2" name="~PP211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2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54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63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671584" y="2209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>
            <a:off x="2882070" y="2209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4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30786" grpId="0" animBg="1" autoUpdateAnimBg="0"/>
      <p:bldP spid="330787" grpId="0" autoUpdateAnimBg="0"/>
      <p:bldP spid="330788" grpId="0" autoUpdateAnimBg="0"/>
      <p:bldP spid="34" grpId="0" animBg="1"/>
      <p:bldP spid="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Short Circuit And</a:t>
            </a:r>
            <a:endParaRPr lang="en-US" sz="2400" dirty="0"/>
          </a:p>
        </p:txBody>
      </p:sp>
      <p:sp>
        <p:nvSpPr>
          <p:cNvPr id="331808" name="Text Box 32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31809" name="Text Box 33"/>
          <p:cNvSpPr txBox="1">
            <a:spLocks noChangeArrowheads="1"/>
          </p:cNvSpPr>
          <p:nvPr/>
        </p:nvSpPr>
        <p:spPr bwMode="auto">
          <a:xfrm>
            <a:off x="76200" y="28194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sp>
        <p:nvSpPr>
          <p:cNvPr id="331810" name="Text Box 34"/>
          <p:cNvSpPr txBox="1">
            <a:spLocks noChangeArrowheads="1"/>
          </p:cNvSpPr>
          <p:nvPr/>
        </p:nvSpPr>
        <p:spPr bwMode="auto">
          <a:xfrm>
            <a:off x="152400" y="3519488"/>
            <a:ext cx="8991600" cy="30130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336600"/>
                </a:solidFill>
              </a:rPr>
              <a:t>// keep advancing nextElementPos until we hit the next upper case or go</a:t>
            </a:r>
          </a:p>
          <a:p>
            <a:pPr algn="l">
              <a:spcBef>
                <a:spcPct val="0"/>
              </a:spcBef>
            </a:pPr>
            <a:r>
              <a:rPr lang="en-US">
                <a:solidFill>
                  <a:srgbClr val="336600"/>
                </a:solidFill>
              </a:rPr>
              <a:t>// beyond the end of the string.</a:t>
            </a:r>
          </a:p>
          <a:p>
            <a:pPr algn="l">
              <a:spcBef>
                <a:spcPct val="0"/>
              </a:spcBef>
            </a:pPr>
            <a:r>
              <a:rPr lang="en-US" b="1"/>
              <a:t>public</a:t>
            </a:r>
            <a:r>
              <a:rPr lang="en-US"/>
              <a:t> </a:t>
            </a:r>
            <a:r>
              <a:rPr lang="en-US" b="1"/>
              <a:t>void</a:t>
            </a:r>
            <a:r>
              <a:rPr lang="en-US"/>
              <a:t> skipNonTokenCharacters() {</a:t>
            </a:r>
          </a:p>
          <a:p>
            <a:pPr algn="l">
              <a:spcBef>
                <a:spcPct val="0"/>
              </a:spcBef>
            </a:pPr>
            <a:endParaRPr lang="en-US"/>
          </a:p>
          <a:p>
            <a:pPr algn="l">
              <a:spcBef>
                <a:spcPct val="0"/>
              </a:spcBef>
            </a:pPr>
            <a:endParaRPr lang="en-US"/>
          </a:p>
          <a:p>
            <a:pPr algn="l">
              <a:spcBef>
                <a:spcPct val="0"/>
              </a:spcBef>
            </a:pPr>
            <a:endParaRPr lang="en-US"/>
          </a:p>
          <a:p>
            <a:pPr algn="l">
              <a:spcBef>
                <a:spcPct val="0"/>
              </a:spcBef>
            </a:pPr>
            <a:endParaRPr lang="en-US"/>
          </a:p>
          <a:p>
            <a:pPr algn="l">
              <a:spcBef>
                <a:spcPct val="0"/>
              </a:spcBef>
            </a:pPr>
            <a:r>
              <a:rPr lang="en-US"/>
              <a:t>}</a:t>
            </a:r>
          </a:p>
        </p:txBody>
      </p:sp>
      <p:sp>
        <p:nvSpPr>
          <p:cNvPr id="331811" name="Text Box 35"/>
          <p:cNvSpPr txBox="1">
            <a:spLocks noChangeArrowheads="1"/>
          </p:cNvSpPr>
          <p:nvPr/>
        </p:nvSpPr>
        <p:spPr bwMode="auto">
          <a:xfrm>
            <a:off x="762000" y="4618038"/>
            <a:ext cx="7391400" cy="15525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/>
              <a:t>while</a:t>
            </a:r>
            <a:r>
              <a:rPr lang="en-US"/>
              <a:t> (nextElementPos &lt; string.length() &amp;&amp;    	!Character.isUpperCase(string.charAt(nextElementPos)))</a:t>
            </a:r>
            <a:endParaRPr lang="en-US">
              <a:solidFill>
                <a:schemeClr val="tx1"/>
              </a:solidFill>
            </a:endParaRPr>
          </a:p>
          <a:p>
            <a:pPr lvl="2" algn="l">
              <a:spcBef>
                <a:spcPct val="0"/>
              </a:spcBef>
            </a:pPr>
            <a:endParaRPr lang="en-US"/>
          </a:p>
        </p:txBody>
      </p:sp>
      <p:sp>
        <p:nvSpPr>
          <p:cNvPr id="331812" name="Text Box 36"/>
          <p:cNvSpPr txBox="1">
            <a:spLocks noChangeArrowheads="1"/>
          </p:cNvSpPr>
          <p:nvPr/>
        </p:nvSpPr>
        <p:spPr bwMode="auto">
          <a:xfrm>
            <a:off x="1635125" y="5638800"/>
            <a:ext cx="221773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nextElemPos++;</a:t>
            </a:r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4887914" y="3048000"/>
            <a:ext cx="3041650" cy="2286000"/>
            <a:chOff x="3079" y="1920"/>
            <a:chExt cx="1916" cy="1440"/>
          </a:xfrm>
        </p:grpSpPr>
        <p:sp>
          <p:nvSpPr>
            <p:cNvPr id="331820" name="Line 44"/>
            <p:cNvSpPr>
              <a:spLocks noChangeShapeType="1"/>
            </p:cNvSpPr>
            <p:nvPr/>
          </p:nvSpPr>
          <p:spPr bwMode="auto">
            <a:xfrm>
              <a:off x="4224" y="2256"/>
              <a:ext cx="0" cy="110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21" name="Text Box 45"/>
            <p:cNvSpPr txBox="1">
              <a:spLocks noChangeArrowheads="1"/>
            </p:cNvSpPr>
            <p:nvPr/>
          </p:nvSpPr>
          <p:spPr bwMode="auto">
            <a:xfrm>
              <a:off x="3079" y="1920"/>
              <a:ext cx="1916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dirty="0" err="1"/>
                <a:t>StringIndexOutOfBounds</a:t>
              </a:r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1447800" y="3124200"/>
            <a:ext cx="4114800" cy="1905000"/>
            <a:chOff x="1152" y="1920"/>
            <a:chExt cx="2592" cy="1200"/>
          </a:xfrm>
        </p:grpSpPr>
        <p:sp>
          <p:nvSpPr>
            <p:cNvPr id="331823" name="Line 47"/>
            <p:cNvSpPr>
              <a:spLocks noChangeShapeType="1"/>
            </p:cNvSpPr>
            <p:nvPr/>
          </p:nvSpPr>
          <p:spPr bwMode="auto">
            <a:xfrm>
              <a:off x="1728" y="2160"/>
              <a:ext cx="2016" cy="96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24" name="Text Box 48"/>
            <p:cNvSpPr txBox="1">
              <a:spLocks noChangeArrowheads="1"/>
            </p:cNvSpPr>
            <p:nvPr/>
          </p:nvSpPr>
          <p:spPr bwMode="auto">
            <a:xfrm>
              <a:off x="1152" y="1920"/>
              <a:ext cx="945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dirty="0"/>
                <a:t>short-circuit</a:t>
              </a:r>
            </a:p>
          </p:txBody>
        </p:sp>
      </p:grpSp>
      <p:pic>
        <p:nvPicPr>
          <p:cNvPr id="51" name="~PP2394.WAV">
            <a:hlinkClick r:id="" action="ppaction://media"/>
          </p:cNvPr>
          <p:cNvPicPr>
            <a:picLocks noRot="1" noChangeAspect="1"/>
          </p:cNvPicPr>
          <p:nvPr>
            <a:wavAudioFile r:embed="rId1" name="~PP239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52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57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60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61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2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3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64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65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66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7" name="Line 34"/>
          <p:cNvSpPr>
            <a:spLocks noChangeShapeType="1"/>
          </p:cNvSpPr>
          <p:nvPr/>
        </p:nvSpPr>
        <p:spPr bwMode="auto">
          <a:xfrm>
            <a:off x="2882070" y="2209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23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Reversing order</a:t>
            </a:r>
            <a:endParaRPr lang="en-US" sz="2400" dirty="0"/>
          </a:p>
        </p:txBody>
      </p:sp>
      <p:sp>
        <p:nvSpPr>
          <p:cNvPr id="331808" name="Text Box 32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31809" name="Text Box 33"/>
          <p:cNvSpPr txBox="1">
            <a:spLocks noChangeArrowheads="1"/>
          </p:cNvSpPr>
          <p:nvPr/>
        </p:nvSpPr>
        <p:spPr bwMode="auto">
          <a:xfrm>
            <a:off x="76200" y="28194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sp>
        <p:nvSpPr>
          <p:cNvPr id="331810" name="Text Box 34"/>
          <p:cNvSpPr txBox="1">
            <a:spLocks noChangeArrowheads="1"/>
          </p:cNvSpPr>
          <p:nvPr/>
        </p:nvSpPr>
        <p:spPr bwMode="auto">
          <a:xfrm>
            <a:off x="152400" y="3519488"/>
            <a:ext cx="8991600" cy="30130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336600"/>
                </a:solidFill>
              </a:rPr>
              <a:t>// keep advancing nextElementPos until we hit the next upper case or go</a:t>
            </a:r>
          </a:p>
          <a:p>
            <a:pPr algn="l">
              <a:spcBef>
                <a:spcPct val="0"/>
              </a:spcBef>
            </a:pPr>
            <a:r>
              <a:rPr lang="en-US">
                <a:solidFill>
                  <a:srgbClr val="336600"/>
                </a:solidFill>
              </a:rPr>
              <a:t>// beyond the end of the string.</a:t>
            </a:r>
          </a:p>
          <a:p>
            <a:pPr algn="l">
              <a:spcBef>
                <a:spcPct val="0"/>
              </a:spcBef>
            </a:pPr>
            <a:r>
              <a:rPr lang="en-US" b="1"/>
              <a:t>public</a:t>
            </a:r>
            <a:r>
              <a:rPr lang="en-US"/>
              <a:t> </a:t>
            </a:r>
            <a:r>
              <a:rPr lang="en-US" b="1"/>
              <a:t>void</a:t>
            </a:r>
            <a:r>
              <a:rPr lang="en-US"/>
              <a:t> skipNonTokenCharacters() {</a:t>
            </a:r>
          </a:p>
          <a:p>
            <a:pPr algn="l">
              <a:spcBef>
                <a:spcPct val="0"/>
              </a:spcBef>
            </a:pPr>
            <a:endParaRPr lang="en-US"/>
          </a:p>
          <a:p>
            <a:pPr algn="l">
              <a:spcBef>
                <a:spcPct val="0"/>
              </a:spcBef>
            </a:pPr>
            <a:endParaRPr lang="en-US"/>
          </a:p>
          <a:p>
            <a:pPr algn="l">
              <a:spcBef>
                <a:spcPct val="0"/>
              </a:spcBef>
            </a:pPr>
            <a:endParaRPr lang="en-US"/>
          </a:p>
          <a:p>
            <a:pPr algn="l">
              <a:spcBef>
                <a:spcPct val="0"/>
              </a:spcBef>
            </a:pPr>
            <a:endParaRPr lang="en-US"/>
          </a:p>
          <a:p>
            <a:pPr algn="l">
              <a:spcBef>
                <a:spcPct val="0"/>
              </a:spcBef>
            </a:pPr>
            <a:r>
              <a:rPr lang="en-US"/>
              <a:t>}</a:t>
            </a:r>
          </a:p>
        </p:txBody>
      </p:sp>
      <p:sp>
        <p:nvSpPr>
          <p:cNvPr id="331811" name="Text Box 35"/>
          <p:cNvSpPr txBox="1">
            <a:spLocks noChangeArrowheads="1"/>
          </p:cNvSpPr>
          <p:nvPr/>
        </p:nvSpPr>
        <p:spPr bwMode="auto">
          <a:xfrm>
            <a:off x="762000" y="4932660"/>
            <a:ext cx="7391400" cy="9233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b="1" dirty="0"/>
              <a:t>while</a:t>
            </a:r>
            <a:r>
              <a:rPr lang="en-US" dirty="0"/>
              <a:t> </a:t>
            </a:r>
            <a:r>
              <a:rPr lang="en-US" dirty="0" smtClean="0"/>
              <a:t>(!</a:t>
            </a:r>
            <a:r>
              <a:rPr lang="en-US" dirty="0" err="1" smtClean="0"/>
              <a:t>Character.isUpperCase</a:t>
            </a:r>
            <a:r>
              <a:rPr lang="en-US" dirty="0" smtClean="0"/>
              <a:t>(</a:t>
            </a:r>
            <a:r>
              <a:rPr lang="en-US" dirty="0" err="1" smtClean="0"/>
              <a:t>string.charAt</a:t>
            </a:r>
            <a:r>
              <a:rPr lang="en-US" dirty="0" smtClean="0"/>
              <a:t>(</a:t>
            </a:r>
            <a:r>
              <a:rPr lang="en-US" dirty="0" err="1" smtClean="0"/>
              <a:t>nextElementPos</a:t>
            </a:r>
            <a:r>
              <a:rPr lang="en-US" dirty="0" smtClean="0"/>
              <a:t>)) &amp;&amp; </a:t>
            </a:r>
            <a:r>
              <a:rPr lang="en-US" dirty="0" err="1" smtClean="0"/>
              <a:t>nextElementPos</a:t>
            </a:r>
            <a:r>
              <a:rPr lang="en-US" dirty="0" smtClean="0"/>
              <a:t> </a:t>
            </a:r>
            <a:r>
              <a:rPr lang="en-US" dirty="0"/>
              <a:t>&lt; </a:t>
            </a:r>
            <a:r>
              <a:rPr lang="en-US" dirty="0" err="1"/>
              <a:t>string.length</a:t>
            </a:r>
            <a:r>
              <a:rPr lang="en-US" dirty="0"/>
              <a:t>() </a:t>
            </a:r>
            <a:r>
              <a:rPr lang="en-US" dirty="0" smtClean="0"/>
              <a:t>)</a:t>
            </a:r>
            <a:endParaRPr lang="en-US" dirty="0">
              <a:solidFill>
                <a:schemeClr val="tx1"/>
              </a:solidFill>
            </a:endParaRPr>
          </a:p>
          <a:p>
            <a:pPr lvl="2" algn="l">
              <a:spcBef>
                <a:spcPct val="0"/>
              </a:spcBef>
            </a:pPr>
            <a:endParaRPr lang="en-US" dirty="0"/>
          </a:p>
        </p:txBody>
      </p:sp>
      <p:sp>
        <p:nvSpPr>
          <p:cNvPr id="331812" name="Text Box 36"/>
          <p:cNvSpPr txBox="1">
            <a:spLocks noChangeArrowheads="1"/>
          </p:cNvSpPr>
          <p:nvPr/>
        </p:nvSpPr>
        <p:spPr bwMode="auto">
          <a:xfrm>
            <a:off x="1635125" y="5638800"/>
            <a:ext cx="221773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nextElemPos++;</a:t>
            </a:r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4887914" y="3048000"/>
            <a:ext cx="3041650" cy="2057400"/>
            <a:chOff x="3079" y="1920"/>
            <a:chExt cx="1916" cy="1440"/>
          </a:xfrm>
        </p:grpSpPr>
        <p:sp>
          <p:nvSpPr>
            <p:cNvPr id="331820" name="Line 44"/>
            <p:cNvSpPr>
              <a:spLocks noChangeShapeType="1"/>
            </p:cNvSpPr>
            <p:nvPr/>
          </p:nvSpPr>
          <p:spPr bwMode="auto">
            <a:xfrm>
              <a:off x="4224" y="2256"/>
              <a:ext cx="0" cy="110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21" name="Text Box 45"/>
            <p:cNvSpPr txBox="1">
              <a:spLocks noChangeArrowheads="1"/>
            </p:cNvSpPr>
            <p:nvPr/>
          </p:nvSpPr>
          <p:spPr bwMode="auto">
            <a:xfrm>
              <a:off x="3079" y="1920"/>
              <a:ext cx="1916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dirty="0" err="1"/>
                <a:t>StringIndexOutOfBounds</a:t>
              </a:r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47" name="~PP2818.WAV">
            <a:hlinkClick r:id="" action="ppaction://media"/>
          </p:cNvPr>
          <p:cNvPicPr>
            <a:picLocks noRot="1" noChangeAspect="1"/>
          </p:cNvPicPr>
          <p:nvPr>
            <a:wavAudioFile r:embed="rId2" name="~PP281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2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54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63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2882070" y="2209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2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68580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Initialization</a:t>
            </a:r>
            <a:endParaRPr lang="en-US" sz="2400"/>
          </a:p>
        </p:txBody>
      </p:sp>
      <p:sp>
        <p:nvSpPr>
          <p:cNvPr id="332832" name="Text Box 32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32833" name="Text Box 33"/>
          <p:cNvSpPr txBox="1">
            <a:spLocks noChangeArrowheads="1"/>
          </p:cNvSpPr>
          <p:nvPr/>
        </p:nvSpPr>
        <p:spPr bwMode="auto">
          <a:xfrm>
            <a:off x="76200" y="28194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sp>
        <p:nvSpPr>
          <p:cNvPr id="332834" name="Text Box 34"/>
          <p:cNvSpPr txBox="1">
            <a:spLocks noChangeArrowheads="1"/>
          </p:cNvSpPr>
          <p:nvPr/>
        </p:nvSpPr>
        <p:spPr bwMode="auto">
          <a:xfrm>
            <a:off x="76200" y="3254276"/>
            <a:ext cx="86106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String </a:t>
            </a:r>
            <a:r>
              <a:rPr lang="en-US" dirty="0" err="1"/>
              <a:t>string</a:t>
            </a:r>
            <a:r>
              <a:rPr lang="en-US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nextElementPos</a:t>
            </a:r>
            <a:r>
              <a:rPr lang="en-US" dirty="0"/>
              <a:t> = 0;</a:t>
            </a:r>
          </a:p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 smtClean="0"/>
              <a:t>AnUpperCaseIteratorString</a:t>
            </a:r>
            <a:r>
              <a:rPr lang="en-US" dirty="0" smtClean="0"/>
              <a:t> </a:t>
            </a:r>
            <a:r>
              <a:rPr lang="en-US" dirty="0" err="1"/>
              <a:t>theString</a:t>
            </a:r>
            <a:r>
              <a:rPr lang="en-US" dirty="0"/>
              <a:t>) </a:t>
            </a:r>
            <a:r>
              <a:rPr lang="en-US" dirty="0" smtClean="0"/>
              <a:t>{</a:t>
            </a:r>
          </a:p>
          <a:p>
            <a:pPr algn="l">
              <a:spcBef>
                <a:spcPct val="0"/>
              </a:spcBef>
            </a:pPr>
            <a:endParaRPr lang="en-US" dirty="0" smtClean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332835" name="Text Box 35"/>
          <p:cNvSpPr txBox="1">
            <a:spLocks noChangeArrowheads="1"/>
          </p:cNvSpPr>
          <p:nvPr/>
        </p:nvSpPr>
        <p:spPr bwMode="auto">
          <a:xfrm>
            <a:off x="1066800" y="4168676"/>
            <a:ext cx="3048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string = </a:t>
            </a:r>
            <a:r>
              <a:rPr lang="en-US" dirty="0" err="1"/>
              <a:t>theString</a:t>
            </a:r>
            <a:r>
              <a:rPr lang="en-US" dirty="0"/>
              <a:t>;</a:t>
            </a:r>
          </a:p>
        </p:txBody>
      </p:sp>
      <p:sp>
        <p:nvSpPr>
          <p:cNvPr id="332837" name="Line 37"/>
          <p:cNvSpPr>
            <a:spLocks noChangeShapeType="1"/>
          </p:cNvSpPr>
          <p:nvPr/>
        </p:nvSpPr>
        <p:spPr bwMode="auto">
          <a:xfrm>
            <a:off x="76200" y="2209800"/>
            <a:ext cx="1588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8" name="~PP3142.WAV">
            <a:hlinkClick r:id="" action="ppaction://media"/>
          </p:cNvPr>
          <p:cNvPicPr>
            <a:picLocks noRot="1" noChangeAspect="1"/>
          </p:cNvPicPr>
          <p:nvPr>
            <a:wavAudioFile r:embed="rId2" name="~PP314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9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0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1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52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3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advTm="82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3283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Upper case printing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81000" y="1600200"/>
            <a:ext cx="8229600" cy="373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MonolithicUpperCasePrinter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 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void 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// assume user enters arguments correctly		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("Upper Case Letters:");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 = 0;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while</a:t>
            </a:r>
            <a:r>
              <a:rPr lang="en-US" dirty="0" smtClean="0">
                <a:solidFill>
                  <a:schemeClr val="tx1"/>
                </a:solidFill>
              </a:rPr>
              <a:t> (index &lt;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[0].length())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Character.isUpperCase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[0].</a:t>
            </a:r>
            <a:r>
              <a:rPr lang="en-US" dirty="0" err="1" smtClean="0">
                <a:solidFill>
                  <a:schemeClr val="tx1"/>
                </a:solidFill>
              </a:rPr>
              <a:t>charAt</a:t>
            </a:r>
            <a:r>
              <a:rPr lang="en-US" dirty="0" smtClean="0">
                <a:solidFill>
                  <a:schemeClr val="tx1"/>
                </a:solidFill>
              </a:rPr>
              <a:t>(index))) 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	</a:t>
            </a:r>
            <a:r>
              <a:rPr lang="en-US" dirty="0" err="1" smtClean="0">
                <a:solidFill>
                  <a:schemeClr val="tx1"/>
                </a:solidFill>
              </a:rPr>
              <a:t>System.out.print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[0].</a:t>
            </a:r>
            <a:r>
              <a:rPr lang="en-US" dirty="0" err="1" smtClean="0">
                <a:solidFill>
                  <a:schemeClr val="tx1"/>
                </a:solidFill>
              </a:rPr>
              <a:t>charAt</a:t>
            </a:r>
            <a:r>
              <a:rPr lang="en-US" dirty="0" smtClean="0">
                <a:solidFill>
                  <a:schemeClr val="tx1"/>
                </a:solidFill>
              </a:rPr>
              <a:t>(index));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index++;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}</a:t>
            </a:r>
          </a:p>
          <a:p>
            <a:endParaRPr lang="en-US" dirty="0"/>
          </a:p>
        </p:txBody>
      </p:sp>
      <p:pic>
        <p:nvPicPr>
          <p:cNvPr id="5" name="~PP2861.WAV">
            <a:hlinkClick r:id="" action="ppaction://media"/>
          </p:cNvPr>
          <p:cNvPicPr>
            <a:picLocks noRot="1" noChangeAspect="1"/>
          </p:cNvPicPr>
          <p:nvPr>
            <a:wavAudioFile r:embed="rId1" name="~PP286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010400" cy="9144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Initialization when first char is not at token start</a:t>
            </a:r>
            <a:endParaRPr lang="en-US" sz="2400" dirty="0"/>
          </a:p>
        </p:txBody>
      </p:sp>
      <p:sp>
        <p:nvSpPr>
          <p:cNvPr id="332832" name="Text Box 32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32833" name="Text Box 33"/>
          <p:cNvSpPr txBox="1">
            <a:spLocks noChangeArrowheads="1"/>
          </p:cNvSpPr>
          <p:nvPr/>
        </p:nvSpPr>
        <p:spPr bwMode="auto">
          <a:xfrm>
            <a:off x="76200" y="28194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sp>
        <p:nvSpPr>
          <p:cNvPr id="332834" name="Text Box 34"/>
          <p:cNvSpPr txBox="1">
            <a:spLocks noChangeArrowheads="1"/>
          </p:cNvSpPr>
          <p:nvPr/>
        </p:nvSpPr>
        <p:spPr bwMode="auto">
          <a:xfrm>
            <a:off x="76200" y="3254276"/>
            <a:ext cx="86106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String </a:t>
            </a:r>
            <a:r>
              <a:rPr lang="en-US" dirty="0" err="1"/>
              <a:t>string</a:t>
            </a:r>
            <a:r>
              <a:rPr lang="en-US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nextElementPos</a:t>
            </a:r>
            <a:r>
              <a:rPr lang="en-US" dirty="0"/>
              <a:t> = 0;</a:t>
            </a:r>
          </a:p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 smtClean="0"/>
              <a:t>AnUpperCaseIteratorString</a:t>
            </a:r>
            <a:r>
              <a:rPr lang="en-US" dirty="0" smtClean="0"/>
              <a:t> </a:t>
            </a:r>
            <a:r>
              <a:rPr lang="en-US" dirty="0" err="1"/>
              <a:t>theString</a:t>
            </a:r>
            <a:r>
              <a:rPr lang="en-US" dirty="0"/>
              <a:t>) </a:t>
            </a:r>
            <a:r>
              <a:rPr lang="en-US" dirty="0" smtClean="0"/>
              <a:t>{</a:t>
            </a:r>
          </a:p>
          <a:p>
            <a:pPr algn="l">
              <a:spcBef>
                <a:spcPct val="0"/>
              </a:spcBef>
            </a:pPr>
            <a:endParaRPr lang="en-US" dirty="0" smtClean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332835" name="Text Box 35"/>
          <p:cNvSpPr txBox="1">
            <a:spLocks noChangeArrowheads="1"/>
          </p:cNvSpPr>
          <p:nvPr/>
        </p:nvSpPr>
        <p:spPr bwMode="auto">
          <a:xfrm>
            <a:off x="1066800" y="4168676"/>
            <a:ext cx="3048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/>
              <a:t>string = </a:t>
            </a:r>
            <a:r>
              <a:rPr lang="en-US" dirty="0" err="1"/>
              <a:t>theString</a:t>
            </a:r>
            <a:r>
              <a:rPr lang="en-US" dirty="0"/>
              <a:t>;</a:t>
            </a:r>
          </a:p>
        </p:txBody>
      </p:sp>
      <p:sp>
        <p:nvSpPr>
          <p:cNvPr id="332836" name="Text Box 36"/>
          <p:cNvSpPr txBox="1">
            <a:spLocks noChangeArrowheads="1"/>
          </p:cNvSpPr>
          <p:nvPr/>
        </p:nvSpPr>
        <p:spPr bwMode="auto">
          <a:xfrm>
            <a:off x="1066800" y="4625876"/>
            <a:ext cx="3584575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skipNonTokenCharacters</a:t>
            </a:r>
            <a:r>
              <a:rPr lang="en-US" dirty="0"/>
              <a:t>();</a:t>
            </a:r>
          </a:p>
        </p:txBody>
      </p:sp>
      <p:pic>
        <p:nvPicPr>
          <p:cNvPr id="42" name="~PP3167.WAV">
            <a:hlinkClick r:id="" action="ppaction://media"/>
          </p:cNvPr>
          <p:cNvPicPr>
            <a:picLocks noRot="1" noChangeAspect="1"/>
          </p:cNvPicPr>
          <p:nvPr>
            <a:wavAudioFile r:embed="rId2" name="~PP316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9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52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3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4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56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7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58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9" name="Line 37"/>
          <p:cNvSpPr>
            <a:spLocks noChangeShapeType="1"/>
          </p:cNvSpPr>
          <p:nvPr/>
        </p:nvSpPr>
        <p:spPr bwMode="auto">
          <a:xfrm>
            <a:off x="76200" y="2209800"/>
            <a:ext cx="1588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37"/>
          <p:cNvSpPr>
            <a:spLocks noChangeShapeType="1"/>
          </p:cNvSpPr>
          <p:nvPr/>
        </p:nvSpPr>
        <p:spPr bwMode="auto">
          <a:xfrm>
            <a:off x="2895600" y="2209800"/>
            <a:ext cx="1588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24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32836" grpId="0" autoUpdateAnimBg="0"/>
      <p:bldP spid="29" grpId="0" animBg="1"/>
      <p:bldP spid="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hasNext</a:t>
            </a:r>
            <a:r>
              <a:rPr lang="en-US" sz="4000" dirty="0" smtClean="0"/>
              <a:t>() Return Value</a:t>
            </a:r>
            <a:endParaRPr lang="en-US" sz="2400" dirty="0"/>
          </a:p>
        </p:txBody>
      </p:sp>
      <p:sp>
        <p:nvSpPr>
          <p:cNvPr id="318497" name="Text Box 33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18498" name="Text Box 34"/>
          <p:cNvSpPr txBox="1">
            <a:spLocks noChangeArrowheads="1"/>
          </p:cNvSpPr>
          <p:nvPr/>
        </p:nvSpPr>
        <p:spPr bwMode="auto">
          <a:xfrm>
            <a:off x="1828800" y="29718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2590800" y="4953000"/>
            <a:ext cx="657225" cy="1143000"/>
            <a:chOff x="1632" y="3120"/>
            <a:chExt cx="414" cy="720"/>
          </a:xfrm>
        </p:grpSpPr>
        <p:sp>
          <p:nvSpPr>
            <p:cNvPr id="318501" name="Line 37"/>
            <p:cNvSpPr>
              <a:spLocks noChangeShapeType="1"/>
            </p:cNvSpPr>
            <p:nvPr/>
          </p:nvSpPr>
          <p:spPr bwMode="auto">
            <a:xfrm>
              <a:off x="1776" y="3120"/>
              <a:ext cx="0" cy="38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02" name="Text Box 38"/>
            <p:cNvSpPr txBox="1">
              <a:spLocks noChangeArrowheads="1"/>
            </p:cNvSpPr>
            <p:nvPr/>
          </p:nvSpPr>
          <p:spPr bwMode="auto">
            <a:xfrm>
              <a:off x="1632" y="3552"/>
              <a:ext cx="414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true</a:t>
              </a:r>
            </a:p>
          </p:txBody>
        </p:sp>
      </p:grp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334963" y="3676471"/>
            <a:ext cx="3267241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b="1" dirty="0">
              <a:solidFill>
                <a:schemeClr val="tx1"/>
              </a:solidFill>
            </a:endParaRPr>
          </a:p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 () {</a:t>
            </a:r>
            <a:endParaRPr lang="en-US" dirty="0"/>
          </a:p>
          <a:p>
            <a:pPr lvl="2" algn="l"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/>
              <a:t>...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pic>
        <p:nvPicPr>
          <p:cNvPr id="41" name="~PP104.WAV">
            <a:hlinkClick r:id="" action="ppaction://media"/>
          </p:cNvPr>
          <p:cNvPicPr>
            <a:picLocks noRot="1" noChangeAspect="1"/>
          </p:cNvPicPr>
          <p:nvPr>
            <a:wavAudioFile r:embed="rId2" name="~PP10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2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54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5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56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7" name="Line 37"/>
          <p:cNvSpPr>
            <a:spLocks noChangeShapeType="1"/>
          </p:cNvSpPr>
          <p:nvPr/>
        </p:nvSpPr>
        <p:spPr bwMode="auto">
          <a:xfrm>
            <a:off x="2895600" y="2209800"/>
            <a:ext cx="1588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21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hasNext</a:t>
            </a:r>
            <a:r>
              <a:rPr lang="en-US" sz="4000" dirty="0" smtClean="0"/>
              <a:t>() Return Value</a:t>
            </a:r>
            <a:endParaRPr lang="en-US" sz="2400" dirty="0"/>
          </a:p>
        </p:txBody>
      </p:sp>
      <p:sp>
        <p:nvSpPr>
          <p:cNvPr id="319521" name="Text Box 33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19522" name="Text Box 34"/>
          <p:cNvSpPr txBox="1">
            <a:spLocks noChangeArrowheads="1"/>
          </p:cNvSpPr>
          <p:nvPr/>
        </p:nvSpPr>
        <p:spPr bwMode="auto">
          <a:xfrm>
            <a:off x="3276600" y="28956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sp>
        <p:nvSpPr>
          <p:cNvPr id="319523" name="Text Box 35"/>
          <p:cNvSpPr txBox="1">
            <a:spLocks noChangeArrowheads="1"/>
          </p:cNvSpPr>
          <p:nvPr/>
        </p:nvSpPr>
        <p:spPr bwMode="auto">
          <a:xfrm>
            <a:off x="334963" y="3676471"/>
            <a:ext cx="3267241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b="1" dirty="0">
              <a:solidFill>
                <a:schemeClr val="tx1"/>
              </a:solidFill>
            </a:endParaRPr>
          </a:p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 () {</a:t>
            </a:r>
            <a:endParaRPr lang="en-US" dirty="0"/>
          </a:p>
          <a:p>
            <a:pPr lvl="2" algn="l"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/>
              <a:t>...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2590800" y="4953000"/>
            <a:ext cx="657225" cy="1143000"/>
            <a:chOff x="1632" y="3120"/>
            <a:chExt cx="414" cy="720"/>
          </a:xfrm>
        </p:grpSpPr>
        <p:sp>
          <p:nvSpPr>
            <p:cNvPr id="319525" name="Line 37"/>
            <p:cNvSpPr>
              <a:spLocks noChangeShapeType="1"/>
            </p:cNvSpPr>
            <p:nvPr/>
          </p:nvSpPr>
          <p:spPr bwMode="auto">
            <a:xfrm>
              <a:off x="1776" y="3120"/>
              <a:ext cx="0" cy="38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26" name="Text Box 38"/>
            <p:cNvSpPr txBox="1">
              <a:spLocks noChangeArrowheads="1"/>
            </p:cNvSpPr>
            <p:nvPr/>
          </p:nvSpPr>
          <p:spPr bwMode="auto">
            <a:xfrm>
              <a:off x="1632" y="3552"/>
              <a:ext cx="414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true</a:t>
              </a:r>
            </a:p>
          </p:txBody>
        </p:sp>
      </p:grpSp>
      <p:pic>
        <p:nvPicPr>
          <p:cNvPr id="40" name="~PP1702.WAV">
            <a:hlinkClick r:id="" action="ppaction://media"/>
          </p:cNvPr>
          <p:cNvPicPr>
            <a:picLocks noRot="1" noChangeAspect="1"/>
          </p:cNvPicPr>
          <p:nvPr>
            <a:wavAudioFile r:embed="rId2" name="~PP170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2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54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5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56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7" name="Line 37"/>
          <p:cNvSpPr>
            <a:spLocks noChangeShapeType="1"/>
          </p:cNvSpPr>
          <p:nvPr/>
        </p:nvSpPr>
        <p:spPr bwMode="auto">
          <a:xfrm>
            <a:off x="4648200" y="2209800"/>
            <a:ext cx="1588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5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hasNext</a:t>
            </a:r>
            <a:r>
              <a:rPr lang="en-US" sz="4000" dirty="0" smtClean="0"/>
              <a:t>() Return Value</a:t>
            </a:r>
            <a:endParaRPr lang="en-US" sz="2400" dirty="0"/>
          </a:p>
        </p:txBody>
      </p:sp>
      <p:sp>
        <p:nvSpPr>
          <p:cNvPr id="320545" name="Text Box 33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20546" name="Text Box 34"/>
          <p:cNvSpPr txBox="1">
            <a:spLocks noChangeArrowheads="1"/>
          </p:cNvSpPr>
          <p:nvPr/>
        </p:nvSpPr>
        <p:spPr bwMode="auto">
          <a:xfrm>
            <a:off x="6829425" y="28956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2543175" y="4953000"/>
            <a:ext cx="758825" cy="1143000"/>
            <a:chOff x="1602" y="3120"/>
            <a:chExt cx="478" cy="720"/>
          </a:xfrm>
        </p:grpSpPr>
        <p:sp>
          <p:nvSpPr>
            <p:cNvPr id="320549" name="Line 37"/>
            <p:cNvSpPr>
              <a:spLocks noChangeShapeType="1"/>
            </p:cNvSpPr>
            <p:nvPr/>
          </p:nvSpPr>
          <p:spPr bwMode="auto">
            <a:xfrm>
              <a:off x="1776" y="3120"/>
              <a:ext cx="0" cy="38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50" name="Text Box 38"/>
            <p:cNvSpPr txBox="1">
              <a:spLocks noChangeArrowheads="1"/>
            </p:cNvSpPr>
            <p:nvPr/>
          </p:nvSpPr>
          <p:spPr bwMode="auto">
            <a:xfrm>
              <a:off x="1602" y="3552"/>
              <a:ext cx="478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false</a:t>
              </a:r>
            </a:p>
          </p:txBody>
        </p:sp>
      </p:grp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334963" y="3676471"/>
            <a:ext cx="3267241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b="1" dirty="0">
              <a:solidFill>
                <a:schemeClr val="tx1"/>
              </a:solidFill>
            </a:endParaRPr>
          </a:p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 () {</a:t>
            </a:r>
            <a:endParaRPr lang="en-US" dirty="0"/>
          </a:p>
          <a:p>
            <a:pPr lvl="2" algn="l"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/>
              <a:t>...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pic>
        <p:nvPicPr>
          <p:cNvPr id="41" name="~PP1295.WAV">
            <a:hlinkClick r:id="" action="ppaction://media"/>
          </p:cNvPr>
          <p:cNvPicPr>
            <a:picLocks noRot="1" noChangeAspect="1"/>
          </p:cNvPicPr>
          <p:nvPr>
            <a:wavAudioFile r:embed="rId2" name="~PP129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2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54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5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56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7" name="Line 37"/>
          <p:cNvSpPr>
            <a:spLocks noChangeShapeType="1"/>
          </p:cNvSpPr>
          <p:nvPr/>
        </p:nvSpPr>
        <p:spPr bwMode="auto">
          <a:xfrm>
            <a:off x="8837612" y="2209800"/>
            <a:ext cx="1588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7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hasNext</a:t>
            </a:r>
            <a:r>
              <a:rPr lang="en-US" sz="4000" dirty="0" smtClean="0"/>
              <a:t>() Code</a:t>
            </a:r>
            <a:endParaRPr lang="en-US" sz="2400" dirty="0"/>
          </a:p>
        </p:txBody>
      </p:sp>
      <p:sp>
        <p:nvSpPr>
          <p:cNvPr id="323617" name="Text Box 33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string </a:t>
            </a:r>
          </a:p>
        </p:txBody>
      </p:sp>
      <p:sp>
        <p:nvSpPr>
          <p:cNvPr id="323618" name="Text Box 34"/>
          <p:cNvSpPr txBox="1">
            <a:spLocks noChangeArrowheads="1"/>
          </p:cNvSpPr>
          <p:nvPr/>
        </p:nvSpPr>
        <p:spPr bwMode="auto">
          <a:xfrm>
            <a:off x="1828800" y="2971800"/>
            <a:ext cx="193674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/>
              <a:t>nextElementPos</a:t>
            </a:r>
            <a:endParaRPr lang="en-US" dirty="0"/>
          </a:p>
        </p:txBody>
      </p:sp>
      <p:sp>
        <p:nvSpPr>
          <p:cNvPr id="323619" name="Text Box 35"/>
          <p:cNvSpPr txBox="1">
            <a:spLocks noChangeArrowheads="1"/>
          </p:cNvSpPr>
          <p:nvPr/>
        </p:nvSpPr>
        <p:spPr bwMode="auto">
          <a:xfrm>
            <a:off x="228600" y="3352800"/>
            <a:ext cx="7754046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//</a:t>
            </a:r>
            <a:r>
              <a:rPr lang="en-US" dirty="0"/>
              <a:t>return false if </a:t>
            </a:r>
            <a:r>
              <a:rPr lang="en-US" dirty="0" err="1"/>
              <a:t>nextElementPos</a:t>
            </a:r>
            <a:r>
              <a:rPr lang="en-US" dirty="0"/>
              <a:t> is beyond end of string; true otherwise</a:t>
            </a:r>
            <a:endParaRPr lang="en-US" b="1" dirty="0"/>
          </a:p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 () </a:t>
            </a:r>
            <a:r>
              <a:rPr lang="en-US" dirty="0"/>
              <a:t>{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/>
              <a:t>return </a:t>
            </a:r>
            <a:r>
              <a:rPr lang="en-US" dirty="0" err="1"/>
              <a:t>nextElementPos</a:t>
            </a:r>
            <a:r>
              <a:rPr lang="en-US" dirty="0"/>
              <a:t> &lt; </a:t>
            </a:r>
            <a:r>
              <a:rPr lang="en-US" dirty="0" err="1"/>
              <a:t>string.length</a:t>
            </a:r>
            <a:r>
              <a:rPr lang="en-US" dirty="0"/>
              <a:t>();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pic>
        <p:nvPicPr>
          <p:cNvPr id="37" name="~PP519.WAV">
            <a:hlinkClick r:id="" action="ppaction://media"/>
          </p:cNvPr>
          <p:cNvPicPr>
            <a:picLocks noRot="1" noChangeAspect="1"/>
          </p:cNvPicPr>
          <p:nvPr>
            <a:wavAudioFile r:embed="rId1" name="~PP5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6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9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51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2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53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4" name="Line 37"/>
          <p:cNvSpPr>
            <a:spLocks noChangeShapeType="1"/>
          </p:cNvSpPr>
          <p:nvPr/>
        </p:nvSpPr>
        <p:spPr bwMode="auto">
          <a:xfrm>
            <a:off x="2882070" y="2144395"/>
            <a:ext cx="1588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1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Complete Scanner</a:t>
            </a:r>
            <a:endParaRPr lang="en-US" sz="2400"/>
          </a:p>
        </p:txBody>
      </p:sp>
      <p:sp>
        <p:nvSpPr>
          <p:cNvPr id="333827" name="Text Box 3"/>
          <p:cNvSpPr txBox="1">
            <a:spLocks noChangeArrowheads="1"/>
          </p:cNvSpPr>
          <p:nvPr/>
        </p:nvSpPr>
        <p:spPr bwMode="auto">
          <a:xfrm>
            <a:off x="0" y="740162"/>
            <a:ext cx="8610600" cy="61863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1" dirty="0" smtClean="0"/>
              <a:t>public </a:t>
            </a:r>
            <a:r>
              <a:rPr lang="en-US" sz="1800" b="1" dirty="0"/>
              <a:t>class</a:t>
            </a:r>
            <a:r>
              <a:rPr lang="en-US" sz="1800" dirty="0"/>
              <a:t> </a:t>
            </a:r>
            <a:r>
              <a:rPr lang="en-US" sz="1800" dirty="0" err="1" smtClean="0"/>
              <a:t>AnUpperCaseIterator</a:t>
            </a:r>
            <a:r>
              <a:rPr lang="en-US" sz="1800" dirty="0" smtClean="0"/>
              <a:t> </a:t>
            </a:r>
            <a:r>
              <a:rPr lang="en-US" sz="1800" b="1" dirty="0" smtClean="0"/>
              <a:t>implements</a:t>
            </a:r>
            <a:r>
              <a:rPr lang="en-US" sz="1800" dirty="0" smtClean="0"/>
              <a:t> </a:t>
            </a:r>
            <a:r>
              <a:rPr lang="en-US" sz="1800" dirty="0" err="1" smtClean="0"/>
              <a:t>CharIterator</a:t>
            </a:r>
            <a:r>
              <a:rPr lang="en-US" sz="1800" dirty="0" smtClean="0"/>
              <a:t> </a:t>
            </a:r>
            <a:r>
              <a:rPr lang="en-US" sz="18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String </a:t>
            </a:r>
            <a:r>
              <a:rPr lang="en-US" sz="1800" dirty="0" err="1"/>
              <a:t>string</a:t>
            </a:r>
            <a:r>
              <a:rPr lang="en-US" sz="18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 err="1"/>
              <a:t>int</a:t>
            </a:r>
            <a:r>
              <a:rPr lang="en-US" sz="1800" dirty="0"/>
              <a:t> </a:t>
            </a:r>
            <a:r>
              <a:rPr lang="en-US" sz="1800" dirty="0" err="1"/>
              <a:t>nextElementPos</a:t>
            </a:r>
            <a:r>
              <a:rPr lang="en-US" sz="1800" dirty="0"/>
              <a:t> = 0;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public</a:t>
            </a:r>
            <a:r>
              <a:rPr lang="en-US" sz="1800" dirty="0"/>
              <a:t> </a:t>
            </a:r>
            <a:r>
              <a:rPr lang="en-US" sz="1800" dirty="0" err="1" smtClean="0"/>
              <a:t>AnUpperCaseIterator</a:t>
            </a:r>
            <a:r>
              <a:rPr lang="en-US" sz="1800" dirty="0" smtClean="0"/>
              <a:t>(String </a:t>
            </a:r>
            <a:r>
              <a:rPr lang="en-US" sz="1800" dirty="0" err="1"/>
              <a:t>theString</a:t>
            </a:r>
            <a:r>
              <a:rPr lang="en-US" sz="1800" dirty="0"/>
              <a:t>) {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string = </a:t>
            </a:r>
            <a:r>
              <a:rPr lang="en-US" sz="1800" dirty="0" err="1"/>
              <a:t>theString</a:t>
            </a:r>
            <a:r>
              <a:rPr lang="en-US" sz="18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</a:t>
            </a:r>
            <a:r>
              <a:rPr lang="en-US" sz="1800" dirty="0" err="1"/>
              <a:t>skipNonTokenCharacters</a:t>
            </a:r>
            <a:r>
              <a:rPr lang="en-US" sz="1800" dirty="0"/>
              <a:t>();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}	 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public</a:t>
            </a:r>
            <a:r>
              <a:rPr lang="en-US" sz="1800" dirty="0"/>
              <a:t> </a:t>
            </a:r>
            <a:r>
              <a:rPr lang="en-US" sz="1800" b="1" dirty="0" err="1"/>
              <a:t>boolean</a:t>
            </a:r>
            <a:r>
              <a:rPr lang="en-US" sz="1800" dirty="0"/>
              <a:t> </a:t>
            </a:r>
            <a:r>
              <a:rPr lang="en-US" sz="1800" dirty="0" err="1" smtClean="0"/>
              <a:t>hasNext</a:t>
            </a:r>
            <a:r>
              <a:rPr lang="en-US" sz="1800" dirty="0" smtClean="0"/>
              <a:t>() </a:t>
            </a:r>
            <a:r>
              <a:rPr lang="en-US" sz="1800" dirty="0"/>
              <a:t>{ </a:t>
            </a:r>
            <a:r>
              <a:rPr lang="en-US" sz="1800" b="1" dirty="0"/>
              <a:t>return</a:t>
            </a:r>
            <a:r>
              <a:rPr lang="en-US" sz="1800" dirty="0"/>
              <a:t> </a:t>
            </a:r>
            <a:r>
              <a:rPr lang="en-US" sz="1800" dirty="0" err="1"/>
              <a:t>nextElementPos</a:t>
            </a:r>
            <a:r>
              <a:rPr lang="en-US" sz="1800" dirty="0"/>
              <a:t> &lt; </a:t>
            </a:r>
            <a:r>
              <a:rPr lang="en-US" sz="1800" dirty="0" err="1"/>
              <a:t>string.length</a:t>
            </a:r>
            <a:r>
              <a:rPr lang="en-US" sz="1800" dirty="0"/>
              <a:t>();}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public</a:t>
            </a:r>
            <a:r>
              <a:rPr lang="en-US" sz="1800" dirty="0"/>
              <a:t> </a:t>
            </a:r>
            <a:r>
              <a:rPr lang="en-US" sz="1800" b="1" dirty="0"/>
              <a:t>char</a:t>
            </a:r>
            <a:r>
              <a:rPr lang="en-US" sz="1800" dirty="0"/>
              <a:t> </a:t>
            </a:r>
            <a:r>
              <a:rPr lang="en-US" sz="1800" dirty="0" smtClean="0"/>
              <a:t>next () </a:t>
            </a:r>
            <a:r>
              <a:rPr lang="en-US" sz="18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</a:t>
            </a:r>
            <a:r>
              <a:rPr lang="en-US" sz="1800" b="1" dirty="0"/>
              <a:t>char</a:t>
            </a:r>
            <a:r>
              <a:rPr lang="en-US" sz="1800" dirty="0"/>
              <a:t> </a:t>
            </a:r>
            <a:r>
              <a:rPr lang="en-US" sz="1800" dirty="0" err="1"/>
              <a:t>retVal</a:t>
            </a:r>
            <a:r>
              <a:rPr lang="en-US" sz="1800" dirty="0"/>
              <a:t> = </a:t>
            </a:r>
            <a:r>
              <a:rPr lang="en-US" sz="1800" dirty="0" err="1"/>
              <a:t>extractToken</a:t>
            </a:r>
            <a:r>
              <a:rPr lang="en-US" sz="1800" dirty="0"/>
              <a:t>();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</a:t>
            </a:r>
            <a:r>
              <a:rPr lang="en-US" sz="1800" dirty="0" err="1" smtClean="0"/>
              <a:t>movePastCurrentToken</a:t>
            </a:r>
            <a:r>
              <a:rPr lang="en-US" sz="1800" dirty="0" smtClean="0"/>
              <a:t>();</a:t>
            </a:r>
            <a:endParaRPr lang="en-US" sz="1800" dirty="0"/>
          </a:p>
          <a:p>
            <a:pPr algn="l">
              <a:spcBef>
                <a:spcPct val="0"/>
              </a:spcBef>
            </a:pPr>
            <a:r>
              <a:rPr lang="en-US" sz="1800" dirty="0"/>
              <a:t>        </a:t>
            </a:r>
            <a:r>
              <a:rPr lang="en-US" sz="1800" dirty="0" err="1"/>
              <a:t>skipNonTokenCharacters</a:t>
            </a:r>
            <a:r>
              <a:rPr lang="en-US" sz="1800" dirty="0"/>
              <a:t>();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</a:t>
            </a:r>
            <a:r>
              <a:rPr lang="en-US" sz="1800" b="1" dirty="0"/>
              <a:t>return</a:t>
            </a:r>
            <a:r>
              <a:rPr lang="en-US" sz="1800" dirty="0"/>
              <a:t> </a:t>
            </a:r>
            <a:r>
              <a:rPr lang="en-US" sz="1800" dirty="0" err="1"/>
              <a:t>retVal</a:t>
            </a:r>
            <a:r>
              <a:rPr lang="en-US" sz="18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}    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void</a:t>
            </a:r>
            <a:r>
              <a:rPr lang="en-US" sz="1800" dirty="0"/>
              <a:t> </a:t>
            </a:r>
            <a:r>
              <a:rPr lang="en-US" sz="1800" dirty="0" err="1" smtClean="0"/>
              <a:t>movePastCurrentToken</a:t>
            </a:r>
            <a:r>
              <a:rPr lang="en-US" sz="1800" dirty="0" smtClean="0"/>
              <a:t>() </a:t>
            </a:r>
            <a:r>
              <a:rPr lang="en-US" sz="1800" dirty="0"/>
              <a:t>{</a:t>
            </a:r>
            <a:r>
              <a:rPr lang="en-US" sz="1800" dirty="0" err="1" smtClean="0"/>
              <a:t>nextElementPos</a:t>
            </a:r>
            <a:r>
              <a:rPr lang="en-US" dirty="0" smtClean="0"/>
              <a:t>++</a:t>
            </a:r>
            <a:r>
              <a:rPr lang="en-US" sz="1800" dirty="0" smtClean="0"/>
              <a:t>;} </a:t>
            </a:r>
            <a:endParaRPr lang="en-US" sz="1800" dirty="0"/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void</a:t>
            </a:r>
            <a:r>
              <a:rPr lang="en-US" sz="1800" dirty="0"/>
              <a:t> </a:t>
            </a:r>
            <a:r>
              <a:rPr lang="en-US" sz="1800" dirty="0" err="1"/>
              <a:t>skipNonTokenCharacters</a:t>
            </a:r>
            <a:r>
              <a:rPr lang="en-US" sz="1800" dirty="0"/>
              <a:t>() {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</a:t>
            </a:r>
            <a:r>
              <a:rPr lang="en-US" sz="1800" b="1" dirty="0"/>
              <a:t>while</a:t>
            </a:r>
            <a:r>
              <a:rPr lang="en-US" sz="1800" dirty="0"/>
              <a:t> (</a:t>
            </a:r>
            <a:r>
              <a:rPr lang="en-US" sz="1800" dirty="0" err="1"/>
              <a:t>nextElementPos</a:t>
            </a:r>
            <a:r>
              <a:rPr lang="en-US" sz="1800" dirty="0"/>
              <a:t> &lt; </a:t>
            </a:r>
            <a:r>
              <a:rPr lang="en-US" sz="1800" dirty="0" err="1"/>
              <a:t>string.length</a:t>
            </a:r>
            <a:r>
              <a:rPr lang="en-US" sz="1800" dirty="0"/>
              <a:t>() &amp;&amp;  </a:t>
            </a:r>
            <a:r>
              <a:rPr lang="en-US" sz="1800" dirty="0" smtClean="0"/>
              <a:t>!</a:t>
            </a:r>
            <a:r>
              <a:rPr lang="en-US" sz="1800" dirty="0" err="1" smtClean="0"/>
              <a:t>Character.isUpperCase</a:t>
            </a:r>
            <a:r>
              <a:rPr lang="en-US" sz="1800" dirty="0" smtClean="0"/>
              <a:t>(</a:t>
            </a:r>
            <a:r>
              <a:rPr lang="en-US" sz="1800" dirty="0" err="1" smtClean="0"/>
              <a:t>string.charAt</a:t>
            </a:r>
            <a:r>
              <a:rPr lang="en-US" sz="1800" dirty="0" smtClean="0"/>
              <a:t>(</a:t>
            </a:r>
            <a:r>
              <a:rPr lang="en-US" sz="1800" dirty="0" err="1" smtClean="0"/>
              <a:t>nextElementPos</a:t>
            </a:r>
            <a:r>
              <a:rPr lang="en-US" sz="1800" dirty="0"/>
              <a:t>)))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    </a:t>
            </a:r>
            <a:r>
              <a:rPr lang="en-US" sz="1800" dirty="0" err="1"/>
              <a:t>nextElementPos</a:t>
            </a:r>
            <a:r>
              <a:rPr lang="en-US" sz="1800" dirty="0"/>
              <a:t>++;        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}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char </a:t>
            </a:r>
            <a:r>
              <a:rPr lang="en-US" dirty="0" err="1" smtClean="0"/>
              <a:t>get</a:t>
            </a:r>
            <a:r>
              <a:rPr lang="en-US" sz="1800" dirty="0" err="1" smtClean="0"/>
              <a:t>Token</a:t>
            </a:r>
            <a:r>
              <a:rPr lang="en-US" sz="1800" dirty="0"/>
              <a:t>()</a:t>
            </a:r>
            <a:r>
              <a:rPr lang="en-US" sz="1800" b="1" dirty="0"/>
              <a:t> </a:t>
            </a:r>
            <a:r>
              <a:rPr lang="en-US" sz="1800" dirty="0"/>
              <a:t>{</a:t>
            </a:r>
            <a:r>
              <a:rPr lang="en-US" sz="1800" b="1" dirty="0"/>
              <a:t> return </a:t>
            </a:r>
            <a:r>
              <a:rPr lang="en-US" sz="1800" dirty="0" err="1"/>
              <a:t>string.charAt</a:t>
            </a:r>
            <a:r>
              <a:rPr lang="en-US" sz="1800" dirty="0"/>
              <a:t>(</a:t>
            </a:r>
            <a:r>
              <a:rPr lang="en-US" sz="1800" dirty="0" err="1"/>
              <a:t>nextElementPos</a:t>
            </a:r>
            <a:r>
              <a:rPr lang="en-US" sz="1800" b="1" dirty="0"/>
              <a:t>)</a:t>
            </a:r>
            <a:r>
              <a:rPr lang="en-US" sz="1800" dirty="0"/>
              <a:t>;}</a:t>
            </a:r>
          </a:p>
          <a:p>
            <a:pPr algn="l">
              <a:spcBef>
                <a:spcPct val="0"/>
              </a:spcBef>
            </a:pPr>
            <a:r>
              <a:rPr lang="en-US" sz="1800" dirty="0" smtClean="0"/>
              <a:t>}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4191000" y="2743200"/>
            <a:ext cx="35814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5400" y="5257800"/>
            <a:ext cx="35814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3077.WAV">
            <a:hlinkClick r:id="" action="ppaction://media"/>
          </p:cNvPr>
          <p:cNvPicPr>
            <a:picLocks noRot="1" noChangeAspect="1"/>
          </p:cNvPicPr>
          <p:nvPr>
            <a:wavAudioFile r:embed="rId2" name="~PP307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4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740162"/>
            <a:ext cx="8610600" cy="61863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1" dirty="0" smtClean="0"/>
              <a:t>public </a:t>
            </a:r>
            <a:r>
              <a:rPr lang="en-US" sz="1800" b="1" dirty="0"/>
              <a:t>class</a:t>
            </a:r>
            <a:r>
              <a:rPr lang="en-US" sz="1800" dirty="0"/>
              <a:t> </a:t>
            </a:r>
            <a:r>
              <a:rPr lang="en-US" sz="1800" dirty="0" err="1" smtClean="0"/>
              <a:t>AnUpperCaseIterator</a:t>
            </a:r>
            <a:r>
              <a:rPr lang="en-US" sz="1800" dirty="0" smtClean="0"/>
              <a:t> </a:t>
            </a:r>
            <a:r>
              <a:rPr lang="en-US" sz="1800" b="1" dirty="0" smtClean="0"/>
              <a:t>implements</a:t>
            </a:r>
            <a:r>
              <a:rPr lang="en-US" sz="1800" dirty="0" smtClean="0"/>
              <a:t> </a:t>
            </a:r>
            <a:r>
              <a:rPr lang="en-US" sz="1800" dirty="0" err="1" smtClean="0"/>
              <a:t>CharIterator</a:t>
            </a:r>
            <a:r>
              <a:rPr lang="en-US" sz="1800" dirty="0" smtClean="0"/>
              <a:t> </a:t>
            </a:r>
            <a:r>
              <a:rPr lang="en-US" sz="18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String </a:t>
            </a:r>
            <a:r>
              <a:rPr lang="en-US" sz="1800" dirty="0" err="1"/>
              <a:t>string</a:t>
            </a:r>
            <a:r>
              <a:rPr lang="en-US" sz="18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 err="1"/>
              <a:t>int</a:t>
            </a:r>
            <a:r>
              <a:rPr lang="en-US" sz="1800" dirty="0"/>
              <a:t> </a:t>
            </a:r>
            <a:r>
              <a:rPr lang="en-US" sz="1800" dirty="0" err="1"/>
              <a:t>nextElementPos</a:t>
            </a:r>
            <a:r>
              <a:rPr lang="en-US" sz="1800" dirty="0"/>
              <a:t> = 0;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public</a:t>
            </a:r>
            <a:r>
              <a:rPr lang="en-US" sz="1800" dirty="0"/>
              <a:t> </a:t>
            </a:r>
            <a:r>
              <a:rPr lang="en-US" sz="1800" dirty="0" err="1" smtClean="0"/>
              <a:t>AnUpperCaseIterator</a:t>
            </a:r>
            <a:r>
              <a:rPr lang="en-US" sz="1800" dirty="0" smtClean="0"/>
              <a:t>(String </a:t>
            </a:r>
            <a:r>
              <a:rPr lang="en-US" sz="1800" dirty="0" err="1"/>
              <a:t>theString</a:t>
            </a:r>
            <a:r>
              <a:rPr lang="en-US" sz="1800" dirty="0"/>
              <a:t>) {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string = </a:t>
            </a:r>
            <a:r>
              <a:rPr lang="en-US" sz="1800" dirty="0" err="1"/>
              <a:t>theString</a:t>
            </a:r>
            <a:r>
              <a:rPr lang="en-US" sz="18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</a:t>
            </a:r>
            <a:r>
              <a:rPr lang="en-US" sz="1800" dirty="0" err="1"/>
              <a:t>skipNonTokenCharacters</a:t>
            </a:r>
            <a:r>
              <a:rPr lang="en-US" sz="1800" dirty="0"/>
              <a:t>();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}	 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public</a:t>
            </a:r>
            <a:r>
              <a:rPr lang="en-US" sz="1800" dirty="0"/>
              <a:t> </a:t>
            </a:r>
            <a:r>
              <a:rPr lang="en-US" sz="1800" b="1" dirty="0" err="1"/>
              <a:t>boolean</a:t>
            </a:r>
            <a:r>
              <a:rPr lang="en-US" sz="1800" dirty="0"/>
              <a:t> </a:t>
            </a:r>
            <a:r>
              <a:rPr lang="en-US" sz="1800" dirty="0" err="1" smtClean="0"/>
              <a:t>hasNext</a:t>
            </a:r>
            <a:r>
              <a:rPr lang="en-US" sz="1800" dirty="0" smtClean="0"/>
              <a:t>() </a:t>
            </a:r>
            <a:r>
              <a:rPr lang="en-US" sz="1800" dirty="0"/>
              <a:t>{ </a:t>
            </a:r>
            <a:r>
              <a:rPr lang="en-US" sz="1800" b="1" dirty="0"/>
              <a:t>return</a:t>
            </a:r>
            <a:r>
              <a:rPr lang="en-US" sz="1800" dirty="0"/>
              <a:t> </a:t>
            </a:r>
            <a:r>
              <a:rPr lang="en-US" sz="1800" dirty="0" err="1"/>
              <a:t>nextElementPos</a:t>
            </a:r>
            <a:r>
              <a:rPr lang="en-US" sz="1800" dirty="0"/>
              <a:t> &lt; </a:t>
            </a:r>
            <a:r>
              <a:rPr lang="en-US" sz="1800" dirty="0" err="1"/>
              <a:t>string.length</a:t>
            </a:r>
            <a:r>
              <a:rPr lang="en-US" sz="1800" dirty="0"/>
              <a:t>();}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public</a:t>
            </a:r>
            <a:r>
              <a:rPr lang="en-US" sz="1800" dirty="0"/>
              <a:t> </a:t>
            </a:r>
            <a:r>
              <a:rPr lang="en-US" sz="1800" b="1" dirty="0"/>
              <a:t>char</a:t>
            </a:r>
            <a:r>
              <a:rPr lang="en-US" sz="1800" dirty="0"/>
              <a:t> </a:t>
            </a:r>
            <a:r>
              <a:rPr lang="en-US" sz="1800" dirty="0" smtClean="0"/>
              <a:t>next () </a:t>
            </a:r>
            <a:r>
              <a:rPr lang="en-US" sz="18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</a:t>
            </a:r>
            <a:r>
              <a:rPr lang="en-US" sz="1800" b="1" dirty="0"/>
              <a:t>char</a:t>
            </a:r>
            <a:r>
              <a:rPr lang="en-US" sz="1800" dirty="0"/>
              <a:t> </a:t>
            </a:r>
            <a:r>
              <a:rPr lang="en-US" sz="1800" dirty="0" err="1"/>
              <a:t>retVal</a:t>
            </a:r>
            <a:r>
              <a:rPr lang="en-US" sz="1800" dirty="0"/>
              <a:t> = </a:t>
            </a:r>
            <a:r>
              <a:rPr lang="en-US" dirty="0" err="1" smtClean="0"/>
              <a:t>get</a:t>
            </a:r>
            <a:r>
              <a:rPr lang="en-US" sz="1800" dirty="0" err="1" smtClean="0"/>
              <a:t>Token</a:t>
            </a:r>
            <a:r>
              <a:rPr lang="en-US" sz="1800" dirty="0"/>
              <a:t>();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</a:t>
            </a:r>
            <a:r>
              <a:rPr lang="en-US" sz="1800" dirty="0" err="1" smtClean="0"/>
              <a:t>movePastCurrentToken</a:t>
            </a:r>
            <a:r>
              <a:rPr lang="en-US" sz="1800" dirty="0" smtClean="0"/>
              <a:t>();</a:t>
            </a:r>
            <a:endParaRPr lang="en-US" sz="1800" dirty="0"/>
          </a:p>
          <a:p>
            <a:pPr algn="l">
              <a:spcBef>
                <a:spcPct val="0"/>
              </a:spcBef>
            </a:pPr>
            <a:r>
              <a:rPr lang="en-US" sz="1800" dirty="0"/>
              <a:t>        </a:t>
            </a:r>
            <a:r>
              <a:rPr lang="en-US" sz="1800" dirty="0" err="1"/>
              <a:t>skipNonTokenCharacters</a:t>
            </a:r>
            <a:r>
              <a:rPr lang="en-US" sz="1800" dirty="0"/>
              <a:t>();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</a:t>
            </a:r>
            <a:r>
              <a:rPr lang="en-US" sz="1800" b="1" dirty="0"/>
              <a:t>return</a:t>
            </a:r>
            <a:r>
              <a:rPr lang="en-US" sz="1800" dirty="0"/>
              <a:t> </a:t>
            </a:r>
            <a:r>
              <a:rPr lang="en-US" sz="1800" dirty="0" err="1"/>
              <a:t>retVal</a:t>
            </a:r>
            <a:r>
              <a:rPr lang="en-US" sz="18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}    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void</a:t>
            </a:r>
            <a:r>
              <a:rPr lang="en-US" sz="1800" dirty="0"/>
              <a:t> </a:t>
            </a:r>
            <a:r>
              <a:rPr lang="en-US" sz="1800" dirty="0" err="1" smtClean="0"/>
              <a:t>movePastCurrentToken</a:t>
            </a:r>
            <a:r>
              <a:rPr lang="en-US" sz="1800" dirty="0" smtClean="0"/>
              <a:t>() </a:t>
            </a:r>
            <a:r>
              <a:rPr lang="en-US" sz="1800" dirty="0"/>
              <a:t>{</a:t>
            </a:r>
            <a:r>
              <a:rPr lang="en-US" sz="1800" dirty="0" err="1" smtClean="0"/>
              <a:t>nextElementPos</a:t>
            </a:r>
            <a:r>
              <a:rPr lang="en-US" dirty="0" smtClean="0"/>
              <a:t>++</a:t>
            </a:r>
            <a:r>
              <a:rPr lang="en-US" sz="1800" dirty="0" smtClean="0"/>
              <a:t>;} </a:t>
            </a:r>
            <a:endParaRPr lang="en-US" sz="1800" dirty="0"/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void</a:t>
            </a:r>
            <a:r>
              <a:rPr lang="en-US" sz="1800" dirty="0"/>
              <a:t> </a:t>
            </a:r>
            <a:r>
              <a:rPr lang="en-US" sz="1800" dirty="0" err="1"/>
              <a:t>skipNonTokenCharacters</a:t>
            </a:r>
            <a:r>
              <a:rPr lang="en-US" sz="1800" dirty="0"/>
              <a:t>() {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</a:t>
            </a:r>
            <a:r>
              <a:rPr lang="en-US" sz="1800" b="1" dirty="0"/>
              <a:t>while</a:t>
            </a:r>
            <a:r>
              <a:rPr lang="en-US" sz="1800" dirty="0"/>
              <a:t> </a:t>
            </a:r>
            <a:r>
              <a:rPr lang="en-US" sz="1800" dirty="0" smtClean="0"/>
              <a:t>(</a:t>
            </a:r>
            <a:r>
              <a:rPr lang="en-US" sz="1800" dirty="0" err="1" smtClean="0"/>
              <a:t>hasNext</a:t>
            </a:r>
            <a:r>
              <a:rPr lang="en-US" sz="1800" dirty="0" smtClean="0"/>
              <a:t>() </a:t>
            </a:r>
            <a:r>
              <a:rPr lang="en-US" sz="1800" dirty="0"/>
              <a:t>&amp;&amp;  </a:t>
            </a:r>
            <a:r>
              <a:rPr lang="en-US" sz="1800" dirty="0" smtClean="0"/>
              <a:t>!</a:t>
            </a:r>
            <a:r>
              <a:rPr lang="en-US" sz="1800" dirty="0" err="1" smtClean="0"/>
              <a:t>Character.isUpperCase</a:t>
            </a:r>
            <a:r>
              <a:rPr lang="en-US" sz="1800" dirty="0" smtClean="0"/>
              <a:t>(</a:t>
            </a:r>
            <a:r>
              <a:rPr lang="en-US" sz="1800" dirty="0" err="1" smtClean="0"/>
              <a:t>string.charAt</a:t>
            </a:r>
            <a:r>
              <a:rPr lang="en-US" sz="1800" dirty="0" smtClean="0"/>
              <a:t>(</a:t>
            </a:r>
            <a:r>
              <a:rPr lang="en-US" sz="1800" dirty="0" err="1" smtClean="0"/>
              <a:t>nextElementPos</a:t>
            </a:r>
            <a:r>
              <a:rPr lang="en-US" sz="1800" dirty="0"/>
              <a:t>)))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        </a:t>
            </a:r>
            <a:r>
              <a:rPr lang="en-US" sz="1800" dirty="0" err="1"/>
              <a:t>nextElementPos</a:t>
            </a:r>
            <a:r>
              <a:rPr lang="en-US" sz="1800" dirty="0"/>
              <a:t>++;        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}</a:t>
            </a:r>
          </a:p>
          <a:p>
            <a:pPr algn="l">
              <a:spcBef>
                <a:spcPct val="0"/>
              </a:spcBef>
            </a:pPr>
            <a:r>
              <a:rPr lang="en-US" sz="1800" dirty="0"/>
              <a:t>    </a:t>
            </a:r>
            <a:r>
              <a:rPr lang="en-US" sz="1800" b="1" dirty="0"/>
              <a:t>char </a:t>
            </a:r>
            <a:r>
              <a:rPr lang="en-US" dirty="0" err="1" smtClean="0"/>
              <a:t>get</a:t>
            </a:r>
            <a:r>
              <a:rPr lang="en-US" sz="1800" dirty="0" err="1" smtClean="0"/>
              <a:t>Token</a:t>
            </a:r>
            <a:r>
              <a:rPr lang="en-US" sz="1800" dirty="0"/>
              <a:t>()</a:t>
            </a:r>
            <a:r>
              <a:rPr lang="en-US" sz="1800" b="1" dirty="0"/>
              <a:t> </a:t>
            </a:r>
            <a:r>
              <a:rPr lang="en-US" sz="1800" dirty="0"/>
              <a:t>{</a:t>
            </a:r>
            <a:r>
              <a:rPr lang="en-US" sz="1800" b="1" dirty="0"/>
              <a:t> return </a:t>
            </a:r>
            <a:r>
              <a:rPr lang="en-US" sz="1800" dirty="0" err="1"/>
              <a:t>string.charAt</a:t>
            </a:r>
            <a:r>
              <a:rPr lang="en-US" sz="1800" dirty="0"/>
              <a:t>(</a:t>
            </a:r>
            <a:r>
              <a:rPr lang="en-US" sz="1800" dirty="0" err="1"/>
              <a:t>nextElementPos</a:t>
            </a:r>
            <a:r>
              <a:rPr lang="en-US" sz="1800" b="1" dirty="0"/>
              <a:t>)</a:t>
            </a:r>
            <a:r>
              <a:rPr lang="en-US" sz="1800" dirty="0"/>
              <a:t>;}</a:t>
            </a:r>
          </a:p>
          <a:p>
            <a:pPr algn="l">
              <a:spcBef>
                <a:spcPct val="0"/>
              </a:spcBef>
            </a:pPr>
            <a:r>
              <a:rPr lang="en-US" sz="1800" dirty="0" smtClean="0"/>
              <a:t>}</a:t>
            </a:r>
            <a:endParaRPr lang="en-US" sz="1800" dirty="0"/>
          </a:p>
        </p:txBody>
      </p:sp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Complete Scanner</a:t>
            </a:r>
            <a:endParaRPr lang="en-US" sz="2400"/>
          </a:p>
        </p:txBody>
      </p:sp>
      <p:sp>
        <p:nvSpPr>
          <p:cNvPr id="6" name="Rectangle 5"/>
          <p:cNvSpPr/>
          <p:nvPr/>
        </p:nvSpPr>
        <p:spPr>
          <a:xfrm>
            <a:off x="1219200" y="5181600"/>
            <a:ext cx="13716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4042.WAV">
            <a:hlinkClick r:id="" action="ppaction://media"/>
          </p:cNvPr>
          <p:cNvPicPr>
            <a:picLocks noRot="1" noChangeAspect="1"/>
          </p:cNvPicPr>
          <p:nvPr>
            <a:wavAudioFile r:embed="rId1" name="~PP404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Scanner </a:t>
            </a:r>
            <a:r>
              <a:rPr lang="en-US" sz="4000" dirty="0" smtClean="0"/>
              <a:t>Structure</a:t>
            </a:r>
            <a:endParaRPr lang="en-US" sz="2400" dirty="0"/>
          </a:p>
        </p:txBody>
      </p:sp>
      <p:sp>
        <p:nvSpPr>
          <p:cNvPr id="334851" name="Text Box 3"/>
          <p:cNvSpPr txBox="1">
            <a:spLocks noChangeArrowheads="1"/>
          </p:cNvSpPr>
          <p:nvPr/>
        </p:nvSpPr>
        <p:spPr bwMode="auto">
          <a:xfrm>
            <a:off x="0" y="763488"/>
            <a:ext cx="8915400" cy="62478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1" dirty="0" smtClean="0"/>
              <a:t>public </a:t>
            </a:r>
            <a:r>
              <a:rPr lang="en-US" sz="2000" b="1" dirty="0"/>
              <a:t>class</a:t>
            </a:r>
            <a:r>
              <a:rPr lang="en-US" sz="2000" dirty="0"/>
              <a:t> &lt;Scanner Name&gt; </a:t>
            </a:r>
            <a:r>
              <a:rPr lang="en-US" sz="2000" b="1" dirty="0"/>
              <a:t>implements</a:t>
            </a:r>
            <a:r>
              <a:rPr lang="en-US" sz="2000" dirty="0"/>
              <a:t> </a:t>
            </a:r>
            <a:r>
              <a:rPr lang="en-US" sz="2000" dirty="0" smtClean="0"/>
              <a:t>&lt;T&gt;Iterator </a:t>
            </a:r>
            <a:r>
              <a:rPr lang="en-US" sz="20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String </a:t>
            </a:r>
            <a:r>
              <a:rPr lang="en-US" sz="2000" dirty="0" err="1"/>
              <a:t>string</a:t>
            </a:r>
            <a:r>
              <a:rPr lang="en-US" sz="20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 err="1"/>
              <a:t>int</a:t>
            </a:r>
            <a:r>
              <a:rPr lang="en-US" sz="2000" dirty="0"/>
              <a:t> </a:t>
            </a:r>
            <a:r>
              <a:rPr lang="en-US" sz="2000" dirty="0" err="1"/>
              <a:t>nextElementStart</a:t>
            </a:r>
            <a:r>
              <a:rPr lang="en-US" sz="2000" dirty="0"/>
              <a:t> = 0;</a:t>
            </a:r>
          </a:p>
          <a:p>
            <a:pPr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 err="1"/>
              <a:t>int</a:t>
            </a:r>
            <a:r>
              <a:rPr lang="en-US" sz="2000" dirty="0"/>
              <a:t> </a:t>
            </a:r>
            <a:r>
              <a:rPr lang="en-US" sz="2000" dirty="0" err="1" smtClean="0"/>
              <a:t>nextElementEnd</a:t>
            </a:r>
            <a:r>
              <a:rPr lang="en-US" sz="2000" dirty="0" smtClean="0"/>
              <a:t>; // may not be global variable</a:t>
            </a:r>
            <a:endParaRPr lang="en-US" sz="2000" dirty="0"/>
          </a:p>
          <a:p>
            <a:pPr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dirty="0" smtClean="0"/>
              <a:t>&lt;Scanner Name&gt; (String </a:t>
            </a:r>
            <a:r>
              <a:rPr lang="en-US" sz="2000" dirty="0" err="1"/>
              <a:t>theString</a:t>
            </a:r>
            <a:r>
              <a:rPr lang="en-US" sz="2000" dirty="0"/>
              <a:t>) 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string = </a:t>
            </a:r>
            <a:r>
              <a:rPr lang="en-US" sz="2000" dirty="0" err="1"/>
              <a:t>theString</a:t>
            </a:r>
            <a:r>
              <a:rPr lang="en-US" sz="20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dirty="0" err="1"/>
              <a:t>skipNonTokenCharacters</a:t>
            </a:r>
            <a:r>
              <a:rPr lang="en-US" sz="2000" dirty="0"/>
              <a:t>();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}	 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 err="1"/>
              <a:t>boolean</a:t>
            </a:r>
            <a:r>
              <a:rPr lang="en-US" sz="2000" dirty="0"/>
              <a:t> </a:t>
            </a:r>
            <a:r>
              <a:rPr lang="en-US" sz="2000" dirty="0" err="1" smtClean="0"/>
              <a:t>hasNext</a:t>
            </a:r>
            <a:r>
              <a:rPr lang="en-US" sz="2000" dirty="0" smtClean="0"/>
              <a:t>() </a:t>
            </a:r>
            <a:r>
              <a:rPr lang="en-US" sz="2000" dirty="0"/>
              <a:t>{ </a:t>
            </a:r>
            <a:r>
              <a:rPr lang="en-US" sz="2000" b="1" dirty="0"/>
              <a:t>return</a:t>
            </a:r>
            <a:r>
              <a:rPr lang="en-US" sz="2000" dirty="0"/>
              <a:t> </a:t>
            </a:r>
            <a:r>
              <a:rPr lang="en-US" sz="2000" dirty="0" err="1"/>
              <a:t>nextElementStart</a:t>
            </a:r>
            <a:r>
              <a:rPr lang="en-US" sz="2000" dirty="0"/>
              <a:t> &lt; </a:t>
            </a:r>
            <a:r>
              <a:rPr lang="en-US" sz="2000" dirty="0" err="1"/>
              <a:t>string.length</a:t>
            </a:r>
            <a:r>
              <a:rPr lang="en-US" sz="2000" dirty="0"/>
              <a:t>();}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public</a:t>
            </a:r>
            <a:r>
              <a:rPr lang="en-US" sz="2000" dirty="0"/>
              <a:t> &lt;T&gt;  </a:t>
            </a:r>
            <a:r>
              <a:rPr lang="en-US" sz="2000" dirty="0" smtClean="0"/>
              <a:t>next () </a:t>
            </a:r>
            <a:r>
              <a:rPr lang="en-US" sz="20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&lt;T&gt; </a:t>
            </a:r>
            <a:r>
              <a:rPr lang="en-US" sz="2000" dirty="0" err="1"/>
              <a:t>retVal</a:t>
            </a:r>
            <a:r>
              <a:rPr lang="en-US" sz="2000" dirty="0"/>
              <a:t> = </a:t>
            </a:r>
            <a:r>
              <a:rPr lang="en-US" sz="2000" dirty="0" err="1" smtClean="0"/>
              <a:t>getToken</a:t>
            </a:r>
            <a:r>
              <a:rPr lang="en-US" sz="2000" dirty="0" smtClean="0"/>
              <a:t>(…);</a:t>
            </a:r>
            <a:endParaRPr lang="en-US" sz="2000" dirty="0"/>
          </a:p>
          <a:p>
            <a:pPr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dirty="0" err="1" smtClean="0"/>
              <a:t>movePastCurrentToken</a:t>
            </a:r>
            <a:r>
              <a:rPr lang="en-US" sz="2000" dirty="0" smtClean="0"/>
              <a:t>(…);</a:t>
            </a:r>
            <a:endParaRPr lang="en-US" sz="2000" dirty="0"/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dirty="0" err="1"/>
              <a:t>skipNonTokenCharacters</a:t>
            </a:r>
            <a:r>
              <a:rPr lang="en-US" sz="2000" dirty="0"/>
              <a:t>();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b="1" dirty="0"/>
              <a:t>return</a:t>
            </a:r>
            <a:r>
              <a:rPr lang="en-US" sz="2000" dirty="0"/>
              <a:t> </a:t>
            </a:r>
            <a:r>
              <a:rPr lang="en-US" sz="2000" dirty="0" err="1"/>
              <a:t>retVal</a:t>
            </a:r>
            <a:r>
              <a:rPr lang="en-US" sz="20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}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 smtClean="0"/>
              <a:t>movePastCurrentToken</a:t>
            </a:r>
            <a:r>
              <a:rPr lang="en-US" sz="2000" dirty="0" smtClean="0"/>
              <a:t>(…) </a:t>
            </a:r>
            <a:r>
              <a:rPr lang="en-US" sz="2000" dirty="0"/>
              <a:t>{…}; 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/>
              <a:t>skipNonTokenCharacters</a:t>
            </a:r>
            <a:r>
              <a:rPr lang="en-US" sz="2000" dirty="0" smtClean="0"/>
              <a:t>(…) </a:t>
            </a:r>
            <a:r>
              <a:rPr lang="en-US" sz="2000" dirty="0"/>
              <a:t>{…};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dirty="0" smtClean="0"/>
              <a:t>&lt;T</a:t>
            </a:r>
            <a:r>
              <a:rPr lang="en-US" sz="2000" b="1" dirty="0" smtClean="0"/>
              <a:t>&gt; </a:t>
            </a:r>
            <a:r>
              <a:rPr lang="en-US" sz="2000" dirty="0" err="1" smtClean="0"/>
              <a:t>getToken</a:t>
            </a:r>
            <a:r>
              <a:rPr lang="en-US" sz="2000" dirty="0"/>
              <a:t>() { …}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}</a:t>
            </a:r>
          </a:p>
        </p:txBody>
      </p:sp>
      <p:pic>
        <p:nvPicPr>
          <p:cNvPr id="5" name="~PP3303.WAV">
            <a:hlinkClick r:id="" action="ppaction://media"/>
          </p:cNvPr>
          <p:cNvPicPr>
            <a:picLocks noRot="1" noChangeAspect="1"/>
          </p:cNvPicPr>
          <p:nvPr>
            <a:wavAudioFile r:embed="rId1" name="~PP330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9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763488"/>
            <a:ext cx="8915400" cy="62478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1" dirty="0" smtClean="0"/>
              <a:t>public </a:t>
            </a:r>
            <a:r>
              <a:rPr lang="en-US" sz="2000" b="1" dirty="0"/>
              <a:t>class</a:t>
            </a:r>
            <a:r>
              <a:rPr lang="en-US" sz="2000" dirty="0"/>
              <a:t> &lt;Scanner Name&gt; </a:t>
            </a:r>
            <a:r>
              <a:rPr lang="en-US" sz="2000" b="1" dirty="0"/>
              <a:t>implements</a:t>
            </a:r>
            <a:r>
              <a:rPr lang="en-US" sz="2000" dirty="0"/>
              <a:t> </a:t>
            </a:r>
            <a:r>
              <a:rPr lang="en-US" sz="2000" dirty="0" smtClean="0"/>
              <a:t>&lt;T&gt;Iterator </a:t>
            </a:r>
            <a:r>
              <a:rPr lang="en-US" sz="20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String </a:t>
            </a:r>
            <a:r>
              <a:rPr lang="en-US" sz="2000" dirty="0" err="1"/>
              <a:t>string</a:t>
            </a:r>
            <a:r>
              <a:rPr lang="en-US" sz="20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 err="1"/>
              <a:t>int</a:t>
            </a:r>
            <a:r>
              <a:rPr lang="en-US" sz="2000" dirty="0"/>
              <a:t> </a:t>
            </a:r>
            <a:r>
              <a:rPr lang="en-US" sz="2000" dirty="0" err="1"/>
              <a:t>nextElementStart</a:t>
            </a:r>
            <a:r>
              <a:rPr lang="en-US" sz="2000" dirty="0"/>
              <a:t> = 0;</a:t>
            </a:r>
          </a:p>
          <a:p>
            <a:pPr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 err="1"/>
              <a:t>int</a:t>
            </a:r>
            <a:r>
              <a:rPr lang="en-US" sz="2000" dirty="0"/>
              <a:t> </a:t>
            </a:r>
            <a:r>
              <a:rPr lang="en-US" sz="2000" dirty="0" err="1" smtClean="0"/>
              <a:t>nextElementEnd</a:t>
            </a:r>
            <a:r>
              <a:rPr lang="en-US" sz="2000" dirty="0" smtClean="0"/>
              <a:t>; // may not be global variable</a:t>
            </a:r>
            <a:endParaRPr lang="en-US" sz="2000" dirty="0"/>
          </a:p>
          <a:p>
            <a:pPr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dirty="0" smtClean="0"/>
              <a:t>&lt;Scanner Name&gt; (String </a:t>
            </a:r>
            <a:r>
              <a:rPr lang="en-US" sz="2000" dirty="0" err="1"/>
              <a:t>theString</a:t>
            </a:r>
            <a:r>
              <a:rPr lang="en-US" sz="2000" dirty="0"/>
              <a:t>) 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string = </a:t>
            </a:r>
            <a:r>
              <a:rPr lang="en-US" sz="2000" dirty="0" err="1"/>
              <a:t>theString</a:t>
            </a:r>
            <a:r>
              <a:rPr lang="en-US" sz="20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dirty="0" err="1"/>
              <a:t>skipNonTokenCharacters</a:t>
            </a:r>
            <a:r>
              <a:rPr lang="en-US" sz="2000" dirty="0"/>
              <a:t>();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}	 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 err="1"/>
              <a:t>boolean</a:t>
            </a:r>
            <a:r>
              <a:rPr lang="en-US" sz="2000" dirty="0"/>
              <a:t> </a:t>
            </a:r>
            <a:r>
              <a:rPr lang="en-US" sz="2000" dirty="0" err="1" smtClean="0"/>
              <a:t>hasNext</a:t>
            </a:r>
            <a:r>
              <a:rPr lang="en-US" sz="2000" dirty="0" smtClean="0"/>
              <a:t>() </a:t>
            </a:r>
            <a:r>
              <a:rPr lang="en-US" sz="2000" dirty="0"/>
              <a:t>{ </a:t>
            </a:r>
            <a:r>
              <a:rPr lang="en-US" sz="2000" b="1" dirty="0"/>
              <a:t>return</a:t>
            </a:r>
            <a:r>
              <a:rPr lang="en-US" sz="2000" dirty="0"/>
              <a:t> </a:t>
            </a:r>
            <a:r>
              <a:rPr lang="en-US" sz="2000" dirty="0" err="1"/>
              <a:t>nextElementStart</a:t>
            </a:r>
            <a:r>
              <a:rPr lang="en-US" sz="2000" dirty="0"/>
              <a:t> &lt; </a:t>
            </a:r>
            <a:r>
              <a:rPr lang="en-US" sz="2000" dirty="0" err="1"/>
              <a:t>string.length</a:t>
            </a:r>
            <a:r>
              <a:rPr lang="en-US" sz="2000" dirty="0"/>
              <a:t>();}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public</a:t>
            </a:r>
            <a:r>
              <a:rPr lang="en-US" sz="2000" dirty="0"/>
              <a:t> &lt;T&gt;  </a:t>
            </a:r>
            <a:r>
              <a:rPr lang="en-US" sz="2000" dirty="0" smtClean="0"/>
              <a:t>next () </a:t>
            </a:r>
            <a:r>
              <a:rPr lang="en-US" sz="20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&lt;T&gt; </a:t>
            </a:r>
            <a:r>
              <a:rPr lang="en-US" sz="2000" dirty="0" err="1"/>
              <a:t>retVal</a:t>
            </a:r>
            <a:r>
              <a:rPr lang="en-US" sz="2000" dirty="0"/>
              <a:t> = </a:t>
            </a:r>
            <a:r>
              <a:rPr lang="en-US" sz="2000" dirty="0" err="1" smtClean="0"/>
              <a:t>getToken</a:t>
            </a:r>
            <a:r>
              <a:rPr lang="en-US" sz="2000" dirty="0" smtClean="0"/>
              <a:t>(…);</a:t>
            </a:r>
            <a:endParaRPr lang="en-US" sz="2000" dirty="0"/>
          </a:p>
          <a:p>
            <a:pPr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dirty="0" err="1" smtClean="0"/>
              <a:t>movePastCurrentToken</a:t>
            </a:r>
            <a:r>
              <a:rPr lang="en-US" sz="2000" dirty="0" smtClean="0"/>
              <a:t>(…);</a:t>
            </a:r>
            <a:endParaRPr lang="en-US" sz="2000" dirty="0"/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dirty="0" err="1"/>
              <a:t>skipNonTokenCharacters</a:t>
            </a:r>
            <a:r>
              <a:rPr lang="en-US" sz="2000" dirty="0"/>
              <a:t>();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b="1" dirty="0"/>
              <a:t>return</a:t>
            </a:r>
            <a:r>
              <a:rPr lang="en-US" sz="2000" dirty="0"/>
              <a:t> </a:t>
            </a:r>
            <a:r>
              <a:rPr lang="en-US" sz="2000" dirty="0" err="1"/>
              <a:t>retVal</a:t>
            </a:r>
            <a:r>
              <a:rPr lang="en-US" sz="2000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}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 smtClean="0"/>
              <a:t>movePastCurrentToken</a:t>
            </a:r>
            <a:r>
              <a:rPr lang="en-US" sz="2000" dirty="0" smtClean="0"/>
              <a:t>(…) </a:t>
            </a:r>
            <a:r>
              <a:rPr lang="en-US" sz="2000" dirty="0"/>
              <a:t>{…}; 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/>
              <a:t>skipNonTokenCharacters</a:t>
            </a:r>
            <a:r>
              <a:rPr lang="en-US" sz="2000" dirty="0" smtClean="0"/>
              <a:t>(…) </a:t>
            </a:r>
            <a:r>
              <a:rPr lang="en-US" sz="2000" dirty="0"/>
              <a:t>{…};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dirty="0" smtClean="0"/>
              <a:t>&lt;T</a:t>
            </a:r>
            <a:r>
              <a:rPr lang="en-US" sz="2000" b="1" dirty="0" smtClean="0"/>
              <a:t>&gt; </a:t>
            </a:r>
            <a:r>
              <a:rPr lang="en-US" sz="2000" dirty="0" err="1" smtClean="0"/>
              <a:t>getToken</a:t>
            </a:r>
            <a:r>
              <a:rPr lang="en-US" sz="2000" dirty="0"/>
              <a:t>() { …}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}</a:t>
            </a:r>
          </a:p>
        </p:txBody>
      </p:sp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Multiple Token Types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743200" y="609600"/>
            <a:ext cx="2819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Need multiple next(),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extractToken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(), ..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638800" y="6096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e.g.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nextNumber</a:t>
            </a:r>
            <a:r>
              <a:rPr lang="en-US" dirty="0">
                <a:latin typeface="Calibri" pitchFamily="34" charset="0"/>
                <a:cs typeface="Calibri" pitchFamily="34" charset="0"/>
              </a:rPr>
              <a:t>(),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getNumber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8800" y="21336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e.g.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nextWord</a:t>
            </a:r>
            <a:r>
              <a:rPr lang="en-US" dirty="0">
                <a:latin typeface="Calibri" pitchFamily="34" charset="0"/>
                <a:cs typeface="Calibri" pitchFamily="34" charset="0"/>
              </a:rPr>
              <a:t>(),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extractWord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6400" y="3810000"/>
            <a:ext cx="3352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next() calls appropriate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nextTokenType</a:t>
            </a:r>
            <a:r>
              <a:rPr lang="en-US" dirty="0">
                <a:latin typeface="Calibri" pitchFamily="34" charset="0"/>
                <a:cs typeface="Calibri" pitchFamily="34" charset="0"/>
              </a:rPr>
              <a:t>() method based on first token character.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5400" y="5410200"/>
            <a:ext cx="37338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e.g. if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isDigit</a:t>
            </a:r>
            <a:r>
              <a:rPr lang="en-US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firstTokenChar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), return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nextNumber</a:t>
            </a:r>
            <a:r>
              <a:rPr lang="en-US" dirty="0">
                <a:latin typeface="Calibri" pitchFamily="34" charset="0"/>
                <a:cs typeface="Calibri" pitchFamily="34" charset="0"/>
              </a:rPr>
              <a:t>(), else if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isLetter</a:t>
            </a:r>
            <a:r>
              <a:rPr lang="en-US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firstTokenChar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) return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nextWord</a:t>
            </a:r>
            <a:r>
              <a:rPr lang="en-US" dirty="0">
                <a:latin typeface="Calibri" pitchFamily="34" charset="0"/>
                <a:cs typeface="Calibri" pitchFamily="34" charset="0"/>
              </a:rPr>
              <a:t>() </a:t>
            </a:r>
          </a:p>
        </p:txBody>
      </p:sp>
      <p:pic>
        <p:nvPicPr>
          <p:cNvPr id="11" name="~PP2190.WAV">
            <a:hlinkClick r:id="" action="ppaction://media"/>
          </p:cNvPr>
          <p:cNvPicPr>
            <a:picLocks noRot="1" noChangeAspect="1"/>
          </p:cNvPicPr>
          <p:nvPr>
            <a:wavAudioFile r:embed="rId2" name="~PP219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9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Division of Labor in Character Scanning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8295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~PP1266.WAV">
            <a:hlinkClick r:id="" action="ppaction://media"/>
          </p:cNvPr>
          <p:cNvPicPr>
            <a:picLocks noRot="1" noChangeAspect="1"/>
          </p:cNvPicPr>
          <p:nvPr>
            <a:wavAudioFile r:embed="rId2" name="~PP126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99587" y="1719758"/>
            <a:ext cx="2116223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Scanner Class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(Produces Token Stream)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99587" y="3988443"/>
            <a:ext cx="2101755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Scanner User (Processes Token Stream)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384513"/>
      </p:ext>
    </p:extLst>
  </p:cSld>
  <p:clrMapOvr>
    <a:masterClrMapping/>
  </p:clrMapOvr>
  <p:transition advTm="10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Printing Scanned Characters </a:t>
            </a:r>
            <a:r>
              <a:rPr lang="en-US" sz="4000" dirty="0" smtClean="0"/>
              <a:t>Forwards and Backwards</a:t>
            </a:r>
            <a:endParaRPr lang="en-US" sz="2400" dirty="0"/>
          </a:p>
        </p:txBody>
      </p:sp>
      <p:pic>
        <p:nvPicPr>
          <p:cNvPr id="455683" name="Picture 3"/>
          <p:cNvPicPr>
            <a:picLocks noChangeAspect="1" noChangeArrowheads="1"/>
          </p:cNvPicPr>
          <p:nvPr/>
        </p:nvPicPr>
        <p:blipFill>
          <a:blip r:embed="rId5" cstate="print"/>
          <a:srcRect t="55903"/>
          <a:stretch>
            <a:fillRect/>
          </a:stretch>
        </p:blipFill>
        <p:spPr bwMode="auto">
          <a:xfrm>
            <a:off x="0" y="1981200"/>
            <a:ext cx="8763000" cy="1701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362200" y="4343400"/>
            <a:ext cx="4038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Solution cannot scan multiple times</a:t>
            </a:r>
            <a:endParaRPr lang="en-US" dirty="0"/>
          </a:p>
        </p:txBody>
      </p:sp>
      <p:pic>
        <p:nvPicPr>
          <p:cNvPr id="6" name="~PP146.WAV">
            <a:hlinkClick r:id="" action="ppaction://media"/>
          </p:cNvPr>
          <p:cNvPicPr>
            <a:picLocks noRot="1" noChangeAspect="1"/>
          </p:cNvPicPr>
          <p:nvPr>
            <a:wavAudioFile r:embed="rId2" name="~PP146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3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Forward Printing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8295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~PP1266.WAV">
            <a:hlinkClick r:id="" action="ppaction://media"/>
          </p:cNvPr>
          <p:cNvPicPr>
            <a:picLocks noRot="1" noChangeAspect="1"/>
          </p:cNvPicPr>
          <p:nvPr>
            <a:wavAudioFile r:embed="rId2" name="~PP126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99587" y="1719758"/>
            <a:ext cx="2116223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AnUpperCaseIterator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99587" y="3988443"/>
            <a:ext cx="2101755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AnUpperCasePrinter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0180478"/>
      </p:ext>
    </p:extLst>
  </p:cSld>
  <p:clrMapOvr>
    <a:masterClrMapping/>
  </p:clrMapOvr>
  <p:transition advTm="10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Forward and Reverse Printing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8295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~PP1266.WAV">
            <a:hlinkClick r:id="" action="ppaction://media"/>
          </p:cNvPr>
          <p:cNvPicPr>
            <a:picLocks noRot="1" noChangeAspect="1"/>
          </p:cNvPicPr>
          <p:nvPr>
            <a:wavAudioFile r:embed="rId2" name="~PP126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99587" y="1719758"/>
            <a:ext cx="2116223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AnUpperCaseIterator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43001" y="3988443"/>
            <a:ext cx="2819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AReverseUpperCasePrinter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4779033"/>
      </p:ext>
    </p:extLst>
  </p:cSld>
  <p:clrMapOvr>
    <a:masterClrMapping/>
  </p:clrMapOvr>
  <p:transition advTm="10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UpperCasePrinter</a:t>
            </a:r>
            <a:endParaRPr lang="en-US" sz="2400" dirty="0"/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533400" y="1452264"/>
            <a:ext cx="8305800" cy="40934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1" dirty="0" smtClean="0"/>
              <a:t>public </a:t>
            </a:r>
            <a:r>
              <a:rPr lang="en-US" sz="2000" b="1" dirty="0"/>
              <a:t>class</a:t>
            </a:r>
            <a:r>
              <a:rPr lang="en-US" sz="2000" dirty="0"/>
              <a:t> </a:t>
            </a:r>
            <a:r>
              <a:rPr lang="en-US" sz="2000" dirty="0" err="1" smtClean="0"/>
              <a:t>ReusingUpperCasePrinter</a:t>
            </a:r>
            <a:r>
              <a:rPr lang="en-US" sz="2000" dirty="0" smtClean="0"/>
              <a:t> </a:t>
            </a:r>
            <a:r>
              <a:rPr lang="en-US" sz="20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main (String </a:t>
            </a:r>
            <a:r>
              <a:rPr lang="en-US" sz="2000" dirty="0" err="1"/>
              <a:t>args</a:t>
            </a:r>
            <a:r>
              <a:rPr lang="en-US" sz="2000" dirty="0"/>
              <a:t>[]) {</a:t>
            </a:r>
          </a:p>
          <a:p>
            <a:pPr algn="l">
              <a:spcBef>
                <a:spcPct val="0"/>
              </a:spcBef>
            </a:pPr>
            <a:r>
              <a:rPr lang="en-US" sz="2000" dirty="0" smtClean="0"/>
              <a:t>        </a:t>
            </a:r>
            <a:r>
              <a:rPr lang="en-US" sz="2000" dirty="0" err="1" smtClean="0"/>
              <a:t>printUpperCase</a:t>
            </a:r>
            <a:r>
              <a:rPr lang="en-US" sz="2000" dirty="0" smtClean="0"/>
              <a:t>(</a:t>
            </a:r>
            <a:r>
              <a:rPr lang="en-US" sz="2000" dirty="0" err="1" smtClean="0"/>
              <a:t>args</a:t>
            </a:r>
            <a:r>
              <a:rPr lang="en-US" sz="2000" dirty="0" smtClean="0"/>
              <a:t>[0</a:t>
            </a:r>
            <a:r>
              <a:rPr lang="en-US" sz="2000" dirty="0"/>
              <a:t>]);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</a:t>
            </a:r>
            <a:r>
              <a:rPr lang="en-US" sz="2000" dirty="0" smtClean="0"/>
              <a:t> } </a:t>
            </a:r>
            <a:endParaRPr lang="en-US" sz="2000" dirty="0"/>
          </a:p>
          <a:p>
            <a:pPr algn="l">
              <a:spcBef>
                <a:spcPct val="0"/>
              </a:spcBef>
            </a:pPr>
            <a:r>
              <a:rPr lang="en-US" sz="2000" b="1" dirty="0"/>
              <a:t>    public</a:t>
            </a:r>
            <a:r>
              <a:rPr lang="en-US" sz="2000" dirty="0"/>
              <a:t> 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/>
              <a:t>printUpperCase</a:t>
            </a:r>
            <a:r>
              <a:rPr lang="en-US" sz="2000" dirty="0"/>
              <a:t>(String s) 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dirty="0" err="1"/>
              <a:t>System.out.println</a:t>
            </a:r>
            <a:r>
              <a:rPr lang="en-US" sz="2000" dirty="0"/>
              <a:t>("Upper Case Letters:");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dirty="0" err="1"/>
              <a:t>printChars</a:t>
            </a:r>
            <a:r>
              <a:rPr lang="en-US" sz="2000" dirty="0"/>
              <a:t> (</a:t>
            </a:r>
            <a:r>
              <a:rPr lang="en-US" sz="2000" b="1" dirty="0"/>
              <a:t>new</a:t>
            </a:r>
            <a:r>
              <a:rPr lang="en-US" sz="2000" dirty="0"/>
              <a:t> </a:t>
            </a:r>
            <a:r>
              <a:rPr lang="en-US" sz="2000" dirty="0" err="1" smtClean="0"/>
              <a:t>AnUpperCaseIterator</a:t>
            </a:r>
            <a:r>
              <a:rPr lang="en-US" sz="2000" dirty="0" smtClean="0"/>
              <a:t>(s</a:t>
            </a:r>
            <a:r>
              <a:rPr lang="en-US" sz="2000" dirty="0"/>
              <a:t>));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}   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/>
              <a:t>printChars</a:t>
            </a:r>
            <a:r>
              <a:rPr lang="en-US" sz="2000" dirty="0"/>
              <a:t> (</a:t>
            </a:r>
            <a:r>
              <a:rPr lang="en-US" sz="2000" dirty="0" err="1" smtClean="0"/>
              <a:t>CharIterator</a:t>
            </a:r>
            <a:r>
              <a:rPr lang="en-US" sz="2000" dirty="0" smtClean="0"/>
              <a:t> </a:t>
            </a:r>
            <a:r>
              <a:rPr lang="en-US" sz="2000" dirty="0" err="1" smtClean="0"/>
              <a:t>charIterator</a:t>
            </a:r>
            <a:r>
              <a:rPr lang="en-US" sz="2000" dirty="0" smtClean="0"/>
              <a:t>) </a:t>
            </a:r>
            <a:r>
              <a:rPr lang="en-US" sz="20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b="1" dirty="0"/>
              <a:t>while</a:t>
            </a:r>
            <a:r>
              <a:rPr lang="en-US" sz="2000" dirty="0"/>
              <a:t> (</a:t>
            </a:r>
            <a:r>
              <a:rPr lang="en-US" sz="2000" dirty="0" err="1" smtClean="0"/>
              <a:t>charIterator.hasNext</a:t>
            </a:r>
            <a:r>
              <a:rPr lang="en-US" sz="2000" dirty="0" smtClean="0"/>
              <a:t>()) </a:t>
            </a:r>
            <a:endParaRPr lang="en-US" sz="2000" dirty="0"/>
          </a:p>
          <a:p>
            <a:pPr algn="l">
              <a:spcBef>
                <a:spcPct val="0"/>
              </a:spcBef>
            </a:pPr>
            <a:r>
              <a:rPr lang="en-US" sz="2000" dirty="0"/>
              <a:t>            </a:t>
            </a:r>
            <a:r>
              <a:rPr lang="en-US" sz="2000" dirty="0" err="1" smtClean="0"/>
              <a:t>System.out.print</a:t>
            </a:r>
            <a:r>
              <a:rPr lang="en-US" sz="2000" dirty="0" smtClean="0"/>
              <a:t>(</a:t>
            </a:r>
            <a:r>
              <a:rPr lang="en-US" sz="2000" dirty="0" err="1" smtClean="0"/>
              <a:t>charIterator.next</a:t>
            </a:r>
            <a:r>
              <a:rPr lang="en-US" sz="2000" dirty="0" smtClean="0"/>
              <a:t> ());</a:t>
            </a:r>
            <a:endParaRPr lang="en-US" sz="2000" dirty="0"/>
          </a:p>
          <a:p>
            <a:pPr algn="l">
              <a:spcBef>
                <a:spcPct val="0"/>
              </a:spcBef>
            </a:pPr>
            <a:r>
              <a:rPr lang="en-US" sz="2000" dirty="0"/>
              <a:t>   }    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}</a:t>
            </a:r>
          </a:p>
        </p:txBody>
      </p:sp>
      <p:pic>
        <p:nvPicPr>
          <p:cNvPr id="5" name="~PP1746.WAV">
            <a:hlinkClick r:id="" action="ppaction://media"/>
          </p:cNvPr>
          <p:cNvPicPr>
            <a:picLocks noRot="1" noChangeAspect="1"/>
          </p:cNvPicPr>
          <p:nvPr>
            <a:wavAudioFile r:embed="rId1" name="~PP174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/>
              <a:t>Forward and reverse printing</a:t>
            </a:r>
            <a:endParaRPr lang="en-US" sz="2400" dirty="0"/>
          </a:p>
        </p:txBody>
      </p:sp>
      <p:sp>
        <p:nvSpPr>
          <p:cNvPr id="354307" name="Text Box 3"/>
          <p:cNvSpPr txBox="1">
            <a:spLocks noChangeArrowheads="1"/>
          </p:cNvSpPr>
          <p:nvPr/>
        </p:nvSpPr>
        <p:spPr bwMode="auto">
          <a:xfrm>
            <a:off x="152400" y="1549836"/>
            <a:ext cx="8686800" cy="31700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/>
              <a:t>class</a:t>
            </a:r>
            <a:r>
              <a:rPr lang="en-US" sz="2000" dirty="0"/>
              <a:t> </a:t>
            </a:r>
            <a:r>
              <a:rPr lang="en-US" sz="2000" dirty="0" err="1"/>
              <a:t>ReusingForwardReverseUpperCasePrinter</a:t>
            </a:r>
            <a:r>
              <a:rPr lang="en-US" sz="2000" dirty="0"/>
              <a:t> </a:t>
            </a:r>
            <a:r>
              <a:rPr lang="en-US" sz="2000" dirty="0" smtClean="0"/>
              <a:t>{</a:t>
            </a:r>
            <a:endParaRPr lang="en-US" sz="2000" dirty="0"/>
          </a:p>
          <a:p>
            <a:pPr algn="l">
              <a:spcBef>
                <a:spcPct val="0"/>
              </a:spcBef>
            </a:pPr>
            <a:r>
              <a:rPr lang="en-US" sz="2000" dirty="0"/>
              <a:t>	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final</a:t>
            </a:r>
            <a:r>
              <a:rPr lang="en-US" sz="2000" dirty="0"/>
              <a:t> </a:t>
            </a:r>
            <a:r>
              <a:rPr lang="en-US" sz="2000" b="1" dirty="0" err="1"/>
              <a:t>int</a:t>
            </a:r>
            <a:r>
              <a:rPr lang="en-US" sz="2000" dirty="0"/>
              <a:t> MAX_CHARS = 5;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char</a:t>
            </a:r>
            <a:r>
              <a:rPr lang="en-US" sz="2000" dirty="0"/>
              <a:t>[] </a:t>
            </a:r>
            <a:r>
              <a:rPr lang="en-US" sz="2000" dirty="0" err="1"/>
              <a:t>upperCaseLetters</a:t>
            </a:r>
            <a:r>
              <a:rPr lang="en-US" sz="2000" dirty="0"/>
              <a:t> = </a:t>
            </a:r>
            <a:r>
              <a:rPr lang="en-US" sz="2000" b="1" dirty="0"/>
              <a:t>new</a:t>
            </a:r>
            <a:r>
              <a:rPr lang="en-US" sz="2000" dirty="0"/>
              <a:t> char[MAX_CHARS];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</a:t>
            </a:r>
            <a:r>
              <a:rPr lang="en-US" sz="2000" b="1" dirty="0"/>
              <a:t>static</a:t>
            </a:r>
            <a:r>
              <a:rPr lang="en-US" sz="2000" dirty="0"/>
              <a:t>  </a:t>
            </a:r>
            <a:r>
              <a:rPr lang="en-US" sz="2000" b="1" dirty="0" err="1"/>
              <a:t>int</a:t>
            </a:r>
            <a:r>
              <a:rPr lang="en-US" sz="2000" dirty="0"/>
              <a:t> </a:t>
            </a:r>
            <a:r>
              <a:rPr lang="en-US" sz="2000" dirty="0" err="1"/>
              <a:t>numberOfUpperCaseLetters</a:t>
            </a:r>
            <a:r>
              <a:rPr lang="en-US" sz="2000" dirty="0"/>
              <a:t> = 0;</a:t>
            </a:r>
          </a:p>
          <a:p>
            <a:pPr algn="l">
              <a:spcBef>
                <a:spcPct val="0"/>
              </a:spcBef>
            </a:pPr>
            <a:endParaRPr lang="en-US" sz="2000" dirty="0"/>
          </a:p>
          <a:p>
            <a:pPr algn="l">
              <a:spcBef>
                <a:spcPct val="0"/>
              </a:spcBef>
            </a:pPr>
            <a:r>
              <a:rPr lang="en-US" sz="2000" dirty="0"/>
              <a:t>	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main(String[] </a:t>
            </a:r>
            <a:r>
              <a:rPr lang="en-US" sz="2000" dirty="0" err="1"/>
              <a:t>args</a:t>
            </a:r>
            <a:r>
              <a:rPr lang="en-US" sz="2000" dirty="0"/>
              <a:t>){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</a:t>
            </a:r>
            <a:r>
              <a:rPr lang="en-US" sz="2000" dirty="0" err="1" smtClean="0"/>
              <a:t>printAndStore</a:t>
            </a:r>
            <a:r>
              <a:rPr lang="en-US" sz="2000" dirty="0" smtClean="0"/>
              <a:t>(</a:t>
            </a:r>
            <a:r>
              <a:rPr lang="en-US" sz="2000" dirty="0" err="1" smtClean="0"/>
              <a:t>args</a:t>
            </a:r>
            <a:r>
              <a:rPr lang="en-US" sz="2000" dirty="0" smtClean="0"/>
              <a:t>[0</a:t>
            </a:r>
            <a:r>
              <a:rPr lang="en-US" sz="2000" dirty="0"/>
              <a:t>]);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</a:t>
            </a:r>
            <a:r>
              <a:rPr lang="en-US" sz="2000" dirty="0" err="1"/>
              <a:t>printReverse</a:t>
            </a:r>
            <a:r>
              <a:rPr lang="en-US" sz="2000" dirty="0"/>
              <a:t>();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}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</a:t>
            </a:r>
          </a:p>
        </p:txBody>
      </p:sp>
      <p:pic>
        <p:nvPicPr>
          <p:cNvPr id="5" name="~PP4071.WAV">
            <a:hlinkClick r:id="" action="ppaction://media"/>
          </p:cNvPr>
          <p:cNvPicPr>
            <a:picLocks noRot="1" noChangeAspect="1"/>
          </p:cNvPicPr>
          <p:nvPr>
            <a:wavAudioFile r:embed="rId1" name="~PP407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Forward and reverse </a:t>
            </a:r>
            <a:r>
              <a:rPr lang="en-US" sz="4000" dirty="0" smtClean="0"/>
              <a:t>printing (</a:t>
            </a:r>
            <a:r>
              <a:rPr lang="en-US" sz="4000" dirty="0" err="1" smtClean="0"/>
              <a:t>contd</a:t>
            </a:r>
            <a:r>
              <a:rPr lang="en-US" sz="4000" dirty="0" smtClean="0"/>
              <a:t>)</a:t>
            </a:r>
            <a:endParaRPr lang="en-US" sz="2400" dirty="0"/>
          </a:p>
        </p:txBody>
      </p:sp>
      <p:sp>
        <p:nvSpPr>
          <p:cNvPr id="356355" name="Text Box 3"/>
          <p:cNvSpPr txBox="1">
            <a:spLocks noChangeArrowheads="1"/>
          </p:cNvSpPr>
          <p:nvPr/>
        </p:nvSpPr>
        <p:spPr bwMode="auto">
          <a:xfrm>
            <a:off x="76200" y="1371600"/>
            <a:ext cx="8686800" cy="470898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spcBef>
                <a:spcPct val="0"/>
              </a:spcBef>
            </a:pPr>
            <a:r>
              <a:rPr lang="en-US" sz="2000" b="1" dirty="0"/>
              <a:t>   public</a:t>
            </a:r>
            <a:r>
              <a:rPr lang="en-US" sz="2000" dirty="0"/>
              <a:t> 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/>
              <a:t>printAndStore</a:t>
            </a:r>
            <a:r>
              <a:rPr lang="en-US" sz="2000" dirty="0"/>
              <a:t> (String s) 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dirty="0" err="1"/>
              <a:t>System.out.println</a:t>
            </a:r>
            <a:r>
              <a:rPr lang="en-US" sz="2000" dirty="0"/>
              <a:t>("Upper Case Letters:");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dirty="0" err="1"/>
              <a:t>printAndStore</a:t>
            </a:r>
            <a:r>
              <a:rPr lang="en-US" sz="2000" dirty="0"/>
              <a:t> (</a:t>
            </a:r>
            <a:r>
              <a:rPr lang="en-US" sz="2000" b="1" dirty="0"/>
              <a:t>new</a:t>
            </a:r>
            <a:r>
              <a:rPr lang="en-US" sz="2000" dirty="0"/>
              <a:t> </a:t>
            </a:r>
            <a:r>
              <a:rPr lang="en-US" sz="2000" dirty="0" err="1" smtClean="0"/>
              <a:t>AnUpperCaseIterator</a:t>
            </a:r>
            <a:r>
              <a:rPr lang="en-US" sz="2000" dirty="0" smtClean="0"/>
              <a:t>(s</a:t>
            </a:r>
            <a:r>
              <a:rPr lang="en-US" sz="2000" dirty="0"/>
              <a:t>));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}   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/>
              <a:t>printAndStore</a:t>
            </a:r>
            <a:r>
              <a:rPr lang="en-US" sz="2000" dirty="0"/>
              <a:t> (</a:t>
            </a:r>
            <a:r>
              <a:rPr lang="en-US" sz="2000" dirty="0" err="1" smtClean="0"/>
              <a:t>CharIterator</a:t>
            </a:r>
            <a:r>
              <a:rPr lang="en-US" sz="2000" dirty="0" smtClean="0"/>
              <a:t> </a:t>
            </a:r>
            <a:r>
              <a:rPr lang="en-US" sz="2000" dirty="0" err="1" smtClean="0"/>
              <a:t>charIterator</a:t>
            </a:r>
            <a:r>
              <a:rPr lang="en-US" sz="2000" dirty="0" smtClean="0"/>
              <a:t>) </a:t>
            </a:r>
            <a:r>
              <a:rPr lang="en-US" sz="20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b="1" dirty="0"/>
              <a:t>while</a:t>
            </a:r>
            <a:r>
              <a:rPr lang="en-US" sz="2000" dirty="0"/>
              <a:t> (</a:t>
            </a:r>
            <a:r>
              <a:rPr lang="en-US" sz="2000" dirty="0" err="1" smtClean="0"/>
              <a:t>charIterator.hasNext</a:t>
            </a:r>
            <a:r>
              <a:rPr lang="en-US" sz="2000" dirty="0" smtClean="0"/>
              <a:t>()) </a:t>
            </a:r>
            <a:r>
              <a:rPr lang="en-US" sz="2000" dirty="0"/>
              <a:t>{ 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    char </a:t>
            </a:r>
            <a:r>
              <a:rPr lang="en-US" sz="2000" dirty="0" err="1"/>
              <a:t>inputChar</a:t>
            </a:r>
            <a:r>
              <a:rPr lang="en-US" sz="2000" dirty="0"/>
              <a:t> = </a:t>
            </a:r>
            <a:r>
              <a:rPr lang="en-US" sz="2000" dirty="0" err="1" smtClean="0"/>
              <a:t>charIterator.next</a:t>
            </a:r>
            <a:r>
              <a:rPr lang="en-US" sz="2000" dirty="0" smtClean="0"/>
              <a:t> (); </a:t>
            </a:r>
            <a:endParaRPr lang="en-US" sz="2000" dirty="0"/>
          </a:p>
          <a:p>
            <a:pPr algn="l">
              <a:spcBef>
                <a:spcPct val="0"/>
              </a:spcBef>
            </a:pPr>
            <a:r>
              <a:rPr lang="en-US" sz="2000" dirty="0"/>
              <a:t>            </a:t>
            </a:r>
            <a:r>
              <a:rPr lang="en-US" sz="2000" dirty="0" err="1"/>
              <a:t>System.out.print</a:t>
            </a:r>
            <a:r>
              <a:rPr lang="en-US" sz="2000" dirty="0"/>
              <a:t> (</a:t>
            </a:r>
            <a:r>
              <a:rPr lang="en-US" sz="2000" dirty="0" err="1"/>
              <a:t>inputChar</a:t>
            </a:r>
            <a:r>
              <a:rPr lang="en-US" sz="2000" dirty="0"/>
              <a:t>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    </a:t>
            </a:r>
            <a:r>
              <a:rPr lang="en-US" sz="2000" dirty="0" err="1"/>
              <a:t>storeChar</a:t>
            </a:r>
            <a:r>
              <a:rPr lang="en-US" sz="2000" dirty="0"/>
              <a:t>(</a:t>
            </a:r>
            <a:r>
              <a:rPr lang="en-US" sz="2000" dirty="0" err="1"/>
              <a:t>inputChar</a:t>
            </a:r>
            <a:r>
              <a:rPr lang="en-US" sz="2000" dirty="0"/>
              <a:t>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}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dirty="0" err="1"/>
              <a:t>System.out.println</a:t>
            </a:r>
            <a:r>
              <a:rPr lang="en-US" sz="2000" dirty="0"/>
              <a:t>();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}    </a:t>
            </a:r>
          </a:p>
          <a:p>
            <a:pPr algn="l">
              <a:spcBef>
                <a:spcPct val="0"/>
              </a:spcBef>
            </a:pPr>
            <a:endParaRPr lang="en-US" sz="2000" dirty="0"/>
          </a:p>
          <a:p>
            <a:pPr algn="l">
              <a:spcBef>
                <a:spcPct val="0"/>
              </a:spcBef>
            </a:pPr>
            <a:r>
              <a:rPr lang="en-US" sz="2000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5" name="~PP2747.WAV">
            <a:hlinkClick r:id="" action="ppaction://media"/>
          </p:cNvPr>
          <p:cNvPicPr>
            <a:picLocks noRot="1" noChangeAspect="1"/>
          </p:cNvPicPr>
          <p:nvPr>
            <a:wavAudioFile r:embed="rId1" name="~PP274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809038" cy="9144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Forward and reverse printing (contd.)</a:t>
            </a:r>
            <a:endParaRPr lang="en-US" sz="2400" dirty="0"/>
          </a:p>
        </p:txBody>
      </p:sp>
      <p:sp>
        <p:nvSpPr>
          <p:cNvPr id="355331" name="Text Box 3"/>
          <p:cNvSpPr txBox="1">
            <a:spLocks noChangeArrowheads="1"/>
          </p:cNvSpPr>
          <p:nvPr/>
        </p:nvSpPr>
        <p:spPr bwMode="auto">
          <a:xfrm>
            <a:off x="228600" y="1203325"/>
            <a:ext cx="8686800" cy="5273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/>
              <a:t>	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/>
              <a:t>storeChar</a:t>
            </a:r>
            <a:r>
              <a:rPr lang="en-US" sz="2000" dirty="0"/>
              <a:t>(char c) 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</a:t>
            </a:r>
            <a:r>
              <a:rPr lang="en-US" sz="2000" b="1" dirty="0"/>
              <a:t>if</a:t>
            </a:r>
            <a:r>
              <a:rPr lang="en-US" sz="2000" dirty="0"/>
              <a:t> (</a:t>
            </a:r>
            <a:r>
              <a:rPr lang="en-US" sz="2000" dirty="0" err="1"/>
              <a:t>numberOfUpperCaseLetters</a:t>
            </a:r>
            <a:r>
              <a:rPr lang="en-US" sz="2000" dirty="0"/>
              <a:t> == MAX_CHARS) 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	</a:t>
            </a:r>
            <a:r>
              <a:rPr lang="en-US" sz="2000" dirty="0" err="1"/>
              <a:t>System.out.println</a:t>
            </a:r>
            <a:r>
              <a:rPr lang="en-US" sz="2000" dirty="0"/>
              <a:t>("Too many upper case letters. Terminating program. ");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	</a:t>
            </a:r>
            <a:r>
              <a:rPr lang="en-US" sz="2000" dirty="0" err="1"/>
              <a:t>System.exit</a:t>
            </a:r>
            <a:r>
              <a:rPr lang="en-US" sz="2000" dirty="0"/>
              <a:t>(-1);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}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</a:t>
            </a:r>
            <a:r>
              <a:rPr lang="en-US" sz="2000" dirty="0" err="1"/>
              <a:t>upperCaseLetters</a:t>
            </a:r>
            <a:r>
              <a:rPr lang="en-US" sz="2000" dirty="0"/>
              <a:t>[</a:t>
            </a:r>
            <a:r>
              <a:rPr lang="en-US" sz="2000" dirty="0" err="1"/>
              <a:t>numberOfUpperCaseLetters</a:t>
            </a:r>
            <a:r>
              <a:rPr lang="en-US" sz="2000" dirty="0"/>
              <a:t>] = c;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</a:t>
            </a:r>
            <a:r>
              <a:rPr lang="en-US" sz="2000" dirty="0" err="1"/>
              <a:t>numberOfUpperCaseLetters</a:t>
            </a:r>
            <a:r>
              <a:rPr lang="en-US" sz="2000" dirty="0"/>
              <a:t>++;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}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/>
              <a:t>printReverse</a:t>
            </a:r>
            <a:r>
              <a:rPr lang="en-US" sz="2000" dirty="0"/>
              <a:t>() {		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</a:t>
            </a:r>
            <a:r>
              <a:rPr lang="en-US" sz="2000" dirty="0" err="1"/>
              <a:t>System.out.println</a:t>
            </a:r>
            <a:r>
              <a:rPr lang="en-US" sz="2000" dirty="0"/>
              <a:t>("Upper Case Letters in Reverse:");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</a:t>
            </a:r>
            <a:r>
              <a:rPr lang="en-US" sz="2000" b="1" dirty="0"/>
              <a:t>for</a:t>
            </a:r>
            <a:r>
              <a:rPr lang="en-US" sz="2000" dirty="0"/>
              <a:t> (</a:t>
            </a:r>
            <a:r>
              <a:rPr lang="en-US" sz="2000" b="1" dirty="0" err="1"/>
              <a:t>int</a:t>
            </a:r>
            <a:r>
              <a:rPr lang="en-US" sz="2000" dirty="0"/>
              <a:t> index =</a:t>
            </a:r>
            <a:r>
              <a:rPr lang="en-US" sz="2000" dirty="0" err="1"/>
              <a:t>numberOfUpperCaseLetters</a:t>
            </a:r>
            <a:r>
              <a:rPr lang="en-US" sz="2000" dirty="0"/>
              <a:t> - 1; index &gt;= 0; index--) 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	</a:t>
            </a:r>
            <a:r>
              <a:rPr lang="en-US" sz="2000" dirty="0" err="1"/>
              <a:t>System.out.print</a:t>
            </a:r>
            <a:r>
              <a:rPr lang="en-US" sz="2000" dirty="0"/>
              <a:t>(</a:t>
            </a:r>
            <a:r>
              <a:rPr lang="en-US" sz="2000" dirty="0" err="1"/>
              <a:t>upperCaseLetters</a:t>
            </a:r>
            <a:r>
              <a:rPr lang="en-US" sz="2000" dirty="0"/>
              <a:t>[index]);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	}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	}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}</a:t>
            </a:r>
          </a:p>
        </p:txBody>
      </p:sp>
      <p:pic>
        <p:nvPicPr>
          <p:cNvPr id="5" name="~PP1101.WAV">
            <a:hlinkClick r:id="" action="ppaction://media"/>
          </p:cNvPr>
          <p:cNvPicPr>
            <a:picLocks noRot="1" noChangeAspect="1"/>
          </p:cNvPicPr>
          <p:nvPr>
            <a:wavAudioFile r:embed="rId1" name="~PP11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Reuse of </a:t>
            </a:r>
            <a:r>
              <a:rPr lang="en-US" sz="4000" dirty="0" err="1" smtClean="0"/>
              <a:t>Iterator</a:t>
            </a:r>
            <a:endParaRPr lang="en-US" sz="2400" dirty="0"/>
          </a:p>
        </p:txBody>
      </p:sp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381000" y="1754188"/>
            <a:ext cx="5128327" cy="17235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while</a:t>
            </a:r>
            <a:r>
              <a:rPr lang="en-US" dirty="0"/>
              <a:t> (</a:t>
            </a:r>
            <a:r>
              <a:rPr lang="en-US" dirty="0" err="1" smtClean="0"/>
              <a:t>charIterator.hasNext</a:t>
            </a:r>
            <a:r>
              <a:rPr lang="en-US" dirty="0" smtClean="0"/>
              <a:t>()) </a:t>
            </a:r>
            <a:r>
              <a:rPr lang="en-US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dirty="0"/>
              <a:t>	char </a:t>
            </a:r>
            <a:r>
              <a:rPr lang="en-US" dirty="0" err="1"/>
              <a:t>nextChar</a:t>
            </a:r>
            <a:r>
              <a:rPr lang="en-US" dirty="0"/>
              <a:t> = </a:t>
            </a:r>
            <a:r>
              <a:rPr lang="en-US" dirty="0" err="1" smtClean="0"/>
              <a:t>charIterator.next</a:t>
            </a:r>
            <a:r>
              <a:rPr lang="en-US" dirty="0" smtClean="0"/>
              <a:t>()); 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	</a:t>
            </a:r>
            <a:r>
              <a:rPr lang="en-US" dirty="0" err="1"/>
              <a:t>System.out.print</a:t>
            </a:r>
            <a:r>
              <a:rPr lang="en-US" dirty="0"/>
              <a:t>(</a:t>
            </a:r>
            <a:r>
              <a:rPr lang="en-US" dirty="0" err="1"/>
              <a:t>nextChar</a:t>
            </a:r>
            <a:r>
              <a:rPr lang="en-US" dirty="0"/>
              <a:t>);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        </a:t>
            </a:r>
            <a:r>
              <a:rPr lang="en-US" dirty="0" smtClean="0"/>
              <a:t>   </a:t>
            </a:r>
            <a:r>
              <a:rPr lang="en-US" dirty="0" err="1" smtClean="0"/>
              <a:t>storeChar</a:t>
            </a:r>
            <a:r>
              <a:rPr lang="en-US" dirty="0" smtClean="0"/>
              <a:t>(</a:t>
            </a:r>
            <a:r>
              <a:rPr lang="en-US" dirty="0" err="1" smtClean="0"/>
              <a:t>nextChar</a:t>
            </a:r>
            <a:r>
              <a:rPr lang="en-US" dirty="0"/>
              <a:t>);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  <a:endParaRPr lang="en-US" dirty="0">
              <a:solidFill>
                <a:schemeClr val="tx1"/>
              </a:solidFill>
            </a:endParaRPr>
          </a:p>
          <a:p>
            <a:pPr lvl="2" algn="l">
              <a:spcBef>
                <a:spcPct val="0"/>
              </a:spcBef>
            </a:pPr>
            <a:endParaRPr lang="en-US" sz="1600" dirty="0"/>
          </a:p>
        </p:txBody>
      </p:sp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304800" y="4876800"/>
            <a:ext cx="73914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while</a:t>
            </a:r>
            <a:r>
              <a:rPr lang="en-US" dirty="0"/>
              <a:t> (</a:t>
            </a:r>
            <a:r>
              <a:rPr lang="en-US" dirty="0" err="1" smtClean="0"/>
              <a:t>charIterator.hasNext</a:t>
            </a:r>
            <a:r>
              <a:rPr lang="en-US" dirty="0" smtClean="0"/>
              <a:t>()) 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            </a:t>
            </a:r>
            <a:r>
              <a:rPr lang="en-US" dirty="0" err="1" smtClean="0"/>
              <a:t>System.out.print</a:t>
            </a:r>
            <a:r>
              <a:rPr lang="en-US" dirty="0" smtClean="0"/>
              <a:t>(</a:t>
            </a:r>
            <a:r>
              <a:rPr lang="en-US" dirty="0" err="1" smtClean="0"/>
              <a:t>charIterator.next</a:t>
            </a:r>
            <a:r>
              <a:rPr lang="en-US" dirty="0" smtClean="0"/>
              <a:t> ());     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4616" y="4191000"/>
            <a:ext cx="481418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Scanner use in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ReusingUpperCasePrinter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914400"/>
            <a:ext cx="5527403" cy="5979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Scanner use in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ReusingForwardReverseUpperCasePrinter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2889.WAV">
            <a:hlinkClick r:id="" action="ppaction://media"/>
          </p:cNvPr>
          <p:cNvPicPr>
            <a:picLocks noRot="1" noChangeAspect="1"/>
          </p:cNvPicPr>
          <p:nvPr>
            <a:wavAudioFile r:embed="rId1" name="~PP288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3810000"/>
            <a:ext cx="83820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err="1" smtClean="0"/>
              <a:t>int</a:t>
            </a:r>
            <a:r>
              <a:rPr lang="en-US" dirty="0" smtClean="0"/>
              <a:t> index = 0;</a:t>
            </a:r>
          </a:p>
          <a:p>
            <a:pPr>
              <a:spcBef>
                <a:spcPct val="0"/>
              </a:spcBef>
            </a:pPr>
            <a:r>
              <a:rPr lang="en-US" dirty="0" err="1" smtClean="0"/>
              <a:t>System.out.println</a:t>
            </a:r>
            <a:r>
              <a:rPr lang="en-US" dirty="0" smtClean="0"/>
              <a:t>("Upper Case Letters :");//token processing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while</a:t>
            </a:r>
            <a:r>
              <a:rPr lang="en-US" dirty="0" smtClean="0"/>
              <a:t> (index &lt; </a:t>
            </a:r>
            <a:r>
              <a:rPr lang="en-US" dirty="0" err="1" smtClean="0"/>
              <a:t>args</a:t>
            </a:r>
            <a:r>
              <a:rPr lang="en-US" dirty="0" smtClean="0"/>
              <a:t>[0].length()) {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Character.isUpperCase</a:t>
            </a:r>
            <a:r>
              <a:rPr lang="en-US" dirty="0" smtClean="0"/>
              <a:t>(</a:t>
            </a:r>
            <a:r>
              <a:rPr lang="en-US" dirty="0" err="1" smtClean="0"/>
              <a:t>args</a:t>
            </a:r>
            <a:r>
              <a:rPr lang="en-US" dirty="0" smtClean="0"/>
              <a:t>[0].</a:t>
            </a:r>
            <a:r>
              <a:rPr lang="en-US" dirty="0" err="1" smtClean="0"/>
              <a:t>charAt</a:t>
            </a:r>
            <a:r>
              <a:rPr lang="en-US" dirty="0" smtClean="0"/>
              <a:t>(index);)) {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        </a:t>
            </a:r>
            <a:r>
              <a:rPr lang="en-US" dirty="0" err="1" smtClean="0"/>
              <a:t>System.out.print</a:t>
            </a:r>
            <a:r>
              <a:rPr lang="en-US" dirty="0" smtClean="0"/>
              <a:t>(</a:t>
            </a:r>
            <a:r>
              <a:rPr lang="en-US" dirty="0" err="1" smtClean="0"/>
              <a:t>args</a:t>
            </a:r>
            <a:r>
              <a:rPr lang="en-US" dirty="0" smtClean="0"/>
              <a:t>[0].</a:t>
            </a:r>
            <a:r>
              <a:rPr lang="en-US" dirty="0" err="1" smtClean="0"/>
              <a:t>charAt</a:t>
            </a:r>
            <a:r>
              <a:rPr lang="en-US" dirty="0" smtClean="0"/>
              <a:t>(index);); // token processing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	  </a:t>
            </a:r>
            <a:r>
              <a:rPr lang="en-US" dirty="0" err="1" smtClean="0"/>
              <a:t>storeChar</a:t>
            </a:r>
            <a:r>
              <a:rPr lang="en-US" dirty="0" smtClean="0"/>
              <a:t>(</a:t>
            </a:r>
            <a:r>
              <a:rPr lang="en-US" dirty="0" err="1" smtClean="0"/>
              <a:t>args</a:t>
            </a:r>
            <a:r>
              <a:rPr lang="en-US" dirty="0" smtClean="0"/>
              <a:t>[0].</a:t>
            </a:r>
            <a:r>
              <a:rPr lang="en-US" dirty="0" err="1" smtClean="0"/>
              <a:t>charAt</a:t>
            </a:r>
            <a:r>
              <a:rPr lang="en-US" dirty="0" smtClean="0"/>
              <a:t>(index));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 index++;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No reuse in Monolithic Solutions</a:t>
            </a:r>
            <a:endParaRPr lang="en-US" sz="2400" dirty="0"/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1295400" y="5257800"/>
            <a:ext cx="3810000" cy="381000"/>
          </a:xfrm>
          <a:prstGeom prst="rect">
            <a:avLst/>
          </a:prstGeom>
          <a:noFill/>
          <a:ln w="38100">
            <a:solidFill>
              <a:srgbClr val="DC006E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1371600"/>
            <a:ext cx="82296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err="1" smtClean="0"/>
              <a:t>int</a:t>
            </a:r>
            <a:r>
              <a:rPr lang="en-US" dirty="0" smtClean="0"/>
              <a:t> index = 0;</a:t>
            </a:r>
          </a:p>
          <a:p>
            <a:pPr>
              <a:spcBef>
                <a:spcPct val="0"/>
              </a:spcBef>
            </a:pPr>
            <a:r>
              <a:rPr lang="en-US" dirty="0" err="1" smtClean="0"/>
              <a:t>System.out.println</a:t>
            </a:r>
            <a:r>
              <a:rPr lang="en-US" dirty="0" smtClean="0"/>
              <a:t>("Upper Case Letters :");//token processing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while</a:t>
            </a:r>
            <a:r>
              <a:rPr lang="en-US" dirty="0" smtClean="0"/>
              <a:t> (index &lt; </a:t>
            </a:r>
            <a:r>
              <a:rPr lang="en-US" dirty="0" err="1" smtClean="0"/>
              <a:t>args</a:t>
            </a:r>
            <a:r>
              <a:rPr lang="en-US" dirty="0" smtClean="0"/>
              <a:t>[0].length()) {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Character.isUpperCase</a:t>
            </a:r>
            <a:r>
              <a:rPr lang="en-US" dirty="0" smtClean="0"/>
              <a:t>(</a:t>
            </a:r>
            <a:r>
              <a:rPr lang="en-US" dirty="0" err="1" smtClean="0"/>
              <a:t>args</a:t>
            </a:r>
            <a:r>
              <a:rPr lang="en-US" dirty="0" smtClean="0"/>
              <a:t>[0].</a:t>
            </a:r>
            <a:r>
              <a:rPr lang="en-US" dirty="0" err="1" smtClean="0"/>
              <a:t>charAt</a:t>
            </a:r>
            <a:r>
              <a:rPr lang="en-US" dirty="0" smtClean="0"/>
              <a:t>(index);))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        </a:t>
            </a:r>
            <a:r>
              <a:rPr lang="en-US" dirty="0" err="1" smtClean="0"/>
              <a:t>System.out.print</a:t>
            </a:r>
            <a:r>
              <a:rPr lang="en-US" dirty="0" smtClean="0"/>
              <a:t>(</a:t>
            </a:r>
            <a:r>
              <a:rPr lang="en-US" dirty="0" err="1" smtClean="0"/>
              <a:t>args</a:t>
            </a:r>
            <a:r>
              <a:rPr lang="en-US" dirty="0" smtClean="0"/>
              <a:t>[0].</a:t>
            </a:r>
            <a:r>
              <a:rPr lang="en-US" dirty="0" err="1" smtClean="0"/>
              <a:t>charAt</a:t>
            </a:r>
            <a:r>
              <a:rPr lang="en-US" dirty="0" smtClean="0"/>
              <a:t>(index)); // token processing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 index++;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81800" y="4495800"/>
            <a:ext cx="1905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Only difference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5791200"/>
            <a:ext cx="3429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How to put it in separate class that only scans and does not store?</a:t>
            </a:r>
          </a:p>
        </p:txBody>
      </p:sp>
      <p:cxnSp>
        <p:nvCxnSpPr>
          <p:cNvPr id="9" name="Straight Arrow Connector 8"/>
          <p:cNvCxnSpPr>
            <a:stCxn id="8" idx="1"/>
            <a:endCxn id="293894" idx="3"/>
          </p:cNvCxnSpPr>
          <p:nvPr/>
        </p:nvCxnSpPr>
        <p:spPr>
          <a:xfrm rot="10800000" flipV="1">
            <a:off x="5105400" y="4724400"/>
            <a:ext cx="1676400" cy="723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~PP3089.WAV">
            <a:hlinkClick r:id="" action="ppaction://media"/>
          </p:cNvPr>
          <p:cNvPicPr>
            <a:picLocks noRot="1" noChangeAspect="1"/>
          </p:cNvPicPr>
          <p:nvPr>
            <a:wavAudioFile r:embed="rId1" name="~PP308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Reuse?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4800600"/>
            <a:ext cx="54864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initialize</a:t>
            </a:r>
          </a:p>
          <a:p>
            <a:r>
              <a:rPr lang="en-US" dirty="0" smtClean="0"/>
              <a:t>while there is more input</a:t>
            </a:r>
          </a:p>
          <a:p>
            <a:r>
              <a:rPr lang="en-US" dirty="0" smtClean="0"/>
              <a:t>    set next line;</a:t>
            </a:r>
          </a:p>
          <a:p>
            <a:r>
              <a:rPr lang="en-US" dirty="0" smtClean="0"/>
              <a:t>    </a:t>
            </a:r>
            <a:r>
              <a:rPr lang="en-US" i="1" dirty="0" smtClean="0"/>
              <a:t>application-specific</a:t>
            </a:r>
            <a:r>
              <a:rPr lang="en-US" dirty="0" smtClean="0"/>
              <a:t> </a:t>
            </a:r>
            <a:r>
              <a:rPr lang="en-US" i="1" dirty="0" smtClean="0"/>
              <a:t>code to process next line</a:t>
            </a:r>
            <a:endParaRPr lang="en-US" dirty="0" smtClean="0"/>
          </a:p>
          <a:p>
            <a:r>
              <a:rPr lang="en-US" dirty="0" smtClean="0"/>
              <a:t>    move next line markers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8229600" cy="373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AnUpperCasePrinter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 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// assume user enters arguments correctly		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("Upper Case Letters:");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 = 0;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while</a:t>
            </a:r>
            <a:r>
              <a:rPr lang="en-US" dirty="0" smtClean="0">
                <a:solidFill>
                  <a:schemeClr val="tx1"/>
                </a:solidFill>
              </a:rPr>
              <a:t> (index &lt;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[0].length())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Character.isUpperCase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[0].</a:t>
            </a:r>
            <a:r>
              <a:rPr lang="en-US" dirty="0" err="1" smtClean="0">
                <a:solidFill>
                  <a:schemeClr val="tx1"/>
                </a:solidFill>
              </a:rPr>
              <a:t>charAt</a:t>
            </a:r>
            <a:r>
              <a:rPr lang="en-US" dirty="0" smtClean="0">
                <a:solidFill>
                  <a:schemeClr val="tx1"/>
                </a:solidFill>
              </a:rPr>
              <a:t>(index))) 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	</a:t>
            </a:r>
            <a:r>
              <a:rPr lang="en-US" dirty="0" err="1" smtClean="0">
                <a:solidFill>
                  <a:schemeClr val="tx1"/>
                </a:solidFill>
              </a:rPr>
              <a:t>System.out.print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[0].</a:t>
            </a:r>
            <a:r>
              <a:rPr lang="en-US" dirty="0" err="1" smtClean="0">
                <a:solidFill>
                  <a:schemeClr val="tx1"/>
                </a:solidFill>
              </a:rPr>
              <a:t>charAt</a:t>
            </a:r>
            <a:r>
              <a:rPr lang="en-US" dirty="0" smtClean="0">
                <a:solidFill>
                  <a:schemeClr val="tx1"/>
                </a:solidFill>
              </a:rPr>
              <a:t>(index));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index++;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}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67400" y="4953000"/>
            <a:ext cx="28194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Input scanning code would be much more complex</a:t>
            </a:r>
          </a:p>
        </p:txBody>
      </p:sp>
      <p:pic>
        <p:nvPicPr>
          <p:cNvPr id="8" name="~PP3567.WAV">
            <a:hlinkClick r:id="" action="ppaction://media"/>
          </p:cNvPr>
          <p:cNvPicPr>
            <a:picLocks noRot="1" noChangeAspect="1"/>
          </p:cNvPicPr>
          <p:nvPr>
            <a:wavAudioFile r:embed="rId2" name="~PP356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Multiple Streams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96992" y="4914900"/>
            <a:ext cx="22860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BufferReader</a:t>
            </a:r>
            <a:r>
              <a:rPr lang="en-US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 User (Users Line Stream)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8212" y="3314700"/>
            <a:ext cx="2286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BufferedReader</a:t>
            </a:r>
            <a:r>
              <a:rPr lang="en-US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 (Produces Line Stream)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610432" y="27813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~PP2223.WAV">
            <a:hlinkClick r:id="" action="ppaction://media"/>
          </p:cNvPr>
          <p:cNvPicPr>
            <a:picLocks noRot="1" noChangeAspect="1"/>
          </p:cNvPicPr>
          <p:nvPr>
            <a:wavAudioFile r:embed="rId1" name="~PP222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67432" y="1592002"/>
            <a:ext cx="2286000" cy="11892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InputStreamReader</a:t>
            </a:r>
            <a:r>
              <a:rPr lang="en-US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 (Produces Character Stream)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597269" y="43815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29271"/>
      </p:ext>
    </p:extLst>
  </p:cSld>
  <p:clrMapOvr>
    <a:masterClrMapping/>
  </p:clrMapOvr>
  <p:transition advTm="3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Solution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81000" y="1189038"/>
            <a:ext cx="8229600" cy="518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MonolithicReverseUpperCasePrinter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>
                <a:solidFill>
                  <a:srgbClr val="0000C0"/>
                </a:solidFill>
                <a:latin typeface="Courier New"/>
              </a:rPr>
              <a:t>MAX_CHARS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 = 5;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char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[] </a:t>
            </a:r>
            <a:r>
              <a:rPr lang="en-US" b="1" i="1" dirty="0" err="1">
                <a:solidFill>
                  <a:srgbClr val="0000C0"/>
                </a:solidFill>
                <a:latin typeface="Courier New"/>
              </a:rPr>
              <a:t>upperCaseLetters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i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>
                <a:solidFill>
                  <a:srgbClr val="7F0055"/>
                </a:solidFill>
                <a:latin typeface="Courier New"/>
              </a:rPr>
              <a:t>char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i="1" dirty="0">
                <a:solidFill>
                  <a:srgbClr val="0000C0"/>
                </a:solidFill>
                <a:latin typeface="Courier New"/>
              </a:rPr>
              <a:t>MAX_CHARS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err="1">
                <a:solidFill>
                  <a:srgbClr val="0000C0"/>
                </a:solidFill>
                <a:latin typeface="Courier New"/>
              </a:rPr>
              <a:t>numberOfUpperCaseLetters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index = 0;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urier New"/>
              </a:rPr>
              <a:t>"Upper Case Letters:"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while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(index &lt;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[0].length())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 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Character.</a:t>
            </a:r>
            <a:r>
              <a:rPr lang="en-US" b="1" i="1" dirty="0" err="1">
                <a:solidFill>
                  <a:srgbClr val="000000"/>
                </a:solidFill>
                <a:latin typeface="Courier New"/>
              </a:rPr>
              <a:t>isUpperCase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i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[0].</a:t>
            </a:r>
            <a:r>
              <a:rPr lang="en-US" b="1" i="1" dirty="0" err="1">
                <a:solidFill>
                  <a:srgbClr val="000000"/>
                </a:solidFill>
                <a:latin typeface="Courier New"/>
              </a:rPr>
              <a:t>charAt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(index)))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[0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].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charAt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(index));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storeChar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[0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].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charAt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(index));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index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printReverse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}</a:t>
            </a:r>
            <a:endParaRPr lang="en-US" dirty="0"/>
          </a:p>
        </p:txBody>
      </p:sp>
      <p:pic>
        <p:nvPicPr>
          <p:cNvPr id="5" name="~PP521.WAV">
            <a:hlinkClick r:id="" action="ppaction://media"/>
          </p:cNvPr>
          <p:cNvPicPr>
            <a:picLocks noRot="1" noChangeAspect="1"/>
          </p:cNvPicPr>
          <p:nvPr>
            <a:wavAudioFile r:embed="rId1" name="~PP52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6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Single Stream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8295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~PP1266.WAV">
            <a:hlinkClick r:id="" action="ppaction://media"/>
          </p:cNvPr>
          <p:cNvPicPr>
            <a:picLocks noRot="1" noChangeAspect="1"/>
          </p:cNvPicPr>
          <p:nvPr>
            <a:wavAudioFile r:embed="rId2" name="~PP126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99587" y="1719758"/>
            <a:ext cx="2116223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AnUpperCaseIterator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99587" y="3988443"/>
            <a:ext cx="2101755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AnUpperCasePrinter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3200" y="2590800"/>
            <a:ext cx="1371600" cy="1143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streams in example?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2279630"/>
      </p:ext>
    </p:extLst>
  </p:cSld>
  <p:clrMapOvr>
    <a:masterClrMapping/>
  </p:clrMapOvr>
  <p:transition advTm="10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Stream</a:t>
            </a:r>
            <a:r>
              <a:rPr lang="en-US" sz="4000" dirty="0" err="1" smtClean="0">
                <a:sym typeface="Wingdings" pitchFamily="2" charset="2"/>
              </a:rPr>
              <a:t>Stream</a:t>
            </a:r>
            <a:endParaRPr lang="en-US" sz="2400" dirty="0"/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824381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324613" name="Rectangle 5"/>
          <p:cNvSpPr>
            <a:spLocks noChangeArrowheads="1"/>
          </p:cNvSpPr>
          <p:nvPr/>
        </p:nvSpPr>
        <p:spPr bwMode="auto">
          <a:xfrm>
            <a:off x="764843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24614" name="Rectangle 6"/>
          <p:cNvSpPr>
            <a:spLocks noChangeArrowheads="1"/>
          </p:cNvSpPr>
          <p:nvPr/>
        </p:nvSpPr>
        <p:spPr bwMode="auto">
          <a:xfrm>
            <a:off x="6456019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324615" name="Rectangle 7"/>
          <p:cNvSpPr>
            <a:spLocks noChangeArrowheads="1"/>
          </p:cNvSpPr>
          <p:nvPr/>
        </p:nvSpPr>
        <p:spPr bwMode="auto">
          <a:xfrm>
            <a:off x="7051403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324616" name="Rectangle 8"/>
          <p:cNvSpPr>
            <a:spLocks noChangeArrowheads="1"/>
          </p:cNvSpPr>
          <p:nvPr/>
        </p:nvSpPr>
        <p:spPr bwMode="auto">
          <a:xfrm>
            <a:off x="2286686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617" name="Rectangle 9"/>
          <p:cNvSpPr>
            <a:spLocks noChangeArrowheads="1"/>
          </p:cNvSpPr>
          <p:nvPr/>
        </p:nvSpPr>
        <p:spPr bwMode="auto">
          <a:xfrm>
            <a:off x="288207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324618" name="Rectangle 10"/>
          <p:cNvSpPr>
            <a:spLocks noChangeArrowheads="1"/>
          </p:cNvSpPr>
          <p:nvPr/>
        </p:nvSpPr>
        <p:spPr bwMode="auto">
          <a:xfrm>
            <a:off x="3477455" y="1752600"/>
            <a:ext cx="597029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619" name="Rectangle 11"/>
          <p:cNvSpPr>
            <a:spLocks noChangeArrowheads="1"/>
          </p:cNvSpPr>
          <p:nvPr/>
        </p:nvSpPr>
        <p:spPr bwMode="auto">
          <a:xfrm>
            <a:off x="407448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4620" name="Rectangle 12"/>
          <p:cNvSpPr>
            <a:spLocks noChangeArrowheads="1"/>
          </p:cNvSpPr>
          <p:nvPr/>
        </p:nvSpPr>
        <p:spPr bwMode="auto">
          <a:xfrm>
            <a:off x="4669867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324621" name="Rectangle 13"/>
          <p:cNvSpPr>
            <a:spLocks noChangeArrowheads="1"/>
          </p:cNvSpPr>
          <p:nvPr/>
        </p:nvSpPr>
        <p:spPr bwMode="auto">
          <a:xfrm>
            <a:off x="5265251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324622" name="Rectangle 14"/>
          <p:cNvSpPr>
            <a:spLocks noChangeArrowheads="1"/>
          </p:cNvSpPr>
          <p:nvPr/>
        </p:nvSpPr>
        <p:spPr bwMode="auto">
          <a:xfrm>
            <a:off x="586063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324623" name="Rectangle 15"/>
          <p:cNvSpPr>
            <a:spLocks noChangeArrowheads="1"/>
          </p:cNvSpPr>
          <p:nvPr/>
        </p:nvSpPr>
        <p:spPr bwMode="auto">
          <a:xfrm>
            <a:off x="1734065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324624" name="Rectangle 16"/>
          <p:cNvSpPr>
            <a:spLocks noChangeArrowheads="1"/>
          </p:cNvSpPr>
          <p:nvPr/>
        </p:nvSpPr>
        <p:spPr bwMode="auto">
          <a:xfrm>
            <a:off x="1181443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324625" name="Rectangle 17"/>
          <p:cNvSpPr>
            <a:spLocks noChangeArrowheads="1"/>
          </p:cNvSpPr>
          <p:nvPr/>
        </p:nvSpPr>
        <p:spPr bwMode="auto">
          <a:xfrm>
            <a:off x="628822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324626" name="Rectangle 18"/>
          <p:cNvSpPr>
            <a:spLocks noChangeArrowheads="1"/>
          </p:cNvSpPr>
          <p:nvPr/>
        </p:nvSpPr>
        <p:spPr bwMode="auto">
          <a:xfrm>
            <a:off x="76200" y="1752600"/>
            <a:ext cx="595384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324632" name="Text Box 24"/>
          <p:cNvSpPr txBox="1">
            <a:spLocks noChangeArrowheads="1"/>
          </p:cNvSpPr>
          <p:nvPr/>
        </p:nvSpPr>
        <p:spPr bwMode="auto">
          <a:xfrm>
            <a:off x="3717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24641" name="Text Box 33"/>
          <p:cNvSpPr txBox="1">
            <a:spLocks noChangeArrowheads="1"/>
          </p:cNvSpPr>
          <p:nvPr/>
        </p:nvSpPr>
        <p:spPr bwMode="auto">
          <a:xfrm>
            <a:off x="76200" y="1295400"/>
            <a:ext cx="9540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string </a:t>
            </a:r>
          </a:p>
        </p:txBody>
      </p:sp>
      <p:pic>
        <p:nvPicPr>
          <p:cNvPr id="38" name="~PP1743.WAV">
            <a:hlinkClick r:id="" action="ppaction://media"/>
          </p:cNvPr>
          <p:cNvPicPr>
            <a:picLocks noRot="1" noChangeAspect="1"/>
          </p:cNvPicPr>
          <p:nvPr>
            <a:wavAudioFile r:embed="rId1" name="~PP174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grpSp>
        <p:nvGrpSpPr>
          <p:cNvPr id="37" name="Group 3"/>
          <p:cNvGrpSpPr>
            <a:grpSpLocks/>
          </p:cNvGrpSpPr>
          <p:nvPr/>
        </p:nvGrpSpPr>
        <p:grpSpPr bwMode="auto">
          <a:xfrm>
            <a:off x="76200" y="3463925"/>
            <a:ext cx="1700627" cy="457200"/>
            <a:chOff x="144" y="3408"/>
            <a:chExt cx="1034" cy="240"/>
          </a:xfrm>
        </p:grpSpPr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816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K</a:t>
              </a:r>
              <a:endParaRPr lang="en-US" dirty="0"/>
            </a:p>
          </p:txBody>
        </p:sp>
        <p:sp>
          <p:nvSpPr>
            <p:cNvPr id="52" name="Rectangle 17"/>
            <p:cNvSpPr>
              <a:spLocks noChangeArrowheads="1"/>
            </p:cNvSpPr>
            <p:nvPr/>
          </p:nvSpPr>
          <p:spPr bwMode="auto">
            <a:xfrm>
              <a:off x="48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F</a:t>
              </a:r>
              <a:endParaRPr lang="en-US" dirty="0"/>
            </a:p>
          </p:txBody>
        </p:sp>
        <p:sp>
          <p:nvSpPr>
            <p:cNvPr id="53" name="Rectangle 18"/>
            <p:cNvSpPr>
              <a:spLocks noChangeArrowheads="1"/>
            </p:cNvSpPr>
            <p:nvPr/>
          </p:nvSpPr>
          <p:spPr bwMode="auto">
            <a:xfrm>
              <a:off x="144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J</a:t>
              </a:r>
              <a:endParaRPr lang="en-US" dirty="0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4125578" y="3121025"/>
            <a:ext cx="2101755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AnUpperCaseIterator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(Scanner)</a:t>
            </a:r>
          </a:p>
        </p:txBody>
      </p:sp>
      <p:sp>
        <p:nvSpPr>
          <p:cNvPr id="76" name="Rectangle 18"/>
          <p:cNvSpPr>
            <a:spLocks noChangeArrowheads="1"/>
          </p:cNvSpPr>
          <p:nvPr/>
        </p:nvSpPr>
        <p:spPr bwMode="auto">
          <a:xfrm>
            <a:off x="76200" y="4876800"/>
            <a:ext cx="1105243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JFK</a:t>
            </a:r>
            <a:endParaRPr lang="en-US" dirty="0"/>
          </a:p>
        </p:txBody>
      </p:sp>
      <p:sp>
        <p:nvSpPr>
          <p:cNvPr id="82" name="Rectangle 18"/>
          <p:cNvSpPr>
            <a:spLocks noChangeArrowheads="1"/>
          </p:cNvSpPr>
          <p:nvPr/>
        </p:nvSpPr>
        <p:spPr bwMode="auto">
          <a:xfrm>
            <a:off x="1143000" y="4876800"/>
            <a:ext cx="1105243" cy="4572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FDR</a:t>
            </a:r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>
            <a:off x="4116023" y="4800600"/>
            <a:ext cx="2101755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AnInitialsIterator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(Parser)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53244" y="6013883"/>
            <a:ext cx="7505593" cy="7135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AnInitialsIterator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converts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AnUpperCaseItertor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characters into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initial </a:t>
            </a:r>
            <a:r>
              <a:rPr lang="en-US" dirty="0">
                <a:latin typeface="Calibri" pitchFamily="34" charset="0"/>
                <a:cs typeface="Calibri" pitchFamily="34" charset="0"/>
              </a:rPr>
              <a:t>string like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BufferReader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converts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characters into line strings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166900" y="4264025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139134"/>
      </p:ext>
    </p:extLst>
  </p:cSld>
  <p:clrMapOvr>
    <a:masterClrMapping/>
  </p:clrMapOvr>
  <p:transition advTm="29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1752600"/>
            <a:ext cx="615696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String next();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hasNext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55999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240" y="1752600"/>
            <a:ext cx="829056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AnInitialsIterator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CharIterator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charIterator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AnInitialsIterator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CharIterator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aCharIterator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charIterator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aCharIterator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String next()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…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hasNext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…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247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240" y="1752600"/>
            <a:ext cx="829056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AnInitialsIterator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CharIterator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charIterator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AnInitialsIterator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CharIterator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aCharIterator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charIterator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aCharIterator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String next()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charIterator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.next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+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charIterator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.next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+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b="1" dirty="0" err="1" smtClean="0">
                <a:solidFill>
                  <a:srgbClr val="0000C0"/>
                </a:solidFill>
                <a:latin typeface="Consolas"/>
              </a:rPr>
              <a:t>charIterator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.next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hasNext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…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82639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HasNext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240" y="1752600"/>
            <a:ext cx="829056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AnInitialsIterator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CharIterator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C0"/>
                </a:solidFill>
                <a:latin typeface="Consolas"/>
              </a:rPr>
              <a:t>charIterator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AnInitialsIterator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CharIterator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aCharIterator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charIterator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aCharIterator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String next()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charIterator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.next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+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charIterator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.next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+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b="1" dirty="0" err="1" smtClean="0">
                <a:solidFill>
                  <a:srgbClr val="0000C0"/>
                </a:solidFill>
                <a:latin typeface="Consolas"/>
              </a:rPr>
              <a:t>charIterator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.next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hasNext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charIterator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.hasNext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79458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Iterator vs</a:t>
            </a:r>
            <a:r>
              <a:rPr lang="en-US" sz="4000" dirty="0"/>
              <a:t>. </a:t>
            </a:r>
            <a:r>
              <a:rPr lang="en-US" sz="4000" dirty="0" smtClean="0"/>
              <a:t>Scanning &amp; Parsing</a:t>
            </a:r>
            <a:endParaRPr lang="en-US" sz="2400" dirty="0"/>
          </a:p>
        </p:txBody>
      </p:sp>
      <p:sp>
        <p:nvSpPr>
          <p:cNvPr id="343043" name="Text Box 3"/>
          <p:cNvSpPr txBox="1">
            <a:spLocks noChangeArrowheads="1"/>
          </p:cNvSpPr>
          <p:nvPr/>
        </p:nvSpPr>
        <p:spPr bwMode="auto">
          <a:xfrm>
            <a:off x="1828800" y="4876800"/>
            <a:ext cx="3844322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public interface</a:t>
            </a:r>
            <a:r>
              <a:rPr lang="en-US" dirty="0"/>
              <a:t> </a:t>
            </a:r>
            <a:r>
              <a:rPr lang="en-US" dirty="0" err="1" smtClean="0"/>
              <a:t>CharIterator</a:t>
            </a:r>
            <a:r>
              <a:rPr lang="en-US" dirty="0" smtClean="0"/>
              <a:t> {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 ();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();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230309"/>
            <a:ext cx="8763000" cy="492125"/>
            <a:chOff x="96" y="2976"/>
            <a:chExt cx="5520" cy="310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96" y="2998"/>
              <a:ext cx="5520" cy="288"/>
              <a:chOff x="144" y="3408"/>
              <a:chExt cx="5328" cy="240"/>
            </a:xfrm>
          </p:grpSpPr>
          <p:sp>
            <p:nvSpPr>
              <p:cNvPr id="343046" name="Rectangle 6"/>
              <p:cNvSpPr>
                <a:spLocks noChangeArrowheads="1"/>
              </p:cNvSpPr>
              <p:nvPr/>
            </p:nvSpPr>
            <p:spPr bwMode="auto">
              <a:xfrm>
                <a:off x="5110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47" name="Rectangle 7"/>
              <p:cNvSpPr>
                <a:spLocks noChangeArrowheads="1"/>
              </p:cNvSpPr>
              <p:nvPr/>
            </p:nvSpPr>
            <p:spPr bwMode="auto">
              <a:xfrm>
                <a:off x="4748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48" name="Rectangle 8"/>
              <p:cNvSpPr>
                <a:spLocks noChangeArrowheads="1"/>
              </p:cNvSpPr>
              <p:nvPr/>
            </p:nvSpPr>
            <p:spPr bwMode="auto">
              <a:xfrm>
                <a:off x="4023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49" name="Rectangle 9"/>
              <p:cNvSpPr>
                <a:spLocks noChangeArrowheads="1"/>
              </p:cNvSpPr>
              <p:nvPr/>
            </p:nvSpPr>
            <p:spPr bwMode="auto">
              <a:xfrm>
                <a:off x="4385" y="3408"/>
                <a:ext cx="363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50" name="Rectangle 10"/>
              <p:cNvSpPr>
                <a:spLocks noChangeArrowheads="1"/>
              </p:cNvSpPr>
              <p:nvPr/>
            </p:nvSpPr>
            <p:spPr bwMode="auto">
              <a:xfrm>
                <a:off x="1488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51" name="Rectangle 11"/>
              <p:cNvSpPr>
                <a:spLocks noChangeArrowheads="1"/>
              </p:cNvSpPr>
              <p:nvPr/>
            </p:nvSpPr>
            <p:spPr bwMode="auto">
              <a:xfrm>
                <a:off x="1850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52" name="Rectangle 12"/>
              <p:cNvSpPr>
                <a:spLocks noChangeArrowheads="1"/>
              </p:cNvSpPr>
              <p:nvPr/>
            </p:nvSpPr>
            <p:spPr bwMode="auto">
              <a:xfrm>
                <a:off x="2212" y="3408"/>
                <a:ext cx="363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53" name="Rectangle 13"/>
              <p:cNvSpPr>
                <a:spLocks noChangeArrowheads="1"/>
              </p:cNvSpPr>
              <p:nvPr/>
            </p:nvSpPr>
            <p:spPr bwMode="auto">
              <a:xfrm>
                <a:off x="2575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54" name="Rectangle 14"/>
              <p:cNvSpPr>
                <a:spLocks noChangeArrowheads="1"/>
              </p:cNvSpPr>
              <p:nvPr/>
            </p:nvSpPr>
            <p:spPr bwMode="auto">
              <a:xfrm>
                <a:off x="2937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55" name="Rectangle 15"/>
              <p:cNvSpPr>
                <a:spLocks noChangeArrowheads="1"/>
              </p:cNvSpPr>
              <p:nvPr/>
            </p:nvSpPr>
            <p:spPr bwMode="auto">
              <a:xfrm>
                <a:off x="3299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56" name="Rectangle 16"/>
              <p:cNvSpPr>
                <a:spLocks noChangeArrowheads="1"/>
              </p:cNvSpPr>
              <p:nvPr/>
            </p:nvSpPr>
            <p:spPr bwMode="auto">
              <a:xfrm>
                <a:off x="3661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57" name="Rectangle 17"/>
              <p:cNvSpPr>
                <a:spLocks noChangeArrowheads="1"/>
              </p:cNvSpPr>
              <p:nvPr/>
            </p:nvSpPr>
            <p:spPr bwMode="auto">
              <a:xfrm>
                <a:off x="1152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58" name="Rectangle 18"/>
              <p:cNvSpPr>
                <a:spLocks noChangeArrowheads="1"/>
              </p:cNvSpPr>
              <p:nvPr/>
            </p:nvSpPr>
            <p:spPr bwMode="auto">
              <a:xfrm>
                <a:off x="816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59" name="Rectangle 19"/>
              <p:cNvSpPr>
                <a:spLocks noChangeArrowheads="1"/>
              </p:cNvSpPr>
              <p:nvPr/>
            </p:nvSpPr>
            <p:spPr bwMode="auto">
              <a:xfrm>
                <a:off x="480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60" name="Rectangle 20"/>
              <p:cNvSpPr>
                <a:spLocks noChangeArrowheads="1"/>
              </p:cNvSpPr>
              <p:nvPr/>
            </p:nvSpPr>
            <p:spPr bwMode="auto">
              <a:xfrm>
                <a:off x="144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3061" name="Text Box 21"/>
            <p:cNvSpPr txBox="1">
              <a:spLocks noChangeArrowheads="1"/>
            </p:cNvSpPr>
            <p:nvPr/>
          </p:nvSpPr>
          <p:spPr bwMode="auto">
            <a:xfrm>
              <a:off x="230" y="2976"/>
              <a:ext cx="19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J</a:t>
              </a:r>
            </a:p>
          </p:txBody>
        </p:sp>
        <p:sp>
          <p:nvSpPr>
            <p:cNvPr id="343062" name="Text Box 22"/>
            <p:cNvSpPr txBox="1">
              <a:spLocks noChangeArrowheads="1"/>
            </p:cNvSpPr>
            <p:nvPr/>
          </p:nvSpPr>
          <p:spPr bwMode="auto">
            <a:xfrm>
              <a:off x="614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343063" name="Text Box 23"/>
            <p:cNvSpPr txBox="1">
              <a:spLocks noChangeArrowheads="1"/>
            </p:cNvSpPr>
            <p:nvPr/>
          </p:nvSpPr>
          <p:spPr bwMode="auto">
            <a:xfrm>
              <a:off x="950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343064" name="Text Box 24"/>
            <p:cNvSpPr txBox="1">
              <a:spLocks noChangeArrowheads="1"/>
            </p:cNvSpPr>
            <p:nvPr/>
          </p:nvSpPr>
          <p:spPr bwMode="auto">
            <a:xfrm>
              <a:off x="1286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343065" name="Text Box 25"/>
            <p:cNvSpPr txBox="1">
              <a:spLocks noChangeArrowheads="1"/>
            </p:cNvSpPr>
            <p:nvPr/>
          </p:nvSpPr>
          <p:spPr bwMode="auto">
            <a:xfrm>
              <a:off x="1958" y="297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343066" name="Text Box 26"/>
            <p:cNvSpPr txBox="1">
              <a:spLocks noChangeArrowheads="1"/>
            </p:cNvSpPr>
            <p:nvPr/>
          </p:nvSpPr>
          <p:spPr bwMode="auto">
            <a:xfrm>
              <a:off x="2390" y="2976"/>
              <a:ext cx="1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343067" name="Text Box 27"/>
            <p:cNvSpPr txBox="1">
              <a:spLocks noChangeArrowheads="1"/>
            </p:cNvSpPr>
            <p:nvPr/>
          </p:nvSpPr>
          <p:spPr bwMode="auto">
            <a:xfrm>
              <a:off x="3158" y="297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K</a:t>
              </a:r>
            </a:p>
          </p:txBody>
        </p:sp>
        <p:sp>
          <p:nvSpPr>
            <p:cNvPr id="343068" name="Text Box 28"/>
            <p:cNvSpPr txBox="1">
              <a:spLocks noChangeArrowheads="1"/>
            </p:cNvSpPr>
            <p:nvPr/>
          </p:nvSpPr>
          <p:spPr bwMode="auto">
            <a:xfrm>
              <a:off x="3494" y="2976"/>
              <a:ext cx="2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343069" name="Text Box 29"/>
            <p:cNvSpPr txBox="1">
              <a:spLocks noChangeArrowheads="1"/>
            </p:cNvSpPr>
            <p:nvPr/>
          </p:nvSpPr>
          <p:spPr bwMode="auto">
            <a:xfrm>
              <a:off x="3830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343070" name="Text Box 30"/>
            <p:cNvSpPr txBox="1">
              <a:spLocks noChangeArrowheads="1"/>
            </p:cNvSpPr>
            <p:nvPr/>
          </p:nvSpPr>
          <p:spPr bwMode="auto">
            <a:xfrm>
              <a:off x="4262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343071" name="Text Box 31"/>
            <p:cNvSpPr txBox="1">
              <a:spLocks noChangeArrowheads="1"/>
            </p:cNvSpPr>
            <p:nvPr/>
          </p:nvSpPr>
          <p:spPr bwMode="auto">
            <a:xfrm>
              <a:off x="4982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343072" name="Text Box 32"/>
            <p:cNvSpPr txBox="1">
              <a:spLocks noChangeArrowheads="1"/>
            </p:cNvSpPr>
            <p:nvPr/>
          </p:nvSpPr>
          <p:spPr bwMode="auto">
            <a:xfrm>
              <a:off x="5366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343073" name="Text Box 33"/>
            <p:cNvSpPr txBox="1">
              <a:spLocks noChangeArrowheads="1"/>
            </p:cNvSpPr>
            <p:nvPr/>
          </p:nvSpPr>
          <p:spPr bwMode="auto">
            <a:xfrm>
              <a:off x="4598" y="2976"/>
              <a:ext cx="2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e</a:t>
              </a: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1722437"/>
            <a:ext cx="5622925" cy="944563"/>
            <a:chOff x="96" y="3286"/>
            <a:chExt cx="3542" cy="595"/>
          </a:xfrm>
        </p:grpSpPr>
        <p:sp>
          <p:nvSpPr>
            <p:cNvPr id="343075" name="Line 35"/>
            <p:cNvSpPr>
              <a:spLocks noChangeShapeType="1"/>
            </p:cNvSpPr>
            <p:nvPr/>
          </p:nvSpPr>
          <p:spPr bwMode="auto">
            <a:xfrm>
              <a:off x="288" y="328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76" name="Line 36"/>
            <p:cNvSpPr>
              <a:spLocks noChangeShapeType="1"/>
            </p:cNvSpPr>
            <p:nvPr/>
          </p:nvSpPr>
          <p:spPr bwMode="auto">
            <a:xfrm>
              <a:off x="3216" y="328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77" name="Line 37"/>
            <p:cNvSpPr>
              <a:spLocks noChangeShapeType="1"/>
            </p:cNvSpPr>
            <p:nvPr/>
          </p:nvSpPr>
          <p:spPr bwMode="auto">
            <a:xfrm>
              <a:off x="2064" y="328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78" name="Text Box 38"/>
            <p:cNvSpPr txBox="1">
              <a:spLocks noChangeArrowheads="1"/>
            </p:cNvSpPr>
            <p:nvPr/>
          </p:nvSpPr>
          <p:spPr bwMode="auto">
            <a:xfrm>
              <a:off x="96" y="3648"/>
              <a:ext cx="6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/>
                <a:t>token 1</a:t>
              </a:r>
            </a:p>
          </p:txBody>
        </p:sp>
        <p:sp>
          <p:nvSpPr>
            <p:cNvPr id="343079" name="Text Box 39"/>
            <p:cNvSpPr txBox="1">
              <a:spLocks noChangeArrowheads="1"/>
            </p:cNvSpPr>
            <p:nvPr/>
          </p:nvSpPr>
          <p:spPr bwMode="auto">
            <a:xfrm>
              <a:off x="1872" y="3648"/>
              <a:ext cx="6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/>
                <a:t>token 2</a:t>
              </a:r>
            </a:p>
          </p:txBody>
        </p:sp>
        <p:sp>
          <p:nvSpPr>
            <p:cNvPr id="343080" name="Text Box 40"/>
            <p:cNvSpPr txBox="1">
              <a:spLocks noChangeArrowheads="1"/>
            </p:cNvSpPr>
            <p:nvPr/>
          </p:nvSpPr>
          <p:spPr bwMode="auto">
            <a:xfrm>
              <a:off x="3024" y="3648"/>
              <a:ext cx="6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/>
                <a:t>token 3</a:t>
              </a:r>
            </a:p>
          </p:txBody>
        </p:sp>
      </p:grpSp>
      <p:pic>
        <p:nvPicPr>
          <p:cNvPr id="42" name="~PP3879.WAV">
            <a:hlinkClick r:id="" action="ppaction://media"/>
          </p:cNvPr>
          <p:cNvPicPr>
            <a:picLocks noRot="1" noChangeAspect="1"/>
          </p:cNvPicPr>
          <p:nvPr>
            <a:wavAudioFile r:embed="rId2" name="~PP387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5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Iterator</a:t>
            </a:r>
            <a:r>
              <a:rPr lang="en-US" sz="4000" dirty="0" smtClean="0"/>
              <a:t> without </a:t>
            </a:r>
            <a:r>
              <a:rPr lang="en-US" sz="4000" dirty="0"/>
              <a:t>Scanning</a:t>
            </a:r>
            <a:endParaRPr lang="en-US" sz="2400" dirty="0"/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1489678" y="3505200"/>
            <a:ext cx="3844322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public interface</a:t>
            </a:r>
            <a:r>
              <a:rPr lang="en-US" dirty="0"/>
              <a:t> </a:t>
            </a:r>
            <a:r>
              <a:rPr lang="en-US" dirty="0" err="1" smtClean="0"/>
              <a:t>CharIterator</a:t>
            </a:r>
            <a:r>
              <a:rPr lang="en-US" dirty="0" smtClean="0"/>
              <a:t> </a:t>
            </a:r>
            <a:r>
              <a:rPr lang="en-US" dirty="0"/>
              <a:t>{</a:t>
            </a:r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 ();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();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344068" name="Text Box 4"/>
          <p:cNvSpPr txBox="1">
            <a:spLocks noChangeArrowheads="1"/>
          </p:cNvSpPr>
          <p:nvPr/>
        </p:nvSpPr>
        <p:spPr bwMode="auto">
          <a:xfrm>
            <a:off x="1514475" y="1905000"/>
            <a:ext cx="3668713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/>
              <a:t>AllUppercaseLettersInOrder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44069" name="Line 5"/>
          <p:cNvSpPr>
            <a:spLocks noChangeShapeType="1"/>
          </p:cNvSpPr>
          <p:nvPr/>
        </p:nvSpPr>
        <p:spPr bwMode="auto">
          <a:xfrm>
            <a:off x="3206780" y="2362200"/>
            <a:ext cx="0" cy="1066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44070" name="Text Box 6"/>
          <p:cNvSpPr txBox="1">
            <a:spLocks noChangeArrowheads="1"/>
          </p:cNvSpPr>
          <p:nvPr/>
        </p:nvSpPr>
        <p:spPr bwMode="auto">
          <a:xfrm>
            <a:off x="3435380" y="2667000"/>
            <a:ext cx="144142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344071" name="Line 7"/>
          <p:cNvSpPr>
            <a:spLocks noChangeShapeType="1"/>
          </p:cNvSpPr>
          <p:nvPr/>
        </p:nvSpPr>
        <p:spPr bwMode="auto">
          <a:xfrm>
            <a:off x="5219700" y="2133600"/>
            <a:ext cx="914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44072" name="Text Box 8"/>
          <p:cNvSpPr txBox="1">
            <a:spLocks noChangeArrowheads="1"/>
          </p:cNvSpPr>
          <p:nvPr/>
        </p:nvSpPr>
        <p:spPr bwMode="auto">
          <a:xfrm>
            <a:off x="6243638" y="1828800"/>
            <a:ext cx="608012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‘A’</a:t>
            </a:r>
          </a:p>
        </p:txBody>
      </p:sp>
      <p:sp>
        <p:nvSpPr>
          <p:cNvPr id="344073" name="Text Box 9"/>
          <p:cNvSpPr txBox="1">
            <a:spLocks noChangeArrowheads="1"/>
          </p:cNvSpPr>
          <p:nvPr/>
        </p:nvSpPr>
        <p:spPr bwMode="auto">
          <a:xfrm>
            <a:off x="6710363" y="1828800"/>
            <a:ext cx="59055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‘B’</a:t>
            </a:r>
          </a:p>
        </p:txBody>
      </p:sp>
      <p:sp>
        <p:nvSpPr>
          <p:cNvPr id="344074" name="Text Box 10"/>
          <p:cNvSpPr txBox="1">
            <a:spLocks noChangeArrowheads="1"/>
          </p:cNvSpPr>
          <p:nvPr/>
        </p:nvSpPr>
        <p:spPr bwMode="auto">
          <a:xfrm>
            <a:off x="7277100" y="1828800"/>
            <a:ext cx="41275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344075" name="Text Box 11"/>
          <p:cNvSpPr txBox="1">
            <a:spLocks noChangeArrowheads="1"/>
          </p:cNvSpPr>
          <p:nvPr/>
        </p:nvSpPr>
        <p:spPr bwMode="auto">
          <a:xfrm>
            <a:off x="7580313" y="1828800"/>
            <a:ext cx="57308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‘Z’</a:t>
            </a:r>
          </a:p>
        </p:txBody>
      </p:sp>
      <p:pic>
        <p:nvPicPr>
          <p:cNvPr id="14" name="~PP3248.WAV">
            <a:hlinkClick r:id="" action="ppaction://media"/>
          </p:cNvPr>
          <p:cNvPicPr>
            <a:picLocks noRot="1" noChangeAspect="1"/>
          </p:cNvPicPr>
          <p:nvPr>
            <a:wavAudioFile r:embed="rId1" name="~PP324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8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Iterating all </a:t>
            </a:r>
            <a:r>
              <a:rPr lang="en-US" sz="4000" dirty="0"/>
              <a:t>Uppercase Letters</a:t>
            </a:r>
            <a:endParaRPr lang="en-US" sz="2400" dirty="0"/>
          </a:p>
        </p:txBody>
      </p:sp>
      <p:sp>
        <p:nvSpPr>
          <p:cNvPr id="345091" name="Text Box 3"/>
          <p:cNvSpPr txBox="1">
            <a:spLocks noChangeArrowheads="1"/>
          </p:cNvSpPr>
          <p:nvPr/>
        </p:nvSpPr>
        <p:spPr bwMode="auto">
          <a:xfrm>
            <a:off x="2133600" y="5334000"/>
            <a:ext cx="3203121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() </a:t>
            </a:r>
            <a:r>
              <a:rPr lang="en-US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    ????</a:t>
            </a:r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345092" name="Text Box 4"/>
          <p:cNvSpPr txBox="1">
            <a:spLocks noChangeArrowheads="1"/>
          </p:cNvSpPr>
          <p:nvPr/>
        </p:nvSpPr>
        <p:spPr bwMode="auto">
          <a:xfrm>
            <a:off x="2209800" y="2590800"/>
            <a:ext cx="3962400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 () </a:t>
            </a:r>
            <a:r>
              <a:rPr lang="en-US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  ???</a:t>
            </a:r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345093" name="Text Box 5"/>
          <p:cNvSpPr txBox="1">
            <a:spLocks noChangeArrowheads="1"/>
          </p:cNvSpPr>
          <p:nvPr/>
        </p:nvSpPr>
        <p:spPr bwMode="auto">
          <a:xfrm>
            <a:off x="2286000" y="914400"/>
            <a:ext cx="2524125" cy="1004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/>
            <a:r>
              <a:rPr lang="en-US"/>
              <a:t>//instance variables</a:t>
            </a:r>
          </a:p>
          <a:p>
            <a:pPr algn="l"/>
            <a:r>
              <a:rPr lang="en-US"/>
              <a:t>???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~PP3473.WAV">
            <a:hlinkClick r:id="" action="ppaction://media"/>
          </p:cNvPr>
          <p:cNvPicPr>
            <a:picLocks noRot="1" noChangeAspect="1"/>
          </p:cNvPicPr>
          <p:nvPr>
            <a:wavAudioFile r:embed="rId1" name="~PP347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Iterating all </a:t>
            </a:r>
            <a:r>
              <a:rPr lang="en-US" sz="4000" dirty="0"/>
              <a:t>Uppercase Letters</a:t>
            </a:r>
            <a:endParaRPr lang="en-US" sz="2400" dirty="0"/>
          </a:p>
        </p:txBody>
      </p:sp>
      <p:sp>
        <p:nvSpPr>
          <p:cNvPr id="347139" name="Text Box 3"/>
          <p:cNvSpPr txBox="1">
            <a:spLocks noChangeArrowheads="1"/>
          </p:cNvSpPr>
          <p:nvPr/>
        </p:nvSpPr>
        <p:spPr bwMode="auto">
          <a:xfrm>
            <a:off x="304800" y="1022737"/>
            <a:ext cx="8382000" cy="3416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AllUpperCaseLettersInOrder</a:t>
            </a:r>
            <a:r>
              <a:rPr lang="en-US" dirty="0"/>
              <a:t> </a:t>
            </a:r>
            <a:r>
              <a:rPr lang="en-US" b="1" dirty="0"/>
              <a:t>implements</a:t>
            </a:r>
            <a:r>
              <a:rPr lang="en-US" dirty="0"/>
              <a:t> </a:t>
            </a:r>
            <a:r>
              <a:rPr lang="en-US" dirty="0" err="1" smtClean="0"/>
              <a:t>CharIterator</a:t>
            </a:r>
            <a:r>
              <a:rPr lang="en-US" dirty="0" smtClean="0"/>
              <a:t> {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err="1"/>
              <a:t>nextLetter</a:t>
            </a:r>
            <a:r>
              <a:rPr lang="en-US" dirty="0"/>
              <a:t> = 'A';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() </a:t>
            </a:r>
            <a:r>
              <a:rPr lang="en-US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    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nextLetter</a:t>
            </a:r>
            <a:r>
              <a:rPr lang="en-US" dirty="0"/>
              <a:t> &lt;= 'Z';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}    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 () </a:t>
            </a:r>
            <a:r>
              <a:rPr lang="en-US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   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err="1"/>
              <a:t>retVal</a:t>
            </a:r>
            <a:r>
              <a:rPr lang="en-US" dirty="0"/>
              <a:t> = </a:t>
            </a:r>
            <a:r>
              <a:rPr lang="en-US" dirty="0" err="1"/>
              <a:t>nextLetter</a:t>
            </a:r>
            <a:r>
              <a:rPr lang="en-US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    </a:t>
            </a:r>
            <a:r>
              <a:rPr lang="en-US" dirty="0" err="1"/>
              <a:t>nextLetter</a:t>
            </a:r>
            <a:r>
              <a:rPr lang="en-US" dirty="0"/>
              <a:t> = (</a:t>
            </a:r>
            <a:r>
              <a:rPr lang="en-US" b="1" dirty="0"/>
              <a:t>char</a:t>
            </a:r>
            <a:r>
              <a:rPr lang="en-US" dirty="0"/>
              <a:t>) (</a:t>
            </a:r>
            <a:r>
              <a:rPr lang="en-US" dirty="0" err="1"/>
              <a:t>nextLetter</a:t>
            </a:r>
            <a:r>
              <a:rPr lang="en-US" dirty="0"/>
              <a:t> + 1);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    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retVal</a:t>
            </a:r>
            <a:r>
              <a:rPr lang="en-US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}    </a:t>
            </a:r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  <a:p>
            <a:pPr lvl="2" algn="l">
              <a:spcBef>
                <a:spcPct val="0"/>
              </a:spcBef>
            </a:pPr>
            <a:endParaRPr lang="en-US" dirty="0"/>
          </a:p>
        </p:txBody>
      </p:sp>
      <p:pic>
        <p:nvPicPr>
          <p:cNvPr id="7" name="~PP1646.WAV">
            <a:hlinkClick r:id="" action="ppaction://media"/>
          </p:cNvPr>
          <p:cNvPicPr>
            <a:picLocks noRot="1" noChangeAspect="1"/>
          </p:cNvPicPr>
          <p:nvPr>
            <a:wavAudioFile r:embed="rId1" name="~PP164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Solution </a:t>
            </a:r>
            <a:r>
              <a:rPr lang="en-US" sz="4000" dirty="0"/>
              <a:t>(contd.)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04800" y="1295400"/>
            <a:ext cx="8229600" cy="518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storeChar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char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c)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i="1" dirty="0" err="1">
                <a:solidFill>
                  <a:srgbClr val="0000C0"/>
                </a:solidFill>
                <a:latin typeface="Courier New"/>
              </a:rPr>
              <a:t>numberOfUpperCaseLetters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b="1" i="1" dirty="0">
                <a:solidFill>
                  <a:srgbClr val="0000C0"/>
                </a:solidFill>
                <a:latin typeface="Courier New"/>
              </a:rPr>
              <a:t>MAX_CHARS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urier New"/>
              </a:rPr>
              <a:t>"Too many upper case letters. Terminating program. "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exit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(-1);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i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upperCaseLetters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numberOfUpperCaseLetters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] = c;</a:t>
            </a:r>
          </a:p>
          <a:p>
            <a:r>
              <a:rPr lang="en-US" i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numberOfUpperCaseLetters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printReverse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urier New"/>
              </a:rPr>
              <a:t>"Upper Case Letters in Reverse:"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index =</a:t>
            </a:r>
            <a:r>
              <a:rPr lang="en-US" b="1" i="1" dirty="0" err="1">
                <a:solidFill>
                  <a:srgbClr val="0000C0"/>
                </a:solidFill>
                <a:latin typeface="Courier New"/>
              </a:rPr>
              <a:t>numberOfUpperCaseLetters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 - 1; index &gt;= 0; index--)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upperCaseLetters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[index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} 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~PP1667.WAV">
            <a:hlinkClick r:id="" action="ppaction://media"/>
          </p:cNvPr>
          <p:cNvPicPr>
            <a:picLocks noRot="1" noChangeAspect="1"/>
          </p:cNvPicPr>
          <p:nvPr>
            <a:wavAudioFile r:embed="rId1" name="~PP166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Comparing Two Implementations</a:t>
            </a:r>
            <a:endParaRPr lang="en-US" sz="2400"/>
          </a:p>
        </p:txBody>
      </p:sp>
      <p:sp>
        <p:nvSpPr>
          <p:cNvPr id="348163" name="Text Box 3"/>
          <p:cNvSpPr txBox="1">
            <a:spLocks noChangeArrowheads="1"/>
          </p:cNvSpPr>
          <p:nvPr/>
        </p:nvSpPr>
        <p:spPr bwMode="auto">
          <a:xfrm>
            <a:off x="1828800" y="4724400"/>
            <a:ext cx="3844322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public interface</a:t>
            </a:r>
            <a:r>
              <a:rPr lang="en-US" dirty="0"/>
              <a:t> </a:t>
            </a:r>
            <a:r>
              <a:rPr lang="en-US" dirty="0" err="1" smtClean="0"/>
              <a:t>CharIterator</a:t>
            </a:r>
            <a:r>
              <a:rPr lang="en-US" dirty="0" smtClean="0"/>
              <a:t> </a:t>
            </a:r>
            <a:r>
              <a:rPr lang="en-US" dirty="0"/>
              <a:t>{</a:t>
            </a:r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smtClean="0"/>
              <a:t>char</a:t>
            </a:r>
            <a:r>
              <a:rPr lang="en-US" dirty="0" smtClean="0"/>
              <a:t> next();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();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" y="838200"/>
            <a:ext cx="8763000" cy="492125"/>
            <a:chOff x="96" y="2976"/>
            <a:chExt cx="5520" cy="310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96" y="2998"/>
              <a:ext cx="5520" cy="288"/>
              <a:chOff x="144" y="3408"/>
              <a:chExt cx="5328" cy="240"/>
            </a:xfrm>
          </p:grpSpPr>
          <p:sp>
            <p:nvSpPr>
              <p:cNvPr id="348166" name="Rectangle 6"/>
              <p:cNvSpPr>
                <a:spLocks noChangeArrowheads="1"/>
              </p:cNvSpPr>
              <p:nvPr/>
            </p:nvSpPr>
            <p:spPr bwMode="auto">
              <a:xfrm>
                <a:off x="5110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67" name="Rectangle 7"/>
              <p:cNvSpPr>
                <a:spLocks noChangeArrowheads="1"/>
              </p:cNvSpPr>
              <p:nvPr/>
            </p:nvSpPr>
            <p:spPr bwMode="auto">
              <a:xfrm>
                <a:off x="4748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68" name="Rectangle 8"/>
              <p:cNvSpPr>
                <a:spLocks noChangeArrowheads="1"/>
              </p:cNvSpPr>
              <p:nvPr/>
            </p:nvSpPr>
            <p:spPr bwMode="auto">
              <a:xfrm>
                <a:off x="4023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69" name="Rectangle 9"/>
              <p:cNvSpPr>
                <a:spLocks noChangeArrowheads="1"/>
              </p:cNvSpPr>
              <p:nvPr/>
            </p:nvSpPr>
            <p:spPr bwMode="auto">
              <a:xfrm>
                <a:off x="4385" y="3408"/>
                <a:ext cx="363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70" name="Rectangle 10"/>
              <p:cNvSpPr>
                <a:spLocks noChangeArrowheads="1"/>
              </p:cNvSpPr>
              <p:nvPr/>
            </p:nvSpPr>
            <p:spPr bwMode="auto">
              <a:xfrm>
                <a:off x="1488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71" name="Rectangle 11"/>
              <p:cNvSpPr>
                <a:spLocks noChangeArrowheads="1"/>
              </p:cNvSpPr>
              <p:nvPr/>
            </p:nvSpPr>
            <p:spPr bwMode="auto">
              <a:xfrm>
                <a:off x="1850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72" name="Rectangle 12"/>
              <p:cNvSpPr>
                <a:spLocks noChangeArrowheads="1"/>
              </p:cNvSpPr>
              <p:nvPr/>
            </p:nvSpPr>
            <p:spPr bwMode="auto">
              <a:xfrm>
                <a:off x="2212" y="3408"/>
                <a:ext cx="363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73" name="Rectangle 13"/>
              <p:cNvSpPr>
                <a:spLocks noChangeArrowheads="1"/>
              </p:cNvSpPr>
              <p:nvPr/>
            </p:nvSpPr>
            <p:spPr bwMode="auto">
              <a:xfrm>
                <a:off x="2575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74" name="Rectangle 14"/>
              <p:cNvSpPr>
                <a:spLocks noChangeArrowheads="1"/>
              </p:cNvSpPr>
              <p:nvPr/>
            </p:nvSpPr>
            <p:spPr bwMode="auto">
              <a:xfrm>
                <a:off x="2937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75" name="Rectangle 15"/>
              <p:cNvSpPr>
                <a:spLocks noChangeArrowheads="1"/>
              </p:cNvSpPr>
              <p:nvPr/>
            </p:nvSpPr>
            <p:spPr bwMode="auto">
              <a:xfrm>
                <a:off x="3299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76" name="Rectangle 16"/>
              <p:cNvSpPr>
                <a:spLocks noChangeArrowheads="1"/>
              </p:cNvSpPr>
              <p:nvPr/>
            </p:nvSpPr>
            <p:spPr bwMode="auto">
              <a:xfrm>
                <a:off x="3661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77" name="Rectangle 17"/>
              <p:cNvSpPr>
                <a:spLocks noChangeArrowheads="1"/>
              </p:cNvSpPr>
              <p:nvPr/>
            </p:nvSpPr>
            <p:spPr bwMode="auto">
              <a:xfrm>
                <a:off x="1152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78" name="Rectangle 18"/>
              <p:cNvSpPr>
                <a:spLocks noChangeArrowheads="1"/>
              </p:cNvSpPr>
              <p:nvPr/>
            </p:nvSpPr>
            <p:spPr bwMode="auto">
              <a:xfrm>
                <a:off x="816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79" name="Rectangle 19"/>
              <p:cNvSpPr>
                <a:spLocks noChangeArrowheads="1"/>
              </p:cNvSpPr>
              <p:nvPr/>
            </p:nvSpPr>
            <p:spPr bwMode="auto">
              <a:xfrm>
                <a:off x="480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180" name="Rectangle 20"/>
              <p:cNvSpPr>
                <a:spLocks noChangeArrowheads="1"/>
              </p:cNvSpPr>
              <p:nvPr/>
            </p:nvSpPr>
            <p:spPr bwMode="auto">
              <a:xfrm>
                <a:off x="144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8181" name="Text Box 21"/>
            <p:cNvSpPr txBox="1">
              <a:spLocks noChangeArrowheads="1"/>
            </p:cNvSpPr>
            <p:nvPr/>
          </p:nvSpPr>
          <p:spPr bwMode="auto">
            <a:xfrm>
              <a:off x="230" y="2976"/>
              <a:ext cx="19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J</a:t>
              </a:r>
            </a:p>
          </p:txBody>
        </p:sp>
        <p:sp>
          <p:nvSpPr>
            <p:cNvPr id="348182" name="Text Box 22"/>
            <p:cNvSpPr txBox="1">
              <a:spLocks noChangeArrowheads="1"/>
            </p:cNvSpPr>
            <p:nvPr/>
          </p:nvSpPr>
          <p:spPr bwMode="auto">
            <a:xfrm>
              <a:off x="614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348183" name="Text Box 23"/>
            <p:cNvSpPr txBox="1">
              <a:spLocks noChangeArrowheads="1"/>
            </p:cNvSpPr>
            <p:nvPr/>
          </p:nvSpPr>
          <p:spPr bwMode="auto">
            <a:xfrm>
              <a:off x="950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348184" name="Text Box 24"/>
            <p:cNvSpPr txBox="1">
              <a:spLocks noChangeArrowheads="1"/>
            </p:cNvSpPr>
            <p:nvPr/>
          </p:nvSpPr>
          <p:spPr bwMode="auto">
            <a:xfrm>
              <a:off x="1286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348185" name="Text Box 25"/>
            <p:cNvSpPr txBox="1">
              <a:spLocks noChangeArrowheads="1"/>
            </p:cNvSpPr>
            <p:nvPr/>
          </p:nvSpPr>
          <p:spPr bwMode="auto">
            <a:xfrm>
              <a:off x="1958" y="297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348186" name="Text Box 26"/>
            <p:cNvSpPr txBox="1">
              <a:spLocks noChangeArrowheads="1"/>
            </p:cNvSpPr>
            <p:nvPr/>
          </p:nvSpPr>
          <p:spPr bwMode="auto">
            <a:xfrm>
              <a:off x="2390" y="2976"/>
              <a:ext cx="1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348187" name="Text Box 27"/>
            <p:cNvSpPr txBox="1">
              <a:spLocks noChangeArrowheads="1"/>
            </p:cNvSpPr>
            <p:nvPr/>
          </p:nvSpPr>
          <p:spPr bwMode="auto">
            <a:xfrm>
              <a:off x="3158" y="297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K</a:t>
              </a:r>
            </a:p>
          </p:txBody>
        </p:sp>
        <p:sp>
          <p:nvSpPr>
            <p:cNvPr id="348188" name="Text Box 28"/>
            <p:cNvSpPr txBox="1">
              <a:spLocks noChangeArrowheads="1"/>
            </p:cNvSpPr>
            <p:nvPr/>
          </p:nvSpPr>
          <p:spPr bwMode="auto">
            <a:xfrm>
              <a:off x="3494" y="2976"/>
              <a:ext cx="2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348189" name="Text Box 29"/>
            <p:cNvSpPr txBox="1">
              <a:spLocks noChangeArrowheads="1"/>
            </p:cNvSpPr>
            <p:nvPr/>
          </p:nvSpPr>
          <p:spPr bwMode="auto">
            <a:xfrm>
              <a:off x="3830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348190" name="Text Box 30"/>
            <p:cNvSpPr txBox="1">
              <a:spLocks noChangeArrowheads="1"/>
            </p:cNvSpPr>
            <p:nvPr/>
          </p:nvSpPr>
          <p:spPr bwMode="auto">
            <a:xfrm>
              <a:off x="4262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348191" name="Text Box 31"/>
            <p:cNvSpPr txBox="1">
              <a:spLocks noChangeArrowheads="1"/>
            </p:cNvSpPr>
            <p:nvPr/>
          </p:nvSpPr>
          <p:spPr bwMode="auto">
            <a:xfrm>
              <a:off x="4982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348192" name="Text Box 32"/>
            <p:cNvSpPr txBox="1">
              <a:spLocks noChangeArrowheads="1"/>
            </p:cNvSpPr>
            <p:nvPr/>
          </p:nvSpPr>
          <p:spPr bwMode="auto">
            <a:xfrm>
              <a:off x="5366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348193" name="Text Box 33"/>
            <p:cNvSpPr txBox="1">
              <a:spLocks noChangeArrowheads="1"/>
            </p:cNvSpPr>
            <p:nvPr/>
          </p:nvSpPr>
          <p:spPr bwMode="auto">
            <a:xfrm>
              <a:off x="4598" y="2976"/>
              <a:ext cx="2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chemeClr val="tx1"/>
                  </a:solidFill>
                </a:rPr>
                <a:t>e</a:t>
              </a: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152400" y="1330328"/>
            <a:ext cx="5622925" cy="944563"/>
            <a:chOff x="96" y="3286"/>
            <a:chExt cx="3542" cy="595"/>
          </a:xfrm>
        </p:grpSpPr>
        <p:sp>
          <p:nvSpPr>
            <p:cNvPr id="348195" name="Line 35"/>
            <p:cNvSpPr>
              <a:spLocks noChangeShapeType="1"/>
            </p:cNvSpPr>
            <p:nvPr/>
          </p:nvSpPr>
          <p:spPr bwMode="auto">
            <a:xfrm>
              <a:off x="288" y="328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196" name="Line 36"/>
            <p:cNvSpPr>
              <a:spLocks noChangeShapeType="1"/>
            </p:cNvSpPr>
            <p:nvPr/>
          </p:nvSpPr>
          <p:spPr bwMode="auto">
            <a:xfrm>
              <a:off x="3216" y="328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197" name="Line 37"/>
            <p:cNvSpPr>
              <a:spLocks noChangeShapeType="1"/>
            </p:cNvSpPr>
            <p:nvPr/>
          </p:nvSpPr>
          <p:spPr bwMode="auto">
            <a:xfrm>
              <a:off x="2064" y="328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198" name="Text Box 38"/>
            <p:cNvSpPr txBox="1">
              <a:spLocks noChangeArrowheads="1"/>
            </p:cNvSpPr>
            <p:nvPr/>
          </p:nvSpPr>
          <p:spPr bwMode="auto">
            <a:xfrm>
              <a:off x="96" y="3648"/>
              <a:ext cx="6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/>
                <a:t>token 1</a:t>
              </a:r>
            </a:p>
          </p:txBody>
        </p:sp>
        <p:sp>
          <p:nvSpPr>
            <p:cNvPr id="348199" name="Text Box 39"/>
            <p:cNvSpPr txBox="1">
              <a:spLocks noChangeArrowheads="1"/>
            </p:cNvSpPr>
            <p:nvPr/>
          </p:nvSpPr>
          <p:spPr bwMode="auto">
            <a:xfrm>
              <a:off x="1872" y="3648"/>
              <a:ext cx="6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/>
                <a:t>token 2</a:t>
              </a:r>
            </a:p>
          </p:txBody>
        </p:sp>
        <p:sp>
          <p:nvSpPr>
            <p:cNvPr id="348200" name="Text Box 40"/>
            <p:cNvSpPr txBox="1">
              <a:spLocks noChangeArrowheads="1"/>
            </p:cNvSpPr>
            <p:nvPr/>
          </p:nvSpPr>
          <p:spPr bwMode="auto">
            <a:xfrm>
              <a:off x="3024" y="3648"/>
              <a:ext cx="6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/>
                <a:t>token 3</a:t>
              </a:r>
            </a:p>
          </p:txBody>
        </p:sp>
      </p:grpSp>
      <p:sp>
        <p:nvSpPr>
          <p:cNvPr id="348201" name="Text Box 41"/>
          <p:cNvSpPr txBox="1">
            <a:spLocks noChangeArrowheads="1"/>
          </p:cNvSpPr>
          <p:nvPr/>
        </p:nvSpPr>
        <p:spPr bwMode="auto">
          <a:xfrm>
            <a:off x="2416175" y="3276600"/>
            <a:ext cx="252024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/>
              <a:t>AnUpperCaseIterator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8202" name="Line 42"/>
          <p:cNvSpPr>
            <a:spLocks noChangeShapeType="1"/>
          </p:cNvSpPr>
          <p:nvPr/>
        </p:nvSpPr>
        <p:spPr bwMode="auto">
          <a:xfrm>
            <a:off x="3581400" y="3657600"/>
            <a:ext cx="0" cy="1066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48203" name="Text Box 43"/>
          <p:cNvSpPr txBox="1">
            <a:spLocks noChangeArrowheads="1"/>
          </p:cNvSpPr>
          <p:nvPr/>
        </p:nvSpPr>
        <p:spPr bwMode="auto">
          <a:xfrm>
            <a:off x="3657600" y="4038600"/>
            <a:ext cx="144142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348204" name="Line 44"/>
          <p:cNvSpPr>
            <a:spLocks noChangeShapeType="1"/>
          </p:cNvSpPr>
          <p:nvPr/>
        </p:nvSpPr>
        <p:spPr bwMode="auto">
          <a:xfrm>
            <a:off x="6019800" y="3505200"/>
            <a:ext cx="914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48205" name="Text Box 45"/>
          <p:cNvSpPr txBox="1">
            <a:spLocks noChangeArrowheads="1"/>
          </p:cNvSpPr>
          <p:nvPr/>
        </p:nvSpPr>
        <p:spPr bwMode="auto">
          <a:xfrm>
            <a:off x="7099300" y="3200400"/>
            <a:ext cx="50641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‘J’</a:t>
            </a:r>
          </a:p>
        </p:txBody>
      </p:sp>
      <p:sp>
        <p:nvSpPr>
          <p:cNvPr id="348206" name="Text Box 46"/>
          <p:cNvSpPr txBox="1">
            <a:spLocks noChangeArrowheads="1"/>
          </p:cNvSpPr>
          <p:nvPr/>
        </p:nvSpPr>
        <p:spPr bwMode="auto">
          <a:xfrm>
            <a:off x="7526338" y="3200400"/>
            <a:ext cx="557212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‘F’</a:t>
            </a:r>
          </a:p>
        </p:txBody>
      </p:sp>
      <p:sp>
        <p:nvSpPr>
          <p:cNvPr id="348207" name="Text Box 47"/>
          <p:cNvSpPr txBox="1">
            <a:spLocks noChangeArrowheads="1"/>
          </p:cNvSpPr>
          <p:nvPr/>
        </p:nvSpPr>
        <p:spPr bwMode="auto">
          <a:xfrm>
            <a:off x="7924800" y="3200400"/>
            <a:ext cx="60801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‘K’</a:t>
            </a:r>
          </a:p>
        </p:txBody>
      </p:sp>
      <p:pic>
        <p:nvPicPr>
          <p:cNvPr id="50" name="~PP1912.WAV">
            <a:hlinkClick r:id="" action="ppaction://media"/>
          </p:cNvPr>
          <p:cNvPicPr>
            <a:picLocks noRot="1" noChangeAspect="1"/>
          </p:cNvPicPr>
          <p:nvPr>
            <a:wavAudioFile r:embed="rId1" name="~PP19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4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Radically Different Behavior</a:t>
            </a:r>
            <a:endParaRPr lang="en-US" sz="2400" dirty="0"/>
          </a:p>
        </p:txBody>
      </p:sp>
      <p:sp>
        <p:nvSpPr>
          <p:cNvPr id="349187" name="Text Box 3"/>
          <p:cNvSpPr txBox="1">
            <a:spLocks noChangeArrowheads="1"/>
          </p:cNvSpPr>
          <p:nvPr/>
        </p:nvSpPr>
        <p:spPr bwMode="auto">
          <a:xfrm>
            <a:off x="1828800" y="4724400"/>
            <a:ext cx="3844322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public interface</a:t>
            </a:r>
            <a:r>
              <a:rPr lang="en-US" dirty="0"/>
              <a:t> </a:t>
            </a:r>
            <a:r>
              <a:rPr lang="en-US" dirty="0" err="1" smtClean="0"/>
              <a:t>CharIterator</a:t>
            </a:r>
            <a:r>
              <a:rPr lang="en-US" dirty="0" smtClean="0"/>
              <a:t> {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 ();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();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349188" name="Text Box 4"/>
          <p:cNvSpPr txBox="1">
            <a:spLocks noChangeArrowheads="1"/>
          </p:cNvSpPr>
          <p:nvPr/>
        </p:nvSpPr>
        <p:spPr bwMode="auto">
          <a:xfrm>
            <a:off x="1828800" y="3200400"/>
            <a:ext cx="3668713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/>
              <a:t>AllUppercaseLettersInOrder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49191" name="Line 7"/>
          <p:cNvSpPr>
            <a:spLocks noChangeShapeType="1"/>
          </p:cNvSpPr>
          <p:nvPr/>
        </p:nvSpPr>
        <p:spPr bwMode="auto">
          <a:xfrm>
            <a:off x="5534025" y="3429000"/>
            <a:ext cx="914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49192" name="Text Box 8"/>
          <p:cNvSpPr txBox="1">
            <a:spLocks noChangeArrowheads="1"/>
          </p:cNvSpPr>
          <p:nvPr/>
        </p:nvSpPr>
        <p:spPr bwMode="auto">
          <a:xfrm>
            <a:off x="6557963" y="3200400"/>
            <a:ext cx="608012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‘A’</a:t>
            </a:r>
          </a:p>
        </p:txBody>
      </p:sp>
      <p:sp>
        <p:nvSpPr>
          <p:cNvPr id="349193" name="Text Box 9"/>
          <p:cNvSpPr txBox="1">
            <a:spLocks noChangeArrowheads="1"/>
          </p:cNvSpPr>
          <p:nvPr/>
        </p:nvSpPr>
        <p:spPr bwMode="auto">
          <a:xfrm>
            <a:off x="7024688" y="3200400"/>
            <a:ext cx="59055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‘B’</a:t>
            </a:r>
          </a:p>
        </p:txBody>
      </p:sp>
      <p:sp>
        <p:nvSpPr>
          <p:cNvPr id="349194" name="Text Box 10"/>
          <p:cNvSpPr txBox="1">
            <a:spLocks noChangeArrowheads="1"/>
          </p:cNvSpPr>
          <p:nvPr/>
        </p:nvSpPr>
        <p:spPr bwMode="auto">
          <a:xfrm>
            <a:off x="7591425" y="3200400"/>
            <a:ext cx="41275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349195" name="Text Box 11"/>
          <p:cNvSpPr txBox="1">
            <a:spLocks noChangeArrowheads="1"/>
          </p:cNvSpPr>
          <p:nvPr/>
        </p:nvSpPr>
        <p:spPr bwMode="auto">
          <a:xfrm>
            <a:off x="7894638" y="3200400"/>
            <a:ext cx="57308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‘Z’</a:t>
            </a:r>
          </a:p>
        </p:txBody>
      </p:sp>
      <p:sp>
        <p:nvSpPr>
          <p:cNvPr id="349201" name="Text Box 17"/>
          <p:cNvSpPr txBox="1">
            <a:spLocks noChangeArrowheads="1"/>
          </p:cNvSpPr>
          <p:nvPr/>
        </p:nvSpPr>
        <p:spPr bwMode="auto">
          <a:xfrm>
            <a:off x="7124700" y="4953000"/>
            <a:ext cx="2019300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Syntactic Specification!</a:t>
            </a:r>
          </a:p>
        </p:txBody>
      </p:sp>
      <p:sp>
        <p:nvSpPr>
          <p:cNvPr id="13" name="Line 42"/>
          <p:cNvSpPr>
            <a:spLocks noChangeShapeType="1"/>
          </p:cNvSpPr>
          <p:nvPr/>
        </p:nvSpPr>
        <p:spPr bwMode="auto">
          <a:xfrm>
            <a:off x="3581400" y="3657600"/>
            <a:ext cx="0" cy="1066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3657600" y="4038600"/>
            <a:ext cx="144142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/>
              <a:t>implements</a:t>
            </a:r>
          </a:p>
        </p:txBody>
      </p:sp>
      <p:pic>
        <p:nvPicPr>
          <p:cNvPr id="15" name="~PP2183.WAV">
            <a:hlinkClick r:id="" action="ppaction://media"/>
          </p:cNvPr>
          <p:cNvPicPr>
            <a:picLocks noRot="1" noChangeAspect="1"/>
          </p:cNvPicPr>
          <p:nvPr>
            <a:wavAudioFile r:embed="rId2" name="~PP218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49201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848600" cy="1371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Can Write Code Reusing Polymorphic Code</a:t>
            </a:r>
            <a:endParaRPr lang="en-US" sz="2400" dirty="0"/>
          </a:p>
        </p:txBody>
      </p:sp>
      <p:sp>
        <p:nvSpPr>
          <p:cNvPr id="349198" name="Text Box 14"/>
          <p:cNvSpPr txBox="1">
            <a:spLocks noChangeArrowheads="1"/>
          </p:cNvSpPr>
          <p:nvPr/>
        </p:nvSpPr>
        <p:spPr bwMode="auto">
          <a:xfrm>
            <a:off x="2133600" y="1981200"/>
            <a:ext cx="4164013" cy="369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print (</a:t>
            </a:r>
            <a:r>
              <a:rPr lang="en-US" b="1" dirty="0"/>
              <a:t>new</a:t>
            </a:r>
            <a:r>
              <a:rPr lang="en-US" dirty="0"/>
              <a:t> </a:t>
            </a:r>
            <a:r>
              <a:rPr lang="en-US" dirty="0" err="1" smtClean="0"/>
              <a:t>AnUppercaseIterator</a:t>
            </a:r>
            <a:r>
              <a:rPr lang="en-US" dirty="0" smtClean="0"/>
              <a:t>(s</a:t>
            </a:r>
            <a:r>
              <a:rPr lang="en-US" dirty="0"/>
              <a:t>)); </a:t>
            </a:r>
          </a:p>
        </p:txBody>
      </p:sp>
      <p:sp>
        <p:nvSpPr>
          <p:cNvPr id="349199" name="Text Box 15"/>
          <p:cNvSpPr txBox="1">
            <a:spLocks noChangeArrowheads="1"/>
          </p:cNvSpPr>
          <p:nvPr/>
        </p:nvSpPr>
        <p:spPr bwMode="auto">
          <a:xfrm>
            <a:off x="2133600" y="2438400"/>
            <a:ext cx="5487988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print (</a:t>
            </a:r>
            <a:r>
              <a:rPr lang="en-US" b="1" dirty="0"/>
              <a:t>new</a:t>
            </a:r>
            <a:r>
              <a:rPr lang="en-US" dirty="0"/>
              <a:t> </a:t>
            </a:r>
            <a:r>
              <a:rPr lang="en-US" dirty="0" err="1"/>
              <a:t>AllUppercaseLettersInOrder</a:t>
            </a:r>
            <a:r>
              <a:rPr lang="en-US" dirty="0"/>
              <a:t>());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14400" y="4572000"/>
            <a:ext cx="72390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printChars</a:t>
            </a:r>
            <a:r>
              <a:rPr lang="en-US" dirty="0" smtClean="0"/>
              <a:t> (</a:t>
            </a:r>
            <a:r>
              <a:rPr lang="en-US" dirty="0" err="1" smtClean="0"/>
              <a:t>CharIterator</a:t>
            </a:r>
            <a:r>
              <a:rPr lang="en-US" dirty="0" smtClean="0"/>
              <a:t> </a:t>
            </a:r>
            <a:r>
              <a:rPr lang="en-US" dirty="0" err="1" smtClean="0"/>
              <a:t>charIterator</a:t>
            </a:r>
            <a:r>
              <a:rPr lang="en-US" dirty="0" smtClean="0"/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</a:t>
            </a:r>
            <a:r>
              <a:rPr lang="en-US" b="1" dirty="0" smtClean="0"/>
              <a:t>while</a:t>
            </a:r>
            <a:r>
              <a:rPr lang="en-US" dirty="0" smtClean="0"/>
              <a:t> (</a:t>
            </a:r>
            <a:r>
              <a:rPr lang="en-US" dirty="0" err="1" smtClean="0"/>
              <a:t>charIterator.hasNext</a:t>
            </a:r>
            <a:r>
              <a:rPr lang="en-US" dirty="0" smtClean="0"/>
              <a:t>())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        </a:t>
            </a:r>
            <a:r>
              <a:rPr lang="en-US" dirty="0" err="1" smtClean="0"/>
              <a:t>System.out.print</a:t>
            </a:r>
            <a:r>
              <a:rPr lang="en-US" dirty="0" smtClean="0"/>
              <a:t>(</a:t>
            </a:r>
            <a:r>
              <a:rPr lang="en-US" dirty="0" err="1" smtClean="0"/>
              <a:t>charIterator.next</a:t>
            </a:r>
            <a:r>
              <a:rPr lang="en-US" dirty="0" smtClean="0"/>
              <a:t> ());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}  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438400" y="3200401"/>
            <a:ext cx="4876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Do  not have to write two different overloaded methods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0" y="5943600"/>
            <a:ext cx="5029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Single polymorphic method, that is, method that can work on objects of different classes</a:t>
            </a:r>
            <a:endParaRPr lang="en-US" dirty="0"/>
          </a:p>
        </p:txBody>
      </p:sp>
      <p:pic>
        <p:nvPicPr>
          <p:cNvPr id="10" name="~PP1611.WAV">
            <a:hlinkClick r:id="" action="ppaction://media"/>
          </p:cNvPr>
          <p:cNvPicPr>
            <a:picLocks noRot="1" noChangeAspect="1"/>
          </p:cNvPicPr>
          <p:nvPr>
            <a:wavAudioFile r:embed="rId2" name="~PP161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Names Do Not Matter</a:t>
            </a:r>
            <a:endParaRPr lang="en-US" sz="2400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685800" y="1785371"/>
            <a:ext cx="3844322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/>
              <a:t>public </a:t>
            </a:r>
            <a:r>
              <a:rPr lang="en-US" b="1" dirty="0"/>
              <a:t>interface</a:t>
            </a:r>
            <a:r>
              <a:rPr lang="en-US" dirty="0"/>
              <a:t> </a:t>
            </a:r>
            <a:r>
              <a:rPr lang="en-US" dirty="0" err="1" smtClean="0"/>
              <a:t>CharIterator</a:t>
            </a:r>
            <a:r>
              <a:rPr lang="en-US" dirty="0" smtClean="0"/>
              <a:t> {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 ();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();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312324" name="Text Box 4"/>
          <p:cNvSpPr txBox="1">
            <a:spLocks noChangeArrowheads="1"/>
          </p:cNvSpPr>
          <p:nvPr/>
        </p:nvSpPr>
        <p:spPr bwMode="auto">
          <a:xfrm>
            <a:off x="685800" y="3766571"/>
            <a:ext cx="496963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/>
              <a:t>public </a:t>
            </a:r>
            <a:r>
              <a:rPr lang="en-US" b="1" dirty="0"/>
              <a:t>interface</a:t>
            </a:r>
            <a:r>
              <a:rPr lang="en-US" dirty="0"/>
              <a:t> </a:t>
            </a:r>
            <a:r>
              <a:rPr lang="en-US" dirty="0" err="1" smtClean="0"/>
              <a:t>CharEnumeration</a:t>
            </a:r>
            <a:r>
              <a:rPr lang="en-US" dirty="0" smtClean="0"/>
              <a:t>{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smtClean="0"/>
              <a:t>char </a:t>
            </a:r>
            <a:r>
              <a:rPr lang="en-US" dirty="0" err="1" smtClean="0"/>
              <a:t>nextElement</a:t>
            </a:r>
            <a:r>
              <a:rPr lang="en-US" dirty="0" smtClean="0"/>
              <a:t> ();</a:t>
            </a:r>
            <a:endParaRPr lang="en-US" dirty="0"/>
          </a:p>
          <a:p>
            <a:pPr lvl="1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/>
              <a:t>boolean</a:t>
            </a:r>
            <a:r>
              <a:rPr lang="en-US" dirty="0"/>
              <a:t> </a:t>
            </a:r>
            <a:r>
              <a:rPr lang="en-US" dirty="0" err="1" smtClean="0"/>
              <a:t>hasMoreElements</a:t>
            </a:r>
            <a:r>
              <a:rPr lang="en-US" dirty="0" smtClean="0"/>
              <a:t>());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2200" y="1981200"/>
            <a:ext cx="2286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Convention</a:t>
            </a:r>
            <a:r>
              <a:rPr lang="en-US" dirty="0"/>
              <a:t> used by </a:t>
            </a:r>
            <a:r>
              <a:rPr lang="en-US" dirty="0" err="1"/>
              <a:t>java.util.Iterator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4038600"/>
            <a:ext cx="2590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Convention</a:t>
            </a:r>
            <a:r>
              <a:rPr lang="en-US" dirty="0"/>
              <a:t> used by </a:t>
            </a:r>
            <a:r>
              <a:rPr lang="en-US" dirty="0" err="1"/>
              <a:t>java.util.Enumeration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5486400"/>
            <a:ext cx="2590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Enumeration</a:t>
            </a:r>
            <a:r>
              <a:rPr lang="en-US" dirty="0"/>
              <a:t> vs. </a:t>
            </a:r>
            <a:r>
              <a:rPr lang="en-US" dirty="0" err="1"/>
              <a:t>enum</a:t>
            </a:r>
            <a:r>
              <a:rPr lang="en-US" dirty="0"/>
              <a:t> is confusing</a:t>
            </a:r>
            <a:endParaRPr lang="en-US" dirty="0"/>
          </a:p>
        </p:txBody>
      </p:sp>
      <p:pic>
        <p:nvPicPr>
          <p:cNvPr id="10" name="~PP1735.WAV">
            <a:hlinkClick r:id="" action="ppaction://media"/>
          </p:cNvPr>
          <p:cNvPicPr>
            <a:picLocks noRot="1" noChangeAspect="1"/>
          </p:cNvPicPr>
          <p:nvPr>
            <a:wavAudioFile r:embed="rId2" name="~PP173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2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12324" grpId="0" animBg="1"/>
      <p:bldP spid="5" grpId="0" animBg="1"/>
      <p:bldP spid="6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Definition of </a:t>
            </a:r>
            <a:r>
              <a:rPr lang="en-US" dirty="0" err="1" smtClean="0"/>
              <a:t>Iterator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0" y="1295400"/>
            <a:ext cx="3810000" cy="5178552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Iterator</a:t>
            </a:r>
            <a:r>
              <a:rPr lang="en-US" dirty="0" smtClean="0"/>
              <a:t> provides:</a:t>
            </a:r>
          </a:p>
          <a:p>
            <a:r>
              <a:rPr lang="en-US" dirty="0" smtClean="0"/>
              <a:t>A method that gives the next object is some object sequence.</a:t>
            </a:r>
          </a:p>
          <a:p>
            <a:r>
              <a:rPr lang="en-US" dirty="0" smtClean="0"/>
              <a:t>A method or exception or special next object value that indicates there are no more objects in the sequence.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1600" y="3962400"/>
            <a:ext cx="16764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Iterator</a:t>
            </a:r>
            <a:r>
              <a:rPr lang="en-US" dirty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 User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1524000"/>
            <a:ext cx="16764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Iterator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17533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747260" y="6096000"/>
            <a:ext cx="272196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Iterator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is a design pattern.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5020270"/>
            <a:ext cx="2667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An application often contains an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iterator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and its user.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~PP2150.WAV">
            <a:hlinkClick r:id="" action="ppaction://media"/>
          </p:cNvPr>
          <p:cNvPicPr>
            <a:picLocks noRot="1" noChangeAspect="1"/>
          </p:cNvPicPr>
          <p:nvPr>
            <a:wavAudioFile r:embed="rId2" name="~PP215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</a:t>
            </a:r>
            <a:r>
              <a:rPr lang="en-US" dirty="0" err="1" smtClean="0"/>
              <a:t>Iterator</a:t>
            </a:r>
            <a:r>
              <a:rPr lang="en-US" dirty="0" smtClean="0"/>
              <a:t> and </a:t>
            </a:r>
            <a:r>
              <a:rPr lang="en-US" dirty="0" err="1" smtClean="0"/>
              <a:t>Iterable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362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Java </a:t>
            </a:r>
            <a:r>
              <a:rPr lang="en-US" dirty="0" err="1" smtClean="0"/>
              <a:t>iterator</a:t>
            </a:r>
            <a:endParaRPr lang="en-US" dirty="0" smtClean="0"/>
          </a:p>
          <a:p>
            <a:pPr lvl="1"/>
            <a:r>
              <a:rPr lang="en-US" dirty="0" err="1" smtClean="0"/>
              <a:t>java.util.Iterator</a:t>
            </a:r>
            <a:r>
              <a:rPr lang="en-US" dirty="0" smtClean="0"/>
              <a:t>&lt;T&gt; (next(), </a:t>
            </a:r>
            <a:r>
              <a:rPr lang="en-US" dirty="0" err="1" smtClean="0"/>
              <a:t>hasNext</a:t>
            </a:r>
            <a:r>
              <a:rPr lang="en-US" dirty="0" smtClean="0"/>
              <a:t>(), remove())</a:t>
            </a:r>
          </a:p>
          <a:p>
            <a:r>
              <a:rPr lang="en-US" dirty="0" smtClean="0"/>
              <a:t>Java </a:t>
            </a:r>
            <a:r>
              <a:rPr lang="en-US" dirty="0" err="1" smtClean="0"/>
              <a:t>Iterable</a:t>
            </a:r>
            <a:endParaRPr lang="en-US" dirty="0" smtClean="0"/>
          </a:p>
          <a:p>
            <a:pPr lvl="1"/>
            <a:r>
              <a:rPr lang="en-US" dirty="0" err="1" smtClean="0"/>
              <a:t>java.util.Iterable</a:t>
            </a:r>
            <a:r>
              <a:rPr lang="en-US" dirty="0" smtClean="0"/>
              <a:t>&lt;T&gt; (</a:t>
            </a:r>
            <a:r>
              <a:rPr lang="en-US" dirty="0" err="1" smtClean="0"/>
              <a:t>Iterator</a:t>
            </a:r>
            <a:r>
              <a:rPr lang="en-US" dirty="0" smtClean="0"/>
              <a:t>&lt;T&gt; </a:t>
            </a:r>
            <a:r>
              <a:rPr lang="en-US" dirty="0" err="1" smtClean="0"/>
              <a:t>iterator</a:t>
            </a:r>
            <a:r>
              <a:rPr lang="en-US" dirty="0" smtClean="0"/>
              <a:t>()))</a:t>
            </a:r>
          </a:p>
          <a:p>
            <a:r>
              <a:rPr lang="en-US" dirty="0" smtClean="0"/>
              <a:t>List&lt;T&gt; extends it.</a:t>
            </a:r>
          </a:p>
          <a:p>
            <a:endParaRPr lang="en-US" dirty="0" smtClean="0"/>
          </a:p>
          <a:p>
            <a:pPr lvl="1">
              <a:buNone/>
            </a:pPr>
            <a:r>
              <a:rPr lang="en-US" dirty="0" smtClean="0"/>
              <a:t>		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66800" y="3810000"/>
            <a:ext cx="556260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List&lt;String&gt; strings;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for</a:t>
            </a:r>
            <a:r>
              <a:rPr lang="en-US" dirty="0" smtClean="0"/>
              <a:t> (String  </a:t>
            </a:r>
            <a:r>
              <a:rPr lang="en-US" dirty="0" err="1" smtClean="0"/>
              <a:t>string:strings</a:t>
            </a:r>
            <a:r>
              <a:rPr lang="en-US" dirty="0" smtClean="0"/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    </a:t>
            </a:r>
            <a:r>
              <a:rPr lang="en-US" dirty="0" err="1" smtClean="0"/>
              <a:t>Sytem.out.println</a:t>
            </a:r>
            <a:r>
              <a:rPr lang="en-US" dirty="0" smtClean="0"/>
              <a:t>(string);</a:t>
            </a:r>
            <a:endParaRPr lang="en-US" dirty="0"/>
          </a:p>
          <a:p>
            <a:pPr algn="l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7" name="Right Arrow 6"/>
          <p:cNvSpPr/>
          <p:nvPr/>
        </p:nvSpPr>
        <p:spPr>
          <a:xfrm rot="19127236" flipH="1">
            <a:off x="3656101" y="3182192"/>
            <a:ext cx="1752600" cy="1117050"/>
          </a:xfrm>
          <a:prstGeom prst="rightArrow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Iterable</a:t>
            </a:r>
            <a:r>
              <a:rPr lang="en-US" dirty="0" smtClean="0"/>
              <a:t> or Array</a:t>
            </a:r>
            <a:endParaRPr lang="en-US" dirty="0"/>
          </a:p>
        </p:txBody>
      </p:sp>
      <p:pic>
        <p:nvPicPr>
          <p:cNvPr id="8" name="~PP2617.WAV">
            <a:hlinkClick r:id="" action="ppaction://media"/>
          </p:cNvPr>
          <p:cNvPicPr>
            <a:picLocks noRot="1" noChangeAspect="1"/>
          </p:cNvPicPr>
          <p:nvPr>
            <a:wavAudioFile r:embed="rId2" name="~PP261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9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Scanning, </a:t>
            </a:r>
            <a:r>
              <a:rPr lang="en-US" dirty="0" err="1" smtClean="0"/>
              <a:t>Iterator</a:t>
            </a:r>
            <a:r>
              <a:rPr lang="en-US" dirty="0" smtClean="0"/>
              <a:t>, Streams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Scanner can be an </a:t>
            </a:r>
            <a:r>
              <a:rPr lang="en-US" dirty="0" err="1" smtClean="0"/>
              <a:t>iterator</a:t>
            </a:r>
            <a:endParaRPr lang="en-US" dirty="0" smtClean="0"/>
          </a:p>
          <a:p>
            <a:r>
              <a:rPr lang="en-US" dirty="0" err="1" smtClean="0"/>
              <a:t>Iterator</a:t>
            </a:r>
            <a:r>
              <a:rPr lang="en-US" dirty="0" smtClean="0"/>
              <a:t> may not be a scanner</a:t>
            </a:r>
          </a:p>
          <a:p>
            <a:r>
              <a:rPr lang="en-US" dirty="0" smtClean="0"/>
              <a:t>A stream is another term for an </a:t>
            </a:r>
            <a:r>
              <a:rPr lang="en-US" dirty="0" err="1" smtClean="0"/>
              <a:t>iterator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InputStreamReader</a:t>
            </a:r>
            <a:endParaRPr lang="en-US" dirty="0" smtClean="0"/>
          </a:p>
          <a:p>
            <a:pPr lvl="1"/>
            <a:r>
              <a:rPr lang="en-US" dirty="0" err="1" smtClean="0"/>
              <a:t>BufferedReader</a:t>
            </a:r>
            <a:endParaRPr lang="en-US" dirty="0" smtClean="0"/>
          </a:p>
          <a:p>
            <a:pPr lvl="1"/>
            <a:r>
              <a:rPr lang="en-US" dirty="0" smtClean="0"/>
              <a:t>Console </a:t>
            </a:r>
          </a:p>
          <a:p>
            <a:pPr lvl="1"/>
            <a:r>
              <a:rPr lang="en-US" dirty="0" smtClean="0"/>
              <a:t>…..</a:t>
            </a:r>
          </a:p>
          <a:p>
            <a:r>
              <a:rPr lang="en-US" dirty="0" smtClean="0"/>
              <a:t>Previous Java stream objects did not implement an interface.</a:t>
            </a:r>
          </a:p>
          <a:p>
            <a:r>
              <a:rPr lang="en-US" dirty="0" smtClean="0"/>
              <a:t>Java 1.6 provides interface </a:t>
            </a:r>
            <a:r>
              <a:rPr lang="en-US" dirty="0" err="1" smtClean="0"/>
              <a:t>java.io.Console</a:t>
            </a:r>
            <a:r>
              <a:rPr lang="en-US" dirty="0" smtClean="0"/>
              <a:t> and object </a:t>
            </a:r>
            <a:r>
              <a:rPr lang="en-US" dirty="0" err="1" smtClean="0"/>
              <a:t>System.console</a:t>
            </a:r>
            <a:r>
              <a:rPr lang="en-US" dirty="0" smtClean="0"/>
              <a:t> that implements this interface and automatically composes </a:t>
            </a:r>
            <a:r>
              <a:rPr lang="en-US" dirty="0" err="1" smtClean="0"/>
              <a:t>Sytem.in</a:t>
            </a:r>
            <a:r>
              <a:rPr lang="en-US" dirty="0" smtClean="0"/>
              <a:t> and </a:t>
            </a:r>
            <a:r>
              <a:rPr lang="en-US" dirty="0" err="1" smtClean="0"/>
              <a:t>BufferedReader</a:t>
            </a:r>
            <a:r>
              <a:rPr lang="en-US" dirty="0" smtClean="0"/>
              <a:t>.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6" name="~PP2772.WAV">
            <a:hlinkClick r:id="" action="ppaction://media"/>
          </p:cNvPr>
          <p:cNvPicPr>
            <a:picLocks noRot="1" noChangeAspect="1"/>
          </p:cNvPicPr>
          <p:nvPr>
            <a:wavAudioFile r:embed="rId2" name="~PP277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077393"/>
      </p:ext>
    </p:extLst>
  </p:cSld>
  <p:clrMapOvr>
    <a:masterClrMapping/>
  </p:clrMapOvr>
  <p:transition advTm="73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5" name="~PP1236.WAV">
            <a:hlinkClick r:id="" action="ppaction://media"/>
          </p:cNvPr>
          <p:cNvPicPr>
            <a:picLocks noRot="1" noChangeAspect="1"/>
          </p:cNvPicPr>
          <p:nvPr>
            <a:wavAudioFile r:embed="rId1" name="~PP123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581400"/>
            <a:ext cx="1713637" cy="168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581400"/>
            <a:ext cx="171363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581400"/>
            <a:ext cx="1676400" cy="164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3581400"/>
            <a:ext cx="1795039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Redoing </a:t>
            </a:r>
            <a:r>
              <a:rPr lang="en-US" sz="4000" dirty="0" err="1" smtClean="0"/>
              <a:t>UpperCasePrinter</a:t>
            </a:r>
            <a:endParaRPr lang="en-US" sz="2400" dirty="0"/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8305800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1" dirty="0"/>
              <a:t>package </a:t>
            </a:r>
            <a:r>
              <a:rPr lang="en-US" sz="2000" dirty="0"/>
              <a:t>main</a:t>
            </a:r>
            <a:r>
              <a:rPr lang="en-US" sz="2000" b="1" dirty="0"/>
              <a:t>;</a:t>
            </a:r>
          </a:p>
          <a:p>
            <a:pPr algn="l">
              <a:spcBef>
                <a:spcPct val="0"/>
              </a:spcBef>
            </a:pPr>
            <a:r>
              <a:rPr lang="en-US" sz="2000" b="1" dirty="0"/>
              <a:t>import </a:t>
            </a:r>
            <a:r>
              <a:rPr lang="en-US" sz="2000" dirty="0" err="1" smtClean="0"/>
              <a:t>iterators.CharIterator</a:t>
            </a:r>
            <a:r>
              <a:rPr lang="en-US" sz="2000" dirty="0" smtClean="0"/>
              <a:t>;</a:t>
            </a:r>
            <a:endParaRPr lang="en-US" sz="2000" b="1" dirty="0"/>
          </a:p>
          <a:p>
            <a:pPr algn="l">
              <a:spcBef>
                <a:spcPct val="0"/>
              </a:spcBef>
            </a:pPr>
            <a:r>
              <a:rPr lang="en-US" sz="2000" b="1" dirty="0"/>
              <a:t>import </a:t>
            </a:r>
            <a:r>
              <a:rPr lang="en-US" sz="2000" dirty="0" err="1" smtClean="0"/>
              <a:t>iterators.AnUpperCaseIterator</a:t>
            </a:r>
            <a:r>
              <a:rPr lang="en-US" sz="2000" b="1" dirty="0" smtClean="0"/>
              <a:t>;</a:t>
            </a:r>
            <a:endParaRPr lang="en-US" sz="2000" b="1" dirty="0"/>
          </a:p>
          <a:p>
            <a:pPr algn="l">
              <a:spcBef>
                <a:spcPct val="0"/>
              </a:spcBef>
            </a:pPr>
            <a:r>
              <a:rPr lang="en-US" sz="2000" b="1" dirty="0"/>
              <a:t>public class</a:t>
            </a:r>
            <a:r>
              <a:rPr lang="en-US" sz="2000" dirty="0"/>
              <a:t> </a:t>
            </a:r>
            <a:r>
              <a:rPr lang="en-US" sz="2000" dirty="0" err="1"/>
              <a:t>UpperCasePrinter</a:t>
            </a:r>
            <a:r>
              <a:rPr lang="en-US" sz="2000" dirty="0"/>
              <a:t> 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main (String </a:t>
            </a:r>
            <a:r>
              <a:rPr lang="en-US" sz="2000" dirty="0" err="1"/>
              <a:t>args</a:t>
            </a:r>
            <a:r>
              <a:rPr lang="en-US" sz="2000" dirty="0"/>
              <a:t>[]) {</a:t>
            </a:r>
          </a:p>
          <a:p>
            <a:pPr algn="l">
              <a:spcBef>
                <a:spcPct val="0"/>
              </a:spcBef>
            </a:pPr>
            <a:r>
              <a:rPr lang="en-US" sz="2000" dirty="0" smtClean="0"/>
              <a:t>	</a:t>
            </a:r>
            <a:r>
              <a:rPr lang="en-US" sz="2000" dirty="0" err="1" smtClean="0"/>
              <a:t>printUpperCase</a:t>
            </a:r>
            <a:r>
              <a:rPr lang="en-US" sz="2000" dirty="0" smtClean="0"/>
              <a:t>(</a:t>
            </a:r>
            <a:r>
              <a:rPr lang="en-US" sz="2000" dirty="0" err="1" smtClean="0"/>
              <a:t>args</a:t>
            </a:r>
            <a:r>
              <a:rPr lang="en-US" sz="2000" dirty="0" smtClean="0"/>
              <a:t>[0</a:t>
            </a:r>
            <a:r>
              <a:rPr lang="en-US" sz="2000" dirty="0"/>
              <a:t>]);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} </a:t>
            </a:r>
          </a:p>
          <a:p>
            <a:pPr algn="l">
              <a:spcBef>
                <a:spcPct val="0"/>
              </a:spcBef>
            </a:pPr>
            <a:r>
              <a:rPr lang="en-US" sz="2000" b="1" dirty="0"/>
              <a:t>    public</a:t>
            </a:r>
            <a:r>
              <a:rPr lang="en-US" sz="2000" dirty="0"/>
              <a:t> 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/>
              <a:t>printUpperCase</a:t>
            </a:r>
            <a:r>
              <a:rPr lang="en-US" sz="2000" dirty="0"/>
              <a:t>(String s) 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dirty="0" err="1"/>
              <a:t>System.out.println</a:t>
            </a:r>
            <a:r>
              <a:rPr lang="en-US" sz="2000" dirty="0"/>
              <a:t>("Upper Case Letters:");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dirty="0" err="1"/>
              <a:t>printChars</a:t>
            </a:r>
            <a:r>
              <a:rPr lang="en-US" sz="2000" dirty="0"/>
              <a:t> (</a:t>
            </a:r>
            <a:r>
              <a:rPr lang="en-US" sz="2000" b="1" dirty="0"/>
              <a:t>new</a:t>
            </a:r>
            <a:r>
              <a:rPr lang="en-US" sz="2000" dirty="0"/>
              <a:t> </a:t>
            </a:r>
            <a:r>
              <a:rPr lang="en-US" sz="2000" dirty="0" err="1" smtClean="0"/>
              <a:t>AnUpperCaseIterator</a:t>
            </a:r>
            <a:r>
              <a:rPr lang="en-US" sz="2000" dirty="0" smtClean="0"/>
              <a:t>(s</a:t>
            </a:r>
            <a:r>
              <a:rPr lang="en-US" sz="2000" dirty="0"/>
              <a:t>));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}   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/>
              <a:t>printChars</a:t>
            </a:r>
            <a:r>
              <a:rPr lang="en-US" sz="2000" dirty="0"/>
              <a:t> (</a:t>
            </a:r>
            <a:r>
              <a:rPr lang="en-US" sz="2000" dirty="0" err="1" smtClean="0"/>
              <a:t>CharIterator</a:t>
            </a:r>
            <a:r>
              <a:rPr lang="en-US" sz="2000" dirty="0" smtClean="0"/>
              <a:t> </a:t>
            </a:r>
            <a:r>
              <a:rPr lang="en-US" sz="2000" dirty="0" err="1" smtClean="0"/>
              <a:t>charIterator</a:t>
            </a:r>
            <a:r>
              <a:rPr lang="en-US" sz="2000" dirty="0" smtClean="0"/>
              <a:t>) </a:t>
            </a:r>
            <a:r>
              <a:rPr lang="en-US" sz="2000" dirty="0"/>
              <a:t>{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        </a:t>
            </a:r>
            <a:r>
              <a:rPr lang="en-US" sz="2000" b="1" dirty="0"/>
              <a:t>while</a:t>
            </a:r>
            <a:r>
              <a:rPr lang="en-US" sz="2000" dirty="0"/>
              <a:t> (</a:t>
            </a:r>
            <a:r>
              <a:rPr lang="en-US" sz="2000" dirty="0" err="1" smtClean="0"/>
              <a:t>charIterator.hasNext</a:t>
            </a:r>
            <a:r>
              <a:rPr lang="en-US" sz="2000" dirty="0" smtClean="0"/>
              <a:t>()) </a:t>
            </a:r>
            <a:endParaRPr lang="en-US" sz="2000" dirty="0"/>
          </a:p>
          <a:p>
            <a:pPr algn="l">
              <a:spcBef>
                <a:spcPct val="0"/>
              </a:spcBef>
            </a:pPr>
            <a:r>
              <a:rPr lang="en-US" sz="2000" dirty="0"/>
              <a:t>            </a:t>
            </a:r>
            <a:r>
              <a:rPr lang="en-US" sz="2000" dirty="0" err="1" smtClean="0"/>
              <a:t>System.out.print</a:t>
            </a:r>
            <a:r>
              <a:rPr lang="en-US" sz="2000" dirty="0" smtClean="0"/>
              <a:t>(</a:t>
            </a:r>
            <a:r>
              <a:rPr lang="en-US" sz="2000" dirty="0" err="1" smtClean="0"/>
              <a:t>charIterator.next</a:t>
            </a:r>
            <a:r>
              <a:rPr lang="en-US" sz="2000" dirty="0" smtClean="0"/>
              <a:t> ());</a:t>
            </a:r>
            <a:endParaRPr lang="en-US" sz="2000" dirty="0"/>
          </a:p>
          <a:p>
            <a:pPr algn="l">
              <a:spcBef>
                <a:spcPct val="0"/>
              </a:spcBef>
            </a:pPr>
            <a:r>
              <a:rPr lang="en-US" sz="2000" dirty="0"/>
              <a:t>   }    </a:t>
            </a:r>
          </a:p>
          <a:p>
            <a:pPr algn="l">
              <a:spcBef>
                <a:spcPct val="0"/>
              </a:spcBef>
            </a:pPr>
            <a:r>
              <a:rPr lang="en-US" sz="2000" dirty="0"/>
              <a:t>}</a:t>
            </a:r>
          </a:p>
        </p:txBody>
      </p:sp>
      <p:pic>
        <p:nvPicPr>
          <p:cNvPr id="6" name="~PP3860.WAV">
            <a:hlinkClick r:id="" action="ppaction://media"/>
          </p:cNvPr>
          <p:cNvPicPr>
            <a:picLocks noRot="1" noChangeAspect="1"/>
          </p:cNvPicPr>
          <p:nvPr>
            <a:wavAudioFile r:embed="rId1" name="~PP386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 smtClean="0"/>
              <a:t>Two Scanning Problems</a:t>
            </a:r>
            <a:endParaRPr lang="en-US" dirty="0"/>
          </a:p>
        </p:txBody>
      </p:sp>
      <p:pic>
        <p:nvPicPr>
          <p:cNvPr id="453635" name="Picture 3"/>
          <p:cNvPicPr>
            <a:picLocks noChangeAspect="1" noChangeArrowheads="1"/>
          </p:cNvPicPr>
          <p:nvPr/>
        </p:nvPicPr>
        <p:blipFill>
          <a:blip r:embed="rId5" cstate="print"/>
          <a:srcRect t="67335" r="3390"/>
          <a:stretch>
            <a:fillRect/>
          </a:stretch>
        </p:blipFill>
        <p:spPr bwMode="auto">
          <a:xfrm>
            <a:off x="152400" y="1601787"/>
            <a:ext cx="8686800" cy="12938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 t="55903" r="3478"/>
          <a:stretch>
            <a:fillRect/>
          </a:stretch>
        </p:blipFill>
        <p:spPr bwMode="auto">
          <a:xfrm>
            <a:off x="152400" y="3276600"/>
            <a:ext cx="8458200" cy="1701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667000" y="5257800"/>
            <a:ext cx="3429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One UI is a subset of the other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67000" y="6019800"/>
            <a:ext cx="3429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What about the code?</a:t>
            </a:r>
            <a:endParaRPr lang="en-US" dirty="0"/>
          </a:p>
        </p:txBody>
      </p:sp>
      <p:pic>
        <p:nvPicPr>
          <p:cNvPr id="9" name="~PP3401.WAV">
            <a:hlinkClick r:id="" action="ppaction://media"/>
          </p:cNvPr>
          <p:cNvPicPr>
            <a:picLocks noRot="1" noChangeAspect="1"/>
          </p:cNvPicPr>
          <p:nvPr>
            <a:wavAudioFile r:embed="rId2" name="~PP3401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7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Implementing Scanner</a:t>
            </a:r>
            <a:endParaRPr lang="en-US" sz="2400" dirty="0"/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305800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/>
              <a:t>package </a:t>
            </a:r>
            <a:r>
              <a:rPr lang="en-US" dirty="0" err="1" smtClean="0"/>
              <a:t>iterators</a:t>
            </a:r>
            <a:r>
              <a:rPr lang="en-US" b="1" dirty="0" smtClean="0"/>
              <a:t>;</a:t>
            </a:r>
            <a:endParaRPr lang="en-US" b="1" dirty="0"/>
          </a:p>
          <a:p>
            <a:pPr algn="l">
              <a:spcBef>
                <a:spcPct val="0"/>
              </a:spcBef>
            </a:pPr>
            <a:r>
              <a:rPr lang="en-US" b="1" dirty="0"/>
              <a:t>public class</a:t>
            </a:r>
            <a:r>
              <a:rPr lang="en-US" dirty="0"/>
              <a:t> </a:t>
            </a:r>
            <a:r>
              <a:rPr lang="en-US" dirty="0" err="1" smtClean="0"/>
              <a:t>AnUpperCaseIterator</a:t>
            </a:r>
            <a:r>
              <a:rPr lang="en-US" dirty="0" smtClean="0"/>
              <a:t> </a:t>
            </a:r>
            <a:r>
              <a:rPr lang="en-US" b="1" dirty="0"/>
              <a:t>implements</a:t>
            </a:r>
            <a:r>
              <a:rPr lang="en-US" dirty="0"/>
              <a:t> </a:t>
            </a:r>
            <a:r>
              <a:rPr lang="en-US" dirty="0" err="1" smtClean="0"/>
              <a:t>CharIterator</a:t>
            </a:r>
            <a:r>
              <a:rPr lang="en-US" dirty="0" smtClean="0"/>
              <a:t> </a:t>
            </a:r>
            <a:r>
              <a:rPr lang="en-US" dirty="0"/>
              <a:t>{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…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dirty="0" err="1" smtClean="0"/>
              <a:t>AnUpperCaseIterator</a:t>
            </a:r>
            <a:r>
              <a:rPr lang="en-US" dirty="0" smtClean="0"/>
              <a:t>(String </a:t>
            </a:r>
            <a:r>
              <a:rPr lang="en-US" dirty="0" err="1"/>
              <a:t>theString</a:t>
            </a:r>
            <a:r>
              <a:rPr lang="en-US" dirty="0"/>
              <a:t>) {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     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     ...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}	 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hasNext</a:t>
            </a:r>
            <a:r>
              <a:rPr lang="en-US" dirty="0" smtClean="0"/>
              <a:t>() </a:t>
            </a:r>
            <a:r>
              <a:rPr lang="en-US" dirty="0"/>
              <a:t>{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    </a:t>
            </a:r>
            <a:r>
              <a:rPr lang="en-US" b="1" dirty="0"/>
              <a:t>...</a:t>
            </a:r>
            <a:endParaRPr lang="en-US" dirty="0"/>
          </a:p>
          <a:p>
            <a:pPr lvl="2" algn="l">
              <a:spcBef>
                <a:spcPct val="0"/>
              </a:spcBef>
            </a:pPr>
            <a:r>
              <a:rPr lang="en-US" dirty="0"/>
              <a:t>    }</a:t>
            </a:r>
          </a:p>
          <a:p>
            <a:pPr lvl="2" algn="l">
              <a:spcBef>
                <a:spcPct val="0"/>
              </a:spcBef>
            </a:pPr>
            <a:r>
              <a:rPr lang="en-US" b="1" dirty="0"/>
              <a:t>   public</a:t>
            </a:r>
            <a:r>
              <a:rPr lang="en-US" dirty="0"/>
              <a:t> </a:t>
            </a:r>
            <a:r>
              <a:rPr lang="en-US" b="1" dirty="0"/>
              <a:t>char</a:t>
            </a:r>
            <a:r>
              <a:rPr lang="en-US" dirty="0"/>
              <a:t> </a:t>
            </a:r>
            <a:r>
              <a:rPr lang="en-US" dirty="0" smtClean="0"/>
              <a:t>next () </a:t>
            </a:r>
            <a:r>
              <a:rPr lang="en-US" dirty="0"/>
              <a:t>{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    </a:t>
            </a:r>
            <a:r>
              <a:rPr lang="en-US" b="1" dirty="0"/>
              <a:t>...</a:t>
            </a:r>
            <a:r>
              <a:rPr lang="en-US" dirty="0"/>
              <a:t>;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}</a:t>
            </a:r>
          </a:p>
          <a:p>
            <a:pPr lvl="2" algn="l">
              <a:spcBef>
                <a:spcPct val="0"/>
              </a:spcBef>
            </a:pPr>
            <a:r>
              <a:rPr lang="en-US" dirty="0"/>
              <a:t>    …</a:t>
            </a:r>
          </a:p>
          <a:p>
            <a:pPr algn="l">
              <a:spcBef>
                <a:spcPct val="0"/>
              </a:spcBef>
            </a:pPr>
            <a:r>
              <a:rPr lang="en-US" dirty="0"/>
              <a:t>    }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~PP3203.WAV">
            <a:hlinkClick r:id="" action="ppaction://media"/>
          </p:cNvPr>
          <p:cNvPicPr>
            <a:picLocks noRot="1" noChangeAspect="1"/>
          </p:cNvPicPr>
          <p:nvPr>
            <a:wavAudioFile r:embed="rId1" name="~PP320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Simple Storage-based Approach : No Scanning in next(), </a:t>
            </a:r>
            <a:r>
              <a:rPr lang="en-US" dirty="0" err="1" smtClean="0"/>
              <a:t>hasNext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" y="1066800"/>
            <a:ext cx="8153400" cy="525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 </a:t>
            </a:r>
            <a:r>
              <a:rPr lang="en-US" dirty="0" err="1" smtClean="0"/>
              <a:t>AnUpperCaseIterator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CharIterator</a:t>
            </a:r>
            <a:r>
              <a:rPr lang="en-US" dirty="0" smtClean="0"/>
              <a:t> {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MAX_CHARS = 5;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	String[] </a:t>
            </a:r>
            <a:r>
              <a:rPr lang="en-US" dirty="0" err="1" smtClean="0"/>
              <a:t>upperCaseLetters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/>
              <a:t>numberOfUpperCaseLetters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….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AnUpperCaseIterator</a:t>
            </a:r>
            <a:r>
              <a:rPr lang="en-US" dirty="0" smtClean="0"/>
              <a:t>(String </a:t>
            </a:r>
            <a:r>
              <a:rPr lang="en-US" dirty="0" err="1" smtClean="0"/>
              <a:t>theString</a:t>
            </a:r>
            <a:r>
              <a:rPr lang="en-US" dirty="0" smtClean="0"/>
              <a:t>) {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scanAndStore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theString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void </a:t>
            </a:r>
            <a:r>
              <a:rPr lang="en-US" dirty="0" err="1" smtClean="0">
                <a:solidFill>
                  <a:schemeClr val="tx1"/>
                </a:solidFill>
              </a:rPr>
              <a:t>scanAndStore</a:t>
            </a:r>
            <a:r>
              <a:rPr lang="en-US" dirty="0" smtClean="0">
                <a:solidFill>
                  <a:schemeClr val="tx1"/>
                </a:solidFill>
              </a:rPr>
              <a:t> (String </a:t>
            </a:r>
            <a:r>
              <a:rPr lang="en-US" dirty="0" err="1" smtClean="0">
                <a:solidFill>
                  <a:schemeClr val="tx1"/>
                </a:solidFill>
              </a:rPr>
              <a:t>theString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 // store all scanned tokens in array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	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 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hasNext</a:t>
            </a:r>
            <a:r>
              <a:rPr lang="en-US" dirty="0" smtClean="0">
                <a:solidFill>
                  <a:schemeClr val="tx1"/>
                </a:solidFill>
              </a:rPr>
              <a:t>() {	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….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 </a:t>
            </a:r>
            <a:r>
              <a:rPr lang="en-US" dirty="0" smtClean="0">
                <a:solidFill>
                  <a:schemeClr val="tx1"/>
                </a:solidFill>
              </a:rPr>
              <a:t>String next()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6019800"/>
            <a:ext cx="54102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Again, all tokens scanned even if only some may be used by code processing the tokens.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2476897" y="4533503"/>
            <a:ext cx="2971800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3886200" y="1827212"/>
            <a:ext cx="3200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934200" y="1611868"/>
            <a:ext cx="1676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Not property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162800" y="4355068"/>
            <a:ext cx="152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Non trivial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4419600" y="4528065"/>
            <a:ext cx="2743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3733800" y="4528065"/>
            <a:ext cx="3352800" cy="882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~PP3390.WAV">
            <a:hlinkClick r:id="" action="ppaction://media"/>
          </p:cNvPr>
          <p:cNvPicPr>
            <a:picLocks noRot="1" noChangeAspect="1"/>
          </p:cNvPicPr>
          <p:nvPr>
            <a:wavAudioFile r:embed="rId2" name="~PP339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5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7" grpId="0" animBg="1"/>
      <p:bldP spid="17" grpId="0" animBg="1"/>
      <p:bldP spid="2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Division of Labor in Character Scanning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0" y="3962400"/>
            <a:ext cx="22860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UserClass</a:t>
            </a:r>
            <a:r>
              <a:rPr lang="en-US" dirty="0" smtClean="0">
                <a:solidFill>
                  <a:schemeClr val="tx1"/>
                </a:solidFill>
              </a:rPr>
              <a:t> that processes( prints and/or stores tokens)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1524000"/>
            <a:ext cx="22860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Scanner class that produces tokens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90800" y="2895600"/>
            <a:ext cx="3505200" cy="1066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10200" y="1524000"/>
            <a:ext cx="15240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Scanner object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1676400"/>
            <a:ext cx="13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Instance of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114800" y="3581400"/>
            <a:ext cx="2912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Uses: Invokes methods in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3733800" y="2209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rot="5400000" flipH="1" flipV="1">
            <a:off x="20581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219200" y="3200400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Intantiates</a:t>
            </a:r>
            <a:endParaRPr lang="en-US" dirty="0"/>
          </a:p>
        </p:txBody>
      </p:sp>
      <p:pic>
        <p:nvPicPr>
          <p:cNvPr id="15" name="~PP3169.WAV">
            <a:hlinkClick r:id="" action="ppaction://media"/>
          </p:cNvPr>
          <p:cNvPicPr>
            <a:picLocks noRot="1" noChangeAspect="1"/>
          </p:cNvPicPr>
          <p:nvPr>
            <a:wavAudioFile r:embed="rId1" name="~PP316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72932"/>
      </p:ext>
    </p:extLst>
  </p:cSld>
  <p:clrMapOvr>
    <a:masterClrMapping/>
  </p:clrMapOvr>
  <p:transition advTm="17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Forward Printing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19200" y="3962400"/>
            <a:ext cx="25908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AnUpperCasePrinter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1524000"/>
            <a:ext cx="251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AnUpperCaseIterator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90800" y="2895600"/>
            <a:ext cx="3505200" cy="1066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10200" y="1524000"/>
            <a:ext cx="251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AnUpperCaseIterator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instance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1676400"/>
            <a:ext cx="13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Instance of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114800" y="3581400"/>
            <a:ext cx="2912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Uses: Invokes methods in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3733800" y="2209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rot="5400000" flipH="1" flipV="1">
            <a:off x="20581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219200" y="3200400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Intantiates</a:t>
            </a:r>
            <a:endParaRPr lang="en-US" dirty="0"/>
          </a:p>
        </p:txBody>
      </p:sp>
      <p:pic>
        <p:nvPicPr>
          <p:cNvPr id="15" name="~PP2988.WAV">
            <a:hlinkClick r:id="" action="ppaction://media"/>
          </p:cNvPr>
          <p:cNvPicPr>
            <a:picLocks noRot="1" noChangeAspect="1"/>
          </p:cNvPicPr>
          <p:nvPr>
            <a:wavAudioFile r:embed="rId1" name="~PP298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93144"/>
      </p:ext>
    </p:extLst>
  </p:cSld>
  <p:clrMapOvr>
    <a:masterClrMapping/>
  </p:clrMapOvr>
  <p:transition advTm="3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Forward and Reverse Printing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3962400"/>
            <a:ext cx="3276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AReverseUpperCasePrinter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1524000"/>
            <a:ext cx="251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AnUpperCaseIterator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90800" y="2895600"/>
            <a:ext cx="3505200" cy="1066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10200" y="1524000"/>
            <a:ext cx="251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AnUpperCaseIterator</a:t>
            </a:r>
            <a:r>
              <a:rPr lang="en-US" dirty="0" smtClean="0">
                <a:solidFill>
                  <a:schemeClr val="tx1"/>
                </a:solidFill>
              </a:rPr>
              <a:t> instance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1676400"/>
            <a:ext cx="13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Instance of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114800" y="3581400"/>
            <a:ext cx="2912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Uses: Invokes methods in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3733800" y="2209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rot="5400000" flipH="1" flipV="1">
            <a:off x="20581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219200" y="3200400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Intantiates</a:t>
            </a:r>
            <a:endParaRPr lang="en-US" dirty="0"/>
          </a:p>
        </p:txBody>
      </p:sp>
      <p:pic>
        <p:nvPicPr>
          <p:cNvPr id="15" name="~PP2901.WAV">
            <a:hlinkClick r:id="" action="ppaction://media"/>
          </p:cNvPr>
          <p:cNvPicPr>
            <a:picLocks noRot="1" noChangeAspect="1"/>
          </p:cNvPicPr>
          <p:nvPr>
            <a:wavAudioFile r:embed="rId1" name="~PP29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12189"/>
      </p:ext>
    </p:extLst>
  </p:cSld>
  <p:clrMapOvr>
    <a:masterClrMapping/>
  </p:clrMapOvr>
  <p:transition advTm="3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Division of Labor in Character Scanning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0" y="3962400"/>
            <a:ext cx="22860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UserClass</a:t>
            </a:r>
            <a:r>
              <a:rPr lang="en-US" dirty="0" smtClean="0">
                <a:solidFill>
                  <a:schemeClr val="tx1"/>
                </a:solidFill>
              </a:rPr>
              <a:t> that processes( prints and/or stores tokens)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1524000"/>
            <a:ext cx="22860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Scanner class that produces tokens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90800" y="2895600"/>
            <a:ext cx="3505200" cy="1066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10200" y="1524000"/>
            <a:ext cx="15240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Scanner object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1676400"/>
            <a:ext cx="13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Instance of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114800" y="3581400"/>
            <a:ext cx="2912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Uses: Invokes methods in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3733800" y="2209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rot="5400000" flipH="1" flipV="1">
            <a:off x="20581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219200" y="3200400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Intantiates</a:t>
            </a:r>
            <a:endParaRPr lang="en-US" dirty="0"/>
          </a:p>
        </p:txBody>
      </p:sp>
      <p:pic>
        <p:nvPicPr>
          <p:cNvPr id="15" name="~PP3169.WAV">
            <a:hlinkClick r:id="" action="ppaction://media"/>
          </p:cNvPr>
          <p:cNvPicPr>
            <a:picLocks noRot="1" noChangeAspect="1"/>
          </p:cNvPicPr>
          <p:nvPr>
            <a:wavAudioFile r:embed="rId1" name="~PP316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59471"/>
      </p:ext>
    </p:extLst>
  </p:cSld>
  <p:clrMapOvr>
    <a:masterClrMapping/>
  </p:clrMapOvr>
  <p:transition advTm="17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Forward Printing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19200" y="3962400"/>
            <a:ext cx="25908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AnUpperCasePrinter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1524000"/>
            <a:ext cx="251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AnUpperCaseIterator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90800" y="2895600"/>
            <a:ext cx="3505200" cy="1066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10200" y="1524000"/>
            <a:ext cx="251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AnUpperCaseIterator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instance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1676400"/>
            <a:ext cx="13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Instance of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114800" y="3581400"/>
            <a:ext cx="2912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Uses: Invokes methods in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3733800" y="2209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rot="5400000" flipH="1" flipV="1">
            <a:off x="20581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219200" y="3200400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Intantiates</a:t>
            </a:r>
            <a:endParaRPr lang="en-US" dirty="0"/>
          </a:p>
        </p:txBody>
      </p:sp>
      <p:pic>
        <p:nvPicPr>
          <p:cNvPr id="15" name="~PP2988.WAV">
            <a:hlinkClick r:id="" action="ppaction://media"/>
          </p:cNvPr>
          <p:cNvPicPr>
            <a:picLocks noRot="1" noChangeAspect="1"/>
          </p:cNvPicPr>
          <p:nvPr>
            <a:wavAudioFile r:embed="rId1" name="~PP298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78779"/>
      </p:ext>
    </p:extLst>
  </p:cSld>
  <p:clrMapOvr>
    <a:masterClrMapping/>
  </p:clrMapOvr>
  <p:transition advTm="3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Forward and Reverse Printing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3962400"/>
            <a:ext cx="3276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AReverseUpperCasePrinter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1524000"/>
            <a:ext cx="251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AnUpperCaseIterator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90800" y="2895600"/>
            <a:ext cx="3505200" cy="1066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10200" y="1524000"/>
            <a:ext cx="251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AnUpperCaseIterator</a:t>
            </a:r>
            <a:r>
              <a:rPr lang="en-US" dirty="0" smtClean="0">
                <a:solidFill>
                  <a:schemeClr val="tx1"/>
                </a:solidFill>
              </a:rPr>
              <a:t> instance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1676400"/>
            <a:ext cx="13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Instance of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114800" y="3581400"/>
            <a:ext cx="2912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Uses: Invokes methods in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3733800" y="2209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rot="5400000" flipH="1" flipV="1">
            <a:off x="2058194" y="34282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219200" y="3200400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Intantiates</a:t>
            </a:r>
            <a:endParaRPr lang="en-US" dirty="0"/>
          </a:p>
        </p:txBody>
      </p:sp>
      <p:pic>
        <p:nvPicPr>
          <p:cNvPr id="15" name="~PP2901.WAV">
            <a:hlinkClick r:id="" action="ppaction://media"/>
          </p:cNvPr>
          <p:cNvPicPr>
            <a:picLocks noRot="1" noChangeAspect="1"/>
          </p:cNvPicPr>
          <p:nvPr>
            <a:wavAudioFile r:embed="rId1" name="~PP29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78317"/>
      </p:ext>
    </p:extLst>
  </p:cSld>
  <p:clrMapOvr>
    <a:masterClrMapping/>
  </p:clrMapOvr>
  <p:transition advTm="3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5|1.2|1.9|1.2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2|1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3|2.4|0.8|1.1|1.2|0.8|1.4|1.3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5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1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6.2|3.4|2.1|1.2|1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6.5|3.3|7.2|3.9|3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5.4|47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9.7|3.4|3.6|10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2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1.5|1.6|17.6|1.1|74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5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1.2|1.4|1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5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5|1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4|12.2|2.7|1.6|78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|1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|1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|1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|1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5.6|1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2.5|3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0.9|1.2|11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5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4.1|77.5|1|22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7|2|38.4|20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|4.2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0.7|0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7557</TotalTime>
  <Words>3526</Words>
  <Application>Microsoft Office PowerPoint</Application>
  <PresentationFormat>On-screen Show (4:3)</PresentationFormat>
  <Paragraphs>1332</Paragraphs>
  <Slides>97</Slides>
  <Notes>84</Notes>
  <HiddenSlides>0</HiddenSlides>
  <MMClips>92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9" baseType="lpstr">
      <vt:lpstr>Oriel</vt:lpstr>
      <vt:lpstr>Document</vt:lpstr>
      <vt:lpstr>Comp 401 Iterator Design pattern</vt:lpstr>
      <vt:lpstr>Prerequisite</vt:lpstr>
      <vt:lpstr>Object-based Scanning</vt:lpstr>
      <vt:lpstr>Upper case printing</vt:lpstr>
      <vt:lpstr>Upper case printing</vt:lpstr>
      <vt:lpstr>Printing Scanned Characters Forwards and Backwards</vt:lpstr>
      <vt:lpstr>Solution</vt:lpstr>
      <vt:lpstr>Solution (contd.)</vt:lpstr>
      <vt:lpstr>Two Scanning Problems</vt:lpstr>
      <vt:lpstr>No reuse and UI Seperation in Monolithic Solutions</vt:lpstr>
      <vt:lpstr>Division of Labor in Character Scanning</vt:lpstr>
      <vt:lpstr>Index-Based Interface?</vt:lpstr>
      <vt:lpstr>Index-based Interface</vt:lpstr>
      <vt:lpstr>Implementation with Array Property</vt:lpstr>
      <vt:lpstr>Better Scanning Interface?</vt:lpstr>
      <vt:lpstr>Division of Labor in Radio Scanning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Division of Labor in Character Scanning</vt:lpstr>
      <vt:lpstr>Using Java Scanning Libraries</vt:lpstr>
      <vt:lpstr>Constructor parameters</vt:lpstr>
      <vt:lpstr>Division of Labor in I/O </vt:lpstr>
      <vt:lpstr>BufferedReader Operations</vt:lpstr>
      <vt:lpstr>Scanner Interface?</vt:lpstr>
      <vt:lpstr>Scanner Interface?</vt:lpstr>
      <vt:lpstr>Uppercase Scanner Interface?</vt:lpstr>
      <vt:lpstr>Multiple Iterator Interfaces</vt:lpstr>
      <vt:lpstr>Using an Iterator Interface</vt:lpstr>
      <vt:lpstr>Indexing vs. Iteration</vt:lpstr>
      <vt:lpstr>Iterator</vt:lpstr>
      <vt:lpstr>Data Structure: Scanned String</vt:lpstr>
      <vt:lpstr>Data Structure: Marker</vt:lpstr>
      <vt:lpstr>next ()</vt:lpstr>
      <vt:lpstr>next () Constraints</vt:lpstr>
      <vt:lpstr>next () Code</vt:lpstr>
      <vt:lpstr>next () Modular Code</vt:lpstr>
      <vt:lpstr>extractToken()</vt:lpstr>
      <vt:lpstr>movePastCurrentToken()</vt:lpstr>
      <vt:lpstr>skipNonTokenCharacters()</vt:lpstr>
      <vt:lpstr>Short Circuit And</vt:lpstr>
      <vt:lpstr>Reversing order</vt:lpstr>
      <vt:lpstr>Initialization</vt:lpstr>
      <vt:lpstr>Initialization when first char is not at token start</vt:lpstr>
      <vt:lpstr>hasNext() Return Value</vt:lpstr>
      <vt:lpstr>hasNext() Return Value</vt:lpstr>
      <vt:lpstr>hasNext() Return Value</vt:lpstr>
      <vt:lpstr>hasNext() Code</vt:lpstr>
      <vt:lpstr>Complete Scanner</vt:lpstr>
      <vt:lpstr>Complete Scanner</vt:lpstr>
      <vt:lpstr>Scanner Structure</vt:lpstr>
      <vt:lpstr>Multiple Token Types</vt:lpstr>
      <vt:lpstr>Division of Labor in Character Scanning</vt:lpstr>
      <vt:lpstr>Forward Printing</vt:lpstr>
      <vt:lpstr>Forward and Reverse Printing</vt:lpstr>
      <vt:lpstr>UpperCasePrinter</vt:lpstr>
      <vt:lpstr>Forward and reverse printing</vt:lpstr>
      <vt:lpstr>Forward and reverse printing (contd)</vt:lpstr>
      <vt:lpstr>Forward and reverse printing (contd.)</vt:lpstr>
      <vt:lpstr>Reuse of Iterator</vt:lpstr>
      <vt:lpstr>No reuse in Monolithic Solutions</vt:lpstr>
      <vt:lpstr>Need Reuse?</vt:lpstr>
      <vt:lpstr>Multiple Streams</vt:lpstr>
      <vt:lpstr>Single Stream</vt:lpstr>
      <vt:lpstr>StreamStream</vt:lpstr>
      <vt:lpstr>Parser</vt:lpstr>
      <vt:lpstr>Constructor</vt:lpstr>
      <vt:lpstr>Next</vt:lpstr>
      <vt:lpstr>HasNext</vt:lpstr>
      <vt:lpstr>Iterator vs. Scanning &amp; Parsing</vt:lpstr>
      <vt:lpstr>Iterator without Scanning</vt:lpstr>
      <vt:lpstr>Iterating all Uppercase Letters</vt:lpstr>
      <vt:lpstr>Iterating all Uppercase Letters</vt:lpstr>
      <vt:lpstr>Comparing Two Implementations</vt:lpstr>
      <vt:lpstr>Radically Different Behavior</vt:lpstr>
      <vt:lpstr>Can Write Code Reusing Polymorphic Code</vt:lpstr>
      <vt:lpstr>Names Do Not Matter</vt:lpstr>
      <vt:lpstr>Generalized Definition of Iterator</vt:lpstr>
      <vt:lpstr>Java Iterator and Iterable</vt:lpstr>
      <vt:lpstr>Scanning, Iterator, Streams</vt:lpstr>
      <vt:lpstr>Extra Slides</vt:lpstr>
      <vt:lpstr>PowerPoint Presentation</vt:lpstr>
      <vt:lpstr>Redoing UpperCasePrinter</vt:lpstr>
      <vt:lpstr>Implementing Scanner</vt:lpstr>
      <vt:lpstr>Simple Storage-based Approach : No Scanning in next(), hasNext()</vt:lpstr>
      <vt:lpstr>Division of Labor in Character Scanning</vt:lpstr>
      <vt:lpstr>Forward Printing</vt:lpstr>
      <vt:lpstr>Forward and Reverse Printing</vt:lpstr>
      <vt:lpstr>Division of Labor in Character Scanning</vt:lpstr>
      <vt:lpstr>Forward Printing</vt:lpstr>
      <vt:lpstr>Forward and Reverse Printing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1099</cp:revision>
  <dcterms:created xsi:type="dcterms:W3CDTF">2006-08-16T00:00:00Z</dcterms:created>
  <dcterms:modified xsi:type="dcterms:W3CDTF">2012-05-18T09:04:29Z</dcterms:modified>
</cp:coreProperties>
</file>