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256" r:id="rId2"/>
    <p:sldId id="554" r:id="rId3"/>
    <p:sldId id="498" r:id="rId4"/>
    <p:sldId id="556" r:id="rId5"/>
    <p:sldId id="500" r:id="rId6"/>
    <p:sldId id="538" r:id="rId7"/>
    <p:sldId id="499" r:id="rId8"/>
    <p:sldId id="564" r:id="rId9"/>
    <p:sldId id="565" r:id="rId10"/>
    <p:sldId id="561" r:id="rId11"/>
    <p:sldId id="577" r:id="rId12"/>
    <p:sldId id="501" r:id="rId13"/>
    <p:sldId id="559" r:id="rId14"/>
    <p:sldId id="511" r:id="rId15"/>
    <p:sldId id="513" r:id="rId16"/>
    <p:sldId id="517" r:id="rId17"/>
    <p:sldId id="516" r:id="rId18"/>
    <p:sldId id="518" r:id="rId19"/>
    <p:sldId id="519" r:id="rId20"/>
    <p:sldId id="574" r:id="rId21"/>
    <p:sldId id="575" r:id="rId22"/>
    <p:sldId id="576" r:id="rId23"/>
    <p:sldId id="555" r:id="rId24"/>
    <p:sldId id="566" r:id="rId25"/>
    <p:sldId id="567" r:id="rId26"/>
    <p:sldId id="568" r:id="rId27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7" autoAdjust="0"/>
    <p:restoredTop sz="96356" autoAdjust="0"/>
  </p:normalViewPr>
  <p:slideViewPr>
    <p:cSldViewPr>
      <p:cViewPr varScale="1">
        <p:scale>
          <a:sx n="87" d="100"/>
          <a:sy n="87" d="100"/>
        </p:scale>
        <p:origin x="-31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625BFCD-1A9F-4E04-964F-3BE1AA8E8FD6}" type="datetimeFigureOut">
              <a:rPr lang="en-US" smtClean="0"/>
              <a:pPr/>
              <a:t>8/19/2013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84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EA89EB-3DB1-4819-9EC3-4818AF847F0F}" type="slidenum">
              <a:rPr lang="en-US"/>
              <a:pPr/>
              <a:t>3</a:t>
            </a:fld>
            <a:endParaRPr lang="en-US"/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EA89EB-3DB1-4819-9EC3-4818AF847F0F}" type="slidenum">
              <a:rPr lang="en-US"/>
              <a:pPr/>
              <a:t>4</a:t>
            </a:fld>
            <a:endParaRPr lang="en-US"/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ABFD74-9E60-4525-9C85-9ED64153C56F}" type="slidenum">
              <a:rPr lang="en-US"/>
              <a:pPr/>
              <a:t>15</a:t>
            </a:fld>
            <a:endParaRPr lang="en-US"/>
          </a:p>
        </p:txBody>
      </p:sp>
      <p:sp>
        <p:nvSpPr>
          <p:cNvPr id="386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6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ABFD74-9E60-4525-9C85-9ED64153C56F}" type="slidenum">
              <a:rPr lang="en-US"/>
              <a:pPr/>
              <a:t>16</a:t>
            </a:fld>
            <a:endParaRPr lang="en-US"/>
          </a:p>
        </p:txBody>
      </p:sp>
      <p:sp>
        <p:nvSpPr>
          <p:cNvPr id="386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6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CFD2CB-C704-44AB-B873-E7489C054890}" type="slidenum">
              <a:rPr lang="en-US"/>
              <a:pPr/>
              <a:t>17</a:t>
            </a:fld>
            <a:endParaRPr lang="en-US"/>
          </a:p>
        </p:txBody>
      </p:sp>
      <p:sp>
        <p:nvSpPr>
          <p:cNvPr id="294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CFD2CB-C704-44AB-B873-E7489C054890}" type="slidenum">
              <a:rPr lang="en-US"/>
              <a:pPr/>
              <a:t>18</a:t>
            </a:fld>
            <a:endParaRPr lang="en-US"/>
          </a:p>
        </p:txBody>
      </p:sp>
      <p:sp>
        <p:nvSpPr>
          <p:cNvPr id="294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CFD2CB-C704-44AB-B873-E7489C054890}" type="slidenum">
              <a:rPr lang="en-US"/>
              <a:pPr/>
              <a:t>19</a:t>
            </a:fld>
            <a:endParaRPr lang="en-US"/>
          </a:p>
        </p:txBody>
      </p:sp>
      <p:sp>
        <p:nvSpPr>
          <p:cNvPr id="294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EA89EB-3DB1-4819-9EC3-4818AF847F0F}" type="slidenum">
              <a:rPr lang="en-US"/>
              <a:pPr/>
              <a:t>22</a:t>
            </a:fld>
            <a:endParaRPr lang="en-US"/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8/19/2013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8/19/2013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8/19/2013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58200" y="62600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9.wav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1.wav"/><Relationship Id="rId1" Type="http://schemas.openxmlformats.org/officeDocument/2006/relationships/tags" Target="../tags/tag8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2.wav"/><Relationship Id="rId1" Type="http://schemas.openxmlformats.org/officeDocument/2006/relationships/tags" Target="../tags/tag9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3.wa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4.wav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5.wav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6.wav"/><Relationship Id="rId1" Type="http://schemas.openxmlformats.org/officeDocument/2006/relationships/tags" Target="../tags/tag10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.wav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7.wav"/><Relationship Id="rId1" Type="http://schemas.openxmlformats.org/officeDocument/2006/relationships/tags" Target="../tags/tag11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8.wav"/><Relationship Id="rId1" Type="http://schemas.openxmlformats.org/officeDocument/2006/relationships/tags" Target="../tags/tag1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9.wav"/><Relationship Id="rId1" Type="http://schemas.openxmlformats.org/officeDocument/2006/relationships/tags" Target="../tags/tag13.xm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0.wav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.wav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.wav"/><Relationship Id="rId1" Type="http://schemas.openxmlformats.org/officeDocument/2006/relationships/tags" Target="../tags/tag4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6.wav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7.wav"/><Relationship Id="rId1" Type="http://schemas.openxmlformats.org/officeDocument/2006/relationships/tags" Target="../tags/tag6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172200" cy="1894362"/>
          </a:xfrm>
        </p:spPr>
        <p:txBody>
          <a:bodyPr/>
          <a:lstStyle/>
          <a:p>
            <a:pPr algn="ctr"/>
            <a:r>
              <a:rPr lang="en-US" dirty="0" smtClean="0"/>
              <a:t>Comp 401 </a:t>
            </a:r>
            <a:br>
              <a:rPr lang="en-US" dirty="0" smtClean="0"/>
            </a:br>
            <a:r>
              <a:rPr lang="en-US" dirty="0" smtClean="0"/>
              <a:t>Overview of Java Conventional Programming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858000" cy="1117122"/>
          </a:xfrm>
        </p:spPr>
        <p:txBody>
          <a:bodyPr/>
          <a:lstStyle/>
          <a:p>
            <a:r>
              <a:rPr lang="en-US" dirty="0" smtClean="0"/>
              <a:t>Instructor: </a:t>
            </a:r>
            <a:r>
              <a:rPr lang="en-US" dirty="0" err="1" smtClean="0"/>
              <a:t>Prasun</a:t>
            </a:r>
            <a:r>
              <a:rPr lang="en-US" dirty="0" smtClean="0"/>
              <a:t> </a:t>
            </a:r>
            <a:r>
              <a:rPr lang="en-US" dirty="0" err="1" smtClean="0"/>
              <a:t>Dewan</a:t>
            </a:r>
            <a:r>
              <a:rPr lang="en-US" dirty="0" smtClean="0"/>
              <a:t> (FB 150, dewan@unc.edu)</a:t>
            </a:r>
            <a:endParaRPr lang="en-US" dirty="0"/>
          </a:p>
        </p:txBody>
      </p:sp>
      <p:pic>
        <p:nvPicPr>
          <p:cNvPr id="5" name="~PP151.WAV">
            <a:hlinkClick r:id="" action="ppaction://media"/>
          </p:cNvPr>
          <p:cNvPicPr>
            <a:picLocks noRot="1" noChangeAspect="1"/>
          </p:cNvPicPr>
          <p:nvPr>
            <a:wavAudioFile r:embed="rId1" name="~PP151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64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Exceptions and Try-Catch Block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90600" y="2438400"/>
            <a:ext cx="7315200" cy="2743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	try</a:t>
            </a:r>
            <a:r>
              <a:rPr lang="en-US" dirty="0" smtClean="0">
                <a:solidFill>
                  <a:schemeClr val="tx1"/>
                </a:solidFill>
              </a:rPr>
              <a:t> {			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b="1" dirty="0" smtClean="0">
                <a:solidFill>
                  <a:schemeClr val="tx1"/>
                </a:solidFill>
              </a:rPr>
              <a:t>return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inputStream.readLine</a:t>
            </a:r>
            <a:r>
              <a:rPr lang="en-US" dirty="0" smtClean="0">
                <a:solidFill>
                  <a:schemeClr val="tx1"/>
                </a:solidFill>
              </a:rPr>
              <a:t>();		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} 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catch</a:t>
            </a:r>
            <a:r>
              <a:rPr lang="en-US" dirty="0" smtClean="0">
                <a:solidFill>
                  <a:schemeClr val="tx1"/>
                </a:solidFill>
              </a:rPr>
              <a:t> (Exception e) {			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(e);			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b="1" dirty="0" smtClean="0">
                <a:solidFill>
                  <a:schemeClr val="tx1"/>
                </a:solidFill>
              </a:rPr>
              <a:t>return</a:t>
            </a:r>
            <a:r>
              <a:rPr lang="en-US" dirty="0" smtClean="0">
                <a:solidFill>
                  <a:schemeClr val="tx1"/>
                </a:solidFill>
              </a:rPr>
              <a:t> ""; 		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}</a:t>
            </a:r>
          </a:p>
        </p:txBody>
      </p:sp>
      <p:sp>
        <p:nvSpPr>
          <p:cNvPr id="5" name="Rectangle 4"/>
          <p:cNvSpPr/>
          <p:nvPr/>
        </p:nvSpPr>
        <p:spPr>
          <a:xfrm>
            <a:off x="2819400" y="3124200"/>
            <a:ext cx="3581400" cy="304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143000" y="1524000"/>
            <a:ext cx="3200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Program fragment that can cause an exception</a:t>
            </a:r>
            <a:endParaRPr lang="en-US" dirty="0"/>
          </a:p>
        </p:txBody>
      </p:sp>
      <p:cxnSp>
        <p:nvCxnSpPr>
          <p:cNvPr id="7" name="Straight Arrow Connector 6"/>
          <p:cNvCxnSpPr>
            <a:stCxn id="6" idx="2"/>
            <a:endCxn id="5" idx="0"/>
          </p:cNvCxnSpPr>
          <p:nvPr/>
        </p:nvCxnSpPr>
        <p:spPr>
          <a:xfrm rot="16200000" flipH="1">
            <a:off x="3181350" y="1695450"/>
            <a:ext cx="990600" cy="1866900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905000" y="3657600"/>
            <a:ext cx="3352800" cy="12192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66800" y="5410200"/>
            <a:ext cx="3200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Exception handler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11" idx="0"/>
            <a:endCxn id="10" idx="2"/>
          </p:cNvCxnSpPr>
          <p:nvPr/>
        </p:nvCxnSpPr>
        <p:spPr>
          <a:xfrm rot="5400000" flipH="1" flipV="1">
            <a:off x="2857500" y="4686300"/>
            <a:ext cx="533400" cy="914400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419600" y="5410200"/>
            <a:ext cx="3200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Exception object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5" idx="0"/>
            <a:endCxn id="18" idx="2"/>
          </p:cNvCxnSpPr>
          <p:nvPr/>
        </p:nvCxnSpPr>
        <p:spPr>
          <a:xfrm rot="16200000" flipV="1">
            <a:off x="4248150" y="3638550"/>
            <a:ext cx="1447800" cy="2095500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810000" y="3657600"/>
            <a:ext cx="228600" cy="304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3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1" grpId="0" animBg="1"/>
      <p:bldP spid="15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Alternative Exception-Free Java Library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600" y="990600"/>
            <a:ext cx="8229600" cy="2438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import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java.util.Scanner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ScannerUse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main (String[]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Scanner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scanner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Scanner (System.</a:t>
            </a:r>
            <a:r>
              <a:rPr lang="en-US" sz="1600" i="1" dirty="0">
                <a:solidFill>
                  <a:srgbClr val="0000C0"/>
                </a:solidFill>
                <a:latin typeface="Consolas"/>
              </a:rPr>
              <a:t>in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String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line1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scanner.nextLine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String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line2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scanner.nextLine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(line1 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+ </a:t>
            </a:r>
            <a:r>
              <a:rPr lang="en-US" sz="1600" i="1" dirty="0">
                <a:solidFill>
                  <a:srgbClr val="2A00FF"/>
                </a:solidFill>
                <a:latin typeface="Consolas"/>
              </a:rPr>
              <a:t>" "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 + line2);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4" name="~PP669.WAV">
            <a:hlinkClick r:id="" action="ppaction://media"/>
          </p:cNvPr>
          <p:cNvPicPr>
            <a:picLocks noRot="1" noChangeAspect="1"/>
          </p:cNvPicPr>
          <p:nvPr>
            <a:wavAudioFile r:embed="rId1" name="~PP669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940629"/>
            <a:ext cx="496711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81000" y="1524000"/>
            <a:ext cx="4800600" cy="300445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93015"/>
      </p:ext>
    </p:extLst>
  </p:cSld>
  <p:clrMapOvr>
    <a:masterClrMapping/>
  </p:clrMapOvr>
  <p:transition advTm="4110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Methods/Procedures/Functions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371600"/>
            <a:ext cx="2403061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048000" y="1371600"/>
            <a:ext cx="3505200" cy="2438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static </a:t>
            </a:r>
            <a:r>
              <a:rPr lang="en-US" b="1" dirty="0" err="1" smtClean="0"/>
              <a:t>int</a:t>
            </a:r>
            <a:r>
              <a:rPr lang="en-US" b="1" dirty="0" smtClean="0"/>
              <a:t> </a:t>
            </a:r>
            <a:r>
              <a:rPr lang="en-US" dirty="0" smtClean="0"/>
              <a:t>f (</a:t>
            </a:r>
            <a:r>
              <a:rPr lang="en-US" b="1" dirty="0" err="1" smtClean="0"/>
              <a:t>int</a:t>
            </a:r>
            <a:r>
              <a:rPr lang="en-US" dirty="0" smtClean="0"/>
              <a:t> n) {</a:t>
            </a:r>
          </a:p>
          <a:p>
            <a:r>
              <a:rPr lang="en-US" b="1" dirty="0" smtClean="0"/>
              <a:t>	</a:t>
            </a:r>
            <a:r>
              <a:rPr lang="en-US" b="1" dirty="0" err="1" smtClean="0"/>
              <a:t>int</a:t>
            </a:r>
            <a:r>
              <a:rPr lang="en-US" b="1" dirty="0" smtClean="0"/>
              <a:t> </a:t>
            </a:r>
            <a:r>
              <a:rPr lang="en-US" dirty="0" smtClean="0"/>
              <a:t>product = 1;</a:t>
            </a:r>
          </a:p>
          <a:p>
            <a:r>
              <a:rPr lang="en-US" b="1" dirty="0" smtClean="0"/>
              <a:t>	while</a:t>
            </a:r>
            <a:r>
              <a:rPr lang="en-US" dirty="0" smtClean="0"/>
              <a:t> (n &gt; 0) {</a:t>
            </a:r>
          </a:p>
          <a:p>
            <a:r>
              <a:rPr lang="en-US" dirty="0" smtClean="0"/>
              <a:t>		product *= n;</a:t>
            </a:r>
          </a:p>
          <a:p>
            <a:r>
              <a:rPr lang="en-US" dirty="0" smtClean="0"/>
              <a:t>		n -= 1;</a:t>
            </a:r>
          </a:p>
          <a:p>
            <a:r>
              <a:rPr lang="en-US" dirty="0" smtClean="0"/>
              <a:t>	}</a:t>
            </a:r>
          </a:p>
          <a:p>
            <a:r>
              <a:rPr lang="en-US" b="1" dirty="0" smtClean="0"/>
              <a:t>	return </a:t>
            </a:r>
            <a:r>
              <a:rPr lang="en-US" dirty="0" smtClean="0"/>
              <a:t>product;</a:t>
            </a:r>
          </a:p>
          <a:p>
            <a:r>
              <a:rPr lang="en-US" dirty="0" smtClean="0"/>
              <a:t> }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600" y="4038600"/>
            <a:ext cx="63246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static void </a:t>
            </a:r>
            <a:r>
              <a:rPr lang="en-US" dirty="0" smtClean="0"/>
              <a:t>main (String[] </a:t>
            </a:r>
            <a:r>
              <a:rPr lang="en-US" dirty="0" err="1" smtClean="0"/>
              <a:t>args</a:t>
            </a:r>
            <a:r>
              <a:rPr lang="en-US" dirty="0" smtClean="0"/>
              <a:t>) {</a:t>
            </a:r>
          </a:p>
          <a:p>
            <a:r>
              <a:rPr lang="en-US" b="1" dirty="0" smtClean="0"/>
              <a:t>	while</a:t>
            </a:r>
            <a:r>
              <a:rPr lang="en-US" dirty="0" smtClean="0"/>
              <a:t> (</a:t>
            </a:r>
            <a:r>
              <a:rPr lang="en-US" b="1" dirty="0" smtClean="0"/>
              <a:t>true</a:t>
            </a:r>
            <a:r>
              <a:rPr lang="en-US" dirty="0" smtClean="0"/>
              <a:t>) {   // loop condition never false</a:t>
            </a:r>
          </a:p>
          <a:p>
            <a:r>
              <a:rPr lang="en-US" b="1" dirty="0" smtClean="0"/>
              <a:t>		</a:t>
            </a:r>
            <a:r>
              <a:rPr lang="en-US" b="1" dirty="0" err="1" smtClean="0"/>
              <a:t>int</a:t>
            </a:r>
            <a:r>
              <a:rPr lang="en-US" dirty="0" smtClean="0"/>
              <a:t> n = </a:t>
            </a:r>
            <a:r>
              <a:rPr lang="en-US" dirty="0" err="1" smtClean="0"/>
              <a:t>Console.readInt</a:t>
            </a:r>
            <a:r>
              <a:rPr lang="en-US" dirty="0" smtClean="0"/>
              <a:t>();</a:t>
            </a:r>
          </a:p>
          <a:p>
            <a:r>
              <a:rPr lang="en-US" b="1" dirty="0" smtClean="0"/>
              <a:t>		if</a:t>
            </a:r>
            <a:r>
              <a:rPr lang="en-US" dirty="0" smtClean="0"/>
              <a:t> (n &lt; 0)</a:t>
            </a:r>
          </a:p>
          <a:p>
            <a:r>
              <a:rPr lang="en-US" dirty="0" smtClean="0"/>
              <a:t>			</a:t>
            </a:r>
            <a:r>
              <a:rPr lang="en-US" b="1" dirty="0" smtClean="0"/>
              <a:t>break;</a:t>
            </a:r>
          </a:p>
          <a:p>
            <a:r>
              <a:rPr lang="en-US" dirty="0" smtClean="0"/>
              <a:t>		</a:t>
            </a:r>
            <a:r>
              <a:rPr lang="en-US" dirty="0" err="1" smtClean="0"/>
              <a:t>System.out.println</a:t>
            </a:r>
            <a:r>
              <a:rPr lang="en-US" dirty="0" smtClean="0"/>
              <a:t>("factorial = " + f(n));</a:t>
            </a:r>
          </a:p>
          <a:p>
            <a:r>
              <a:rPr lang="en-US" dirty="0" smtClean="0"/>
              <a:t>	}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28600" y="3276600"/>
            <a:ext cx="23622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1*2*3*…*n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705600" y="1752600"/>
            <a:ext cx="1981200" cy="1524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Called  method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Takes </a:t>
            </a:r>
            <a:r>
              <a:rPr lang="en-US" dirty="0" err="1" smtClean="0"/>
              <a:t>int</a:t>
            </a:r>
            <a:r>
              <a:rPr lang="en-US" dirty="0" smtClean="0"/>
              <a:t> argument, n,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Returns </a:t>
            </a:r>
            <a:r>
              <a:rPr lang="en-US" dirty="0" err="1" smtClean="0"/>
              <a:t>int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705600" y="3962400"/>
            <a:ext cx="2057400" cy="1905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smtClean="0"/>
              <a:t>Calling  method.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Takes String array argument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Returns nothing – void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rot="10800000">
            <a:off x="5562600" y="1752600"/>
            <a:ext cx="12954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9" idx="1"/>
          </p:cNvCxnSpPr>
          <p:nvPr/>
        </p:nvCxnSpPr>
        <p:spPr>
          <a:xfrm rot="10800000">
            <a:off x="4724400" y="1752600"/>
            <a:ext cx="198120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>
            <a:off x="5753100" y="4457700"/>
            <a:ext cx="1219200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10800000">
            <a:off x="3886200" y="4267200"/>
            <a:ext cx="29718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10800000">
            <a:off x="2209800" y="4343400"/>
            <a:ext cx="464820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533400" y="6324600"/>
            <a:ext cx="57150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Static  implies non-object oriented programming.</a:t>
            </a:r>
            <a:endParaRPr lang="en-US" dirty="0"/>
          </a:p>
        </p:txBody>
      </p:sp>
      <p:cxnSp>
        <p:nvCxnSpPr>
          <p:cNvPr id="46" name="Straight Arrow Connector 45"/>
          <p:cNvCxnSpPr/>
          <p:nvPr/>
        </p:nvCxnSpPr>
        <p:spPr>
          <a:xfrm rot="16200000" flipV="1">
            <a:off x="647700" y="5067300"/>
            <a:ext cx="20574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5400000" flipH="1" flipV="1">
            <a:off x="381000" y="3276600"/>
            <a:ext cx="4572000" cy="1524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0800000">
            <a:off x="4038600" y="1676400"/>
            <a:ext cx="2743200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~PP908.WAV">
            <a:hlinkClick r:id="" action="ppaction://media"/>
          </p:cNvPr>
          <p:cNvPicPr>
            <a:picLocks noRot="1" noChangeAspect="1"/>
          </p:cNvPicPr>
          <p:nvPr>
            <a:wavAudioFile r:embed="rId2" name="~PP908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272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6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7" grpId="0" animBg="1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Call Chains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219200" y="2743200"/>
            <a:ext cx="15240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Q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219200" y="4114800"/>
            <a:ext cx="15240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219200" y="1371600"/>
            <a:ext cx="15240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219200" y="5486400"/>
            <a:ext cx="15240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main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rot="5400000" flipH="1" flipV="1">
            <a:off x="1639094" y="5218906"/>
            <a:ext cx="533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 flipH="1" flipV="1">
            <a:off x="1639094" y="3847306"/>
            <a:ext cx="533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 flipH="1" flipV="1">
            <a:off x="1639094" y="2475706"/>
            <a:ext cx="533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581400" y="1981200"/>
            <a:ext cx="50292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Main method starts the computation, and can call other methods. 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581400" y="3048000"/>
            <a:ext cx="50292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Can put complete program in  main method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581400" y="3962400"/>
            <a:ext cx="50292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Like having one big paragraph in an essay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3581400" y="4724400"/>
            <a:ext cx="48768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Method decomposition important modularization technique even in conventional programming</a:t>
            </a:r>
            <a:endParaRPr lang="en-US" dirty="0"/>
          </a:p>
        </p:txBody>
      </p:sp>
      <p:pic>
        <p:nvPicPr>
          <p:cNvPr id="15" name="~PP4080.WAV">
            <a:hlinkClick r:id="" action="ppaction://media"/>
          </p:cNvPr>
          <p:cNvPicPr>
            <a:picLocks noRot="1" noChangeAspect="1"/>
          </p:cNvPicPr>
          <p:nvPr>
            <a:wavAudioFile r:embed="rId1" name="~PP4080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3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  <p:bldP spid="17" grpId="0" animBg="1"/>
      <p:bldP spid="10" grpId="0" animBg="1"/>
      <p:bldP spid="16" grpId="0" animBg="1"/>
      <p:bldP spid="19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Method Details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14400" y="2743200"/>
            <a:ext cx="15240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Q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4400" y="4114800"/>
            <a:ext cx="15240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14400" y="1371600"/>
            <a:ext cx="15240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914400" y="5486400"/>
            <a:ext cx="15240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main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rot="5400000" flipH="1" flipV="1">
            <a:off x="1334294" y="5218906"/>
            <a:ext cx="533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 flipH="1" flipV="1">
            <a:off x="1334294" y="3847306"/>
            <a:ext cx="533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 flipH="1" flipV="1">
            <a:off x="1334294" y="2475706"/>
            <a:ext cx="533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276600" y="1143000"/>
            <a:ext cx="50292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Main method has predefined header.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276600" y="3200400"/>
            <a:ext cx="50292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All methods must be in some “class” (file, which can be in a “package” (directory)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3276600" y="2133600"/>
            <a:ext cx="48006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static void </a:t>
            </a:r>
            <a:r>
              <a:rPr lang="en-US" dirty="0" smtClean="0"/>
              <a:t>main (String[] </a:t>
            </a:r>
            <a:r>
              <a:rPr lang="en-US" dirty="0" err="1" smtClean="0"/>
              <a:t>args</a:t>
            </a:r>
            <a:r>
              <a:rPr lang="en-US" dirty="0" smtClean="0"/>
              <a:t>) {</a:t>
            </a:r>
          </a:p>
          <a:p>
            <a:r>
              <a:rPr lang="en-US" dirty="0" smtClean="0"/>
              <a:t>	….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276600" y="4114800"/>
            <a:ext cx="5029200" cy="1600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/>
          </a:p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package </a:t>
            </a:r>
            <a:r>
              <a:rPr lang="en-US" dirty="0" err="1" smtClean="0">
                <a:solidFill>
                  <a:schemeClr val="tx1"/>
                </a:solidFill>
              </a:rPr>
              <a:t>warmup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  <a:endParaRPr lang="en-US" b="1" dirty="0" smtClean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class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AnArgPrinter</a:t>
            </a:r>
            <a:r>
              <a:rPr lang="en-US" dirty="0" smtClean="0">
                <a:solidFill>
                  <a:schemeClr val="tx1"/>
                </a:solidFill>
              </a:rPr>
              <a:t>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static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main 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    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[0]);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}</a:t>
            </a:r>
          </a:p>
          <a:p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rot="10800000" flipV="1">
            <a:off x="4419600" y="3657600"/>
            <a:ext cx="2590800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 flipV="1">
            <a:off x="3886200" y="3657600"/>
            <a:ext cx="20574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3276600" y="5943600"/>
            <a:ext cx="50292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 Java interpreter calls main and provides its user-specified argument.  Public means interpreter can access main.</a:t>
            </a:r>
            <a:endParaRPr lang="en-US" dirty="0"/>
          </a:p>
        </p:txBody>
      </p:sp>
      <p:pic>
        <p:nvPicPr>
          <p:cNvPr id="24" name="~PP2202.WAV">
            <a:hlinkClick r:id="" action="ppaction://media"/>
          </p:cNvPr>
          <p:cNvPicPr>
            <a:picLocks noRot="1" noChangeAspect="1"/>
          </p:cNvPicPr>
          <p:nvPr>
            <a:wavAudioFile r:embed="rId2" name="~PP220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859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0" grpId="0" animBg="1"/>
      <p:bldP spid="16" grpId="0" animBg="1"/>
      <p:bldP spid="23" grpId="0" animBg="1"/>
      <p:bldP spid="15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990600"/>
          </a:xfrm>
        </p:spPr>
        <p:txBody>
          <a:bodyPr/>
          <a:lstStyle/>
          <a:p>
            <a:r>
              <a:rPr lang="en-US" dirty="0" smtClean="0"/>
              <a:t>Running Main Class</a:t>
            </a:r>
            <a:endParaRPr lang="en-US" dirty="0"/>
          </a:p>
        </p:txBody>
      </p:sp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5" cstate="print"/>
          <a:srcRect t="65753" r="4854" b="23020"/>
          <a:stretch>
            <a:fillRect/>
          </a:stretch>
        </p:blipFill>
        <p:spPr bwMode="auto">
          <a:xfrm>
            <a:off x="152400" y="4572000"/>
            <a:ext cx="8534400" cy="6096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cxnSp>
        <p:nvCxnSpPr>
          <p:cNvPr id="5" name="Straight Arrow Connector 4"/>
          <p:cNvCxnSpPr>
            <a:stCxn id="6" idx="2"/>
          </p:cNvCxnSpPr>
          <p:nvPr/>
        </p:nvCxnSpPr>
        <p:spPr>
          <a:xfrm rot="16200000" flipH="1">
            <a:off x="3467100" y="3162300"/>
            <a:ext cx="990600" cy="2133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057400" y="3124200"/>
            <a:ext cx="16764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Interpreter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562600" y="6172200"/>
            <a:ext cx="21336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User-Supplied Argument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707188" y="4876800"/>
            <a:ext cx="1370012" cy="1295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419600" y="3124200"/>
            <a:ext cx="14478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Package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>
          <a:xfrm rot="16200000" flipH="1">
            <a:off x="5048250" y="3829050"/>
            <a:ext cx="990600" cy="800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629400" y="3124200"/>
            <a:ext cx="14478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Class</a:t>
            </a:r>
            <a:endParaRPr lang="en-US" dirty="0"/>
          </a:p>
        </p:txBody>
      </p:sp>
      <p:cxnSp>
        <p:nvCxnSpPr>
          <p:cNvPr id="21" name="Straight Arrow Connector 20"/>
          <p:cNvCxnSpPr>
            <a:stCxn id="20" idx="2"/>
          </p:cNvCxnSpPr>
          <p:nvPr/>
        </p:nvCxnSpPr>
        <p:spPr>
          <a:xfrm rot="5400000">
            <a:off x="6610350" y="4057650"/>
            <a:ext cx="1066800" cy="419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066800" y="6096000"/>
            <a:ext cx="14478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Output</a:t>
            </a:r>
            <a:endParaRPr lang="en-US" dirty="0"/>
          </a:p>
        </p:txBody>
      </p:sp>
      <p:cxnSp>
        <p:nvCxnSpPr>
          <p:cNvPr id="26" name="Straight Arrow Connector 25"/>
          <p:cNvCxnSpPr>
            <a:stCxn id="25" idx="0"/>
          </p:cNvCxnSpPr>
          <p:nvPr/>
        </p:nvCxnSpPr>
        <p:spPr>
          <a:xfrm rot="16200000" flipV="1">
            <a:off x="704850" y="5010150"/>
            <a:ext cx="1066800" cy="1104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762000" y="990600"/>
            <a:ext cx="5029200" cy="1676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/>
          </a:p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package </a:t>
            </a:r>
            <a:r>
              <a:rPr lang="en-US" dirty="0" err="1" smtClean="0">
                <a:solidFill>
                  <a:schemeClr val="tx1"/>
                </a:solidFill>
              </a:rPr>
              <a:t>warmup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  <a:endParaRPr lang="en-US" b="1" dirty="0" smtClean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class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AnArgPrinter</a:t>
            </a:r>
            <a:r>
              <a:rPr lang="en-US" dirty="0" smtClean="0">
                <a:solidFill>
                  <a:schemeClr val="tx1"/>
                </a:solidFill>
              </a:rPr>
              <a:t>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static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main 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    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[0]);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}</a:t>
            </a:r>
          </a:p>
          <a:p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6781800" y="1143000"/>
            <a:ext cx="17526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Array of user-supplied strings</a:t>
            </a:r>
            <a:endParaRPr lang="en-US" dirty="0"/>
          </a:p>
        </p:txBody>
      </p:sp>
      <p:cxnSp>
        <p:nvCxnSpPr>
          <p:cNvPr id="42" name="Straight Arrow Connector 41"/>
          <p:cNvCxnSpPr/>
          <p:nvPr/>
        </p:nvCxnSpPr>
        <p:spPr>
          <a:xfrm rot="10800000">
            <a:off x="5410200" y="1752600"/>
            <a:ext cx="1371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~PP3906.WAV">
            <a:hlinkClick r:id="" action="ppaction://media"/>
          </p:cNvPr>
          <p:cNvPicPr>
            <a:picLocks noRot="1" noChangeAspect="1"/>
          </p:cNvPicPr>
          <p:nvPr>
            <a:wavAudioFile r:embed="rId2" name="~PP3906.WAV"/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128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13" grpId="0" animBg="1"/>
      <p:bldP spid="20" grpId="0" animBg="1"/>
      <p:bldP spid="25" grpId="0" animBg="1"/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990600"/>
          </a:xfrm>
        </p:spPr>
        <p:txBody>
          <a:bodyPr/>
          <a:lstStyle/>
          <a:p>
            <a:r>
              <a:rPr lang="en-US" dirty="0" smtClean="0"/>
              <a:t>Array Subscript Error</a:t>
            </a:r>
            <a:endParaRPr lang="en-US" dirty="0"/>
          </a:p>
        </p:txBody>
      </p:sp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4" cstate="print"/>
          <a:srcRect t="75577" r="4854" b="8986"/>
          <a:stretch>
            <a:fillRect/>
          </a:stretch>
        </p:blipFill>
        <p:spPr bwMode="auto">
          <a:xfrm>
            <a:off x="152400" y="4724400"/>
            <a:ext cx="8534400" cy="838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5562600" y="6172200"/>
            <a:ext cx="21336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User-Supplies No Argument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6630194" y="5029994"/>
            <a:ext cx="1219200" cy="10652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066800" y="6096000"/>
            <a:ext cx="14478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Subscript Error</a:t>
            </a:r>
            <a:endParaRPr lang="en-US" dirty="0"/>
          </a:p>
        </p:txBody>
      </p:sp>
      <p:cxnSp>
        <p:nvCxnSpPr>
          <p:cNvPr id="26" name="Straight Arrow Connector 25"/>
          <p:cNvCxnSpPr>
            <a:stCxn id="25" idx="0"/>
          </p:cNvCxnSpPr>
          <p:nvPr/>
        </p:nvCxnSpPr>
        <p:spPr>
          <a:xfrm rot="16200000" flipV="1">
            <a:off x="933450" y="5238750"/>
            <a:ext cx="914400" cy="800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905000" y="990600"/>
            <a:ext cx="5029200" cy="1676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/>
          </a:p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class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AnArgPrinter</a:t>
            </a:r>
            <a:r>
              <a:rPr lang="en-US" dirty="0" smtClean="0">
                <a:solidFill>
                  <a:schemeClr val="tx1"/>
                </a:solidFill>
              </a:rPr>
              <a:t>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static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main 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    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[0]);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}</a:t>
            </a:r>
          </a:p>
          <a:p>
            <a:endParaRPr lang="en-US" dirty="0"/>
          </a:p>
        </p:txBody>
      </p:sp>
      <p:pic>
        <p:nvPicPr>
          <p:cNvPr id="11" name="~PP1865.WAV">
            <a:hlinkClick r:id="" action="ppaction://media"/>
          </p:cNvPr>
          <p:cNvPicPr>
            <a:picLocks noRot="1" noChangeAspect="1"/>
          </p:cNvPicPr>
          <p:nvPr>
            <a:wavAudioFile r:embed="rId1" name="~PP1865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06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3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990600"/>
          </a:xfrm>
        </p:spPr>
        <p:txBody>
          <a:bodyPr/>
          <a:lstStyle/>
          <a:p>
            <a:r>
              <a:rPr lang="en-US" dirty="0"/>
              <a:t>Safe </a:t>
            </a:r>
            <a:r>
              <a:rPr lang="en-US" dirty="0" err="1"/>
              <a:t>Arg</a:t>
            </a:r>
            <a:r>
              <a:rPr lang="en-US" dirty="0"/>
              <a:t> </a:t>
            </a:r>
            <a:r>
              <a:rPr lang="en-US" dirty="0" smtClean="0"/>
              <a:t>Printer</a:t>
            </a:r>
            <a:endParaRPr lang="en-US" dirty="0"/>
          </a:p>
        </p:txBody>
      </p:sp>
      <p:pic>
        <p:nvPicPr>
          <p:cNvPr id="153608" name="Picture 8"/>
          <p:cNvPicPr>
            <a:picLocks noChangeAspect="1" noChangeArrowheads="1"/>
          </p:cNvPicPr>
          <p:nvPr/>
        </p:nvPicPr>
        <p:blipFill>
          <a:blip r:embed="rId4" cstate="print"/>
          <a:srcRect t="61166" r="3390" b="5632"/>
          <a:stretch>
            <a:fillRect/>
          </a:stretch>
        </p:blipFill>
        <p:spPr bwMode="auto">
          <a:xfrm>
            <a:off x="76200" y="4114800"/>
            <a:ext cx="8686800" cy="1600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5" name="~PP317.WAV">
            <a:hlinkClick r:id="" action="ppaction://media"/>
          </p:cNvPr>
          <p:cNvPicPr>
            <a:picLocks noRot="1" noChangeAspect="1"/>
          </p:cNvPicPr>
          <p:nvPr>
            <a:wavAudioFile r:embed="rId1" name="~PP317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3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990600"/>
          </a:xfrm>
        </p:spPr>
        <p:txBody>
          <a:bodyPr/>
          <a:lstStyle/>
          <a:p>
            <a:r>
              <a:rPr lang="en-US" dirty="0"/>
              <a:t>Safe </a:t>
            </a:r>
            <a:r>
              <a:rPr lang="en-US" dirty="0" err="1"/>
              <a:t>Arg</a:t>
            </a:r>
            <a:r>
              <a:rPr lang="en-US" dirty="0"/>
              <a:t> </a:t>
            </a:r>
            <a:r>
              <a:rPr lang="en-US" dirty="0" smtClean="0"/>
              <a:t>Printer (edit in class)</a:t>
            </a:r>
            <a:endParaRPr lang="en-US" dirty="0"/>
          </a:p>
        </p:txBody>
      </p:sp>
      <p:pic>
        <p:nvPicPr>
          <p:cNvPr id="153608" name="Picture 8"/>
          <p:cNvPicPr>
            <a:picLocks noChangeAspect="1" noChangeArrowheads="1"/>
          </p:cNvPicPr>
          <p:nvPr/>
        </p:nvPicPr>
        <p:blipFill>
          <a:blip r:embed="rId4" cstate="print"/>
          <a:srcRect t="61166" r="3390" b="5632"/>
          <a:stretch>
            <a:fillRect/>
          </a:stretch>
        </p:blipFill>
        <p:spPr bwMode="auto">
          <a:xfrm>
            <a:off x="76200" y="4114800"/>
            <a:ext cx="8686800" cy="1600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1905000" y="990600"/>
            <a:ext cx="5029200" cy="1676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/>
          </a:p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package </a:t>
            </a:r>
            <a:r>
              <a:rPr lang="en-US" dirty="0" err="1" smtClean="0">
                <a:solidFill>
                  <a:schemeClr val="tx1"/>
                </a:solidFill>
              </a:rPr>
              <a:t>warmup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  <a:endParaRPr lang="en-US" b="1" dirty="0" smtClean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class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AnArgPrinter</a:t>
            </a:r>
            <a:r>
              <a:rPr lang="en-US" dirty="0" smtClean="0">
                <a:solidFill>
                  <a:schemeClr val="tx1"/>
                </a:solidFill>
              </a:rPr>
              <a:t>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static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main 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    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[0]);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}</a:t>
            </a:r>
          </a:p>
          <a:p>
            <a:endParaRPr lang="en-US" dirty="0"/>
          </a:p>
        </p:txBody>
      </p:sp>
      <p:pic>
        <p:nvPicPr>
          <p:cNvPr id="6" name="~PP1181.WAV">
            <a:hlinkClick r:id="" action="ppaction://media"/>
          </p:cNvPr>
          <p:cNvPicPr>
            <a:picLocks noRot="1" noChangeAspect="1"/>
          </p:cNvPicPr>
          <p:nvPr>
            <a:wavAudioFile r:embed="rId1" name="~PP1181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8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3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990600"/>
          </a:xfrm>
        </p:spPr>
        <p:txBody>
          <a:bodyPr/>
          <a:lstStyle/>
          <a:p>
            <a:r>
              <a:rPr lang="en-US" dirty="0"/>
              <a:t>Safe </a:t>
            </a:r>
            <a:r>
              <a:rPr lang="en-US" dirty="0" err="1"/>
              <a:t>Arg</a:t>
            </a:r>
            <a:r>
              <a:rPr lang="en-US" dirty="0"/>
              <a:t> </a:t>
            </a:r>
            <a:r>
              <a:rPr lang="en-US" dirty="0" smtClean="0"/>
              <a:t>Printer</a:t>
            </a:r>
            <a:endParaRPr lang="en-US" dirty="0"/>
          </a:p>
        </p:txBody>
      </p:sp>
      <p:pic>
        <p:nvPicPr>
          <p:cNvPr id="153608" name="Picture 8"/>
          <p:cNvPicPr>
            <a:picLocks noChangeAspect="1" noChangeArrowheads="1"/>
          </p:cNvPicPr>
          <p:nvPr/>
        </p:nvPicPr>
        <p:blipFill>
          <a:blip r:embed="rId5" cstate="print"/>
          <a:srcRect t="61166" r="3390" b="5632"/>
          <a:stretch>
            <a:fillRect/>
          </a:stretch>
        </p:blipFill>
        <p:spPr bwMode="auto">
          <a:xfrm>
            <a:off x="76200" y="4114800"/>
            <a:ext cx="8686800" cy="1600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533400" y="990600"/>
            <a:ext cx="8001000" cy="2895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/>
          </a:p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package </a:t>
            </a:r>
            <a:r>
              <a:rPr lang="en-US" dirty="0" err="1" smtClean="0">
                <a:solidFill>
                  <a:schemeClr val="tx1"/>
                </a:solidFill>
              </a:rPr>
              <a:t>warmup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  <a:endParaRPr lang="en-US" b="1" dirty="0" smtClean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class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AnArgPrinter</a:t>
            </a:r>
            <a:r>
              <a:rPr lang="en-US" dirty="0" smtClean="0">
                <a:solidFill>
                  <a:schemeClr val="tx1"/>
                </a:solidFill>
              </a:rPr>
              <a:t>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static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main 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   </a:t>
            </a:r>
            <a:r>
              <a:rPr lang="en-US" b="1" dirty="0" smtClean="0">
                <a:solidFill>
                  <a:schemeClr val="tx1"/>
                </a:solidFill>
              </a:rPr>
              <a:t>if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 err="1" smtClean="0">
                <a:solidFill>
                  <a:schemeClr val="tx1"/>
                </a:solidFill>
              </a:rPr>
              <a:t>args.length</a:t>
            </a:r>
            <a:r>
              <a:rPr lang="en-US" dirty="0" smtClean="0">
                <a:solidFill>
                  <a:schemeClr val="tx1"/>
                </a:solidFill>
              </a:rPr>
              <a:t> == 1)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[0]);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    </a:t>
            </a:r>
            <a:r>
              <a:rPr lang="en-US" b="1" dirty="0" smtClean="0">
                <a:solidFill>
                  <a:schemeClr val="tx1"/>
                </a:solidFill>
              </a:rPr>
              <a:t>else</a:t>
            </a:r>
          </a:p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("Illegal no of arguments:" + </a:t>
            </a:r>
            <a:r>
              <a:rPr lang="en-US" dirty="0" err="1" smtClean="0">
                <a:solidFill>
                  <a:schemeClr val="tx1"/>
                </a:solidFill>
              </a:rPr>
              <a:t>args.length</a:t>
            </a:r>
            <a:r>
              <a:rPr lang="en-US" dirty="0" smtClean="0">
                <a:solidFill>
                  <a:schemeClr val="tx1"/>
                </a:solidFill>
              </a:rPr>
              <a:t> + ". Terminating program");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   }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}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715000" y="1219200"/>
            <a:ext cx="27432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String concatenation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rot="5400000">
            <a:off x="7392194" y="2285206"/>
            <a:ext cx="914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~PP923.WAV">
            <a:hlinkClick r:id="" action="ppaction://media"/>
          </p:cNvPr>
          <p:cNvPicPr>
            <a:picLocks noRot="1" noChangeAspect="1"/>
          </p:cNvPicPr>
          <p:nvPr>
            <a:wavAudioFile r:embed="rId2" name="~PP923.WAV"/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9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Brief Review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" y="16002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Help you recall the concepts</a:t>
            </a:r>
          </a:p>
        </p:txBody>
      </p:sp>
      <p:sp>
        <p:nvSpPr>
          <p:cNvPr id="5" name="Rectangle 4"/>
          <p:cNvSpPr/>
          <p:nvPr/>
        </p:nvSpPr>
        <p:spPr>
          <a:xfrm>
            <a:off x="685800" y="27432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Show Java syntax to non Java programmers </a:t>
            </a:r>
          </a:p>
        </p:txBody>
      </p:sp>
      <p:sp>
        <p:nvSpPr>
          <p:cNvPr id="6" name="Rectangle 5"/>
          <p:cNvSpPr/>
          <p:nvPr/>
        </p:nvSpPr>
        <p:spPr>
          <a:xfrm>
            <a:off x="685800" y="38100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Show what Java features you can use in first assignment</a:t>
            </a:r>
          </a:p>
        </p:txBody>
      </p:sp>
      <p:pic>
        <p:nvPicPr>
          <p:cNvPr id="7" name="~PP3985.WAV">
            <a:hlinkClick r:id="" action="ppaction://media"/>
          </p:cNvPr>
          <p:cNvPicPr>
            <a:picLocks noRot="1" noChangeAspect="1"/>
          </p:cNvPicPr>
          <p:nvPr>
            <a:wavAudioFile r:embed="rId2" name="~PP398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5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 Loops </a:t>
            </a:r>
            <a:r>
              <a:rPr lang="en-US" dirty="0" smtClean="0"/>
              <a:t>and Comments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371600"/>
            <a:ext cx="8153400" cy="1981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("Number of Strings:");</a:t>
            </a:r>
          </a:p>
          <a:p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numElements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dirty="0" err="1" smtClean="0">
                <a:solidFill>
                  <a:schemeClr val="tx1"/>
                </a:solidFill>
              </a:rPr>
              <a:t>Console.readInt</a:t>
            </a:r>
            <a:r>
              <a:rPr lang="en-US" dirty="0" smtClean="0">
                <a:solidFill>
                  <a:schemeClr val="tx1"/>
                </a:solidFill>
              </a:rPr>
              <a:t>(); // reads the next line as integer</a:t>
            </a:r>
          </a:p>
          <a:p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("Please enter " + </a:t>
            </a:r>
            <a:r>
              <a:rPr lang="en-US" dirty="0" err="1" smtClean="0">
                <a:solidFill>
                  <a:schemeClr val="tx1"/>
                </a:solidFill>
              </a:rPr>
              <a:t>numElements</a:t>
            </a:r>
            <a:r>
              <a:rPr lang="en-US" dirty="0" smtClean="0">
                <a:solidFill>
                  <a:schemeClr val="tx1"/>
                </a:solidFill>
              </a:rPr>
              <a:t> + " strings");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String[] strings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String[</a:t>
            </a:r>
            <a:r>
              <a:rPr lang="en-US" dirty="0" err="1" smtClean="0">
                <a:solidFill>
                  <a:schemeClr val="tx1"/>
                </a:solidFill>
              </a:rPr>
              <a:t>numElements</a:t>
            </a:r>
            <a:r>
              <a:rPr lang="en-US" dirty="0" smtClean="0">
                <a:solidFill>
                  <a:schemeClr val="tx1"/>
                </a:solidFill>
              </a:rPr>
              <a:t>]; // dynamic array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for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elementNum</a:t>
            </a:r>
            <a:r>
              <a:rPr lang="en-US" dirty="0" smtClean="0">
                <a:solidFill>
                  <a:schemeClr val="tx1"/>
                </a:solidFill>
              </a:rPr>
              <a:t> = 0;  </a:t>
            </a:r>
            <a:r>
              <a:rPr lang="en-US" dirty="0" err="1" smtClean="0">
                <a:solidFill>
                  <a:schemeClr val="tx1"/>
                </a:solidFill>
              </a:rPr>
              <a:t>elementNum</a:t>
            </a:r>
            <a:r>
              <a:rPr lang="en-US" dirty="0" smtClean="0">
                <a:solidFill>
                  <a:schemeClr val="tx1"/>
                </a:solidFill>
              </a:rPr>
              <a:t> &lt; </a:t>
            </a:r>
            <a:r>
              <a:rPr lang="en-US" dirty="0" err="1" smtClean="0">
                <a:solidFill>
                  <a:schemeClr val="tx1"/>
                </a:solidFill>
              </a:rPr>
              <a:t>numElements</a:t>
            </a:r>
            <a:r>
              <a:rPr lang="en-US" dirty="0" smtClean="0">
                <a:solidFill>
                  <a:schemeClr val="tx1"/>
                </a:solidFill>
              </a:rPr>
              <a:t>; </a:t>
            </a:r>
            <a:r>
              <a:rPr lang="en-US" dirty="0" err="1" smtClean="0">
                <a:solidFill>
                  <a:schemeClr val="tx1"/>
                </a:solidFill>
              </a:rPr>
              <a:t>elementNum</a:t>
            </a:r>
            <a:r>
              <a:rPr lang="en-US" dirty="0" smtClean="0">
                <a:solidFill>
                  <a:schemeClr val="tx1"/>
                </a:solidFill>
              </a:rPr>
              <a:t>++)           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strings[</a:t>
            </a:r>
            <a:r>
              <a:rPr lang="en-US" dirty="0" err="1" smtClean="0">
                <a:solidFill>
                  <a:schemeClr val="tx1"/>
                </a:solidFill>
              </a:rPr>
              <a:t>elementNum</a:t>
            </a:r>
            <a:r>
              <a:rPr lang="en-US" dirty="0" smtClean="0">
                <a:solidFill>
                  <a:schemeClr val="tx1"/>
                </a:solidFill>
              </a:rPr>
              <a:t>] = </a:t>
            </a:r>
            <a:r>
              <a:rPr lang="en-US" dirty="0" err="1" smtClean="0">
                <a:solidFill>
                  <a:schemeClr val="tx1"/>
                </a:solidFill>
              </a:rPr>
              <a:t>Console.readString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  <a:r>
              <a:rPr lang="en-US" b="1" dirty="0" smtClean="0">
                <a:solidFill>
                  <a:schemeClr val="tx1"/>
                </a:solidFill>
              </a:rPr>
              <a:t>       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3352800"/>
            <a:ext cx="8153400" cy="1524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/* </a:t>
            </a:r>
            <a:r>
              <a:rPr lang="en-US" dirty="0" smtClean="0">
                <a:solidFill>
                  <a:schemeClr val="tx1"/>
                </a:solidFill>
              </a:rPr>
              <a:t>This loop uses the array input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** in the previous loop*/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for</a:t>
            </a:r>
            <a:r>
              <a:rPr lang="en-US" dirty="0" smtClean="0">
                <a:solidFill>
                  <a:schemeClr val="tx1"/>
                </a:solidFill>
              </a:rPr>
              <a:t> ( 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elementNum</a:t>
            </a:r>
            <a:r>
              <a:rPr lang="en-US" dirty="0" smtClean="0">
                <a:solidFill>
                  <a:schemeClr val="tx1"/>
                </a:solidFill>
              </a:rPr>
              <a:t> = 0; </a:t>
            </a:r>
            <a:r>
              <a:rPr lang="en-US" dirty="0" err="1" smtClean="0">
                <a:solidFill>
                  <a:schemeClr val="tx1"/>
                </a:solidFill>
              </a:rPr>
              <a:t>elementNum</a:t>
            </a:r>
            <a:r>
              <a:rPr lang="en-US" dirty="0" smtClean="0">
                <a:solidFill>
                  <a:schemeClr val="tx1"/>
                </a:solidFill>
              </a:rPr>
              <a:t> &lt; </a:t>
            </a:r>
            <a:r>
              <a:rPr lang="en-US" dirty="0" err="1" smtClean="0">
                <a:solidFill>
                  <a:schemeClr val="tx1"/>
                </a:solidFill>
              </a:rPr>
              <a:t>strings.length</a:t>
            </a:r>
            <a:r>
              <a:rPr lang="en-US" dirty="0" smtClean="0">
                <a:solidFill>
                  <a:schemeClr val="tx1"/>
                </a:solidFill>
              </a:rPr>
              <a:t>; </a:t>
            </a:r>
            <a:r>
              <a:rPr lang="en-US" dirty="0" err="1" smtClean="0">
                <a:solidFill>
                  <a:schemeClr val="tx1"/>
                </a:solidFill>
              </a:rPr>
              <a:t>elementNum</a:t>
            </a:r>
            <a:r>
              <a:rPr lang="en-US" dirty="0" smtClean="0">
                <a:solidFill>
                  <a:schemeClr val="tx1"/>
                </a:solidFill>
              </a:rPr>
              <a:t>++)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	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(strings[</a:t>
            </a:r>
            <a:r>
              <a:rPr lang="en-US" dirty="0" err="1" smtClean="0">
                <a:solidFill>
                  <a:schemeClr val="tx1"/>
                </a:solidFill>
              </a:rPr>
              <a:t>elementNum</a:t>
            </a:r>
            <a:r>
              <a:rPr lang="en-US" dirty="0" smtClean="0">
                <a:solidFill>
                  <a:schemeClr val="tx1"/>
                </a:solidFill>
              </a:rPr>
              <a:t>]);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800" y="4876800"/>
            <a:ext cx="8153400" cy="1143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String s =  strings[0]; // unsafe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for (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i</a:t>
            </a:r>
            <a:r>
              <a:rPr lang="en-US" dirty="0" smtClean="0">
                <a:solidFill>
                  <a:schemeClr val="tx1"/>
                </a:solidFill>
              </a:rPr>
              <a:t>=0; </a:t>
            </a:r>
            <a:r>
              <a:rPr lang="en-US" dirty="0" err="1" smtClean="0">
                <a:solidFill>
                  <a:schemeClr val="tx1"/>
                </a:solidFill>
              </a:rPr>
              <a:t>i</a:t>
            </a:r>
            <a:r>
              <a:rPr lang="en-US" dirty="0" smtClean="0">
                <a:solidFill>
                  <a:schemeClr val="tx1"/>
                </a:solidFill>
              </a:rPr>
              <a:t>&lt;</a:t>
            </a:r>
            <a:r>
              <a:rPr lang="en-US" dirty="0" err="1" smtClean="0">
                <a:solidFill>
                  <a:schemeClr val="tx1"/>
                </a:solidFill>
              </a:rPr>
              <a:t>s.length</a:t>
            </a:r>
            <a:r>
              <a:rPr lang="en-US" dirty="0" smtClean="0">
                <a:solidFill>
                  <a:schemeClr val="tx1"/>
                </a:solidFill>
              </a:rPr>
              <a:t>(); </a:t>
            </a:r>
            <a:r>
              <a:rPr lang="en-US" dirty="0" err="1" smtClean="0">
                <a:solidFill>
                  <a:schemeClr val="tx1"/>
                </a:solidFill>
              </a:rPr>
              <a:t>i</a:t>
            </a:r>
            <a:r>
              <a:rPr lang="en-US" dirty="0" smtClean="0">
                <a:solidFill>
                  <a:schemeClr val="tx1"/>
                </a:solidFill>
              </a:rPr>
              <a:t>++)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s.charAt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i</a:t>
            </a:r>
            <a:r>
              <a:rPr lang="en-US" dirty="0" smtClean="0">
                <a:solidFill>
                  <a:schemeClr val="tx1"/>
                </a:solidFill>
              </a:rPr>
              <a:t>));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3400" y="6400800"/>
            <a:ext cx="76962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Difference in syntax: arrays built into language, strings are library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4076700" y="5524500"/>
            <a:ext cx="1752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>
            <a:off x="3962400" y="5715000"/>
            <a:ext cx="9906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 flipH="1" flipV="1">
            <a:off x="5029200" y="5410200"/>
            <a:ext cx="1981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10800000">
            <a:off x="2514600" y="5486400"/>
            <a:ext cx="3505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~PP3029.WAV">
            <a:hlinkClick r:id="" action="ppaction://media"/>
          </p:cNvPr>
          <p:cNvPicPr>
            <a:picLocks noRot="1" noChangeAspect="1"/>
          </p:cNvPicPr>
          <p:nvPr>
            <a:wavAudioFile r:embed="rId2" name="~PP302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2044983"/>
      </p:ext>
    </p:extLst>
  </p:cSld>
  <p:clrMapOvr>
    <a:masterClrMapping/>
  </p:clrMapOvr>
  <p:transition advTm="4795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Accessing Substrings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43000" y="1371600"/>
            <a:ext cx="5334000" cy="76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/>
              <a:t>s.substring</a:t>
            </a:r>
            <a:r>
              <a:rPr lang="en-US" sz="2400" dirty="0" smtClean="0"/>
              <a:t>(</a:t>
            </a:r>
            <a:r>
              <a:rPr lang="en-US" sz="2400" dirty="0" err="1" smtClean="0"/>
              <a:t>beginIndex</a:t>
            </a:r>
            <a:r>
              <a:rPr lang="en-US" sz="2400" dirty="0" smtClean="0"/>
              <a:t>, </a:t>
            </a:r>
            <a:r>
              <a:rPr lang="en-US" sz="2400" dirty="0" err="1" smtClean="0"/>
              <a:t>endIndex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1905000" y="5334000"/>
            <a:ext cx="3962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StringIndexBounds</a:t>
            </a:r>
            <a:r>
              <a:rPr lang="en-US" dirty="0" smtClean="0">
                <a:solidFill>
                  <a:schemeClr val="tx1"/>
                </a:solidFill>
              </a:rPr>
              <a:t> exception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6858000" y="2514600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noProof="1">
                <a:sym typeface="Wingdings" pitchFamily="2" charset="2"/>
              </a:rPr>
              <a:t> </a:t>
            </a:r>
            <a:r>
              <a:rPr lang="en-US" sz="2400" dirty="0"/>
              <a:t>“o w” </a:t>
            </a:r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6858000" y="3429000"/>
            <a:ext cx="1120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noProof="1">
                <a:sym typeface="Wingdings" pitchFamily="2" charset="2"/>
              </a:rPr>
              <a:t> </a:t>
            </a:r>
            <a:r>
              <a:rPr lang="en-US" sz="2400" dirty="0"/>
              <a:t>“”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143000" y="2362200"/>
            <a:ext cx="53340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smtClean="0"/>
              <a:t>“hello </a:t>
            </a:r>
            <a:r>
              <a:rPr lang="en-US" sz="2400" dirty="0" err="1" smtClean="0"/>
              <a:t>world”.substring</a:t>
            </a:r>
            <a:r>
              <a:rPr lang="en-US" sz="2400" dirty="0" smtClean="0"/>
              <a:t>(4,7) </a:t>
            </a:r>
            <a:endParaRPr lang="en-US" sz="2400" dirty="0"/>
          </a:p>
        </p:txBody>
      </p:sp>
      <p:sp>
        <p:nvSpPr>
          <p:cNvPr id="33" name="Rectangle 32"/>
          <p:cNvSpPr/>
          <p:nvPr/>
        </p:nvSpPr>
        <p:spPr>
          <a:xfrm>
            <a:off x="1143000" y="3276600"/>
            <a:ext cx="53340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smtClean="0"/>
              <a:t>“hello </a:t>
            </a:r>
            <a:r>
              <a:rPr lang="en-US" sz="2400" dirty="0" err="1" smtClean="0"/>
              <a:t>world”.substring</a:t>
            </a:r>
            <a:r>
              <a:rPr lang="en-US" sz="2400" dirty="0" smtClean="0"/>
              <a:t>(4,4) </a:t>
            </a:r>
            <a:endParaRPr lang="en-US" sz="2400" dirty="0"/>
          </a:p>
        </p:txBody>
      </p:sp>
      <p:sp>
        <p:nvSpPr>
          <p:cNvPr id="34" name="Rectangle 33"/>
          <p:cNvSpPr/>
          <p:nvPr/>
        </p:nvSpPr>
        <p:spPr>
          <a:xfrm>
            <a:off x="1143000" y="4267200"/>
            <a:ext cx="53340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smtClean="0"/>
              <a:t>“hello </a:t>
            </a:r>
            <a:r>
              <a:rPr lang="en-US" sz="2400" dirty="0" err="1" smtClean="0"/>
              <a:t>world”.substring</a:t>
            </a:r>
            <a:r>
              <a:rPr lang="en-US" sz="2400" dirty="0" smtClean="0"/>
              <a:t>(7,4) </a:t>
            </a:r>
            <a:endParaRPr lang="en-US" sz="2400" dirty="0"/>
          </a:p>
        </p:txBody>
      </p:sp>
      <p:pic>
        <p:nvPicPr>
          <p:cNvPr id="11" name="~PP3421.WAV">
            <a:hlinkClick r:id="" action="ppaction://media"/>
          </p:cNvPr>
          <p:cNvPicPr>
            <a:picLocks noRot="1" noChangeAspect="1"/>
          </p:cNvPicPr>
          <p:nvPr>
            <a:wavAudioFile r:embed="rId2" name="~PP342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3666522"/>
      </p:ext>
    </p:extLst>
  </p:cSld>
  <p:clrMapOvr>
    <a:masterClrMapping/>
  </p:clrMapOvr>
  <p:transition advTm="12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 animBg="1"/>
      <p:bldP spid="25" grpId="0" autoUpdateAnimBg="0"/>
      <p:bldP spid="25" grpId="1"/>
      <p:bldP spid="27" grpId="0" autoUpdateAnimBg="0"/>
      <p:bldP spid="32" grpId="0" animBg="1"/>
      <p:bldP spid="33" grpId="0" animBg="1"/>
      <p:bldP spid="3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dirty="0" smtClean="0"/>
              <a:t>Arrays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752600"/>
            <a:ext cx="45720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int</a:t>
            </a:r>
            <a:r>
              <a:rPr lang="en-US" b="1" dirty="0" smtClean="0"/>
              <a:t>[]</a:t>
            </a:r>
            <a:r>
              <a:rPr lang="en-US" dirty="0" smtClean="0"/>
              <a:t> </a:t>
            </a:r>
            <a:r>
              <a:rPr lang="en-US" dirty="0" err="1" smtClean="0"/>
              <a:t>ints</a:t>
            </a:r>
            <a:r>
              <a:rPr lang="en-US" dirty="0" smtClean="0"/>
              <a:t>;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04800" y="3276600"/>
            <a:ext cx="45720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char[]</a:t>
            </a:r>
            <a:r>
              <a:rPr lang="en-US" dirty="0" smtClean="0"/>
              <a:t> chars= </a:t>
            </a:r>
            <a:r>
              <a:rPr lang="en-US" b="1" dirty="0" smtClean="0"/>
              <a:t>new</a:t>
            </a:r>
            <a:r>
              <a:rPr lang="en-US" dirty="0" smtClean="0"/>
              <a:t> </a:t>
            </a:r>
            <a:r>
              <a:rPr lang="en-US" b="1" dirty="0" smtClean="0"/>
              <a:t>char</a:t>
            </a:r>
            <a:r>
              <a:rPr lang="en-US" dirty="0" smtClean="0"/>
              <a:t>[</a:t>
            </a:r>
            <a:r>
              <a:rPr lang="en-US" i="1" dirty="0" smtClean="0"/>
              <a:t>MAX_CHARS</a:t>
            </a:r>
            <a:r>
              <a:rPr lang="en-US" dirty="0" smtClean="0"/>
              <a:t>];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04800" y="4038600"/>
            <a:ext cx="45720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String</a:t>
            </a:r>
            <a:r>
              <a:rPr lang="en-US" b="1" dirty="0" smtClean="0"/>
              <a:t> </a:t>
            </a:r>
            <a:r>
              <a:rPr lang="en-US" dirty="0" smtClean="0"/>
              <a:t>name =“</a:t>
            </a:r>
            <a:r>
              <a:rPr lang="en-US" dirty="0" err="1" smtClean="0"/>
              <a:t>joe</a:t>
            </a:r>
            <a:r>
              <a:rPr lang="en-US" dirty="0" smtClean="0"/>
              <a:t>”;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4800" y="4724400"/>
            <a:ext cx="45720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String[] = </a:t>
            </a:r>
            <a:r>
              <a:rPr lang="en-US" b="1" dirty="0" smtClean="0"/>
              <a:t>new</a:t>
            </a:r>
            <a:r>
              <a:rPr lang="en-US" dirty="0" smtClean="0"/>
              <a:t> String [</a:t>
            </a:r>
            <a:r>
              <a:rPr lang="en-US" i="1" dirty="0" smtClean="0"/>
              <a:t>MAX_STRINGS</a:t>
            </a:r>
            <a:r>
              <a:rPr lang="en-US" dirty="0" smtClean="0"/>
              <a:t>];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04800" y="5486400"/>
            <a:ext cx="60198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String[][] = </a:t>
            </a:r>
            <a:r>
              <a:rPr lang="en-US" b="1" dirty="0" smtClean="0"/>
              <a:t>new</a:t>
            </a:r>
            <a:r>
              <a:rPr lang="en-US" dirty="0" smtClean="0"/>
              <a:t> String [</a:t>
            </a:r>
            <a:r>
              <a:rPr lang="en-US" i="1" dirty="0" smtClean="0"/>
              <a:t>MAX_STRING_ARRAYS</a:t>
            </a:r>
            <a:r>
              <a:rPr lang="en-US" dirty="0" smtClean="0"/>
              <a:t>];</a:t>
            </a:r>
            <a:endParaRPr lang="en-US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5486400" y="1219200"/>
            <a:ext cx="2971800" cy="4648200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Uninitialized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array</a:t>
            </a:r>
            <a:endParaRPr lang="en-US" sz="2400" noProof="0" dirty="0" smtClean="0"/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lang="en-US" sz="2400" dirty="0" smtClean="0"/>
              <a:t>Initialized  </a:t>
            </a:r>
            <a:r>
              <a:rPr lang="en-US" sz="2400" dirty="0" err="1" smtClean="0"/>
              <a:t>int</a:t>
            </a:r>
            <a:r>
              <a:rPr lang="en-US" sz="2400" dirty="0" smtClean="0"/>
              <a:t> array of size MAX_INTS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lang="en-US" sz="2400" dirty="0" smtClean="0"/>
              <a:t>Initialized char array</a:t>
            </a:r>
          </a:p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en-US" sz="2400" dirty="0" smtClean="0"/>
              <a:t>String = Array of chars with specialized  operations</a:t>
            </a:r>
          </a:p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en-US" sz="2400" dirty="0" smtClean="0"/>
              <a:t>Array of strings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lang="en-US" sz="2400" dirty="0" smtClean="0"/>
              <a:t>Array of string arrays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10800000" flipV="1">
            <a:off x="2667000" y="1447800"/>
            <a:ext cx="28956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0800000" flipV="1">
            <a:off x="2971800" y="3581400"/>
            <a:ext cx="266700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10800000" flipV="1">
            <a:off x="3657600" y="5029200"/>
            <a:ext cx="198120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304800" y="2514600"/>
            <a:ext cx="45720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int</a:t>
            </a:r>
            <a:r>
              <a:rPr lang="en-US" b="1" dirty="0" smtClean="0"/>
              <a:t>[]</a:t>
            </a:r>
            <a:r>
              <a:rPr lang="en-US" dirty="0" smtClean="0"/>
              <a:t> </a:t>
            </a:r>
            <a:r>
              <a:rPr lang="en-US" dirty="0" err="1" smtClean="0"/>
              <a:t>ints</a:t>
            </a:r>
            <a:r>
              <a:rPr lang="en-US" dirty="0" smtClean="0"/>
              <a:t> = </a:t>
            </a:r>
            <a:r>
              <a:rPr lang="en-US" b="1" dirty="0" smtClean="0"/>
              <a:t>new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[</a:t>
            </a:r>
            <a:r>
              <a:rPr lang="en-US" i="1" dirty="0" smtClean="0"/>
              <a:t>MAX_INTS</a:t>
            </a:r>
            <a:r>
              <a:rPr lang="en-US" dirty="0" smtClean="0"/>
              <a:t>];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rot="10800000" flipV="1">
            <a:off x="2057400" y="2057400"/>
            <a:ext cx="35814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10800000" flipV="1">
            <a:off x="2895600" y="4648200"/>
            <a:ext cx="27432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 flipV="1">
            <a:off x="2819400" y="2895600"/>
            <a:ext cx="28194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~PP3264.WAV">
            <a:hlinkClick r:id="" action="ppaction://media"/>
          </p:cNvPr>
          <p:cNvPicPr>
            <a:picLocks noRot="1" noChangeAspect="1"/>
          </p:cNvPicPr>
          <p:nvPr>
            <a:wavAudioFile r:embed="rId2" name="~PP3264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8489967"/>
      </p:ext>
    </p:extLst>
  </p:cSld>
  <p:clrMapOvr>
    <a:masterClrMapping/>
  </p:clrMapOvr>
  <p:transition advTm="3683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with Multiple Methods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" y="914400"/>
            <a:ext cx="8001000" cy="518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class </a:t>
            </a:r>
            <a:r>
              <a:rPr lang="en-US" dirty="0" err="1" smtClean="0"/>
              <a:t>FactorialPrinter</a:t>
            </a:r>
            <a:r>
              <a:rPr lang="en-US" dirty="0" smtClean="0"/>
              <a:t> {</a:t>
            </a:r>
          </a:p>
          <a:p>
            <a:pPr lvl="1"/>
            <a:r>
              <a:rPr lang="en-US" b="1" dirty="0" smtClean="0"/>
              <a:t>static </a:t>
            </a:r>
            <a:r>
              <a:rPr lang="en-US" b="1" dirty="0" err="1" smtClean="0"/>
              <a:t>int</a:t>
            </a:r>
            <a:r>
              <a:rPr lang="en-US" b="1" dirty="0" smtClean="0"/>
              <a:t> </a:t>
            </a:r>
            <a:r>
              <a:rPr lang="en-US" dirty="0" smtClean="0"/>
              <a:t>f (</a:t>
            </a:r>
            <a:r>
              <a:rPr lang="en-US" b="1" dirty="0" err="1" smtClean="0"/>
              <a:t>int</a:t>
            </a:r>
            <a:r>
              <a:rPr lang="en-US" dirty="0" smtClean="0"/>
              <a:t> n) {</a:t>
            </a:r>
          </a:p>
          <a:p>
            <a:pPr lvl="1"/>
            <a:r>
              <a:rPr lang="en-US" b="1" dirty="0" smtClean="0"/>
              <a:t>	</a:t>
            </a:r>
            <a:r>
              <a:rPr lang="en-US" b="1" dirty="0" err="1" smtClean="0"/>
              <a:t>int</a:t>
            </a:r>
            <a:r>
              <a:rPr lang="en-US" b="1" dirty="0" smtClean="0"/>
              <a:t> </a:t>
            </a:r>
            <a:r>
              <a:rPr lang="en-US" dirty="0" smtClean="0"/>
              <a:t>product = 1;</a:t>
            </a:r>
          </a:p>
          <a:p>
            <a:pPr lvl="1"/>
            <a:r>
              <a:rPr lang="en-US" b="1" dirty="0" smtClean="0"/>
              <a:t>	while</a:t>
            </a:r>
            <a:r>
              <a:rPr lang="en-US" dirty="0" smtClean="0"/>
              <a:t> (n &gt; 0) {</a:t>
            </a:r>
          </a:p>
          <a:p>
            <a:pPr lvl="1"/>
            <a:r>
              <a:rPr lang="en-US" dirty="0" smtClean="0"/>
              <a:t>		product *= n;</a:t>
            </a:r>
          </a:p>
          <a:p>
            <a:pPr lvl="1"/>
            <a:r>
              <a:rPr lang="en-US" dirty="0" smtClean="0"/>
              <a:t>		n -= 1;</a:t>
            </a:r>
          </a:p>
          <a:p>
            <a:pPr lvl="1"/>
            <a:r>
              <a:rPr lang="en-US" dirty="0" smtClean="0"/>
              <a:t>	}</a:t>
            </a:r>
          </a:p>
          <a:p>
            <a:pPr lvl="1"/>
            <a:r>
              <a:rPr lang="en-US" b="1" dirty="0" smtClean="0"/>
              <a:t>	return </a:t>
            </a:r>
            <a:r>
              <a:rPr lang="en-US" dirty="0" smtClean="0"/>
              <a:t>product;</a:t>
            </a:r>
          </a:p>
          <a:p>
            <a:pPr lvl="1"/>
            <a:r>
              <a:rPr lang="en-US" dirty="0" smtClean="0"/>
              <a:t> }</a:t>
            </a:r>
            <a:br>
              <a:rPr lang="en-US" dirty="0" smtClean="0"/>
            </a:br>
            <a:r>
              <a:rPr lang="en-US" b="1" dirty="0" smtClean="0"/>
              <a:t>public static void </a:t>
            </a:r>
            <a:r>
              <a:rPr lang="en-US" dirty="0" smtClean="0"/>
              <a:t>main (String[] </a:t>
            </a:r>
            <a:r>
              <a:rPr lang="en-US" dirty="0" err="1" smtClean="0"/>
              <a:t>args</a:t>
            </a:r>
            <a:r>
              <a:rPr lang="en-US" dirty="0" smtClean="0"/>
              <a:t>) {</a:t>
            </a:r>
          </a:p>
          <a:p>
            <a:r>
              <a:rPr lang="en-US" b="1" dirty="0" smtClean="0"/>
              <a:t>	while</a:t>
            </a:r>
            <a:r>
              <a:rPr lang="en-US" dirty="0" smtClean="0"/>
              <a:t> (</a:t>
            </a:r>
            <a:r>
              <a:rPr lang="en-US" b="1" dirty="0" smtClean="0"/>
              <a:t>true</a:t>
            </a:r>
            <a:r>
              <a:rPr lang="en-US" dirty="0" smtClean="0"/>
              <a:t>) {   // loop condition never false</a:t>
            </a:r>
          </a:p>
          <a:p>
            <a:r>
              <a:rPr lang="en-US" b="1" dirty="0" smtClean="0"/>
              <a:t>		</a:t>
            </a:r>
            <a:r>
              <a:rPr lang="en-US" b="1" dirty="0" err="1" smtClean="0"/>
              <a:t>int</a:t>
            </a:r>
            <a:r>
              <a:rPr lang="en-US" dirty="0" smtClean="0"/>
              <a:t> n = </a:t>
            </a:r>
            <a:r>
              <a:rPr lang="en-US" dirty="0" err="1" smtClean="0"/>
              <a:t>Console.readInt</a:t>
            </a:r>
            <a:r>
              <a:rPr lang="en-US" dirty="0" smtClean="0"/>
              <a:t>();</a:t>
            </a:r>
          </a:p>
          <a:p>
            <a:r>
              <a:rPr lang="en-US" b="1" dirty="0" smtClean="0"/>
              <a:t>		if</a:t>
            </a:r>
            <a:r>
              <a:rPr lang="en-US" dirty="0" smtClean="0"/>
              <a:t> (n &lt; 0)</a:t>
            </a:r>
          </a:p>
          <a:p>
            <a:r>
              <a:rPr lang="en-US" dirty="0" smtClean="0"/>
              <a:t>			</a:t>
            </a:r>
            <a:r>
              <a:rPr lang="en-US" b="1" dirty="0" smtClean="0"/>
              <a:t>break;</a:t>
            </a:r>
          </a:p>
          <a:p>
            <a:r>
              <a:rPr lang="en-US" dirty="0" smtClean="0"/>
              <a:t>		</a:t>
            </a:r>
            <a:r>
              <a:rPr lang="en-US" dirty="0" err="1" smtClean="0"/>
              <a:t>System.out.println</a:t>
            </a:r>
            <a:r>
              <a:rPr lang="en-US" dirty="0" smtClean="0"/>
              <a:t>("factorial = " + f(n));</a:t>
            </a:r>
          </a:p>
          <a:p>
            <a:r>
              <a:rPr lang="en-US" dirty="0" smtClean="0"/>
              <a:t>	}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pic>
        <p:nvPicPr>
          <p:cNvPr id="4" name="~PP858.WAV">
            <a:hlinkClick r:id="" action="ppaction://media"/>
          </p:cNvPr>
          <p:cNvPicPr>
            <a:picLocks noRot="1" noChangeAspect="1"/>
          </p:cNvPicPr>
          <p:nvPr>
            <a:wavAudioFile r:embed="rId1" name="~PP858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26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Monolithic Method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371600"/>
            <a:ext cx="8153400" cy="1981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("Number of Strings:");</a:t>
            </a:r>
          </a:p>
          <a:p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numElements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dirty="0" err="1" smtClean="0">
                <a:solidFill>
                  <a:schemeClr val="tx1"/>
                </a:solidFill>
              </a:rPr>
              <a:t>Console.readInt</a:t>
            </a:r>
            <a:r>
              <a:rPr lang="en-US" dirty="0" smtClean="0">
                <a:solidFill>
                  <a:schemeClr val="tx1"/>
                </a:solidFill>
              </a:rPr>
              <a:t>(); // reads the next line as integer</a:t>
            </a:r>
          </a:p>
          <a:p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("Please enter " + </a:t>
            </a:r>
            <a:r>
              <a:rPr lang="en-US" dirty="0" err="1" smtClean="0">
                <a:solidFill>
                  <a:schemeClr val="tx1"/>
                </a:solidFill>
              </a:rPr>
              <a:t>numElements</a:t>
            </a:r>
            <a:r>
              <a:rPr lang="en-US" dirty="0" smtClean="0">
                <a:solidFill>
                  <a:schemeClr val="tx1"/>
                </a:solidFill>
              </a:rPr>
              <a:t> + " strings");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String[] strings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String[</a:t>
            </a:r>
            <a:r>
              <a:rPr lang="en-US" dirty="0" err="1" smtClean="0">
                <a:solidFill>
                  <a:schemeClr val="tx1"/>
                </a:solidFill>
              </a:rPr>
              <a:t>numElements</a:t>
            </a:r>
            <a:r>
              <a:rPr lang="en-US" dirty="0" smtClean="0">
                <a:solidFill>
                  <a:schemeClr val="tx1"/>
                </a:solidFill>
              </a:rPr>
              <a:t>]; // dynamic array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for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elementNum</a:t>
            </a:r>
            <a:r>
              <a:rPr lang="en-US" dirty="0" smtClean="0">
                <a:solidFill>
                  <a:schemeClr val="tx1"/>
                </a:solidFill>
              </a:rPr>
              <a:t> = 0;  </a:t>
            </a:r>
            <a:r>
              <a:rPr lang="en-US" dirty="0" err="1" smtClean="0">
                <a:solidFill>
                  <a:schemeClr val="tx1"/>
                </a:solidFill>
              </a:rPr>
              <a:t>elementNum</a:t>
            </a:r>
            <a:r>
              <a:rPr lang="en-US" dirty="0" smtClean="0">
                <a:solidFill>
                  <a:schemeClr val="tx1"/>
                </a:solidFill>
              </a:rPr>
              <a:t> &lt; </a:t>
            </a:r>
            <a:r>
              <a:rPr lang="en-US" dirty="0" err="1" smtClean="0">
                <a:solidFill>
                  <a:schemeClr val="tx1"/>
                </a:solidFill>
              </a:rPr>
              <a:t>numElements</a:t>
            </a:r>
            <a:r>
              <a:rPr lang="en-US" dirty="0" smtClean="0">
                <a:solidFill>
                  <a:schemeClr val="tx1"/>
                </a:solidFill>
              </a:rPr>
              <a:t>; </a:t>
            </a:r>
            <a:r>
              <a:rPr lang="en-US" dirty="0" err="1" smtClean="0">
                <a:solidFill>
                  <a:schemeClr val="tx1"/>
                </a:solidFill>
              </a:rPr>
              <a:t>elementNum</a:t>
            </a:r>
            <a:r>
              <a:rPr lang="en-US" dirty="0" smtClean="0">
                <a:solidFill>
                  <a:schemeClr val="tx1"/>
                </a:solidFill>
              </a:rPr>
              <a:t>++)           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strings[</a:t>
            </a:r>
            <a:r>
              <a:rPr lang="en-US" dirty="0" err="1" smtClean="0">
                <a:solidFill>
                  <a:schemeClr val="tx1"/>
                </a:solidFill>
              </a:rPr>
              <a:t>elementNum</a:t>
            </a:r>
            <a:r>
              <a:rPr lang="en-US" dirty="0" smtClean="0">
                <a:solidFill>
                  <a:schemeClr val="tx1"/>
                </a:solidFill>
              </a:rPr>
              <a:t>] = </a:t>
            </a:r>
            <a:r>
              <a:rPr lang="en-US" dirty="0" err="1" smtClean="0">
                <a:solidFill>
                  <a:schemeClr val="tx1"/>
                </a:solidFill>
              </a:rPr>
              <a:t>Console.readString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  <a:r>
              <a:rPr lang="en-US" b="1" dirty="0" smtClean="0">
                <a:solidFill>
                  <a:schemeClr val="tx1"/>
                </a:solidFill>
              </a:rPr>
              <a:t>       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3352800"/>
            <a:ext cx="8153400" cy="1524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/* </a:t>
            </a:r>
            <a:r>
              <a:rPr lang="en-US" dirty="0" smtClean="0">
                <a:solidFill>
                  <a:schemeClr val="tx1"/>
                </a:solidFill>
              </a:rPr>
              <a:t>This loop uses the array input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** in the previous loop*/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for</a:t>
            </a:r>
            <a:r>
              <a:rPr lang="en-US" dirty="0" smtClean="0">
                <a:solidFill>
                  <a:schemeClr val="tx1"/>
                </a:solidFill>
              </a:rPr>
              <a:t> ( 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elementNum</a:t>
            </a:r>
            <a:r>
              <a:rPr lang="en-US" dirty="0" smtClean="0">
                <a:solidFill>
                  <a:schemeClr val="tx1"/>
                </a:solidFill>
              </a:rPr>
              <a:t> = 0; </a:t>
            </a:r>
            <a:r>
              <a:rPr lang="en-US" dirty="0" err="1" smtClean="0">
                <a:solidFill>
                  <a:schemeClr val="tx1"/>
                </a:solidFill>
              </a:rPr>
              <a:t>elementNum</a:t>
            </a:r>
            <a:r>
              <a:rPr lang="en-US" dirty="0" smtClean="0">
                <a:solidFill>
                  <a:schemeClr val="tx1"/>
                </a:solidFill>
              </a:rPr>
              <a:t> &lt; </a:t>
            </a:r>
            <a:r>
              <a:rPr lang="en-US" dirty="0" err="1" smtClean="0">
                <a:solidFill>
                  <a:schemeClr val="tx1"/>
                </a:solidFill>
              </a:rPr>
              <a:t>strings.length</a:t>
            </a:r>
            <a:r>
              <a:rPr lang="en-US" dirty="0" smtClean="0">
                <a:solidFill>
                  <a:schemeClr val="tx1"/>
                </a:solidFill>
              </a:rPr>
              <a:t>; </a:t>
            </a:r>
            <a:r>
              <a:rPr lang="en-US" dirty="0" err="1" smtClean="0">
                <a:solidFill>
                  <a:schemeClr val="tx1"/>
                </a:solidFill>
              </a:rPr>
              <a:t>elementNum</a:t>
            </a:r>
            <a:r>
              <a:rPr lang="en-US" dirty="0" smtClean="0">
                <a:solidFill>
                  <a:schemeClr val="tx1"/>
                </a:solidFill>
              </a:rPr>
              <a:t>++)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	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(strings[</a:t>
            </a:r>
            <a:r>
              <a:rPr lang="en-US" dirty="0" err="1" smtClean="0">
                <a:solidFill>
                  <a:schemeClr val="tx1"/>
                </a:solidFill>
              </a:rPr>
              <a:t>elementNum</a:t>
            </a:r>
            <a:r>
              <a:rPr lang="en-US" dirty="0" smtClean="0">
                <a:solidFill>
                  <a:schemeClr val="tx1"/>
                </a:solidFill>
              </a:rPr>
              <a:t>]);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800" y="4876800"/>
            <a:ext cx="8153400" cy="1143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String s =  strings[0]; // unsafe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for (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i</a:t>
            </a:r>
            <a:r>
              <a:rPr lang="en-US" dirty="0" smtClean="0">
                <a:solidFill>
                  <a:schemeClr val="tx1"/>
                </a:solidFill>
              </a:rPr>
              <a:t>=0; </a:t>
            </a:r>
            <a:r>
              <a:rPr lang="en-US" dirty="0" err="1" smtClean="0">
                <a:solidFill>
                  <a:schemeClr val="tx1"/>
                </a:solidFill>
              </a:rPr>
              <a:t>i</a:t>
            </a:r>
            <a:r>
              <a:rPr lang="en-US" dirty="0" smtClean="0">
                <a:solidFill>
                  <a:schemeClr val="tx1"/>
                </a:solidFill>
              </a:rPr>
              <a:t>&lt;</a:t>
            </a:r>
            <a:r>
              <a:rPr lang="en-US" dirty="0" err="1" smtClean="0">
                <a:solidFill>
                  <a:schemeClr val="tx1"/>
                </a:solidFill>
              </a:rPr>
              <a:t>s.length</a:t>
            </a:r>
            <a:r>
              <a:rPr lang="en-US" dirty="0" smtClean="0">
                <a:solidFill>
                  <a:schemeClr val="tx1"/>
                </a:solidFill>
              </a:rPr>
              <a:t>(); </a:t>
            </a:r>
            <a:r>
              <a:rPr lang="en-US" dirty="0" err="1" smtClean="0">
                <a:solidFill>
                  <a:schemeClr val="tx1"/>
                </a:solidFill>
              </a:rPr>
              <a:t>i</a:t>
            </a:r>
            <a:r>
              <a:rPr lang="en-US" dirty="0" smtClean="0">
                <a:solidFill>
                  <a:schemeClr val="tx1"/>
                </a:solidFill>
              </a:rPr>
              <a:t>++)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s.charAt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i</a:t>
            </a:r>
            <a:r>
              <a:rPr lang="en-US" dirty="0" smtClean="0">
                <a:solidFill>
                  <a:schemeClr val="tx1"/>
                </a:solidFill>
              </a:rPr>
              <a:t>));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6210300"/>
            <a:ext cx="4572000" cy="5638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Boxes and comments show that there are multiple logically separate steps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2171700" y="6019800"/>
            <a:ext cx="2667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438400" y="4876800"/>
            <a:ext cx="99060" cy="1295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438400" y="3352800"/>
            <a:ext cx="1828800" cy="2819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876800" y="6172200"/>
            <a:ext cx="3429000" cy="5638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How can we break this code into different methods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4721675"/>
      </p:ext>
    </p:extLst>
  </p:cSld>
  <p:clrMapOvr>
    <a:masterClrMapping/>
  </p:clrMapOvr>
  <p:transition advTm="4795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Method Decomposition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74320" y="1066800"/>
            <a:ext cx="7924800" cy="1447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forArrayCommentsWithMethodDecomposition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String[]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strings = 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readStrings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readNumStrings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printStrings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(strings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printString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(strings[0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]);</a:t>
            </a:r>
            <a:r>
              <a:rPr lang="en-US" sz="1600" i="1" dirty="0">
                <a:solidFill>
                  <a:srgbClr val="3F7F5F"/>
                </a:solidFill>
                <a:latin typeface="Courier New"/>
              </a:rPr>
              <a:t>// unsafe</a:t>
            </a: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9560" y="2743200"/>
            <a:ext cx="8153400" cy="1143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readNumStrings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>
                <a:solidFill>
                  <a:srgbClr val="2A00FF"/>
                </a:solidFill>
                <a:latin typeface="Courier New"/>
              </a:rPr>
              <a:t>"Number of Strings:"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Console.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readInt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(); </a:t>
            </a:r>
            <a:r>
              <a:rPr lang="en-US" sz="1600" dirty="0">
                <a:solidFill>
                  <a:srgbClr val="3F7F5F"/>
                </a:solidFill>
                <a:latin typeface="Courier New"/>
              </a:rPr>
              <a:t>// reads the next line as integer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0040" y="4103370"/>
            <a:ext cx="8763000" cy="182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String[]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readStrings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numElements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>
                <a:solidFill>
                  <a:srgbClr val="2A00FF"/>
                </a:solidFill>
                <a:latin typeface="Courier New"/>
              </a:rPr>
              <a:t>"Please enter "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 + 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numElements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 + </a:t>
            </a:r>
            <a:r>
              <a:rPr lang="en-US" sz="1600" i="1" dirty="0">
                <a:solidFill>
                  <a:srgbClr val="2A00FF"/>
                </a:solidFill>
                <a:latin typeface="Courier New"/>
              </a:rPr>
              <a:t>" strings"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String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[] strings =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String[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numElements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]; </a:t>
            </a:r>
            <a:r>
              <a:rPr lang="en-US" sz="1600" dirty="0">
                <a:solidFill>
                  <a:srgbClr val="3F7F5F"/>
                </a:solidFill>
                <a:latin typeface="Courier New"/>
              </a:rPr>
              <a:t>// dynamic array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for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elementNum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0;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elementNum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&lt;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numElements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;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elementNum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++)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strings[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elementNum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] 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Console.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readString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return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strings;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3711038"/>
      </p:ext>
    </p:extLst>
  </p:cSld>
  <p:clrMapOvr>
    <a:masterClrMapping/>
  </p:clrMapOvr>
  <p:transition advTm="479551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Method Decomposition (Contd.)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74320" y="1066800"/>
            <a:ext cx="7955280" cy="1447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printStrings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(String[] strings)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for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elementNum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= 0;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elementNum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&lt;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strings.</a:t>
            </a:r>
            <a:r>
              <a:rPr lang="en-US" sz="1600" b="1" dirty="0" err="1" smtClean="0">
                <a:solidFill>
                  <a:srgbClr val="0000C0"/>
                </a:solidFill>
                <a:latin typeface="Courier New"/>
              </a:rPr>
              <a:t>length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   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elementNum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++)</a:t>
            </a:r>
          </a:p>
          <a:p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i="1" dirty="0" err="1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(strings[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elementNum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]);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9560" y="2743200"/>
            <a:ext cx="8153400" cy="1143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printString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(String s) {</a:t>
            </a:r>
          </a:p>
          <a:p>
            <a:r>
              <a:rPr lang="nn-NO" sz="1600" b="1" dirty="0" smtClean="0">
                <a:solidFill>
                  <a:srgbClr val="7F0055"/>
                </a:solidFill>
                <a:latin typeface="Courier New"/>
              </a:rPr>
              <a:t>  for</a:t>
            </a:r>
            <a:r>
              <a:rPr lang="nn-NO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nn-NO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nn-NO" sz="1600" b="1" dirty="0">
                <a:solidFill>
                  <a:srgbClr val="7F0055"/>
                </a:solidFill>
                <a:latin typeface="Courier New"/>
              </a:rPr>
              <a:t>int</a:t>
            </a:r>
            <a:r>
              <a:rPr lang="nn-NO" sz="1600" b="1" dirty="0">
                <a:solidFill>
                  <a:srgbClr val="000000"/>
                </a:solidFill>
                <a:latin typeface="Courier New"/>
              </a:rPr>
              <a:t> i = 0; i &lt; s.length(); i++)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s.charAt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i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09423"/>
      </p:ext>
    </p:extLst>
  </p:cSld>
  <p:clrMapOvr>
    <a:masterClrMapping/>
  </p:clrMapOvr>
  <p:transition advTm="479551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dirty="0" smtClean="0"/>
              <a:t>Types, Variables, Assignment, Constant, Expressions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752600"/>
            <a:ext cx="40386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double</a:t>
            </a:r>
            <a:r>
              <a:rPr lang="en-US" dirty="0" smtClean="0"/>
              <a:t> height = 1.77;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04800" y="3276600"/>
            <a:ext cx="40386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final  </a:t>
            </a:r>
            <a:r>
              <a:rPr lang="en-US" b="1" dirty="0" err="1" smtClean="0"/>
              <a:t>int</a:t>
            </a:r>
            <a:r>
              <a:rPr lang="en-US" b="1" dirty="0" smtClean="0"/>
              <a:t> </a:t>
            </a:r>
            <a:r>
              <a:rPr lang="en-US" dirty="0" smtClean="0"/>
              <a:t>HIGH_BMI = 27;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04800" y="4038600"/>
            <a:ext cx="40386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String</a:t>
            </a:r>
            <a:r>
              <a:rPr lang="en-US" b="1" dirty="0" smtClean="0"/>
              <a:t> </a:t>
            </a:r>
            <a:r>
              <a:rPr lang="en-US" dirty="0" smtClean="0"/>
              <a:t>name =“</a:t>
            </a:r>
            <a:r>
              <a:rPr lang="en-US" dirty="0" err="1" smtClean="0"/>
              <a:t>joe</a:t>
            </a:r>
            <a:r>
              <a:rPr lang="en-US" dirty="0" smtClean="0"/>
              <a:t>”;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4800" y="4724400"/>
            <a:ext cx="40386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char </a:t>
            </a:r>
            <a:r>
              <a:rPr lang="en-US" dirty="0" err="1" smtClean="0"/>
              <a:t>firstChar</a:t>
            </a:r>
            <a:r>
              <a:rPr lang="en-US" dirty="0" smtClean="0"/>
              <a:t>= </a:t>
            </a:r>
            <a:r>
              <a:rPr lang="en-US" dirty="0" err="1" smtClean="0"/>
              <a:t>name.charAt</a:t>
            </a:r>
            <a:r>
              <a:rPr lang="en-US" dirty="0" smtClean="0"/>
              <a:t>(0);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04800" y="5486400"/>
            <a:ext cx="40386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int</a:t>
            </a:r>
            <a:r>
              <a:rPr lang="en-US" b="1" dirty="0" smtClean="0"/>
              <a:t> </a:t>
            </a:r>
            <a:r>
              <a:rPr lang="en-US" dirty="0" err="1" smtClean="0"/>
              <a:t>bmi</a:t>
            </a:r>
            <a:r>
              <a:rPr lang="en-US" dirty="0" smtClean="0"/>
              <a:t>=  (</a:t>
            </a:r>
            <a:r>
              <a:rPr lang="en-US" b="1" dirty="0" err="1" smtClean="0"/>
              <a:t>int</a:t>
            </a:r>
            <a:r>
              <a:rPr lang="en-US" dirty="0" smtClean="0"/>
              <a:t>) (weight/(height * height));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04800" y="6172200"/>
            <a:ext cx="40386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int</a:t>
            </a:r>
            <a:r>
              <a:rPr lang="en-US" b="1" dirty="0" smtClean="0"/>
              <a:t> </a:t>
            </a:r>
            <a:r>
              <a:rPr lang="en-US" dirty="0" smtClean="0"/>
              <a:t>weight = “seventy”;</a:t>
            </a:r>
            <a:endParaRPr lang="en-US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5486400" y="1447800"/>
            <a:ext cx="2971800" cy="46482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Type</a:t>
            </a:r>
            <a:r>
              <a:rPr lang="en-US" sz="2400" noProof="0" dirty="0" smtClean="0"/>
              <a:t> 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lang="en-US" sz="2400" dirty="0" smtClean="0"/>
              <a:t>Variable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lang="en-US" sz="2400" dirty="0" smtClean="0"/>
              <a:t>Constant</a:t>
            </a:r>
          </a:p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en-US" sz="2400" dirty="0" smtClean="0"/>
              <a:t>Named constant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lang="en-US" sz="2400" dirty="0" smtClean="0"/>
              <a:t>Assignment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lang="en-US" sz="2400" dirty="0" smtClean="0"/>
              <a:t>Expression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lang="en-US" sz="2400" dirty="0" smtClean="0"/>
              <a:t>Type rules determine legal and illegal assignments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10800000" flipV="1">
            <a:off x="1828800" y="1752598"/>
            <a:ext cx="3733800" cy="3048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 flipV="1">
            <a:off x="2819400" y="3048000"/>
            <a:ext cx="28194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0800000" flipV="1">
            <a:off x="2971800" y="3505200"/>
            <a:ext cx="2667000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10800000" flipV="1">
            <a:off x="3581400" y="5181600"/>
            <a:ext cx="3352800" cy="1295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10800000" flipV="1">
            <a:off x="3657600" y="4724400"/>
            <a:ext cx="373380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304800" y="2514600"/>
            <a:ext cx="40386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boolean</a:t>
            </a:r>
            <a:r>
              <a:rPr lang="en-US" b="1" dirty="0" smtClean="0"/>
              <a:t> </a:t>
            </a:r>
            <a:r>
              <a:rPr lang="en-US" dirty="0" err="1" smtClean="0"/>
              <a:t>overWeight</a:t>
            </a:r>
            <a:r>
              <a:rPr lang="en-US" dirty="0" smtClean="0"/>
              <a:t> = false;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rot="10800000" flipV="1">
            <a:off x="2438400" y="2209800"/>
            <a:ext cx="32004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 flipV="1">
            <a:off x="3886200" y="2590800"/>
            <a:ext cx="17526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10800000" flipV="1">
            <a:off x="2971800" y="3962400"/>
            <a:ext cx="2590800" cy="1524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~PP2075.WAV">
            <a:hlinkClick r:id="" action="ppaction://media"/>
          </p:cNvPr>
          <p:cNvPicPr>
            <a:picLocks noRot="1" noChangeAspect="1"/>
          </p:cNvPicPr>
          <p:nvPr>
            <a:wavAudioFile r:embed="rId2" name="~PP2075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21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dirty="0" smtClean="0"/>
              <a:t>Arrays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752600"/>
            <a:ext cx="45720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int</a:t>
            </a:r>
            <a:r>
              <a:rPr lang="en-US" b="1" dirty="0" smtClean="0"/>
              <a:t>[]</a:t>
            </a:r>
            <a:r>
              <a:rPr lang="en-US" dirty="0" smtClean="0"/>
              <a:t> </a:t>
            </a:r>
            <a:r>
              <a:rPr lang="en-US" dirty="0" err="1" smtClean="0"/>
              <a:t>ints</a:t>
            </a:r>
            <a:r>
              <a:rPr lang="en-US" dirty="0" smtClean="0"/>
              <a:t>;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04800" y="3276600"/>
            <a:ext cx="45720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char[]</a:t>
            </a:r>
            <a:r>
              <a:rPr lang="en-US" dirty="0" smtClean="0"/>
              <a:t> chars= </a:t>
            </a:r>
            <a:r>
              <a:rPr lang="en-US" b="1" dirty="0" smtClean="0"/>
              <a:t>new</a:t>
            </a:r>
            <a:r>
              <a:rPr lang="en-US" dirty="0" smtClean="0"/>
              <a:t> </a:t>
            </a:r>
            <a:r>
              <a:rPr lang="en-US" b="1" dirty="0" smtClean="0"/>
              <a:t>char</a:t>
            </a:r>
            <a:r>
              <a:rPr lang="en-US" dirty="0" smtClean="0"/>
              <a:t>[</a:t>
            </a:r>
            <a:r>
              <a:rPr lang="en-US" i="1" dirty="0" smtClean="0"/>
              <a:t>MAX_CHARS</a:t>
            </a:r>
            <a:r>
              <a:rPr lang="en-US" dirty="0" smtClean="0"/>
              <a:t>];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04800" y="4038600"/>
            <a:ext cx="45720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String</a:t>
            </a:r>
            <a:r>
              <a:rPr lang="en-US" b="1" dirty="0" smtClean="0"/>
              <a:t> </a:t>
            </a:r>
            <a:r>
              <a:rPr lang="en-US" dirty="0" smtClean="0"/>
              <a:t>name =“</a:t>
            </a:r>
            <a:r>
              <a:rPr lang="en-US" dirty="0" err="1" smtClean="0"/>
              <a:t>joe</a:t>
            </a:r>
            <a:r>
              <a:rPr lang="en-US" dirty="0" smtClean="0"/>
              <a:t>”;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4800" y="4724400"/>
            <a:ext cx="45720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String[] string = </a:t>
            </a:r>
            <a:r>
              <a:rPr lang="en-US" b="1" dirty="0" smtClean="0"/>
              <a:t>new</a:t>
            </a:r>
            <a:r>
              <a:rPr lang="en-US" dirty="0" smtClean="0"/>
              <a:t> String [</a:t>
            </a:r>
            <a:r>
              <a:rPr lang="en-US" i="1" dirty="0" smtClean="0"/>
              <a:t>MAX_STRINGS</a:t>
            </a:r>
            <a:r>
              <a:rPr lang="en-US" dirty="0" smtClean="0"/>
              <a:t>];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04800" y="5486400"/>
            <a:ext cx="60198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	String[][] </a:t>
            </a:r>
            <a:r>
              <a:rPr lang="en-US" dirty="0" err="1"/>
              <a:t>stringArrays</a:t>
            </a:r>
            <a:r>
              <a:rPr lang="en-US" dirty="0"/>
              <a:t> = </a:t>
            </a:r>
            <a:r>
              <a:rPr lang="en-US" b="1" dirty="0"/>
              <a:t>new</a:t>
            </a:r>
            <a:r>
              <a:rPr lang="en-US" dirty="0"/>
              <a:t> String[MAX_STRINGS] [MAX_STRING_ARRAYS];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5486400" y="1219200"/>
            <a:ext cx="2971800" cy="4648200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Uninitialized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array</a:t>
            </a:r>
            <a:endParaRPr lang="en-US" sz="2400" noProof="0" dirty="0" smtClean="0"/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lang="en-US" sz="2400" dirty="0" smtClean="0"/>
              <a:t>Initialized  </a:t>
            </a:r>
            <a:r>
              <a:rPr lang="en-US" sz="2400" dirty="0" err="1" smtClean="0"/>
              <a:t>int</a:t>
            </a:r>
            <a:r>
              <a:rPr lang="en-US" sz="2400" dirty="0" smtClean="0"/>
              <a:t> array of size MAX_INTS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lang="en-US" sz="2400" dirty="0" smtClean="0"/>
              <a:t>Initialized char array</a:t>
            </a:r>
          </a:p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en-US" sz="2400" dirty="0" smtClean="0"/>
              <a:t>String = Array of chars with specialized  operations</a:t>
            </a:r>
          </a:p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en-US" sz="2400" dirty="0" smtClean="0"/>
              <a:t>Array of strings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lang="en-US" sz="2400" dirty="0" smtClean="0"/>
              <a:t>Array of string arrays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10800000" flipV="1">
            <a:off x="2667000" y="1447800"/>
            <a:ext cx="28956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0800000" flipV="1">
            <a:off x="2971800" y="3581400"/>
            <a:ext cx="266700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10800000" flipV="1">
            <a:off x="3657600" y="5029200"/>
            <a:ext cx="198120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304800" y="2514600"/>
            <a:ext cx="45720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int</a:t>
            </a:r>
            <a:r>
              <a:rPr lang="en-US" b="1" dirty="0" smtClean="0"/>
              <a:t>[]</a:t>
            </a:r>
            <a:r>
              <a:rPr lang="en-US" dirty="0" smtClean="0"/>
              <a:t> ints2 = </a:t>
            </a:r>
            <a:r>
              <a:rPr lang="en-US" b="1" dirty="0" smtClean="0"/>
              <a:t>new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[</a:t>
            </a:r>
            <a:r>
              <a:rPr lang="en-US" i="1" dirty="0" smtClean="0"/>
              <a:t>MAX_INTS</a:t>
            </a:r>
            <a:r>
              <a:rPr lang="en-US" dirty="0" smtClean="0"/>
              <a:t>];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rot="10800000" flipV="1">
            <a:off x="2057400" y="2057400"/>
            <a:ext cx="35814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10800000" flipV="1">
            <a:off x="2895600" y="4648200"/>
            <a:ext cx="27432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 flipV="1">
            <a:off x="2819400" y="2895600"/>
            <a:ext cx="28194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advTm="321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Conditionals and Output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90600" y="1447800"/>
            <a:ext cx="7086600" cy="4038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sz="2000" b="1" dirty="0" smtClean="0">
                <a:solidFill>
                  <a:schemeClr val="tx1"/>
                </a:solidFill>
              </a:rPr>
              <a:t>if</a:t>
            </a:r>
            <a:r>
              <a:rPr lang="en-US" sz="2000" dirty="0" smtClean="0">
                <a:solidFill>
                  <a:schemeClr val="tx1"/>
                </a:solidFill>
              </a:rPr>
              <a:t> (score &lt; PASS_CUTOFF) {</a:t>
            </a:r>
          </a:p>
          <a:p>
            <a:pPr>
              <a:spcBef>
                <a:spcPct val="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		</a:t>
            </a:r>
            <a:r>
              <a:rPr lang="en-US" sz="2000" dirty="0" err="1" smtClean="0">
                <a:solidFill>
                  <a:schemeClr val="tx1"/>
                </a:solidFill>
              </a:rPr>
              <a:t>System.out.println</a:t>
            </a:r>
            <a:r>
              <a:rPr lang="en-US" sz="2000" dirty="0" smtClean="0">
                <a:solidFill>
                  <a:schemeClr val="tx1"/>
                </a:solidFill>
              </a:rPr>
              <a:t>("**************");</a:t>
            </a:r>
          </a:p>
          <a:p>
            <a:pPr>
              <a:spcBef>
                <a:spcPct val="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		</a:t>
            </a:r>
            <a:r>
              <a:rPr lang="en-US" sz="2000" dirty="0" err="1" smtClean="0">
                <a:solidFill>
                  <a:schemeClr val="tx1"/>
                </a:solidFill>
              </a:rPr>
              <a:t>System.out.println</a:t>
            </a:r>
            <a:r>
              <a:rPr lang="en-US" sz="2000" dirty="0" smtClean="0">
                <a:solidFill>
                  <a:schemeClr val="tx1"/>
                </a:solidFill>
              </a:rPr>
              <a:t>("FAILED");</a:t>
            </a:r>
          </a:p>
          <a:p>
            <a:pPr>
              <a:spcBef>
                <a:spcPct val="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		</a:t>
            </a:r>
            <a:r>
              <a:rPr lang="en-US" sz="2000" dirty="0" err="1" smtClean="0">
                <a:solidFill>
                  <a:schemeClr val="tx1"/>
                </a:solidFill>
              </a:rPr>
              <a:t>System.out.println</a:t>
            </a:r>
            <a:r>
              <a:rPr lang="en-US" sz="2000" dirty="0" smtClean="0">
                <a:solidFill>
                  <a:schemeClr val="tx1"/>
                </a:solidFill>
              </a:rPr>
              <a:t>("**************");</a:t>
            </a:r>
          </a:p>
          <a:p>
            <a:pPr>
              <a:spcBef>
                <a:spcPct val="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	       }</a:t>
            </a:r>
          </a:p>
          <a:p>
            <a:pPr>
              <a:spcBef>
                <a:spcPct val="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	</a:t>
            </a:r>
            <a:r>
              <a:rPr lang="en-US" sz="2000" b="1" dirty="0" smtClean="0">
                <a:solidFill>
                  <a:schemeClr val="tx1"/>
                </a:solidFill>
              </a:rPr>
              <a:t>else</a:t>
            </a:r>
            <a:r>
              <a:rPr lang="en-US" sz="2000" dirty="0" smtClean="0">
                <a:solidFill>
                  <a:schemeClr val="tx1"/>
                </a:solidFill>
              </a:rPr>
              <a:t>       {</a:t>
            </a:r>
          </a:p>
          <a:p>
            <a:pPr>
              <a:spcBef>
                <a:spcPct val="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		</a:t>
            </a:r>
            <a:r>
              <a:rPr lang="en-US" sz="2000" dirty="0" err="1" smtClean="0">
                <a:solidFill>
                  <a:schemeClr val="tx1"/>
                </a:solidFill>
              </a:rPr>
              <a:t>System.out.println</a:t>
            </a:r>
            <a:r>
              <a:rPr lang="en-US" sz="2000" dirty="0" smtClean="0">
                <a:solidFill>
                  <a:schemeClr val="tx1"/>
                </a:solidFill>
              </a:rPr>
              <a:t>("**************");</a:t>
            </a:r>
          </a:p>
          <a:p>
            <a:pPr>
              <a:spcBef>
                <a:spcPct val="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		</a:t>
            </a:r>
            <a:r>
              <a:rPr lang="en-US" sz="2000" dirty="0" err="1" smtClean="0">
                <a:solidFill>
                  <a:schemeClr val="tx1"/>
                </a:solidFill>
              </a:rPr>
              <a:t>System.out.println</a:t>
            </a:r>
            <a:r>
              <a:rPr lang="en-US" sz="2000" dirty="0" smtClean="0">
                <a:solidFill>
                  <a:schemeClr val="tx1"/>
                </a:solidFill>
              </a:rPr>
              <a:t>("PASSED");</a:t>
            </a:r>
          </a:p>
          <a:p>
            <a:pPr>
              <a:spcBef>
                <a:spcPct val="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		</a:t>
            </a:r>
            <a:r>
              <a:rPr lang="en-US" sz="2000" dirty="0" err="1" smtClean="0">
                <a:solidFill>
                  <a:schemeClr val="tx1"/>
                </a:solidFill>
              </a:rPr>
              <a:t>System.out.println</a:t>
            </a:r>
            <a:r>
              <a:rPr lang="en-US" sz="2000" dirty="0" smtClean="0">
                <a:solidFill>
                  <a:schemeClr val="tx1"/>
                </a:solidFill>
              </a:rPr>
              <a:t>("Congratulations!");</a:t>
            </a:r>
          </a:p>
          <a:p>
            <a:pPr>
              <a:spcBef>
                <a:spcPct val="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		</a:t>
            </a:r>
            <a:r>
              <a:rPr lang="en-US" sz="2000" dirty="0" err="1" smtClean="0">
                <a:solidFill>
                  <a:schemeClr val="tx1"/>
                </a:solidFill>
              </a:rPr>
              <a:t>System.out.println</a:t>
            </a:r>
            <a:r>
              <a:rPr lang="en-US" sz="2000" dirty="0" smtClean="0">
                <a:solidFill>
                  <a:schemeClr val="tx1"/>
                </a:solidFill>
              </a:rPr>
              <a:t>("**************");</a:t>
            </a:r>
          </a:p>
          <a:p>
            <a:pPr>
              <a:spcBef>
                <a:spcPct val="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	     }</a:t>
            </a:r>
          </a:p>
          <a:p>
            <a:pPr>
              <a:spcBef>
                <a:spcPct val="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 </a:t>
            </a: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6" name="~PP3771.WAV">
            <a:hlinkClick r:id="" action="ppaction://media"/>
          </p:cNvPr>
          <p:cNvPicPr>
            <a:picLocks noRot="1" noChangeAspect="1"/>
          </p:cNvPicPr>
          <p:nvPr>
            <a:wavAudioFile r:embed="rId1" name="~PP3771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47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SWITCH: Multiple Choice Conditional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495800" y="5943600"/>
            <a:ext cx="32004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Breaks out of switch 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990600" y="1447800"/>
            <a:ext cx="7086600" cy="4038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rgbClr val="7F0055"/>
                </a:solidFill>
                <a:latin typeface="Courier New"/>
              </a:rPr>
              <a:t>switch</a:t>
            </a:r>
            <a:r>
              <a:rPr lang="en-US" sz="2000" b="1" dirty="0" smtClean="0">
                <a:solidFill>
                  <a:srgbClr val="000000"/>
                </a:solidFill>
                <a:latin typeface="Courier New"/>
              </a:rPr>
              <a:t> (c) {</a:t>
            </a: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/>
              </a:rPr>
              <a:t>	case</a:t>
            </a:r>
            <a:r>
              <a:rPr lang="en-US" sz="20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2000" b="1" dirty="0" smtClean="0">
                <a:solidFill>
                  <a:srgbClr val="2A00FF"/>
                </a:solidFill>
                <a:latin typeface="Courier New"/>
              </a:rPr>
              <a:t>'</a:t>
            </a:r>
            <a:r>
              <a:rPr lang="en-US" sz="2000" b="1" dirty="0" err="1" smtClean="0">
                <a:solidFill>
                  <a:srgbClr val="2A00FF"/>
                </a:solidFill>
                <a:latin typeface="Courier New"/>
              </a:rPr>
              <a:t>a'</a:t>
            </a:r>
            <a:r>
              <a:rPr lang="en-US" sz="2000" b="1" dirty="0" smtClean="0">
                <a:solidFill>
                  <a:srgbClr val="000000"/>
                </a:solidFill>
                <a:latin typeface="Courier New"/>
              </a:rPr>
              <a:t>: </a:t>
            </a: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/>
              </a:rPr>
              <a:t>	case</a:t>
            </a:r>
            <a:r>
              <a:rPr lang="en-US" sz="20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2000" b="1" dirty="0" smtClean="0">
                <a:solidFill>
                  <a:srgbClr val="2A00FF"/>
                </a:solidFill>
                <a:latin typeface="Courier New"/>
              </a:rPr>
              <a:t>'e'</a:t>
            </a:r>
            <a:r>
              <a:rPr lang="en-US" sz="2000" b="1" dirty="0" smtClean="0">
                <a:solidFill>
                  <a:srgbClr val="000000"/>
                </a:solidFill>
                <a:latin typeface="Courier New"/>
              </a:rPr>
              <a:t>: </a:t>
            </a: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/>
              </a:rPr>
              <a:t>	case</a:t>
            </a:r>
            <a:r>
              <a:rPr lang="en-US" sz="20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2000" b="1" dirty="0" smtClean="0">
                <a:solidFill>
                  <a:srgbClr val="2A00FF"/>
                </a:solidFill>
                <a:latin typeface="Courier New"/>
              </a:rPr>
              <a:t>'i'</a:t>
            </a:r>
            <a:r>
              <a:rPr lang="en-US" sz="2000" b="1" dirty="0" smtClean="0">
                <a:solidFill>
                  <a:srgbClr val="000000"/>
                </a:solidFill>
                <a:latin typeface="Courier New"/>
              </a:rPr>
              <a:t>:</a:t>
            </a: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/>
              </a:rPr>
              <a:t>	case</a:t>
            </a:r>
            <a:r>
              <a:rPr lang="en-US" sz="20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2000" b="1" dirty="0" smtClean="0">
                <a:solidFill>
                  <a:srgbClr val="2A00FF"/>
                </a:solidFill>
                <a:latin typeface="Courier New"/>
              </a:rPr>
              <a:t>'o'</a:t>
            </a:r>
            <a:r>
              <a:rPr lang="en-US" sz="2000" b="1" dirty="0" smtClean="0">
                <a:solidFill>
                  <a:srgbClr val="000000"/>
                </a:solidFill>
                <a:latin typeface="Courier New"/>
              </a:rPr>
              <a:t>: </a:t>
            </a: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/>
              </a:rPr>
              <a:t>	case</a:t>
            </a:r>
            <a:r>
              <a:rPr lang="en-US" sz="20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2000" b="1" dirty="0" smtClean="0">
                <a:solidFill>
                  <a:srgbClr val="2A00FF"/>
                </a:solidFill>
                <a:latin typeface="Courier New"/>
              </a:rPr>
              <a:t>'u'</a:t>
            </a:r>
            <a:r>
              <a:rPr lang="en-US" sz="2000" b="1" dirty="0" smtClean="0">
                <a:solidFill>
                  <a:srgbClr val="000000"/>
                </a:solidFill>
                <a:latin typeface="Courier New"/>
              </a:rPr>
              <a:t>: </a:t>
            </a:r>
          </a:p>
          <a:p>
            <a:r>
              <a:rPr lang="en-US" sz="2000" b="1" dirty="0" smtClean="0">
                <a:solidFill>
                  <a:srgbClr val="000000"/>
                </a:solidFill>
                <a:latin typeface="Courier New"/>
              </a:rPr>
              <a:t>		</a:t>
            </a:r>
            <a:r>
              <a:rPr lang="en-US" sz="2000" b="1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2000" b="1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2000" b="1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2000" b="1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2000" b="1" i="1" dirty="0" smtClean="0">
                <a:solidFill>
                  <a:srgbClr val="2A00FF"/>
                </a:solidFill>
                <a:latin typeface="Courier New"/>
              </a:rPr>
              <a:t>"Vowel"</a:t>
            </a:r>
            <a:r>
              <a:rPr lang="en-US" sz="2000" b="1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/>
              </a:rPr>
              <a:t>		break</a:t>
            </a:r>
            <a:r>
              <a:rPr lang="en-US" sz="20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2000" b="1" dirty="0" smtClean="0">
                <a:solidFill>
                  <a:srgbClr val="7F0055"/>
                </a:solidFill>
                <a:latin typeface="Courier New"/>
              </a:rPr>
              <a:t>	default</a:t>
            </a:r>
            <a:r>
              <a:rPr lang="en-US" sz="2000" b="1" dirty="0" smtClean="0">
                <a:solidFill>
                  <a:srgbClr val="000000"/>
                </a:solidFill>
                <a:latin typeface="Courier New"/>
              </a:rPr>
              <a:t>: </a:t>
            </a:r>
          </a:p>
          <a:p>
            <a:r>
              <a:rPr lang="en-US" sz="2000" b="1" dirty="0" smtClean="0">
                <a:solidFill>
                  <a:srgbClr val="000000"/>
                </a:solidFill>
                <a:latin typeface="Courier New"/>
              </a:rPr>
              <a:t>		</a:t>
            </a:r>
            <a:r>
              <a:rPr lang="en-US" sz="2000" b="1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sz="2000" b="1" i="1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sz="2000" b="1" i="1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sz="2000" b="1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2000" b="1" i="1" dirty="0" smtClean="0">
                <a:solidFill>
                  <a:srgbClr val="2A00FF"/>
                </a:solidFill>
                <a:latin typeface="Courier New"/>
              </a:rPr>
              <a:t>"Consonant"</a:t>
            </a:r>
            <a:r>
              <a:rPr lang="en-US" sz="2000" b="1" i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 smtClean="0">
              <a:solidFill>
                <a:schemeClr val="tx1"/>
              </a:solidFill>
            </a:endParaRPr>
          </a:p>
        </p:txBody>
      </p:sp>
      <p:cxnSp>
        <p:nvCxnSpPr>
          <p:cNvPr id="17" name="Straight Arrow Connector 16"/>
          <p:cNvCxnSpPr>
            <a:stCxn id="16" idx="0"/>
          </p:cNvCxnSpPr>
          <p:nvPr/>
        </p:nvCxnSpPr>
        <p:spPr>
          <a:xfrm rot="16200000" flipV="1">
            <a:off x="3771900" y="3619500"/>
            <a:ext cx="1752600" cy="2895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762000" y="6019800"/>
            <a:ext cx="32766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Covers cases not explicitly enumerated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rot="5400000" flipH="1" flipV="1">
            <a:off x="1638300" y="4914900"/>
            <a:ext cx="15240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505200" y="1219200"/>
            <a:ext cx="30480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 character is enclosed  in single quotes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rot="10800000" flipV="1">
            <a:off x="3124200" y="1905000"/>
            <a:ext cx="167640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~PP1513.WAV">
            <a:hlinkClick r:id="" action="ppaction://media"/>
          </p:cNvPr>
          <p:cNvPicPr>
            <a:picLocks noRot="1" noChangeAspect="1"/>
          </p:cNvPicPr>
          <p:nvPr>
            <a:wavAudioFile r:embed="rId2" name="~PP151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22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6" grpId="0" animBg="1"/>
      <p:bldP spid="21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While Loops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" y="1524000"/>
            <a:ext cx="7239000" cy="2514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2">
              <a:spcBef>
                <a:spcPct val="0"/>
              </a:spcBef>
            </a:pPr>
            <a:r>
              <a:rPr lang="en-US" b="1" dirty="0" err="1" smtClean="0"/>
              <a:t>int</a:t>
            </a:r>
            <a:r>
              <a:rPr lang="en-US" b="1" dirty="0" smtClean="0"/>
              <a:t> </a:t>
            </a:r>
            <a:r>
              <a:rPr lang="en-US" dirty="0" smtClean="0"/>
              <a:t>product = 1; </a:t>
            </a:r>
          </a:p>
          <a:p>
            <a:pPr marL="0" lvl="2">
              <a:spcBef>
                <a:spcPct val="0"/>
              </a:spcBef>
            </a:pP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nextNum</a:t>
            </a:r>
            <a:r>
              <a:rPr lang="en-US" dirty="0" smtClean="0"/>
              <a:t> = </a:t>
            </a:r>
            <a:r>
              <a:rPr lang="en-US" dirty="0" err="1" smtClean="0"/>
              <a:t>Console.readInt</a:t>
            </a:r>
            <a:r>
              <a:rPr lang="en-US" dirty="0"/>
              <a:t>(); </a:t>
            </a:r>
            <a:endParaRPr lang="en-US" dirty="0" smtClean="0"/>
          </a:p>
          <a:p>
            <a:pPr marL="0" lvl="2">
              <a:spcBef>
                <a:spcPct val="0"/>
              </a:spcBef>
            </a:pPr>
            <a:r>
              <a:rPr lang="en-US" b="1" dirty="0" smtClean="0"/>
              <a:t>while</a:t>
            </a:r>
            <a:r>
              <a:rPr lang="en-US" dirty="0" smtClean="0"/>
              <a:t> (</a:t>
            </a:r>
            <a:r>
              <a:rPr lang="en-US" dirty="0" err="1" smtClean="0"/>
              <a:t>nextNum</a:t>
            </a:r>
            <a:r>
              <a:rPr lang="en-US" dirty="0" smtClean="0"/>
              <a:t> &gt;= 0) { </a:t>
            </a:r>
          </a:p>
          <a:p>
            <a:pPr marL="0" lvl="2">
              <a:spcBef>
                <a:spcPct val="0"/>
              </a:spcBef>
            </a:pPr>
            <a:r>
              <a:rPr lang="en-US" dirty="0" smtClean="0"/>
              <a:t>	product = product* </a:t>
            </a:r>
            <a:r>
              <a:rPr lang="en-US" dirty="0" err="1" smtClean="0"/>
              <a:t>nextNum</a:t>
            </a:r>
            <a:r>
              <a:rPr lang="en-US" dirty="0" smtClean="0"/>
              <a:t>; </a:t>
            </a:r>
          </a:p>
          <a:p>
            <a:pPr marL="0" lvl="2">
              <a:spcBef>
                <a:spcPct val="0"/>
              </a:spcBef>
            </a:pPr>
            <a:r>
              <a:rPr lang="en-US" dirty="0"/>
              <a:t>	</a:t>
            </a:r>
            <a:r>
              <a:rPr lang="en-US" dirty="0" err="1" smtClean="0"/>
              <a:t>nextNum</a:t>
            </a:r>
            <a:r>
              <a:rPr lang="en-US" dirty="0" smtClean="0"/>
              <a:t> = </a:t>
            </a:r>
            <a:r>
              <a:rPr lang="en-US" dirty="0" err="1" smtClean="0"/>
              <a:t>Console.readInt</a:t>
            </a:r>
            <a:r>
              <a:rPr lang="en-US" dirty="0"/>
              <a:t>(); </a:t>
            </a:r>
            <a:endParaRPr lang="en-US" dirty="0" smtClean="0"/>
          </a:p>
          <a:p>
            <a:pPr marL="0" lvl="2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err="1" smtClean="0"/>
              <a:t>System.out.print</a:t>
            </a:r>
            <a:r>
              <a:rPr lang="en-US" dirty="0" smtClean="0"/>
              <a:t> (product);</a:t>
            </a:r>
            <a:endParaRPr lang="en-US" sz="2400" dirty="0">
              <a:latin typeface="Courier New" pitchFamily="49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4343400"/>
            <a:ext cx="451327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~PP2542.WAV">
            <a:hlinkClick r:id="" action="ppaction://media"/>
          </p:cNvPr>
          <p:cNvPicPr>
            <a:picLocks noRot="1" noChangeAspect="1"/>
          </p:cNvPicPr>
          <p:nvPr>
            <a:wavAudioFile r:embed="rId2" name="~PP2542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63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While Loops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" y="1524000"/>
            <a:ext cx="7239000" cy="2514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2">
              <a:spcBef>
                <a:spcPct val="0"/>
              </a:spcBef>
            </a:pPr>
            <a:r>
              <a:rPr lang="en-US" b="1" dirty="0" err="1" smtClean="0"/>
              <a:t>int</a:t>
            </a:r>
            <a:r>
              <a:rPr lang="en-US" b="1" dirty="0" smtClean="0"/>
              <a:t> </a:t>
            </a:r>
            <a:r>
              <a:rPr lang="en-US" dirty="0" smtClean="0"/>
              <a:t>product = 1; </a:t>
            </a:r>
          </a:p>
          <a:p>
            <a:pPr marL="0" lvl="2">
              <a:spcBef>
                <a:spcPct val="0"/>
              </a:spcBef>
            </a:pP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nextNum</a:t>
            </a:r>
            <a:r>
              <a:rPr lang="en-US" dirty="0" smtClean="0"/>
              <a:t> = </a:t>
            </a:r>
            <a:r>
              <a:rPr lang="en-US" dirty="0" err="1" smtClean="0"/>
              <a:t>Console.readInt</a:t>
            </a:r>
            <a:r>
              <a:rPr lang="en-US" dirty="0"/>
              <a:t>(); </a:t>
            </a:r>
            <a:endParaRPr lang="en-US" dirty="0" smtClean="0"/>
          </a:p>
          <a:p>
            <a:pPr marL="0" lvl="2">
              <a:spcBef>
                <a:spcPct val="0"/>
              </a:spcBef>
            </a:pPr>
            <a:r>
              <a:rPr lang="en-US" b="1" dirty="0" smtClean="0"/>
              <a:t>while</a:t>
            </a:r>
            <a:r>
              <a:rPr lang="en-US" dirty="0" smtClean="0"/>
              <a:t> (</a:t>
            </a:r>
            <a:r>
              <a:rPr lang="en-US" dirty="0" err="1" smtClean="0"/>
              <a:t>nextNum</a:t>
            </a:r>
            <a:r>
              <a:rPr lang="en-US" dirty="0" smtClean="0"/>
              <a:t> &gt;= 0) { </a:t>
            </a:r>
          </a:p>
          <a:p>
            <a:pPr marL="0" lvl="2">
              <a:spcBef>
                <a:spcPct val="0"/>
              </a:spcBef>
            </a:pPr>
            <a:r>
              <a:rPr lang="en-US" dirty="0" smtClean="0"/>
              <a:t>	product = product* </a:t>
            </a:r>
            <a:r>
              <a:rPr lang="en-US" dirty="0" err="1" smtClean="0"/>
              <a:t>nextNum</a:t>
            </a:r>
            <a:r>
              <a:rPr lang="en-US" dirty="0" smtClean="0"/>
              <a:t>; </a:t>
            </a:r>
          </a:p>
          <a:p>
            <a:pPr marL="0" lvl="2">
              <a:spcBef>
                <a:spcPct val="0"/>
              </a:spcBef>
            </a:pPr>
            <a:r>
              <a:rPr lang="en-US" dirty="0"/>
              <a:t>	</a:t>
            </a:r>
            <a:r>
              <a:rPr lang="en-US" dirty="0" err="1" smtClean="0"/>
              <a:t>nextNum</a:t>
            </a:r>
            <a:r>
              <a:rPr lang="en-US" dirty="0" smtClean="0"/>
              <a:t> = </a:t>
            </a:r>
            <a:r>
              <a:rPr lang="en-US" dirty="0" err="1" smtClean="0"/>
              <a:t>Console.readInt</a:t>
            </a:r>
            <a:r>
              <a:rPr lang="en-US" dirty="0"/>
              <a:t>(); </a:t>
            </a:r>
            <a:endParaRPr lang="en-US" dirty="0" smtClean="0"/>
          </a:p>
          <a:p>
            <a:pPr marL="0" lvl="2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err="1" smtClean="0"/>
              <a:t>System.out.print</a:t>
            </a:r>
            <a:r>
              <a:rPr lang="en-US" dirty="0" smtClean="0"/>
              <a:t> (product);</a:t>
            </a:r>
            <a:endParaRPr lang="en-US" sz="2400" dirty="0">
              <a:latin typeface="Courier New" pitchFamily="49" charset="0"/>
            </a:endParaRPr>
          </a:p>
        </p:txBody>
      </p:sp>
      <p:pic>
        <p:nvPicPr>
          <p:cNvPr id="6" name="~PP3240.WAV">
            <a:hlinkClick r:id="" action="ppaction://media"/>
          </p:cNvPr>
          <p:cNvPicPr>
            <a:picLocks noRot="1" noChangeAspect="1"/>
          </p:cNvPicPr>
          <p:nvPr>
            <a:wavAudioFile r:embed="rId2" name="~PP324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38400" y="2895600"/>
            <a:ext cx="2514600" cy="50292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3687774"/>
      </p:ext>
    </p:extLst>
  </p:cSld>
  <p:clrMapOvr>
    <a:masterClrMapping/>
  </p:clrMapOvr>
  <p:transition advTm="685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Input Class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600" y="990600"/>
            <a:ext cx="8229600" cy="5791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class</a:t>
            </a:r>
            <a:r>
              <a:rPr lang="en-US" sz="1600" dirty="0" smtClean="0">
                <a:solidFill>
                  <a:schemeClr val="tx1"/>
                </a:solidFill>
              </a:rPr>
              <a:t> Console {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    </a:t>
            </a:r>
            <a:r>
              <a:rPr lang="en-US" sz="1600" b="1" dirty="0" smtClean="0">
                <a:solidFill>
                  <a:schemeClr val="tx1"/>
                </a:solidFill>
              </a:rPr>
              <a:t>static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BufferedReader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inputStream</a:t>
            </a:r>
            <a:r>
              <a:rPr lang="en-US" sz="1600" dirty="0" smtClean="0">
                <a:solidFill>
                  <a:schemeClr val="tx1"/>
                </a:solidFill>
              </a:rPr>
              <a:t> = 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        </a:t>
            </a:r>
            <a:r>
              <a:rPr lang="en-US" sz="1600" b="1" dirty="0" smtClean="0">
                <a:solidFill>
                  <a:schemeClr val="tx1"/>
                </a:solidFill>
              </a:rPr>
              <a:t>new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BufferedReader</a:t>
            </a:r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b="1" dirty="0" smtClean="0">
                <a:solidFill>
                  <a:schemeClr val="tx1"/>
                </a:solidFill>
              </a:rPr>
              <a:t>new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InputStreamReader</a:t>
            </a:r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</a:rPr>
              <a:t>System.in</a:t>
            </a:r>
            <a:r>
              <a:rPr lang="en-US" sz="1600" dirty="0" smtClean="0">
                <a:solidFill>
                  <a:schemeClr val="tx1"/>
                </a:solidFill>
              </a:rPr>
              <a:t>));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    </a:t>
            </a: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static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int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readInt</a:t>
            </a:r>
            <a:r>
              <a:rPr lang="en-US" sz="1600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</a:rPr>
              <a:t>try</a:t>
            </a:r>
            <a:r>
              <a:rPr lang="en-US" sz="1600" dirty="0" smtClean="0">
                <a:solidFill>
                  <a:schemeClr val="tx1"/>
                </a:solidFill>
              </a:rPr>
              <a:t> {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	</a:t>
            </a:r>
            <a:r>
              <a:rPr lang="en-US" sz="1600" b="1" dirty="0" smtClean="0">
                <a:solidFill>
                  <a:schemeClr val="tx1"/>
                </a:solidFill>
              </a:rPr>
              <a:t>return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Integer.parseInt</a:t>
            </a:r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</a:rPr>
              <a:t>inputStream.readLine</a:t>
            </a:r>
            <a:r>
              <a:rPr lang="en-US" sz="1600" dirty="0" smtClean="0">
                <a:solidFill>
                  <a:schemeClr val="tx1"/>
                </a:solidFill>
              </a:rPr>
              <a:t>());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} </a:t>
            </a:r>
            <a:r>
              <a:rPr lang="en-US" sz="1600" b="1" dirty="0" smtClean="0">
                <a:solidFill>
                  <a:schemeClr val="tx1"/>
                </a:solidFill>
              </a:rPr>
              <a:t>catch</a:t>
            </a:r>
            <a:r>
              <a:rPr lang="en-US" sz="1600" dirty="0" smtClean="0">
                <a:solidFill>
                  <a:schemeClr val="tx1"/>
                </a:solidFill>
              </a:rPr>
              <a:t> (Exception e) {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	</a:t>
            </a:r>
            <a:r>
              <a:rPr lang="en-US" sz="1600" dirty="0" err="1" smtClean="0">
                <a:solidFill>
                  <a:schemeClr val="tx1"/>
                </a:solidFill>
              </a:rPr>
              <a:t>System.out.println</a:t>
            </a:r>
            <a:r>
              <a:rPr lang="en-US" sz="1600" dirty="0" smtClean="0">
                <a:solidFill>
                  <a:schemeClr val="tx1"/>
                </a:solidFill>
              </a:rPr>
              <a:t>(e);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	return 0; 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}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    }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    </a:t>
            </a: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static</a:t>
            </a:r>
            <a:r>
              <a:rPr lang="en-US" sz="1600" dirty="0" smtClean="0">
                <a:solidFill>
                  <a:schemeClr val="tx1"/>
                </a:solidFill>
              </a:rPr>
              <a:t> String </a:t>
            </a:r>
            <a:r>
              <a:rPr lang="en-US" sz="1600" dirty="0" err="1" smtClean="0">
                <a:solidFill>
                  <a:schemeClr val="tx1"/>
                </a:solidFill>
              </a:rPr>
              <a:t>readString</a:t>
            </a:r>
            <a:r>
              <a:rPr lang="en-US" sz="1600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</a:rPr>
              <a:t>try</a:t>
            </a:r>
            <a:r>
              <a:rPr lang="en-US" sz="1600" dirty="0" smtClean="0">
                <a:solidFill>
                  <a:schemeClr val="tx1"/>
                </a:solidFill>
              </a:rPr>
              <a:t> {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	</a:t>
            </a:r>
            <a:r>
              <a:rPr lang="en-US" sz="1600" b="1" dirty="0" smtClean="0">
                <a:solidFill>
                  <a:schemeClr val="tx1"/>
                </a:solidFill>
              </a:rPr>
              <a:t>return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inputStream.readLine</a:t>
            </a:r>
            <a:r>
              <a:rPr lang="en-US" sz="1600" dirty="0" smtClean="0">
                <a:solidFill>
                  <a:schemeClr val="tx1"/>
                </a:solidFill>
              </a:rPr>
              <a:t>();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} </a:t>
            </a:r>
            <a:r>
              <a:rPr lang="en-US" sz="1600" b="1" dirty="0" smtClean="0">
                <a:solidFill>
                  <a:schemeClr val="tx1"/>
                </a:solidFill>
              </a:rPr>
              <a:t>catch</a:t>
            </a:r>
            <a:r>
              <a:rPr lang="en-US" sz="1600" dirty="0" smtClean="0">
                <a:solidFill>
                  <a:schemeClr val="tx1"/>
                </a:solidFill>
              </a:rPr>
              <a:t> (Exception e) {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	</a:t>
            </a:r>
            <a:r>
              <a:rPr lang="en-US" sz="1600" dirty="0" err="1" smtClean="0">
                <a:solidFill>
                  <a:schemeClr val="tx1"/>
                </a:solidFill>
              </a:rPr>
              <a:t>System.out.println</a:t>
            </a:r>
            <a:r>
              <a:rPr lang="en-US" sz="1600" dirty="0" smtClean="0">
                <a:solidFill>
                  <a:schemeClr val="tx1"/>
                </a:solidFill>
              </a:rPr>
              <a:t>(e);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	return ""; 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	}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    }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   ... //other methods	</a:t>
            </a:r>
          </a:p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}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4" name="~PP669.WAV">
            <a:hlinkClick r:id="" action="ppaction://media"/>
          </p:cNvPr>
          <p:cNvPicPr>
            <a:picLocks noRot="1" noChangeAspect="1"/>
          </p:cNvPicPr>
          <p:nvPr>
            <a:wavAudioFile r:embed="rId1" name="~PP669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053129"/>
      </p:ext>
    </p:extLst>
  </p:cSld>
  <p:clrMapOvr>
    <a:masterClrMapping/>
  </p:clrMapOvr>
  <p:transition advTm="4110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.7|11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1.1|12.5|320|6.6|3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2|35.2|7.1|15.9|4.5|11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9.6|72.3|47.9|11.4|59.7|1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1.1|12.5|320|6.6|3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1.1|12.5|320|6.6|3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1.1|12.5|320|6.6|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4|11.5|74.8|1.3|121.6|1.5|1.5|48.2|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4|11.5|74.8|1.3|121.6|1.5|1.5|48.2|2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1.4|1.1|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4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9.7|45.8|2.7|2.5|24.1|1.3|1.8|19.2|45.5|44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.4|56.6|108.2|1.3|13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4.8|1.2|1.3|2.9|6.3|1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3764</TotalTime>
  <Words>1159</Words>
  <Application>Microsoft Office PowerPoint</Application>
  <PresentationFormat>On-screen Show (4:3)</PresentationFormat>
  <Paragraphs>321</Paragraphs>
  <Slides>26</Slides>
  <Notes>8</Notes>
  <HiddenSlides>0</HiddenSlides>
  <MMClips>21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Oriel</vt:lpstr>
      <vt:lpstr>Comp 401  Overview of Java Conventional Programming</vt:lpstr>
      <vt:lpstr>Brief Review</vt:lpstr>
      <vt:lpstr>Types, Variables, Assignment, Constant, Expressions</vt:lpstr>
      <vt:lpstr>Arrays</vt:lpstr>
      <vt:lpstr>Conditionals and Output</vt:lpstr>
      <vt:lpstr>SWITCH: Multiple Choice Conditional</vt:lpstr>
      <vt:lpstr>While Loops</vt:lpstr>
      <vt:lpstr>While Loops</vt:lpstr>
      <vt:lpstr>Input Class</vt:lpstr>
      <vt:lpstr>Exceptions and Try-Catch Block</vt:lpstr>
      <vt:lpstr>Alternative Exception-Free Java Library</vt:lpstr>
      <vt:lpstr>Methods/Procedures/Functions</vt:lpstr>
      <vt:lpstr>Call Chains</vt:lpstr>
      <vt:lpstr>Main Method Details</vt:lpstr>
      <vt:lpstr>Running Main Class</vt:lpstr>
      <vt:lpstr>Array Subscript Error</vt:lpstr>
      <vt:lpstr>Safe Arg Printer</vt:lpstr>
      <vt:lpstr>Safe Arg Printer (edit in class)</vt:lpstr>
      <vt:lpstr>Safe Arg Printer</vt:lpstr>
      <vt:lpstr>For Loops and Comments</vt:lpstr>
      <vt:lpstr>Accessing Substrings</vt:lpstr>
      <vt:lpstr>Arrays</vt:lpstr>
      <vt:lpstr>Class with Multiple Methods</vt:lpstr>
      <vt:lpstr>Monolithic Method</vt:lpstr>
      <vt:lpstr>Method Decomposition</vt:lpstr>
      <vt:lpstr>Method Decomposition (Contd.)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dewan</cp:lastModifiedBy>
  <cp:revision>520</cp:revision>
  <dcterms:created xsi:type="dcterms:W3CDTF">2006-08-16T00:00:00Z</dcterms:created>
  <dcterms:modified xsi:type="dcterms:W3CDTF">2013-08-19T17:02:22Z</dcterms:modified>
</cp:coreProperties>
</file>