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385" r:id="rId2"/>
    <p:sldId id="381" r:id="rId3"/>
    <p:sldId id="382" r:id="rId4"/>
    <p:sldId id="365" r:id="rId5"/>
    <p:sldId id="366" r:id="rId6"/>
    <p:sldId id="367" r:id="rId7"/>
    <p:sldId id="368" r:id="rId8"/>
    <p:sldId id="369" r:id="rId9"/>
    <p:sldId id="370" r:id="rId10"/>
    <p:sldId id="371" r:id="rId11"/>
    <p:sldId id="299" r:id="rId12"/>
    <p:sldId id="312" r:id="rId13"/>
    <p:sldId id="313" r:id="rId14"/>
    <p:sldId id="363" r:id="rId15"/>
    <p:sldId id="314" r:id="rId16"/>
    <p:sldId id="306" r:id="rId17"/>
    <p:sldId id="322" r:id="rId18"/>
    <p:sldId id="324" r:id="rId19"/>
    <p:sldId id="325" r:id="rId20"/>
    <p:sldId id="326" r:id="rId21"/>
    <p:sldId id="327" r:id="rId22"/>
    <p:sldId id="328" r:id="rId23"/>
    <p:sldId id="372" r:id="rId24"/>
    <p:sldId id="329" r:id="rId25"/>
    <p:sldId id="330" r:id="rId26"/>
    <p:sldId id="373" r:id="rId27"/>
    <p:sldId id="374" r:id="rId28"/>
    <p:sldId id="377" r:id="rId29"/>
    <p:sldId id="379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49" autoAdjust="0"/>
    <p:restoredTop sz="94660" autoAdjust="0"/>
  </p:normalViewPr>
  <p:slideViewPr>
    <p:cSldViewPr>
      <p:cViewPr varScale="1">
        <p:scale>
          <a:sx n="83" d="100"/>
          <a:sy n="83" d="100"/>
        </p:scale>
        <p:origin x="-43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9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19B5EC-3C98-4555-AA75-988B6A880D45}" type="slidenum">
              <a:rPr lang="en-US"/>
              <a:pPr/>
              <a:t>23</a:t>
            </a:fld>
            <a:endParaRPr lang="en-US"/>
          </a:p>
        </p:txBody>
      </p:sp>
      <p:sp>
        <p:nvSpPr>
          <p:cNvPr id="65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2" Type="http://schemas.microsoft.com/office/2007/relationships/media" Target="../media/media21.WAV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2" Type="http://schemas.microsoft.com/office/2007/relationships/media" Target="../media/media22.WAV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</a:t>
            </a:r>
            <a:r>
              <a:rPr lang="en-US" dirty="0" smtClean="0"/>
              <a:t>110/401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Encapsulation and Least Privilege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Prasun Dewan</a:t>
            </a:r>
            <a:endParaRPr lang="en-US" dirty="0"/>
          </a:p>
        </p:txBody>
      </p:sp>
      <p:pic>
        <p:nvPicPr>
          <p:cNvPr id="4" name="~PP212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6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Declare implementation-independent named constants in interfaces</a:t>
            </a:r>
          </a:p>
          <a:p>
            <a:pPr lvl="1"/>
            <a:r>
              <a:rPr lang="en-US" dirty="0" smtClean="0"/>
              <a:t>implementing classes can access them</a:t>
            </a:r>
            <a:endParaRPr lang="en-US" dirty="0"/>
          </a:p>
        </p:txBody>
      </p:sp>
      <p:pic>
        <p:nvPicPr>
          <p:cNvPr id="6" name="~PP350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04663"/>
      </p:ext>
    </p:extLst>
  </p:cSld>
  <p:clrMapOvr>
    <a:masterClrMapping/>
  </p:clrMapOvr>
  <p:transition advTm="27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the Style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990600"/>
            <a:ext cx="8153400" cy="571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height, weight,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getHeight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height;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setHeight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height =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 = weight/(height*height);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getWeight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weight;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setWeight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weight =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 = weight/(height*height);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getBMI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15000" y="3429000"/>
            <a:ext cx="2895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Code repetition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>
          <a:xfrm rot="10800000">
            <a:off x="4267200" y="3200400"/>
            <a:ext cx="1447800" cy="495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5" idx="1"/>
          </p:cNvCxnSpPr>
          <p:nvPr/>
        </p:nvCxnSpPr>
        <p:spPr>
          <a:xfrm rot="10800000" flipV="1">
            <a:off x="4267200" y="3695700"/>
            <a:ext cx="1447800" cy="1409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657600" y="6096000"/>
            <a:ext cx="4648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Assuming </a:t>
            </a:r>
            <a:r>
              <a:rPr lang="en-US" dirty="0" err="1" smtClean="0"/>
              <a:t>ABMICalculator</a:t>
            </a:r>
            <a:r>
              <a:rPr lang="en-US" dirty="0" smtClean="0"/>
              <a:t> does not exist</a:t>
            </a:r>
            <a:endParaRPr lang="en-US" dirty="0"/>
          </a:p>
        </p:txBody>
      </p:sp>
      <p:pic>
        <p:nvPicPr>
          <p:cNvPr id="9" name="~PP333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9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Re-using Code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990600"/>
            <a:ext cx="8153400" cy="579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height, weight,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getHeight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height;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setHeight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height =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dirty="0" err="1" smtClean="0">
                <a:solidFill>
                  <a:schemeClr val="tx1"/>
                </a:solidFill>
              </a:rPr>
              <a:t>calculateBMI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getWeight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weight;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setWeight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weight =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dirty="0" err="1" smtClean="0">
                <a:solidFill>
                  <a:schemeClr val="tx1"/>
                </a:solidFill>
              </a:rPr>
              <a:t>calculateBMI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calculateBMI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weight/(height*height);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….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~PP218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Changing Re-used Code Once for LB, INCH Spreadsheet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990600"/>
            <a:ext cx="8153400" cy="579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height, weight,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</a:t>
            </a:r>
            <a:r>
              <a:rPr lang="en-US" dirty="0" smtClean="0">
                <a:solidFill>
                  <a:schemeClr val="tx1"/>
                </a:solidFill>
              </a:rPr>
              <a:t>…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setHeight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height =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dirty="0" err="1" smtClean="0">
                <a:solidFill>
                  <a:schemeClr val="tx1"/>
                </a:solidFill>
              </a:rPr>
              <a:t>calculateBMI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getWeight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weight;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setWeight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weight =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dirty="0" err="1" smtClean="0">
                <a:solidFill>
                  <a:schemeClr val="tx1"/>
                </a:solidFill>
              </a:rPr>
              <a:t>calculateBMI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calculateBMI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(weight/2.2)/(height * 2.54/100*height*2.54/100);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…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3600" y="6096000"/>
            <a:ext cx="6096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Should </a:t>
            </a:r>
            <a:r>
              <a:rPr lang="en-US" dirty="0" err="1" smtClean="0"/>
              <a:t>calculateBMI</a:t>
            </a:r>
            <a:r>
              <a:rPr lang="en-US" dirty="0" smtClean="0"/>
              <a:t>() be in interface?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343400" y="3124200"/>
            <a:ext cx="3962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Changed units to lb and inches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343400" y="3810000"/>
            <a:ext cx="3962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Have to change a single method</a:t>
            </a:r>
            <a:endParaRPr lang="en-US" dirty="0"/>
          </a:p>
        </p:txBody>
      </p:sp>
      <p:pic>
        <p:nvPicPr>
          <p:cNvPr id="9" name="~PP195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7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Changing Re-used Code Once for LB, INCH Spreadsheet (Review)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990600"/>
            <a:ext cx="8153400" cy="579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height, weight,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</a:t>
            </a:r>
            <a:r>
              <a:rPr lang="en-US" dirty="0" smtClean="0">
                <a:solidFill>
                  <a:schemeClr val="tx1"/>
                </a:solidFill>
              </a:rPr>
              <a:t>…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setHeight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height =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dirty="0" err="1" smtClean="0">
                <a:solidFill>
                  <a:schemeClr val="tx1"/>
                </a:solidFill>
              </a:rPr>
              <a:t>calculateBMI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getWeight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weight;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setWeight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weight =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dirty="0" err="1" smtClean="0">
                <a:solidFill>
                  <a:schemeClr val="tx1"/>
                </a:solidFill>
              </a:rPr>
              <a:t>calculateBMI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calculateBMI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(weight/2.2)/(height * 2.54/100*height*2.54/100);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…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3600" y="6096000"/>
            <a:ext cx="6096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Should </a:t>
            </a:r>
            <a:r>
              <a:rPr lang="en-US" dirty="0" err="1" smtClean="0"/>
              <a:t>calculateBMI</a:t>
            </a:r>
            <a:r>
              <a:rPr lang="en-US" dirty="0" smtClean="0"/>
              <a:t>() be in interface?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343400" y="3124200"/>
            <a:ext cx="3962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Changed units to lb and inches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343400" y="3810000"/>
            <a:ext cx="3962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Have to change a single method</a:t>
            </a:r>
            <a:endParaRPr lang="en-US" dirty="0"/>
          </a:p>
        </p:txBody>
      </p:sp>
      <p:pic>
        <p:nvPicPr>
          <p:cNvPr id="10" name="~PP33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7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Only Public Methods in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752600"/>
            <a:ext cx="8153400" cy="426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height, weight,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getHeight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height;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setHeight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height =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dirty="0" err="1" smtClean="0">
                <a:solidFill>
                  <a:schemeClr val="tx1"/>
                </a:solidFill>
              </a:rPr>
              <a:t>calculateBMI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…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calculateBMI</a:t>
            </a:r>
            <a:r>
              <a:rPr lang="en-US" dirty="0" smtClean="0">
                <a:solidFill>
                  <a:schemeClr val="tx1"/>
                </a:solidFill>
              </a:rPr>
              <a:t>() 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(weight/2.2)/(height * 2.54/100*height*2.54/100);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…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2286000"/>
            <a:ext cx="5181600" cy="3014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2514600" y="6096000"/>
            <a:ext cx="3505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 in interface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 rot="16200000" flipV="1">
            <a:off x="3162300" y="4991100"/>
            <a:ext cx="914400" cy="1295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~PP278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 of Least Privilege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2819400"/>
          </a:xfrm>
        </p:spPr>
        <p:txBody>
          <a:bodyPr/>
          <a:lstStyle/>
          <a:p>
            <a:r>
              <a:rPr lang="en-US" dirty="0" smtClean="0"/>
              <a:t>Do not give a user of some code more rights than it needs</a:t>
            </a:r>
          </a:p>
          <a:p>
            <a:pPr lvl="1"/>
            <a:r>
              <a:rPr lang="en-US" dirty="0" smtClean="0"/>
              <a:t>Code is easier to change</a:t>
            </a:r>
          </a:p>
          <a:p>
            <a:pPr lvl="1"/>
            <a:r>
              <a:rPr lang="en-US" dirty="0" smtClean="0"/>
              <a:t>Need to learn less to use code</a:t>
            </a:r>
          </a:p>
          <a:p>
            <a:pPr lvl="1"/>
            <a:r>
              <a:rPr lang="en-US" dirty="0" smtClean="0"/>
              <a:t>Less likelihood of accidental or malicious  damage to program</a:t>
            </a:r>
          </a:p>
          <a:p>
            <a:r>
              <a:rPr lang="en-US" dirty="0" smtClean="0"/>
              <a:t>Like hiding engine details from car driver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3400" y="4953000"/>
            <a:ext cx="21336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429000" y="4267200"/>
            <a:ext cx="4800600" cy="2438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4267200"/>
            <a:ext cx="2133600" cy="6096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ABMICalculator</a:t>
            </a:r>
            <a:r>
              <a:rPr lang="en-US" dirty="0" smtClean="0"/>
              <a:t> User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05200" y="4343400"/>
            <a:ext cx="21336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ABMICalculator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57600" y="4953000"/>
            <a:ext cx="21336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getWeight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67400" y="4953000"/>
            <a:ext cx="21336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setWeight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57600" y="5486400"/>
            <a:ext cx="21336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867400" y="5486400"/>
            <a:ext cx="21336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657600" y="6019800"/>
            <a:ext cx="21336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getBMI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867400" y="6019800"/>
            <a:ext cx="21336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computeBMI</a:t>
            </a:r>
            <a:r>
              <a:rPr lang="en-US" dirty="0" smtClean="0"/>
              <a:t>()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5" idx="3"/>
            <a:endCxn id="9" idx="1"/>
          </p:cNvCxnSpPr>
          <p:nvPr/>
        </p:nvCxnSpPr>
        <p:spPr>
          <a:xfrm flipV="1">
            <a:off x="2667000" y="5181600"/>
            <a:ext cx="990600" cy="76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3"/>
            <a:endCxn id="10" idx="1"/>
          </p:cNvCxnSpPr>
          <p:nvPr/>
        </p:nvCxnSpPr>
        <p:spPr>
          <a:xfrm flipV="1">
            <a:off x="2667000" y="5181600"/>
            <a:ext cx="3200400" cy="76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5" idx="3"/>
            <a:endCxn id="13" idx="1"/>
          </p:cNvCxnSpPr>
          <p:nvPr/>
        </p:nvCxnSpPr>
        <p:spPr>
          <a:xfrm>
            <a:off x="2667000" y="5257800"/>
            <a:ext cx="3200400" cy="457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5" idx="3"/>
            <a:endCxn id="12" idx="1"/>
          </p:cNvCxnSpPr>
          <p:nvPr/>
        </p:nvCxnSpPr>
        <p:spPr>
          <a:xfrm>
            <a:off x="2667000" y="5257800"/>
            <a:ext cx="990600" cy="457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5" idx="3"/>
            <a:endCxn id="14" idx="1"/>
          </p:cNvCxnSpPr>
          <p:nvPr/>
        </p:nvCxnSpPr>
        <p:spPr>
          <a:xfrm>
            <a:off x="2667000" y="5257800"/>
            <a:ext cx="990600" cy="990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" name="~PP65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3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Code Repetition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752600"/>
            <a:ext cx="8153400" cy="426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height, weight,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	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...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final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LBS_IN_KG = 2.2;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final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CMS_IN_INCH = 2.54;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…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calculateBMI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(weight/LBS_IN_KG) /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 (height*CMS_IN_INCH/100*height*CMS_IN_INCH/100);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…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0" y="6172200"/>
            <a:ext cx="5029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Within same method and has the same value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0"/>
          </p:cNvCxnSpPr>
          <p:nvPr/>
        </p:nvCxnSpPr>
        <p:spPr>
          <a:xfrm rot="16200000" flipV="1">
            <a:off x="3009900" y="4762500"/>
            <a:ext cx="1447800" cy="1371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0"/>
          </p:cNvCxnSpPr>
          <p:nvPr/>
        </p:nvCxnSpPr>
        <p:spPr>
          <a:xfrm rot="5400000" flipH="1" flipV="1">
            <a:off x="4343400" y="4876800"/>
            <a:ext cx="1371600" cy="1219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~PP208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8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Removing Code Repetition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752600"/>
            <a:ext cx="8153400" cy="426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height, weight,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	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...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final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LBS_IN_KG = 2.2;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final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CMS_IN_INCH = 2.54;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…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calculateBMI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heightInMeters</a:t>
            </a:r>
            <a:r>
              <a:rPr lang="en-US" dirty="0" smtClean="0">
                <a:solidFill>
                  <a:schemeClr val="tx1"/>
                </a:solidFill>
              </a:rPr>
              <a:t> = height*CMS_IN_INCH/100;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(weight/LBS_IN_KG) /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 (</a:t>
            </a:r>
            <a:r>
              <a:rPr lang="en-US" dirty="0" err="1" smtClean="0">
                <a:solidFill>
                  <a:schemeClr val="tx1"/>
                </a:solidFill>
              </a:rPr>
              <a:t>heightInMeters</a:t>
            </a:r>
            <a:r>
              <a:rPr lang="en-US" dirty="0" smtClean="0">
                <a:solidFill>
                  <a:schemeClr val="tx1"/>
                </a:solidFill>
              </a:rPr>
              <a:t>*</a:t>
            </a:r>
            <a:r>
              <a:rPr lang="en-US" dirty="0" err="1" smtClean="0">
                <a:solidFill>
                  <a:schemeClr val="tx1"/>
                </a:solidFill>
              </a:rPr>
              <a:t>heightInMeters</a:t>
            </a:r>
            <a:r>
              <a:rPr lang="en-US" dirty="0" smtClean="0">
                <a:solidFill>
                  <a:schemeClr val="tx1"/>
                </a:solidFill>
              </a:rPr>
              <a:t>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…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~PP220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54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Local vs. Global Variable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752600"/>
            <a:ext cx="8153400" cy="426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height, weight,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heightInMeters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...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final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LBS_IN_KG = 2.2;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final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CMS_IN_INCH = 2.54;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…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calculateBMI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heightInMeters</a:t>
            </a:r>
            <a:r>
              <a:rPr lang="en-US" dirty="0" smtClean="0">
                <a:solidFill>
                  <a:schemeClr val="tx1"/>
                </a:solidFill>
              </a:rPr>
              <a:t> = height*CMS_IN_INCH/100;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(weight/LBS_IN_KG) /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 (</a:t>
            </a:r>
            <a:r>
              <a:rPr lang="en-US" dirty="0" err="1" smtClean="0">
                <a:solidFill>
                  <a:schemeClr val="tx1"/>
                </a:solidFill>
              </a:rPr>
              <a:t>heightInMeters</a:t>
            </a:r>
            <a:r>
              <a:rPr lang="en-US" dirty="0" smtClean="0">
                <a:solidFill>
                  <a:schemeClr val="tx1"/>
                </a:solidFill>
              </a:rPr>
              <a:t>*</a:t>
            </a:r>
            <a:r>
              <a:rPr lang="en-US" dirty="0" err="1" smtClean="0">
                <a:solidFill>
                  <a:schemeClr val="tx1"/>
                </a:solidFill>
              </a:rPr>
              <a:t>heightInMeters</a:t>
            </a:r>
            <a:r>
              <a:rPr lang="en-US" dirty="0" smtClean="0">
                <a:solidFill>
                  <a:schemeClr val="tx1"/>
                </a:solidFill>
              </a:rPr>
              <a:t>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…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~PP374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State</a:t>
            </a:r>
          </a:p>
          <a:p>
            <a:r>
              <a:rPr lang="en-US" dirty="0" smtClean="0"/>
              <a:t>Interfaces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7989454"/>
      </p:ext>
    </p:extLst>
  </p:cSld>
  <p:clrMapOvr>
    <a:masterClrMapping/>
  </p:clrMapOvr>
  <p:transition advTm="2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Local vs. Global Variable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219200"/>
            <a:ext cx="8153400" cy="502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height, weight,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heightInMeters</a:t>
            </a:r>
            <a:r>
              <a:rPr lang="en-US" dirty="0" smtClean="0">
                <a:solidFill>
                  <a:schemeClr val="tx1"/>
                </a:solidFill>
              </a:rPr>
              <a:t> = height*CMS_IN_INCH/100;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...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final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LBS_IN_KG = 2.2;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final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CMS_IN_INCH = 2.54;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…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public void </a:t>
            </a:r>
            <a:r>
              <a:rPr lang="en-US" dirty="0" err="1" smtClean="0">
                <a:solidFill>
                  <a:schemeClr val="tx1"/>
                </a:solidFill>
              </a:rPr>
              <a:t>setHeight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heightInMeters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dirty="0" err="1" smtClean="0">
                <a:solidFill>
                  <a:schemeClr val="tx1"/>
                </a:solidFill>
              </a:rPr>
              <a:t>calculateBMI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…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calculateBMI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(weight/LBS_IN_KG) /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 (</a:t>
            </a:r>
            <a:r>
              <a:rPr lang="en-US" dirty="0" err="1" smtClean="0">
                <a:solidFill>
                  <a:schemeClr val="tx1"/>
                </a:solidFill>
              </a:rPr>
              <a:t>heightInMeters</a:t>
            </a:r>
            <a:r>
              <a:rPr lang="en-US" dirty="0" smtClean="0">
                <a:solidFill>
                  <a:schemeClr val="tx1"/>
                </a:solidFill>
              </a:rPr>
              <a:t>*</a:t>
            </a:r>
            <a:r>
              <a:rPr lang="en-US" dirty="0" err="1" smtClean="0">
                <a:solidFill>
                  <a:schemeClr val="tx1"/>
                </a:solidFill>
              </a:rPr>
              <a:t>heightInMeters</a:t>
            </a:r>
            <a:r>
              <a:rPr lang="en-US" dirty="0" smtClean="0">
                <a:solidFill>
                  <a:schemeClr val="tx1"/>
                </a:solidFill>
              </a:rPr>
              <a:t>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…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3352800"/>
            <a:ext cx="3352800" cy="4572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05000" y="6324600"/>
            <a:ext cx="5029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Violating least privilege</a:t>
            </a:r>
            <a:endParaRPr lang="en-US" dirty="0"/>
          </a:p>
        </p:txBody>
      </p:sp>
      <p:cxnSp>
        <p:nvCxnSpPr>
          <p:cNvPr id="7" name="Straight Arrow Connector 6"/>
          <p:cNvCxnSpPr>
            <a:stCxn id="6" idx="0"/>
          </p:cNvCxnSpPr>
          <p:nvPr/>
        </p:nvCxnSpPr>
        <p:spPr>
          <a:xfrm rot="16200000" flipV="1">
            <a:off x="342900" y="2247900"/>
            <a:ext cx="4343400" cy="3810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~PP111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6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990600"/>
            <a:ext cx="8153400" cy="579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height, weight,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</a:t>
            </a:r>
            <a:r>
              <a:rPr lang="en-US" dirty="0" smtClean="0">
                <a:solidFill>
                  <a:schemeClr val="tx1"/>
                </a:solidFill>
              </a:rPr>
              <a:t>…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setHeight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height =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dirty="0" err="1" smtClean="0">
                <a:solidFill>
                  <a:schemeClr val="tx1"/>
                </a:solidFill>
              </a:rPr>
              <a:t>calculateBMI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getWeight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weight;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setWeight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weight =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 = weight/(height*height);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…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calculateBMI</a:t>
            </a:r>
            <a:r>
              <a:rPr lang="en-US" dirty="0" smtClean="0">
                <a:solidFill>
                  <a:schemeClr val="tx1"/>
                </a:solidFill>
              </a:rPr>
              <a:t> 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heightInMetres</a:t>
            </a:r>
            <a:r>
              <a:rPr lang="en-US" dirty="0" smtClean="0">
                <a:solidFill>
                  <a:schemeClr val="tx1"/>
                </a:solidFill>
              </a:rPr>
              <a:t> = height*CMS_IN_INCH/100;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(weight/LBS_IN_KG) / (</a:t>
            </a:r>
            <a:r>
              <a:rPr lang="en-US" dirty="0" err="1" smtClean="0">
                <a:solidFill>
                  <a:schemeClr val="tx1"/>
                </a:solidFill>
              </a:rPr>
              <a:t>heightInMetres</a:t>
            </a:r>
            <a:r>
              <a:rPr lang="en-US" dirty="0" smtClean="0">
                <a:solidFill>
                  <a:schemeClr val="tx1"/>
                </a:solidFill>
              </a:rPr>
              <a:t>*</a:t>
            </a:r>
            <a:r>
              <a:rPr lang="en-US" dirty="0" err="1" smtClean="0">
                <a:solidFill>
                  <a:schemeClr val="tx1"/>
                </a:solidFill>
              </a:rPr>
              <a:t>heightInMetres</a:t>
            </a:r>
            <a:r>
              <a:rPr lang="en-US" dirty="0" smtClean="0">
                <a:solidFill>
                  <a:schemeClr val="tx1"/>
                </a:solidFill>
              </a:rPr>
              <a:t>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…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5410200"/>
            <a:ext cx="7086600" cy="6096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86400" y="4800600"/>
            <a:ext cx="1905000" cy="533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heightInMeters</a:t>
            </a:r>
            <a:r>
              <a:rPr lang="en-US" dirty="0" smtClean="0"/>
              <a:t> scope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1"/>
            <a:endCxn id="4" idx="0"/>
          </p:cNvCxnSpPr>
          <p:nvPr/>
        </p:nvCxnSpPr>
        <p:spPr>
          <a:xfrm rot="10800000" flipV="1">
            <a:off x="4305300" y="5067300"/>
            <a:ext cx="1181100" cy="342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33400" y="2971800"/>
            <a:ext cx="7086600" cy="16002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24400" y="2438400"/>
            <a:ext cx="19050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 a scope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1"/>
            <a:endCxn id="8" idx="0"/>
          </p:cNvCxnSpPr>
          <p:nvPr/>
        </p:nvCxnSpPr>
        <p:spPr>
          <a:xfrm rot="10800000" flipV="1">
            <a:off x="4076700" y="2628900"/>
            <a:ext cx="647700" cy="342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57200" y="1295400"/>
            <a:ext cx="7543800" cy="5257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248400" y="381000"/>
            <a:ext cx="19050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  scope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26" idx="1"/>
            <a:endCxn id="21" idx="0"/>
          </p:cNvCxnSpPr>
          <p:nvPr/>
        </p:nvCxnSpPr>
        <p:spPr>
          <a:xfrm rot="10800000" flipV="1">
            <a:off x="4229100" y="571500"/>
            <a:ext cx="2019300" cy="723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~PP274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4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21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1676400"/>
            <a:ext cx="8305800" cy="457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of Public Items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2057400"/>
            <a:ext cx="8153400" cy="2362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height, weight,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</a:t>
            </a:r>
            <a:r>
              <a:rPr lang="en-US" dirty="0" smtClean="0">
                <a:solidFill>
                  <a:schemeClr val="tx1"/>
                </a:solidFill>
              </a:rPr>
              <a:t>…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getWeight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weight;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…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4572000"/>
            <a:ext cx="8153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ObjectEditor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5257800"/>
            <a:ext cx="8153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62600" y="990600"/>
            <a:ext cx="26670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getWeight</a:t>
            </a:r>
            <a:r>
              <a:rPr lang="en-US" dirty="0" smtClean="0"/>
              <a:t>() scope includes all classes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1"/>
            <a:endCxn id="8" idx="0"/>
          </p:cNvCxnSpPr>
          <p:nvPr/>
        </p:nvCxnSpPr>
        <p:spPr>
          <a:xfrm rot="10800000" flipV="1">
            <a:off x="4305300" y="1295400"/>
            <a:ext cx="1257300" cy="381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~PP278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5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Scope Modifiers</a:t>
            </a:r>
            <a:endParaRPr lang="en-US" dirty="0"/>
          </a:p>
        </p:txBody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7924800" cy="3505200"/>
          </a:xfrm>
        </p:spPr>
        <p:txBody>
          <a:bodyPr/>
          <a:lstStyle/>
          <a:p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>
                <a:cs typeface="Times New Roman" pitchFamily="18" charset="0"/>
              </a:rPr>
              <a:t>: accessible in all classes.</a:t>
            </a:r>
          </a:p>
          <a:p>
            <a:r>
              <a:rPr lang="en-US" b="1" dirty="0" smtClean="0">
                <a:cs typeface="Times New Roman" pitchFamily="18" charset="0"/>
              </a:rPr>
              <a:t>protected</a:t>
            </a:r>
            <a:r>
              <a:rPr lang="en-US" dirty="0">
                <a:cs typeface="Times New Roman" pitchFamily="18" charset="0"/>
              </a:rPr>
              <a:t>: accessible in all subclasses of its class and all classes in its package</a:t>
            </a:r>
            <a:r>
              <a:rPr lang="en-US" dirty="0" smtClean="0">
                <a:cs typeface="Times New Roman" pitchFamily="18" charset="0"/>
              </a:rPr>
              <a:t>.</a:t>
            </a:r>
          </a:p>
          <a:p>
            <a:pPr lvl="1"/>
            <a:r>
              <a:rPr lang="en-US" dirty="0" smtClean="0">
                <a:cs typeface="Times New Roman" pitchFamily="18" charset="0"/>
              </a:rPr>
              <a:t>Will see this later.</a:t>
            </a:r>
          </a:p>
          <a:p>
            <a:pPr lvl="1"/>
            <a:r>
              <a:rPr lang="en-US" dirty="0" smtClean="0">
                <a:cs typeface="Times New Roman" pitchFamily="18" charset="0"/>
              </a:rPr>
              <a:t>Many of the variables/methods in lecture code have protected access even though PPT slides do not show it</a:t>
            </a:r>
            <a:endParaRPr lang="en-US" dirty="0">
              <a:cs typeface="Times New Roman" pitchFamily="18" charset="0"/>
            </a:endParaRPr>
          </a:p>
          <a:p>
            <a:r>
              <a:rPr lang="en-US" b="1" dirty="0" smtClean="0">
                <a:cs typeface="Times New Roman" pitchFamily="18" charset="0"/>
              </a:rPr>
              <a:t>default</a:t>
            </a:r>
            <a:r>
              <a:rPr lang="en-US" dirty="0">
                <a:cs typeface="Times New Roman" pitchFamily="18" charset="0"/>
              </a:rPr>
              <a:t>: accessible in all classes in its package.</a:t>
            </a:r>
          </a:p>
          <a:p>
            <a:r>
              <a:rPr lang="en-US" b="1" dirty="0" smtClean="0">
                <a:cs typeface="Times New Roman" pitchFamily="18" charset="0"/>
              </a:rPr>
              <a:t>private</a:t>
            </a:r>
            <a:r>
              <a:rPr lang="en-US" dirty="0">
                <a:cs typeface="Times New Roman" pitchFamily="18" charset="0"/>
              </a:rPr>
              <a:t>: accessible only in its class.</a:t>
            </a:r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5" name="~PP68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54795" y="4758369"/>
            <a:ext cx="5715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Will use default  access for non public variables as we do not know the full context for the code right now</a:t>
            </a:r>
          </a:p>
        </p:txBody>
      </p:sp>
      <p:sp>
        <p:nvSpPr>
          <p:cNvPr id="7" name="Rectangle 6"/>
          <p:cNvSpPr/>
          <p:nvPr/>
        </p:nvSpPr>
        <p:spPr>
          <a:xfrm>
            <a:off x="976829" y="5794223"/>
            <a:ext cx="5715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purists of least privilege insist on private access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2103670"/>
      </p:ext>
    </p:extLst>
  </p:cSld>
  <p:clrMapOvr>
    <a:masterClrMapping/>
  </p:clrMapOvr>
  <p:transition advTm="141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2838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Identifier 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Region of code where the identifier is visible</a:t>
            </a:r>
          </a:p>
          <a:p>
            <a:r>
              <a:rPr lang="en-US" dirty="0" smtClean="0"/>
              <a:t>Arbitrary scopes not possible</a:t>
            </a:r>
          </a:p>
          <a:p>
            <a:r>
              <a:rPr lang="en-US" dirty="0" smtClean="0"/>
              <a:t>Least Privilege =&gt; Make scope as small as possible</a:t>
            </a:r>
            <a:endParaRPr lang="en-US" dirty="0"/>
          </a:p>
        </p:txBody>
      </p:sp>
      <p:pic>
        <p:nvPicPr>
          <p:cNvPr id="6" name="~PP352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0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Following Least Privilege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" y="990600"/>
            <a:ext cx="8153400" cy="579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height, weight,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</a:t>
            </a:r>
            <a:r>
              <a:rPr lang="en-US" dirty="0" smtClean="0">
                <a:solidFill>
                  <a:schemeClr val="tx1"/>
                </a:solidFill>
              </a:rPr>
              <a:t>…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setHeight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height =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dirty="0" err="1" smtClean="0">
                <a:solidFill>
                  <a:schemeClr val="tx1"/>
                </a:solidFill>
              </a:rPr>
              <a:t>calculateBMI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getWeight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weight;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setWeight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weight =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 = weight/(height*height);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…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calculateBMI</a:t>
            </a:r>
            <a:r>
              <a:rPr lang="en-US" dirty="0" smtClean="0">
                <a:solidFill>
                  <a:schemeClr val="tx1"/>
                </a:solidFill>
              </a:rPr>
              <a:t>() 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heightInMetres</a:t>
            </a:r>
            <a:r>
              <a:rPr lang="en-US" dirty="0" smtClean="0">
                <a:solidFill>
                  <a:schemeClr val="tx1"/>
                </a:solidFill>
              </a:rPr>
              <a:t> = height*CMS_IN_INCH/100;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(weight/LBS_IN_KG) / (</a:t>
            </a:r>
            <a:r>
              <a:rPr lang="en-US" dirty="0" err="1" smtClean="0">
                <a:solidFill>
                  <a:schemeClr val="tx1"/>
                </a:solidFill>
              </a:rPr>
              <a:t>heightInMetres</a:t>
            </a:r>
            <a:r>
              <a:rPr lang="en-US" dirty="0" smtClean="0">
                <a:solidFill>
                  <a:schemeClr val="tx1"/>
                </a:solidFill>
              </a:rPr>
              <a:t>*</a:t>
            </a:r>
            <a:r>
              <a:rPr lang="en-US" dirty="0" err="1" smtClean="0">
                <a:solidFill>
                  <a:schemeClr val="tx1"/>
                </a:solidFill>
              </a:rPr>
              <a:t>heightInMetres</a:t>
            </a:r>
            <a:r>
              <a:rPr lang="en-US" dirty="0" smtClean="0">
                <a:solidFill>
                  <a:schemeClr val="tx1"/>
                </a:solidFill>
              </a:rPr>
              <a:t>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…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410200"/>
            <a:ext cx="7086600" cy="6096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86400" y="4800600"/>
            <a:ext cx="1905000" cy="533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heightInMeters</a:t>
            </a:r>
            <a:r>
              <a:rPr lang="en-US" dirty="0" smtClean="0"/>
              <a:t> scope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  <a:endCxn id="8" idx="0"/>
          </p:cNvCxnSpPr>
          <p:nvPr/>
        </p:nvCxnSpPr>
        <p:spPr>
          <a:xfrm rot="10800000" flipV="1">
            <a:off x="4305300" y="5067300"/>
            <a:ext cx="1181100" cy="342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~PP177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Naming of Variables in Different Scopes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295400"/>
            <a:ext cx="8153400" cy="472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double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theInitialHeight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theInitialWeight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theInitialHeight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theInitialWeight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weight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dirty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dirty="0" smtClean="0">
                <a:solidFill>
                  <a:srgbClr val="0000C0"/>
                </a:solidFill>
                <a:latin typeface="Consolas"/>
              </a:rPr>
              <a:t>height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…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28600" y="1295400"/>
            <a:ext cx="8153400" cy="472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double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height,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weight)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(height);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(weight);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weight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weight =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w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eight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height)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dirty="0">
                <a:solidFill>
                  <a:srgbClr val="0000C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C0"/>
                </a:solidFill>
                <a:latin typeface="Consolas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height = height;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…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Same Variable Name in Nested Scopes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67680" y="1524000"/>
            <a:ext cx="19050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Local, not global instance variable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743200" y="1905000"/>
            <a:ext cx="3524480" cy="9378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713822" y="1905000"/>
            <a:ext cx="3553858" cy="129540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1"/>
          </p:cNvCxnSpPr>
          <p:nvPr/>
        </p:nvCxnSpPr>
        <p:spPr>
          <a:xfrm flipH="1">
            <a:off x="1371600" y="1905000"/>
            <a:ext cx="4896080" cy="289560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267680" y="3505200"/>
            <a:ext cx="19050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Eclipse uses fonts and colors to indicate scope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209800" y="1905000"/>
            <a:ext cx="4057880" cy="293507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ultiply 15"/>
          <p:cNvSpPr/>
          <p:nvPr/>
        </p:nvSpPr>
        <p:spPr>
          <a:xfrm>
            <a:off x="186369" y="4453012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8" name="Straight Arrow Connector 17"/>
          <p:cNvCxnSpPr>
            <a:stCxn id="5" idx="1"/>
          </p:cNvCxnSpPr>
          <p:nvPr/>
        </p:nvCxnSpPr>
        <p:spPr>
          <a:xfrm flipH="1">
            <a:off x="1339467" y="1905000"/>
            <a:ext cx="4928213" cy="20955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" idx="1"/>
          </p:cNvCxnSpPr>
          <p:nvPr/>
        </p:nvCxnSpPr>
        <p:spPr>
          <a:xfrm flipH="1">
            <a:off x="2324100" y="1905000"/>
            <a:ext cx="3943580" cy="209274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91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28600" y="1295400"/>
            <a:ext cx="8153400" cy="472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double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height,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weight)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(height);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(weight);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weight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this.</a:t>
            </a:r>
            <a:r>
              <a:rPr lang="en-US" b="1" dirty="0" err="1" smtClean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b="1" dirty="0" smtClean="0">
                <a:solidFill>
                  <a:srgbClr val="0000C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= weight;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height)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dirty="0">
                <a:solidFill>
                  <a:srgbClr val="0000C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C0"/>
                </a:solidFill>
                <a:latin typeface="Consolas"/>
              </a:rPr>
              <a:t> 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this.</a:t>
            </a:r>
            <a:r>
              <a:rPr lang="en-US" b="1" dirty="0" err="1" smtClean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b="1" dirty="0" smtClean="0">
                <a:solidFill>
                  <a:srgbClr val="0000C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= height;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…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Disambiguation with </a:t>
            </a:r>
            <a:r>
              <a:rPr lang="en-US" dirty="0" smtClean="0"/>
              <a:t>this (Standard Convention)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67680" y="1524000"/>
            <a:ext cx="19050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Local, not global instance variable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743200" y="1905000"/>
            <a:ext cx="3524480" cy="9378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713822" y="1905000"/>
            <a:ext cx="3553858" cy="129540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1"/>
          </p:cNvCxnSpPr>
          <p:nvPr/>
        </p:nvCxnSpPr>
        <p:spPr>
          <a:xfrm flipH="1">
            <a:off x="1371600" y="1905000"/>
            <a:ext cx="4896080" cy="289560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267680" y="2645884"/>
            <a:ext cx="19050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Eclipse features based on this convention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209800" y="1905000"/>
            <a:ext cx="4057880" cy="293507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1"/>
          </p:cNvCxnSpPr>
          <p:nvPr/>
        </p:nvCxnSpPr>
        <p:spPr>
          <a:xfrm flipH="1">
            <a:off x="1339467" y="1905000"/>
            <a:ext cx="4928213" cy="20955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" idx="1"/>
          </p:cNvCxnSpPr>
          <p:nvPr/>
        </p:nvCxnSpPr>
        <p:spPr>
          <a:xfrm flipH="1">
            <a:off x="2324100" y="1905000"/>
            <a:ext cx="3943580" cy="209274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267680" y="3996828"/>
            <a:ext cx="19050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forget to put this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8066" y="3806328"/>
            <a:ext cx="15240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00100" y="4610101"/>
            <a:ext cx="15240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0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28600" y="1295400"/>
            <a:ext cx="8153400" cy="472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double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theHeight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theInitial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W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eight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theHeight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theInitialWeight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aWeight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b="1" dirty="0" smtClean="0">
                <a:solidFill>
                  <a:srgbClr val="0000C0"/>
                </a:solidFill>
                <a:latin typeface="Consolas"/>
              </a:rPr>
              <a:t>weight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= weight;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dirty="0">
                <a:solidFill>
                  <a:srgbClr val="0000C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C0"/>
                </a:solidFill>
                <a:latin typeface="Consolas"/>
              </a:rPr>
              <a:t>   </a:t>
            </a:r>
            <a:r>
              <a:rPr lang="en-US" b="1" dirty="0" smtClean="0">
                <a:solidFill>
                  <a:srgbClr val="0000C0"/>
                </a:solidFill>
                <a:latin typeface="Consolas"/>
              </a:rPr>
              <a:t>height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…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endParaRPr lang="en-US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Different Names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67680" y="2204292"/>
            <a:ext cx="19050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sometimes fight with Eclipse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67680" y="3505200"/>
            <a:ext cx="1905000" cy="1371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Examples use multiple conventions for local variables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0" y="2356692"/>
            <a:ext cx="1447800" cy="38650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114800" y="3429000"/>
            <a:ext cx="11430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962400" y="2392038"/>
            <a:ext cx="1981200" cy="38650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087258" y="4267200"/>
            <a:ext cx="11430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5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Non-public Instance Variables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" y="1828800"/>
            <a:ext cx="81534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height, weight,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</a:t>
            </a:r>
            <a:r>
              <a:rPr lang="en-US" dirty="0" smtClean="0">
                <a:solidFill>
                  <a:schemeClr val="tx1"/>
                </a:solidFill>
              </a:rPr>
              <a:t>…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2246457"/>
      </p:ext>
    </p:extLst>
  </p:cSld>
  <p:clrMapOvr>
    <a:masterClrMapping/>
  </p:clrMapOvr>
  <p:transition advTm="2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Instance Variables Public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828800"/>
            <a:ext cx="81534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 double</a:t>
            </a:r>
            <a:r>
              <a:rPr lang="en-US" dirty="0" smtClean="0">
                <a:solidFill>
                  <a:schemeClr val="tx1"/>
                </a:solidFill>
              </a:rPr>
              <a:t> height, weight,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</a:t>
            </a:r>
            <a:r>
              <a:rPr lang="en-US" dirty="0" smtClean="0">
                <a:solidFill>
                  <a:schemeClr val="tx1"/>
                </a:solidFill>
              </a:rPr>
              <a:t>…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67000" y="4724400"/>
            <a:ext cx="3276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classes can access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rot="16200000" flipV="1">
            <a:off x="2457450" y="2876550"/>
            <a:ext cx="1981200" cy="17145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0"/>
          </p:cNvCxnSpPr>
          <p:nvPr/>
        </p:nvCxnSpPr>
        <p:spPr>
          <a:xfrm rot="16200000" flipV="1">
            <a:off x="2838450" y="3257550"/>
            <a:ext cx="1981200" cy="9525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0"/>
          </p:cNvCxnSpPr>
          <p:nvPr/>
        </p:nvCxnSpPr>
        <p:spPr>
          <a:xfrm rot="16200000" flipV="1">
            <a:off x="3219450" y="3638550"/>
            <a:ext cx="1981200" cy="1905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~PP383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3553707"/>
      </p:ext>
    </p:extLst>
  </p:cSld>
  <p:clrMapOvr>
    <a:masterClrMapping/>
  </p:clrMapOvr>
  <p:transition advTm="339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 to Change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828800"/>
            <a:ext cx="81534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 double</a:t>
            </a:r>
            <a:r>
              <a:rPr lang="en-US" dirty="0" smtClean="0">
                <a:solidFill>
                  <a:schemeClr val="tx1"/>
                </a:solidFill>
              </a:rPr>
              <a:t> height, weight;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</a:t>
            </a:r>
            <a:r>
              <a:rPr lang="en-US" dirty="0" smtClean="0">
                <a:solidFill>
                  <a:schemeClr val="tx1"/>
                </a:solidFill>
              </a:rPr>
              <a:t>…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67000" y="4724400"/>
            <a:ext cx="3276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classes can access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rot="16200000" flipV="1">
            <a:off x="2457450" y="2876550"/>
            <a:ext cx="1981200" cy="17145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0"/>
          </p:cNvCxnSpPr>
          <p:nvPr/>
        </p:nvCxnSpPr>
        <p:spPr>
          <a:xfrm rot="16200000" flipV="1">
            <a:off x="2838450" y="3257550"/>
            <a:ext cx="1981200" cy="9525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0"/>
          </p:cNvCxnSpPr>
          <p:nvPr/>
        </p:nvCxnSpPr>
        <p:spPr>
          <a:xfrm rot="16200000" flipV="1">
            <a:off x="3219450" y="3638550"/>
            <a:ext cx="1981200" cy="1905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~PP324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61375"/>
      </p:ext>
    </p:extLst>
  </p:cSld>
  <p:clrMapOvr>
    <a:masterClrMapping/>
  </p:clrMapOvr>
  <p:transition advTm="320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Consistency Constraints Violated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" y="1447800"/>
            <a:ext cx="81534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/>
              <a:t>ABMISpreadsheetWithPublicVariables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 double</a:t>
            </a:r>
            <a:r>
              <a:rPr lang="en-US" dirty="0" smtClean="0">
                <a:solidFill>
                  <a:schemeClr val="tx1"/>
                </a:solidFill>
              </a:rPr>
              <a:t> height, weight,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</a:t>
            </a:r>
            <a:r>
              <a:rPr lang="en-US" dirty="0" smtClean="0">
                <a:solidFill>
                  <a:schemeClr val="tx1"/>
                </a:solidFill>
              </a:rPr>
              <a:t>…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3657600"/>
            <a:ext cx="81534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   </a:t>
            </a:r>
            <a:r>
              <a:rPr lang="en-US" dirty="0" err="1" smtClean="0"/>
              <a:t>bmiSpreadsheet</a:t>
            </a:r>
            <a:r>
              <a:rPr lang="en-US" dirty="0" smtClean="0"/>
              <a:t> = </a:t>
            </a:r>
            <a:r>
              <a:rPr lang="en-US" b="1" dirty="0" smtClean="0"/>
              <a:t>new </a:t>
            </a:r>
            <a:r>
              <a:rPr lang="en-US" dirty="0" err="1" smtClean="0"/>
              <a:t>ABMISpreadsheetWithPublicVariables</a:t>
            </a:r>
            <a:r>
              <a:rPr lang="en-US" dirty="0" smtClean="0"/>
              <a:t> ();</a:t>
            </a:r>
          </a:p>
          <a:p>
            <a:r>
              <a:rPr lang="en-US" dirty="0" smtClean="0"/>
              <a:t>   </a:t>
            </a:r>
            <a:r>
              <a:rPr lang="en-US" dirty="0" err="1" smtClean="0"/>
              <a:t>bmiSpreadsheet.weight</a:t>
            </a:r>
            <a:r>
              <a:rPr lang="en-US" dirty="0" smtClean="0"/>
              <a:t> = 75;</a:t>
            </a:r>
          </a:p>
          <a:p>
            <a:r>
              <a:rPr lang="en-US" dirty="0" smtClean="0"/>
              <a:t>   </a:t>
            </a:r>
            <a:r>
              <a:rPr lang="en-US" dirty="0" err="1" smtClean="0"/>
              <a:t>bmiSpreadsheet.height</a:t>
            </a:r>
            <a:r>
              <a:rPr lang="en-US" dirty="0" smtClean="0"/>
              <a:t> = 1.77;</a:t>
            </a:r>
          </a:p>
          <a:p>
            <a:r>
              <a:rPr lang="en-US" dirty="0" smtClean="0"/>
              <a:t>   bmiSpreadsheet.bmi = 1.2;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~PP244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05985"/>
      </p:ext>
    </p:extLst>
  </p:cSld>
  <p:clrMapOvr>
    <a:masterClrMapping/>
  </p:clrMapOvr>
  <p:transition advTm="154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Preconditions Violated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" y="1447800"/>
            <a:ext cx="81534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 double</a:t>
            </a:r>
            <a:r>
              <a:rPr lang="en-US" dirty="0" smtClean="0">
                <a:solidFill>
                  <a:schemeClr val="tx1"/>
                </a:solidFill>
              </a:rPr>
              <a:t> height, weight,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</a:t>
            </a:r>
            <a:r>
              <a:rPr lang="en-US" dirty="0" smtClean="0">
                <a:solidFill>
                  <a:schemeClr val="tx1"/>
                </a:solidFill>
              </a:rPr>
              <a:t>…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5715000"/>
            <a:ext cx="4267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 on this later</a:t>
            </a:r>
            <a:endParaRPr lang="en-US" dirty="0"/>
          </a:p>
        </p:txBody>
      </p:sp>
      <p:pic>
        <p:nvPicPr>
          <p:cNvPr id="7" name="~PP378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88031"/>
      </p:ext>
    </p:extLst>
  </p:cSld>
  <p:clrMapOvr>
    <a:masterClrMapping/>
  </p:clrMapOvr>
  <p:transition advTm="38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Encapsulation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Do not make instance variables public</a:t>
            </a:r>
          </a:p>
          <a:p>
            <a:pPr lvl="1"/>
            <a:r>
              <a:rPr lang="en-US" dirty="0" smtClean="0"/>
              <a:t>Expose them through public methods</a:t>
            </a:r>
            <a:endParaRPr lang="en-US" dirty="0"/>
          </a:p>
        </p:txBody>
      </p:sp>
      <p:pic>
        <p:nvPicPr>
          <p:cNvPr id="6" name="~PP5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72289"/>
      </p:ext>
    </p:extLst>
  </p:cSld>
  <p:clrMapOvr>
    <a:masterClrMapping/>
  </p:clrMapOvr>
  <p:transition advTm="94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Constants typically should be public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00200" y="2743200"/>
            <a:ext cx="5638800" cy="198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interface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noProof="1" smtClean="0">
                <a:solidFill>
                  <a:schemeClr val="tx1"/>
                </a:solidFill>
              </a:rPr>
              <a:t>public</a:t>
            </a:r>
            <a:r>
              <a:rPr lang="en-US" noProof="1" smtClean="0">
                <a:solidFill>
                  <a:schemeClr val="tx1"/>
                </a:solidFill>
              </a:rPr>
              <a:t> </a:t>
            </a:r>
            <a:r>
              <a:rPr lang="en-US" b="1" noProof="1" smtClean="0">
                <a:solidFill>
                  <a:schemeClr val="tx1"/>
                </a:solidFill>
              </a:rPr>
              <a:t>final</a:t>
            </a:r>
            <a:r>
              <a:rPr lang="en-US" noProof="1" smtClean="0">
                <a:solidFill>
                  <a:schemeClr val="tx1"/>
                </a:solidFill>
              </a:rPr>
              <a:t> </a:t>
            </a:r>
            <a:r>
              <a:rPr lang="en-US" b="1" noProof="1" smtClean="0">
                <a:solidFill>
                  <a:schemeClr val="tx1"/>
                </a:solidFill>
              </a:rPr>
              <a:t>double</a:t>
            </a:r>
            <a:r>
              <a:rPr lang="en-US" noProof="1" smtClean="0">
                <a:solidFill>
                  <a:schemeClr val="tx1"/>
                </a:solidFill>
              </a:rPr>
              <a:t> CMS_IN_INCH = 2.54;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 final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double</a:t>
            </a:r>
            <a:r>
              <a:rPr lang="en-US" dirty="0">
                <a:solidFill>
                  <a:schemeClr val="tx1"/>
                </a:solidFill>
              </a:rPr>
              <a:t> LBS_IN_KG = 2.2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…</a:t>
            </a:r>
            <a:r>
              <a:rPr lang="en-US" noProof="1" smtClean="0">
                <a:solidFill>
                  <a:schemeClr val="tx1"/>
                </a:solidFill>
              </a:rPr>
              <a:t>     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1600" y="1447800"/>
            <a:ext cx="3048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Inconsistent value cannot be stored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4419600"/>
            <a:ext cx="2819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Implementation independent</a:t>
            </a:r>
            <a:endParaRPr lang="en-US" dirty="0"/>
          </a:p>
        </p:txBody>
      </p:sp>
      <p:cxnSp>
        <p:nvCxnSpPr>
          <p:cNvPr id="9" name="Straight Arrow Connector 8"/>
          <p:cNvCxnSpPr>
            <a:stCxn id="6" idx="2"/>
          </p:cNvCxnSpPr>
          <p:nvPr/>
        </p:nvCxnSpPr>
        <p:spPr>
          <a:xfrm flipH="1">
            <a:off x="5181600" y="2286000"/>
            <a:ext cx="1524000" cy="1066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0"/>
          </p:cNvCxnSpPr>
          <p:nvPr/>
        </p:nvCxnSpPr>
        <p:spPr>
          <a:xfrm rot="5400000" flipH="1" flipV="1">
            <a:off x="3105150" y="2571750"/>
            <a:ext cx="838200" cy="28575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962400" y="4724400"/>
            <a:ext cx="2895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Accessible to all implementing classes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3" idx="0"/>
          </p:cNvCxnSpPr>
          <p:nvPr/>
        </p:nvCxnSpPr>
        <p:spPr>
          <a:xfrm rot="16200000" flipV="1">
            <a:off x="4724400" y="4038600"/>
            <a:ext cx="1143000" cy="228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~PP69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100684"/>
      </p:ext>
    </p:extLst>
  </p:cSld>
  <p:clrMapOvr>
    <a:masterClrMapping/>
  </p:clrMapOvr>
  <p:transition advTm="168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2.7|1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3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4.4|7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2|1.4|53.4|50.6|7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30.1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2.3|1.2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5214</TotalTime>
  <Words>1648</Words>
  <Application>Microsoft Office PowerPoint</Application>
  <PresentationFormat>On-screen Show (4:3)</PresentationFormat>
  <Paragraphs>395</Paragraphs>
  <Slides>29</Slides>
  <Notes>1</Notes>
  <HiddenSlides>0</HiddenSlides>
  <MMClips>25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Oriel</vt:lpstr>
      <vt:lpstr>Comp 110/401 Encapsulation and Least Privilege</vt:lpstr>
      <vt:lpstr>Prerequisite</vt:lpstr>
      <vt:lpstr>Non-public Instance Variables</vt:lpstr>
      <vt:lpstr>Making Instance Variables Public</vt:lpstr>
      <vt:lpstr>Hard to Change</vt:lpstr>
      <vt:lpstr>Consistency Constraints Violated</vt:lpstr>
      <vt:lpstr>Preconditions Violated</vt:lpstr>
      <vt:lpstr>Encapsulation Principle</vt:lpstr>
      <vt:lpstr>Constants typically should be public</vt:lpstr>
      <vt:lpstr>Principle</vt:lpstr>
      <vt:lpstr>Improving the Style</vt:lpstr>
      <vt:lpstr>Re-using Code</vt:lpstr>
      <vt:lpstr>Changing Re-used Code Once for LB, INCH Spreadsheet</vt:lpstr>
      <vt:lpstr>Changing Re-used Code Once for LB, INCH Spreadsheet (Review)</vt:lpstr>
      <vt:lpstr>Only Public Methods in Interface</vt:lpstr>
      <vt:lpstr>Principle of Least Privilege</vt:lpstr>
      <vt:lpstr>More Code Repetition</vt:lpstr>
      <vt:lpstr>Removing Code Repetition</vt:lpstr>
      <vt:lpstr>Local vs. Global Variable</vt:lpstr>
      <vt:lpstr>Local vs. Global Variable</vt:lpstr>
      <vt:lpstr>scope</vt:lpstr>
      <vt:lpstr>Scope of Public Items</vt:lpstr>
      <vt:lpstr>Scope Modifiers</vt:lpstr>
      <vt:lpstr>Identifier Scope</vt:lpstr>
      <vt:lpstr>Following Least Privilege</vt:lpstr>
      <vt:lpstr>Naming of Variables in Different Scopes</vt:lpstr>
      <vt:lpstr>Same Variable Name in Nested Scopes</vt:lpstr>
      <vt:lpstr>Disambiguation with this (Standard Convention)</vt:lpstr>
      <vt:lpstr>Using Different Names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832</cp:revision>
  <dcterms:created xsi:type="dcterms:W3CDTF">2006-08-16T00:00:00Z</dcterms:created>
  <dcterms:modified xsi:type="dcterms:W3CDTF">2014-02-18T19:05:16Z</dcterms:modified>
</cp:coreProperties>
</file>