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74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0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1" autoAdjust="0"/>
    <p:restoredTop sz="94660" autoAdjust="0"/>
  </p:normalViewPr>
  <p:slideViewPr>
    <p:cSldViewPr>
      <p:cViewPr>
        <p:scale>
          <a:sx n="110" d="100"/>
          <a:sy n="110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Sentinel-Based Folding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28800"/>
            <a:ext cx="410920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Fixed Number of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Loan loan1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loan2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loan3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loan4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</a:t>
            </a:r>
            <a:r>
              <a:rPr lang="en-US" dirty="0" err="1" smtClean="0">
                <a:solidFill>
                  <a:schemeClr val="tx1"/>
                </a:solidFill>
              </a:rPr>
              <a:t>sumLoan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 loan1, 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(loan2,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(loan3, loan4))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print(</a:t>
            </a:r>
            <a:r>
              <a:rPr lang="en-US" dirty="0" err="1" smtClean="0">
                <a:solidFill>
                  <a:schemeClr val="tx1"/>
                </a:solidFill>
              </a:rPr>
              <a:t>sumLoan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Generalizing to Variable Number of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382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loan1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loan2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loan3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loan4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…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</a:t>
            </a:r>
            <a:r>
              <a:rPr lang="en-US" dirty="0" err="1" smtClean="0">
                <a:solidFill>
                  <a:schemeClr val="tx1"/>
                </a:solidFill>
              </a:rPr>
              <a:t>loanN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readLoan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Loan </a:t>
            </a:r>
            <a:r>
              <a:rPr lang="en-US" dirty="0" err="1" smtClean="0">
                <a:solidFill>
                  <a:schemeClr val="tx1"/>
                </a:solidFill>
              </a:rPr>
              <a:t>sumLoan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(loan1,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(loan2,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(loan3,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(loan4, ……(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			</a:t>
            </a:r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(loanN-1, </a:t>
            </a:r>
            <a:r>
              <a:rPr lang="en-US" dirty="0" err="1" smtClean="0">
                <a:solidFill>
                  <a:schemeClr val="tx1"/>
                </a:solidFill>
              </a:rPr>
              <a:t>loanN</a:t>
            </a:r>
            <a:r>
              <a:rPr lang="en-US" dirty="0" smtClean="0">
                <a:solidFill>
                  <a:schemeClr val="tx1"/>
                </a:solidFill>
              </a:rPr>
              <a:t>)*;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print (</a:t>
            </a:r>
            <a:r>
              <a:rPr lang="en-US" dirty="0" err="1" smtClean="0">
                <a:solidFill>
                  <a:schemeClr val="tx1"/>
                </a:solidFill>
              </a:rPr>
              <a:t>sumLoan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828800"/>
            <a:ext cx="2895600" cy="17526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733800"/>
            <a:ext cx="6858000" cy="1447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8288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Number of Statements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6172200"/>
            <a:ext cx="3657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Number of </a:t>
            </a:r>
            <a:r>
              <a:rPr lang="en-US" dirty="0" err="1" smtClean="0"/>
              <a:t>Subexpressions</a:t>
            </a:r>
            <a:r>
              <a:rPr lang="en-US" dirty="0" smtClean="0"/>
              <a:t> (function calls)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9200" y="58674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28194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Loops and Arrays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rot="10800000" flipV="1">
            <a:off x="4038600" y="2095500"/>
            <a:ext cx="8382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rot="10800000">
            <a:off x="4038600" y="2895600"/>
            <a:ext cx="8382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</p:cNvCxnSpPr>
          <p:nvPr/>
        </p:nvCxnSpPr>
        <p:spPr>
          <a:xfrm rot="16200000" flipV="1">
            <a:off x="6038850" y="5314950"/>
            <a:ext cx="6858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rot="5400000" flipH="1" flipV="1">
            <a:off x="2819400" y="5410200"/>
            <a:ext cx="9906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Space-Efficient Adding of Fixed Number of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loan1 = </a:t>
            </a:r>
            <a:r>
              <a:rPr lang="en-US" dirty="0" err="1" smtClean="0"/>
              <a:t>readLoan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loan2 = </a:t>
            </a:r>
            <a:r>
              <a:rPr lang="en-US" dirty="0" err="1" smtClean="0"/>
              <a:t>readLoan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(loan1, loan2);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loan1 = </a:t>
            </a:r>
            <a:r>
              <a:rPr lang="en-US" dirty="0" err="1" smtClean="0"/>
              <a:t>readLoan</a:t>
            </a:r>
            <a:r>
              <a:rPr lang="en-US" dirty="0" smtClean="0"/>
              <a:t>(); // 3rd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loan1);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loan1 = </a:t>
            </a:r>
            <a:r>
              <a:rPr lang="en-US" dirty="0" err="1" smtClean="0"/>
              <a:t>readLoan</a:t>
            </a:r>
            <a:r>
              <a:rPr lang="en-US" dirty="0" smtClean="0"/>
              <a:t>(); // 4th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loan1);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smtClean="0"/>
              <a:t>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505200"/>
            <a:ext cx="4419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4067300"/>
            <a:ext cx="4419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More Space-Efficient Adding of Fixed Number of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000" dirty="0" smtClean="0"/>
              <a:t>	</a:t>
            </a:r>
            <a:r>
              <a:rPr lang="en-US" dirty="0" smtClean="0"/>
              <a:t>Loan 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//first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3rd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</a:t>
            </a:r>
            <a:r>
              <a:rPr lang="en-US" dirty="0" err="1" smtClean="0"/>
              <a:t>nextLoan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4th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</a:t>
            </a:r>
            <a:r>
              <a:rPr lang="en-US" dirty="0" err="1" smtClean="0"/>
              <a:t>nextLoan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smtClean="0"/>
              <a:t>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259775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810000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More Space-Efficient Adding of Variable Number of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//first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3rd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</a:t>
            </a:r>
            <a:r>
              <a:rPr lang="en-US" dirty="0" err="1" smtClean="0"/>
              <a:t>nextLoan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4th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</a:t>
            </a:r>
            <a:r>
              <a:rPr lang="en-US" dirty="0" err="1" smtClean="0"/>
              <a:t>nextLoan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//Nth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sumLoan</a:t>
            </a:r>
            <a:r>
              <a:rPr lang="en-US" dirty="0" smtClean="0"/>
              <a:t>, </a:t>
            </a:r>
            <a:r>
              <a:rPr lang="en-US" dirty="0" err="1" smtClean="0"/>
              <a:t>nextLoan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//sentinel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smtClean="0"/>
              <a:t>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702625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252850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097975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648200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35814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N-1 Repetitions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  <a:endCxn id="5" idx="3"/>
          </p:cNvCxnSpPr>
          <p:nvPr/>
        </p:nvCxnSpPr>
        <p:spPr>
          <a:xfrm rot="10800000">
            <a:off x="6934200" y="2969326"/>
            <a:ext cx="685800" cy="103117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6" idx="3"/>
          </p:cNvCxnSpPr>
          <p:nvPr/>
        </p:nvCxnSpPr>
        <p:spPr>
          <a:xfrm rot="10800000">
            <a:off x="6934200" y="3519550"/>
            <a:ext cx="685800" cy="48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7" idx="3"/>
          </p:cNvCxnSpPr>
          <p:nvPr/>
        </p:nvCxnSpPr>
        <p:spPr>
          <a:xfrm rot="10800000" flipV="1">
            <a:off x="6934200" y="4000499"/>
            <a:ext cx="685800" cy="36417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3"/>
          </p:cNvCxnSpPr>
          <p:nvPr/>
        </p:nvCxnSpPr>
        <p:spPr>
          <a:xfrm rot="10800000" flipV="1">
            <a:off x="6934200" y="4000500"/>
            <a:ext cx="685800" cy="914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000" dirty="0" smtClean="0"/>
              <a:t> </a:t>
            </a:r>
            <a:r>
              <a:rPr lang="en-US" dirty="0" smtClean="0"/>
              <a:t>Loan 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//first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2397825"/>
            <a:ext cx="51054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038600"/>
            <a:ext cx="7848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2672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49530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4267200"/>
            <a:ext cx="1219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4953000"/>
            <a:ext cx="457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waits forever for second loan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29000" y="60198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Boundary Condition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  <a:endCxn id="6" idx="2"/>
          </p:cNvCxnSpPr>
          <p:nvPr/>
        </p:nvCxnSpPr>
        <p:spPr>
          <a:xfrm rot="16200000" flipV="1">
            <a:off x="4476750" y="5619750"/>
            <a:ext cx="3810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//initial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7543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ALoan.add</a:t>
            </a:r>
            <a:r>
              <a:rPr lang="en-US" dirty="0" smtClean="0">
                <a:solidFill>
                  <a:schemeClr val="tx1"/>
                </a:solidFill>
              </a:rPr>
              <a:t>(new </a:t>
            </a:r>
            <a:r>
              <a:rPr lang="en-US" dirty="0" err="1" smtClean="0">
                <a:solidFill>
                  <a:schemeClr val="tx1"/>
                </a:solidFill>
              </a:rPr>
              <a:t>ALoan</a:t>
            </a:r>
            <a:r>
              <a:rPr lang="en-US" dirty="0" smtClean="0">
                <a:solidFill>
                  <a:schemeClr val="tx1"/>
                </a:solidFill>
              </a:rPr>
              <a:t>(0), add(loan1, add (…., </a:t>
            </a:r>
            <a:r>
              <a:rPr lang="en-US" dirty="0" err="1" smtClean="0">
                <a:solidFill>
                  <a:schemeClr val="tx1"/>
                </a:solidFill>
              </a:rPr>
              <a:t>loanN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57150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rot="5400000" flipH="1" flipV="1">
            <a:off x="4076700" y="5334000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Sentinel 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//initial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160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18812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2000" y="32528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91000"/>
            <a:ext cx="4114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Loan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//initial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160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18812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2000" y="23859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0" y="2667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32528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91000"/>
            <a:ext cx="4114800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Loans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//initial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1600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18812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2000" y="23859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0" y="2667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23909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0" y="2667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00" y="213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62000" y="325285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41641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Numbers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848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public class </a:t>
            </a:r>
            <a:r>
              <a:rPr lang="en-US" dirty="0" err="1" smtClean="0"/>
              <a:t>ANumberMultiplier</a:t>
            </a:r>
            <a:r>
              <a:rPr lang="en-US" dirty="0" smtClean="0"/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public static void main(String[]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product = 1;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nextInt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while (</a:t>
            </a:r>
            <a:r>
              <a:rPr lang="en-US" dirty="0" err="1" smtClean="0"/>
              <a:t>nextInt</a:t>
            </a:r>
            <a:r>
              <a:rPr lang="en-US" dirty="0" smtClean="0"/>
              <a:t>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	product = product * </a:t>
            </a:r>
            <a:r>
              <a:rPr lang="en-US" dirty="0" err="1" smtClean="0"/>
              <a:t>nextInt</a:t>
            </a:r>
            <a:r>
              <a:rPr lang="en-US" dirty="0" smtClean="0"/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	</a:t>
            </a:r>
            <a:r>
              <a:rPr lang="en-US" dirty="0" err="1" smtClean="0"/>
              <a:t>nextInt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(product);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23" y="4114800"/>
            <a:ext cx="45132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295400"/>
            <a:ext cx="52578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</a:t>
            </a:r>
          </a:p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num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(num &gt;= 0) {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product = product*num;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num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 smtClean="0"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2438400"/>
            <a:ext cx="1828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* 20 * 2 * 3</a:t>
            </a:r>
            <a:endParaRPr lang="en-US" dirty="0"/>
          </a:p>
        </p:txBody>
      </p:sp>
      <p:cxnSp>
        <p:nvCxnSpPr>
          <p:cNvPr id="7" name="Straight Arrow Connector 6"/>
          <p:cNvCxnSpPr>
            <a:stCxn id="10" idx="0"/>
            <a:endCxn id="5" idx="2"/>
          </p:cNvCxnSpPr>
          <p:nvPr/>
        </p:nvCxnSpPr>
        <p:spPr>
          <a:xfrm rot="5400000" flipH="1" flipV="1">
            <a:off x="7429500" y="3467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4200" y="3810000"/>
            <a:ext cx="1676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23" y="4114800"/>
            <a:ext cx="45132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Solutions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7467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</a:t>
            </a:r>
          </a:p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num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(num &gt;= 0) {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product = product*num;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num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 smtClean="0"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962400"/>
            <a:ext cx="74676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//initial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//second loan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next loan or sentinel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print (</a:t>
            </a:r>
            <a:r>
              <a:rPr lang="en-US" dirty="0" err="1" smtClean="0"/>
              <a:t>sumLoan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219200"/>
            <a:ext cx="12192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191000"/>
            <a:ext cx="16002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1523999"/>
            <a:ext cx="914400" cy="2454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4495800"/>
            <a:ext cx="1600200" cy="2573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1524000"/>
            <a:ext cx="2133600" cy="2573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4495800"/>
            <a:ext cx="2743200" cy="2573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2286000"/>
            <a:ext cx="22860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5257800"/>
            <a:ext cx="37338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1219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2362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nextVal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1295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first value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21336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other value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0" y="1981200"/>
            <a:ext cx="228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62400" y="5012375"/>
            <a:ext cx="1219200" cy="2454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1219200"/>
            <a:ext cx="228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4191000"/>
            <a:ext cx="30480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9400" y="2971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" y="32766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folding function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77000" y="35814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</a:t>
            </a:r>
            <a:r>
              <a:rPr lang="en-US" dirty="0" err="1" smtClean="0"/>
              <a:t>isSentinel</a:t>
            </a:r>
            <a:r>
              <a:rPr lang="en-US" dirty="0" smtClean="0"/>
              <a:t>(</a:t>
            </a:r>
            <a:r>
              <a:rPr lang="en-US" dirty="0" err="1" smtClean="0"/>
              <a:t>nextVal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5" idx="3"/>
            <a:endCxn id="6" idx="1"/>
          </p:cNvCxnSpPr>
          <p:nvPr/>
        </p:nvCxnSpPr>
        <p:spPr>
          <a:xfrm flipV="1">
            <a:off x="1371600" y="1371600"/>
            <a:ext cx="457200" cy="381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7" idx="0"/>
          </p:cNvCxnSpPr>
          <p:nvPr/>
        </p:nvCxnSpPr>
        <p:spPr>
          <a:xfrm>
            <a:off x="1371600" y="1409700"/>
            <a:ext cx="1257300" cy="27813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8" idx="1"/>
          </p:cNvCxnSpPr>
          <p:nvPr/>
        </p:nvCxnSpPr>
        <p:spPr>
          <a:xfrm flipV="1">
            <a:off x="1371600" y="1646712"/>
            <a:ext cx="457200" cy="9059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0" idx="0"/>
          </p:cNvCxnSpPr>
          <p:nvPr/>
        </p:nvCxnSpPr>
        <p:spPr>
          <a:xfrm>
            <a:off x="1371600" y="2552700"/>
            <a:ext cx="1257300" cy="19431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1"/>
            <a:endCxn id="11" idx="3"/>
          </p:cNvCxnSpPr>
          <p:nvPr/>
        </p:nvCxnSpPr>
        <p:spPr>
          <a:xfrm rot="10800000" flipV="1">
            <a:off x="5029200" y="1485900"/>
            <a:ext cx="1600200" cy="1667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1"/>
          </p:cNvCxnSpPr>
          <p:nvPr/>
        </p:nvCxnSpPr>
        <p:spPr>
          <a:xfrm rot="10800000" flipV="1">
            <a:off x="5029200" y="1485900"/>
            <a:ext cx="1600200" cy="30099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1"/>
            <a:endCxn id="13" idx="3"/>
          </p:cNvCxnSpPr>
          <p:nvPr/>
        </p:nvCxnSpPr>
        <p:spPr>
          <a:xfrm rot="10800000" flipV="1">
            <a:off x="5715000" y="2324100"/>
            <a:ext cx="914400" cy="1143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1"/>
            <a:endCxn id="14" idx="0"/>
          </p:cNvCxnSpPr>
          <p:nvPr/>
        </p:nvCxnSpPr>
        <p:spPr>
          <a:xfrm rot="10800000" flipV="1">
            <a:off x="5829300" y="2324100"/>
            <a:ext cx="800100" cy="2933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  <a:endCxn id="19" idx="1"/>
          </p:cNvCxnSpPr>
          <p:nvPr/>
        </p:nvCxnSpPr>
        <p:spPr>
          <a:xfrm flipV="1">
            <a:off x="2438400" y="2133600"/>
            <a:ext cx="2133600" cy="1409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3"/>
            <a:endCxn id="20" idx="0"/>
          </p:cNvCxnSpPr>
          <p:nvPr/>
        </p:nvCxnSpPr>
        <p:spPr>
          <a:xfrm>
            <a:off x="2438400" y="3543300"/>
            <a:ext cx="2133600" cy="146907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1"/>
            <a:endCxn id="21" idx="3"/>
          </p:cNvCxnSpPr>
          <p:nvPr/>
        </p:nvCxnSpPr>
        <p:spPr>
          <a:xfrm rot="10800000">
            <a:off x="3429000" y="1371600"/>
            <a:ext cx="3200400" cy="1790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1"/>
            <a:endCxn id="22" idx="0"/>
          </p:cNvCxnSpPr>
          <p:nvPr/>
        </p:nvCxnSpPr>
        <p:spPr>
          <a:xfrm rot="10800000" flipV="1">
            <a:off x="5181600" y="3162300"/>
            <a:ext cx="1447800" cy="1028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5" idx="1"/>
          </p:cNvCxnSpPr>
          <p:nvPr/>
        </p:nvCxnSpPr>
        <p:spPr>
          <a:xfrm rot="10800000" flipV="1">
            <a:off x="4495800" y="3771900"/>
            <a:ext cx="1981200" cy="1028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514600" y="1811975"/>
            <a:ext cx="1219200" cy="2454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514600" y="4771900"/>
            <a:ext cx="3429000" cy="2573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25" idx="1"/>
            <a:endCxn id="70" idx="2"/>
          </p:cNvCxnSpPr>
          <p:nvPr/>
        </p:nvCxnSpPr>
        <p:spPr>
          <a:xfrm rot="10800000">
            <a:off x="3124200" y="2057400"/>
            <a:ext cx="3352800" cy="1714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Generalized Folding of a Sentinel-Terminated 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16002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657600" y="16002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7162800" y="16002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286000" y="31242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3657600" y="41910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5486400"/>
            <a:ext cx="990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cxnSp>
        <p:nvCxnSpPr>
          <p:cNvPr id="12" name="Straight Arrow Connector 11"/>
          <p:cNvCxnSpPr>
            <a:stCxn id="4" idx="2"/>
            <a:endCxn id="8" idx="0"/>
          </p:cNvCxnSpPr>
          <p:nvPr/>
        </p:nvCxnSpPr>
        <p:spPr>
          <a:xfrm rot="16200000" flipH="1">
            <a:off x="1752600" y="2095500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5" idx="2"/>
            <a:endCxn id="8" idx="0"/>
          </p:cNvCxnSpPr>
          <p:nvPr/>
        </p:nvCxnSpPr>
        <p:spPr>
          <a:xfrm rot="5400000">
            <a:off x="2476500" y="2819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6" idx="2"/>
            <a:endCxn id="9" idx="0"/>
          </p:cNvCxnSpPr>
          <p:nvPr/>
        </p:nvCxnSpPr>
        <p:spPr>
          <a:xfrm rot="5400000">
            <a:off x="3314700" y="33528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>
            <a:stCxn id="8" idx="3"/>
            <a:endCxn id="9" idx="0"/>
          </p:cNvCxnSpPr>
          <p:nvPr/>
        </p:nvCxnSpPr>
        <p:spPr>
          <a:xfrm>
            <a:off x="3276600" y="3581400"/>
            <a:ext cx="8763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>
            <a:off x="4648200" y="46482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7" idx="2"/>
            <a:endCxn id="10" idx="0"/>
          </p:cNvCxnSpPr>
          <p:nvPr/>
        </p:nvCxnSpPr>
        <p:spPr>
          <a:xfrm rot="5400000">
            <a:off x="6172200" y="40005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8" name="Rectangle 27"/>
          <p:cNvSpPr/>
          <p:nvPr/>
        </p:nvSpPr>
        <p:spPr>
          <a:xfrm>
            <a:off x="381000" y="5181600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f: T, 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1000" y="5791200"/>
            <a:ext cx="2362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F(x, I) </a:t>
            </a:r>
            <a:r>
              <a:rPr lang="en-US" dirty="0" smtClean="0">
                <a:sym typeface="Wingdings"/>
              </a:rPr>
              <a:t> 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Folding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362200"/>
            <a:ext cx="52578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dirty="0" smtClean="0"/>
              <a:t>T result = I;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T </a:t>
            </a:r>
            <a:r>
              <a:rPr lang="en-US" dirty="0" err="1" smtClean="0"/>
              <a:t>nextValue</a:t>
            </a:r>
            <a:r>
              <a:rPr lang="en-US" dirty="0" smtClean="0"/>
              <a:t> = </a:t>
            </a:r>
            <a:r>
              <a:rPr lang="en-US" dirty="0" err="1" smtClean="0"/>
              <a:t>getNextValue</a:t>
            </a:r>
            <a:r>
              <a:rPr lang="en-US" dirty="0" smtClean="0"/>
              <a:t>()</a:t>
            </a:r>
          </a:p>
          <a:p>
            <a:pPr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(!</a:t>
            </a:r>
            <a:r>
              <a:rPr lang="en-US" dirty="0" err="1" smtClean="0"/>
              <a:t>isSentinel</a:t>
            </a:r>
            <a:r>
              <a:rPr lang="en-US" dirty="0" smtClean="0"/>
              <a:t>(</a:t>
            </a:r>
            <a:r>
              <a:rPr lang="en-US" dirty="0" err="1" smtClean="0"/>
              <a:t>nextValue</a:t>
            </a:r>
            <a:r>
              <a:rPr lang="en-US" dirty="0" smtClean="0"/>
              <a:t>)) {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result = f(result, </a:t>
            </a:r>
            <a:r>
              <a:rPr lang="en-US" dirty="0" err="1" smtClean="0"/>
              <a:t>nextValue</a:t>
            </a:r>
            <a:r>
              <a:rPr lang="en-US" dirty="0" smtClean="0"/>
              <a:t>);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nextValue</a:t>
            </a:r>
            <a:r>
              <a:rPr lang="en-US" dirty="0" smtClean="0"/>
              <a:t> = </a:t>
            </a:r>
            <a:r>
              <a:rPr lang="en-US" dirty="0" err="1" smtClean="0"/>
              <a:t>getNextValue</a:t>
            </a:r>
            <a:r>
              <a:rPr lang="en-US" dirty="0" smtClean="0"/>
              <a:t>(..);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51816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≥ 0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4895850" y="3790950"/>
            <a:ext cx="1600200" cy="1181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62200" y="5181601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ALoan.add</a:t>
            </a:r>
            <a:r>
              <a:rPr lang="en-US" dirty="0" smtClean="0"/>
              <a:t>(), *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5400000" flipH="1" flipV="1">
            <a:off x="3219452" y="3829053"/>
            <a:ext cx="1447797" cy="1257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0" y="16002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Loan, </a:t>
            </a:r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286000" y="1866900"/>
            <a:ext cx="533400" cy="876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19600" y="1600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ALoan</a:t>
            </a:r>
            <a:r>
              <a:rPr lang="en-US" dirty="0" smtClean="0"/>
              <a:t>(0), 1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5400000">
            <a:off x="4438650" y="1809750"/>
            <a:ext cx="685800" cy="1333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Solutions (Comments)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4582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 //identity</a:t>
            </a:r>
          </a:p>
          <a:p>
            <a:pPr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num = </a:t>
            </a:r>
            <a:r>
              <a:rPr lang="en-US" dirty="0" err="1" smtClean="0"/>
              <a:t>Console.readInt</a:t>
            </a:r>
            <a:r>
              <a:rPr lang="en-US" dirty="0" smtClean="0"/>
              <a:t>(); // read next list value</a:t>
            </a:r>
          </a:p>
          <a:p>
            <a:pPr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(num &gt;= 0) { // sentinel checking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product = product*num; // binary folding function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	num = </a:t>
            </a:r>
            <a:r>
              <a:rPr lang="en-US" dirty="0" err="1" smtClean="0"/>
              <a:t>Console.readInt</a:t>
            </a:r>
            <a:r>
              <a:rPr lang="en-US" dirty="0" smtClean="0"/>
              <a:t>(); // read next value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        print (product);// print value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733800"/>
            <a:ext cx="84582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/>
              <a:t>Loan </a:t>
            </a:r>
            <a:r>
              <a:rPr lang="en-US" dirty="0" err="1" smtClean="0"/>
              <a:t>sumLoan</a:t>
            </a:r>
            <a:r>
              <a:rPr lang="en-US" dirty="0" smtClean="0"/>
              <a:t> = new </a:t>
            </a:r>
            <a:r>
              <a:rPr lang="en-US" dirty="0" err="1" smtClean="0"/>
              <a:t>ALoan</a:t>
            </a:r>
            <a:r>
              <a:rPr lang="en-US" dirty="0" smtClean="0"/>
              <a:t>(0); //identity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Loan 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read next list value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nextLoan</a:t>
            </a:r>
            <a:r>
              <a:rPr lang="en-US" dirty="0" smtClean="0"/>
              <a:t>().</a:t>
            </a:r>
            <a:r>
              <a:rPr lang="en-US" dirty="0" err="1" smtClean="0"/>
              <a:t>getPrincipal</a:t>
            </a:r>
            <a:r>
              <a:rPr lang="en-US" dirty="0" smtClean="0"/>
              <a:t>() &gt;= 0) {// sentinel checking		</a:t>
            </a:r>
            <a:r>
              <a:rPr lang="en-US" dirty="0" err="1" smtClean="0"/>
              <a:t>sumLoan</a:t>
            </a:r>
            <a:r>
              <a:rPr lang="en-US" dirty="0" smtClean="0"/>
              <a:t> = </a:t>
            </a:r>
            <a:r>
              <a:rPr lang="en-US" dirty="0" err="1" smtClean="0"/>
              <a:t>Aloan.add</a:t>
            </a:r>
            <a:r>
              <a:rPr lang="en-US" dirty="0" smtClean="0"/>
              <a:t>(</a:t>
            </a:r>
            <a:r>
              <a:rPr lang="en-US" dirty="0" err="1" smtClean="0"/>
              <a:t>nextLoan</a:t>
            </a:r>
            <a:r>
              <a:rPr lang="en-US" dirty="0" smtClean="0"/>
              <a:t>, </a:t>
            </a:r>
            <a:r>
              <a:rPr lang="en-US" dirty="0" err="1" smtClean="0"/>
              <a:t>sumLoan</a:t>
            </a:r>
            <a:r>
              <a:rPr lang="en-US" dirty="0" smtClean="0"/>
              <a:t>); // binary folding function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nextLoan</a:t>
            </a:r>
            <a:r>
              <a:rPr lang="en-US" dirty="0" smtClean="0"/>
              <a:t> = </a:t>
            </a:r>
            <a:r>
              <a:rPr lang="en-US" dirty="0" err="1" smtClean="0"/>
              <a:t>readLoan</a:t>
            </a:r>
            <a:r>
              <a:rPr lang="en-US" dirty="0" smtClean="0"/>
              <a:t>(); // read next list value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</a:t>
            </a:r>
            <a:r>
              <a:rPr lang="en-US" dirty="0" err="1" smtClean="0"/>
              <a:t>sumLoan</a:t>
            </a:r>
            <a:r>
              <a:rPr lang="en-US" dirty="0" smtClean="0"/>
              <a:t>); // print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3581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printHello</a:t>
            </a:r>
            <a:r>
              <a:rPr lang="en-US" dirty="0" smtClean="0">
                <a:solidFill>
                  <a:schemeClr val="tx1"/>
                </a:solidFill>
              </a:rPr>
              <a:t>(2);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676400"/>
            <a:ext cx="3581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printHello</a:t>
            </a:r>
            <a:r>
              <a:rPr lang="en-US" dirty="0" smtClean="0">
                <a:solidFill>
                  <a:schemeClr val="tx1"/>
                </a:solidFill>
              </a:rPr>
              <a:t>(3);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6670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35052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26670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35052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2600" y="43434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 static void </a:t>
            </a:r>
            <a:r>
              <a:rPr lang="en-US" dirty="0" err="1" smtClean="0"/>
              <a:t>printHellos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n) {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/>
              <a:t>	</a:t>
            </a: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1600200" y="4343400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600200" y="3505200"/>
            <a:ext cx="609600" cy="1588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181100" y="3924300"/>
            <a:ext cx="838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5400" y="3048000"/>
            <a:ext cx="6172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 counter = 0;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/>
              <a:t>if</a:t>
            </a:r>
            <a:r>
              <a:rPr lang="en-US" dirty="0" smtClean="0"/>
              <a:t> (counter &lt; n)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smtClean="0"/>
              <a:t>counter  = counter + 1;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 (“hello”);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447800"/>
            <a:ext cx="64770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 static void </a:t>
            </a:r>
            <a:r>
              <a:rPr lang="en-US" dirty="0" err="1" smtClean="0"/>
              <a:t>printHellos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n) {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/>
              <a:t>	</a:t>
            </a: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048000"/>
            <a:ext cx="6172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 counter = 0;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/>
              <a:t>while</a:t>
            </a:r>
            <a:r>
              <a:rPr lang="en-US" dirty="0" smtClean="0"/>
              <a:t> (counter &lt; n)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smtClean="0"/>
              <a:t>counter  = counter + 1;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 (“hello”);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vs. While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7600"/>
            <a:ext cx="7467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(&lt;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r>
              <a:rPr lang="en-US" dirty="0" smtClean="0">
                <a:solidFill>
                  <a:schemeClr val="tx1"/>
                </a:solidFill>
              </a:rPr>
              <a:t>&gt;)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&lt;statement&gt;;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7467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(&lt;</a:t>
            </a:r>
            <a:r>
              <a:rPr lang="en-US" dirty="0" err="1" smtClean="0">
                <a:solidFill>
                  <a:schemeClr val="tx1"/>
                </a:solidFill>
              </a:rPr>
              <a:t>bool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r>
              <a:rPr lang="en-US" dirty="0" smtClean="0">
                <a:solidFill>
                  <a:schemeClr val="tx1"/>
                </a:solidFill>
              </a:rPr>
              <a:t>&gt;)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&lt;statement&gt;;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667000" y="1600200"/>
            <a:ext cx="3505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boolean</a:t>
            </a:r>
            <a:r>
              <a:rPr lang="en-US" dirty="0" smtClean="0"/>
              <a:t> expression&gt;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1752600" y="2438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219200" y="2971800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895997" y="4800203"/>
            <a:ext cx="304800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5052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&lt;statement&gt;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105694" y="4609306"/>
            <a:ext cx="12954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752600" y="5257800"/>
            <a:ext cx="26670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1828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0" y="3352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29100" y="13335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Statement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667000" y="1600200"/>
            <a:ext cx="3505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boolean</a:t>
            </a:r>
            <a:r>
              <a:rPr lang="en-US" dirty="0" smtClean="0"/>
              <a:t> expression&gt;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1752600" y="2438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219200" y="2971800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895997" y="4800203"/>
            <a:ext cx="304800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5052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&lt;statement&gt;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-723106" y="2628106"/>
            <a:ext cx="22098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</p:cNvCxnSpPr>
          <p:nvPr/>
        </p:nvCxnSpPr>
        <p:spPr>
          <a:xfrm rot="10800000">
            <a:off x="381000" y="3733800"/>
            <a:ext cx="3810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1828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0" y="3352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81000" y="1522412"/>
            <a:ext cx="3886200" cy="1589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29100" y="13335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667000" y="3048000"/>
            <a:ext cx="3505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boolean</a:t>
            </a:r>
            <a:r>
              <a:rPr lang="en-US" dirty="0" smtClean="0"/>
              <a:t> expression&gt;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1752600" y="38862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143000" y="32766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619500" y="55245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2209800"/>
            <a:ext cx="2057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&lt;statement&gt;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819400" y="2438400"/>
            <a:ext cx="1600200" cy="1588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1200" y="4114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0" y="48006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4" idx="0"/>
          </p:cNvCxnSpPr>
          <p:nvPr/>
        </p:nvCxnSpPr>
        <p:spPr>
          <a:xfrm rot="5400000">
            <a:off x="3771900" y="2400300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6976</TotalTime>
  <Words>371</Words>
  <Application>Microsoft Office PowerPoint</Application>
  <PresentationFormat>On-screen Show (4:3)</PresentationFormat>
  <Paragraphs>255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Comp 110 Loops</vt:lpstr>
      <vt:lpstr>Prerequisite</vt:lpstr>
      <vt:lpstr>Looping</vt:lpstr>
      <vt:lpstr>Loops</vt:lpstr>
      <vt:lpstr>Loops</vt:lpstr>
      <vt:lpstr>If vs. While Statement</vt:lpstr>
      <vt:lpstr>If Statement</vt:lpstr>
      <vt:lpstr>While Statement</vt:lpstr>
      <vt:lpstr>While Loop</vt:lpstr>
      <vt:lpstr>Sentinel-Based Folding</vt:lpstr>
      <vt:lpstr>Adding Fixed Number of Loans</vt:lpstr>
      <vt:lpstr>Generalizing to Variable Number of Loans</vt:lpstr>
      <vt:lpstr>Space-Efficient Adding of Fixed Number of Loans</vt:lpstr>
      <vt:lpstr>More Space-Efficient Adding of Fixed Number of Loans</vt:lpstr>
      <vt:lpstr>More Space-Efficient Adding of Variable Number of Loans</vt:lpstr>
      <vt:lpstr>While Loop</vt:lpstr>
      <vt:lpstr>Correct Solution</vt:lpstr>
      <vt:lpstr>A Single Sentinel Value</vt:lpstr>
      <vt:lpstr>A Single Loan</vt:lpstr>
      <vt:lpstr>Two Loans</vt:lpstr>
      <vt:lpstr>Multiplying Numbers (Edit)</vt:lpstr>
      <vt:lpstr>Multiplying Numbers</vt:lpstr>
      <vt:lpstr>Comparing Two Solutions</vt:lpstr>
      <vt:lpstr>Generalized Folding of a Sentinel-Terminated List</vt:lpstr>
      <vt:lpstr>Generalized Folding Function</vt:lpstr>
      <vt:lpstr>Comparing Two Solutions (Comments)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1017</cp:revision>
  <dcterms:created xsi:type="dcterms:W3CDTF">2006-08-16T00:00:00Z</dcterms:created>
  <dcterms:modified xsi:type="dcterms:W3CDTF">2012-04-29T01:09:35Z</dcterms:modified>
</cp:coreProperties>
</file>