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42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6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38" r:id="rId34"/>
    <p:sldId id="339" r:id="rId35"/>
    <p:sldId id="340" r:id="rId36"/>
    <p:sldId id="34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 autoAdjust="0"/>
  </p:normalViewPr>
  <p:slideViewPr>
    <p:cSldViewPr>
      <p:cViewPr varScale="1">
        <p:scale>
          <a:sx n="82" d="100"/>
          <a:sy n="82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Loops Advanced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Prasun Dewan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First N Numbers: 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2;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counter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(counter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counter;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counter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2438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1*0*1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First N Numbers: 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counter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(counter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counter;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counter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 by 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1*0*1*2*3*4*…*n-1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8" idx="2"/>
          </p:cNvCxnSpPr>
          <p:nvPr/>
        </p:nvCxnSpPr>
        <p:spPr>
          <a:xfrm rot="5400000" flipH="1" flipV="1">
            <a:off x="4991100" y="4229100"/>
            <a:ext cx="2209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First N Numbers: 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counter = 1;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(counter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counter;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counter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 by 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8" idx="2"/>
          </p:cNvCxnSpPr>
          <p:nvPr/>
        </p:nvCxnSpPr>
        <p:spPr>
          <a:xfrm rot="5400000" flipH="1" flipV="1">
            <a:off x="4991100" y="4229100"/>
            <a:ext cx="2209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First N Numbers: 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counter = 1;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(counter &lt;=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counter;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counter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4384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1*1*2*3*4*…*n-1*n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2438400"/>
            <a:ext cx="4572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= 1;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&lt;=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19050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1*1*2*3*4*…*n-1*n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&lt;=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nextMultiplier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2133600"/>
            <a:ext cx="3810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Easier to spot off-by-one errors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0"/>
            <a:endCxn id="6" idx="2"/>
          </p:cNvCxnSpPr>
          <p:nvPr/>
        </p:nvCxnSpPr>
        <p:spPr>
          <a:xfrm rot="16200000" flipV="1">
            <a:off x="3409950" y="2647950"/>
            <a:ext cx="2895600" cy="2476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8200" y="19050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1*1*2*3*4*…*n-1*n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Incrementing Counter Before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&lt;=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1*1*2*3*4*…*n-1*n*n+1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 by one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rot="5400000" flipH="1" flipV="1">
            <a:off x="4876800" y="41148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Incrementing Counter Before Operation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1*1*2*3*4*…*n-1*n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Non Equality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!=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Non Equality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-5;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!=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Loops</a:t>
            </a:r>
          </a:p>
          <a:p>
            <a:pPr marL="0" indent="0">
              <a:buNone/>
            </a:pP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372742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of Non Equality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-5;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!=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+=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-5*-4*-3*-2*-1*0*1*2...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Infinite loop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4876800" y="41148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 Not Changed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1*0*0*0*…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Infinite loop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4876800" y="41148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 Changed in the Wrong Direction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???;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&lt; n)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 -=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prevMultiplier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 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1*0*-1*-2*…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Infinite loop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4876800" y="41148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Guarding Against 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Update variable(s) in loop expression</a:t>
            </a:r>
          </a:p>
          <a:p>
            <a:r>
              <a:rPr lang="en-US" dirty="0" smtClean="0"/>
              <a:t>Expression must converge to false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Decrementing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4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914400" lvl="4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 &gt; 0) {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	product *= n;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	n -= 1;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 marL="914400" lvl="4">
              <a:spcBef>
                <a:spcPct val="0"/>
              </a:spcBef>
            </a:pPr>
            <a:r>
              <a:rPr lang="en-US" dirty="0" err="1" smtClean="0"/>
              <a:t>System.out.println</a:t>
            </a:r>
            <a:r>
              <a:rPr lang="en-US" dirty="0" smtClean="0"/>
              <a:t>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2209800"/>
            <a:ext cx="2895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1*n*n-1*n-2*..1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Backwards multiplication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4876800" y="4114800"/>
            <a:ext cx="2438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Decrementing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4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914400" lvl="4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 &gt; 0) {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	product *= n;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	n--;</a:t>
            </a:r>
          </a:p>
          <a:p>
            <a:pPr marL="914400" lvl="4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 marL="914400" lvl="4">
              <a:spcBef>
                <a:spcPct val="0"/>
              </a:spcBef>
            </a:pPr>
            <a:r>
              <a:rPr lang="en-US" dirty="0" err="1" smtClean="0"/>
              <a:t>System.out.println</a:t>
            </a:r>
            <a:r>
              <a:rPr lang="en-US" dirty="0" smtClean="0"/>
              <a:t>(product);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590800"/>
            <a:ext cx="533400" cy="457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4724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n-- </a:t>
            </a:r>
            <a:r>
              <a:rPr lang="en-US" dirty="0" smtClean="0">
                <a:sym typeface="Wingdings"/>
              </a:rPr>
              <a:t> n = n - 1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5600" y="55626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n++ </a:t>
            </a:r>
            <a:r>
              <a:rPr lang="en-US" dirty="0" smtClean="0">
                <a:sym typeface="Wingdings"/>
              </a:rPr>
              <a:t> n = n + 1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Counter-Controlled vs. Event-Controlled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product = 1; 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5105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product = 1;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n = </a:t>
            </a:r>
            <a:r>
              <a:rPr lang="en-US" dirty="0" err="1" smtClean="0">
                <a:solidFill>
                  <a:schemeClr val="tx1"/>
                </a:solidFill>
              </a:rPr>
              <a:t>readNumElements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counter = 0;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while (counter &lt; n)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nextNum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readNum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product *= </a:t>
            </a:r>
            <a:r>
              <a:rPr lang="en-US" dirty="0" err="1" smtClean="0">
                <a:solidFill>
                  <a:schemeClr val="tx1"/>
                </a:solidFill>
              </a:rPr>
              <a:t>nextNum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counter += 1;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057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Event-controlled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0" y="46482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Counter-controlled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Counter-Controlled vs. Event-Controlled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86200" cy="5178552"/>
          </a:xfrm>
        </p:spPr>
        <p:txBody>
          <a:bodyPr/>
          <a:lstStyle/>
          <a:p>
            <a:r>
              <a:rPr lang="en-US" dirty="0" smtClean="0"/>
              <a:t>Number of loop iterations (executions of loop body) known before loop executed</a:t>
            </a:r>
          </a:p>
          <a:p>
            <a:pPr lvl="1"/>
            <a:r>
              <a:rPr lang="en-US" dirty="0" smtClean="0"/>
              <a:t>initialize counter to some value</a:t>
            </a:r>
          </a:p>
          <a:p>
            <a:pPr lvl="1"/>
            <a:r>
              <a:rPr lang="en-US" dirty="0" smtClean="0"/>
              <a:t>increment/decrement counter by fixed step beginning/end of body</a:t>
            </a:r>
          </a:p>
          <a:p>
            <a:pPr lvl="1"/>
            <a:r>
              <a:rPr lang="en-US" dirty="0" smtClean="0"/>
              <a:t> exit when counter reaches limit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295400"/>
            <a:ext cx="38862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Limit not known before loop starts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Test one more events (e.g. reading of input) occurring while loop executes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Terminate when events make loop condition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Counter-Controlled vs. Event-Controlled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until 10 in Hide &amp; Seek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Searching for others in Hide &amp; Seek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Grading Comp14 exams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Fishing for the right answer from students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4876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the days until it is vacation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# of candies in a jar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86400" y="1828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Counter-controlled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2590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Event-controlled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352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Counter-controlled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114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Event-controlled &amp; counter-controlled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4876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Counter-controlled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5638800"/>
            <a:ext cx="289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Event-controlled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List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295400"/>
            <a:ext cx="4267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5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n = ???;</a:t>
            </a:r>
            <a:endParaRPr lang="en-US" b="1" dirty="0" smtClean="0"/>
          </a:p>
          <a:p>
            <a:pPr marL="0" lvl="5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0" lvl="5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(n &gt; 0) {</a:t>
            </a:r>
          </a:p>
          <a:p>
            <a:pPr marL="0" lvl="5">
              <a:spcBef>
                <a:spcPct val="0"/>
              </a:spcBef>
            </a:pPr>
            <a:r>
              <a:rPr lang="en-US" dirty="0" smtClean="0"/>
              <a:t>	product *= n;</a:t>
            </a:r>
          </a:p>
          <a:p>
            <a:pPr marL="0" lvl="5">
              <a:spcBef>
                <a:spcPct val="0"/>
              </a:spcBef>
            </a:pPr>
            <a:r>
              <a:rPr lang="en-US" dirty="0" smtClean="0"/>
              <a:t>	n -= 1;</a:t>
            </a:r>
          </a:p>
          <a:p>
            <a:pPr marL="0" lvl="5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 marL="0" lvl="5">
              <a:spcBef>
                <a:spcPct val="0"/>
              </a:spcBef>
            </a:pPr>
            <a:r>
              <a:rPr lang="en-US" b="1" dirty="0" smtClean="0"/>
              <a:t>return</a:t>
            </a:r>
            <a:r>
              <a:rPr lang="en-US" dirty="0" smtClean="0"/>
              <a:t> product;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403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loops</a:t>
            </a:r>
            <a:endParaRPr lang="en-US" sz="2000" dirty="0" smtClean="0"/>
          </a:p>
          <a:p>
            <a:r>
              <a:rPr lang="en-US" dirty="0" smtClean="0"/>
              <a:t>Off-by-one errors </a:t>
            </a:r>
          </a:p>
          <a:p>
            <a:r>
              <a:rPr lang="en-US" dirty="0" smtClean="0"/>
              <a:t>Infinite loops</a:t>
            </a:r>
          </a:p>
          <a:p>
            <a:r>
              <a:rPr lang="en-US" dirty="0" smtClean="0"/>
              <a:t>Nested Loops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Synchronized methods</a:t>
            </a:r>
          </a:p>
          <a:p>
            <a:r>
              <a:rPr lang="en-US" dirty="0" smtClean="0"/>
              <a:t>Property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1295400"/>
            <a:ext cx="4267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factorial (</a:t>
            </a:r>
            <a:r>
              <a:rPr lang="en-US" b="1" dirty="0" err="1" smtClean="0"/>
              <a:t>int</a:t>
            </a:r>
            <a:r>
              <a:rPr lang="en-US" dirty="0" smtClean="0"/>
              <a:t> n) {</a:t>
            </a:r>
            <a:endParaRPr lang="en-US" b="1" dirty="0" smtClean="0"/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(n &gt;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product *= n;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n -=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product;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void </a:t>
            </a:r>
            <a:r>
              <a:rPr lang="en-US" dirty="0" smtClean="0"/>
              <a:t>main 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</a:t>
            </a:r>
            <a:r>
              <a:rPr lang="en-US" dirty="0" err="1" smtClean="0"/>
              <a:t>newVal</a:t>
            </a:r>
            <a:r>
              <a:rPr lang="en-US" dirty="0" smtClean="0"/>
              <a:t> &gt;=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(“factorial =“ + factorial(</a:t>
            </a:r>
            <a:r>
              <a:rPr lang="en-US" dirty="0" err="1" smtClean="0"/>
              <a:t>newVal</a:t>
            </a:r>
            <a:r>
              <a:rPr lang="en-US" dirty="0" smtClean="0"/>
              <a:t>));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newVal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403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Code Duplication (Edit)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696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void </a:t>
            </a:r>
            <a:r>
              <a:rPr lang="en-US" dirty="0" smtClean="0"/>
              <a:t>main 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</a:t>
            </a:r>
            <a:r>
              <a:rPr lang="en-US" dirty="0" err="1" smtClean="0"/>
              <a:t>newVal</a:t>
            </a:r>
            <a:r>
              <a:rPr lang="en-US" dirty="0" smtClean="0"/>
              <a:t> &gt;=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(“factorial =“ + factorial(</a:t>
            </a:r>
            <a:r>
              <a:rPr lang="en-US" dirty="0" err="1" smtClean="0"/>
              <a:t>newVal</a:t>
            </a:r>
            <a:r>
              <a:rPr lang="en-US" dirty="0" smtClean="0"/>
              <a:t>));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newVal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403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7600" y="1295400"/>
            <a:ext cx="4267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factorial (</a:t>
            </a:r>
            <a:r>
              <a:rPr lang="en-US" b="1" dirty="0" err="1" smtClean="0"/>
              <a:t>int</a:t>
            </a:r>
            <a:r>
              <a:rPr lang="en-US" dirty="0" smtClean="0"/>
              <a:t> n) {</a:t>
            </a:r>
            <a:endParaRPr lang="en-US" b="1" dirty="0" smtClean="0"/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(n &gt;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product *= n;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n -=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product;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696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void </a:t>
            </a:r>
            <a:r>
              <a:rPr lang="en-US" dirty="0" smtClean="0"/>
              <a:t>main (String[] </a:t>
            </a:r>
            <a:r>
              <a:rPr lang="en-US" dirty="0" err="1" smtClean="0"/>
              <a:t>args</a:t>
            </a:r>
            <a:r>
              <a:rPr lang="en-US" dirty="0" smtClean="0"/>
              <a:t>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b="1" dirty="0" smtClean="0"/>
              <a:t>true</a:t>
            </a:r>
            <a:r>
              <a:rPr lang="en-US" dirty="0" smtClean="0"/>
              <a:t>) { // loop condition never false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newVal</a:t>
            </a:r>
            <a:r>
              <a:rPr lang="en-US" dirty="0" smtClean="0"/>
              <a:t> &lt;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	 </a:t>
            </a:r>
            <a:r>
              <a:rPr lang="en-US" b="1" dirty="0" smtClean="0"/>
              <a:t>break</a:t>
            </a:r>
            <a:r>
              <a:rPr lang="en-US" dirty="0" smtClean="0"/>
              <a:t>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}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</a:t>
            </a:r>
            <a:r>
              <a:rPr lang="en-US" dirty="0" err="1" smtClean="0"/>
              <a:t>System.out.println</a:t>
            </a:r>
            <a:r>
              <a:rPr lang="en-US" dirty="0" smtClean="0"/>
              <a:t>(“factorial =“ + factorial(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  <a:endParaRPr lang="en-US" dirty="0">
              <a:solidFill>
                <a:srgbClr val="2D2DB3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4035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7600" y="1295400"/>
            <a:ext cx="42672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smtClean="0"/>
              <a:t>public static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factorial (</a:t>
            </a:r>
            <a:r>
              <a:rPr lang="en-US" b="1" dirty="0" err="1" smtClean="0"/>
              <a:t>int</a:t>
            </a:r>
            <a:r>
              <a:rPr lang="en-US" dirty="0" smtClean="0"/>
              <a:t> n) {</a:t>
            </a:r>
            <a:endParaRPr lang="en-US" b="1" dirty="0" smtClean="0"/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product = 1;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while</a:t>
            </a:r>
            <a:r>
              <a:rPr lang="en-US" dirty="0" smtClean="0"/>
              <a:t> (n &gt; 0) {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product *= n;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	n -= 1;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}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product;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Processing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5257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Prints each character on a separate line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1000" y="1981200"/>
            <a:ext cx="8229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&lt; </a:t>
            </a:r>
            <a:r>
              <a:rPr lang="en-US" dirty="0" err="1" smtClean="0">
                <a:solidFill>
                  <a:schemeClr val="tx1"/>
                </a:solidFill>
              </a:rPr>
              <a:t>s.length</a:t>
            </a:r>
            <a:r>
              <a:rPr lang="en-US" dirty="0" smtClean="0">
                <a:solidFill>
                  <a:schemeClr val="tx1"/>
                </a:solidFill>
              </a:rPr>
              <a:t>()) {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++;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a Loop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1000" y="1981200"/>
            <a:ext cx="8229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&lt; </a:t>
            </a:r>
            <a:r>
              <a:rPr lang="en-US" dirty="0" err="1" smtClean="0">
                <a:solidFill>
                  <a:schemeClr val="tx1"/>
                </a:solidFill>
              </a:rPr>
              <a:t>s.length</a:t>
            </a:r>
            <a:r>
              <a:rPr lang="en-US" dirty="0" smtClean="0">
                <a:solidFill>
                  <a:schemeClr val="tx1"/>
                </a:solidFill>
              </a:rPr>
              <a:t>()) {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++;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16002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447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6" idx="0"/>
          </p:cNvCxnSpPr>
          <p:nvPr/>
        </p:nvCxnSpPr>
        <p:spPr>
          <a:xfrm rot="10800000" flipV="1">
            <a:off x="2857500" y="1638300"/>
            <a:ext cx="17907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9800" y="3048000"/>
            <a:ext cx="3352800" cy="1066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5257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Body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  <a:endCxn id="10" idx="2"/>
          </p:cNvCxnSpPr>
          <p:nvPr/>
        </p:nvCxnSpPr>
        <p:spPr>
          <a:xfrm rot="10800000">
            <a:off x="3886200" y="4114800"/>
            <a:ext cx="9906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Finger-grained Dissection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1000" y="1676400"/>
            <a:ext cx="8229600" cy="342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dirty="0" smtClean="0">
                <a:solidFill>
                  <a:schemeClr val="tx1"/>
                </a:solidFill>
              </a:rPr>
              <a:t>// String s declared and initialized earlier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&lt; </a:t>
            </a:r>
            <a:r>
              <a:rPr lang="en-US" dirty="0" err="1" smtClean="0">
                <a:solidFill>
                  <a:schemeClr val="tx1"/>
                </a:solidFill>
              </a:rPr>
              <a:t>s.length</a:t>
            </a:r>
            <a:r>
              <a:rPr lang="en-US" dirty="0" smtClean="0">
                <a:solidFill>
                  <a:schemeClr val="tx1"/>
                </a:solidFill>
              </a:rPr>
              <a:t>()) {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++; 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971800"/>
            <a:ext cx="16002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2438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6" idx="0"/>
          </p:cNvCxnSpPr>
          <p:nvPr/>
        </p:nvCxnSpPr>
        <p:spPr>
          <a:xfrm rot="10800000" flipV="1">
            <a:off x="2857500" y="2628900"/>
            <a:ext cx="9525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9800" y="3429000"/>
            <a:ext cx="33528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35052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Body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  <a:endCxn id="10" idx="3"/>
          </p:cNvCxnSpPr>
          <p:nvPr/>
        </p:nvCxnSpPr>
        <p:spPr>
          <a:xfrm rot="10800000">
            <a:off x="5562600" y="3619500"/>
            <a:ext cx="914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4038600"/>
            <a:ext cx="6858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3400" y="41910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Resetting Loop Variable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rot="10800000">
            <a:off x="2819400" y="4229100"/>
            <a:ext cx="1524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95400" y="2438400"/>
            <a:ext cx="10668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400" y="3352800"/>
            <a:ext cx="1371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Initializing Loop Variable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3"/>
            <a:endCxn id="25" idx="2"/>
          </p:cNvCxnSpPr>
          <p:nvPr/>
        </p:nvCxnSpPr>
        <p:spPr>
          <a:xfrm flipV="1">
            <a:off x="1524000" y="2743200"/>
            <a:ext cx="304800" cy="110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1000" y="5181600"/>
            <a:ext cx="8229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en-US" b="1" dirty="0" smtClean="0">
                <a:solidFill>
                  <a:schemeClr val="tx1"/>
                </a:solidFill>
              </a:rPr>
              <a:t>for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=0;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err="1" smtClean="0">
                <a:solidFill>
                  <a:schemeClr val="tx1"/>
                </a:solidFill>
              </a:rPr>
              <a:t>s.length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++)</a:t>
            </a:r>
          </a:p>
          <a:p>
            <a:pPr lvl="2"/>
            <a:endParaRPr lang="en-US" b="1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s.charAt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26" idx="2"/>
          </p:cNvCxnSpPr>
          <p:nvPr/>
        </p:nvCxnSpPr>
        <p:spPr>
          <a:xfrm rot="16200000" flipH="1">
            <a:off x="1028700" y="4152900"/>
            <a:ext cx="11430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2"/>
          </p:cNvCxnSpPr>
          <p:nvPr/>
        </p:nvCxnSpPr>
        <p:spPr>
          <a:xfrm rot="5400000">
            <a:off x="2724150" y="3448050"/>
            <a:ext cx="2667000" cy="1409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2"/>
          </p:cNvCxnSpPr>
          <p:nvPr/>
        </p:nvCxnSpPr>
        <p:spPr>
          <a:xfrm rot="5400000">
            <a:off x="4552950" y="4972050"/>
            <a:ext cx="304800" cy="723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2"/>
          </p:cNvCxnSpPr>
          <p:nvPr/>
        </p:nvCxnSpPr>
        <p:spPr>
          <a:xfrm rot="5400000">
            <a:off x="5467350" y="3981450"/>
            <a:ext cx="2057400" cy="1866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8" grpId="0" animBg="1"/>
      <p:bldP spid="19" grpId="0" animBg="1"/>
      <p:bldP spid="25" grpId="0" animBg="1"/>
      <p:bldP spid="26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For Loop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20574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20574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676400"/>
            <a:ext cx="20574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1676400"/>
            <a:ext cx="20574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905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for (</a:t>
            </a:r>
            <a:r>
              <a:rPr lang="en-US" dirty="0" smtClean="0">
                <a:solidFill>
                  <a:schemeClr val="tx1"/>
                </a:solidFill>
              </a:rPr>
              <a:t>S1; E; S2)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1905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for (</a:t>
            </a:r>
            <a:r>
              <a:rPr lang="en-US" dirty="0" smtClean="0">
                <a:solidFill>
                  <a:schemeClr val="tx1"/>
                </a:solidFill>
              </a:rPr>
              <a:t>; E; S2)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05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for (</a:t>
            </a:r>
            <a:r>
              <a:rPr lang="en-US" dirty="0" smtClean="0">
                <a:solidFill>
                  <a:schemeClr val="tx1"/>
                </a:solidFill>
              </a:rPr>
              <a:t>; E;)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1905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for (</a:t>
            </a:r>
            <a:r>
              <a:rPr lang="en-US" dirty="0" smtClean="0">
                <a:solidFill>
                  <a:schemeClr val="tx1"/>
                </a:solidFill>
              </a:rPr>
              <a:t>;;)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124200"/>
            <a:ext cx="1905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S1;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(E) {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S3;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S2;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3124200"/>
            <a:ext cx="1905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(E) {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S3;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S2;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3124200"/>
            <a:ext cx="1905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(E) {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S3;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3124200"/>
            <a:ext cx="19050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S1;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while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smtClean="0">
                <a:solidFill>
                  <a:schemeClr val="tx1"/>
                </a:solidFill>
              </a:rPr>
              <a:t>true</a:t>
            </a:r>
            <a:r>
              <a:rPr lang="en-US" dirty="0" smtClean="0">
                <a:solidFill>
                  <a:schemeClr val="tx1"/>
                </a:solidFill>
              </a:rPr>
              <a:t>) {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S3;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S2;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7526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 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= product*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>
              <a:latin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343400"/>
            <a:ext cx="45132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Assignment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4478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 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24384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product *= </a:t>
            </a:r>
            <a:r>
              <a:rPr lang="en-US" sz="1600" dirty="0" err="1" smtClean="0"/>
              <a:t>nextNum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191000" y="4191000"/>
            <a:ext cx="434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product = product * </a:t>
            </a:r>
            <a:r>
              <a:rPr lang="en-US" sz="1600" dirty="0" err="1" smtClean="0"/>
              <a:t>nextNum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3505200" y="4419600"/>
            <a:ext cx="685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47244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&lt;</a:t>
            </a:r>
            <a:r>
              <a:rPr lang="en-US" sz="1600" dirty="0" err="1" smtClean="0"/>
              <a:t>var</a:t>
            </a:r>
            <a:r>
              <a:rPr lang="en-US" sz="1600" dirty="0" smtClean="0"/>
              <a:t>&gt;  &lt;operator&gt;=  &lt;</a:t>
            </a:r>
            <a:r>
              <a:rPr lang="en-US" sz="1600" dirty="0" err="1" smtClean="0"/>
              <a:t>expr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191000" y="4724400"/>
            <a:ext cx="434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&lt;</a:t>
            </a:r>
            <a:r>
              <a:rPr lang="en-US" sz="1600" dirty="0" err="1" smtClean="0"/>
              <a:t>var</a:t>
            </a:r>
            <a:r>
              <a:rPr lang="en-US" sz="1600" dirty="0" smtClean="0"/>
              <a:t>&gt; = &lt;</a:t>
            </a:r>
            <a:r>
              <a:rPr lang="en-US" sz="1600" dirty="0" err="1" smtClean="0"/>
              <a:t>var</a:t>
            </a:r>
            <a:r>
              <a:rPr lang="en-US" sz="1600" dirty="0" smtClean="0"/>
              <a:t>&gt; &lt;operator&gt;  &lt;</a:t>
            </a:r>
            <a:r>
              <a:rPr lang="en-US" sz="1600" dirty="0" err="1" smtClean="0"/>
              <a:t>expr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3505200" y="4953000"/>
            <a:ext cx="685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4800" y="52578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sum += num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191000" y="5257800"/>
            <a:ext cx="434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sum = </a:t>
            </a:r>
            <a:r>
              <a:rPr lang="en-US" sz="1600" dirty="0" err="1" smtClean="0"/>
              <a:t>sum+num</a:t>
            </a:r>
            <a:endParaRPr lang="en-US" sz="1600" dirty="0"/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3505200" y="5486400"/>
            <a:ext cx="685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Positive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7526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product = 1; 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print(product);</a:t>
            </a:r>
            <a:endParaRPr lang="en-US" sz="2400" dirty="0">
              <a:latin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343400"/>
            <a:ext cx="45132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6148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N Numbers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12954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product = 1; </a:t>
            </a:r>
          </a:p>
          <a:p>
            <a:pPr marL="0" lvl="2">
              <a:spcBef>
                <a:spcPct val="0"/>
              </a:spcBef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print(product);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581400"/>
            <a:ext cx="51054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400" dirty="0" smtClean="0">
                <a:latin typeface="Courier New" pitchFamily="49" charset="0"/>
              </a:rPr>
              <a:t> 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6148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N Numbers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1295400"/>
            <a:ext cx="51054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 </a:t>
            </a:r>
          </a:p>
          <a:p>
            <a:pPr marL="0" lvl="2"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b="1" dirty="0" smtClean="0"/>
              <a:t>while</a:t>
            </a:r>
            <a:r>
              <a:rPr lang="en-US" dirty="0" smtClean="0"/>
              <a:t> (</a:t>
            </a:r>
            <a:r>
              <a:rPr lang="en-US" dirty="0" err="1" smtClean="0"/>
              <a:t>nextNum</a:t>
            </a:r>
            <a:r>
              <a:rPr lang="en-US" dirty="0" smtClean="0"/>
              <a:t> &gt;= 0) {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Console.readInt</a:t>
            </a:r>
            <a:r>
              <a:rPr lang="en-US" dirty="0" smtClean="0"/>
              <a:t>(); </a:t>
            </a:r>
          </a:p>
          <a:p>
            <a:pPr marL="0" lvl="2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581400"/>
            <a:ext cx="51054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listLength</a:t>
            </a:r>
            <a:r>
              <a:rPr lang="en-US" dirty="0" smtClean="0"/>
              <a:t> = </a:t>
            </a:r>
            <a:r>
              <a:rPr lang="en-US" dirty="0" err="1" smtClean="0"/>
              <a:t>readListLength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counter = 0;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nextNum</a:t>
            </a:r>
            <a:r>
              <a:rPr lang="en-US" dirty="0" smtClean="0"/>
              <a:t>;</a:t>
            </a:r>
          </a:p>
          <a:p>
            <a:pPr>
              <a:spcBef>
                <a:spcPct val="0"/>
              </a:spcBef>
            </a:pPr>
            <a:r>
              <a:rPr lang="en-US" dirty="0" err="1" smtClean="0"/>
              <a:t>int</a:t>
            </a:r>
            <a:r>
              <a:rPr lang="en-US" dirty="0" smtClean="0"/>
              <a:t> product = 1;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while (counter &lt;  </a:t>
            </a:r>
            <a:r>
              <a:rPr lang="en-US" dirty="0" err="1" smtClean="0"/>
              <a:t>listLength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counter += 1;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nextNum</a:t>
            </a:r>
            <a:r>
              <a:rPr lang="en-US" dirty="0" smtClean="0"/>
              <a:t> = </a:t>
            </a:r>
            <a:r>
              <a:rPr lang="en-US" dirty="0" err="1" smtClean="0"/>
              <a:t>readNextNumber</a:t>
            </a:r>
            <a:r>
              <a:rPr lang="en-US" dirty="0" smtClean="0"/>
              <a:t>();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product *= </a:t>
            </a:r>
            <a:r>
              <a:rPr lang="en-US" dirty="0" err="1" smtClean="0"/>
              <a:t>nextNum</a:t>
            </a:r>
            <a:r>
              <a:rPr lang="en-US" dirty="0" smtClean="0"/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print (product);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First N Numbers: N!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4008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0"/>
              </a:spcBef>
            </a:pPr>
            <a:endParaRPr lang="en-US" sz="2400" dirty="0"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1*2*3*4*…*n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Factorial(n) = 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6722</TotalTime>
  <Words>1090</Words>
  <Application>Microsoft Office PowerPoint</Application>
  <PresentationFormat>On-screen Show (4:3)</PresentationFormat>
  <Paragraphs>409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Comp 110 Loops Advanced</vt:lpstr>
      <vt:lpstr>Prerequisite</vt:lpstr>
      <vt:lpstr>Loops</vt:lpstr>
      <vt:lpstr>Multiplying Numbers</vt:lpstr>
      <vt:lpstr>Cumulative Assignment</vt:lpstr>
      <vt:lpstr>Multiplying Positive Numbers</vt:lpstr>
      <vt:lpstr>Multiplying N Numbers (Edit)</vt:lpstr>
      <vt:lpstr>Multiplying N Numbers</vt:lpstr>
      <vt:lpstr>Multiplying First N Numbers: N! (Edit)</vt:lpstr>
      <vt:lpstr>Multiplying First N Numbers: N!</vt:lpstr>
      <vt:lpstr>Multiplying First N Numbers: N!</vt:lpstr>
      <vt:lpstr>Multiplying First N Numbers: N!</vt:lpstr>
      <vt:lpstr>Multiplying First N Numbers: N!</vt:lpstr>
      <vt:lpstr>Better Name</vt:lpstr>
      <vt:lpstr>Better Name</vt:lpstr>
      <vt:lpstr>Incrementing Counter Before Operation</vt:lpstr>
      <vt:lpstr>Incrementing Counter Before Operation</vt:lpstr>
      <vt:lpstr>Checking of Non Equality</vt:lpstr>
      <vt:lpstr>Checking of Non Equality</vt:lpstr>
      <vt:lpstr>Checking of Non Equality</vt:lpstr>
      <vt:lpstr>Counter Not Changed</vt:lpstr>
      <vt:lpstr>Counter Changed in the Wrong Direction</vt:lpstr>
      <vt:lpstr>Guarding Against Infinite Loops</vt:lpstr>
      <vt:lpstr>Decrementing Solution</vt:lpstr>
      <vt:lpstr>Decrementing Solution</vt:lpstr>
      <vt:lpstr>Counter-Controlled vs. Event-Controlled</vt:lpstr>
      <vt:lpstr>Counter-Controlled vs. Event-Controlled</vt:lpstr>
      <vt:lpstr>Counter-Controlled vs. Event-Controlled</vt:lpstr>
      <vt:lpstr>Factorial List (Edit)</vt:lpstr>
      <vt:lpstr>Factorial List</vt:lpstr>
      <vt:lpstr>Removing Code Duplication (Edit)</vt:lpstr>
      <vt:lpstr>Break Statement</vt:lpstr>
      <vt:lpstr>String Processing</vt:lpstr>
      <vt:lpstr>Dissecting a Loop</vt:lpstr>
      <vt:lpstr>Finger-grained Dissection</vt:lpstr>
      <vt:lpstr>Meaning of For Loop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1024</cp:revision>
  <dcterms:created xsi:type="dcterms:W3CDTF">2006-08-16T00:00:00Z</dcterms:created>
  <dcterms:modified xsi:type="dcterms:W3CDTF">2012-05-01T13:25:38Z</dcterms:modified>
</cp:coreProperties>
</file>