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373" r:id="rId3"/>
    <p:sldId id="259" r:id="rId4"/>
    <p:sldId id="257" r:id="rId5"/>
    <p:sldId id="333" r:id="rId6"/>
    <p:sldId id="335" r:id="rId7"/>
    <p:sldId id="336" r:id="rId8"/>
    <p:sldId id="337" r:id="rId9"/>
    <p:sldId id="338" r:id="rId10"/>
    <p:sldId id="339" r:id="rId11"/>
    <p:sldId id="340" r:id="rId12"/>
    <p:sldId id="342" r:id="rId13"/>
    <p:sldId id="371" r:id="rId14"/>
    <p:sldId id="344" r:id="rId15"/>
    <p:sldId id="343" r:id="rId16"/>
    <p:sldId id="341" r:id="rId17"/>
    <p:sldId id="345" r:id="rId18"/>
    <p:sldId id="347" r:id="rId19"/>
    <p:sldId id="348" r:id="rId20"/>
    <p:sldId id="372" r:id="rId21"/>
    <p:sldId id="349" r:id="rId22"/>
    <p:sldId id="350" r:id="rId23"/>
    <p:sldId id="351" r:id="rId24"/>
    <p:sldId id="353" r:id="rId25"/>
    <p:sldId id="367" r:id="rId26"/>
    <p:sldId id="368" r:id="rId27"/>
    <p:sldId id="369" r:id="rId28"/>
    <p:sldId id="354" r:id="rId29"/>
    <p:sldId id="355" r:id="rId30"/>
    <p:sldId id="356" r:id="rId31"/>
    <p:sldId id="357" r:id="rId32"/>
    <p:sldId id="352" r:id="rId33"/>
    <p:sldId id="332" r:id="rId34"/>
    <p:sldId id="360" r:id="rId35"/>
    <p:sldId id="359" r:id="rId36"/>
    <p:sldId id="361" r:id="rId37"/>
    <p:sldId id="362" r:id="rId38"/>
    <p:sldId id="363" r:id="rId39"/>
    <p:sldId id="364" r:id="rId40"/>
    <p:sldId id="366" r:id="rId41"/>
    <p:sldId id="258" r:id="rId42"/>
    <p:sldId id="260" r:id="rId43"/>
    <p:sldId id="261" r:id="rId44"/>
    <p:sldId id="262" r:id="rId45"/>
    <p:sldId id="264" r:id="rId46"/>
    <p:sldId id="263" r:id="rId47"/>
    <p:sldId id="265" r:id="rId48"/>
    <p:sldId id="266" r:id="rId49"/>
    <p:sldId id="270" r:id="rId50"/>
    <p:sldId id="271" r:id="rId51"/>
    <p:sldId id="331" r:id="rId52"/>
    <p:sldId id="370" r:id="rId53"/>
    <p:sldId id="275" r:id="rId54"/>
    <p:sldId id="320" r:id="rId55"/>
    <p:sldId id="321" r:id="rId56"/>
    <p:sldId id="322" r:id="rId57"/>
    <p:sldId id="323" r:id="rId58"/>
    <p:sldId id="32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1" autoAdjust="0"/>
    <p:restoredTop sz="94660" autoAdjust="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110</a:t>
            </a:r>
            <a:br>
              <a:rPr lang="en-US" dirty="0" smtClean="0"/>
            </a:br>
            <a:r>
              <a:rPr lang="en-US" dirty="0" smtClean="0"/>
              <a:t>Main &amp; Console Input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Sasa Junuzovic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Input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" y="2286000"/>
            <a:ext cx="902779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Input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7543800" cy="563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import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java.io.BufferedReader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import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java.io.InputStreamReader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AnInputPrinter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main  (String[] </a:t>
            </a:r>
            <a:r>
              <a:rPr lang="en-US" dirty="0" err="1" smtClean="0">
                <a:solidFill>
                  <a:schemeClr val="tx1"/>
                </a:solidFill>
              </a:rPr>
              <a:t>args</a:t>
            </a:r>
            <a:r>
              <a:rPr lang="en-US" dirty="0" smtClean="0">
                <a:solidFill>
                  <a:schemeClr val="tx1"/>
                </a:solidFill>
              </a:rPr>
              <a:t>) {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("Please enter the line to be printed");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("The input was: " + </a:t>
            </a:r>
            <a:r>
              <a:rPr lang="en-US" dirty="0" err="1" smtClean="0">
                <a:solidFill>
                  <a:schemeClr val="tx1"/>
                </a:solidFill>
              </a:rPr>
              <a:t>readString</a:t>
            </a:r>
            <a:r>
              <a:rPr lang="en-US" dirty="0" smtClean="0">
                <a:solidFill>
                  <a:schemeClr val="tx1"/>
                </a:solidFill>
              </a:rPr>
              <a:t>());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String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429000"/>
            <a:ext cx="8153400" cy="320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BufferedReader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inputStream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	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BufferedReader</a:t>
            </a:r>
            <a:r>
              <a:rPr lang="en-US" dirty="0" smtClean="0">
                <a:solidFill>
                  <a:schemeClr val="tx1"/>
                </a:solidFill>
              </a:rPr>
              <a:t>(new </a:t>
            </a:r>
            <a:r>
              <a:rPr lang="en-US" dirty="0" err="1" smtClean="0">
                <a:solidFill>
                  <a:schemeClr val="tx1"/>
                </a:solidFill>
              </a:rPr>
              <a:t>InputStreamReader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System.in</a:t>
            </a:r>
            <a:r>
              <a:rPr lang="en-US" dirty="0" smtClean="0">
                <a:solidFill>
                  <a:schemeClr val="tx1"/>
                </a:solidFill>
              </a:rPr>
              <a:t>));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String </a:t>
            </a:r>
            <a:r>
              <a:rPr lang="en-US" dirty="0" err="1" smtClean="0">
                <a:solidFill>
                  <a:schemeClr val="tx1"/>
                </a:solidFill>
              </a:rPr>
              <a:t>readString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try</a:t>
            </a:r>
            <a:r>
              <a:rPr lang="en-US" dirty="0" smtClean="0">
                <a:solidFill>
                  <a:schemeClr val="tx1"/>
                </a:solidFill>
              </a:rPr>
              <a:t> {	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inputStream.readLine</a:t>
            </a:r>
            <a:r>
              <a:rPr lang="en-US" dirty="0" smtClean="0">
                <a:solidFill>
                  <a:schemeClr val="tx1"/>
                </a:solidFill>
              </a:rPr>
              <a:t>();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catch</a:t>
            </a:r>
            <a:r>
              <a:rPr lang="en-US" dirty="0" smtClean="0">
                <a:solidFill>
                  <a:schemeClr val="tx1"/>
                </a:solidFill>
              </a:rPr>
              <a:t> (Exception e) {	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(e);	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""; 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371600"/>
          </a:xfrm>
        </p:spPr>
        <p:txBody>
          <a:bodyPr>
            <a:normAutofit/>
          </a:bodyPr>
          <a:lstStyle/>
          <a:p>
            <a:r>
              <a:rPr lang="en-US" sz="1800" noProof="1" smtClean="0"/>
              <a:t>Wait for the user to enter a string (of digits) on the next line</a:t>
            </a:r>
            <a:endParaRPr lang="en-US" sz="1800" dirty="0" smtClean="0"/>
          </a:p>
          <a:p>
            <a:r>
              <a:rPr lang="en-US" sz="1800" noProof="1" smtClean="0">
                <a:solidFill>
                  <a:srgbClr val="003300"/>
                </a:solidFill>
              </a:rPr>
              <a:t>In case the user terminates input before entring a string, return “” and print an error message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304800" y="3505200"/>
            <a:ext cx="7543800" cy="609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5" idx="2"/>
            <a:endCxn id="23" idx="0"/>
          </p:cNvCxnSpPr>
          <p:nvPr/>
        </p:nvCxnSpPr>
        <p:spPr>
          <a:xfrm rot="16200000" flipH="1">
            <a:off x="3102635" y="2531135"/>
            <a:ext cx="1871930" cy="762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2000" y="1293962"/>
            <a:ext cx="6477000" cy="33930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67200" y="4572000"/>
            <a:ext cx="13716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5" idx="2"/>
            <a:endCxn id="26" idx="0"/>
          </p:cNvCxnSpPr>
          <p:nvPr/>
        </p:nvCxnSpPr>
        <p:spPr>
          <a:xfrm rot="16200000" flipH="1">
            <a:off x="3007385" y="2626385"/>
            <a:ext cx="2938730" cy="9525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62000" y="1676400"/>
            <a:ext cx="7315200" cy="6096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19200" y="4343400"/>
            <a:ext cx="609600" cy="381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19200" y="5181600"/>
            <a:ext cx="3276600" cy="1143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8" idx="2"/>
            <a:endCxn id="29" idx="0"/>
          </p:cNvCxnSpPr>
          <p:nvPr/>
        </p:nvCxnSpPr>
        <p:spPr>
          <a:xfrm rot="5400000">
            <a:off x="1943100" y="1866900"/>
            <a:ext cx="2057400" cy="28956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  <a:endCxn id="30" idx="0"/>
          </p:cNvCxnSpPr>
          <p:nvPr/>
        </p:nvCxnSpPr>
        <p:spPr>
          <a:xfrm rot="5400000">
            <a:off x="2190750" y="2952750"/>
            <a:ext cx="2895600" cy="15621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Input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7543800" cy="563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import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java.io.BufferedReader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import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java.io.InputStreamReader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AnInputPrinter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main  (String[] </a:t>
            </a:r>
            <a:r>
              <a:rPr lang="en-US" dirty="0" err="1" smtClean="0">
                <a:solidFill>
                  <a:schemeClr val="tx1"/>
                </a:solidFill>
              </a:rPr>
              <a:t>args</a:t>
            </a:r>
            <a:r>
              <a:rPr lang="en-US" dirty="0" smtClean="0">
                <a:solidFill>
                  <a:schemeClr val="tx1"/>
                </a:solidFill>
              </a:rPr>
              <a:t>) {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("Please enter the line to be printed");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("The input was: " + </a:t>
            </a:r>
            <a:r>
              <a:rPr lang="en-US" dirty="0" err="1" smtClean="0">
                <a:solidFill>
                  <a:schemeClr val="tx1"/>
                </a:solidFill>
              </a:rPr>
              <a:t>readString</a:t>
            </a:r>
            <a:r>
              <a:rPr lang="en-US" dirty="0" smtClean="0">
                <a:solidFill>
                  <a:schemeClr val="tx1"/>
                </a:solidFill>
              </a:rPr>
              <a:t>());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BufferedReader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inputStream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b="1" dirty="0" smtClean="0">
                <a:solidFill>
                  <a:schemeClr val="tx1"/>
                </a:solidFill>
              </a:rPr>
              <a:t>new </a:t>
            </a:r>
            <a:r>
              <a:rPr lang="en-US" dirty="0" err="1" smtClean="0">
                <a:solidFill>
                  <a:schemeClr val="tx1"/>
                </a:solidFill>
              </a:rPr>
              <a:t>BufferedReader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new </a:t>
            </a:r>
            <a:r>
              <a:rPr lang="en-US" dirty="0" err="1" smtClean="0">
                <a:solidFill>
                  <a:schemeClr val="tx1"/>
                </a:solidFill>
              </a:rPr>
              <a:t>InputStreamReader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System.in</a:t>
            </a:r>
            <a:r>
              <a:rPr lang="en-US" dirty="0" smtClean="0">
                <a:solidFill>
                  <a:schemeClr val="tx1"/>
                </a:solidFill>
              </a:rPr>
              <a:t>));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String </a:t>
            </a:r>
            <a:r>
              <a:rPr lang="en-US" dirty="0" err="1" smtClean="0">
                <a:solidFill>
                  <a:schemeClr val="tx1"/>
                </a:solidFill>
              </a:rPr>
              <a:t>readString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try</a:t>
            </a:r>
            <a:r>
              <a:rPr lang="en-US" dirty="0" smtClean="0">
                <a:solidFill>
                  <a:schemeClr val="tx1"/>
                </a:solidFill>
              </a:rPr>
              <a:t> {	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inputStream.readLine</a:t>
            </a:r>
            <a:r>
              <a:rPr lang="en-US" dirty="0" smtClean="0">
                <a:solidFill>
                  <a:schemeClr val="tx1"/>
                </a:solidFill>
              </a:rPr>
              <a:t>();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catch</a:t>
            </a:r>
            <a:r>
              <a:rPr lang="en-US" dirty="0" smtClean="0">
                <a:solidFill>
                  <a:schemeClr val="tx1"/>
                </a:solidFill>
              </a:rPr>
              <a:t> (Exception e) {	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(e);	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""; 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3810000"/>
            <a:ext cx="2514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variables referred to by static </a:t>
            </a:r>
            <a:r>
              <a:rPr lang="en-US" dirty="0" err="1" smtClean="0"/>
              <a:t>readString</a:t>
            </a:r>
            <a:r>
              <a:rPr lang="en-US" dirty="0" smtClean="0"/>
              <a:t> must be static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53340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main() can call only static methods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3124200"/>
            <a:ext cx="9906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3657600"/>
            <a:ext cx="9906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1"/>
            <a:endCxn id="7" idx="3"/>
          </p:cNvCxnSpPr>
          <p:nvPr/>
        </p:nvCxnSpPr>
        <p:spPr>
          <a:xfrm rot="10800000">
            <a:off x="1447800" y="3276600"/>
            <a:ext cx="50292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  <a:endCxn id="8" idx="3"/>
          </p:cNvCxnSpPr>
          <p:nvPr/>
        </p:nvCxnSpPr>
        <p:spPr>
          <a:xfrm rot="10800000">
            <a:off x="2209800" y="3810000"/>
            <a:ext cx="4267200" cy="1866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a Package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48006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public class </a:t>
            </a:r>
            <a:r>
              <a:rPr lang="en-US" dirty="0" err="1" smtClean="0">
                <a:solidFill>
                  <a:schemeClr val="tx1"/>
                </a:solidFill>
              </a:rPr>
              <a:t>AnInputPrinter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   …</a:t>
            </a:r>
            <a:br>
              <a:rPr lang="en-US" dirty="0" smtClean="0"/>
            </a:br>
            <a:r>
              <a:rPr lang="en-US" dirty="0" smtClean="0"/>
              <a:t>    new </a:t>
            </a:r>
            <a:r>
              <a:rPr lang="en-US" dirty="0" err="1" smtClean="0">
                <a:solidFill>
                  <a:schemeClr val="tx1"/>
                </a:solidFill>
              </a:rPr>
              <a:t>BufferedReader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System.in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…</a:t>
            </a:r>
          </a:p>
          <a:p>
            <a:r>
              <a:rPr lang="en-US" sz="2000" dirty="0" smtClean="0"/>
              <a:t>}</a:t>
            </a:r>
            <a:endParaRPr lang="en-US" noProof="1" smtClean="0"/>
          </a:p>
        </p:txBody>
      </p:sp>
      <p:sp>
        <p:nvSpPr>
          <p:cNvPr id="6" name="Rectangle 5"/>
          <p:cNvSpPr/>
          <p:nvPr/>
        </p:nvSpPr>
        <p:spPr>
          <a:xfrm>
            <a:off x="228600" y="4038600"/>
            <a:ext cx="48006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public class </a:t>
            </a:r>
            <a:r>
              <a:rPr lang="en-US" dirty="0" err="1" smtClean="0">
                <a:solidFill>
                  <a:schemeClr val="tx1"/>
                </a:solidFill>
              </a:rPr>
              <a:t>AnInputPrinter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   …</a:t>
            </a:r>
            <a:br>
              <a:rPr lang="en-US" dirty="0" smtClean="0"/>
            </a:br>
            <a:r>
              <a:rPr lang="en-US" dirty="0" smtClean="0"/>
              <a:t>    new java.io.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BufferedReader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System.in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…</a:t>
            </a:r>
          </a:p>
          <a:p>
            <a:r>
              <a:rPr lang="en-US" sz="2000" dirty="0" smtClean="0"/>
              <a:t>}</a:t>
            </a:r>
            <a:endParaRPr lang="en-US" noProof="1" smtClean="0"/>
          </a:p>
        </p:txBody>
      </p:sp>
      <p:sp>
        <p:nvSpPr>
          <p:cNvPr id="7" name="Rectangle 6"/>
          <p:cNvSpPr/>
          <p:nvPr/>
        </p:nvSpPr>
        <p:spPr>
          <a:xfrm>
            <a:off x="5334000" y="2362200"/>
            <a:ext cx="35052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package java.io;</a:t>
            </a:r>
          </a:p>
          <a:p>
            <a:r>
              <a:rPr lang="en-US" dirty="0" smtClean="0"/>
              <a:t>public class </a:t>
            </a:r>
            <a:r>
              <a:rPr lang="en-US" dirty="0" err="1" smtClean="0">
                <a:solidFill>
                  <a:schemeClr val="tx1"/>
                </a:solidFill>
              </a:rPr>
              <a:t>BufferedReader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{ </a:t>
            </a:r>
          </a:p>
          <a:p>
            <a:r>
              <a:rPr lang="en-US" dirty="0" smtClean="0"/>
              <a:t>	….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2133600"/>
            <a:ext cx="1981200" cy="45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5029200"/>
            <a:ext cx="2743200" cy="45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676400"/>
            <a:ext cx="25146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Short name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67400" y="5029200"/>
            <a:ext cx="25146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 name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1"/>
            <a:endCxn id="8" idx="3"/>
          </p:cNvCxnSpPr>
          <p:nvPr/>
        </p:nvCxnSpPr>
        <p:spPr>
          <a:xfrm rot="10800000" flipV="1">
            <a:off x="2971800" y="1905000"/>
            <a:ext cx="28956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  <a:endCxn id="9" idx="3"/>
          </p:cNvCxnSpPr>
          <p:nvPr/>
        </p:nvCxnSpPr>
        <p:spPr>
          <a:xfrm rot="10800000">
            <a:off x="3733800" y="5257800"/>
            <a:ext cx="2133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600" y="1219200"/>
            <a:ext cx="3733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import java.io.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BufferedReader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;</a:t>
            </a:r>
            <a:endParaRPr lang="en-US" noProof="1" smtClean="0"/>
          </a:p>
        </p:txBody>
      </p:sp>
      <p:sp>
        <p:nvSpPr>
          <p:cNvPr id="20" name="Rectangle 19"/>
          <p:cNvSpPr/>
          <p:nvPr/>
        </p:nvSpPr>
        <p:spPr>
          <a:xfrm>
            <a:off x="5867400" y="1066800"/>
            <a:ext cx="25146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Import declaration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1"/>
            <a:endCxn id="18" idx="3"/>
          </p:cNvCxnSpPr>
          <p:nvPr/>
        </p:nvCxnSpPr>
        <p:spPr>
          <a:xfrm rot="10800000" flipV="1">
            <a:off x="3962400" y="1295400"/>
            <a:ext cx="1905000" cy="114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324600" y="2971800"/>
            <a:ext cx="7620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14400" y="4953000"/>
            <a:ext cx="838200" cy="45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66800" y="1219200"/>
            <a:ext cx="7620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5" idx="1"/>
            <a:endCxn id="27" idx="3"/>
          </p:cNvCxnSpPr>
          <p:nvPr/>
        </p:nvCxnSpPr>
        <p:spPr>
          <a:xfrm rot="10800000">
            <a:off x="1828800" y="1409700"/>
            <a:ext cx="4495800" cy="1752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1"/>
            <a:endCxn id="26" idx="3"/>
          </p:cNvCxnSpPr>
          <p:nvPr/>
        </p:nvCxnSpPr>
        <p:spPr>
          <a:xfrm rot="10800000" flipV="1">
            <a:off x="1752600" y="3162300"/>
            <a:ext cx="4572000" cy="2019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/>
      <p:bldP spid="20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Try-Catch Block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438400"/>
            <a:ext cx="73152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	try</a:t>
            </a:r>
            <a:r>
              <a:rPr lang="en-US" dirty="0" smtClean="0">
                <a:solidFill>
                  <a:schemeClr val="tx1"/>
                </a:solidFill>
              </a:rPr>
              <a:t> {	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inputStream.readLine</a:t>
            </a:r>
            <a:r>
              <a:rPr lang="en-US" dirty="0" smtClean="0">
                <a:solidFill>
                  <a:schemeClr val="tx1"/>
                </a:solidFill>
              </a:rPr>
              <a:t>();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catch</a:t>
            </a:r>
            <a:r>
              <a:rPr lang="en-US" dirty="0" smtClean="0">
                <a:solidFill>
                  <a:schemeClr val="tx1"/>
                </a:solidFill>
              </a:rPr>
              <a:t> (Exception e) {	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(e);	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""; 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3124200"/>
            <a:ext cx="3581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15240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fragment that can cause an exception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2"/>
            <a:endCxn id="5" idx="0"/>
          </p:cNvCxnSpPr>
          <p:nvPr/>
        </p:nvCxnSpPr>
        <p:spPr>
          <a:xfrm rot="16200000" flipH="1">
            <a:off x="3181350" y="1695450"/>
            <a:ext cx="990600" cy="18669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05000" y="3657600"/>
            <a:ext cx="3352800" cy="1219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Exception handler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  <a:endCxn id="10" idx="2"/>
          </p:cNvCxnSpPr>
          <p:nvPr/>
        </p:nvCxnSpPr>
        <p:spPr>
          <a:xfrm rot="5400000" flipH="1" flipV="1">
            <a:off x="2857500" y="4686300"/>
            <a:ext cx="533400" cy="9144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19600" y="54102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Exception object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0"/>
            <a:endCxn id="18" idx="2"/>
          </p:cNvCxnSpPr>
          <p:nvPr/>
        </p:nvCxnSpPr>
        <p:spPr>
          <a:xfrm rot="16200000" flipV="1">
            <a:off x="4248150" y="3638550"/>
            <a:ext cx="1447800" cy="20955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00" y="3657600"/>
            <a:ext cx="2286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Input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" y="2362200"/>
            <a:ext cx="902779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Input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7924800" cy="541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import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java.io.BufferedReader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import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java.io.InputStreamReader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AnInputSquarer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main  (String[] </a:t>
            </a:r>
            <a:r>
              <a:rPr lang="en-US" dirty="0" err="1" smtClean="0">
                <a:solidFill>
                  <a:schemeClr val="tx1"/>
                </a:solidFill>
              </a:rPr>
              <a:t>args</a:t>
            </a:r>
            <a:r>
              <a:rPr lang="en-US" dirty="0" smtClean="0">
                <a:solidFill>
                  <a:schemeClr val="tx1"/>
                </a:solidFill>
              </a:rPr>
              <a:t>) {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	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("Please enter the integer to be squared:");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num = </a:t>
            </a:r>
            <a:r>
              <a:rPr lang="en-US" dirty="0" err="1" smtClean="0">
                <a:solidFill>
                  <a:schemeClr val="tx1"/>
                </a:solidFill>
              </a:rPr>
              <a:t>readInt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("The square is: " + num*num);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	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readInt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371600"/>
          </a:xfrm>
        </p:spPr>
        <p:txBody>
          <a:bodyPr>
            <a:normAutofit/>
          </a:bodyPr>
          <a:lstStyle/>
          <a:p>
            <a:r>
              <a:rPr lang="en-US" sz="1800" noProof="1" smtClean="0"/>
              <a:t>Wait for the user to enter a string (of digits) on the next line</a:t>
            </a:r>
            <a:endParaRPr lang="en-US" sz="1800" dirty="0" smtClean="0"/>
          </a:p>
          <a:p>
            <a:r>
              <a:rPr lang="en-US" sz="1800" noProof="1" smtClean="0"/>
              <a:t>Return the int represented by the string</a:t>
            </a:r>
          </a:p>
          <a:p>
            <a:r>
              <a:rPr lang="en-US" sz="1800" noProof="1" smtClean="0"/>
              <a:t>In case the user makes an error or terminates input before entring a valid </a:t>
            </a:r>
            <a:r>
              <a:rPr lang="en-US" sz="1800" noProof="1" smtClean="0">
                <a:latin typeface="Courier New" pitchFamily="49" charset="0"/>
              </a:rPr>
              <a:t>int</a:t>
            </a:r>
            <a:r>
              <a:rPr lang="en-US" sz="1800" noProof="1" smtClean="0"/>
              <a:t>, return 0 and print an error message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04800" y="3048000"/>
            <a:ext cx="8153400" cy="320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noProof="1" smtClean="0"/>
              <a:t> 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b="1" noProof="1" smtClean="0"/>
              <a:t>	public</a:t>
            </a:r>
            <a:r>
              <a:rPr lang="en-US" noProof="1" smtClean="0"/>
              <a:t> </a:t>
            </a:r>
            <a:r>
              <a:rPr lang="en-US" b="1" noProof="1" smtClean="0"/>
              <a:t>static</a:t>
            </a:r>
            <a:r>
              <a:rPr lang="en-US" noProof="1" smtClean="0"/>
              <a:t> </a:t>
            </a:r>
            <a:r>
              <a:rPr lang="en-US" b="1" noProof="1" smtClean="0"/>
              <a:t>int</a:t>
            </a:r>
            <a:r>
              <a:rPr lang="en-US" noProof="1" smtClean="0"/>
              <a:t> readInt() {</a:t>
            </a:r>
          </a:p>
          <a:p>
            <a:pPr>
              <a:spcBef>
                <a:spcPct val="0"/>
              </a:spcBef>
            </a:pPr>
            <a:r>
              <a:rPr lang="en-US" b="1" noProof="1" smtClean="0"/>
              <a:t>		try</a:t>
            </a:r>
            <a:r>
              <a:rPr lang="en-US" noProof="1" smtClean="0"/>
              <a:t> {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	    </a:t>
            </a:r>
            <a:r>
              <a:rPr lang="en-US" b="1" noProof="1" smtClean="0"/>
              <a:t>return</a:t>
            </a:r>
            <a:r>
              <a:rPr lang="en-US" noProof="1" smtClean="0"/>
              <a:t> Integer.parseInt(inputStream.readLine());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	} </a:t>
            </a:r>
            <a:r>
              <a:rPr lang="en-US" b="1" noProof="1" smtClean="0"/>
              <a:t>catch</a:t>
            </a:r>
            <a:r>
              <a:rPr lang="en-US" noProof="1" smtClean="0"/>
              <a:t> (</a:t>
            </a:r>
            <a:r>
              <a:rPr lang="en-US" b="1" noProof="1" smtClean="0"/>
              <a:t>Exception</a:t>
            </a:r>
            <a:r>
              <a:rPr lang="en-US" noProof="1" smtClean="0"/>
              <a:t> e) {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	    System.out.println(e);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	    return 0;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	}	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}</a:t>
            </a:r>
            <a:endParaRPr lang="en-US" sz="2000" noProof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76400"/>
            <a:ext cx="4343400" cy="304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1293962"/>
            <a:ext cx="6400800" cy="33930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15000" y="4191000"/>
            <a:ext cx="23622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4" idx="2"/>
            <a:endCxn id="17" idx="0"/>
          </p:cNvCxnSpPr>
          <p:nvPr/>
        </p:nvCxnSpPr>
        <p:spPr>
          <a:xfrm rot="16200000" flipH="1">
            <a:off x="4188485" y="1483385"/>
            <a:ext cx="2557730" cy="28575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62400" y="4191000"/>
            <a:ext cx="18288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6" idx="2"/>
            <a:endCxn id="31" idx="0"/>
          </p:cNvCxnSpPr>
          <p:nvPr/>
        </p:nvCxnSpPr>
        <p:spPr>
          <a:xfrm rot="16200000" flipH="1">
            <a:off x="2838450" y="2152650"/>
            <a:ext cx="2209800" cy="18669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38200" y="2057400"/>
            <a:ext cx="7315200" cy="533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33600" y="3962400"/>
            <a:ext cx="609600" cy="381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33600" y="4572000"/>
            <a:ext cx="2743200" cy="1143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35" idx="2"/>
            <a:endCxn id="36" idx="0"/>
          </p:cNvCxnSpPr>
          <p:nvPr/>
        </p:nvCxnSpPr>
        <p:spPr>
          <a:xfrm rot="5400000">
            <a:off x="2781300" y="2247900"/>
            <a:ext cx="1371600" cy="20574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7" idx="0"/>
          </p:cNvCxnSpPr>
          <p:nvPr/>
        </p:nvCxnSpPr>
        <p:spPr>
          <a:xfrm rot="5400000">
            <a:off x="3009900" y="3086100"/>
            <a:ext cx="1981200" cy="9906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7" grpId="0" animBg="1"/>
      <p:bldP spid="31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readInt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371600"/>
          </a:xfrm>
        </p:spPr>
        <p:txBody>
          <a:bodyPr>
            <a:normAutofit/>
          </a:bodyPr>
          <a:lstStyle/>
          <a:p>
            <a:r>
              <a:rPr lang="en-US" sz="1800" noProof="1" smtClean="0"/>
              <a:t>Wait for the user to enter a string (of digits) on the next line</a:t>
            </a:r>
            <a:endParaRPr lang="en-US" sz="1800" dirty="0" smtClean="0"/>
          </a:p>
          <a:p>
            <a:r>
              <a:rPr lang="en-US" sz="1800" noProof="1" smtClean="0"/>
              <a:t>Return the int represented by the string</a:t>
            </a:r>
          </a:p>
          <a:p>
            <a:r>
              <a:rPr lang="en-US" sz="1800" noProof="1" smtClean="0"/>
              <a:t>In case the user makes an error or terminates input before entring a valid </a:t>
            </a:r>
            <a:r>
              <a:rPr lang="en-US" sz="1800" noProof="1" smtClean="0">
                <a:latin typeface="Courier New" pitchFamily="49" charset="0"/>
              </a:rPr>
              <a:t>int</a:t>
            </a:r>
            <a:r>
              <a:rPr lang="en-US" sz="1800" noProof="1" smtClean="0"/>
              <a:t>, return 0 and print an error message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04800" y="3048000"/>
            <a:ext cx="8305800" cy="320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noProof="1" smtClean="0"/>
              <a:t> 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	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BufferedReader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inputStream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BufferedReader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InputStreamReader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System.in</a:t>
            </a:r>
            <a:r>
              <a:rPr lang="en-US" dirty="0" smtClean="0">
                <a:solidFill>
                  <a:schemeClr val="tx1"/>
                </a:solidFill>
              </a:rPr>
              <a:t>)); </a:t>
            </a:r>
            <a:endParaRPr lang="en-US" b="1" noProof="1" smtClean="0"/>
          </a:p>
          <a:p>
            <a:pPr>
              <a:spcBef>
                <a:spcPct val="0"/>
              </a:spcBef>
            </a:pPr>
            <a:r>
              <a:rPr lang="en-US" b="1" noProof="1" smtClean="0"/>
              <a:t>	public</a:t>
            </a:r>
            <a:r>
              <a:rPr lang="en-US" noProof="1" smtClean="0"/>
              <a:t> </a:t>
            </a:r>
            <a:r>
              <a:rPr lang="en-US" b="1" noProof="1" smtClean="0"/>
              <a:t>static</a:t>
            </a:r>
            <a:r>
              <a:rPr lang="en-US" noProof="1" smtClean="0"/>
              <a:t> </a:t>
            </a:r>
            <a:r>
              <a:rPr lang="en-US" b="1" noProof="1" smtClean="0"/>
              <a:t>int</a:t>
            </a:r>
            <a:r>
              <a:rPr lang="en-US" noProof="1" smtClean="0"/>
              <a:t> readInt() {</a:t>
            </a:r>
          </a:p>
          <a:p>
            <a:pPr>
              <a:spcBef>
                <a:spcPct val="0"/>
              </a:spcBef>
            </a:pPr>
            <a:r>
              <a:rPr lang="en-US" b="1" noProof="1" smtClean="0"/>
              <a:t>		try</a:t>
            </a:r>
            <a:r>
              <a:rPr lang="en-US" noProof="1" smtClean="0"/>
              <a:t> {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	    </a:t>
            </a:r>
            <a:r>
              <a:rPr lang="en-US" b="1" noProof="1" smtClean="0"/>
              <a:t>return</a:t>
            </a:r>
            <a:r>
              <a:rPr lang="en-US" noProof="1" smtClean="0"/>
              <a:t> new Integer(inputStream.readLine()).intValue();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	} </a:t>
            </a:r>
            <a:r>
              <a:rPr lang="en-US" b="1" noProof="1" smtClean="0"/>
              <a:t>catch</a:t>
            </a:r>
            <a:r>
              <a:rPr lang="en-US" noProof="1" smtClean="0"/>
              <a:t> (</a:t>
            </a:r>
            <a:r>
              <a:rPr lang="en-US" b="1" noProof="1" smtClean="0"/>
              <a:t>Exception</a:t>
            </a:r>
            <a:r>
              <a:rPr lang="en-US" noProof="1" smtClean="0"/>
              <a:t> e) {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	    System.out.println(e);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	    return 0;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	}	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}</a:t>
            </a:r>
            <a:endParaRPr lang="en-US" sz="2000" noProof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76400"/>
            <a:ext cx="4343400" cy="304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76600" y="4419600"/>
            <a:ext cx="47244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6" idx="2"/>
            <a:endCxn id="31" idx="0"/>
          </p:cNvCxnSpPr>
          <p:nvPr/>
        </p:nvCxnSpPr>
        <p:spPr>
          <a:xfrm rot="16200000" flipH="1">
            <a:off x="3105150" y="1885950"/>
            <a:ext cx="2438400" cy="26289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6324600"/>
            <a:ext cx="8077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Less efficient and not clear that parsing occurs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Loops</a:t>
            </a:r>
          </a:p>
          <a:p>
            <a:r>
              <a:rPr lang="en-US" dirty="0" smtClean="0"/>
              <a:t>Static State</a:t>
            </a:r>
          </a:p>
          <a:p>
            <a:r>
              <a:rPr lang="en-US" dirty="0" smtClean="0"/>
              <a:t>Types Char String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6" name="~PP212.WAV">
            <a:hlinkClick r:id="" action="ppaction://media"/>
          </p:cNvPr>
          <p:cNvPicPr>
            <a:picLocks noRot="1" noChangeAspect="1"/>
          </p:cNvPicPr>
          <p:nvPr>
            <a:wavAudioFile r:embed="rId2" name="~PP212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372742"/>
      </p:ext>
    </p:extLst>
  </p:cSld>
  <p:clrMapOvr>
    <a:masterClrMapping/>
  </p:clrMapOvr>
  <p:transition advTm="61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Input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7924800" cy="541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import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java.io.BufferedReader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import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java.io.InputStreamReader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AnInputSquarer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main  (String[] </a:t>
            </a:r>
            <a:r>
              <a:rPr lang="en-US" dirty="0" err="1" smtClean="0">
                <a:solidFill>
                  <a:schemeClr val="tx1"/>
                </a:solidFill>
              </a:rPr>
              <a:t>args</a:t>
            </a:r>
            <a:r>
              <a:rPr lang="en-US" dirty="0" smtClean="0">
                <a:solidFill>
                  <a:schemeClr val="tx1"/>
                </a:solidFill>
              </a:rPr>
              <a:t>) {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	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("Please enter the integer to be squared:");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num = </a:t>
            </a:r>
            <a:r>
              <a:rPr lang="en-US" dirty="0" err="1" smtClean="0">
                <a:solidFill>
                  <a:schemeClr val="tx1"/>
                </a:solidFill>
              </a:rPr>
              <a:t>readInt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("The square is: " + num*num);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	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BufferedReader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inputStream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BufferedReader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InputStreamReader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System.in</a:t>
            </a:r>
            <a:r>
              <a:rPr lang="en-US" dirty="0" smtClean="0">
                <a:solidFill>
                  <a:schemeClr val="tx1"/>
                </a:solidFill>
              </a:rPr>
              <a:t>));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readInt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</a:t>
            </a:r>
            <a:r>
              <a:rPr lang="en-US" b="1" dirty="0" smtClean="0">
                <a:solidFill>
                  <a:schemeClr val="tx1"/>
                </a:solidFill>
              </a:rPr>
              <a:t>try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Integer.parseInt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inputStream.readLine</a:t>
            </a:r>
            <a:r>
              <a:rPr lang="en-US" dirty="0" smtClean="0">
                <a:solidFill>
                  <a:schemeClr val="tx1"/>
                </a:solidFill>
              </a:rPr>
              <a:t>());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} </a:t>
            </a:r>
            <a:r>
              <a:rPr lang="en-US" b="1" dirty="0" smtClean="0">
                <a:solidFill>
                  <a:schemeClr val="tx1"/>
                </a:solidFill>
              </a:rPr>
              <a:t>catch</a:t>
            </a:r>
            <a:r>
              <a:rPr lang="en-US" dirty="0" smtClean="0">
                <a:solidFill>
                  <a:schemeClr val="tx1"/>
                </a:solidFill>
              </a:rPr>
              <a:t> (Exception e)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(e);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0;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Other Primitive Values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077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noProof="1" smtClean="0"/>
              <a:t>new</a:t>
            </a:r>
            <a:r>
              <a:rPr lang="en-US" noProof="1" smtClean="0"/>
              <a:t> Double (inputStream.readLine()).doubleValue());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8077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noProof="1" smtClean="0"/>
              <a:t>new</a:t>
            </a:r>
            <a:r>
              <a:rPr lang="en-US" noProof="1" smtClean="0"/>
              <a:t> Boolean (inputStream.readLine()).booleanValue());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733800"/>
            <a:ext cx="8077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noProof="1" smtClean="0"/>
              <a:t>new</a:t>
            </a:r>
            <a:r>
              <a:rPr lang="en-US" noProof="1" smtClean="0"/>
              <a:t> T (inputStream.readLine()).tValue());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5105400"/>
            <a:ext cx="8077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General pattern for reading  primitive value of type t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  <a:endCxn id="6" idx="2"/>
          </p:cNvCxnSpPr>
          <p:nvPr/>
        </p:nvCxnSpPr>
        <p:spPr>
          <a:xfrm rot="5400000" flipH="1" flipV="1">
            <a:off x="3848100" y="4610100"/>
            <a:ext cx="9906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Pausing a Program to View Output in an Interactive Programming Environment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6" y="2286000"/>
            <a:ext cx="902779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Pausing a Program to View Output in an Interactive Programming Environment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1752600"/>
            <a:ext cx="60960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AHelloWorldGreeterWithPause</a:t>
            </a:r>
            <a:r>
              <a:rPr lang="en-US" dirty="0" smtClean="0"/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	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static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main (String[] </a:t>
            </a:r>
            <a:r>
              <a:rPr lang="en-US" dirty="0" err="1" smtClean="0"/>
              <a:t>args</a:t>
            </a:r>
            <a:r>
              <a:rPr lang="en-US" dirty="0" smtClean="0"/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    		</a:t>
            </a:r>
            <a:r>
              <a:rPr lang="en-US" dirty="0" err="1" smtClean="0"/>
              <a:t>System.out.println</a:t>
            </a:r>
            <a:r>
              <a:rPr lang="en-US" dirty="0" smtClean="0"/>
              <a:t> ("Hello World");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pause();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	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static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pause()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b="1" dirty="0" smtClean="0"/>
              <a:t>try</a:t>
            </a:r>
            <a:r>
              <a:rPr lang="en-US" dirty="0" smtClean="0"/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	</a:t>
            </a:r>
            <a:r>
              <a:rPr lang="en-US" dirty="0" err="1" smtClean="0"/>
              <a:t>System.in.read</a:t>
            </a:r>
            <a:r>
              <a:rPr lang="en-US" dirty="0" smtClean="0"/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} </a:t>
            </a:r>
            <a:r>
              <a:rPr lang="en-US" b="1" dirty="0" smtClean="0"/>
              <a:t>catch</a:t>
            </a:r>
            <a:r>
              <a:rPr lang="en-US" dirty="0" smtClean="0"/>
              <a:t> (Exception e)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5562600"/>
            <a:ext cx="609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 for the user to enter a character and return 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6096000"/>
            <a:ext cx="609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Legal?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rot="5400000" flipH="1" flipV="1">
            <a:off x="3771900" y="4686300"/>
            <a:ext cx="14478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90600" y="2362200"/>
            <a:ext cx="73152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noProof="1" smtClean="0"/>
              <a:t> public</a:t>
            </a:r>
            <a:r>
              <a:rPr lang="en-US" noProof="1" smtClean="0"/>
              <a:t> </a:t>
            </a:r>
            <a:r>
              <a:rPr lang="en-US" b="1" noProof="1" smtClean="0"/>
              <a:t>static</a:t>
            </a:r>
            <a:r>
              <a:rPr lang="en-US" noProof="1" smtClean="0"/>
              <a:t> </a:t>
            </a:r>
            <a:r>
              <a:rPr lang="en-US" b="1" noProof="1" smtClean="0"/>
              <a:t>void</a:t>
            </a:r>
            <a:r>
              <a:rPr lang="en-US" noProof="1" smtClean="0"/>
              <a:t> pause() {</a:t>
            </a:r>
          </a:p>
          <a:p>
            <a:pPr>
              <a:spcBef>
                <a:spcPct val="0"/>
              </a:spcBef>
            </a:pPr>
            <a:r>
              <a:rPr lang="en-US" b="1" noProof="1" smtClean="0"/>
              <a:t>	try</a:t>
            </a:r>
            <a:r>
              <a:rPr lang="en-US" noProof="1" smtClean="0"/>
              <a:t> {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	5 + 3;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} 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</a:t>
            </a:r>
            <a:r>
              <a:rPr lang="en-US" b="1" noProof="1" smtClean="0"/>
              <a:t>catch</a:t>
            </a:r>
            <a:r>
              <a:rPr lang="en-US" noProof="1" smtClean="0"/>
              <a:t> (Exception e) {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	System.out.println(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		System.out.println(“hello”));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}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vs. Statement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3810000"/>
            <a:ext cx="4114800" cy="533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447800"/>
            <a:ext cx="50292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Expression cannot be used as statement</a:t>
            </a:r>
            <a:endParaRPr lang="en-US" dirty="0"/>
          </a:p>
        </p:txBody>
      </p:sp>
      <p:cxnSp>
        <p:nvCxnSpPr>
          <p:cNvPr id="9" name="Straight Arrow Connector 8"/>
          <p:cNvCxnSpPr>
            <a:stCxn id="16" idx="0"/>
            <a:endCxn id="5" idx="2"/>
          </p:cNvCxnSpPr>
          <p:nvPr/>
        </p:nvCxnSpPr>
        <p:spPr>
          <a:xfrm rot="5400000" flipH="1" flipV="1">
            <a:off x="3581400" y="4191000"/>
            <a:ext cx="1143000" cy="14478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43200" y="2895600"/>
            <a:ext cx="838200" cy="381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8" idx="2"/>
            <a:endCxn id="18" idx="0"/>
          </p:cNvCxnSpPr>
          <p:nvPr/>
        </p:nvCxnSpPr>
        <p:spPr>
          <a:xfrm rot="5400000">
            <a:off x="2914650" y="2305050"/>
            <a:ext cx="838200" cy="3429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14400" y="5486400"/>
            <a:ext cx="50292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Statement cannot be used as expression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8" grpId="0" animBg="1"/>
      <p:bldP spid="18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Kinds of Methods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43434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400" b="1" noProof="1" smtClean="0"/>
              <a:t>public</a:t>
            </a:r>
            <a:r>
              <a:rPr lang="en-US" sz="1400" noProof="1" smtClean="0"/>
              <a:t> </a:t>
            </a:r>
            <a:r>
              <a:rPr lang="en-US" sz="1400" b="1" noProof="1" smtClean="0"/>
              <a:t>void</a:t>
            </a:r>
            <a:r>
              <a:rPr lang="en-US" sz="1400" noProof="1" smtClean="0"/>
              <a:t> setWeight (double newVal) {</a:t>
            </a:r>
          </a:p>
          <a:p>
            <a:pPr>
              <a:spcBef>
                <a:spcPct val="0"/>
              </a:spcBef>
            </a:pPr>
            <a:r>
              <a:rPr lang="en-US" sz="1400" noProof="1" smtClean="0">
                <a:solidFill>
                  <a:schemeClr val="tx1"/>
                </a:solidFill>
              </a:rPr>
              <a:t>      </a:t>
            </a:r>
            <a:r>
              <a:rPr lang="en-US" sz="1400" noProof="1" smtClean="0"/>
              <a:t>weight = newVal;</a:t>
            </a:r>
          </a:p>
          <a:p>
            <a:pPr>
              <a:spcBef>
                <a:spcPct val="0"/>
              </a:spcBef>
            </a:pPr>
            <a:r>
              <a:rPr lang="en-US" sz="1400" noProof="1" smtClean="0"/>
              <a:t>}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4343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400" b="1" dirty="0" smtClean="0"/>
              <a:t>public static</a:t>
            </a:r>
            <a:r>
              <a:rPr lang="en-US" sz="1400" dirty="0" smtClean="0"/>
              <a:t> double </a:t>
            </a:r>
            <a:r>
              <a:rPr lang="en-US" sz="1400" dirty="0" err="1" smtClean="0"/>
              <a:t>calculatBMI</a:t>
            </a:r>
            <a:r>
              <a:rPr lang="en-US" sz="1400" dirty="0" smtClean="0"/>
              <a:t>(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	double weight, double height) {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         </a:t>
            </a:r>
            <a:r>
              <a:rPr lang="en-US" sz="1400" b="1" dirty="0" smtClean="0"/>
              <a:t>return</a:t>
            </a:r>
            <a:r>
              <a:rPr lang="en-US" sz="1400" dirty="0" smtClean="0"/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04800" y="4038600"/>
            <a:ext cx="43434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public</a:t>
            </a:r>
            <a:r>
              <a:rPr lang="en-US" sz="1400" dirty="0" smtClean="0"/>
              <a:t> </a:t>
            </a:r>
            <a:r>
              <a:rPr lang="en-US" sz="1400" b="1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getWeight</a:t>
            </a:r>
            <a:r>
              <a:rPr lang="en-US" sz="1400" dirty="0" smtClean="0"/>
              <a:t>() {</a:t>
            </a:r>
          </a:p>
          <a:p>
            <a:r>
              <a:rPr lang="en-US" sz="1400" b="1" dirty="0" smtClean="0"/>
              <a:t>         return</a:t>
            </a:r>
            <a:r>
              <a:rPr lang="en-US" sz="1400" dirty="0" smtClean="0"/>
              <a:t> weight;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04800" y="5257800"/>
            <a:ext cx="4343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400" b="1" noProof="1" smtClean="0"/>
              <a:t>public</a:t>
            </a:r>
            <a:r>
              <a:rPr lang="en-US" sz="1400" noProof="1" smtClean="0"/>
              <a:t> </a:t>
            </a:r>
            <a:r>
              <a:rPr lang="en-US" sz="1400" b="1" noProof="1" smtClean="0"/>
              <a:t>static</a:t>
            </a:r>
            <a:r>
              <a:rPr lang="en-US" sz="1400" noProof="1" smtClean="0"/>
              <a:t> </a:t>
            </a:r>
            <a:r>
              <a:rPr lang="en-US" sz="1400" b="1" noProof="1" smtClean="0"/>
              <a:t>int</a:t>
            </a:r>
            <a:r>
              <a:rPr lang="en-US" sz="1400" noProof="1" smtClean="0"/>
              <a:t> readNextNumber() {</a:t>
            </a:r>
          </a:p>
          <a:p>
            <a:pPr>
              <a:spcBef>
                <a:spcPct val="0"/>
              </a:spcBef>
            </a:pPr>
            <a:r>
              <a:rPr lang="en-US" sz="1400" noProof="1" smtClean="0"/>
              <a:t>         System.out.println(”Next Number:");</a:t>
            </a:r>
          </a:p>
          <a:p>
            <a:pPr>
              <a:spcBef>
                <a:spcPct val="0"/>
              </a:spcBef>
            </a:pPr>
            <a:r>
              <a:rPr lang="en-US" sz="1400" noProof="1" smtClean="0"/>
              <a:t>         </a:t>
            </a:r>
            <a:r>
              <a:rPr lang="en-US" sz="1400" b="1" noProof="1" smtClean="0"/>
              <a:t>return</a:t>
            </a:r>
            <a:r>
              <a:rPr lang="en-US" sz="1400" noProof="1" smtClean="0"/>
              <a:t> Console.readInt();</a:t>
            </a:r>
          </a:p>
          <a:p>
            <a:pPr>
              <a:spcBef>
                <a:spcPct val="0"/>
              </a:spcBef>
            </a:pPr>
            <a:r>
              <a:rPr lang="en-US" sz="1400" noProof="1" smtClean="0"/>
              <a:t>}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04800" y="10668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22860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2286000"/>
            <a:ext cx="198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pure function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0" y="1600200"/>
            <a:ext cx="2590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setWeight</a:t>
            </a:r>
            <a:r>
              <a:rPr lang="en-US" dirty="0" smtClean="0"/>
              <a:t>(70);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53000" y="2590800"/>
            <a:ext cx="2590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calculateBMI</a:t>
            </a:r>
            <a:r>
              <a:rPr lang="en-US" dirty="0" smtClean="0"/>
              <a:t>(70, 1.77)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3352800"/>
            <a:ext cx="2590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calculateBMI</a:t>
            </a:r>
            <a:r>
              <a:rPr lang="en-US" dirty="0" smtClean="0"/>
              <a:t>(70, 1.77)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53000" y="2971800"/>
            <a:ext cx="2590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00" y="1600200"/>
            <a:ext cx="76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20000" y="2590800"/>
            <a:ext cx="1066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24.57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0000" y="3352800"/>
            <a:ext cx="1066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24.57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53000" y="4038600"/>
            <a:ext cx="2590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getWeight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620000" y="4038600"/>
            <a:ext cx="76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70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953000" y="4343400"/>
            <a:ext cx="2590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setWeight</a:t>
            </a:r>
            <a:r>
              <a:rPr lang="en-US" dirty="0" smtClean="0"/>
              <a:t>(77)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000" y="4343400"/>
            <a:ext cx="76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953000" y="4648200"/>
            <a:ext cx="2590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getWeight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20000" y="4648200"/>
            <a:ext cx="76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ym typeface="Wingdings"/>
              </a:rPr>
              <a:t> 77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04800" y="3733800"/>
            <a:ext cx="198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impure function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953000" y="4953000"/>
            <a:ext cx="2590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getWeight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20000" y="4953000"/>
            <a:ext cx="76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ym typeface="Wingdings"/>
              </a:rPr>
              <a:t> 77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105400" y="54864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105400" y="57912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105400" y="60960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4724400" y="5486400"/>
            <a:ext cx="381000" cy="304800"/>
          </a:xfrm>
          <a:prstGeom prst="rightArrow">
            <a:avLst>
              <a:gd name="adj1" fmla="val 330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638800" y="5486400"/>
            <a:ext cx="2362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readNextNumber</a:t>
            </a:r>
            <a:r>
              <a:rPr lang="en-US" dirty="0" smtClean="0"/>
              <a:t> ()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924800" y="5486400"/>
            <a:ext cx="76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ym typeface="Wingdings"/>
              </a:rPr>
              <a:t> 5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4724400" y="5791200"/>
            <a:ext cx="381000" cy="304800"/>
          </a:xfrm>
          <a:prstGeom prst="rightArrow">
            <a:avLst>
              <a:gd name="adj1" fmla="val 330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724400" y="6096000"/>
            <a:ext cx="381000" cy="304800"/>
          </a:xfrm>
          <a:prstGeom prst="rightArrow">
            <a:avLst>
              <a:gd name="adj1" fmla="val 330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38800" y="5791200"/>
            <a:ext cx="2362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readNextNumber</a:t>
            </a:r>
            <a:r>
              <a:rPr lang="en-US" dirty="0" smtClean="0"/>
              <a:t> ()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924800" y="5791200"/>
            <a:ext cx="76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ym typeface="Wingdings"/>
              </a:rPr>
              <a:t> 4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04800" y="4953000"/>
            <a:ext cx="3733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impure function with side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4343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public</a:t>
            </a:r>
            <a:r>
              <a:rPr lang="en-US" sz="1400" dirty="0" smtClean="0"/>
              <a:t> </a:t>
            </a:r>
            <a:r>
              <a:rPr lang="en-US" sz="1400" b="1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getWeight</a:t>
            </a:r>
            <a:r>
              <a:rPr lang="en-US" sz="1400" dirty="0" smtClean="0"/>
              <a:t>() { 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System.out.println</a:t>
            </a:r>
            <a:r>
              <a:rPr lang="en-US" sz="1400" dirty="0" smtClean="0"/>
              <a:t>(“get Weight called” ); </a:t>
            </a:r>
          </a:p>
          <a:p>
            <a:r>
              <a:rPr lang="en-US" sz="1400" dirty="0" smtClean="0"/>
              <a:t>        </a:t>
            </a:r>
            <a:r>
              <a:rPr lang="en-US" sz="1400" b="1" dirty="0" smtClean="0"/>
              <a:t>return</a:t>
            </a:r>
            <a:r>
              <a:rPr lang="en-US" sz="1400" dirty="0" smtClean="0"/>
              <a:t> weight;                      	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85800" y="3048000"/>
            <a:ext cx="4343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400" b="1" noProof="1" smtClean="0"/>
              <a:t>public</a:t>
            </a:r>
            <a:r>
              <a:rPr lang="en-US" sz="1400" noProof="1" smtClean="0"/>
              <a:t> </a:t>
            </a:r>
            <a:r>
              <a:rPr lang="en-US" sz="1400" b="1" noProof="1" smtClean="0"/>
              <a:t>static</a:t>
            </a:r>
            <a:r>
              <a:rPr lang="en-US" sz="1400" noProof="1" smtClean="0"/>
              <a:t> </a:t>
            </a:r>
            <a:r>
              <a:rPr lang="en-US" sz="1400" b="1" noProof="1" smtClean="0"/>
              <a:t>int</a:t>
            </a:r>
            <a:r>
              <a:rPr lang="en-US" sz="1400" noProof="1" smtClean="0"/>
              <a:t> readNextNumber() {</a:t>
            </a:r>
          </a:p>
          <a:p>
            <a:pPr>
              <a:spcBef>
                <a:spcPct val="0"/>
              </a:spcBef>
            </a:pPr>
            <a:r>
              <a:rPr lang="en-US" sz="1400" noProof="1" smtClean="0"/>
              <a:t>        System.out.println(”Next Number:");</a:t>
            </a:r>
          </a:p>
          <a:p>
            <a:pPr>
              <a:spcBef>
                <a:spcPct val="0"/>
              </a:spcBef>
            </a:pPr>
            <a:r>
              <a:rPr lang="en-US" sz="1400" b="1" noProof="1" smtClean="0"/>
              <a:t>        return</a:t>
            </a:r>
            <a:r>
              <a:rPr lang="en-US" sz="1400" noProof="1" smtClean="0"/>
              <a:t> </a:t>
            </a:r>
            <a:r>
              <a:rPr lang="en-US" sz="1400" b="1" noProof="1" smtClean="0"/>
              <a:t>new</a:t>
            </a:r>
            <a:r>
              <a:rPr lang="en-US" sz="1400" noProof="1" smtClean="0"/>
              <a:t> Console.readInt();</a:t>
            </a:r>
          </a:p>
          <a:p>
            <a:pPr>
              <a:spcBef>
                <a:spcPct val="0"/>
              </a:spcBef>
            </a:pPr>
            <a:r>
              <a:rPr lang="en-US" sz="1400" noProof="1" smtClean="0"/>
              <a:t>}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85800" y="4572000"/>
            <a:ext cx="4343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public</a:t>
            </a:r>
            <a:r>
              <a:rPr lang="en-US" sz="1400" dirty="0" smtClean="0"/>
              <a:t> </a:t>
            </a:r>
            <a:r>
              <a:rPr lang="en-US" sz="1400" b="1" dirty="0" err="1" smtClean="0"/>
              <a:t>int</a:t>
            </a:r>
            <a:r>
              <a:rPr lang="en-US" sz="1400" dirty="0" smtClean="0"/>
              <a:t> increment() { </a:t>
            </a:r>
          </a:p>
          <a:p>
            <a:r>
              <a:rPr lang="en-US" sz="1400" dirty="0" smtClean="0"/>
              <a:t>      counter++;</a:t>
            </a:r>
          </a:p>
          <a:p>
            <a:r>
              <a:rPr lang="en-US" sz="1400" dirty="0" smtClean="0"/>
              <a:t>      return counter;                      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752600" y="914400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Effect other than computing the return value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8800" y="1828800"/>
            <a:ext cx="2590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Printing something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3352800"/>
            <a:ext cx="2590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Reading input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38800" y="48006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Changing global variable</a:t>
            </a:r>
            <a:endParaRPr lang="en-US" dirty="0"/>
          </a:p>
        </p:txBody>
      </p:sp>
      <p:sp>
        <p:nvSpPr>
          <p:cNvPr id="11" name="&quot;No&quot; Symbol 10"/>
          <p:cNvSpPr/>
          <p:nvPr/>
        </p:nvSpPr>
        <p:spPr>
          <a:xfrm>
            <a:off x="6248400" y="4495800"/>
            <a:ext cx="1371600" cy="1143000"/>
          </a:xfrm>
          <a:prstGeom prst="noSmoking">
            <a:avLst>
              <a:gd name="adj" fmla="val 385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to Changing a Global Variable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524000"/>
            <a:ext cx="4343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public</a:t>
            </a:r>
            <a:r>
              <a:rPr lang="en-US" sz="1400" dirty="0" smtClean="0"/>
              <a:t> </a:t>
            </a:r>
            <a:r>
              <a:rPr lang="en-US" sz="1400" b="1" dirty="0" err="1" smtClean="0"/>
              <a:t>int</a:t>
            </a:r>
            <a:r>
              <a:rPr lang="en-US" sz="1400" dirty="0" smtClean="0"/>
              <a:t> increment() { </a:t>
            </a:r>
          </a:p>
          <a:p>
            <a:r>
              <a:rPr lang="en-US" sz="1400" dirty="0" smtClean="0"/>
              <a:t>      counter++;</a:t>
            </a:r>
          </a:p>
          <a:p>
            <a:r>
              <a:rPr lang="en-US" sz="1400" dirty="0" smtClean="0"/>
              <a:t>      return counter;                      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24200"/>
            <a:ext cx="43434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public</a:t>
            </a:r>
            <a:r>
              <a:rPr lang="en-US" sz="1400" dirty="0" smtClean="0"/>
              <a:t> </a:t>
            </a:r>
            <a:r>
              <a:rPr lang="en-US" sz="1400" b="1" dirty="0" smtClean="0"/>
              <a:t>void</a:t>
            </a:r>
            <a:r>
              <a:rPr lang="en-US" sz="1400" dirty="0" smtClean="0"/>
              <a:t> </a:t>
            </a:r>
            <a:r>
              <a:rPr lang="en-US" sz="1400" dirty="0" err="1" smtClean="0"/>
              <a:t>incrementCounter</a:t>
            </a:r>
            <a:r>
              <a:rPr lang="en-US" sz="1400" dirty="0" smtClean="0"/>
              <a:t>() {</a:t>
            </a:r>
          </a:p>
          <a:p>
            <a:r>
              <a:rPr lang="en-US" sz="1400" dirty="0" smtClean="0"/>
              <a:t>        counter++;                      </a:t>
            </a:r>
          </a:p>
          <a:p>
            <a:r>
              <a:rPr lang="en-US" sz="1400" dirty="0" smtClean="0"/>
              <a:t>}</a:t>
            </a:r>
          </a:p>
          <a:p>
            <a:endParaRPr lang="en-US" sz="1400" dirty="0" smtClean="0"/>
          </a:p>
          <a:p>
            <a:r>
              <a:rPr lang="en-US" sz="1400" b="1" dirty="0" smtClean="0"/>
              <a:t>public</a:t>
            </a:r>
            <a:r>
              <a:rPr lang="en-US" sz="1400" dirty="0" smtClean="0"/>
              <a:t> </a:t>
            </a:r>
            <a:r>
              <a:rPr lang="en-US" sz="1400" b="1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getCounter</a:t>
            </a:r>
            <a:r>
              <a:rPr lang="en-US" sz="1400" dirty="0" smtClean="0"/>
              <a:t>() {</a:t>
            </a:r>
          </a:p>
          <a:p>
            <a:r>
              <a:rPr lang="en-US" sz="1400" dirty="0" smtClean="0"/>
              <a:t>        return counter;                      </a:t>
            </a:r>
          </a:p>
          <a:p>
            <a:r>
              <a:rPr lang="en-US" sz="1400" dirty="0" smtClean="0"/>
              <a:t>}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3810000" y="1447800"/>
            <a:ext cx="1447800" cy="1219200"/>
          </a:xfrm>
          <a:prstGeom prst="noSmoking">
            <a:avLst>
              <a:gd name="adj" fmla="val 385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be used as expression</a:t>
            </a:r>
          </a:p>
          <a:p>
            <a:r>
              <a:rPr lang="en-US" dirty="0" smtClean="0"/>
              <a:t>Can be used as statement</a:t>
            </a:r>
          </a:p>
          <a:p>
            <a:pPr lvl="1"/>
            <a:r>
              <a:rPr lang="en-US" dirty="0" smtClean="0"/>
              <a:t>When return value is to be ignored</a:t>
            </a:r>
          </a:p>
          <a:p>
            <a:pPr lvl="1"/>
            <a:r>
              <a:rPr lang="en-US" dirty="0" smtClean="0"/>
              <a:t>Rarely happens</a:t>
            </a:r>
          </a:p>
          <a:p>
            <a:pPr lvl="1"/>
            <a:r>
              <a:rPr lang="en-US" dirty="0" smtClean="0"/>
              <a:t>Check program to see all return values being used as expressions</a:t>
            </a:r>
          </a:p>
          <a:p>
            <a:r>
              <a:rPr lang="en-US" dirty="0" smtClean="0"/>
              <a:t>Other expressions not statements</a:t>
            </a:r>
          </a:p>
          <a:p>
            <a:r>
              <a:rPr lang="en-US" dirty="0" smtClean="0"/>
              <a:t>Procedure calls never expressions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Pausing a Program to View Output in an Interactive Programming Environment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1752600"/>
            <a:ext cx="60960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AHelloWorldGreeterWithPause</a:t>
            </a:r>
            <a:r>
              <a:rPr lang="en-US" dirty="0" smtClean="0"/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	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static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main (String[] </a:t>
            </a:r>
            <a:r>
              <a:rPr lang="en-US" dirty="0" err="1" smtClean="0"/>
              <a:t>args</a:t>
            </a:r>
            <a:r>
              <a:rPr lang="en-US" dirty="0" smtClean="0"/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    		</a:t>
            </a:r>
            <a:r>
              <a:rPr lang="en-US" dirty="0" err="1" smtClean="0"/>
              <a:t>System.out.println</a:t>
            </a:r>
            <a:r>
              <a:rPr lang="en-US" dirty="0" smtClean="0"/>
              <a:t> ("Hello World");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pause();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	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static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pause()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b="1" dirty="0" smtClean="0"/>
              <a:t>try</a:t>
            </a:r>
            <a:r>
              <a:rPr lang="en-US" dirty="0" smtClean="0"/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	</a:t>
            </a:r>
            <a:r>
              <a:rPr lang="en-US" dirty="0" err="1" smtClean="0"/>
              <a:t>System.in.read</a:t>
            </a:r>
            <a:r>
              <a:rPr lang="en-US" dirty="0" smtClean="0"/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} </a:t>
            </a:r>
            <a:r>
              <a:rPr lang="en-US" b="1" dirty="0" smtClean="0"/>
              <a:t>catch</a:t>
            </a:r>
            <a:r>
              <a:rPr lang="en-US" dirty="0" smtClean="0"/>
              <a:t> (Exception e)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5562600"/>
            <a:ext cx="609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Legal expression and statement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6096000"/>
            <a:ext cx="609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do not care about the return value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rot="5400000" flipH="1" flipV="1">
            <a:off x="3771900" y="4686300"/>
            <a:ext cx="14478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Training Wheels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3492738"/>
            <a:ext cx="2743200" cy="4572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2860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ALoanPair</a:t>
            </a:r>
            <a:r>
              <a:rPr lang="en-US" dirty="0" smtClean="0"/>
              <a:t> Source Code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4495800"/>
            <a:ext cx="2743200" cy="8382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ALoanPair</a:t>
            </a:r>
            <a:r>
              <a:rPr lang="en-US" dirty="0" smtClean="0"/>
              <a:t> Object (byte) Code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0"/>
            <a:endCxn id="7" idx="2"/>
          </p:cNvCxnSpPr>
          <p:nvPr/>
        </p:nvCxnSpPr>
        <p:spPr>
          <a:xfrm rot="5400000" flipH="1" flipV="1">
            <a:off x="2025531" y="3232269"/>
            <a:ext cx="52093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8" idx="0"/>
          </p:cNvCxnSpPr>
          <p:nvPr/>
        </p:nvCxnSpPr>
        <p:spPr>
          <a:xfrm rot="5400000">
            <a:off x="2013069" y="4222869"/>
            <a:ext cx="54586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4400" y="1219200"/>
            <a:ext cx="2743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Notepad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2"/>
            <a:endCxn id="7" idx="0"/>
          </p:cNvCxnSpPr>
          <p:nvPr/>
        </p:nvCxnSpPr>
        <p:spPr>
          <a:xfrm rot="5400000">
            <a:off x="2019300" y="2019300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670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670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67000" y="4050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writes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34000" y="6019800"/>
            <a:ext cx="2438400" cy="4572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Interpreter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rot="5400000" flipH="1" flipV="1">
            <a:off x="6249194" y="5715000"/>
            <a:ext cx="608806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05600" y="556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334000" y="4495800"/>
            <a:ext cx="25908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ObjectEditor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248400" y="4953000"/>
            <a:ext cx="16764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0" idx="1"/>
          </p:cNvCxnSpPr>
          <p:nvPr/>
        </p:nvCxnSpPr>
        <p:spPr>
          <a:xfrm rot="10800000">
            <a:off x="3657600" y="4724400"/>
            <a:ext cx="1676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33800" y="480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instantiates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943600" y="3505200"/>
            <a:ext cx="19812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getTotalLoan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30" idx="0"/>
          </p:cNvCxnSpPr>
          <p:nvPr/>
        </p:nvCxnSpPr>
        <p:spPr>
          <a:xfrm rot="5400000" flipH="1" flipV="1">
            <a:off x="6362700" y="4229100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05600" y="403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181600" y="28194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ALoanPairInstance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181600" y="4495800"/>
            <a:ext cx="2743200" cy="5334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MainClass</a:t>
            </a:r>
            <a:r>
              <a:rPr lang="en-US" dirty="0" smtClean="0"/>
              <a:t> Object Code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14400" y="2667000"/>
            <a:ext cx="2743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MainClass</a:t>
            </a:r>
            <a:r>
              <a:rPr lang="en-US" dirty="0" smtClean="0"/>
              <a:t> Source Code</a:t>
            </a:r>
            <a:endParaRPr lang="en-US" dirty="0"/>
          </a:p>
        </p:txBody>
      </p:sp>
      <p:cxnSp>
        <p:nvCxnSpPr>
          <p:cNvPr id="54" name="Straight Arrow Connector 53"/>
          <p:cNvCxnSpPr>
            <a:stCxn id="5" idx="3"/>
          </p:cNvCxnSpPr>
          <p:nvPr/>
        </p:nvCxnSpPr>
        <p:spPr>
          <a:xfrm>
            <a:off x="3657600" y="3721338"/>
            <a:ext cx="1524000" cy="7744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0" grpId="0" animBg="1"/>
      <p:bldP spid="24" grpId="0"/>
      <p:bldP spid="25" grpId="0"/>
      <p:bldP spid="26" grpId="0"/>
      <p:bldP spid="27" grpId="0" animBg="1"/>
      <p:bldP spid="29" grpId="0"/>
      <p:bldP spid="30" grpId="0" animBg="1"/>
      <p:bldP spid="31" grpId="0" animBg="1"/>
      <p:bldP spid="37" grpId="0"/>
      <p:bldP spid="44" grpId="0" animBg="1"/>
      <p:bldP spid="51" grpId="0"/>
      <p:bldP spid="52" grpId="0" animBg="1"/>
      <p:bldP spid="49" grpId="1" animBg="1"/>
      <p:bldP spid="5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Class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447800"/>
            <a:ext cx="6324600" cy="419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noProof="1" smtClean="0"/>
              <a:t> </a:t>
            </a:r>
            <a:endParaRPr lang="en-US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1447800" y="16002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Console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2819400"/>
            <a:ext cx="1752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readInt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9600" y="2819400"/>
            <a:ext cx="1752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pause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33600" y="3733800"/>
            <a:ext cx="1752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readDouble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3733800"/>
            <a:ext cx="1752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readBoolean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33600" y="4724400"/>
            <a:ext cx="1752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readChar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19600" y="4724400"/>
            <a:ext cx="1752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readString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Class for Input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8229600" cy="579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import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java.io.BufferedReader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import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java.io.InputStreamReader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Console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static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BufferedReader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inputStream</a:t>
            </a:r>
            <a:r>
              <a:rPr lang="en-US" sz="1600" dirty="0" smtClean="0">
                <a:solidFill>
                  <a:schemeClr val="tx1"/>
                </a:solidFill>
              </a:rPr>
              <a:t> = 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new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BufferedReader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new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InputStreamReader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System.in</a:t>
            </a:r>
            <a:r>
              <a:rPr lang="en-US" sz="1600" dirty="0" smtClean="0">
                <a:solidFill>
                  <a:schemeClr val="tx1"/>
                </a:solidFill>
              </a:rPr>
              <a:t>));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static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readInt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try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Integer.parseInt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inputStream.readLine</a:t>
            </a:r>
            <a:r>
              <a:rPr lang="en-US" sz="1600" dirty="0" smtClean="0">
                <a:solidFill>
                  <a:schemeClr val="tx1"/>
                </a:solidFill>
              </a:rPr>
              <a:t>());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 </a:t>
            </a:r>
            <a:r>
              <a:rPr lang="en-US" sz="1600" b="1" dirty="0" smtClean="0">
                <a:solidFill>
                  <a:schemeClr val="tx1"/>
                </a:solidFill>
              </a:rPr>
              <a:t>catch</a:t>
            </a:r>
            <a:r>
              <a:rPr lang="en-US" sz="1600" dirty="0" smtClean="0">
                <a:solidFill>
                  <a:schemeClr val="tx1"/>
                </a:solidFill>
              </a:rPr>
              <a:t> (Exception e)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(e);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return 0; 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static</a:t>
            </a:r>
            <a:r>
              <a:rPr lang="en-US" sz="1600" dirty="0" smtClean="0">
                <a:solidFill>
                  <a:schemeClr val="tx1"/>
                </a:solidFill>
              </a:rPr>
              <a:t> String </a:t>
            </a:r>
            <a:r>
              <a:rPr lang="en-US" sz="1600" dirty="0" err="1" smtClean="0">
                <a:solidFill>
                  <a:schemeClr val="tx1"/>
                </a:solidFill>
              </a:rPr>
              <a:t>readString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try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inputStream.readLine</a:t>
            </a:r>
            <a:r>
              <a:rPr lang="en-US" sz="1600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 </a:t>
            </a:r>
            <a:r>
              <a:rPr lang="en-US" sz="1600" b="1" dirty="0" smtClean="0">
                <a:solidFill>
                  <a:schemeClr val="tx1"/>
                </a:solidFill>
              </a:rPr>
              <a:t>catch</a:t>
            </a:r>
            <a:r>
              <a:rPr lang="en-US" sz="1600" dirty="0" smtClean="0">
                <a:solidFill>
                  <a:schemeClr val="tx1"/>
                </a:solidFill>
              </a:rPr>
              <a:t> (Exception e)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(e);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return ""; 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... //other methods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Console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229600" cy="495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import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java.io.BufferedReader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import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java.io.InputStreamReader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AnInputPrinter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static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main  (String[] </a:t>
            </a:r>
            <a:r>
              <a:rPr lang="en-US" sz="1600" dirty="0" err="1" smtClean="0">
                <a:solidFill>
                  <a:schemeClr val="tx1"/>
                </a:solidFill>
              </a:rPr>
              <a:t>args</a:t>
            </a:r>
            <a:r>
              <a:rPr lang="en-US" sz="1600" dirty="0" smtClean="0">
                <a:solidFill>
                  <a:schemeClr val="tx1"/>
                </a:solidFill>
              </a:rPr>
              <a:t>) {	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("Please enter the line to be printed");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 ("The input was: " + </a:t>
            </a:r>
            <a:r>
              <a:rPr lang="en-US" sz="1600" dirty="0" err="1" smtClean="0">
                <a:solidFill>
                  <a:schemeClr val="tx1"/>
                </a:solidFill>
              </a:rPr>
              <a:t>readString</a:t>
            </a:r>
            <a:r>
              <a:rPr lang="en-US" sz="1600" dirty="0" smtClean="0">
                <a:solidFill>
                  <a:schemeClr val="tx1"/>
                </a:solidFill>
              </a:rPr>
              <a:t>());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static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BufferedReader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inputStream</a:t>
            </a:r>
            <a:r>
              <a:rPr lang="en-US" sz="1600" dirty="0" smtClean="0">
                <a:solidFill>
                  <a:schemeClr val="tx1"/>
                </a:solidFill>
              </a:rPr>
              <a:t> = </a:t>
            </a:r>
          </a:p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new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BufferedReader</a:t>
            </a:r>
            <a:r>
              <a:rPr lang="en-US" sz="1600" dirty="0" smtClean="0">
                <a:solidFill>
                  <a:schemeClr val="tx1"/>
                </a:solidFill>
              </a:rPr>
              <a:t>(new </a:t>
            </a:r>
            <a:r>
              <a:rPr lang="en-US" sz="1600" dirty="0" err="1" smtClean="0">
                <a:solidFill>
                  <a:schemeClr val="tx1"/>
                </a:solidFill>
              </a:rPr>
              <a:t>InputStreamReader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System.in</a:t>
            </a:r>
            <a:r>
              <a:rPr lang="en-US" sz="1600" dirty="0" smtClean="0">
                <a:solidFill>
                  <a:schemeClr val="tx1"/>
                </a:solidFill>
              </a:rPr>
              <a:t>));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static</a:t>
            </a:r>
            <a:r>
              <a:rPr lang="en-US" sz="1600" dirty="0" smtClean="0">
                <a:solidFill>
                  <a:schemeClr val="tx1"/>
                </a:solidFill>
              </a:rPr>
              <a:t> String </a:t>
            </a:r>
            <a:r>
              <a:rPr lang="en-US" sz="1600" dirty="0" err="1" smtClean="0">
                <a:solidFill>
                  <a:schemeClr val="tx1"/>
                </a:solidFill>
              </a:rPr>
              <a:t>readString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try</a:t>
            </a:r>
            <a:r>
              <a:rPr lang="en-US" sz="1600" dirty="0" smtClean="0">
                <a:solidFill>
                  <a:schemeClr val="tx1"/>
                </a:solidFill>
              </a:rPr>
              <a:t> {		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inputStream.readLine</a:t>
            </a:r>
            <a:r>
              <a:rPr lang="en-US" sz="1600" dirty="0" smtClean="0">
                <a:solidFill>
                  <a:schemeClr val="tx1"/>
                </a:solidFill>
              </a:rPr>
              <a:t>();	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 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catch</a:t>
            </a:r>
            <a:r>
              <a:rPr lang="en-US" sz="1600" dirty="0" smtClean="0">
                <a:solidFill>
                  <a:schemeClr val="tx1"/>
                </a:solidFill>
              </a:rPr>
              <a:t> (Exception e) {		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(e);		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""; 	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	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Console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743200"/>
            <a:ext cx="82296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AnInputPrinter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static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main  (String[] </a:t>
            </a:r>
            <a:r>
              <a:rPr lang="en-US" sz="1600" dirty="0" err="1" smtClean="0">
                <a:solidFill>
                  <a:schemeClr val="tx1"/>
                </a:solidFill>
              </a:rPr>
              <a:t>args</a:t>
            </a:r>
            <a:r>
              <a:rPr lang="en-US" sz="1600" dirty="0" smtClean="0">
                <a:solidFill>
                  <a:schemeClr val="tx1"/>
                </a:solidFill>
              </a:rPr>
              <a:t>) {	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("Please enter the line to be printed");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 ("The input was: " + </a:t>
            </a:r>
            <a:r>
              <a:rPr lang="en-US" sz="1600" dirty="0" err="1" smtClean="0">
                <a:solidFill>
                  <a:schemeClr val="tx1"/>
                </a:solidFill>
              </a:rPr>
              <a:t>Console.readString</a:t>
            </a:r>
            <a:r>
              <a:rPr lang="en-US" sz="1600" dirty="0" smtClean="0">
                <a:solidFill>
                  <a:schemeClr val="tx1"/>
                </a:solidFill>
              </a:rPr>
              <a:t>());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independent piece of code as separate method</a:t>
            </a:r>
          </a:p>
          <a:p>
            <a:r>
              <a:rPr lang="en-US" dirty="0" smtClean="0"/>
              <a:t>Make independent set of methods as separate class</a:t>
            </a:r>
          </a:p>
          <a:p>
            <a:r>
              <a:rPr lang="en-US" dirty="0" smtClean="0"/>
              <a:t>Use operation and data abstraction!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Integer Input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" y="2438400"/>
            <a:ext cx="902779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Integer Input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438400"/>
            <a:ext cx="82296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AnInputSummer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static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main (String[] </a:t>
            </a:r>
            <a:r>
              <a:rPr lang="en-US" sz="1600" dirty="0" err="1" smtClean="0">
                <a:solidFill>
                  <a:schemeClr val="tx1"/>
                </a:solidFill>
              </a:rPr>
              <a:t>args</a:t>
            </a:r>
            <a:r>
              <a:rPr lang="en-US" sz="1600" dirty="0" smtClean="0">
                <a:solidFill>
                  <a:schemeClr val="tx1"/>
                </a:solidFill>
              </a:rPr>
              <a:t>) {	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"Please enter the numbers to be added on separate lines:");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"Their sum is: " + (</a:t>
            </a:r>
            <a:r>
              <a:rPr lang="en-US" sz="1600" dirty="0" err="1" smtClean="0">
                <a:solidFill>
                  <a:schemeClr val="tx1"/>
                </a:solidFill>
              </a:rPr>
              <a:t>Console.readInt</a:t>
            </a:r>
            <a:r>
              <a:rPr lang="en-US" sz="1600" dirty="0" smtClean="0">
                <a:solidFill>
                  <a:schemeClr val="tx1"/>
                </a:solidFill>
              </a:rPr>
              <a:t>() + </a:t>
            </a:r>
            <a:r>
              <a:rPr lang="en-US" sz="1600" dirty="0" err="1" smtClean="0">
                <a:solidFill>
                  <a:schemeClr val="tx1"/>
                </a:solidFill>
              </a:rPr>
              <a:t>Console.readInt</a:t>
            </a:r>
            <a:r>
              <a:rPr lang="en-US" sz="1600" dirty="0" smtClean="0">
                <a:solidFill>
                  <a:schemeClr val="tx1"/>
                </a:solidFill>
              </a:rPr>
              <a:t>()));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438400"/>
            <a:ext cx="8991600" cy="212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Integer Input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600200"/>
            <a:ext cx="815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Entire line read as string and then parsed as </a:t>
            </a:r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276600"/>
            <a:ext cx="1143000" cy="2286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5400000">
            <a:off x="1981200" y="800100"/>
            <a:ext cx="1066800" cy="388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Polar Coordinates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1" y="2362200"/>
            <a:ext cx="902779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Polar Coordinates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8229600" cy="571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AMonolithicPolarCoordinatesComputer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static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main (String </a:t>
            </a:r>
            <a:r>
              <a:rPr lang="en-US" sz="1600" dirty="0" err="1" smtClean="0">
                <a:solidFill>
                  <a:schemeClr val="tx1"/>
                </a:solidFill>
              </a:rPr>
              <a:t>args</a:t>
            </a:r>
            <a:r>
              <a:rPr lang="en-US" sz="1600" dirty="0" smtClean="0">
                <a:solidFill>
                  <a:schemeClr val="tx1"/>
                </a:solidFill>
              </a:rPr>
              <a:t>[])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x = </a:t>
            </a:r>
            <a:r>
              <a:rPr lang="en-US" sz="1600" dirty="0" err="1" smtClean="0">
                <a:solidFill>
                  <a:schemeClr val="tx1"/>
                </a:solidFill>
              </a:rPr>
              <a:t>readX</a:t>
            </a:r>
            <a:r>
              <a:rPr lang="en-US" sz="1600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y = </a:t>
            </a:r>
            <a:r>
              <a:rPr lang="en-US" sz="1600" dirty="0" err="1" smtClean="0">
                <a:solidFill>
                  <a:schemeClr val="tx1"/>
                </a:solidFill>
              </a:rPr>
              <a:t>readY</a:t>
            </a:r>
            <a:r>
              <a:rPr lang="en-US" sz="1600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print (x, y, </a:t>
            </a:r>
            <a:r>
              <a:rPr lang="en-US" sz="1600" dirty="0" err="1" smtClean="0">
                <a:solidFill>
                  <a:schemeClr val="tx1"/>
                </a:solidFill>
              </a:rPr>
              <a:t>Math.sqrt</a:t>
            </a:r>
            <a:r>
              <a:rPr lang="en-US" sz="1600" dirty="0" smtClean="0">
                <a:solidFill>
                  <a:schemeClr val="tx1"/>
                </a:solidFill>
              </a:rPr>
              <a:t>(x*x + y*y), </a:t>
            </a:r>
            <a:r>
              <a:rPr lang="en-US" sz="1600" dirty="0" err="1" smtClean="0">
                <a:solidFill>
                  <a:schemeClr val="tx1"/>
                </a:solidFill>
              </a:rPr>
              <a:t>Math.atan</a:t>
            </a:r>
            <a:r>
              <a:rPr lang="en-US" sz="1600" dirty="0" smtClean="0">
                <a:solidFill>
                  <a:schemeClr val="tx1"/>
                </a:solidFill>
              </a:rPr>
              <a:t>(y/x));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Console.pause</a:t>
            </a:r>
            <a:r>
              <a:rPr lang="en-US" sz="1600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static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readX</a:t>
            </a:r>
            <a:r>
              <a:rPr lang="en-US" sz="1600" dirty="0" smtClean="0">
                <a:solidFill>
                  <a:schemeClr val="tx1"/>
                </a:solidFill>
              </a:rPr>
              <a:t>() {	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("Please enter x coordinate:");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Console.readInt</a:t>
            </a:r>
            <a:r>
              <a:rPr lang="en-US" sz="1600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static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readY</a:t>
            </a:r>
            <a:r>
              <a:rPr lang="en-US" sz="1600" dirty="0" smtClean="0">
                <a:solidFill>
                  <a:schemeClr val="tx1"/>
                </a:solidFill>
              </a:rPr>
              <a:t>() {	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("Please enter y coordinate:");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Console.readInt</a:t>
            </a:r>
            <a:r>
              <a:rPr lang="en-US" sz="1600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static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print(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x,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y,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radius,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angle)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("radius: " + radius);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("angle: " + angle);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1371600"/>
            <a:ext cx="2971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reusing previous 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&amp; Console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Programming without </a:t>
            </a:r>
            <a:r>
              <a:rPr lang="en-US" dirty="0" err="1" smtClean="0"/>
              <a:t>ObjectEditor</a:t>
            </a:r>
            <a:endParaRPr lang="en-US" dirty="0" smtClean="0"/>
          </a:p>
          <a:p>
            <a:pPr lvl="1"/>
            <a:r>
              <a:rPr lang="en-US" sz="2000" dirty="0" smtClean="0"/>
              <a:t>Main Class</a:t>
            </a:r>
          </a:p>
          <a:p>
            <a:r>
              <a:rPr lang="en-US" dirty="0" smtClean="0"/>
              <a:t>Programmer-Defined Overloading</a:t>
            </a:r>
          </a:p>
          <a:p>
            <a:r>
              <a:rPr lang="en-US" dirty="0" smtClean="0"/>
              <a:t>Console Input</a:t>
            </a:r>
          </a:p>
          <a:p>
            <a:r>
              <a:rPr lang="en-US" dirty="0" smtClean="0"/>
              <a:t>Programmer-Defined Library Class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Polar Coordinates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8229600" cy="571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 class </a:t>
            </a:r>
            <a:r>
              <a:rPr lang="en-US" sz="1600" dirty="0" err="1" smtClean="0">
                <a:solidFill>
                  <a:schemeClr val="tx1"/>
                </a:solidFill>
              </a:rPr>
              <a:t>APolarCoordinatesComputer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 static void </a:t>
            </a:r>
            <a:r>
              <a:rPr lang="en-US" sz="1600" dirty="0" smtClean="0">
                <a:solidFill>
                  <a:schemeClr val="tx1"/>
                </a:solidFill>
              </a:rPr>
              <a:t>main (String </a:t>
            </a:r>
            <a:r>
              <a:rPr lang="en-US" sz="1600" dirty="0" err="1" smtClean="0">
                <a:solidFill>
                  <a:schemeClr val="tx1"/>
                </a:solidFill>
              </a:rPr>
              <a:t>args</a:t>
            </a:r>
            <a:r>
              <a:rPr lang="en-US" sz="1600" dirty="0" smtClean="0">
                <a:solidFill>
                  <a:schemeClr val="tx1"/>
                </a:solidFill>
              </a:rPr>
              <a:t>[])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print(</a:t>
            </a:r>
            <a:r>
              <a:rPr lang="en-US" sz="1600" dirty="0" err="1" smtClean="0">
                <a:solidFill>
                  <a:schemeClr val="tx1"/>
                </a:solidFill>
              </a:rPr>
              <a:t>readPoint</a:t>
            </a:r>
            <a:r>
              <a:rPr lang="en-US" sz="1600" dirty="0" smtClean="0">
                <a:solidFill>
                  <a:schemeClr val="tx1"/>
                </a:solidFill>
              </a:rPr>
              <a:t>());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Console.pause</a:t>
            </a:r>
            <a:r>
              <a:rPr lang="en-US" sz="1600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 static </a:t>
            </a:r>
            <a:r>
              <a:rPr lang="en-US" sz="1600" dirty="0" smtClean="0">
                <a:solidFill>
                  <a:schemeClr val="tx1"/>
                </a:solidFill>
              </a:rPr>
              <a:t>Point </a:t>
            </a:r>
            <a:r>
              <a:rPr lang="en-US" sz="1600" dirty="0" err="1" smtClean="0">
                <a:solidFill>
                  <a:schemeClr val="tx1"/>
                </a:solidFill>
              </a:rPr>
              <a:t>readPoint</a:t>
            </a:r>
            <a:r>
              <a:rPr lang="en-US" sz="1600" dirty="0" smtClean="0">
                <a:solidFill>
                  <a:schemeClr val="tx1"/>
                </a:solidFill>
              </a:rPr>
              <a:t>() {	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("Please enter x coordinate:");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x = </a:t>
            </a:r>
            <a:r>
              <a:rPr lang="en-US" sz="1600" dirty="0" err="1" smtClean="0">
                <a:solidFill>
                  <a:schemeClr val="tx1"/>
                </a:solidFill>
              </a:rPr>
              <a:t>Console.readInt</a:t>
            </a:r>
            <a:r>
              <a:rPr lang="en-US" sz="1600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("Please enter y coordinate:");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return </a:t>
            </a:r>
            <a:r>
              <a:rPr lang="en-US" sz="1600" b="1" dirty="0" smtClean="0">
                <a:solidFill>
                  <a:schemeClr val="tx1"/>
                </a:solidFill>
              </a:rPr>
              <a:t>new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ACartesianPoint</a:t>
            </a:r>
            <a:r>
              <a:rPr lang="en-US" sz="1600" dirty="0" smtClean="0">
                <a:solidFill>
                  <a:schemeClr val="tx1"/>
                </a:solidFill>
              </a:rPr>
              <a:t>(x, </a:t>
            </a:r>
            <a:r>
              <a:rPr lang="en-US" sz="1600" dirty="0" err="1" smtClean="0">
                <a:solidFill>
                  <a:schemeClr val="tx1"/>
                </a:solidFill>
              </a:rPr>
              <a:t>Console.readInt</a:t>
            </a:r>
            <a:r>
              <a:rPr lang="en-US" sz="1600" dirty="0" smtClean="0">
                <a:solidFill>
                  <a:schemeClr val="tx1"/>
                </a:solidFill>
              </a:rPr>
              <a:t>());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 static void </a:t>
            </a:r>
            <a:r>
              <a:rPr lang="en-US" sz="1600" dirty="0" smtClean="0">
                <a:solidFill>
                  <a:schemeClr val="tx1"/>
                </a:solidFill>
              </a:rPr>
              <a:t>print(Point p)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/*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("x: " + </a:t>
            </a:r>
            <a:r>
              <a:rPr lang="en-US" sz="1600" dirty="0" err="1" smtClean="0">
                <a:solidFill>
                  <a:schemeClr val="tx1"/>
                </a:solidFill>
              </a:rPr>
              <a:t>p.getX</a:t>
            </a:r>
            <a:r>
              <a:rPr lang="en-US" sz="1600" dirty="0" smtClean="0">
                <a:solidFill>
                  <a:schemeClr val="tx1"/>
                </a:solidFill>
              </a:rPr>
              <a:t>());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("y: " + </a:t>
            </a:r>
            <a:r>
              <a:rPr lang="en-US" sz="1600" dirty="0" err="1" smtClean="0">
                <a:solidFill>
                  <a:schemeClr val="tx1"/>
                </a:solidFill>
              </a:rPr>
              <a:t>p.getY</a:t>
            </a:r>
            <a:r>
              <a:rPr lang="en-US" sz="1600" dirty="0" smtClean="0">
                <a:solidFill>
                  <a:schemeClr val="tx1"/>
                </a:solidFill>
              </a:rPr>
              <a:t>());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*/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("radius: " + </a:t>
            </a:r>
            <a:r>
              <a:rPr lang="en-US" sz="1600" dirty="0" err="1" smtClean="0">
                <a:solidFill>
                  <a:schemeClr val="tx1"/>
                </a:solidFill>
              </a:rPr>
              <a:t>p.getRadius</a:t>
            </a:r>
            <a:r>
              <a:rPr lang="en-US" sz="1600" dirty="0" smtClean="0">
                <a:solidFill>
                  <a:schemeClr val="tx1"/>
                </a:solidFill>
              </a:rPr>
              <a:t>());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("angle: " + </a:t>
            </a:r>
            <a:r>
              <a:rPr lang="en-US" sz="1600" dirty="0" err="1" smtClean="0">
                <a:solidFill>
                  <a:schemeClr val="tx1"/>
                </a:solidFill>
              </a:rPr>
              <a:t>p.getAngle</a:t>
            </a:r>
            <a:r>
              <a:rPr lang="en-US" sz="1600" dirty="0" smtClean="0">
                <a:solidFill>
                  <a:schemeClr val="tx1"/>
                </a:solidFill>
              </a:rPr>
              <a:t>());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1371600"/>
            <a:ext cx="2971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Reusing previous 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User Interfaces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755386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67050"/>
            <a:ext cx="3743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User Interfaces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56007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48000"/>
            <a:ext cx="3743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(edit)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noProof="1" smtClean="0"/>
              <a:t>Create </a:t>
            </a:r>
            <a:r>
              <a:rPr lang="en-US" noProof="1" smtClean="0">
                <a:latin typeface="Courier New" pitchFamily="49" charset="0"/>
              </a:rPr>
              <a:t>ALoanPair</a:t>
            </a:r>
            <a:r>
              <a:rPr lang="en-US" noProof="1" smtClean="0"/>
              <a:t> instance based on the two values entered by the user in the console window</a:t>
            </a:r>
          </a:p>
          <a:p>
            <a:r>
              <a:rPr lang="en-US" noProof="1" smtClean="0"/>
              <a:t>Print the properties of the  loan pair object in the console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Method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209800"/>
            <a:ext cx="75438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noProof="1" smtClean="0"/>
              <a:t>public</a:t>
            </a:r>
            <a:r>
              <a:rPr lang="en-US" noProof="1" smtClean="0"/>
              <a:t> </a:t>
            </a:r>
            <a:r>
              <a:rPr lang="en-US" b="1" noProof="1" smtClean="0"/>
              <a:t>static</a:t>
            </a:r>
            <a:r>
              <a:rPr lang="en-US" noProof="1" smtClean="0"/>
              <a:t> </a:t>
            </a:r>
            <a:r>
              <a:rPr lang="en-US" b="1" noProof="1" smtClean="0"/>
              <a:t>void</a:t>
            </a:r>
            <a:r>
              <a:rPr lang="en-US" noProof="1" smtClean="0"/>
              <a:t> main (String[] args) { </a:t>
            </a:r>
          </a:p>
          <a:p>
            <a:endParaRPr lang="en-US" noProof="1" smtClean="0"/>
          </a:p>
          <a:p>
            <a:r>
              <a:rPr lang="en-US" noProof="1" smtClean="0"/>
              <a:t>	LoanPair loanPair = </a:t>
            </a:r>
            <a:r>
              <a:rPr lang="en-US" b="1" noProof="1" smtClean="0"/>
              <a:t>new</a:t>
            </a:r>
            <a:r>
              <a:rPr lang="en-US" noProof="1" smtClean="0"/>
              <a:t> ALoanPair(</a:t>
            </a:r>
          </a:p>
          <a:p>
            <a:r>
              <a:rPr lang="en-US" noProof="1" smtClean="0"/>
              <a:t>		readCarLoan(), readHouseLoan());</a:t>
            </a:r>
          </a:p>
          <a:p>
            <a:endParaRPr lang="en-US" noProof="1" smtClean="0"/>
          </a:p>
          <a:p>
            <a:r>
              <a:rPr lang="en-US" noProof="1" smtClean="0"/>
              <a:t>	print(loanPair);</a:t>
            </a:r>
            <a:br>
              <a:rPr lang="en-US" noProof="1" smtClean="0"/>
            </a:br>
            <a:r>
              <a:rPr lang="en-US" noProof="1" smtClean="0"/>
              <a:t>	bus.uigen.ObjectEditor.edit(loanPair);</a:t>
            </a:r>
          </a:p>
          <a:p>
            <a:r>
              <a:rPr lang="en-US" noProof="1" smtClean="0"/>
              <a:t>	pause();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2895600"/>
            <a:ext cx="4648200" cy="609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50292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 chaining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rot="16200000" flipV="1">
            <a:off x="5143500" y="3619500"/>
            <a:ext cx="1600200" cy="1219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rot="16200000" flipV="1">
            <a:off x="4038600" y="2514600"/>
            <a:ext cx="1600200" cy="34290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0"/>
          </p:cNvCxnSpPr>
          <p:nvPr/>
        </p:nvCxnSpPr>
        <p:spPr>
          <a:xfrm rot="16200000" flipV="1">
            <a:off x="4610100" y="3086100"/>
            <a:ext cx="1905000" cy="1981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Method Without Method Chaining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209800"/>
            <a:ext cx="7543800" cy="3276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noProof="1" smtClean="0"/>
              <a:t>public</a:t>
            </a:r>
            <a:r>
              <a:rPr lang="en-US" noProof="1" smtClean="0"/>
              <a:t> </a:t>
            </a:r>
            <a:r>
              <a:rPr lang="en-US" b="1" noProof="1" smtClean="0"/>
              <a:t>static</a:t>
            </a:r>
            <a:r>
              <a:rPr lang="en-US" noProof="1" smtClean="0"/>
              <a:t> </a:t>
            </a:r>
            <a:r>
              <a:rPr lang="en-US" b="1" noProof="1" smtClean="0"/>
              <a:t>void</a:t>
            </a:r>
            <a:r>
              <a:rPr lang="en-US" noProof="1" smtClean="0"/>
              <a:t> main (String[] args) {</a:t>
            </a:r>
          </a:p>
          <a:p>
            <a:endParaRPr lang="en-US" noProof="1" smtClean="0"/>
          </a:p>
          <a:p>
            <a:r>
              <a:rPr lang="en-US" noProof="1" smtClean="0"/>
              <a:t>     Loan carLoan = readCarLoan();</a:t>
            </a:r>
          </a:p>
          <a:p>
            <a:endParaRPr lang="en-US" noProof="1" smtClean="0"/>
          </a:p>
          <a:p>
            <a:r>
              <a:rPr lang="en-US" noProof="1" smtClean="0"/>
              <a:t>     Loan houseLoan = readHouseLoan(); </a:t>
            </a:r>
          </a:p>
          <a:p>
            <a:endParaRPr lang="en-US" noProof="1" smtClean="0"/>
          </a:p>
          <a:p>
            <a:r>
              <a:rPr lang="en-US" dirty="0" smtClean="0"/>
              <a:t>     </a:t>
            </a:r>
            <a:r>
              <a:rPr lang="en-US" noProof="1" smtClean="0"/>
              <a:t>LoanPair loanPair = </a:t>
            </a:r>
            <a:r>
              <a:rPr lang="en-US" b="1" noProof="1" smtClean="0"/>
              <a:t>new</a:t>
            </a:r>
            <a:r>
              <a:rPr lang="en-US" noProof="1" smtClean="0"/>
              <a:t> ALoanPair(carLoan, houseLoan);</a:t>
            </a:r>
          </a:p>
          <a:p>
            <a:endParaRPr lang="en-US" noProof="1" smtClean="0"/>
          </a:p>
          <a:p>
            <a:r>
              <a:rPr lang="en-US" noProof="1" smtClean="0"/>
              <a:t>     print (loanPair);</a:t>
            </a:r>
          </a:p>
          <a:p>
            <a:r>
              <a:rPr lang="en-US" noProof="1" smtClean="0"/>
              <a:t>     bus.uigen.ObjectEditor.edit(loanPair);</a:t>
            </a:r>
          </a:p>
          <a:p>
            <a:r>
              <a:rPr lang="en-US" noProof="1" smtClean="0"/>
              <a:t>     pause();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667000" y="2766950"/>
            <a:ext cx="17526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1800" y="3300350"/>
            <a:ext cx="1981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0600" y="4419600"/>
            <a:ext cx="1828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19400" y="57912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Undefined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0"/>
            <a:endCxn id="26" idx="2"/>
          </p:cNvCxnSpPr>
          <p:nvPr/>
        </p:nvCxnSpPr>
        <p:spPr>
          <a:xfrm rot="16200000" flipV="1">
            <a:off x="2621725" y="3993325"/>
            <a:ext cx="2719450" cy="8763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0"/>
            <a:endCxn id="27" idx="2"/>
          </p:cNvCxnSpPr>
          <p:nvPr/>
        </p:nvCxnSpPr>
        <p:spPr>
          <a:xfrm rot="16200000" flipV="1">
            <a:off x="3097975" y="4469575"/>
            <a:ext cx="218605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0"/>
            <a:endCxn id="28" idx="3"/>
          </p:cNvCxnSpPr>
          <p:nvPr/>
        </p:nvCxnSpPr>
        <p:spPr>
          <a:xfrm rot="16200000" flipV="1">
            <a:off x="3009900" y="4381500"/>
            <a:ext cx="1219200" cy="1600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readCarLoan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47507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readCarLoan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838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Prompt user</a:t>
            </a:r>
          </a:p>
          <a:p>
            <a:r>
              <a:rPr lang="en-US" sz="1800" dirty="0" smtClean="0"/>
              <a:t>Return an instance of </a:t>
            </a:r>
            <a:r>
              <a:rPr lang="en-US" sz="1800" dirty="0" err="1" smtClean="0">
                <a:latin typeface="Courier New" pitchFamily="49" charset="0"/>
              </a:rPr>
              <a:t>ALoan</a:t>
            </a:r>
            <a:r>
              <a:rPr lang="en-US" sz="1800" dirty="0" smtClean="0"/>
              <a:t> constructed from the principal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609600" y="2819400"/>
            <a:ext cx="7543800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noProof="1" smtClean="0"/>
              <a:t>public</a:t>
            </a:r>
            <a:r>
              <a:rPr lang="en-US" noProof="1" smtClean="0"/>
              <a:t> </a:t>
            </a:r>
            <a:r>
              <a:rPr lang="en-US" b="1" noProof="1" smtClean="0"/>
              <a:t>static</a:t>
            </a:r>
            <a:r>
              <a:rPr lang="en-US" noProof="1" smtClean="0"/>
              <a:t> Loan readCarLoan() {</a:t>
            </a:r>
          </a:p>
          <a:p>
            <a:pPr>
              <a:spcBef>
                <a:spcPct val="0"/>
              </a:spcBef>
            </a:pPr>
            <a:endParaRPr lang="en-US" noProof="1" smtClean="0"/>
          </a:p>
          <a:p>
            <a:pPr>
              <a:spcBef>
                <a:spcPct val="0"/>
              </a:spcBef>
            </a:pPr>
            <a:r>
              <a:rPr lang="en-US" noProof="1" smtClean="0"/>
              <a:t>	System.out.println("Please enter car principal:");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</a:t>
            </a:r>
            <a:r>
              <a:rPr lang="en-US" b="1" noProof="1" smtClean="0"/>
              <a:t>return</a:t>
            </a:r>
            <a:r>
              <a:rPr lang="en-US" noProof="1" smtClean="0"/>
              <a:t> </a:t>
            </a:r>
            <a:r>
              <a:rPr lang="en-US" b="1" noProof="1" smtClean="0"/>
              <a:t>new</a:t>
            </a:r>
            <a:r>
              <a:rPr lang="en-US" noProof="1" smtClean="0"/>
              <a:t> ALoan(Console.readInt());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</a:t>
            </a:r>
            <a:r>
              <a:rPr lang="en-US" dirty="0" err="1" smtClean="0"/>
              <a:t>LoanPair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47507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45818"/>
            <a:ext cx="8875395" cy="209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</a:t>
            </a:r>
            <a:r>
              <a:rPr lang="en-US" dirty="0" err="1" smtClean="0"/>
              <a:t>LoanPair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1534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noProof="1" smtClean="0"/>
              <a:t>public</a:t>
            </a:r>
            <a:r>
              <a:rPr lang="en-US" noProof="1" smtClean="0"/>
              <a:t> </a:t>
            </a:r>
            <a:r>
              <a:rPr lang="en-US" b="1" noProof="1" smtClean="0"/>
              <a:t>static</a:t>
            </a:r>
            <a:r>
              <a:rPr lang="en-US" noProof="1" smtClean="0"/>
              <a:t> </a:t>
            </a:r>
            <a:r>
              <a:rPr lang="en-US" b="1" noProof="1" smtClean="0"/>
              <a:t>void</a:t>
            </a:r>
            <a:r>
              <a:rPr lang="en-US" noProof="1" smtClean="0"/>
              <a:t> print (LoanPair loanPair) {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System.out.println("****Car Loan*****");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print(loanPair.getCarLoan());		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System.out.println("****House Loan****");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print(loanPair.getHouseLoan());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System.out.println("****Total Loan****");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	print(loanPair.getTotalLoan());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}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4648200"/>
            <a:ext cx="81534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noProof="1" smtClean="0"/>
              <a:t>public</a:t>
            </a:r>
            <a:r>
              <a:rPr lang="en-US" noProof="1" smtClean="0"/>
              <a:t> </a:t>
            </a:r>
            <a:r>
              <a:rPr lang="en-US" b="1" noProof="1" smtClean="0"/>
              <a:t>static</a:t>
            </a:r>
            <a:r>
              <a:rPr lang="en-US" noProof="1" smtClean="0"/>
              <a:t> </a:t>
            </a:r>
            <a:r>
              <a:rPr lang="en-US" b="1" noProof="1" smtClean="0"/>
              <a:t>void</a:t>
            </a:r>
            <a:r>
              <a:rPr lang="en-US" noProof="1" smtClean="0"/>
              <a:t> print (Loan loan) {</a:t>
            </a:r>
          </a:p>
          <a:p>
            <a:pPr>
              <a:spcBef>
                <a:spcPct val="0"/>
              </a:spcBef>
            </a:pPr>
            <a:r>
              <a:rPr lang="en-US" noProof="1" smtClean="0">
                <a:solidFill>
                  <a:schemeClr val="tx1"/>
                </a:solidFill>
              </a:rPr>
              <a:t>      </a:t>
            </a:r>
            <a:r>
              <a:rPr lang="en-US" noProof="1" smtClean="0"/>
              <a:t>System.out.println("Principal:" + loan.getPrincipal());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      System.out.println("Yearly Interest:" + loan.getYearlyInterest());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      System.out.println("Monthly Interest:" + loan.getMonthlyInterest());</a:t>
            </a:r>
          </a:p>
          <a:p>
            <a:pPr>
              <a:spcBef>
                <a:spcPct val="0"/>
              </a:spcBef>
            </a:pPr>
            <a:r>
              <a:rPr lang="en-US" noProof="1" smtClean="0"/>
              <a:t>}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10200" y="3733800"/>
            <a:ext cx="29718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Programmer-defined overloading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1295400"/>
            <a:ext cx="10668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4724400"/>
            <a:ext cx="6096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1828800"/>
            <a:ext cx="5334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6" idx="0"/>
            <a:endCxn id="7" idx="3"/>
          </p:cNvCxnSpPr>
          <p:nvPr/>
        </p:nvCxnSpPr>
        <p:spPr>
          <a:xfrm rot="16200000" flipV="1">
            <a:off x="4362450" y="1200150"/>
            <a:ext cx="2286000" cy="27813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8" idx="3"/>
          </p:cNvCxnSpPr>
          <p:nvPr/>
        </p:nvCxnSpPr>
        <p:spPr>
          <a:xfrm rot="5400000">
            <a:off x="5048250" y="3028950"/>
            <a:ext cx="457200" cy="32385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ObjectEditor.edit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3200400"/>
            <a:ext cx="73152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noProof="1" smtClean="0"/>
              <a:t> </a:t>
            </a:r>
            <a:r>
              <a:rPr lang="en-US" noProof="1" smtClean="0"/>
              <a:t>bus.uigen.ObjectEditor.edit(loanPair);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4572000"/>
            <a:ext cx="4648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Displays an edit window for the object passed as parameter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16200000" flipV="1">
            <a:off x="4286250" y="4095750"/>
            <a:ext cx="685800" cy="266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33600" y="2209800"/>
            <a:ext cx="4648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 name of the </a:t>
            </a:r>
            <a:r>
              <a:rPr lang="en-US" dirty="0" err="1" smtClean="0"/>
              <a:t>ObjectEditor</a:t>
            </a:r>
            <a:r>
              <a:rPr lang="en-US" dirty="0" smtClean="0"/>
              <a:t> class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rot="5400000">
            <a:off x="2876550" y="2076450"/>
            <a:ext cx="838200" cy="2324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Class-Level Decomposition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1447800"/>
            <a:ext cx="5334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Monolithic Main Class</a:t>
            </a:r>
          </a:p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(Loan User Interface and Loan Computation)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971800"/>
            <a:ext cx="2667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ObjectEditor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3581400"/>
            <a:ext cx="26670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Programmer-defined Class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ALoanPair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4267200"/>
            <a:ext cx="2667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Driver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ALoanPairDriver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3733800" y="3467100"/>
            <a:ext cx="10668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6" idx="1"/>
          </p:cNvCxnSpPr>
          <p:nvPr/>
        </p:nvCxnSpPr>
        <p:spPr>
          <a:xfrm flipV="1">
            <a:off x="3733800" y="4076700"/>
            <a:ext cx="10668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Multi-Level Algorithm/Code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1371600"/>
            <a:ext cx="1828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124200"/>
            <a:ext cx="19050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readCarLoan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2200" y="3124200"/>
            <a:ext cx="19050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readHouseLoan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3124200"/>
            <a:ext cx="19050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print(</a:t>
            </a:r>
            <a:r>
              <a:rPr lang="en-US" dirty="0" err="1" smtClean="0"/>
              <a:t>LoanPair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81800" y="3124200"/>
            <a:ext cx="19050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Console.pause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95400" y="4724400"/>
            <a:ext cx="19050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Console.readInt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24400" y="4724400"/>
            <a:ext cx="19050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print(Loan)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2"/>
            <a:endCxn id="9" idx="0"/>
          </p:cNvCxnSpPr>
          <p:nvPr/>
        </p:nvCxnSpPr>
        <p:spPr>
          <a:xfrm rot="16200000" flipH="1">
            <a:off x="1257300" y="3733800"/>
            <a:ext cx="9906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9" idx="0"/>
          </p:cNvCxnSpPr>
          <p:nvPr/>
        </p:nvCxnSpPr>
        <p:spPr>
          <a:xfrm rot="5400000">
            <a:off x="2286000" y="3695700"/>
            <a:ext cx="9906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  <a:endCxn id="6" idx="0"/>
          </p:cNvCxnSpPr>
          <p:nvPr/>
        </p:nvCxnSpPr>
        <p:spPr>
          <a:xfrm rot="5400000">
            <a:off x="3257550" y="2038350"/>
            <a:ext cx="1143000" cy="1028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5" idx="0"/>
          </p:cNvCxnSpPr>
          <p:nvPr/>
        </p:nvCxnSpPr>
        <p:spPr>
          <a:xfrm rot="5400000">
            <a:off x="2228850" y="1009650"/>
            <a:ext cx="1143000" cy="3086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7" idx="0"/>
          </p:cNvCxnSpPr>
          <p:nvPr/>
        </p:nvCxnSpPr>
        <p:spPr>
          <a:xfrm rot="16200000" flipH="1">
            <a:off x="4438650" y="1885950"/>
            <a:ext cx="1143000" cy="1333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2"/>
            <a:endCxn id="8" idx="0"/>
          </p:cNvCxnSpPr>
          <p:nvPr/>
        </p:nvCxnSpPr>
        <p:spPr>
          <a:xfrm rot="16200000" flipH="1">
            <a:off x="5467350" y="857250"/>
            <a:ext cx="1143000" cy="3390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2"/>
            <a:endCxn id="10" idx="0"/>
          </p:cNvCxnSpPr>
          <p:nvPr/>
        </p:nvCxnSpPr>
        <p:spPr>
          <a:xfrm rot="5400000">
            <a:off x="5181600" y="4229100"/>
            <a:ext cx="990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Main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7726735" cy="590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Break Point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8839200" cy="213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Single-Stepping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862334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Into vs. Step Over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5942762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114800"/>
            <a:ext cx="8610600" cy="16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Inspecting Variables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1" y="1981200"/>
            <a:ext cx="8915089" cy="25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209800"/>
            <a:ext cx="75438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AHelloWorldGreeter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main (String[] </a:t>
            </a:r>
            <a:r>
              <a:rPr lang="en-US" dirty="0" err="1" smtClean="0">
                <a:solidFill>
                  <a:schemeClr val="tx1"/>
                </a:solidFill>
              </a:rPr>
              <a:t>args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("Hello World");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667000"/>
            <a:ext cx="36576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14478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header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81600" y="14478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user-supplied arguments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1" idx="2"/>
            <a:endCxn id="10" idx="0"/>
          </p:cNvCxnSpPr>
          <p:nvPr/>
        </p:nvCxnSpPr>
        <p:spPr>
          <a:xfrm rot="16200000" flipH="1">
            <a:off x="2286000" y="2209800"/>
            <a:ext cx="609600" cy="3048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2"/>
          </p:cNvCxnSpPr>
          <p:nvPr/>
        </p:nvCxnSpPr>
        <p:spPr>
          <a:xfrm rot="5400000">
            <a:off x="5410200" y="1371600"/>
            <a:ext cx="685800" cy="20574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Arguments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98218"/>
            <a:ext cx="8875395" cy="209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Arguments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209800"/>
            <a:ext cx="75438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AnArgPrinter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main (String[] </a:t>
            </a:r>
            <a:r>
              <a:rPr lang="en-US" dirty="0" err="1" smtClean="0">
                <a:solidFill>
                  <a:schemeClr val="tx1"/>
                </a:solidFill>
              </a:rPr>
              <a:t>args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args</a:t>
            </a:r>
            <a:r>
              <a:rPr lang="en-US" dirty="0" smtClean="0">
                <a:solidFill>
                  <a:schemeClr val="tx1"/>
                </a:solidFill>
              </a:rPr>
              <a:t>[0]);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4495800"/>
            <a:ext cx="1524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args</a:t>
            </a:r>
            <a:r>
              <a:rPr lang="en-US" dirty="0" smtClean="0"/>
              <a:t>[0]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33600" y="5181600"/>
            <a:ext cx="1524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args</a:t>
            </a:r>
            <a:r>
              <a:rPr lang="en-US" dirty="0" smtClean="0"/>
              <a:t>[1]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81600" y="4495800"/>
            <a:ext cx="1981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Argument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81600" y="5181600"/>
            <a:ext cx="1981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Argument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33600" y="5867400"/>
            <a:ext cx="1524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1"/>
            <a:endCxn id="9" idx="3"/>
          </p:cNvCxnSpPr>
          <p:nvPr/>
        </p:nvCxnSpPr>
        <p:spPr>
          <a:xfrm rot="10800000">
            <a:off x="3657600" y="4762500"/>
            <a:ext cx="1524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1"/>
            <a:endCxn id="12" idx="3"/>
          </p:cNvCxnSpPr>
          <p:nvPr/>
        </p:nvCxnSpPr>
        <p:spPr>
          <a:xfrm rot="10800000">
            <a:off x="3657600" y="5448300"/>
            <a:ext cx="1524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Arguments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75438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AnArgPrinter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main (String[] </a:t>
            </a:r>
            <a:r>
              <a:rPr lang="en-US" dirty="0" err="1" smtClean="0">
                <a:solidFill>
                  <a:schemeClr val="tx1"/>
                </a:solidFill>
              </a:rPr>
              <a:t>args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args</a:t>
            </a:r>
            <a:r>
              <a:rPr lang="en-US" dirty="0" smtClean="0">
                <a:solidFill>
                  <a:schemeClr val="tx1"/>
                </a:solidFill>
              </a:rPr>
              <a:t>[0]);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1143000"/>
            <a:ext cx="2895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refers to argument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 rot="5400000">
            <a:off x="4800600" y="838200"/>
            <a:ext cx="1066800" cy="2743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" y="3886200"/>
            <a:ext cx="902779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76200" y="4572000"/>
            <a:ext cx="7924800" cy="45720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76400" y="6172200"/>
            <a:ext cx="525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does not supply argument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Exception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0"/>
            <a:endCxn id="15" idx="2"/>
          </p:cNvCxnSpPr>
          <p:nvPr/>
        </p:nvCxnSpPr>
        <p:spPr>
          <a:xfrm rot="16200000" flipV="1">
            <a:off x="3600450" y="5467350"/>
            <a:ext cx="1143000" cy="2667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8.7|89.5|96.5|52.4|67.8|4.4|42.7|20.8|133.4|6.8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6929</TotalTime>
  <Words>1234</Words>
  <Application>Microsoft Office PowerPoint</Application>
  <PresentationFormat>On-screen Show (4:3)</PresentationFormat>
  <Paragraphs>544</Paragraphs>
  <Slides>58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Oriel</vt:lpstr>
      <vt:lpstr>Comp 110 Main &amp; Console Input</vt:lpstr>
      <vt:lpstr>Prerequisites</vt:lpstr>
      <vt:lpstr>Removing Training Wheels</vt:lpstr>
      <vt:lpstr>Main &amp; Console Input</vt:lpstr>
      <vt:lpstr>Hello World</vt:lpstr>
      <vt:lpstr>Hello World</vt:lpstr>
      <vt:lpstr>Main Arguments</vt:lpstr>
      <vt:lpstr>Main Arguments</vt:lpstr>
      <vt:lpstr>Main Arguments</vt:lpstr>
      <vt:lpstr>String Input</vt:lpstr>
      <vt:lpstr>String Input</vt:lpstr>
      <vt:lpstr>Reading a String</vt:lpstr>
      <vt:lpstr>String Input</vt:lpstr>
      <vt:lpstr>Importing a Package</vt:lpstr>
      <vt:lpstr>Try-Catch Block</vt:lpstr>
      <vt:lpstr>Integer Input</vt:lpstr>
      <vt:lpstr>Integer Input</vt:lpstr>
      <vt:lpstr>readInt()</vt:lpstr>
      <vt:lpstr>readInt()</vt:lpstr>
      <vt:lpstr>Integer Input</vt:lpstr>
      <vt:lpstr>Reading Other Primitive Values</vt:lpstr>
      <vt:lpstr>Pausing a Program to View Output in an Interactive Programming Environment</vt:lpstr>
      <vt:lpstr>Pausing a Program to View Output in an Interactive Programming Environment</vt:lpstr>
      <vt:lpstr>Expression vs. Statement</vt:lpstr>
      <vt:lpstr>Four Kinds of Methods</vt:lpstr>
      <vt:lpstr>Side Effects</vt:lpstr>
      <vt:lpstr>Alternative to Changing a Global Variable</vt:lpstr>
      <vt:lpstr>Function Calls</vt:lpstr>
      <vt:lpstr>Pausing a Program to View Output in an Interactive Programming Environment</vt:lpstr>
      <vt:lpstr>Separate Class</vt:lpstr>
      <vt:lpstr>Separate Class for Input</vt:lpstr>
      <vt:lpstr>Without Console</vt:lpstr>
      <vt:lpstr>Using Console</vt:lpstr>
      <vt:lpstr>Separation of Concerns</vt:lpstr>
      <vt:lpstr>Multiple Integer Input</vt:lpstr>
      <vt:lpstr>Multiple Integer Input</vt:lpstr>
      <vt:lpstr>Multiple Integer Input</vt:lpstr>
      <vt:lpstr>Computing Polar Coordinates</vt:lpstr>
      <vt:lpstr>Computing Polar Coordinates</vt:lpstr>
      <vt:lpstr>Computing Polar Coordinates</vt:lpstr>
      <vt:lpstr>Equivalent User Interfaces</vt:lpstr>
      <vt:lpstr>Equivalent User Interfaces</vt:lpstr>
      <vt:lpstr>Algorithm (edit)</vt:lpstr>
      <vt:lpstr>Algorithm</vt:lpstr>
      <vt:lpstr>Main Method</vt:lpstr>
      <vt:lpstr>Main Method Without Method Chaining</vt:lpstr>
      <vt:lpstr>readCarLoan()</vt:lpstr>
      <vt:lpstr>readCarLoan()</vt:lpstr>
      <vt:lpstr>Printing a LoanPair</vt:lpstr>
      <vt:lpstr>Printing a LoanPair</vt:lpstr>
      <vt:lpstr>ObjectEditor.edit</vt:lpstr>
      <vt:lpstr>Class-Level Decomposition</vt:lpstr>
      <vt:lpstr>Multi-Level Algorithm/Code</vt:lpstr>
      <vt:lpstr>Running Main</vt:lpstr>
      <vt:lpstr>Inserting a Break Point</vt:lpstr>
      <vt:lpstr>Single-Stepping</vt:lpstr>
      <vt:lpstr>Step Into vs. Step Over</vt:lpstr>
      <vt:lpstr>Inspecting Variables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dewan</cp:lastModifiedBy>
  <cp:revision>1008</cp:revision>
  <dcterms:created xsi:type="dcterms:W3CDTF">2006-08-16T00:00:00Z</dcterms:created>
  <dcterms:modified xsi:type="dcterms:W3CDTF">2012-04-29T19:56:16Z</dcterms:modified>
</cp:coreProperties>
</file>