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.xml" ContentType="application/vnd.openxmlformats-officedocument.presentationml.notesSlide+xml"/>
  <Override PartName="/ppt/tags/tag27.xml" ContentType="application/vnd.openxmlformats-officedocument.presentationml.tags+xml"/>
  <Override PartName="/ppt/notesSlides/notesSlide2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6"/>
  </p:notesMasterIdLst>
  <p:sldIdLst>
    <p:sldId id="256" r:id="rId2"/>
    <p:sldId id="477" r:id="rId3"/>
    <p:sldId id="354" r:id="rId4"/>
    <p:sldId id="485" r:id="rId5"/>
    <p:sldId id="261" r:id="rId6"/>
    <p:sldId id="262" r:id="rId7"/>
    <p:sldId id="532" r:id="rId8"/>
    <p:sldId id="539" r:id="rId9"/>
    <p:sldId id="263" r:id="rId10"/>
    <p:sldId id="264" r:id="rId11"/>
    <p:sldId id="524" r:id="rId12"/>
    <p:sldId id="525" r:id="rId13"/>
    <p:sldId id="531" r:id="rId14"/>
    <p:sldId id="356" r:id="rId15"/>
    <p:sldId id="357" r:id="rId16"/>
    <p:sldId id="358" r:id="rId17"/>
    <p:sldId id="409" r:id="rId18"/>
    <p:sldId id="410" r:id="rId19"/>
    <p:sldId id="483" r:id="rId20"/>
    <p:sldId id="365" r:id="rId21"/>
    <p:sldId id="528" r:id="rId22"/>
    <p:sldId id="527" r:id="rId23"/>
    <p:sldId id="538" r:id="rId24"/>
    <p:sldId id="533" r:id="rId25"/>
    <p:sldId id="366" r:id="rId26"/>
    <p:sldId id="534" r:id="rId27"/>
    <p:sldId id="360" r:id="rId28"/>
    <p:sldId id="541" r:id="rId29"/>
    <p:sldId id="542" r:id="rId30"/>
    <p:sldId id="543" r:id="rId31"/>
    <p:sldId id="544" r:id="rId32"/>
    <p:sldId id="484" r:id="rId33"/>
    <p:sldId id="488" r:id="rId34"/>
    <p:sldId id="486" r:id="rId35"/>
    <p:sldId id="487" r:id="rId36"/>
    <p:sldId id="568" r:id="rId37"/>
    <p:sldId id="567" r:id="rId38"/>
    <p:sldId id="563" r:id="rId39"/>
    <p:sldId id="564" r:id="rId40"/>
    <p:sldId id="565" r:id="rId41"/>
    <p:sldId id="566" r:id="rId42"/>
    <p:sldId id="557" r:id="rId43"/>
    <p:sldId id="560" r:id="rId44"/>
    <p:sldId id="561" r:id="rId45"/>
    <p:sldId id="489" r:id="rId46"/>
    <p:sldId id="593" r:id="rId47"/>
    <p:sldId id="591" r:id="rId48"/>
    <p:sldId id="271" r:id="rId49"/>
    <p:sldId id="380" r:id="rId50"/>
    <p:sldId id="381" r:id="rId51"/>
    <p:sldId id="338" r:id="rId52"/>
    <p:sldId id="395" r:id="rId53"/>
    <p:sldId id="396" r:id="rId54"/>
    <p:sldId id="420" r:id="rId55"/>
    <p:sldId id="421" r:id="rId56"/>
    <p:sldId id="423" r:id="rId57"/>
    <p:sldId id="422" r:id="rId58"/>
    <p:sldId id="479" r:id="rId59"/>
    <p:sldId id="480" r:id="rId60"/>
    <p:sldId id="481" r:id="rId61"/>
    <p:sldId id="336" r:id="rId62"/>
    <p:sldId id="413" r:id="rId63"/>
    <p:sldId id="424" r:id="rId64"/>
    <p:sldId id="319" r:id="rId65"/>
    <p:sldId id="398" r:id="rId66"/>
    <p:sldId id="399" r:id="rId67"/>
    <p:sldId id="400" r:id="rId68"/>
    <p:sldId id="583" r:id="rId69"/>
    <p:sldId id="584" r:id="rId70"/>
    <p:sldId id="587" r:id="rId71"/>
    <p:sldId id="588" r:id="rId72"/>
    <p:sldId id="589" r:id="rId73"/>
    <p:sldId id="586" r:id="rId74"/>
    <p:sldId id="482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wan" initials="pd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49" autoAdjust="0"/>
    <p:restoredTop sz="94703" autoAdjust="0"/>
  </p:normalViewPr>
  <p:slideViewPr>
    <p:cSldViewPr>
      <p:cViewPr varScale="1">
        <p:scale>
          <a:sx n="78" d="100"/>
          <a:sy n="78" d="100"/>
        </p:scale>
        <p:origin x="-46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5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2/17/2014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92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38923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ABFD74-9E60-4525-9C85-9ED64153C56F}" type="slidenum">
              <a:rPr lang="en-US"/>
              <a:pPr/>
              <a:t>47</a:t>
            </a:fld>
            <a:endParaRPr lang="en-US"/>
          </a:p>
        </p:txBody>
      </p:sp>
      <p:sp>
        <p:nvSpPr>
          <p:cNvPr id="38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11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2/17/2014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2/17/2014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2/17/2014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58200" y="62600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8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audio" Target="../media/media8.WAV"/><Relationship Id="rId7" Type="http://schemas.openxmlformats.org/officeDocument/2006/relationships/image" Target="../media/image17.wmf"/><Relationship Id="rId2" Type="http://schemas.microsoft.com/office/2007/relationships/media" Target="../media/media8.WAV"/><Relationship Id="rId1" Type="http://schemas.openxmlformats.org/officeDocument/2006/relationships/tags" Target="../tags/tag9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10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6.WAV"/><Relationship Id="rId7" Type="http://schemas.openxmlformats.org/officeDocument/2006/relationships/image" Target="../media/image29.png"/><Relationship Id="rId2" Type="http://schemas.microsoft.com/office/2007/relationships/media" Target="../media/media16.WAV"/><Relationship Id="rId1" Type="http://schemas.openxmlformats.org/officeDocument/2006/relationships/tags" Target="../tags/tag16.xml"/><Relationship Id="rId6" Type="http://schemas.openxmlformats.org/officeDocument/2006/relationships/image" Target="../media/image20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2" Type="http://schemas.microsoft.com/office/2007/relationships/media" Target="../media/media19.WAV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20.WAV"/><Relationship Id="rId7" Type="http://schemas.openxmlformats.org/officeDocument/2006/relationships/image" Target="../media/image33.png"/><Relationship Id="rId2" Type="http://schemas.microsoft.com/office/2007/relationships/media" Target="../media/media20.WAV"/><Relationship Id="rId1" Type="http://schemas.openxmlformats.org/officeDocument/2006/relationships/tags" Target="../tags/tag1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AV"/><Relationship Id="rId2" Type="http://schemas.microsoft.com/office/2007/relationships/media" Target="../media/media23.WAV"/><Relationship Id="rId1" Type="http://schemas.openxmlformats.org/officeDocument/2006/relationships/tags" Target="../tags/tag2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AV"/><Relationship Id="rId2" Type="http://schemas.microsoft.com/office/2007/relationships/media" Target="../media/media24.WAV"/><Relationship Id="rId1" Type="http://schemas.openxmlformats.org/officeDocument/2006/relationships/tags" Target="../tags/tag2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AV"/><Relationship Id="rId2" Type="http://schemas.microsoft.com/office/2007/relationships/media" Target="../media/media25.WAV"/><Relationship Id="rId1" Type="http://schemas.openxmlformats.org/officeDocument/2006/relationships/tags" Target="../tags/tag2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audio" Target="../media/media26.WAV"/><Relationship Id="rId7" Type="http://schemas.openxmlformats.org/officeDocument/2006/relationships/image" Target="../media/image2.png"/><Relationship Id="rId2" Type="http://schemas.microsoft.com/office/2007/relationships/media" Target="../media/media26.WAV"/><Relationship Id="rId1" Type="http://schemas.openxmlformats.org/officeDocument/2006/relationships/tags" Target="../tags/tag23.xml"/><Relationship Id="rId6" Type="http://schemas.openxmlformats.org/officeDocument/2006/relationships/image" Target="../media/image6.wmf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AV"/><Relationship Id="rId7" Type="http://schemas.openxmlformats.org/officeDocument/2006/relationships/image" Target="../media/image39.png"/><Relationship Id="rId2" Type="http://schemas.microsoft.com/office/2007/relationships/media" Target="../media/media28.WAV"/><Relationship Id="rId1" Type="http://schemas.openxmlformats.org/officeDocument/2006/relationships/tags" Target="../tags/tag24.xml"/><Relationship Id="rId6" Type="http://schemas.openxmlformats.org/officeDocument/2006/relationships/image" Target="../media/image38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AV"/><Relationship Id="rId7" Type="http://schemas.openxmlformats.org/officeDocument/2006/relationships/image" Target="../media/image41.png"/><Relationship Id="rId2" Type="http://schemas.microsoft.com/office/2007/relationships/media" Target="../media/media29.WAV"/><Relationship Id="rId1" Type="http://schemas.openxmlformats.org/officeDocument/2006/relationships/tags" Target="../tags/tag25.xml"/><Relationship Id="rId6" Type="http://schemas.openxmlformats.org/officeDocument/2006/relationships/image" Target="../media/image40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0.WAV"/><Relationship Id="rId7" Type="http://schemas.openxmlformats.org/officeDocument/2006/relationships/image" Target="../media/image43.png"/><Relationship Id="rId2" Type="http://schemas.microsoft.com/office/2007/relationships/media" Target="../media/media30.WAV"/><Relationship Id="rId1" Type="http://schemas.openxmlformats.org/officeDocument/2006/relationships/tags" Target="../tags/tag26.xml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AV"/><Relationship Id="rId2" Type="http://schemas.microsoft.com/office/2007/relationships/media" Target="../media/media26.WAV"/><Relationship Id="rId1" Type="http://schemas.openxmlformats.org/officeDocument/2006/relationships/tags" Target="../tags/tag27.xml"/><Relationship Id="rId6" Type="http://schemas.openxmlformats.org/officeDocument/2006/relationships/image" Target="../media/image36.wmf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45.png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WAV"/><Relationship Id="rId2" Type="http://schemas.microsoft.com/office/2007/relationships/media" Target="../media/media32.WAV"/><Relationship Id="rId1" Type="http://schemas.openxmlformats.org/officeDocument/2006/relationships/tags" Target="../tags/tag2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audio" Target="../media/media4.WAV"/><Relationship Id="rId7" Type="http://schemas.openxmlformats.org/officeDocument/2006/relationships/image" Target="../media/image7.wmf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6.wmf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w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WAV"/><Relationship Id="rId2" Type="http://schemas.microsoft.com/office/2007/relationships/media" Target="../media/media33.WAV"/><Relationship Id="rId1" Type="http://schemas.openxmlformats.org/officeDocument/2006/relationships/tags" Target="../tags/tag2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6.wmf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WAV"/><Relationship Id="rId2" Type="http://schemas.microsoft.com/office/2007/relationships/media" Target="../media/media34.WAV"/><Relationship Id="rId1" Type="http://schemas.openxmlformats.org/officeDocument/2006/relationships/tags" Target="../tags/tag3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WAV"/><Relationship Id="rId7" Type="http://schemas.openxmlformats.org/officeDocument/2006/relationships/image" Target="../media/image52.png"/><Relationship Id="rId2" Type="http://schemas.microsoft.com/office/2007/relationships/media" Target="../media/media35.WAV"/><Relationship Id="rId1" Type="http://schemas.openxmlformats.org/officeDocument/2006/relationships/tags" Target="../tags/tag31.xml"/><Relationship Id="rId6" Type="http://schemas.openxmlformats.org/officeDocument/2006/relationships/image" Target="../media/image2.png"/><Relationship Id="rId5" Type="http://schemas.openxmlformats.org/officeDocument/2006/relationships/image" Target="../media/image51.png"/><Relationship Id="rId4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WAV"/><Relationship Id="rId2" Type="http://schemas.microsoft.com/office/2007/relationships/media" Target="../media/media36.WAV"/><Relationship Id="rId1" Type="http://schemas.openxmlformats.org/officeDocument/2006/relationships/tags" Target="../tags/tag3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2.png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6.wmf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WAV"/><Relationship Id="rId2" Type="http://schemas.microsoft.com/office/2007/relationships/media" Target="../media/media36.WAV"/><Relationship Id="rId1" Type="http://schemas.openxmlformats.org/officeDocument/2006/relationships/tags" Target="../tags/tag3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media7.WAV"/><Relationship Id="rId7" Type="http://schemas.openxmlformats.org/officeDocument/2006/relationships/image" Target="../media/image11.jpe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/>
          <a:lstStyle/>
          <a:p>
            <a:pPr algn="ctr"/>
            <a:r>
              <a:rPr lang="en-US" dirty="0" smtClean="0"/>
              <a:t>Comp 110</a:t>
            </a:r>
            <a:br>
              <a:rPr lang="en-US" dirty="0" smtClean="0"/>
            </a:br>
            <a:r>
              <a:rPr lang="en-US" dirty="0" smtClean="0"/>
              <a:t>Objects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Prasun Dewan</a:t>
            </a:r>
            <a:endParaRPr lang="en-US" dirty="0"/>
          </a:p>
        </p:txBody>
      </p:sp>
      <p:pic>
        <p:nvPicPr>
          <p:cNvPr id="5" name="~PP130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19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Java Object Classification Through Classes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447800" y="1066800"/>
            <a:ext cx="5486400" cy="2362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752600" y="1219200"/>
            <a:ext cx="2819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class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ASquareCalculator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62099" y="2453741"/>
            <a:ext cx="245483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bject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ASquareCalculator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Instance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267200" y="2415641"/>
            <a:ext cx="2514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bject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ASquareCalculator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Instance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3505199" y="1689246"/>
            <a:ext cx="1562101" cy="7263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048000" y="1702513"/>
            <a:ext cx="0" cy="7512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992788" y="1898554"/>
            <a:ext cx="1257694" cy="307777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instance of</a:t>
            </a:r>
          </a:p>
        </p:txBody>
      </p:sp>
      <p:pic>
        <p:nvPicPr>
          <p:cNvPr id="18" name="~PP360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447800" y="3733800"/>
            <a:ext cx="5486400" cy="2362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752600" y="3886200"/>
            <a:ext cx="28194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class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ABMICalculator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62099" y="5120741"/>
            <a:ext cx="245483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bject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ABMICalculator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Instance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267200" y="5082641"/>
            <a:ext cx="25146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bject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ABMICalculator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Instance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3505199" y="4356246"/>
            <a:ext cx="1562101" cy="7263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3048000" y="4369513"/>
            <a:ext cx="0" cy="7512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048000" y="4607123"/>
            <a:ext cx="1257694" cy="307777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instance of</a:t>
            </a:r>
          </a:p>
        </p:txBody>
      </p:sp>
    </p:spTree>
    <p:custDataLst>
      <p:tags r:id="rId1"/>
    </p:custDataLst>
  </p:cSld>
  <p:clrMapOvr>
    <a:masterClrMapping/>
  </p:clrMapOvr>
  <p:transition advTm="376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6" grpId="0" animBg="1"/>
      <p:bldP spid="25" grpId="0" animBg="1"/>
      <p:bldP spid="28" grpId="0" animBg="1"/>
      <p:bldP spid="29" grpId="0" animBg="1"/>
      <p:bldP spid="35" grpId="0" animBg="1"/>
      <p:bldP spid="22" grpId="0" animBg="1"/>
      <p:bldP spid="23" grpId="0" animBg="1"/>
      <p:bldP spid="24" grpId="0" animBg="1"/>
      <p:bldP spid="27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Factory Classification Through Factory Groups</a:t>
            </a:r>
            <a:endParaRPr lang="en-US" dirty="0"/>
          </a:p>
        </p:txBody>
      </p:sp>
      <p:pic>
        <p:nvPicPr>
          <p:cNvPr id="18" name="~PP360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932743" y="2736542"/>
            <a:ext cx="2460964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Accord Steering Wheel Factories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701836" y="2736542"/>
            <a:ext cx="2460964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Accord Accelerator Factories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12953" y="1524000"/>
            <a:ext cx="2460964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Accord Parts Factories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912953" y="4014836"/>
            <a:ext cx="2480754" cy="9479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An Accord Steering Wheel Factory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701835" y="4014836"/>
            <a:ext cx="2516259" cy="9479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Another Accord Steering Wheel Factory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3163225" y="3468994"/>
            <a:ext cx="2483528" cy="54584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3132153" y="3468994"/>
            <a:ext cx="0" cy="54584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3055953" y="2190700"/>
            <a:ext cx="0" cy="54584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22" idx="2"/>
          </p:cNvCxnSpPr>
          <p:nvPr/>
        </p:nvCxnSpPr>
        <p:spPr>
          <a:xfrm flipH="1" flipV="1">
            <a:off x="3143435" y="2209800"/>
            <a:ext cx="2700846" cy="52674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1491" name="Picture 3" descr="C:\Program Files\Microsoft Office\MEDIA\OFFICE14\Bullets\BD14790_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3357562"/>
            <a:ext cx="1428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494" name="Picture 6" descr="C:\Users\dewan\AppData\Local\Microsoft\Windows\Temporary Internet Files\Content.IE5\72S7B6UV\MC900391386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332" y="4944439"/>
            <a:ext cx="921263" cy="94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495" name="Picture 7" descr="C:\Users\dewan\AppData\Local\Microsoft\Windows\Temporary Internet Files\Content.IE5\OOL2XAGW\MC900412770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788379"/>
            <a:ext cx="744326" cy="102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2346941" y="5982421"/>
            <a:ext cx="4709789" cy="5539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Factory groups do not do any work, have no operations, simply group.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674247"/>
      </p:ext>
    </p:extLst>
  </p:cSld>
  <p:clrMapOvr>
    <a:masterClrMapping/>
  </p:clrMapOvr>
  <p:transition advTm="376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Class Classification through Packages</a:t>
            </a:r>
            <a:endParaRPr lang="en-US" dirty="0"/>
          </a:p>
        </p:txBody>
      </p:sp>
      <p:pic>
        <p:nvPicPr>
          <p:cNvPr id="18" name="~PP360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828800" y="2726095"/>
            <a:ext cx="2460964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package objects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701836" y="2726095"/>
            <a:ext cx="2460964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package functions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28800" y="1513553"/>
            <a:ext cx="2460964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package lectures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28800" y="4004389"/>
            <a:ext cx="2788883" cy="64381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class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ASquareCalculator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701835" y="4004389"/>
            <a:ext cx="2516259" cy="64381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class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ABMICalculator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3163225" y="3458547"/>
            <a:ext cx="2483528" cy="54584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3132153" y="3458547"/>
            <a:ext cx="0" cy="54584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3055953" y="2180253"/>
            <a:ext cx="0" cy="54584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22" idx="2"/>
          </p:cNvCxnSpPr>
          <p:nvPr/>
        </p:nvCxnSpPr>
        <p:spPr>
          <a:xfrm flipH="1" flipV="1">
            <a:off x="3059282" y="2199353"/>
            <a:ext cx="2700846" cy="52674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317964" y="4800600"/>
            <a:ext cx="5943600" cy="5539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Packages do not do any work, have no methods, simply group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3700475"/>
      </p:ext>
    </p:extLst>
  </p:cSld>
  <p:clrMapOvr>
    <a:masterClrMapping/>
  </p:clrMapOvr>
  <p:transition advTm="376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Using Packages to Browse Project Code</a:t>
            </a:r>
            <a:endParaRPr lang="en-US" dirty="0"/>
          </a:p>
        </p:txBody>
      </p:sp>
      <p:pic>
        <p:nvPicPr>
          <p:cNvPr id="18" name="~PP360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19251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6"/>
          <a:stretch/>
        </p:blipFill>
        <p:spPr bwMode="auto">
          <a:xfrm>
            <a:off x="1524000" y="2313992"/>
            <a:ext cx="6238875" cy="2534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ight Arrow 14"/>
          <p:cNvSpPr/>
          <p:nvPr/>
        </p:nvSpPr>
        <p:spPr>
          <a:xfrm rot="19045111" flipH="1">
            <a:off x="2426377" y="1539629"/>
            <a:ext cx="1558923" cy="765050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Packages in project</a:t>
            </a:r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 rot="2294600" flipH="1">
            <a:off x="1702164" y="4653401"/>
            <a:ext cx="2192567" cy="843417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Classes in </a:t>
            </a:r>
            <a:r>
              <a:rPr lang="en-US" dirty="0" err="1" smtClean="0"/>
              <a:t>lectures,objects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 rot="19914885" flipH="1">
            <a:off x="5944935" y="1263448"/>
            <a:ext cx="2623028" cy="1151698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Code of </a:t>
            </a:r>
            <a:r>
              <a:rPr lang="en-US" dirty="0" err="1" smtClean="0"/>
              <a:t>ASquareCalculator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708508"/>
      </p:ext>
    </p:extLst>
  </p:cSld>
  <p:clrMapOvr>
    <a:masterClrMapping/>
  </p:clrMapOvr>
  <p:transition advTm="376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Simple Class: </a:t>
            </a:r>
            <a:r>
              <a:rPr lang="en-US" dirty="0" err="1" smtClean="0"/>
              <a:t>ASquareCalculator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1266044"/>
            <a:ext cx="40386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/>
              <a:t>p</a:t>
            </a:r>
            <a:r>
              <a:rPr lang="en-US" b="1" dirty="0" smtClean="0"/>
              <a:t>ackage </a:t>
            </a:r>
            <a:r>
              <a:rPr lang="en-US" dirty="0" err="1" smtClean="0"/>
              <a:t>lectures.objects</a:t>
            </a:r>
            <a:r>
              <a:rPr lang="en-US" dirty="0" smtClean="0"/>
              <a:t>;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{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4300" y="4312298"/>
            <a:ext cx="44958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Instance method because operation </a:t>
            </a:r>
            <a:r>
              <a:rPr lang="en-US" dirty="0">
                <a:latin typeface="Calibri" pitchFamily="34" charset="0"/>
                <a:cs typeface="Calibri" pitchFamily="34" charset="0"/>
              </a:rPr>
              <a:t>on instance of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ASquareCalculator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rather than on the class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ASquareCalculator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209800" y="2370944"/>
            <a:ext cx="2095500" cy="19413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~PP280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83311" y="977326"/>
            <a:ext cx="2594631" cy="7752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err="1" smtClean="0"/>
              <a:t>ASquareCalculator</a:t>
            </a:r>
            <a:r>
              <a:rPr lang="en-US" dirty="0" smtClean="0"/>
              <a:t> is in package objects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42404" y="1952035"/>
            <a:ext cx="2535538" cy="8588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Package objects is in top-level or root package lectures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05912" y="3657600"/>
            <a:ext cx="2339596" cy="6546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err="1" smtClean="0"/>
              <a:t>ASquareCalculator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29672" y="4927143"/>
            <a:ext cx="3779838" cy="6613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err="1" smtClean="0"/>
              <a:t>lectures.objects.ASquareCalculator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544911" y="5873168"/>
            <a:ext cx="2438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Package names omitted from now 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324600" y="3077244"/>
            <a:ext cx="1702220" cy="45944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Short </a:t>
            </a:r>
            <a:r>
              <a:rPr lang="en-US" dirty="0" smtClean="0"/>
              <a:t>class name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388521" y="4424358"/>
            <a:ext cx="1702220" cy="45944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Full class name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52400" y="2567869"/>
            <a:ext cx="1896243" cy="9038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dirty="0" smtClean="0"/>
              <a:t>an be accessed from classes in other packages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4" idx="3"/>
          </p:cNvCxnSpPr>
          <p:nvPr/>
        </p:nvCxnSpPr>
        <p:spPr>
          <a:xfrm flipV="1">
            <a:off x="2048643" y="1752599"/>
            <a:ext cx="618355" cy="126717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1976822" y="2370944"/>
            <a:ext cx="918778" cy="7063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49663081"/>
      </p:ext>
    </p:extLst>
  </p:cSld>
  <p:clrMapOvr>
    <a:masterClrMapping/>
  </p:clrMapOvr>
  <p:transition advTm="196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Nature of a Function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524000" y="2514600"/>
            <a:ext cx="2209800" cy="3124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181600" y="2514600"/>
            <a:ext cx="2209800" cy="3124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95400" y="1447800"/>
            <a:ext cx="2743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Domain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953000" y="1447800"/>
            <a:ext cx="2743200" cy="457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Range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295400" y="1981200"/>
            <a:ext cx="2743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Parameter  Values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53000" y="1981200"/>
            <a:ext cx="27432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Result Values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657600" y="5181600"/>
            <a:ext cx="1676400" cy="4572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30000">
                <a:schemeClr val="tx2">
                  <a:lumMod val="40000"/>
                  <a:lumOff val="60000"/>
                </a:schemeClr>
              </a:gs>
              <a:gs pos="75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Mapping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62200" y="29718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2362200" y="35007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2362200" y="4038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3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019800" y="29718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6019800" y="35007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4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019800" y="4038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9</a:t>
            </a:r>
            <a:endParaRPr lang="en-US" sz="2400" dirty="0"/>
          </a:p>
        </p:txBody>
      </p:sp>
      <p:cxnSp>
        <p:nvCxnSpPr>
          <p:cNvPr id="19" name="Straight Arrow Connector 18"/>
          <p:cNvCxnSpPr>
            <a:stCxn id="11" idx="3"/>
            <a:endCxn id="15" idx="1"/>
          </p:cNvCxnSpPr>
          <p:nvPr/>
        </p:nvCxnSpPr>
        <p:spPr>
          <a:xfrm>
            <a:off x="2895600" y="3202633"/>
            <a:ext cx="3124200" cy="1588"/>
          </a:xfrm>
          <a:prstGeom prst="straightConnector1">
            <a:avLst/>
          </a:prstGeom>
          <a:ln w="28575"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33000">
                  <a:schemeClr val="tx2">
                    <a:lumMod val="40000"/>
                    <a:lumOff val="60000"/>
                  </a:schemeClr>
                </a:gs>
                <a:gs pos="66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2" idx="3"/>
            <a:endCxn id="16" idx="1"/>
          </p:cNvCxnSpPr>
          <p:nvPr/>
        </p:nvCxnSpPr>
        <p:spPr>
          <a:xfrm>
            <a:off x="2895600" y="3731568"/>
            <a:ext cx="3124200" cy="1588"/>
          </a:xfrm>
          <a:prstGeom prst="straightConnector1">
            <a:avLst/>
          </a:prstGeom>
          <a:ln w="28575"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33000">
                  <a:schemeClr val="tx2">
                    <a:lumMod val="40000"/>
                    <a:lumOff val="60000"/>
                  </a:schemeClr>
                </a:gs>
                <a:gs pos="66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4" idx="3"/>
            <a:endCxn id="17" idx="1"/>
          </p:cNvCxnSpPr>
          <p:nvPr/>
        </p:nvCxnSpPr>
        <p:spPr>
          <a:xfrm>
            <a:off x="2895600" y="4269433"/>
            <a:ext cx="3124200" cy="1588"/>
          </a:xfrm>
          <a:prstGeom prst="straightConnector1">
            <a:avLst/>
          </a:prstGeom>
          <a:ln w="28575"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33000">
                  <a:schemeClr val="tx2">
                    <a:lumMod val="40000"/>
                    <a:lumOff val="60000"/>
                  </a:schemeClr>
                </a:gs>
                <a:gs pos="66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362200" y="45675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…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6019800" y="45720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…</a:t>
            </a:r>
            <a:endParaRPr lang="en-US" sz="2400" dirty="0"/>
          </a:p>
        </p:txBody>
      </p:sp>
      <p:pic>
        <p:nvPicPr>
          <p:cNvPr id="21" name="~PP330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8998208"/>
      </p:ext>
    </p:extLst>
  </p:cSld>
  <p:clrMapOvr>
    <a:masterClrMapping/>
  </p:clrMapOvr>
  <p:transition advTm="143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4" grpId="0"/>
      <p:bldP spid="15" grpId="0"/>
      <p:bldP spid="16" grpId="0"/>
      <p:bldP spid="17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Mathematics vs. Java Function Syntax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57400" y="3810000"/>
            <a:ext cx="4724400" cy="2209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057400" y="1371600"/>
            <a:ext cx="4724400" cy="2209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0" y="1371600"/>
            <a:ext cx="1676400" cy="5334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Math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86000" y="3962400"/>
            <a:ext cx="1676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48000" y="2133600"/>
            <a:ext cx="26670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 anchorCtr="1"/>
          <a:lstStyle/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accent4"/>
                </a:solidFill>
              </a:rPr>
              <a:t>square: I </a:t>
            </a:r>
            <a:r>
              <a:rPr lang="en-US" dirty="0" smtClean="0">
                <a:solidFill>
                  <a:schemeClr val="accent4"/>
                </a:solidFill>
                <a:sym typeface="Symbol" pitchFamily="18" charset="2"/>
              </a:rPr>
              <a:t></a:t>
            </a:r>
            <a:r>
              <a:rPr lang="en-US" dirty="0" smtClean="0">
                <a:solidFill>
                  <a:schemeClr val="accent4"/>
                </a:solidFill>
              </a:rPr>
              <a:t> I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accent4"/>
                </a:solidFill>
              </a:rPr>
              <a:t>square(x) = x</a:t>
            </a:r>
            <a:r>
              <a:rPr lang="en-US" baseline="30000" dirty="0" smtClean="0">
                <a:solidFill>
                  <a:schemeClr val="accent4"/>
                </a:solidFill>
              </a:rPr>
              <a:t>2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endParaRPr lang="en-US" baseline="30000" dirty="0">
              <a:solidFill>
                <a:schemeClr val="accent4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19400" y="4572000"/>
            <a:ext cx="31242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1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    return</a:t>
            </a:r>
            <a:r>
              <a:rPr lang="en-US" dirty="0" smtClean="0"/>
              <a:t> x*x;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74181" y="5855044"/>
            <a:ext cx="6631977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mathematical functions may not be transferred to the computer; and if they are, they are stored as unstructured text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15000" y="3112873"/>
            <a:ext cx="28956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Programing Environment for Java functions</a:t>
            </a:r>
          </a:p>
        </p:txBody>
      </p:sp>
      <p:pic>
        <p:nvPicPr>
          <p:cNvPr id="12" name="~PP15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2909188"/>
      </p:ext>
    </p:extLst>
  </p:cSld>
  <p:clrMapOvr>
    <a:masterClrMapping/>
  </p:clrMapOvr>
  <p:transition advTm="160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Programming Environment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0" y="1566472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Source Code Editor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2494613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Mechanisms a way to run compiler and interpreter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0" y="50292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onsole for input and output</a:t>
            </a:r>
          </a:p>
        </p:txBody>
      </p:sp>
      <p:sp>
        <p:nvSpPr>
          <p:cNvPr id="6" name="Rectangle 5"/>
          <p:cNvSpPr/>
          <p:nvPr/>
        </p:nvSpPr>
        <p:spPr>
          <a:xfrm>
            <a:off x="2290997" y="3345305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Mechanisms to determine the location of libraries</a:t>
            </a:r>
          </a:p>
        </p:txBody>
      </p:sp>
      <p:sp>
        <p:nvSpPr>
          <p:cNvPr id="7" name="Rectangle 6"/>
          <p:cNvSpPr/>
          <p:nvPr/>
        </p:nvSpPr>
        <p:spPr>
          <a:xfrm>
            <a:off x="2290997" y="4191000"/>
            <a:ext cx="37338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Error reporting</a:t>
            </a:r>
          </a:p>
        </p:txBody>
      </p:sp>
      <p:pic>
        <p:nvPicPr>
          <p:cNvPr id="8" name="~PP407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22373"/>
      </p:ext>
    </p:extLst>
  </p:cSld>
  <p:clrMapOvr>
    <a:masterClrMapping/>
  </p:clrMapOvr>
  <p:transition advTm="22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Programming Environments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0" y="1566472"/>
            <a:ext cx="37338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Bare Bones: text editor, command window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2494613"/>
            <a:ext cx="1600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Dr. Java</a:t>
            </a:r>
          </a:p>
        </p:txBody>
      </p:sp>
      <p:sp>
        <p:nvSpPr>
          <p:cNvPr id="5" name="Rectangle 4"/>
          <p:cNvSpPr/>
          <p:nvPr/>
        </p:nvSpPr>
        <p:spPr>
          <a:xfrm>
            <a:off x="4419600" y="2494613"/>
            <a:ext cx="16002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BlueJ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92246" y="3505200"/>
            <a:ext cx="37338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Eclipse</a:t>
            </a:r>
          </a:p>
        </p:txBody>
      </p:sp>
      <p:sp>
        <p:nvSpPr>
          <p:cNvPr id="8" name="Rectangle 7"/>
          <p:cNvSpPr/>
          <p:nvPr/>
        </p:nvSpPr>
        <p:spPr>
          <a:xfrm>
            <a:off x="371354" y="2386369"/>
            <a:ext cx="13716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Complexity of simple tasks</a:t>
            </a:r>
          </a:p>
        </p:txBody>
      </p:sp>
      <p:sp>
        <p:nvSpPr>
          <p:cNvPr id="9" name="Rectangle 8"/>
          <p:cNvSpPr/>
          <p:nvPr/>
        </p:nvSpPr>
        <p:spPr>
          <a:xfrm>
            <a:off x="6629400" y="2380313"/>
            <a:ext cx="13716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Complexity of difficult tasks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05000" y="1566472"/>
            <a:ext cx="0" cy="26245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477000" y="1574671"/>
            <a:ext cx="0" cy="26163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377846" y="4724400"/>
            <a:ext cx="5562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Free to use any programming environment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41193" y="5562600"/>
            <a:ext cx="5562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 will provide help with Eclipse, a (more) Interactive Development Environment (IDE) than Bare Bones</a:t>
            </a:r>
          </a:p>
        </p:txBody>
      </p:sp>
      <p:pic>
        <p:nvPicPr>
          <p:cNvPr id="13" name="~PP329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2369671"/>
      </p:ext>
    </p:extLst>
  </p:cSld>
  <p:clrMapOvr>
    <a:masterClrMapping/>
  </p:clrMapOvr>
  <p:transition advTm="713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is Class Source Code Stored?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1266044"/>
            <a:ext cx="40386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{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5" name="~PP208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62230"/>
      </p:ext>
    </p:extLst>
  </p:cSld>
  <p:clrMapOvr>
    <a:masterClrMapping/>
  </p:clrMapOvr>
  <p:transition advTm="339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Theater (optional)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~PP50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8959344"/>
      </p:ext>
    </p:extLst>
  </p:cSld>
  <p:clrMapOvr>
    <a:masterClrMapping/>
  </p:clrMapOvr>
  <p:transition advTm="930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Saving Class Source Code in a File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881187" y="4914900"/>
            <a:ext cx="4487609" cy="8001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Source code of Class C is saved in a source file called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C.Java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85394"/>
            <a:ext cx="6763609" cy="64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590" y="1676400"/>
            <a:ext cx="4311396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881186" y="5823679"/>
            <a:ext cx="4487610" cy="8057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Programming environment  may automatically create file name from class name</a:t>
            </a:r>
          </a:p>
        </p:txBody>
      </p:sp>
      <p:pic>
        <p:nvPicPr>
          <p:cNvPr id="8704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906" y="3835473"/>
            <a:ext cx="3767365" cy="81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066" y="4002313"/>
            <a:ext cx="2717222" cy="47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~PP299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67608"/>
      </p:ext>
    </p:extLst>
  </p:cSld>
  <p:clrMapOvr>
    <a:masterClrMapping/>
  </p:clrMapOvr>
  <p:transition advTm="1072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is Class Object Code Stored?</a:t>
            </a:r>
            <a:endParaRPr lang="en-US" dirty="0"/>
          </a:p>
        </p:txBody>
      </p:sp>
      <p:pic>
        <p:nvPicPr>
          <p:cNvPr id="5" name="~PP208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1894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33331"/>
            <a:ext cx="5686425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944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31"/>
          <a:stretch/>
        </p:blipFill>
        <p:spPr bwMode="auto">
          <a:xfrm>
            <a:off x="2505560" y="3750128"/>
            <a:ext cx="2458755" cy="34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81187" y="4914900"/>
            <a:ext cx="4487609" cy="8001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Object code of Class C is saved in an object file called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C.class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413349"/>
      </p:ext>
    </p:extLst>
  </p:cSld>
  <p:clrMapOvr>
    <a:masterClrMapping/>
  </p:clrMapOvr>
  <p:transition advTm="339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Source and Object File Folders</a:t>
            </a:r>
            <a:endParaRPr lang="en-US" dirty="0"/>
          </a:p>
        </p:txBody>
      </p:sp>
      <p:pic>
        <p:nvPicPr>
          <p:cNvPr id="5" name="~PP208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7010400"/>
            <a:ext cx="304800" cy="266006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39"/>
          <a:stretch/>
        </p:blipFill>
        <p:spPr bwMode="auto">
          <a:xfrm>
            <a:off x="509443" y="1185394"/>
            <a:ext cx="2411963" cy="64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42" b="-41499"/>
          <a:stretch/>
        </p:blipFill>
        <p:spPr bwMode="auto">
          <a:xfrm>
            <a:off x="482874" y="1676400"/>
            <a:ext cx="2359090" cy="48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1000" y="3650942"/>
            <a:ext cx="2460964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package objects</a:t>
            </a:r>
          </a:p>
        </p:txBody>
      </p:sp>
      <p:sp>
        <p:nvSpPr>
          <p:cNvPr id="9" name="Rectangle 8"/>
          <p:cNvSpPr/>
          <p:nvPr/>
        </p:nvSpPr>
        <p:spPr>
          <a:xfrm>
            <a:off x="3254036" y="3650942"/>
            <a:ext cx="2460964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package functions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2438400"/>
            <a:ext cx="2460964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package lectures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000" y="4929236"/>
            <a:ext cx="2788883" cy="64381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class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ASquareCalculator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54035" y="4929236"/>
            <a:ext cx="2516259" cy="64381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class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ABMICalculator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715425" y="4383394"/>
            <a:ext cx="2483528" cy="54584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684353" y="4383394"/>
            <a:ext cx="0" cy="54584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608153" y="3105100"/>
            <a:ext cx="0" cy="54584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335" y="819360"/>
            <a:ext cx="565785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335" y="2319775"/>
            <a:ext cx="56769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082072" y="5227490"/>
            <a:ext cx="3548583" cy="716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The folder for  package P</a:t>
            </a:r>
            <a:r>
              <a:rPr lang="en-US" sz="1600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contained in another package P</a:t>
            </a:r>
            <a:r>
              <a:rPr lang="en-US" sz="1600" baseline="30000" dirty="0" smtClean="0">
                <a:latin typeface="Calibri" pitchFamily="34" charset="0"/>
                <a:cs typeface="Calibri" pitchFamily="34" charset="0"/>
              </a:rPr>
              <a:t>2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is a subfolder of a  folder named P</a:t>
            </a:r>
            <a:r>
              <a:rPr lang="en-US" sz="1600" baseline="30000" dirty="0" smtClean="0"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111165" y="6042848"/>
            <a:ext cx="3536141" cy="7389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The folder for the root package can be a subfolder of a folder with an arbitrary name</a:t>
            </a:r>
            <a:endParaRPr lang="en-US" sz="1600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65421" y="3810000"/>
            <a:ext cx="3551238" cy="5979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A package P is associated with one or more folders named P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2514600" y="990601"/>
            <a:ext cx="3352185" cy="14477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775441" y="990604"/>
            <a:ext cx="4648379" cy="26603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2505075" y="2438400"/>
            <a:ext cx="3265219" cy="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1775441" y="2438404"/>
            <a:ext cx="4853959" cy="12125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52401" y="6065689"/>
            <a:ext cx="4932360" cy="7161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Standard practice to create a unique root folder containing source (object) files/folders,  call it as.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src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(bin) and make them subfolders of a common folder called project folder</a:t>
            </a:r>
            <a:endParaRPr lang="en-US" sz="1600" baseline="30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83627" y="4466327"/>
            <a:ext cx="3563679" cy="6822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The source and object files for class C in package P</a:t>
            </a:r>
            <a:r>
              <a:rPr lang="en-US" sz="1600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are in a  folder named P</a:t>
            </a:r>
            <a:r>
              <a:rPr lang="en-US" sz="1600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362199" y="4466327"/>
            <a:ext cx="2703221" cy="6822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>
                <a:latin typeface="Calibri" pitchFamily="34" charset="0"/>
                <a:cs typeface="Calibri" pitchFamily="34" charset="0"/>
              </a:rPr>
              <a:t>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ood practice to put them in different folders named P1</a:t>
            </a:r>
          </a:p>
        </p:txBody>
      </p:sp>
      <p:cxnSp>
        <p:nvCxnSpPr>
          <p:cNvPr id="16" name="Straight Arrow Connector 15"/>
          <p:cNvCxnSpPr>
            <a:endCxn id="10" idx="2"/>
          </p:cNvCxnSpPr>
          <p:nvPr/>
        </p:nvCxnSpPr>
        <p:spPr>
          <a:xfrm flipH="1" flipV="1">
            <a:off x="1611482" y="3124200"/>
            <a:ext cx="2700846" cy="52674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777381" y="5558879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ym typeface="Wingdings"/>
              </a:rPr>
              <a:t>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00117767"/>
      </p:ext>
    </p:extLst>
  </p:cSld>
  <p:clrMapOvr>
    <a:masterClrMapping/>
  </p:clrMapOvr>
  <p:transition advTm="339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Assuming Standard Practice</a:t>
            </a:r>
            <a:endParaRPr lang="en-US" dirty="0"/>
          </a:p>
        </p:txBody>
      </p:sp>
      <p:pic>
        <p:nvPicPr>
          <p:cNvPr id="5" name="~PP208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7010400"/>
            <a:ext cx="304800" cy="266006"/>
          </a:xfrm>
          <a:prstGeom prst="rect">
            <a:avLst/>
          </a:prstGeom>
        </p:spPr>
      </p:pic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335" y="819360"/>
            <a:ext cx="565785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335" y="2319775"/>
            <a:ext cx="56769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4953000" y="3834489"/>
            <a:ext cx="3581400" cy="9680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Parent </a:t>
            </a:r>
            <a:r>
              <a:rPr lang="en-US" sz="1600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of root package folder containing source folders/files (</a:t>
            </a:r>
            <a:r>
              <a:rPr lang="en-US" sz="1600" dirty="0" err="1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src</a:t>
            </a:r>
            <a:r>
              <a:rPr lang="en-US" sz="1600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 folder)</a:t>
            </a:r>
          </a:p>
        </p:txBody>
      </p:sp>
      <p:cxnSp>
        <p:nvCxnSpPr>
          <p:cNvPr id="29" name="Straight Arrow Connector 28"/>
          <p:cNvCxnSpPr>
            <a:stCxn id="49" idx="0"/>
          </p:cNvCxnSpPr>
          <p:nvPr/>
        </p:nvCxnSpPr>
        <p:spPr>
          <a:xfrm flipH="1" flipV="1">
            <a:off x="5486400" y="990604"/>
            <a:ext cx="1174102" cy="22314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52400" y="3789004"/>
            <a:ext cx="3505200" cy="782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Parent of root package folder containing object folders/files (bin folder)</a:t>
            </a:r>
          </a:p>
        </p:txBody>
      </p:sp>
      <p:cxnSp>
        <p:nvCxnSpPr>
          <p:cNvPr id="32" name="Straight Arrow Connector 31"/>
          <p:cNvCxnSpPr>
            <a:stCxn id="47" idx="3"/>
          </p:cNvCxnSpPr>
          <p:nvPr/>
        </p:nvCxnSpPr>
        <p:spPr>
          <a:xfrm flipV="1">
            <a:off x="3017449" y="2426351"/>
            <a:ext cx="2392751" cy="9516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95469" y="1964677"/>
            <a:ext cx="2466391" cy="7023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Parent of root source and object folder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017449" y="5486400"/>
            <a:ext cx="4110136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There can be multiple root source and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object folders when code is used as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library,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but we will assume a unique root object and  source folder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2286000" y="990604"/>
            <a:ext cx="2514600" cy="6764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533400" y="1434294"/>
            <a:ext cx="1676400" cy="46546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Project folder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31449" y="3100777"/>
            <a:ext cx="2286000" cy="5543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Root object folder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517502" y="3222028"/>
            <a:ext cx="2286000" cy="4840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Calibri" pitchFamily="34" charset="0"/>
                <a:cs typeface="Calibri" pitchFamily="34" charset="0"/>
              </a:rPr>
              <a:t>Root source folder </a:t>
            </a:r>
          </a:p>
        </p:txBody>
      </p:sp>
    </p:spTree>
    <p:extLst>
      <p:ext uri="{BB962C8B-B14F-4D97-AF65-F5344CB8AC3E}">
        <p14:creationId xmlns:p14="http://schemas.microsoft.com/office/powerpoint/2010/main" val="3297429303"/>
      </p:ext>
    </p:extLst>
  </p:cSld>
  <p:clrMapOvr>
    <a:masterClrMapping/>
  </p:clrMapOvr>
  <p:transition advTm="339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Compilation?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565785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71" y="3675387"/>
            <a:ext cx="56769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3886200" y="2680804"/>
            <a:ext cx="0" cy="10667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62200" y="5486400"/>
            <a:ext cx="3551238" cy="59798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What steps were taken to create the object file for a class file? </a:t>
            </a:r>
          </a:p>
        </p:txBody>
      </p:sp>
    </p:spTree>
    <p:extLst>
      <p:ext uri="{BB962C8B-B14F-4D97-AF65-F5344CB8AC3E}">
        <p14:creationId xmlns:p14="http://schemas.microsoft.com/office/powerpoint/2010/main" val="103407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90" y="4672479"/>
            <a:ext cx="7681261" cy="778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Compiling a Class: Eclipse vs. Bare-bones</a:t>
            </a:r>
            <a:endParaRPr lang="en-US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85394"/>
            <a:ext cx="6763609" cy="64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7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57" y="5486400"/>
            <a:ext cx="672084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1" r="60013" b="65108"/>
          <a:stretch/>
        </p:blipFill>
        <p:spPr bwMode="auto">
          <a:xfrm>
            <a:off x="6136280" y="1507097"/>
            <a:ext cx="2545829" cy="2691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~PP87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6629490">
            <a:off x="6428772" y="3635664"/>
            <a:ext cx="2400300" cy="646635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Root object folder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 rot="2396288">
            <a:off x="4105993" y="4065210"/>
            <a:ext cx="1972406" cy="626702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Compiler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 rot="18928181">
            <a:off x="2787244" y="5650780"/>
            <a:ext cx="1972406" cy="715838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Source file name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 rot="3911509">
            <a:off x="5204414" y="3823252"/>
            <a:ext cx="1881417" cy="577332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  <a:r>
              <a:rPr lang="en-US" dirty="0" smtClean="0"/>
              <a:t>irectory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4317598"/>
      </p:ext>
    </p:extLst>
  </p:cSld>
  <p:clrMapOvr>
    <a:masterClrMapping/>
  </p:clrMapOvr>
  <p:transition advTm="994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9" name="Line 7"/>
          <p:cNvSpPr>
            <a:spLocks noChangeShapeType="1"/>
          </p:cNvSpPr>
          <p:nvPr/>
        </p:nvSpPr>
        <p:spPr bwMode="auto">
          <a:xfrm>
            <a:off x="4495800" y="595526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3276600" y="6336268"/>
            <a:ext cx="2438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Processor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642" name="Line 10"/>
          <p:cNvSpPr>
            <a:spLocks noChangeShapeType="1"/>
          </p:cNvSpPr>
          <p:nvPr/>
        </p:nvSpPr>
        <p:spPr bwMode="auto">
          <a:xfrm>
            <a:off x="4495800" y="176426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643" name="Line 11"/>
          <p:cNvSpPr>
            <a:spLocks noChangeShapeType="1"/>
          </p:cNvSpPr>
          <p:nvPr/>
        </p:nvSpPr>
        <p:spPr bwMode="auto">
          <a:xfrm>
            <a:off x="4495800" y="267866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644" name="Line 12"/>
          <p:cNvSpPr>
            <a:spLocks noChangeShapeType="1"/>
          </p:cNvSpPr>
          <p:nvPr/>
        </p:nvSpPr>
        <p:spPr bwMode="auto">
          <a:xfrm>
            <a:off x="4495800" y="487576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4495800" y="396136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276600" y="2145268"/>
            <a:ext cx="2438400" cy="4572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Compiler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276600" y="4342368"/>
            <a:ext cx="2438400" cy="4572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Interpreter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276600" y="1281668"/>
            <a:ext cx="2438400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Source Code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276600" y="3059668"/>
            <a:ext cx="2438400" cy="8382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Platform Independent Intermediate Code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276600" y="5269468"/>
            <a:ext cx="2438400" cy="6118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Platform Specific Machine Code</a:t>
            </a:r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Java Translation/Execution Process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248400" y="2115288"/>
            <a:ext cx="862013" cy="4688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javac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24600" y="4336534"/>
            <a:ext cx="862013" cy="4688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java</a:t>
            </a:r>
          </a:p>
        </p:txBody>
      </p:sp>
      <p:pic>
        <p:nvPicPr>
          <p:cNvPr id="22" name="~PP363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5544275"/>
      </p:ext>
    </p:extLst>
  </p:cSld>
  <p:clrMapOvr>
    <a:masterClrMapping/>
  </p:clrMapOvr>
  <p:transition advTm="2749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9639" grpId="0" animBg="1"/>
      <p:bldP spid="69641" grpId="0" animBg="1"/>
      <p:bldP spid="69642" grpId="0" animBg="1"/>
      <p:bldP spid="69643" grpId="0" animBg="1"/>
      <p:bldP spid="69644" grpId="0" animBg="1"/>
      <p:bldP spid="69645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Using </a:t>
            </a:r>
            <a:r>
              <a:rPr lang="en-US" dirty="0" err="1" smtClean="0"/>
              <a:t>ASquareCalculator</a:t>
            </a:r>
            <a:r>
              <a:rPr lang="en-US" dirty="0" smtClean="0"/>
              <a:t> (Object Code)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1266044"/>
            <a:ext cx="40386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{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57600" y="4110335"/>
            <a:ext cx="14478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Program Object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24000" y="4791461"/>
            <a:ext cx="5562600" cy="838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do we invoke the square operation on this instance?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0" y="3886200"/>
            <a:ext cx="5562600" cy="838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create an instance of this class?</a:t>
            </a:r>
          </a:p>
        </p:txBody>
      </p:sp>
      <p:pic>
        <p:nvPicPr>
          <p:cNvPr id="23" name="~PP212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97120"/>
      </p:ext>
    </p:extLst>
  </p:cSld>
  <p:clrMapOvr>
    <a:masterClrMapping/>
  </p:clrMapOvr>
  <p:transition advTm="194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Using </a:t>
            </a:r>
            <a:r>
              <a:rPr lang="en-US" dirty="0" err="1" smtClean="0"/>
              <a:t>ASquareCalculator</a:t>
            </a:r>
            <a:r>
              <a:rPr lang="en-US" dirty="0" smtClean="0"/>
              <a:t> (Object Code)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1266044"/>
            <a:ext cx="40386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{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23" name="~PP212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81000" y="3733800"/>
            <a:ext cx="78486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      (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ASquareCalculator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()).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square(5)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);</a:t>
            </a:r>
            <a:r>
              <a:rPr lang="en-US" dirty="0" smtClean="0">
                <a:solidFill>
                  <a:schemeClr val="tx1"/>
                </a:solidFill>
              </a:rPr>
              <a:t>    </a:t>
            </a:r>
          </a:p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629400" y="1828800"/>
            <a:ext cx="15240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Class instantiation / Object creation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5" name="Straight Arrow Connector 24"/>
          <p:cNvCxnSpPr>
            <a:stCxn id="24" idx="2"/>
          </p:cNvCxnSpPr>
          <p:nvPr/>
        </p:nvCxnSpPr>
        <p:spPr>
          <a:xfrm flipH="1">
            <a:off x="3276600" y="2819400"/>
            <a:ext cx="4114800" cy="21329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591300" y="3750040"/>
            <a:ext cx="15240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Method invocation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7" name="Straight Arrow Connector 26"/>
          <p:cNvCxnSpPr>
            <a:endCxn id="29" idx="0"/>
          </p:cNvCxnSpPr>
          <p:nvPr/>
        </p:nvCxnSpPr>
        <p:spPr>
          <a:xfrm flipH="1">
            <a:off x="5486400" y="4248150"/>
            <a:ext cx="1104900" cy="5893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216390" y="4837451"/>
            <a:ext cx="3279410" cy="420349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648200" y="4837451"/>
            <a:ext cx="1676400" cy="420349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295400" y="5410200"/>
            <a:ext cx="5562600" cy="56356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to execute this code?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67408" y="6094120"/>
            <a:ext cx="5562600" cy="63976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put in in a method, and have some other code called that method, but then how to call that other code?</a:t>
            </a:r>
          </a:p>
        </p:txBody>
      </p:sp>
    </p:spTree>
    <p:extLst>
      <p:ext uri="{BB962C8B-B14F-4D97-AF65-F5344CB8AC3E}">
        <p14:creationId xmlns:p14="http://schemas.microsoft.com/office/powerpoint/2010/main" val="1647449614"/>
      </p:ext>
    </p:extLst>
  </p:cSld>
  <p:clrMapOvr>
    <a:masterClrMapping/>
  </p:clrMapOvr>
  <p:transition advTm="194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0" grpId="0" animBg="1"/>
      <p:bldP spid="24" grpId="0" animBg="1"/>
      <p:bldP spid="26" grpId="0" animBg="1"/>
      <p:bldP spid="28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81000" y="3733800"/>
            <a:ext cx="78486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SquareCalculatorDriver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</a:p>
          <a:p>
            <a:pPr>
              <a:spcBef>
                <a:spcPct val="0"/>
              </a:spcBef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      (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ASquareCalculator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()).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square(5)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);</a:t>
            </a:r>
            <a:r>
              <a:rPr lang="en-US" dirty="0" smtClean="0">
                <a:solidFill>
                  <a:schemeClr val="tx1"/>
                </a:solidFill>
              </a:rPr>
              <a:t>  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Main Method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46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216390" y="5370851"/>
            <a:ext cx="3279410" cy="420349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648200" y="5370851"/>
            <a:ext cx="1676400" cy="420349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505200" y="5989638"/>
            <a:ext cx="4238625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 can now “run” main  to” start operations on the factory” </a:t>
            </a:r>
            <a:r>
              <a:rPr lang="en-US" dirty="0" err="1" smtClean="0"/>
              <a:t>SquareCalculatorDriver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76600" y="4495800"/>
            <a:ext cx="1600200" cy="4572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381499" y="3521440"/>
            <a:ext cx="2628901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Special magic parameters for beginners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4876800" y="4092940"/>
            <a:ext cx="304800" cy="571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2" idx="2"/>
          </p:cNvCxnSpPr>
          <p:nvPr/>
        </p:nvCxnSpPr>
        <p:spPr>
          <a:xfrm>
            <a:off x="3067050" y="3521440"/>
            <a:ext cx="5715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057400" y="2819400"/>
            <a:ext cx="2019300" cy="7020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Special predefined  name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" name="~PP270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990600" y="1202960"/>
            <a:ext cx="2664190" cy="9306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Class method, Invoked </a:t>
            </a:r>
            <a:r>
              <a:rPr lang="en-US" dirty="0">
                <a:latin typeface="Calibri" pitchFamily="34" charset="0"/>
                <a:cs typeface="Calibri" pitchFamily="34" charset="0"/>
              </a:rPr>
              <a:t>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SquareCalculator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676400" y="2133600"/>
            <a:ext cx="152400" cy="2590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31435" y="5989638"/>
            <a:ext cx="266419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Does not return any type of value: procedure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6" name="Straight Arrow Connector 35"/>
          <p:cNvCxnSpPr>
            <a:stCxn id="34" idx="0"/>
          </p:cNvCxnSpPr>
          <p:nvPr/>
        </p:nvCxnSpPr>
        <p:spPr>
          <a:xfrm flipV="1">
            <a:off x="1763530" y="4800600"/>
            <a:ext cx="751070" cy="11890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867400" y="2514600"/>
            <a:ext cx="2628901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Main class: class containing main method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1406734"/>
      </p:ext>
    </p:extLst>
  </p:cSld>
  <p:clrMapOvr>
    <a:masterClrMapping/>
  </p:clrMapOvr>
  <p:transition advTm="2585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7" grpId="0" animBg="1"/>
      <p:bldP spid="26" grpId="0" animBg="1"/>
      <p:bldP spid="28" grpId="0" animBg="1"/>
      <p:bldP spid="29" grpId="0" animBg="1"/>
      <p:bldP spid="14" grpId="0" animBg="1"/>
      <p:bldP spid="15" grpId="0" animBg="1"/>
      <p:bldP spid="22" grpId="0" animBg="1"/>
      <p:bldP spid="30" grpId="0" animBg="1"/>
      <p:bldP spid="34" grpId="0" animBg="1"/>
      <p:bldP spid="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Structuring in Scripts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276600" y="1371600"/>
            <a:ext cx="2209800" cy="4064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Script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609600" y="2819400"/>
            <a:ext cx="1905000" cy="406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2661946" y="2819400"/>
            <a:ext cx="1259827" cy="406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Body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4398606" y="2819400"/>
            <a:ext cx="1447800" cy="406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Conclusion</a:t>
            </a:r>
            <a:endParaRPr lang="en-US" dirty="0"/>
          </a:p>
        </p:txBody>
      </p:sp>
      <p:cxnSp>
        <p:nvCxnSpPr>
          <p:cNvPr id="37" name="Straight Arrow Connector 36"/>
          <p:cNvCxnSpPr>
            <a:stCxn id="27" idx="2"/>
            <a:endCxn id="47" idx="0"/>
          </p:cNvCxnSpPr>
          <p:nvPr/>
        </p:nvCxnSpPr>
        <p:spPr>
          <a:xfrm flipH="1">
            <a:off x="3291860" y="1778000"/>
            <a:ext cx="1089640" cy="1041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7" idx="2"/>
            <a:endCxn id="48" idx="0"/>
          </p:cNvCxnSpPr>
          <p:nvPr/>
        </p:nvCxnSpPr>
        <p:spPr>
          <a:xfrm>
            <a:off x="4381500" y="1778000"/>
            <a:ext cx="741006" cy="1041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7" idx="2"/>
            <a:endCxn id="46" idx="0"/>
          </p:cNvCxnSpPr>
          <p:nvPr/>
        </p:nvCxnSpPr>
        <p:spPr>
          <a:xfrm flipH="1">
            <a:off x="1562100" y="1778000"/>
            <a:ext cx="2819400" cy="1041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6" idx="2"/>
            <a:endCxn id="58" idx="0"/>
          </p:cNvCxnSpPr>
          <p:nvPr/>
        </p:nvCxnSpPr>
        <p:spPr>
          <a:xfrm flipH="1">
            <a:off x="1485900" y="3225800"/>
            <a:ext cx="76200" cy="889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533400" y="4114800"/>
            <a:ext cx="1905000" cy="406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Paragraph 1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2819400" y="4114800"/>
            <a:ext cx="1828800" cy="406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Paragraph 2</a:t>
            </a:r>
            <a:endParaRPr lang="en-US" dirty="0"/>
          </a:p>
        </p:txBody>
      </p:sp>
      <p:cxnSp>
        <p:nvCxnSpPr>
          <p:cNvPr id="62" name="Straight Arrow Connector 61"/>
          <p:cNvCxnSpPr>
            <a:stCxn id="59" idx="2"/>
            <a:endCxn id="65" idx="0"/>
          </p:cNvCxnSpPr>
          <p:nvPr/>
        </p:nvCxnSpPr>
        <p:spPr>
          <a:xfrm>
            <a:off x="3733800" y="4521200"/>
            <a:ext cx="190500" cy="889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533400" y="5410200"/>
            <a:ext cx="1600200" cy="406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Sentence 1</a:t>
            </a: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3200400" y="5410200"/>
            <a:ext cx="1447800" cy="406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Sentence 2</a:t>
            </a:r>
            <a:endParaRPr lang="en-US" dirty="0"/>
          </a:p>
        </p:txBody>
      </p:sp>
      <p:cxnSp>
        <p:nvCxnSpPr>
          <p:cNvPr id="63" name="Straight Arrow Connector 62"/>
          <p:cNvCxnSpPr>
            <a:stCxn id="59" idx="2"/>
            <a:endCxn id="64" idx="0"/>
          </p:cNvCxnSpPr>
          <p:nvPr/>
        </p:nvCxnSpPr>
        <p:spPr>
          <a:xfrm flipH="1">
            <a:off x="1333500" y="4521200"/>
            <a:ext cx="2400300" cy="889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6" idx="2"/>
            <a:endCxn id="59" idx="0"/>
          </p:cNvCxnSpPr>
          <p:nvPr/>
        </p:nvCxnSpPr>
        <p:spPr>
          <a:xfrm>
            <a:off x="1562100" y="3225800"/>
            <a:ext cx="2171700" cy="889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5943600" y="3962400"/>
            <a:ext cx="25908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Script components are abstract.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5943600" y="5105400"/>
            <a:ext cx="25908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 are program components!</a:t>
            </a:r>
            <a:endParaRPr lang="en-US" dirty="0"/>
          </a:p>
        </p:txBody>
      </p:sp>
      <p:pic>
        <p:nvPicPr>
          <p:cNvPr id="20" name="~PP126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2070883"/>
      </p:ext>
    </p:extLst>
  </p:cSld>
  <p:clrMapOvr>
    <a:masterClrMapping/>
  </p:clrMapOvr>
  <p:transition advTm="1196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6" grpId="0" animBg="1"/>
      <p:bldP spid="47" grpId="0" animBg="1"/>
      <p:bldP spid="48" grpId="0" animBg="1"/>
      <p:bldP spid="58" grpId="0" animBg="1"/>
      <p:bldP spid="59" grpId="0" animBg="1"/>
      <p:bldP spid="64" grpId="0" animBg="1"/>
      <p:bldP spid="65" grpId="0" animBg="1"/>
      <p:bldP spid="68" grpId="0" animBg="1"/>
      <p:bldP spid="6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Running Your Own Main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381" y="3057525"/>
            <a:ext cx="20002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817887"/>
            <a:ext cx="2762031" cy="30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1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69" r="33373" b="40316"/>
          <a:stretch/>
        </p:blipFill>
        <p:spPr bwMode="auto">
          <a:xfrm>
            <a:off x="531198" y="1066800"/>
            <a:ext cx="6263473" cy="156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43"/>
          <a:stretch/>
        </p:blipFill>
        <p:spPr bwMode="auto">
          <a:xfrm>
            <a:off x="353128" y="2898800"/>
            <a:ext cx="5369741" cy="80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~PP385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656638" y="6934200"/>
            <a:ext cx="304800" cy="304800"/>
          </a:xfrm>
          <a:prstGeom prst="rect">
            <a:avLst/>
          </a:prstGeom>
        </p:spPr>
      </p:pic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10" y="4649787"/>
            <a:ext cx="846082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ight Arrow 12"/>
          <p:cNvSpPr/>
          <p:nvPr/>
        </p:nvSpPr>
        <p:spPr>
          <a:xfrm rot="20220888">
            <a:off x="384096" y="5469470"/>
            <a:ext cx="2400300" cy="646635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Root object folder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 rot="18636420">
            <a:off x="2931575" y="5622130"/>
            <a:ext cx="1972406" cy="626702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Interpreter</a:t>
            </a:r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 rot="18928181">
            <a:off x="5396663" y="5537744"/>
            <a:ext cx="2330278" cy="873316"/>
          </a:xfrm>
          <a:prstGeom prst="rightArrow">
            <a:avLst>
              <a:gd name="adj1" fmla="val 75656"/>
              <a:gd name="adj2" fmla="val 46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Full name of main class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3340369"/>
      </p:ext>
    </p:extLst>
  </p:cSld>
  <p:clrMapOvr>
    <a:masterClrMapping/>
  </p:clrMapOvr>
  <p:transition advTm="3966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9" name="Line 7"/>
          <p:cNvSpPr>
            <a:spLocks noChangeShapeType="1"/>
          </p:cNvSpPr>
          <p:nvPr/>
        </p:nvSpPr>
        <p:spPr bwMode="auto">
          <a:xfrm>
            <a:off x="4495800" y="595526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9641" name="Text Box 9"/>
          <p:cNvSpPr txBox="1">
            <a:spLocks noChangeArrowheads="1"/>
          </p:cNvSpPr>
          <p:nvPr/>
        </p:nvSpPr>
        <p:spPr bwMode="auto">
          <a:xfrm>
            <a:off x="3276600" y="6336268"/>
            <a:ext cx="24384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Processor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642" name="Line 10"/>
          <p:cNvSpPr>
            <a:spLocks noChangeShapeType="1"/>
          </p:cNvSpPr>
          <p:nvPr/>
        </p:nvSpPr>
        <p:spPr bwMode="auto">
          <a:xfrm>
            <a:off x="4495800" y="176426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9643" name="Line 11"/>
          <p:cNvSpPr>
            <a:spLocks noChangeShapeType="1"/>
          </p:cNvSpPr>
          <p:nvPr/>
        </p:nvSpPr>
        <p:spPr bwMode="auto">
          <a:xfrm>
            <a:off x="4495800" y="267866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9644" name="Line 12"/>
          <p:cNvSpPr>
            <a:spLocks noChangeShapeType="1"/>
          </p:cNvSpPr>
          <p:nvPr/>
        </p:nvSpPr>
        <p:spPr bwMode="auto">
          <a:xfrm>
            <a:off x="4495800" y="487576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4495800" y="396136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276600" y="2145268"/>
            <a:ext cx="2438400" cy="4572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Compiler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276600" y="4342368"/>
            <a:ext cx="2438400" cy="4572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Interpreter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276600" y="1281668"/>
            <a:ext cx="2438400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Source Code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276600" y="3059668"/>
            <a:ext cx="2438400" cy="8382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Platform Independent Intermediate Code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276600" y="5269468"/>
            <a:ext cx="2438400" cy="6118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Platform Specific Machine Code</a:t>
            </a:r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Java Translation Process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857825" y="2153044"/>
            <a:ext cx="862013" cy="46886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javac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57826" y="4362325"/>
            <a:ext cx="862013" cy="46886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java</a:t>
            </a: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89" b="21873"/>
          <a:stretch/>
        </p:blipFill>
        <p:spPr bwMode="auto">
          <a:xfrm>
            <a:off x="838200" y="1281668"/>
            <a:ext cx="2259767" cy="50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77" b="-4202"/>
          <a:stretch/>
        </p:blipFill>
        <p:spPr bwMode="auto">
          <a:xfrm>
            <a:off x="850692" y="3344905"/>
            <a:ext cx="2320238" cy="31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~PP74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74958"/>
      </p:ext>
    </p:extLst>
  </p:cSld>
  <p:clrMapOvr>
    <a:masterClrMapping/>
  </p:clrMapOvr>
  <p:transition advTm="13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81000" y="3733800"/>
            <a:ext cx="8275638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SquareCalculatorDriver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</a:p>
          <a:p>
            <a:pPr>
              <a:spcBef>
                <a:spcPct val="0"/>
              </a:spcBef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      (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ASquareCalculator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()).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square(5));</a:t>
            </a:r>
            <a:r>
              <a:rPr lang="en-US" dirty="0" smtClean="0">
                <a:solidFill>
                  <a:schemeClr val="tx1"/>
                </a:solidFill>
              </a:rPr>
              <a:t>  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146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Changing Parameter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629400" y="2133600"/>
            <a:ext cx="2057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Calculates 5*</a:t>
            </a:r>
            <a:r>
              <a:rPr lang="en-US" dirty="0" err="1" smtClean="0"/>
              <a:t>5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791200" y="2819400"/>
            <a:ext cx="1906588" cy="2667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~PP382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60824"/>
      </p:ext>
    </p:extLst>
  </p:cSld>
  <p:clrMapOvr>
    <a:masterClrMapping/>
  </p:clrMapOvr>
  <p:transition advTm="33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81000" y="3733800"/>
            <a:ext cx="78486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SquareCalculatorDriver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</a:p>
          <a:p>
            <a:pPr>
              <a:spcBef>
                <a:spcPct val="0"/>
              </a:spcBef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      (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ASquareCalculator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()).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square(341));</a:t>
            </a:r>
            <a:r>
              <a:rPr lang="en-US" dirty="0" smtClean="0">
                <a:solidFill>
                  <a:schemeClr val="tx1"/>
                </a:solidFill>
              </a:rPr>
              <a:t>  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146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Changing Parameter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629400" y="2133600"/>
            <a:ext cx="2057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Calculates 341*341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791200" y="2819400"/>
            <a:ext cx="1906588" cy="2667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191000" y="5717788"/>
            <a:ext cx="3200400" cy="9576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different parameter values must modify, compile and run program</a:t>
            </a:r>
            <a:endParaRPr lang="en-US" dirty="0"/>
          </a:p>
        </p:txBody>
      </p:sp>
      <p:pic>
        <p:nvPicPr>
          <p:cNvPr id="12" name="~PP406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1865517"/>
      </p:ext>
    </p:extLst>
  </p:cSld>
  <p:clrMapOvr>
    <a:masterClrMapping/>
  </p:clrMapOvr>
  <p:transition advTm="116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81000" y="3733800"/>
            <a:ext cx="8275638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SquareCalculatorDriver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</a:p>
          <a:p>
            <a:pPr>
              <a:spcBef>
                <a:spcPct val="0"/>
              </a:spcBef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      (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ASquareCalculator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()).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square</a:t>
            </a:r>
          </a:p>
          <a:p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          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Integer.parseInt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[0])));</a:t>
            </a:r>
            <a:r>
              <a:rPr lang="en-US" dirty="0" smtClean="0">
                <a:solidFill>
                  <a:schemeClr val="tx1"/>
                </a:solidFill>
              </a:rPr>
              <a:t>  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146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</a:t>
            </a:r>
            <a:r>
              <a:rPr lang="en-US" dirty="0" err="1" smtClean="0"/>
              <a:t>Arg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248400" y="2133600"/>
            <a:ext cx="2438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get value from user as a main </a:t>
            </a:r>
            <a:r>
              <a:rPr lang="en-US" dirty="0" err="1" smtClean="0"/>
              <a:t>arg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791200" y="2819400"/>
            <a:ext cx="1906588" cy="2819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28600" y="1615645"/>
            <a:ext cx="2438400" cy="8052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101 students must understand arrays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28600" y="2547551"/>
            <a:ext cx="3200400" cy="8052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Must run program multiple times</a:t>
            </a:r>
            <a:endParaRPr lang="en-US" dirty="0"/>
          </a:p>
        </p:txBody>
      </p:sp>
      <p:pic>
        <p:nvPicPr>
          <p:cNvPr id="13" name="~PP44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2228446"/>
      </p:ext>
    </p:extLst>
  </p:cSld>
  <p:clrMapOvr>
    <a:masterClrMapping/>
  </p:clrMapOvr>
  <p:transition advTm="126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5" grpId="0" animBg="1"/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81000" y="3733800"/>
            <a:ext cx="78486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SquareCalculatorDriver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</a:p>
          <a:p>
            <a:pPr>
              <a:spcBef>
                <a:spcPct val="0"/>
              </a:spcBef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      (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ASquareCalculator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Console.readInt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()));</a:t>
            </a:r>
            <a:r>
              <a:rPr lang="en-US" dirty="0" smtClean="0">
                <a:solidFill>
                  <a:schemeClr val="tx1"/>
                </a:solidFill>
              </a:rPr>
              <a:t>  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146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User Input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248400" y="2133600"/>
            <a:ext cx="2438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get value from user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791200" y="2819400"/>
            <a:ext cx="1906588" cy="2819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28600" y="1234645"/>
            <a:ext cx="3200400" cy="8052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Must run program multiple times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63611" y="2133600"/>
            <a:ext cx="3200400" cy="8052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Unless we write tedious loops with prompting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63611" y="3008870"/>
            <a:ext cx="3200400" cy="8052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110 students do not know loops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124200" y="5907259"/>
            <a:ext cx="3200400" cy="80524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we build an interactive tool to have our cake and eat it too ?</a:t>
            </a:r>
            <a:endParaRPr lang="en-US" dirty="0"/>
          </a:p>
        </p:txBody>
      </p:sp>
      <p:pic>
        <p:nvPicPr>
          <p:cNvPr id="16" name="~PP115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985549"/>
      </p:ext>
    </p:extLst>
  </p:cSld>
  <p:clrMapOvr>
    <a:masterClrMapping/>
  </p:clrMapOvr>
  <p:transition advTm="2586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96348" y="941614"/>
            <a:ext cx="6570306" cy="2819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rot="10800000">
            <a:off x="2133600" y="1676401"/>
            <a:ext cx="1524000" cy="2612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2209800" y="2057400"/>
            <a:ext cx="1295400" cy="8708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406900">
            <a:off x="5081785" y="1691043"/>
            <a:ext cx="1054141" cy="307777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/>
              <a:t>perform 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5105400" y="1937657"/>
            <a:ext cx="896938" cy="1197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002338" y="1195101"/>
            <a:ext cx="1447800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Operations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28292" y="1867095"/>
            <a:ext cx="1447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accelerate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480956" y="950838"/>
            <a:ext cx="1143000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Factory</a:t>
            </a:r>
          </a:p>
        </p:txBody>
      </p:sp>
      <p:pic>
        <p:nvPicPr>
          <p:cNvPr id="40" name="Picture 141" descr="C:\Users\dewan\AppData\Local\Microsoft\Windows\Temporary Internet Files\Content.IE5\72S7B6UV\MP90040041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18" y="1025510"/>
            <a:ext cx="978099" cy="96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7" descr="C:\Program Files\Microsoft Office\MEDIA\CAGCAT10\j0216858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016" y="1466762"/>
            <a:ext cx="1826971" cy="83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7" descr="C:\Program Files\Microsoft Office\MEDIA\CAGCAT10\j0216858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77" y="2667232"/>
            <a:ext cx="1826971" cy="83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 rot="853910">
            <a:off x="2355481" y="1990995"/>
            <a:ext cx="1566645" cy="52322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/>
              <a:t>manufactured by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Ordering and Using a Manufactured Object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440336" y="6017151"/>
            <a:ext cx="30099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You can do it yourself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381500" y="6067897"/>
            <a:ext cx="30099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You can give orders to your chauffeur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5300" y="3355748"/>
            <a:ext cx="30099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More control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138019" y="3351394"/>
            <a:ext cx="3398161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More convenient and necessary for beginners and non drivers</a:t>
            </a:r>
          </a:p>
        </p:txBody>
      </p:sp>
      <p:pic>
        <p:nvPicPr>
          <p:cNvPr id="24" name="~PP200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85067" name="Picture 75" descr="C:\Users\dewan\AppData\Local\Microsoft\Windows\Temporary Internet Files\Content.IE5\2DWRN1UV\MC900360944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364" y="4003699"/>
            <a:ext cx="1693469" cy="180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69" name="Picture 77" descr="C:\Program Files\Microsoft Office\MEDIA\CAGCAT10\j0212957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058" y="4333341"/>
            <a:ext cx="1830629" cy="114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809384"/>
      </p:ext>
    </p:extLst>
  </p:cSld>
  <p:clrMapOvr>
    <a:masterClrMapping/>
  </p:clrMapOvr>
  <p:transition advTm="1635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41" grpId="0" animBg="1"/>
      <p:bldP spid="43" grpId="0" animBg="1"/>
      <p:bldP spid="22" grpId="0" animBg="1"/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ObjectEditor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6852" y="3459708"/>
            <a:ext cx="8409295" cy="18742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import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bus.uigen.ObjectEditor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SquareCalculatorEditor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main(String[]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ObjectEditor.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edit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ABMICalculator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7" name="~PP158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146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 rot="3524873">
            <a:off x="-312403" y="1596897"/>
            <a:ext cx="2838848" cy="1842395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Telling Java to “include” or “import” library class in this class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779069"/>
      </p:ext>
    </p:extLst>
  </p:cSld>
  <p:clrMapOvr>
    <a:masterClrMapping/>
  </p:clrMapOvr>
  <p:transition advTm="308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ASquareCalculator</a:t>
            </a:r>
            <a:r>
              <a:rPr lang="en-US" dirty="0" smtClean="0"/>
              <a:t> Instance</a:t>
            </a:r>
            <a:endParaRPr lang="en-US" dirty="0"/>
          </a:p>
        </p:txBody>
      </p:sp>
      <p:pic>
        <p:nvPicPr>
          <p:cNvPr id="5" name="~PP314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316" y="1676400"/>
            <a:ext cx="3790050" cy="1492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660" y="3810000"/>
            <a:ext cx="3843771" cy="151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2386219"/>
      </p:ext>
    </p:extLst>
  </p:cSld>
  <p:clrMapOvr>
    <a:masterClrMapping/>
  </p:clrMapOvr>
  <p:transition advTm="389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Invoking a Method And Viewing the Result</a:t>
            </a:r>
            <a:endParaRPr lang="en-US" dirty="0"/>
          </a:p>
        </p:txBody>
      </p:sp>
      <p:pic>
        <p:nvPicPr>
          <p:cNvPr id="5" name="~PP122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19763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447800"/>
            <a:ext cx="42862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763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971800"/>
            <a:ext cx="2028825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7972138"/>
      </p:ext>
    </p:extLst>
  </p:cSld>
  <p:clrMapOvr>
    <a:masterClrMapping/>
  </p:clrMapOvr>
  <p:transition advTm="51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Conventional Languages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276600" y="1371600"/>
            <a:ext cx="1600200" cy="4064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609600" y="2819400"/>
            <a:ext cx="2057400" cy="406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3276600" y="2819400"/>
            <a:ext cx="1905000" cy="406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Declarations</a:t>
            </a:r>
            <a:endParaRPr lang="en-US" dirty="0"/>
          </a:p>
        </p:txBody>
      </p:sp>
      <p:cxnSp>
        <p:nvCxnSpPr>
          <p:cNvPr id="37" name="Straight Arrow Connector 36"/>
          <p:cNvCxnSpPr>
            <a:stCxn id="27" idx="2"/>
            <a:endCxn id="47" idx="0"/>
          </p:cNvCxnSpPr>
          <p:nvPr/>
        </p:nvCxnSpPr>
        <p:spPr>
          <a:xfrm>
            <a:off x="4076700" y="1778000"/>
            <a:ext cx="152400" cy="1041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7" idx="2"/>
            <a:endCxn id="46" idx="0"/>
          </p:cNvCxnSpPr>
          <p:nvPr/>
        </p:nvCxnSpPr>
        <p:spPr>
          <a:xfrm flipH="1">
            <a:off x="1638300" y="1778000"/>
            <a:ext cx="2438400" cy="1041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6" idx="2"/>
            <a:endCxn id="58" idx="0"/>
          </p:cNvCxnSpPr>
          <p:nvPr/>
        </p:nvCxnSpPr>
        <p:spPr>
          <a:xfrm flipH="1">
            <a:off x="1066800" y="3225800"/>
            <a:ext cx="571500" cy="889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152400" y="4114800"/>
            <a:ext cx="1828800" cy="406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Declarations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2819400" y="4114800"/>
            <a:ext cx="2438400" cy="406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Statements</a:t>
            </a:r>
            <a:endParaRPr lang="en-US" dirty="0"/>
          </a:p>
        </p:txBody>
      </p:sp>
      <p:cxnSp>
        <p:nvCxnSpPr>
          <p:cNvPr id="62" name="Straight Arrow Connector 61"/>
          <p:cNvCxnSpPr>
            <a:stCxn id="59" idx="2"/>
            <a:endCxn id="65" idx="0"/>
          </p:cNvCxnSpPr>
          <p:nvPr/>
        </p:nvCxnSpPr>
        <p:spPr>
          <a:xfrm rot="16200000" flipH="1">
            <a:off x="3784600" y="4775200"/>
            <a:ext cx="889000" cy="381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533400" y="5410200"/>
            <a:ext cx="2438400" cy="406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Statement</a:t>
            </a: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3200400" y="5410200"/>
            <a:ext cx="2438400" cy="4064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While Statement</a:t>
            </a:r>
            <a:endParaRPr lang="en-US" dirty="0"/>
          </a:p>
        </p:txBody>
      </p:sp>
      <p:cxnSp>
        <p:nvCxnSpPr>
          <p:cNvPr id="63" name="Straight Arrow Connector 62"/>
          <p:cNvCxnSpPr>
            <a:stCxn id="59" idx="2"/>
            <a:endCxn id="64" idx="0"/>
          </p:cNvCxnSpPr>
          <p:nvPr/>
        </p:nvCxnSpPr>
        <p:spPr>
          <a:xfrm rot="5400000">
            <a:off x="2451100" y="3822700"/>
            <a:ext cx="889000" cy="2286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46" idx="2"/>
            <a:endCxn id="59" idx="0"/>
          </p:cNvCxnSpPr>
          <p:nvPr/>
        </p:nvCxnSpPr>
        <p:spPr>
          <a:xfrm>
            <a:off x="1638300" y="3225800"/>
            <a:ext cx="2400300" cy="889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5943600" y="3733800"/>
            <a:ext cx="2590800" cy="1143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Script analogy sufficient for conventional programming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5943600" y="5105400"/>
            <a:ext cx="25908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O-O programming additional analogy is physical objects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2625231"/>
      </p:ext>
    </p:extLst>
  </p:cSld>
  <p:clrMapOvr>
    <a:masterClrMapping/>
  </p:clrMapOvr>
  <p:transition advTm="1196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58" grpId="0" animBg="1"/>
      <p:bldP spid="59" grpId="0" animBg="1"/>
      <p:bldP spid="64" grpId="0" animBg="1"/>
      <p:bldP spid="65" grpId="0" animBg="1"/>
      <p:bldP spid="68" grpId="0" animBg="1"/>
      <p:bldP spid="6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25598" y="4953000"/>
            <a:ext cx="385520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4876800"/>
            <a:ext cx="3114675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Programmatic vs. Interactive Method Invocation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143000"/>
            <a:ext cx="73152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/>
              <a:t>(</a:t>
            </a:r>
            <a:r>
              <a:rPr lang="en-US" b="1" dirty="0"/>
              <a:t>new</a:t>
            </a:r>
            <a:r>
              <a:rPr lang="en-US" b="0" dirty="0"/>
              <a:t> </a:t>
            </a:r>
            <a:r>
              <a:rPr lang="en-US" b="0" dirty="0" err="1" smtClean="0"/>
              <a:t>ASquareCalculator</a:t>
            </a:r>
            <a:r>
              <a:rPr lang="en-US" b="0" dirty="0" smtClean="0"/>
              <a:t>()) .square  (5);</a:t>
            </a:r>
            <a:endParaRPr lang="en-US" b="0" dirty="0"/>
          </a:p>
        </p:txBody>
      </p:sp>
      <p:sp>
        <p:nvSpPr>
          <p:cNvPr id="4" name="Rectangle 3"/>
          <p:cNvSpPr/>
          <p:nvPr/>
        </p:nvSpPr>
        <p:spPr>
          <a:xfrm>
            <a:off x="381000" y="3429000"/>
            <a:ext cx="23622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/>
              <a:t>Target Object</a:t>
            </a:r>
          </a:p>
        </p:txBody>
      </p:sp>
      <p:cxnSp>
        <p:nvCxnSpPr>
          <p:cNvPr id="6" name="Straight Arrow Connector 5"/>
          <p:cNvCxnSpPr>
            <a:cxnSpLocks noChangeShapeType="1"/>
            <a:stCxn id="4" idx="0"/>
            <a:endCxn id="7" idx="2"/>
          </p:cNvCxnSpPr>
          <p:nvPr/>
        </p:nvCxnSpPr>
        <p:spPr bwMode="auto">
          <a:xfrm flipV="1">
            <a:off x="1562100" y="1998689"/>
            <a:ext cx="1859288" cy="1430311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arrow" w="med" len="med"/>
          </a:ln>
        </p:spPr>
      </p:cxnSp>
      <p:sp>
        <p:nvSpPr>
          <p:cNvPr id="7" name="Rectangle 6"/>
          <p:cNvSpPr/>
          <p:nvPr/>
        </p:nvSpPr>
        <p:spPr>
          <a:xfrm>
            <a:off x="2012195" y="1617689"/>
            <a:ext cx="2818385" cy="381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9" name="Rectangle 8"/>
          <p:cNvSpPr/>
          <p:nvPr/>
        </p:nvSpPr>
        <p:spPr>
          <a:xfrm>
            <a:off x="2895600" y="3429000"/>
            <a:ext cx="23622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/>
              <a:t>Method Name</a:t>
            </a:r>
          </a:p>
        </p:txBody>
      </p: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flipV="1">
            <a:off x="4191000" y="1981200"/>
            <a:ext cx="914400" cy="1460500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arrow" w="med" len="med"/>
          </a:ln>
        </p:spPr>
      </p:cxnSp>
      <p:sp>
        <p:nvSpPr>
          <p:cNvPr id="16" name="Rectangle 15"/>
          <p:cNvSpPr/>
          <p:nvPr/>
        </p:nvSpPr>
        <p:spPr>
          <a:xfrm>
            <a:off x="5410200" y="3429000"/>
            <a:ext cx="22860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dirty="0" smtClean="0"/>
              <a:t>Parameter</a:t>
            </a:r>
            <a:endParaRPr lang="en-US" b="0" dirty="0"/>
          </a:p>
        </p:txBody>
      </p: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H="1" flipV="1">
            <a:off x="5905500" y="2005559"/>
            <a:ext cx="800100" cy="1473200"/>
          </a:xfrm>
          <a:prstGeom prst="straightConnector1">
            <a:avLst/>
          </a:prstGeom>
          <a:noFill/>
          <a:ln w="28575" algn="ctr">
            <a:solidFill>
              <a:schemeClr val="accent1"/>
            </a:solidFill>
            <a:round/>
            <a:headEnd/>
            <a:tailEnd type="arrow" w="med" len="med"/>
          </a:ln>
        </p:spPr>
      </p:cxnSp>
      <p:sp>
        <p:nvSpPr>
          <p:cNvPr id="25619" name="Line 19"/>
          <p:cNvSpPr>
            <a:spLocks noChangeShapeType="1"/>
          </p:cNvSpPr>
          <p:nvPr/>
        </p:nvSpPr>
        <p:spPr bwMode="auto">
          <a:xfrm>
            <a:off x="1295400" y="4038600"/>
            <a:ext cx="0" cy="9144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5620" name="Line 20"/>
          <p:cNvSpPr>
            <a:spLocks noChangeShapeType="1"/>
          </p:cNvSpPr>
          <p:nvPr/>
        </p:nvSpPr>
        <p:spPr bwMode="auto">
          <a:xfrm flipH="1">
            <a:off x="2971800" y="4038600"/>
            <a:ext cx="1066800" cy="15240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5621" name="Line 21"/>
          <p:cNvSpPr>
            <a:spLocks noChangeShapeType="1"/>
          </p:cNvSpPr>
          <p:nvPr/>
        </p:nvSpPr>
        <p:spPr bwMode="auto">
          <a:xfrm>
            <a:off x="6858000" y="4038600"/>
            <a:ext cx="381000" cy="1371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373474" y="6096000"/>
            <a:ext cx="52578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Invoking methods is essentially form filling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012193" y="1631310"/>
            <a:ext cx="2818385" cy="34989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885557" y="1617689"/>
            <a:ext cx="829444" cy="34989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753608" y="1617689"/>
            <a:ext cx="418592" cy="34989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~PP173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8853605"/>
      </p:ext>
    </p:extLst>
  </p:cSld>
  <p:clrMapOvr>
    <a:masterClrMapping/>
  </p:clrMapOvr>
  <p:transition advTm="1150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9" grpId="0" animBg="1"/>
      <p:bldP spid="16" grpId="0" animBg="1"/>
      <p:bldP spid="25619" grpId="0" animBg="1"/>
      <p:bldP spid="25620" grpId="0" animBg="1"/>
      <p:bldP spid="25621" grpId="0" animBg="1"/>
      <p:bldP spid="2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does the Chauffeur (</a:t>
            </a:r>
            <a:r>
              <a:rPr lang="en-US" dirty="0" err="1" smtClean="0"/>
              <a:t>ObjectEditor</a:t>
            </a:r>
            <a:r>
              <a:rPr lang="en-US" dirty="0" smtClean="0"/>
              <a:t>) Enter our World?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2438400" y="4038600"/>
            <a:ext cx="30099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You can give orders to your chauffeur</a:t>
            </a:r>
          </a:p>
        </p:txBody>
      </p:sp>
      <p:pic>
        <p:nvPicPr>
          <p:cNvPr id="24" name="~PP200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85067" name="Picture 75" descr="C:\Users\dewan\AppData\Local\Microsoft\Windows\Temporary Internet Files\Content.IE5\2DWRN1UV\MC900360944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89" y="1981200"/>
            <a:ext cx="1693469" cy="180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413518" y="5257800"/>
            <a:ext cx="30099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Chauffeur is a library class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6273721"/>
      </p:ext>
    </p:extLst>
  </p:cSld>
  <p:clrMapOvr>
    <a:masterClrMapping/>
  </p:clrMapOvr>
  <p:transition advTm="1635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43" grpId="0" animBg="1"/>
      <p:bldP spid="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 Language vs. Library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713212" y="3048000"/>
            <a:ext cx="1333500" cy="5143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Library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751312" y="1219200"/>
            <a:ext cx="1333500" cy="5143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Language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01536" y="1886527"/>
            <a:ext cx="5181600" cy="6280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Allows us to create and call methods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864591" y="3733800"/>
            <a:ext cx="5181600" cy="6280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Provides predefined methods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05000" y="4648200"/>
            <a:ext cx="5181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library method is in some library class which is in some library package</a:t>
            </a:r>
          </a:p>
        </p:txBody>
      </p:sp>
    </p:spTree>
    <p:extLst>
      <p:ext uri="{BB962C8B-B14F-4D97-AF65-F5344CB8AC3E}">
        <p14:creationId xmlns:p14="http://schemas.microsoft.com/office/powerpoint/2010/main" val="122592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3" grpId="0" animBg="1"/>
      <p:bldP spid="2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Java.lang</a:t>
            </a:r>
            <a:r>
              <a:rPr lang="en-US" dirty="0" smtClean="0"/>
              <a:t> vs. other Library Packages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041073" y="2971800"/>
            <a:ext cx="2116476" cy="5143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Other packages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352800" y="1219200"/>
            <a:ext cx="1333500" cy="5143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j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ava.lang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19200" y="1886527"/>
            <a:ext cx="6096000" cy="7042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e.g.  Classes: System, Math</a:t>
            </a:r>
          </a:p>
        </p:txBody>
      </p:sp>
      <p:sp>
        <p:nvSpPr>
          <p:cNvPr id="8" name="Rectangle 7"/>
          <p:cNvSpPr/>
          <p:nvPr/>
        </p:nvSpPr>
        <p:spPr>
          <a:xfrm>
            <a:off x="1752600" y="3666259"/>
            <a:ext cx="2116476" cy="5143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j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ava.util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67200" y="3666259"/>
            <a:ext cx="2438400" cy="5143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bus.uigen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9200" y="4419600"/>
            <a:ext cx="6096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e.g.  Classes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ArrayList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ObjectEditor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19200" y="5029200"/>
            <a:ext cx="6096000" cy="6326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Classes in other packages  are imported (for convenience) after giving package name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267200" y="6096000"/>
            <a:ext cx="3733800" cy="5530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i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mport </a:t>
            </a:r>
            <a:r>
              <a:rPr lang="en-US" dirty="0" err="1" smtClean="0"/>
              <a:t>bus.uigen.ObjectEditor</a:t>
            </a:r>
            <a:r>
              <a:rPr lang="en-US" dirty="0" smtClean="0"/>
              <a:t>;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8602" y="6095999"/>
            <a:ext cx="3733800" cy="5530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urier New"/>
              </a:rPr>
              <a:t>i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mport </a:t>
            </a:r>
            <a:r>
              <a:rPr lang="en-US" dirty="0" err="1" smtClean="0"/>
              <a:t>java.util.ArrayList</a:t>
            </a:r>
            <a:r>
              <a:rPr lang="en-US" dirty="0" smtClean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17062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8" grpId="0" animBg="1"/>
      <p:bldP spid="10" grpId="0" animBg="1"/>
      <p:bldP spid="11" grpId="0" animBg="1"/>
      <p:bldP spid="16" grpId="0" animBg="1"/>
      <p:bldP spid="19" grpId="0" animBg="1"/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 Libraries vs. External Libraries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041073" y="2971800"/>
            <a:ext cx="2116476" cy="5143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Other packages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752600" y="3666259"/>
            <a:ext cx="2116476" cy="5143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j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ava.util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67200" y="3666259"/>
            <a:ext cx="2438400" cy="5143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bus.uigen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 rot="2126300">
            <a:off x="1090579" y="2853574"/>
            <a:ext cx="1863425" cy="583697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 library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 rot="18273669" flipH="1">
            <a:off x="5429084" y="2244148"/>
            <a:ext cx="2165810" cy="1368933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External </a:t>
            </a:r>
            <a:r>
              <a:rPr lang="en-US" dirty="0" err="1" smtClean="0"/>
              <a:t>ObjectEdiftor</a:t>
            </a:r>
            <a:r>
              <a:rPr lang="en-US" dirty="0" smtClean="0"/>
              <a:t> Library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219200" y="4419600"/>
            <a:ext cx="6096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Java library code is at well-known location known to the interpreter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19200" y="5029200"/>
            <a:ext cx="6096000" cy="6326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 interpreter must be told about the location of external library classes</a:t>
            </a:r>
          </a:p>
        </p:txBody>
      </p:sp>
    </p:spTree>
    <p:extLst>
      <p:ext uri="{BB962C8B-B14F-4D97-AF65-F5344CB8AC3E}">
        <p14:creationId xmlns:p14="http://schemas.microsoft.com/office/powerpoint/2010/main" val="73749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54"/>
          <a:stretch/>
        </p:blipFill>
        <p:spPr bwMode="auto">
          <a:xfrm>
            <a:off x="457199" y="1087489"/>
            <a:ext cx="7629525" cy="333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Telling Java About Library Location</a:t>
            </a:r>
            <a:endParaRPr lang="en-US" dirty="0"/>
          </a:p>
        </p:txBody>
      </p:sp>
      <p:pic>
        <p:nvPicPr>
          <p:cNvPr id="6" name="~PP255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105400"/>
            <a:ext cx="61055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57600" y="3810000"/>
            <a:ext cx="2438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Zipped </a:t>
            </a:r>
            <a:r>
              <a:rPr lang="en-US" dirty="0" err="1" smtClean="0"/>
              <a:t>ObjectEditor</a:t>
            </a:r>
            <a:r>
              <a:rPr lang="en-US" dirty="0" smtClean="0"/>
              <a:t> Library Class(</a:t>
            </a:r>
            <a:r>
              <a:rPr lang="en-US" dirty="0" err="1" smtClean="0"/>
              <a:t>es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9" name="Straight Arrow Connector 8"/>
          <p:cNvCxnSpPr>
            <a:stCxn id="8" idx="0"/>
          </p:cNvCxnSpPr>
          <p:nvPr/>
        </p:nvCxnSpPr>
        <p:spPr>
          <a:xfrm flipH="1" flipV="1">
            <a:off x="3352800" y="2362200"/>
            <a:ext cx="1524000" cy="1447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257800" y="4495800"/>
            <a:ext cx="15240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096813"/>
      </p:ext>
    </p:extLst>
  </p:cSld>
  <p:clrMapOvr>
    <a:masterClrMapping/>
  </p:clrMapOvr>
  <p:transition advTm="11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Import vs. Class Path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6852" y="3459708"/>
            <a:ext cx="8409295" cy="18742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import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bus.uigen.ObjectEditor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SquareCalculatorEditor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main(String[]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ObjectEditor.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edit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ABMICalculator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pic>
        <p:nvPicPr>
          <p:cNvPr id="7" name="~PP158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146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 rot="3524873">
            <a:off x="-312403" y="1596897"/>
            <a:ext cx="2838848" cy="1842395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Telling Java to “include” or “import”  known library class in this class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15597" y="5837238"/>
            <a:ext cx="7162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Must know the package name of class to use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431987"/>
      </p:ext>
    </p:extLst>
  </p:cSld>
  <p:clrMapOvr>
    <a:masterClrMapping/>
  </p:clrMapOvr>
  <p:transition advTm="308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852" y="3459708"/>
            <a:ext cx="8409295" cy="18742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600" b="1" dirty="0" smtClean="0">
              <a:solidFill>
                <a:srgbClr val="7F0055"/>
              </a:solidFill>
              <a:latin typeface="Courier New"/>
            </a:endParaRP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SquareCalculatorEditor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main(String[] </a:t>
            </a:r>
            <a:r>
              <a:rPr lang="en-US" sz="1600" b="1" dirty="0" err="1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ObjectEditor.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edit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b="1" i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i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Courier New"/>
              </a:rPr>
              <a:t>ABMICalculator</a:t>
            </a:r>
            <a:r>
              <a:rPr lang="en-US" sz="1600" b="1" i="1" dirty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}</a:t>
            </a:r>
            <a:endParaRPr lang="en-US" sz="1600" b="1" dirty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990600"/>
          </a:xfrm>
        </p:spPr>
        <p:txBody>
          <a:bodyPr/>
          <a:lstStyle/>
          <a:p>
            <a:r>
              <a:rPr lang="en-US" dirty="0" smtClean="0"/>
              <a:t>Omitted Import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81400" y="685800"/>
            <a:ext cx="48006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Eclipse press CTRL-SHIFT-O to automatically import all used classes not in the same package that have not been imported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13459321" flipV="1">
            <a:off x="2812940" y="5190536"/>
            <a:ext cx="2199655" cy="441181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Error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562926" y="1828800"/>
            <a:ext cx="4807527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If class is in more than one package, Eclipse gives a choice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581400" y="2667000"/>
            <a:ext cx="4800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why package names and imports are typically omitted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 rot="11860168" flipH="1" flipV="1">
            <a:off x="543706" y="3194211"/>
            <a:ext cx="1450399" cy="795437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Missing </a:t>
            </a:r>
          </a:p>
          <a:p>
            <a:r>
              <a:rPr lang="en-US" dirty="0" smtClean="0"/>
              <a:t>import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307797"/>
      </p:ext>
    </p:extLst>
  </p:cSld>
  <p:clrMapOvr>
    <a:masterClrMapping/>
  </p:clrMapOvr>
  <p:transition advTm="1206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Another Simple Class: </a:t>
            </a:r>
            <a:r>
              <a:rPr lang="en-US" dirty="0" err="1" smtClean="0"/>
              <a:t>ABMICalculator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143000"/>
            <a:ext cx="4191000" cy="441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495800" y="1143000"/>
            <a:ext cx="4191000" cy="4419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4800" y="1295400"/>
            <a:ext cx="4038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ASquareCalculator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0" y="1295400"/>
            <a:ext cx="40386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ABMICalculator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4800" y="1905000"/>
            <a:ext cx="40386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u="sng" dirty="0" smtClean="0"/>
              <a:t>Specification:</a:t>
            </a:r>
          </a:p>
          <a:p>
            <a:r>
              <a:rPr lang="en-US" sz="1600" dirty="0" smtClean="0"/>
              <a:t>Given an integer x, calculate the square of x.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304800" y="3200400"/>
            <a:ext cx="40386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>
              <a:spcBef>
                <a:spcPct val="0"/>
              </a:spcBef>
            </a:pP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smtClean="0"/>
              <a:t>class</a:t>
            </a:r>
            <a:r>
              <a:rPr lang="en-US" sz="1600" dirty="0" smtClean="0"/>
              <a:t> </a:t>
            </a:r>
            <a:r>
              <a:rPr lang="en-US" sz="1600" dirty="0" err="1" smtClean="0"/>
              <a:t>ASquareCalculator</a:t>
            </a:r>
            <a:r>
              <a:rPr lang="en-US" sz="1600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sz="1600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sz="1600" b="1" dirty="0" smtClean="0"/>
              <a:t>public</a:t>
            </a:r>
            <a:r>
              <a:rPr lang="en-US" sz="1600" dirty="0" smtClean="0"/>
              <a:t> 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square(</a:t>
            </a:r>
            <a:r>
              <a:rPr lang="en-US" sz="1600" b="1" dirty="0" err="1" smtClean="0"/>
              <a:t>int</a:t>
            </a:r>
            <a:r>
              <a:rPr lang="en-US" sz="1600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sz="1600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sz="1600" b="1" dirty="0" smtClean="0"/>
              <a:t>	return</a:t>
            </a:r>
            <a:r>
              <a:rPr lang="en-US" sz="1600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sz="1600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sz="1600" dirty="0" smtClean="0"/>
              <a:t>}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4572000" y="1905000"/>
            <a:ext cx="4038600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u="sng" dirty="0" smtClean="0"/>
              <a:t>Specification:</a:t>
            </a:r>
          </a:p>
          <a:p>
            <a:r>
              <a:rPr lang="en-US" sz="1600" dirty="0" smtClean="0"/>
              <a:t>Given the weight (kg) and height (m) of a person, calculate the person’s body mass index a.k.a. BMI.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4572000" y="3200400"/>
            <a:ext cx="4038600" cy="2209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1"/>
          <a:lstStyle/>
          <a:p>
            <a:pPr>
              <a:spcBef>
                <a:spcPct val="0"/>
              </a:spcBef>
            </a:pPr>
            <a:r>
              <a:rPr lang="en-US" sz="9600" b="1" dirty="0" smtClean="0"/>
              <a:t>?</a:t>
            </a:r>
            <a:endParaRPr lang="en-US" sz="9600" dirty="0"/>
          </a:p>
        </p:txBody>
      </p:sp>
      <p:pic>
        <p:nvPicPr>
          <p:cNvPr id="13" name="~PP363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34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Multiple Parameters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600200"/>
            <a:ext cx="25146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>
              <a:spcBef>
                <a:spcPct val="0"/>
              </a:spcBef>
            </a:pPr>
            <a:r>
              <a:rPr lang="en-US" sz="1200" b="1" dirty="0" smtClean="0"/>
              <a:t>public</a:t>
            </a:r>
            <a:r>
              <a:rPr lang="en-US" sz="1200" dirty="0" smtClean="0"/>
              <a:t> </a:t>
            </a:r>
            <a:r>
              <a:rPr lang="en-US" sz="1200" b="1" dirty="0" smtClean="0"/>
              <a:t>class</a:t>
            </a:r>
            <a:r>
              <a:rPr lang="en-US" sz="1200" dirty="0" smtClean="0"/>
              <a:t> </a:t>
            </a:r>
            <a:r>
              <a:rPr lang="en-US" sz="1200" dirty="0" err="1" smtClean="0"/>
              <a:t>ASquareCalculator</a:t>
            </a:r>
            <a:r>
              <a:rPr lang="en-US" sz="1200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sz="1200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sz="1200" b="1" dirty="0" smtClean="0"/>
              <a:t>public</a:t>
            </a:r>
            <a:r>
              <a:rPr lang="en-US" sz="1200" dirty="0" smtClean="0"/>
              <a:t> </a:t>
            </a:r>
            <a:r>
              <a:rPr lang="en-US" sz="1200" b="1" dirty="0" err="1" smtClean="0"/>
              <a:t>int</a:t>
            </a:r>
            <a:r>
              <a:rPr lang="en-US" sz="1200" dirty="0" smtClean="0"/>
              <a:t> square(</a:t>
            </a:r>
            <a:r>
              <a:rPr lang="en-US" sz="1200" b="1" dirty="0" err="1" smtClean="0"/>
              <a:t>int</a:t>
            </a:r>
            <a:r>
              <a:rPr lang="en-US" sz="1200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sz="1200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sz="1200" b="1" dirty="0" smtClean="0"/>
              <a:t>	return</a:t>
            </a:r>
            <a:r>
              <a:rPr lang="en-US" sz="1200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sz="1200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sz="1200" dirty="0" smtClean="0"/>
              <a:t>}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3733800" y="2743200"/>
            <a:ext cx="4114800" cy="2514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1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486400" y="3048000"/>
            <a:ext cx="2057400" cy="381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76600" y="2057400"/>
            <a:ext cx="2057400" cy="381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ABMICalculator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0" idx="2"/>
            <a:endCxn id="9" idx="1"/>
          </p:cNvCxnSpPr>
          <p:nvPr/>
        </p:nvCxnSpPr>
        <p:spPr>
          <a:xfrm rot="16200000" flipH="1">
            <a:off x="4495800" y="2247900"/>
            <a:ext cx="800100" cy="11811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715000" y="3581400"/>
            <a:ext cx="685800" cy="381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14400" y="3581400"/>
            <a:ext cx="2057400" cy="381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calculateBMI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4" idx="3"/>
            <a:endCxn id="13" idx="1"/>
          </p:cNvCxnSpPr>
          <p:nvPr/>
        </p:nvCxnSpPr>
        <p:spPr>
          <a:xfrm>
            <a:off x="2971800" y="3771900"/>
            <a:ext cx="2743200" cy="15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477000" y="3581400"/>
            <a:ext cx="609600" cy="381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638800" y="1828800"/>
            <a:ext cx="2895600" cy="381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int</a:t>
            </a:r>
            <a:r>
              <a:rPr lang="en-US" dirty="0" smtClean="0"/>
              <a:t> weight, </a:t>
            </a:r>
            <a:r>
              <a:rPr lang="en-US" b="1" dirty="0" err="1" smtClean="0"/>
              <a:t>int</a:t>
            </a:r>
            <a:r>
              <a:rPr lang="en-US" dirty="0" smtClean="0"/>
              <a:t> height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21" idx="2"/>
            <a:endCxn id="20" idx="0"/>
          </p:cNvCxnSpPr>
          <p:nvPr/>
        </p:nvCxnSpPr>
        <p:spPr>
          <a:xfrm rot="5400000">
            <a:off x="6248400" y="2743200"/>
            <a:ext cx="1371600" cy="3048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4953000" y="4114800"/>
            <a:ext cx="1371600" cy="381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28600" y="4419600"/>
            <a:ext cx="3429000" cy="381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return</a:t>
            </a:r>
            <a:r>
              <a:rPr lang="en-US" dirty="0" smtClean="0"/>
              <a:t> weight/(height*height) </a:t>
            </a:r>
            <a:endParaRPr lang="en-US" dirty="0"/>
          </a:p>
        </p:txBody>
      </p:sp>
      <p:cxnSp>
        <p:nvCxnSpPr>
          <p:cNvPr id="42" name="Straight Arrow Connector 41"/>
          <p:cNvCxnSpPr>
            <a:stCxn id="41" idx="3"/>
            <a:endCxn id="40" idx="1"/>
          </p:cNvCxnSpPr>
          <p:nvPr/>
        </p:nvCxnSpPr>
        <p:spPr>
          <a:xfrm flipV="1">
            <a:off x="3657600" y="4305300"/>
            <a:ext cx="1295400" cy="3048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20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  <p:bldP spid="20" grpId="0" animBg="1"/>
      <p:bldP spid="21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Program Components ~ Physical Objects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0" y="1295400"/>
            <a:ext cx="5867400" cy="2133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1066800"/>
            <a:ext cx="274320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Natural Objects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524000" y="3810000"/>
            <a:ext cx="5867400" cy="2133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28600" y="3581400"/>
            <a:ext cx="2743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Manufactured Objects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453140" y="6071093"/>
            <a:ext cx="27432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~ Program Components</a:t>
            </a:r>
            <a:endParaRPr lang="en-US" dirty="0"/>
          </a:p>
        </p:txBody>
      </p:sp>
      <p:pic>
        <p:nvPicPr>
          <p:cNvPr id="13" name="~PP247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14" name="Picture 67" descr="C:\Program Files\Microsoft Office\MEDIA\CAGCAT10\j0216858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314" y="4333655"/>
            <a:ext cx="2379830" cy="108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466" name="Picture 2" descr="C:\Program Files\Microsoft Office\MEDIA\CAGCAT10\j0281904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87" y="1547648"/>
            <a:ext cx="1825142" cy="172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468" name="Picture 4" descr="C:\Program Files\Microsoft Office\MEDIA\CAGCAT10\j0298897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546" y="1598534"/>
            <a:ext cx="1806854" cy="157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475" name="Picture 11" descr="C:\Users\dewan\AppData\Local\Microsoft\Windows\Temporary Internet Files\Content.IE5\YI40OZB7\MC900432225[1]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378" y="4012324"/>
            <a:ext cx="1685925" cy="145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advTm="1091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5" grpId="0" animBg="1"/>
      <p:bldP spid="16" grpId="0" animBg="1"/>
      <p:bldP spid="2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Different type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447800" y="2286000"/>
            <a:ext cx="6019800" cy="2514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1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ABMICalculator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calculateBMI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weight, </a:t>
            </a:r>
            <a:r>
              <a:rPr lang="en-US" b="1" dirty="0" err="1" smtClean="0"/>
              <a:t>int</a:t>
            </a:r>
            <a:r>
              <a:rPr lang="en-US" dirty="0" smtClean="0"/>
              <a:t> height)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weight/(height*height);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800600" y="3124200"/>
            <a:ext cx="457200" cy="381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581400" y="1600200"/>
            <a:ext cx="2057400" cy="381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double</a:t>
            </a:r>
            <a:endParaRPr lang="en-US" b="1" dirty="0"/>
          </a:p>
        </p:txBody>
      </p:sp>
      <p:cxnSp>
        <p:nvCxnSpPr>
          <p:cNvPr id="23" name="Straight Arrow Connector 22"/>
          <p:cNvCxnSpPr>
            <a:stCxn id="19" idx="2"/>
            <a:endCxn id="18" idx="0"/>
          </p:cNvCxnSpPr>
          <p:nvPr/>
        </p:nvCxnSpPr>
        <p:spPr>
          <a:xfrm rot="16200000" flipH="1">
            <a:off x="4248150" y="2343150"/>
            <a:ext cx="1143000" cy="4191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046099" y="3124200"/>
            <a:ext cx="507101" cy="381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895600" y="3124200"/>
            <a:ext cx="533400" cy="381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>
            <a:stCxn id="19" idx="2"/>
            <a:endCxn id="27" idx="0"/>
          </p:cNvCxnSpPr>
          <p:nvPr/>
        </p:nvCxnSpPr>
        <p:spPr>
          <a:xfrm rot="5400000">
            <a:off x="3314700" y="1828800"/>
            <a:ext cx="1143000" cy="14478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9" idx="2"/>
            <a:endCxn id="26" idx="0"/>
          </p:cNvCxnSpPr>
          <p:nvPr/>
        </p:nvCxnSpPr>
        <p:spPr>
          <a:xfrm rot="16200000" flipH="1">
            <a:off x="4883375" y="1707925"/>
            <a:ext cx="1143000" cy="168955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447800" y="5715000"/>
            <a:ext cx="6324600" cy="381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Doubles are decimal/real numbers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06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6" grpId="0" animBg="1"/>
      <p:bldP spid="27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ABMICalculator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85800" y="2209800"/>
            <a:ext cx="7467600" cy="2514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1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ABMICalculator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double </a:t>
            </a:r>
            <a:r>
              <a:rPr lang="en-US" dirty="0" err="1" smtClean="0"/>
              <a:t>calculateBMI</a:t>
            </a:r>
            <a:r>
              <a:rPr lang="en-US" dirty="0" smtClean="0"/>
              <a:t>(</a:t>
            </a:r>
            <a:r>
              <a:rPr lang="en-US" b="1" dirty="0" smtClean="0"/>
              <a:t>double</a:t>
            </a:r>
            <a:r>
              <a:rPr lang="en-US" dirty="0" smtClean="0"/>
              <a:t> weight, </a:t>
            </a:r>
            <a:r>
              <a:rPr lang="en-US" b="1" dirty="0" smtClean="0"/>
              <a:t>double </a:t>
            </a:r>
            <a:r>
              <a:rPr lang="en-US" dirty="0" smtClean="0"/>
              <a:t>height)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weight/(height*height);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7" name="~PP185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9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3400" y="2438400"/>
            <a:ext cx="8077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3400" y="2971800"/>
            <a:ext cx="8077200" cy="2514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76400" y="3276600"/>
            <a:ext cx="6705600" cy="457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676400" y="3810000"/>
            <a:ext cx="6705600" cy="1219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2514600" y="4038600"/>
            <a:ext cx="3810000" cy="762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3505200" y="4114800"/>
            <a:ext cx="2590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of a Class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2286000"/>
            <a:ext cx="7772400" cy="33528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 anchorCtr="1"/>
          <a:lstStyle/>
          <a:p>
            <a:r>
              <a:rPr lang="en-US" dirty="0" smtClean="0"/>
              <a:t>1:   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ABMICalculator</a:t>
            </a:r>
            <a:r>
              <a:rPr lang="en-US" dirty="0" smtClean="0"/>
              <a:t>  </a:t>
            </a:r>
          </a:p>
          <a:p>
            <a:endParaRPr lang="en-US" sz="1000" dirty="0" smtClean="0"/>
          </a:p>
          <a:p>
            <a:r>
              <a:rPr lang="en-US" dirty="0" smtClean="0"/>
              <a:t>2:   {</a:t>
            </a:r>
          </a:p>
          <a:p>
            <a:endParaRPr lang="en-US" sz="1000" dirty="0" smtClean="0"/>
          </a:p>
          <a:p>
            <a:r>
              <a:rPr lang="en-US" dirty="0" smtClean="0"/>
              <a:t>3:	</a:t>
            </a: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double </a:t>
            </a:r>
            <a:r>
              <a:rPr lang="en-US" dirty="0" err="1" smtClean="0"/>
              <a:t>calculateBMI</a:t>
            </a:r>
            <a:r>
              <a:rPr lang="en-US" dirty="0" smtClean="0"/>
              <a:t> (</a:t>
            </a:r>
            <a:r>
              <a:rPr lang="en-US" b="1" dirty="0" smtClean="0"/>
              <a:t>double </a:t>
            </a:r>
            <a:r>
              <a:rPr lang="en-US" dirty="0" smtClean="0"/>
              <a:t>weight, </a:t>
            </a:r>
            <a:r>
              <a:rPr lang="en-US" b="1" dirty="0" smtClean="0"/>
              <a:t>double </a:t>
            </a:r>
            <a:r>
              <a:rPr lang="en-US" dirty="0" smtClean="0"/>
              <a:t>height) </a:t>
            </a:r>
          </a:p>
          <a:p>
            <a:endParaRPr lang="en-US" sz="1000" dirty="0" smtClean="0"/>
          </a:p>
          <a:p>
            <a:r>
              <a:rPr lang="en-US" dirty="0" smtClean="0"/>
              <a:t>4:	{</a:t>
            </a:r>
          </a:p>
          <a:p>
            <a:endParaRPr lang="en-US" sz="1000" b="1" dirty="0" smtClean="0"/>
          </a:p>
          <a:p>
            <a:r>
              <a:rPr lang="en-US" dirty="0" smtClean="0"/>
              <a:t>5:</a:t>
            </a:r>
            <a:r>
              <a:rPr lang="en-US" b="1" dirty="0" smtClean="0"/>
              <a:t>		return</a:t>
            </a:r>
            <a:r>
              <a:rPr lang="en-US" dirty="0" smtClean="0"/>
              <a:t>  weight/(height*height);</a:t>
            </a:r>
          </a:p>
          <a:p>
            <a:endParaRPr lang="en-US" sz="1000" dirty="0" smtClean="0"/>
          </a:p>
          <a:p>
            <a:r>
              <a:rPr lang="en-US" dirty="0" smtClean="0"/>
              <a:t>6:	}</a:t>
            </a:r>
          </a:p>
          <a:p>
            <a:endParaRPr lang="en-US" sz="1000" dirty="0" smtClean="0"/>
          </a:p>
          <a:p>
            <a:r>
              <a:rPr lang="en-US" dirty="0" smtClean="0"/>
              <a:t>7:   }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1219200"/>
            <a:ext cx="10668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 Header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 rot="16200000" flipH="1">
            <a:off x="990600" y="2057400"/>
            <a:ext cx="457200" cy="304800"/>
          </a:xfrm>
          <a:prstGeom prst="straightConnector1">
            <a:avLst/>
          </a:prstGeom>
          <a:ln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Rectangle 9"/>
          <p:cNvSpPr/>
          <p:nvPr/>
        </p:nvSpPr>
        <p:spPr>
          <a:xfrm>
            <a:off x="1676400" y="1219200"/>
            <a:ext cx="1066800" cy="762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 Body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>
          <a:xfrm rot="16200000" flipH="1">
            <a:off x="2019300" y="2171700"/>
            <a:ext cx="990600" cy="609600"/>
          </a:xfrm>
          <a:prstGeom prst="straightConnector1">
            <a:avLst/>
          </a:prstGeom>
          <a:ln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" name="Rectangle 20"/>
          <p:cNvSpPr/>
          <p:nvPr/>
        </p:nvSpPr>
        <p:spPr>
          <a:xfrm>
            <a:off x="3124200" y="1219200"/>
            <a:ext cx="10668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Method Header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267200" y="1219200"/>
            <a:ext cx="10668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Method Body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1" idx="2"/>
          </p:cNvCxnSpPr>
          <p:nvPr/>
        </p:nvCxnSpPr>
        <p:spPr>
          <a:xfrm rot="16200000" flipH="1">
            <a:off x="3390900" y="2247900"/>
            <a:ext cx="1295400" cy="762000"/>
          </a:xfrm>
          <a:prstGeom prst="straightConnector1">
            <a:avLst/>
          </a:prstGeom>
          <a:ln>
            <a:tailEnd type="triangle" w="lg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cxnSp>
        <p:nvCxnSpPr>
          <p:cNvPr id="24" name="Straight Arrow Connector 23"/>
          <p:cNvCxnSpPr>
            <a:stCxn id="22" idx="2"/>
          </p:cNvCxnSpPr>
          <p:nvPr/>
        </p:nvCxnSpPr>
        <p:spPr>
          <a:xfrm rot="16200000" flipH="1">
            <a:off x="4419600" y="2362200"/>
            <a:ext cx="1828800" cy="1066800"/>
          </a:xfrm>
          <a:prstGeom prst="straightConnector1">
            <a:avLst/>
          </a:prstGeom>
          <a:ln>
            <a:tailEnd type="triangle" w="lg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sp>
        <p:nvSpPr>
          <p:cNvPr id="30" name="Rectangle 29"/>
          <p:cNvSpPr/>
          <p:nvPr/>
        </p:nvSpPr>
        <p:spPr>
          <a:xfrm>
            <a:off x="5791200" y="1219200"/>
            <a:ext cx="13716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Parameter Type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7239000" y="1219200"/>
            <a:ext cx="13716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Parameter Name</a:t>
            </a:r>
            <a:endParaRPr lang="en-US" dirty="0"/>
          </a:p>
        </p:txBody>
      </p:sp>
      <p:cxnSp>
        <p:nvCxnSpPr>
          <p:cNvPr id="33" name="Straight Arrow Connector 32"/>
          <p:cNvCxnSpPr>
            <a:stCxn id="30" idx="2"/>
          </p:cNvCxnSpPr>
          <p:nvPr/>
        </p:nvCxnSpPr>
        <p:spPr>
          <a:xfrm rot="5400000">
            <a:off x="5143500" y="2095500"/>
            <a:ext cx="1447800" cy="1219200"/>
          </a:xfrm>
          <a:prstGeom prst="straightConnector1">
            <a:avLst/>
          </a:prstGeom>
          <a:ln>
            <a:tailEnd type="triangle" w="lg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6" name="Straight Arrow Connector 35"/>
          <p:cNvCxnSpPr>
            <a:stCxn id="30" idx="2"/>
          </p:cNvCxnSpPr>
          <p:nvPr/>
        </p:nvCxnSpPr>
        <p:spPr>
          <a:xfrm rot="16200000" flipH="1">
            <a:off x="6019800" y="2438400"/>
            <a:ext cx="1447800" cy="533400"/>
          </a:xfrm>
          <a:prstGeom prst="straightConnector1">
            <a:avLst/>
          </a:prstGeom>
          <a:ln>
            <a:tailEnd type="triangle" w="lg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9" name="Straight Arrow Connector 38"/>
          <p:cNvCxnSpPr>
            <a:stCxn id="32" idx="2"/>
          </p:cNvCxnSpPr>
          <p:nvPr/>
        </p:nvCxnSpPr>
        <p:spPr>
          <a:xfrm rot="5400000">
            <a:off x="7200900" y="2705100"/>
            <a:ext cx="1447800" cy="1588"/>
          </a:xfrm>
          <a:prstGeom prst="straightConnector1">
            <a:avLst/>
          </a:prstGeom>
          <a:ln>
            <a:tailEnd type="triangle" w="lg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2" name="Straight Arrow Connector 41"/>
          <p:cNvCxnSpPr>
            <a:stCxn id="32" idx="2"/>
          </p:cNvCxnSpPr>
          <p:nvPr/>
        </p:nvCxnSpPr>
        <p:spPr>
          <a:xfrm rot="5400000">
            <a:off x="6324600" y="1828800"/>
            <a:ext cx="1447800" cy="1752600"/>
          </a:xfrm>
          <a:prstGeom prst="straightConnector1">
            <a:avLst/>
          </a:prstGeom>
          <a:ln>
            <a:tailEnd type="triangle" w="lg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5" name="Rectangle 44"/>
          <p:cNvSpPr/>
          <p:nvPr/>
        </p:nvSpPr>
        <p:spPr>
          <a:xfrm>
            <a:off x="533400" y="5791200"/>
            <a:ext cx="1371600" cy="762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Access </a:t>
            </a:r>
            <a:r>
              <a:rPr lang="en-US" dirty="0" err="1" smtClean="0"/>
              <a:t>Specifier</a:t>
            </a:r>
            <a:endParaRPr lang="en-US" dirty="0"/>
          </a:p>
        </p:txBody>
      </p:sp>
      <p:cxnSp>
        <p:nvCxnSpPr>
          <p:cNvPr id="46" name="Straight Arrow Connector 45"/>
          <p:cNvCxnSpPr>
            <a:stCxn id="45" idx="0"/>
          </p:cNvCxnSpPr>
          <p:nvPr/>
        </p:nvCxnSpPr>
        <p:spPr>
          <a:xfrm rot="5400000" flipH="1" flipV="1">
            <a:off x="-152400" y="4191000"/>
            <a:ext cx="2971800" cy="228600"/>
          </a:xfrm>
          <a:prstGeom prst="straightConnector1">
            <a:avLst/>
          </a:prstGeom>
          <a:ln>
            <a:tailEnd type="triangle" w="lg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cxnSp>
        <p:nvCxnSpPr>
          <p:cNvPr id="49" name="Straight Arrow Connector 48"/>
          <p:cNvCxnSpPr>
            <a:stCxn id="45" idx="0"/>
          </p:cNvCxnSpPr>
          <p:nvPr/>
        </p:nvCxnSpPr>
        <p:spPr>
          <a:xfrm rot="5400000" flipH="1" flipV="1">
            <a:off x="571500" y="4305300"/>
            <a:ext cx="2133600" cy="838200"/>
          </a:xfrm>
          <a:prstGeom prst="straightConnector1">
            <a:avLst/>
          </a:prstGeom>
          <a:ln>
            <a:tailEnd type="triangle" w="lg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cxnSp>
      <p:sp>
        <p:nvSpPr>
          <p:cNvPr id="52" name="Rectangle 51"/>
          <p:cNvSpPr/>
          <p:nvPr/>
        </p:nvSpPr>
        <p:spPr>
          <a:xfrm>
            <a:off x="2209800" y="5791200"/>
            <a:ext cx="1371600" cy="762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Return Type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3657600" y="5791200"/>
            <a:ext cx="1371600" cy="762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Return Statement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5105400" y="5791200"/>
            <a:ext cx="1371600" cy="7620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Return Expression</a:t>
            </a:r>
            <a:endParaRPr lang="en-US" dirty="0"/>
          </a:p>
        </p:txBody>
      </p:sp>
      <p:cxnSp>
        <p:nvCxnSpPr>
          <p:cNvPr id="55" name="Straight Arrow Connector 54"/>
          <p:cNvCxnSpPr>
            <a:stCxn id="52" idx="0"/>
          </p:cNvCxnSpPr>
          <p:nvPr/>
        </p:nvCxnSpPr>
        <p:spPr>
          <a:xfrm rot="5400000" flipH="1" flipV="1">
            <a:off x="1828800" y="4724400"/>
            <a:ext cx="2133600" cy="1588"/>
          </a:xfrm>
          <a:prstGeom prst="straightConnector1">
            <a:avLst/>
          </a:prstGeom>
          <a:ln>
            <a:tailEnd type="triangle" w="lg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61" name="Straight Arrow Connector 60"/>
          <p:cNvCxnSpPr>
            <a:stCxn id="53" idx="0"/>
          </p:cNvCxnSpPr>
          <p:nvPr/>
        </p:nvCxnSpPr>
        <p:spPr>
          <a:xfrm rot="16200000" flipV="1">
            <a:off x="3390900" y="4838700"/>
            <a:ext cx="990600" cy="914400"/>
          </a:xfrm>
          <a:prstGeom prst="straightConnector1">
            <a:avLst/>
          </a:prstGeom>
          <a:ln>
            <a:tailEnd type="triangle" w="lg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  <p:cxnSp>
        <p:nvCxnSpPr>
          <p:cNvPr id="64" name="Straight Arrow Connector 63"/>
          <p:cNvCxnSpPr>
            <a:stCxn id="54" idx="0"/>
          </p:cNvCxnSpPr>
          <p:nvPr/>
        </p:nvCxnSpPr>
        <p:spPr>
          <a:xfrm rot="16200000" flipV="1">
            <a:off x="4724400" y="4724400"/>
            <a:ext cx="1143000" cy="990600"/>
          </a:xfrm>
          <a:prstGeom prst="straightConnector1">
            <a:avLst/>
          </a:prstGeom>
          <a:ln>
            <a:tailEnd type="triangle" w="lg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16745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4" grpId="0" animBg="1"/>
      <p:bldP spid="15" grpId="0" animBg="1"/>
      <p:bldP spid="59" grpId="0" animBg="1"/>
      <p:bldP spid="60" grpId="0" animBg="1"/>
      <p:bldP spid="6" grpId="0" animBg="1"/>
      <p:bldP spid="10" grpId="0" animBg="1"/>
      <p:bldP spid="21" grpId="0" animBg="1"/>
      <p:bldP spid="22" grpId="0" animBg="1"/>
      <p:bldP spid="30" grpId="0" animBg="1"/>
      <p:bldP spid="32" grpId="0" animBg="1"/>
      <p:bldP spid="45" grpId="0" animBg="1"/>
      <p:bldP spid="52" grpId="0" animBg="1"/>
      <p:bldP spid="53" grpId="0" animBg="1"/>
      <p:bldP spid="5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Formal vs. Actual Parameters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1143000"/>
            <a:ext cx="73152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ABMICalculator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double </a:t>
            </a:r>
            <a:r>
              <a:rPr lang="en-US" dirty="0" err="1" smtClean="0"/>
              <a:t>calculateBMI</a:t>
            </a:r>
            <a:r>
              <a:rPr lang="en-US" dirty="0" smtClean="0"/>
              <a:t>(</a:t>
            </a:r>
            <a:r>
              <a:rPr lang="en-US" b="1" dirty="0" smtClean="0"/>
              <a:t>double</a:t>
            </a:r>
            <a:r>
              <a:rPr lang="en-US" dirty="0" smtClean="0"/>
              <a:t> weight, </a:t>
            </a:r>
            <a:r>
              <a:rPr lang="en-US" b="1" dirty="0" smtClean="0"/>
              <a:t>double </a:t>
            </a:r>
            <a:r>
              <a:rPr lang="en-US" dirty="0" smtClean="0"/>
              <a:t>height)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weight/(height*height);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114800"/>
            <a:ext cx="497392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5715000" y="3886200"/>
            <a:ext cx="2667000" cy="2590800"/>
            <a:chOff x="4080" y="2688"/>
            <a:chExt cx="1680" cy="1632"/>
          </a:xfrm>
        </p:grpSpPr>
        <p:sp>
          <p:nvSpPr>
            <p:cNvPr id="7" name="Rectangle 34"/>
            <p:cNvSpPr>
              <a:spLocks noChangeArrowheads="1"/>
            </p:cNvSpPr>
            <p:nvPr/>
          </p:nvSpPr>
          <p:spPr bwMode="auto">
            <a:xfrm>
              <a:off x="4080" y="2688"/>
              <a:ext cx="1680" cy="163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8" name="Rectangle 29"/>
            <p:cNvSpPr>
              <a:spLocks noChangeArrowheads="1"/>
            </p:cNvSpPr>
            <p:nvPr/>
          </p:nvSpPr>
          <p:spPr bwMode="auto">
            <a:xfrm>
              <a:off x="5040" y="3072"/>
              <a:ext cx="576" cy="1152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9" name="Text Box 30"/>
            <p:cNvSpPr txBox="1">
              <a:spLocks noChangeArrowheads="1"/>
            </p:cNvSpPr>
            <p:nvPr/>
          </p:nvSpPr>
          <p:spPr bwMode="auto">
            <a:xfrm>
              <a:off x="4224" y="3264"/>
              <a:ext cx="571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/>
              <a:r>
                <a:rPr lang="en-US" dirty="0"/>
                <a:t>weight</a:t>
              </a:r>
            </a:p>
          </p:txBody>
        </p:sp>
        <p:sp>
          <p:nvSpPr>
            <p:cNvPr id="10" name="Text Box 31"/>
            <p:cNvSpPr txBox="1">
              <a:spLocks noChangeArrowheads="1"/>
            </p:cNvSpPr>
            <p:nvPr/>
          </p:nvSpPr>
          <p:spPr bwMode="auto">
            <a:xfrm>
              <a:off x="5040" y="3264"/>
              <a:ext cx="576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1" name="Text Box 32"/>
            <p:cNvSpPr txBox="1">
              <a:spLocks noChangeArrowheads="1"/>
            </p:cNvSpPr>
            <p:nvPr/>
          </p:nvSpPr>
          <p:spPr bwMode="auto">
            <a:xfrm>
              <a:off x="4224" y="3552"/>
              <a:ext cx="546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/>
              <a:r>
                <a:rPr lang="en-US"/>
                <a:t>height</a:t>
              </a:r>
            </a:p>
          </p:txBody>
        </p:sp>
        <p:sp>
          <p:nvSpPr>
            <p:cNvPr id="12" name="Text Box 38"/>
            <p:cNvSpPr txBox="1">
              <a:spLocks noChangeArrowheads="1"/>
            </p:cNvSpPr>
            <p:nvPr/>
          </p:nvSpPr>
          <p:spPr bwMode="auto">
            <a:xfrm>
              <a:off x="5040" y="3552"/>
              <a:ext cx="576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 algn="ctr"/>
              <a:r>
                <a:rPr lang="en-US"/>
                <a:t>0</a:t>
              </a:r>
            </a:p>
          </p:txBody>
        </p:sp>
        <p:sp>
          <p:nvSpPr>
            <p:cNvPr id="13" name="Text Box 39"/>
            <p:cNvSpPr txBox="1">
              <a:spLocks noChangeArrowheads="1"/>
            </p:cNvSpPr>
            <p:nvPr/>
          </p:nvSpPr>
          <p:spPr bwMode="auto">
            <a:xfrm>
              <a:off x="4128" y="2736"/>
              <a:ext cx="768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variables</a:t>
              </a:r>
              <a:endParaRPr lang="en-US" dirty="0"/>
            </a:p>
          </p:txBody>
        </p:sp>
        <p:sp>
          <p:nvSpPr>
            <p:cNvPr id="14" name="Text Box 40"/>
            <p:cNvSpPr txBox="1">
              <a:spLocks noChangeArrowheads="1"/>
            </p:cNvSpPr>
            <p:nvPr/>
          </p:nvSpPr>
          <p:spPr bwMode="auto">
            <a:xfrm>
              <a:off x="5005" y="2736"/>
              <a:ext cx="707" cy="23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anchor="ctr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memory</a:t>
              </a:r>
              <a:endParaRPr lang="en-US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6172200" y="2514600"/>
            <a:ext cx="1752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Parameters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581400" y="5943600"/>
            <a:ext cx="1752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Parameters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304800" y="3352800"/>
            <a:ext cx="1752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Invoke </a:t>
            </a:r>
            <a:r>
              <a:rPr lang="en-US" dirty="0" err="1" smtClean="0"/>
              <a:t>calculateBMI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3581400" y="5943600"/>
            <a:ext cx="17526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Actual Parameters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6172200" y="2514600"/>
            <a:ext cx="17526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Formal Parameters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5" idx="0"/>
          </p:cNvCxnSpPr>
          <p:nvPr/>
        </p:nvCxnSpPr>
        <p:spPr>
          <a:xfrm rot="16200000" flipV="1">
            <a:off x="6153150" y="1619250"/>
            <a:ext cx="457200" cy="13335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5" idx="0"/>
          </p:cNvCxnSpPr>
          <p:nvPr/>
        </p:nvCxnSpPr>
        <p:spPr>
          <a:xfrm rot="5400000" flipH="1" flipV="1">
            <a:off x="6991350" y="2114550"/>
            <a:ext cx="457200" cy="3429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40" idx="0"/>
          </p:cNvCxnSpPr>
          <p:nvPr/>
        </p:nvCxnSpPr>
        <p:spPr>
          <a:xfrm rot="16200000" flipV="1">
            <a:off x="3752850" y="5238750"/>
            <a:ext cx="990600" cy="419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40" idx="0"/>
          </p:cNvCxnSpPr>
          <p:nvPr/>
        </p:nvCxnSpPr>
        <p:spPr>
          <a:xfrm rot="16200000" flipV="1">
            <a:off x="3829051" y="5314951"/>
            <a:ext cx="761998" cy="4953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rot="5400000" flipH="1" flipV="1">
            <a:off x="3352800" y="2514600"/>
            <a:ext cx="2667000" cy="1752600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3810000" y="2133600"/>
            <a:ext cx="3352800" cy="2895600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7239000" y="4800600"/>
            <a:ext cx="914400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/>
            <a:r>
              <a:rPr lang="en-US" dirty="0" smtClean="0"/>
              <a:t>74.98</a:t>
            </a:r>
            <a:endParaRPr lang="en-US" dirty="0"/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7239000" y="5268912"/>
            <a:ext cx="914400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/>
            <a:r>
              <a:rPr lang="en-US" dirty="0" smtClean="0"/>
              <a:t>1.94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2819400" y="3505200"/>
            <a:ext cx="14478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64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31" grpId="0" animBg="1"/>
      <p:bldP spid="40" grpId="0" animBg="1"/>
      <p:bldP spid="41" grpId="0" animBg="1"/>
      <p:bldP spid="42" grpId="0" animBg="1"/>
      <p:bldP spid="43" grpId="0" animBg="1"/>
      <p:bldP spid="5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 Case Conventions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2000" y="1219200"/>
            <a:ext cx="7467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Start Class Names With Upper Case Letters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38400" y="19050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aBMICalculator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0" y="19050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ABMICalculator</a:t>
            </a:r>
            <a:endParaRPr lang="en-US" dirty="0"/>
          </a:p>
        </p:txBody>
      </p:sp>
      <p:sp>
        <p:nvSpPr>
          <p:cNvPr id="7" name="Multiply 6"/>
          <p:cNvSpPr/>
          <p:nvPr/>
        </p:nvSpPr>
        <p:spPr>
          <a:xfrm>
            <a:off x="2819400" y="1600200"/>
            <a:ext cx="1219200" cy="1066800"/>
          </a:xfrm>
          <a:prstGeom prst="mathMultiply">
            <a:avLst>
              <a:gd name="adj1" fmla="val 9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2590800"/>
            <a:ext cx="7467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Start Variable and Method Names With Lower Case Letters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0" y="32766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38400" y="32766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11" name="Multiply 10"/>
          <p:cNvSpPr/>
          <p:nvPr/>
        </p:nvSpPr>
        <p:spPr>
          <a:xfrm>
            <a:off x="4953000" y="2971800"/>
            <a:ext cx="1219200" cy="1066800"/>
          </a:xfrm>
          <a:prstGeom prst="mathMultiply">
            <a:avLst>
              <a:gd name="adj1" fmla="val 9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38400" y="40386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Square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572000" y="40386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square</a:t>
            </a:r>
            <a:endParaRPr lang="en-US" dirty="0"/>
          </a:p>
        </p:txBody>
      </p:sp>
      <p:sp>
        <p:nvSpPr>
          <p:cNvPr id="15" name="Multiply 14"/>
          <p:cNvSpPr/>
          <p:nvPr/>
        </p:nvSpPr>
        <p:spPr>
          <a:xfrm>
            <a:off x="2819400" y="3733800"/>
            <a:ext cx="1219200" cy="1066800"/>
          </a:xfrm>
          <a:prstGeom prst="mathMultiply">
            <a:avLst>
              <a:gd name="adj1" fmla="val 9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62000" y="4724400"/>
            <a:ext cx="7467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Start Variable and Method Names With Lower Case Letters</a:t>
            </a:r>
          </a:p>
          <a:p>
            <a:pPr algn="ctr"/>
            <a:r>
              <a:rPr lang="en-US" dirty="0" smtClean="0"/>
              <a:t>Each New Word in the Name Starts with a Capital Letter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438400" y="54864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converttoinches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572000" y="54864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convertToInches</a:t>
            </a:r>
            <a:endParaRPr lang="en-US" dirty="0"/>
          </a:p>
        </p:txBody>
      </p:sp>
      <p:sp>
        <p:nvSpPr>
          <p:cNvPr id="19" name="Multiply 18"/>
          <p:cNvSpPr/>
          <p:nvPr/>
        </p:nvSpPr>
        <p:spPr>
          <a:xfrm>
            <a:off x="2819400" y="5181600"/>
            <a:ext cx="1219200" cy="1066800"/>
          </a:xfrm>
          <a:prstGeom prst="mathMultiply">
            <a:avLst>
              <a:gd name="adj1" fmla="val 9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72000" y="62484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aBMICalculator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438400" y="6248400"/>
            <a:ext cx="19812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ABMICalculator</a:t>
            </a:r>
            <a:endParaRPr lang="en-US" dirty="0"/>
          </a:p>
        </p:txBody>
      </p:sp>
      <p:sp>
        <p:nvSpPr>
          <p:cNvPr id="22" name="Multiply 21"/>
          <p:cNvSpPr/>
          <p:nvPr/>
        </p:nvSpPr>
        <p:spPr>
          <a:xfrm>
            <a:off x="4953000" y="5943600"/>
            <a:ext cx="1219200" cy="1066800"/>
          </a:xfrm>
          <a:prstGeom prst="mathMultiply">
            <a:avLst>
              <a:gd name="adj1" fmla="val 9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0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7" grpId="1" animBg="1"/>
      <p:bldP spid="8" grpId="0" animBg="1"/>
      <p:bldP spid="9" grpId="0" animBg="1"/>
      <p:bldP spid="10" grpId="0" animBg="1"/>
      <p:bldP spid="11" grpId="0" animBg="1"/>
      <p:bldP spid="11" grpId="1" animBg="1"/>
      <p:bldP spid="13" grpId="0" animBg="1"/>
      <p:bldP spid="14" grpId="0" animBg="1"/>
      <p:bldP spid="15" grpId="0" animBg="1"/>
      <p:bldP spid="15" grpId="1" animBg="1"/>
      <p:bldP spid="16" grpId="0" animBg="1"/>
      <p:bldP spid="17" grpId="0" animBg="1"/>
      <p:bldP spid="18" grpId="0" animBg="1"/>
      <p:bldP spid="19" grpId="0" animBg="1"/>
      <p:bldP spid="19" grpId="1" animBg="1"/>
      <p:bldP spid="20" grpId="0" animBg="1"/>
      <p:bldP spid="21" grpId="0" animBg="1"/>
      <p:bldP spid="22" grpId="0" animBg="1"/>
      <p:bldP spid="22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ObjectEditor</a:t>
            </a:r>
            <a:r>
              <a:rPr lang="en-US" dirty="0" smtClean="0"/>
              <a:t> Changes Case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8026" y="1600200"/>
            <a:ext cx="497392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Arrow Connector 4"/>
          <p:cNvCxnSpPr>
            <a:stCxn id="6" idx="0"/>
          </p:cNvCxnSpPr>
          <p:nvPr/>
        </p:nvCxnSpPr>
        <p:spPr>
          <a:xfrm rot="5400000" flipH="1" flipV="1">
            <a:off x="2914650" y="3371850"/>
            <a:ext cx="838200" cy="342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981200" y="3962400"/>
            <a:ext cx="23622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Method name starts with capital letter</a:t>
            </a:r>
            <a:endParaRPr lang="en-US" dirty="0"/>
          </a:p>
        </p:txBody>
      </p:sp>
      <p:cxnSp>
        <p:nvCxnSpPr>
          <p:cNvPr id="9" name="Straight Arrow Connector 8"/>
          <p:cNvCxnSpPr>
            <a:stCxn id="10" idx="0"/>
          </p:cNvCxnSpPr>
          <p:nvPr/>
        </p:nvCxnSpPr>
        <p:spPr>
          <a:xfrm rot="16200000" flipV="1">
            <a:off x="4552950" y="2762250"/>
            <a:ext cx="838200" cy="1562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572000" y="3962400"/>
            <a:ext cx="23622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Adds spaces to names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981200" y="4876800"/>
            <a:ext cx="4953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Different conventions for programmers and end users.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41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 Class?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90486" y="18288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class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int</a:t>
            </a:r>
            <a:r>
              <a:rPr lang="en-US" dirty="0" smtClean="0"/>
              <a:t>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962400" y="1981200"/>
            <a:ext cx="6858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86086" y="2514600"/>
            <a:ext cx="557514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Identifiers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47800" y="1447800"/>
            <a:ext cx="25908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Reserved Words</a:t>
            </a:r>
          </a:p>
          <a:p>
            <a:pPr algn="ctr"/>
            <a:r>
              <a:rPr lang="en-US" dirty="0" smtClean="0"/>
              <a:t>(Keywords)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53000" y="1447800"/>
            <a:ext cx="25908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Program-defined Names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47800" y="2286000"/>
            <a:ext cx="2590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int</a:t>
            </a:r>
            <a:r>
              <a:rPr lang="en-US" b="1" dirty="0" smtClean="0"/>
              <a:t>, double, class, return, public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1447800" y="2971800"/>
            <a:ext cx="2590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boldface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4953000" y="2286000"/>
            <a:ext cx="25908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Variable names, method names, class names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953000" y="3429000"/>
            <a:ext cx="25908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Must begin with a letter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53000" y="4191000"/>
            <a:ext cx="2590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 characters can be letters, digits, or underscore “_”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953000" y="5181600"/>
            <a:ext cx="25908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calculate_bmi2</a:t>
            </a:r>
          </a:p>
          <a:p>
            <a:pPr algn="ctr"/>
            <a:r>
              <a:rPr lang="en-US" dirty="0" smtClean="0"/>
              <a:t>calculateBMI3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93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Identifier Name Choices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1143000"/>
            <a:ext cx="73152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ABMICalculator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double </a:t>
            </a:r>
            <a:r>
              <a:rPr lang="en-US" dirty="0" err="1" smtClean="0"/>
              <a:t>calculateBMI</a:t>
            </a:r>
            <a:r>
              <a:rPr lang="en-US" dirty="0" smtClean="0"/>
              <a:t>(</a:t>
            </a:r>
            <a:r>
              <a:rPr lang="en-US" b="1" dirty="0" smtClean="0"/>
              <a:t>double</a:t>
            </a:r>
            <a:r>
              <a:rPr lang="en-US" dirty="0" smtClean="0"/>
              <a:t> weight, </a:t>
            </a:r>
            <a:r>
              <a:rPr lang="en-US" b="1" dirty="0" smtClean="0"/>
              <a:t>double </a:t>
            </a:r>
            <a:r>
              <a:rPr lang="en-US" dirty="0" smtClean="0"/>
              <a:t>height)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weight/(height*height);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2000" y="4002505"/>
            <a:ext cx="5959642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smtClean="0"/>
              <a:t>C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double </a:t>
            </a:r>
            <a:r>
              <a:rPr lang="en-US" dirty="0" smtClean="0"/>
              <a:t>f (</a:t>
            </a:r>
            <a:r>
              <a:rPr lang="en-US" b="1" dirty="0" smtClean="0"/>
              <a:t>double</a:t>
            </a:r>
            <a:r>
              <a:rPr lang="en-US" dirty="0" smtClean="0"/>
              <a:t> p1, </a:t>
            </a:r>
            <a:r>
              <a:rPr lang="en-US" b="1" dirty="0" smtClean="0"/>
              <a:t>double </a:t>
            </a:r>
            <a:r>
              <a:rPr lang="en-US" dirty="0" smtClean="0"/>
              <a:t>p2)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p1/(p2*p2);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791200" y="3224462"/>
            <a:ext cx="2590800" cy="96653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mnemonic identifier names!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80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Mnemonic?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1143000"/>
            <a:ext cx="73152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ABMICalculator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double </a:t>
            </a:r>
            <a:r>
              <a:rPr lang="en-US" dirty="0" err="1" smtClean="0"/>
              <a:t>calculateBMI</a:t>
            </a:r>
            <a:r>
              <a:rPr lang="en-US" dirty="0" smtClean="0"/>
              <a:t>(</a:t>
            </a:r>
            <a:r>
              <a:rPr lang="en-US" b="1" dirty="0" smtClean="0"/>
              <a:t>double</a:t>
            </a:r>
            <a:r>
              <a:rPr lang="en-US" dirty="0" smtClean="0"/>
              <a:t> weight, </a:t>
            </a:r>
            <a:r>
              <a:rPr lang="en-US" b="1" dirty="0" smtClean="0"/>
              <a:t>double </a:t>
            </a:r>
            <a:r>
              <a:rPr lang="en-US" dirty="0" smtClean="0"/>
              <a:t>height)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weight/(height*height);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70021" y="3657600"/>
            <a:ext cx="5554579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ABMIC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double </a:t>
            </a:r>
            <a:r>
              <a:rPr lang="en-US" dirty="0" err="1" smtClean="0"/>
              <a:t>cBMI</a:t>
            </a:r>
            <a:r>
              <a:rPr lang="en-US" dirty="0" smtClean="0"/>
              <a:t>(</a:t>
            </a:r>
            <a:r>
              <a:rPr lang="en-US" b="1" dirty="0" smtClean="0"/>
              <a:t>double</a:t>
            </a:r>
            <a:r>
              <a:rPr lang="en-US" dirty="0" smtClean="0"/>
              <a:t> w, </a:t>
            </a:r>
            <a:r>
              <a:rPr lang="en-US" b="1" dirty="0" smtClean="0"/>
              <a:t>double </a:t>
            </a:r>
            <a:r>
              <a:rPr lang="en-US" dirty="0" smtClean="0"/>
              <a:t>h)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w/(h*h);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91200" y="3224463"/>
            <a:ext cx="2590800" cy="8141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Acronyms are bad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791200" y="4419600"/>
            <a:ext cx="2590800" cy="8141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self explanatory identifier names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88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96348" y="941614"/>
            <a:ext cx="6570306" cy="2819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Program Objects ~ Manufactured Objects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96347" y="3962400"/>
            <a:ext cx="6570306" cy="2743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2133600" y="1676401"/>
            <a:ext cx="1524000" cy="2612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209800" y="2057400"/>
            <a:ext cx="1295400" cy="8708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406900">
            <a:off x="5081785" y="1691043"/>
            <a:ext cx="1054141" cy="307777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/>
              <a:t>perform 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5105400" y="1937657"/>
            <a:ext cx="896938" cy="1197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002338" y="1195101"/>
            <a:ext cx="1447800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Operations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28292" y="1867095"/>
            <a:ext cx="1447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accelerate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219200" y="4191000"/>
            <a:ext cx="14478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class </a:t>
            </a:r>
            <a:r>
              <a:rPr lang="en-US" dirty="0" err="1" smtClean="0"/>
              <a:t>ASquare</a:t>
            </a:r>
            <a:r>
              <a:rPr lang="en-US" dirty="0" smtClean="0"/>
              <a:t> </a:t>
            </a:r>
            <a:r>
              <a:rPr lang="en-US" dirty="0"/>
              <a:t>Calculator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505200" y="4126468"/>
            <a:ext cx="1752600" cy="978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object </a:t>
            </a:r>
            <a:r>
              <a:rPr lang="en-US" dirty="0" err="1" smtClean="0"/>
              <a:t>ASquare</a:t>
            </a:r>
            <a:r>
              <a:rPr lang="en-US" dirty="0" smtClean="0"/>
              <a:t> Calculator instance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505200" y="5257800"/>
            <a:ext cx="1752600" cy="8749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object </a:t>
            </a:r>
            <a:r>
              <a:rPr lang="en-US" dirty="0" err="1"/>
              <a:t>ASquare</a:t>
            </a:r>
            <a:r>
              <a:rPr lang="en-US" dirty="0"/>
              <a:t> Calculator </a:t>
            </a:r>
            <a:r>
              <a:rPr lang="en-US" dirty="0" smtClean="0"/>
              <a:t>instance</a:t>
            </a:r>
            <a:endParaRPr lang="en-US" dirty="0"/>
          </a:p>
        </p:txBody>
      </p:sp>
      <p:cxnSp>
        <p:nvCxnSpPr>
          <p:cNvPr id="38" name="Straight Arrow Connector 37"/>
          <p:cNvCxnSpPr>
            <a:endCxn id="33" idx="3"/>
          </p:cNvCxnSpPr>
          <p:nvPr/>
        </p:nvCxnSpPr>
        <p:spPr>
          <a:xfrm flipH="1" flipV="1">
            <a:off x="2667000" y="4652665"/>
            <a:ext cx="838200" cy="658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7" idx="1"/>
          </p:cNvCxnSpPr>
          <p:nvPr/>
        </p:nvCxnSpPr>
        <p:spPr>
          <a:xfrm flipH="1" flipV="1">
            <a:off x="1974542" y="5105400"/>
            <a:ext cx="1530658" cy="5898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 rot="325243">
            <a:off x="2585745" y="4768011"/>
            <a:ext cx="1068923" cy="46334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/>
              <a:t>instance of</a:t>
            </a:r>
          </a:p>
        </p:txBody>
      </p:sp>
      <p:cxnSp>
        <p:nvCxnSpPr>
          <p:cNvPr id="47" name="Straight Arrow Connector 46"/>
          <p:cNvCxnSpPr>
            <a:stCxn id="49" idx="1"/>
            <a:endCxn id="34" idx="3"/>
          </p:cNvCxnSpPr>
          <p:nvPr/>
        </p:nvCxnSpPr>
        <p:spPr>
          <a:xfrm flipH="1" flipV="1">
            <a:off x="5257800" y="4615935"/>
            <a:ext cx="811763" cy="2748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002338" y="4126468"/>
            <a:ext cx="1447800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Methods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069563" y="4706116"/>
            <a:ext cx="1447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  <a:r>
              <a:rPr lang="en-US" dirty="0" smtClean="0"/>
              <a:t>quare()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 rot="1133816">
            <a:off x="5193366" y="4452620"/>
            <a:ext cx="926305" cy="798746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 smtClean="0"/>
              <a:t>execute invoke</a:t>
            </a:r>
          </a:p>
          <a:p>
            <a:r>
              <a:rPr lang="en-US" sz="1600" dirty="0" smtClean="0"/>
              <a:t> call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2480956" y="950838"/>
            <a:ext cx="1143000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Factory</a:t>
            </a:r>
          </a:p>
        </p:txBody>
      </p:sp>
      <p:pic>
        <p:nvPicPr>
          <p:cNvPr id="41" name="~PP141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52" name="Picture 141" descr="C:\Users\dewan\AppData\Local\Microsoft\Windows\Temporary Internet Files\Content.IE5\72S7B6UV\MP900400416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18" y="1025510"/>
            <a:ext cx="978099" cy="96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939" name="Picture 67" descr="C:\Program Files\Microsoft Office\MEDIA\CAGCAT10\j0216858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016" y="1466762"/>
            <a:ext cx="1826971" cy="83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7" descr="C:\Program Files\Microsoft Office\MEDIA\CAGCAT10\j0216858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77" y="2667232"/>
            <a:ext cx="1826971" cy="83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 rot="853910">
            <a:off x="2355481" y="1990995"/>
            <a:ext cx="1566645" cy="52322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/>
              <a:t>manufactured by</a:t>
            </a:r>
          </a:p>
        </p:txBody>
      </p:sp>
    </p:spTree>
    <p:custDataLst>
      <p:tags r:id="rId1"/>
    </p:custDataLst>
  </p:cSld>
  <p:clrMapOvr>
    <a:masterClrMapping/>
  </p:clrMapOvr>
  <p:transition advTm="3151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8" grpId="0" animBg="1"/>
      <p:bldP spid="25" grpId="0" animBg="1"/>
      <p:bldP spid="27" grpId="0" animBg="1"/>
      <p:bldP spid="35" grpId="0" animBg="1"/>
      <p:bldP spid="1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 Explanatory Program?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0" y="1143000"/>
            <a:ext cx="73152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ABMICalculator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double </a:t>
            </a:r>
            <a:r>
              <a:rPr lang="en-US" dirty="0" err="1" smtClean="0"/>
              <a:t>calculateBMI</a:t>
            </a:r>
            <a:r>
              <a:rPr lang="en-US" dirty="0" smtClean="0"/>
              <a:t>(</a:t>
            </a:r>
            <a:r>
              <a:rPr lang="en-US" b="1" dirty="0" smtClean="0"/>
              <a:t>double</a:t>
            </a:r>
            <a:r>
              <a:rPr lang="en-US" dirty="0" smtClean="0"/>
              <a:t> weight, </a:t>
            </a:r>
            <a:r>
              <a:rPr lang="en-US" b="1" dirty="0" smtClean="0"/>
              <a:t>double </a:t>
            </a:r>
            <a:r>
              <a:rPr lang="en-US" dirty="0" smtClean="0"/>
              <a:t>height)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weight/(height*height);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41947" y="3810000"/>
            <a:ext cx="7315200" cy="2362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ABMICalculator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dirty="0"/>
              <a:t> </a:t>
            </a:r>
            <a:r>
              <a:rPr lang="en-US" dirty="0" smtClean="0"/>
              <a:t>     // weight is in </a:t>
            </a:r>
            <a:r>
              <a:rPr lang="en-US" dirty="0" err="1" smtClean="0"/>
              <a:t>Kgs</a:t>
            </a:r>
            <a:r>
              <a:rPr lang="en-US" dirty="0" smtClean="0"/>
              <a:t>, height in </a:t>
            </a:r>
            <a:r>
              <a:rPr lang="en-US" dirty="0" err="1" smtClean="0"/>
              <a:t>metres</a:t>
            </a:r>
            <a:endParaRPr lang="en-US" dirty="0" smtClean="0"/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double </a:t>
            </a:r>
            <a:r>
              <a:rPr lang="en-US" dirty="0" err="1" smtClean="0"/>
              <a:t>calculateBMI</a:t>
            </a:r>
            <a:r>
              <a:rPr lang="en-US" dirty="0" smtClean="0"/>
              <a:t>(</a:t>
            </a:r>
            <a:r>
              <a:rPr lang="en-US" b="1" dirty="0" smtClean="0"/>
              <a:t>double</a:t>
            </a:r>
            <a:r>
              <a:rPr lang="en-US" dirty="0" smtClean="0"/>
              <a:t> weight, </a:t>
            </a:r>
            <a:r>
              <a:rPr lang="en-US" b="1" dirty="0" smtClean="0"/>
              <a:t>double </a:t>
            </a:r>
            <a:r>
              <a:rPr lang="en-US" dirty="0" smtClean="0"/>
              <a:t>height)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weight/(height*height);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235242" y="4267200"/>
            <a:ext cx="4800600" cy="5334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35242" y="5101390"/>
            <a:ext cx="6934200" cy="7339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Comment: Any </a:t>
            </a:r>
            <a:r>
              <a:rPr lang="en-US" dirty="0"/>
              <a:t>code in the program removed by the </a:t>
            </a:r>
            <a:r>
              <a:rPr lang="en-US" dirty="0" smtClean="0"/>
              <a:t>compiler.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43263" y="5943600"/>
            <a:ext cx="6934200" cy="7339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Single-line Comment: Begins with // and ends at line end.</a:t>
            </a:r>
          </a:p>
        </p:txBody>
      </p:sp>
    </p:spTree>
    <p:extLst>
      <p:ext uri="{BB962C8B-B14F-4D97-AF65-F5344CB8AC3E}">
        <p14:creationId xmlns:p14="http://schemas.microsoft.com/office/powerpoint/2010/main" val="274909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2057400"/>
            <a:ext cx="7239000" cy="2133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 anchorCtr="1"/>
          <a:lstStyle/>
          <a:p>
            <a:pPr>
              <a:spcBef>
                <a:spcPct val="0"/>
              </a:spcBef>
            </a:pP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ABMICalculator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double </a:t>
            </a:r>
            <a:r>
              <a:rPr lang="en-US" dirty="0" err="1" smtClean="0"/>
              <a:t>calculateBMI</a:t>
            </a:r>
            <a:r>
              <a:rPr lang="en-US" dirty="0" smtClean="0"/>
              <a:t>(</a:t>
            </a:r>
            <a:r>
              <a:rPr lang="en-US" b="1" dirty="0" smtClean="0"/>
              <a:t>double</a:t>
            </a:r>
            <a:r>
              <a:rPr lang="en-US" dirty="0" smtClean="0"/>
              <a:t> weight, </a:t>
            </a:r>
            <a:r>
              <a:rPr lang="en-US" b="1" dirty="0" smtClean="0"/>
              <a:t>double </a:t>
            </a:r>
            <a:r>
              <a:rPr lang="en-US" dirty="0" smtClean="0"/>
              <a:t>height)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(height*</a:t>
            </a:r>
            <a:r>
              <a:rPr lang="en-US" dirty="0" err="1" smtClean="0"/>
              <a:t>heigh</a:t>
            </a:r>
            <a:r>
              <a:rPr lang="en-US" dirty="0" smtClean="0"/>
              <a:t>)/weight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43200" y="4724400"/>
            <a:ext cx="16002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Syntax Error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90600" y="4724400"/>
            <a:ext cx="16002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Logic Error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324600" y="4724400"/>
            <a:ext cx="16002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Semantics Error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72000" y="4724400"/>
            <a:ext cx="16002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Access Error</a:t>
            </a:r>
            <a:endParaRPr lang="en-US" dirty="0"/>
          </a:p>
        </p:txBody>
      </p:sp>
      <p:cxnSp>
        <p:nvCxnSpPr>
          <p:cNvPr id="10" name="Straight Arrow Connector 9"/>
          <p:cNvCxnSpPr>
            <a:stCxn id="5" idx="0"/>
          </p:cNvCxnSpPr>
          <p:nvPr/>
        </p:nvCxnSpPr>
        <p:spPr>
          <a:xfrm rot="16200000" flipV="1">
            <a:off x="2190750" y="3371850"/>
            <a:ext cx="685800" cy="20193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0"/>
          </p:cNvCxnSpPr>
          <p:nvPr/>
        </p:nvCxnSpPr>
        <p:spPr>
          <a:xfrm rot="5400000" flipH="1" flipV="1">
            <a:off x="3867150" y="3181350"/>
            <a:ext cx="1219200" cy="18669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0"/>
          </p:cNvCxnSpPr>
          <p:nvPr/>
        </p:nvCxnSpPr>
        <p:spPr>
          <a:xfrm rot="16200000" flipV="1">
            <a:off x="5086350" y="2686050"/>
            <a:ext cx="1066800" cy="30099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0"/>
          </p:cNvCxnSpPr>
          <p:nvPr/>
        </p:nvCxnSpPr>
        <p:spPr>
          <a:xfrm rot="5400000" flipH="1" flipV="1">
            <a:off x="1657350" y="3790950"/>
            <a:ext cx="1066800" cy="8001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8" idx="0"/>
          </p:cNvCxnSpPr>
          <p:nvPr/>
        </p:nvCxnSpPr>
        <p:spPr>
          <a:xfrm rot="16200000" flipV="1">
            <a:off x="2228850" y="1581150"/>
            <a:ext cx="2209800" cy="40767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8" idx="0"/>
          </p:cNvCxnSpPr>
          <p:nvPr/>
        </p:nvCxnSpPr>
        <p:spPr>
          <a:xfrm rot="16200000" flipV="1">
            <a:off x="2724150" y="2076450"/>
            <a:ext cx="1676400" cy="36195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~PP154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54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Javac</a:t>
            </a:r>
            <a:r>
              <a:rPr lang="en-US" dirty="0" smtClean="0"/>
              <a:t> Syntax Error Reporting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83906" y="1676400"/>
            <a:ext cx="8077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chemeClr val="tx1"/>
                </a:solidFill>
              </a:rPr>
              <a:t>ABMICalculator.java (3,3) : error J0232: Expected '{' or ';'</a:t>
            </a:r>
          </a:p>
          <a:p>
            <a:pPr algn="l">
              <a:spcBef>
                <a:spcPct val="0"/>
              </a:spcBef>
            </a:pPr>
            <a:r>
              <a:rPr lang="en-US" dirty="0">
                <a:solidFill>
                  <a:schemeClr val="tx1"/>
                </a:solidFill>
              </a:rPr>
              <a:t>ABMICalculator.java (3,3) : error J0021: Expected type </a:t>
            </a:r>
            <a:r>
              <a:rPr lang="en-US" dirty="0" err="1">
                <a:solidFill>
                  <a:schemeClr val="tx1"/>
                </a:solidFill>
              </a:rPr>
              <a:t>specifier</a:t>
            </a:r>
            <a:endParaRPr lang="en-US" dirty="0">
              <a:solidFill>
                <a:schemeClr val="tx1"/>
              </a:solidFill>
            </a:endParaRPr>
          </a:p>
          <a:p>
            <a:pPr algn="l">
              <a:spcBef>
                <a:spcPct val="0"/>
              </a:spcBef>
            </a:pPr>
            <a:r>
              <a:rPr lang="en-US" dirty="0">
                <a:solidFill>
                  <a:schemeClr val="tx1"/>
                </a:solidFill>
              </a:rPr>
              <a:t>ABMICalculator.java (3,3) : error J0019: Expected identifier</a:t>
            </a:r>
          </a:p>
          <a:p>
            <a:pPr algn="l">
              <a:spcBef>
                <a:spcPct val="0"/>
              </a:spcBef>
            </a:pPr>
            <a:r>
              <a:rPr lang="en-US" dirty="0">
                <a:solidFill>
                  <a:schemeClr val="tx1"/>
                </a:solidFill>
              </a:rPr>
              <a:t>ABMICalculator.java (5,1) : error J0020: Expected 'class' </a:t>
            </a:r>
            <a:r>
              <a:rPr lang="en-US" dirty="0" smtClean="0">
                <a:solidFill>
                  <a:schemeClr val="tx1"/>
                </a:solidFill>
              </a:rPr>
              <a:t>or 'identifier</a:t>
            </a:r>
            <a:r>
              <a:rPr lang="en-US" dirty="0">
                <a:solidFill>
                  <a:schemeClr val="tx1"/>
                </a:solidFill>
              </a:rPr>
              <a:t>'</a:t>
            </a:r>
          </a:p>
        </p:txBody>
      </p:sp>
      <p:sp>
        <p:nvSpPr>
          <p:cNvPr id="4" name="Rectangle 3"/>
          <p:cNvSpPr/>
          <p:nvPr/>
        </p:nvSpPr>
        <p:spPr>
          <a:xfrm>
            <a:off x="1503106" y="4019729"/>
            <a:ext cx="1524000" cy="533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Line Number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55706" y="4019729"/>
            <a:ext cx="1524000" cy="533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Character Number</a:t>
            </a:r>
            <a:endParaRPr lang="en-US" dirty="0"/>
          </a:p>
        </p:txBody>
      </p:sp>
      <p:cxnSp>
        <p:nvCxnSpPr>
          <p:cNvPr id="7" name="Straight Arrow Connector 6"/>
          <p:cNvCxnSpPr>
            <a:stCxn id="4" idx="0"/>
          </p:cNvCxnSpPr>
          <p:nvPr/>
        </p:nvCxnSpPr>
        <p:spPr>
          <a:xfrm rot="5400000" flipH="1" flipV="1">
            <a:off x="1922206" y="3143429"/>
            <a:ext cx="12192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8" name="Straight Arrow Connector 7"/>
          <p:cNvCxnSpPr>
            <a:stCxn id="5" idx="0"/>
          </p:cNvCxnSpPr>
          <p:nvPr/>
        </p:nvCxnSpPr>
        <p:spPr>
          <a:xfrm rot="16200000" flipV="1">
            <a:off x="2912806" y="2914829"/>
            <a:ext cx="12192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5029200"/>
            <a:ext cx="727341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74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Eclipse: We’ve </a:t>
            </a:r>
            <a:r>
              <a:rPr lang="en-US" dirty="0"/>
              <a:t>C</a:t>
            </a:r>
            <a:r>
              <a:rPr lang="en-US" dirty="0" smtClean="0"/>
              <a:t>ome a Long </a:t>
            </a:r>
            <a:r>
              <a:rPr lang="en-US" dirty="0"/>
              <a:t>W</a:t>
            </a:r>
            <a:r>
              <a:rPr lang="en-US" dirty="0" smtClean="0"/>
              <a:t>ay</a:t>
            </a:r>
            <a:endParaRPr lang="en-US" dirty="0"/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41807"/>
            <a:ext cx="424815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5" t="17634" r="36307" b="64818"/>
          <a:stretch/>
        </p:blipFill>
        <p:spPr bwMode="auto">
          <a:xfrm>
            <a:off x="3126370" y="2662720"/>
            <a:ext cx="4291314" cy="1482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008" y="4343400"/>
            <a:ext cx="328612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ight Arrow 10"/>
          <p:cNvSpPr/>
          <p:nvPr/>
        </p:nvSpPr>
        <p:spPr>
          <a:xfrm rot="679177">
            <a:off x="1049017" y="1348058"/>
            <a:ext cx="2169729" cy="810268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/>
              <a:t>Place (Hover 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mouse  </a:t>
            </a:r>
            <a:r>
              <a:rPr lang="en-US" sz="1600" dirty="0"/>
              <a:t>on error</a:t>
            </a:r>
          </a:p>
        </p:txBody>
      </p:sp>
      <p:sp>
        <p:nvSpPr>
          <p:cNvPr id="12" name="Right Arrow 11"/>
          <p:cNvSpPr/>
          <p:nvPr/>
        </p:nvSpPr>
        <p:spPr>
          <a:xfrm rot="679177">
            <a:off x="867356" y="2719659"/>
            <a:ext cx="2169729" cy="810268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/>
              <a:t>Click</a:t>
            </a:r>
          </a:p>
          <a:p>
            <a:r>
              <a:rPr lang="en-US" sz="1600" dirty="0" smtClean="0"/>
              <a:t>mouse  </a:t>
            </a:r>
            <a:r>
              <a:rPr lang="en-US" sz="1600" dirty="0"/>
              <a:t>on error</a:t>
            </a:r>
          </a:p>
        </p:txBody>
      </p:sp>
    </p:spTree>
    <p:extLst>
      <p:ext uri="{BB962C8B-B14F-4D97-AF65-F5344CB8AC3E}">
        <p14:creationId xmlns:p14="http://schemas.microsoft.com/office/powerpoint/2010/main" val="366960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Access Error</a:t>
            </a:r>
            <a:endParaRPr lang="en-US" dirty="0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1828800"/>
            <a:ext cx="38385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You instantiate a </a:t>
            </a:r>
            <a:r>
              <a:rPr lang="en-US" dirty="0" err="1" smtClean="0"/>
              <a:t>ABMICalculator</a:t>
            </a:r>
            <a:r>
              <a:rPr lang="en-US" dirty="0" smtClean="0"/>
              <a:t> object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3048000"/>
            <a:ext cx="7924800" cy="533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but there is no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ABMICalculator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menu item</a:t>
            </a: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5410200"/>
            <a:ext cx="7924800" cy="121920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Reason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en-US" sz="2400" dirty="0" smtClean="0"/>
              <a:t>You have not defined any public methods in </a:t>
            </a:r>
            <a:r>
              <a:rPr lang="en-US" sz="2400" dirty="0" err="1" smtClean="0"/>
              <a:t>ABMICalculator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~PP320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733800"/>
            <a:ext cx="240982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875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build="p"/>
      <p:bldP spid="6" grpId="0" build="p"/>
      <p:bldP spid="7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Error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While instantiating a </a:t>
            </a:r>
            <a:r>
              <a:rPr lang="en-US" dirty="0" err="1" smtClean="0"/>
              <a:t>AXYZCalculator</a:t>
            </a:r>
            <a:r>
              <a:rPr lang="en-US" dirty="0" smtClean="0"/>
              <a:t> object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3048000"/>
            <a:ext cx="7924800" cy="533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 get the following error</a:t>
            </a: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4876800"/>
            <a:ext cx="7924800" cy="1752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Reason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en-US" sz="2400" dirty="0" err="1" smtClean="0"/>
              <a:t>AXYZCalculator</a:t>
            </a:r>
            <a:r>
              <a:rPr lang="en-US" sz="2400" dirty="0" smtClean="0"/>
              <a:t> class does not exist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3581400"/>
            <a:ext cx="30289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857375"/>
            <a:ext cx="38385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9924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Error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33400"/>
          </a:xfrm>
        </p:spPr>
        <p:txBody>
          <a:bodyPr>
            <a:normAutofit/>
          </a:bodyPr>
          <a:lstStyle/>
          <a:p>
            <a:r>
              <a:rPr lang="en-US" dirty="0" smtClean="0"/>
              <a:t>While instantiating a </a:t>
            </a:r>
            <a:r>
              <a:rPr lang="en-US" dirty="0" err="1" smtClean="0"/>
              <a:t>abmicalculator</a:t>
            </a:r>
            <a:r>
              <a:rPr lang="en-US" dirty="0" smtClean="0"/>
              <a:t> object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3048000"/>
            <a:ext cx="7924800" cy="533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 get the following error</a:t>
            </a: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5562600"/>
            <a:ext cx="7924800" cy="1066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Reason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en-US" sz="2400" dirty="0" smtClean="0"/>
              <a:t>Class name is spelled with incorrect case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6025" y="1857375"/>
            <a:ext cx="38385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505200"/>
            <a:ext cx="38576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9395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 Error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334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When invoking the Square method in </a:t>
            </a:r>
            <a:r>
              <a:rPr lang="en-US" dirty="0" err="1" smtClean="0"/>
              <a:t>ASquareCalculator</a:t>
            </a:r>
            <a:endParaRPr lang="en-US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3048000"/>
            <a:ext cx="7924800" cy="533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 get the following error</a:t>
            </a: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5562600"/>
            <a:ext cx="7924800" cy="106680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Reason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en-US" sz="2400" dirty="0" smtClean="0"/>
              <a:t>Parameter value is not in the function domain (set of allowed parameter values)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828800"/>
            <a:ext cx="38385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3581400"/>
            <a:ext cx="27336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8390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81000" y="3733800"/>
            <a:ext cx="8275638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SquareCalculatorDriver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</a:p>
          <a:p>
            <a:pPr>
              <a:spcBef>
                <a:spcPct val="0"/>
              </a:spcBef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System.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out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.println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dirty="0">
                <a:solidFill>
                  <a:srgbClr val="000000"/>
                </a:solidFill>
                <a:latin typeface="Courier New"/>
              </a:rPr>
              <a:t>(</a:t>
            </a:r>
          </a:p>
          <a:p>
            <a:r>
              <a:rPr lang="en-US" dirty="0">
                <a:solidFill>
                  <a:srgbClr val="000000"/>
                </a:solidFill>
                <a:latin typeface="Courier New"/>
              </a:rPr>
              <a:t>      (</a:t>
            </a:r>
            <a:r>
              <a:rPr lang="en-US" b="1" dirty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/>
              </a:rPr>
              <a:t>ASquareCalculator</a:t>
            </a:r>
            <a:r>
              <a:rPr lang="en-US" b="1" dirty="0">
                <a:solidFill>
                  <a:srgbClr val="000000"/>
                </a:solidFill>
                <a:latin typeface="Courier New"/>
              </a:rPr>
              <a:t>()).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square(5));</a:t>
            </a:r>
            <a:r>
              <a:rPr lang="en-US" dirty="0" smtClean="0">
                <a:solidFill>
                  <a:schemeClr val="tx1"/>
                </a:solidFill>
              </a:rPr>
              <a:t>  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146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on Objects: Integrated instantiation and method invocation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248400" y="1981200"/>
            <a:ext cx="24384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Instantiation and method invocation in one expression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791200" y="2819400"/>
            <a:ext cx="1906588" cy="2667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64622592"/>
      </p:ext>
    </p:extLst>
  </p:cSld>
  <p:clrMapOvr>
    <a:masterClrMapping/>
  </p:clrMapOvr>
  <p:transition advTm="26011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Object Variables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46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3733800"/>
            <a:ext cx="78486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SquareCalculatorUser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</a:p>
          <a:p>
            <a:pPr>
              <a:spcBef>
                <a:spcPct val="0"/>
              </a:spcBef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();</a:t>
            </a:r>
          </a:p>
          <a:p>
            <a:pPr>
              <a:spcBef>
                <a:spcPct val="0"/>
              </a:spcBef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</a:t>
            </a:r>
            <a:r>
              <a:rPr lang="en-US" dirty="0" err="1">
                <a:solidFill>
                  <a:schemeClr val="tx1"/>
                </a:solidFill>
              </a:rPr>
              <a:t>System.out.println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squareCalculator.square</a:t>
            </a:r>
            <a:r>
              <a:rPr lang="en-US" dirty="0">
                <a:solidFill>
                  <a:schemeClr val="tx1"/>
                </a:solidFill>
              </a:rPr>
              <a:t>(5</a:t>
            </a:r>
            <a:r>
              <a:rPr lang="en-US" dirty="0" smtClean="0">
                <a:solidFill>
                  <a:schemeClr val="tx1"/>
                </a:solidFill>
              </a:rPr>
              <a:t>));</a:t>
            </a:r>
          </a:p>
          <a:p>
            <a:pPr>
              <a:spcBef>
                <a:spcPct val="0"/>
              </a:spcBef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squareCalculator.square</a:t>
            </a:r>
            <a:r>
              <a:rPr lang="en-US" dirty="0" smtClean="0">
                <a:solidFill>
                  <a:schemeClr val="tx1"/>
                </a:solidFill>
              </a:rPr>
              <a:t>(341));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791200" y="2667000"/>
            <a:ext cx="25527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>
                <a:latin typeface="Calibri" pitchFamily="34" charset="0"/>
                <a:cs typeface="Calibri" pitchFamily="34" charset="0"/>
              </a:rPr>
              <a:t>ASquareCalculator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type</a:t>
            </a:r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 flipH="1">
            <a:off x="2362200" y="3352800"/>
            <a:ext cx="4705350" cy="160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8" name="~PP253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248400" y="3728976"/>
            <a:ext cx="2332038" cy="9620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A variable that holds instances of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ASquareCalculator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3" name="Straight Arrow Connector 22"/>
          <p:cNvCxnSpPr>
            <a:stCxn id="20" idx="1"/>
          </p:cNvCxnSpPr>
          <p:nvPr/>
        </p:nvCxnSpPr>
        <p:spPr>
          <a:xfrm flipH="1">
            <a:off x="3852442" y="4209989"/>
            <a:ext cx="2395958" cy="7430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248400" y="5764213"/>
            <a:ext cx="2332038" cy="9112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An instance of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ASquareCalculator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6591300" y="5334000"/>
            <a:ext cx="628650" cy="4429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105400" y="4953000"/>
            <a:ext cx="28194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914400" y="4953000"/>
            <a:ext cx="20574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035461" y="4926475"/>
            <a:ext cx="1993739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831910" y="6172200"/>
            <a:ext cx="350209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Invoke method on object being held by variable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squareCalculator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582955" y="5867400"/>
            <a:ext cx="989045" cy="3686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033355" y="5533685"/>
            <a:ext cx="3138845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3879488"/>
      </p:ext>
    </p:extLst>
  </p:cSld>
  <p:clrMapOvr>
    <a:masterClrMapping/>
  </p:clrMapOvr>
  <p:transition advTm="319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 animBg="1"/>
      <p:bldP spid="12" grpId="0" animBg="1"/>
      <p:bldP spid="20" grpId="0" animBg="1"/>
      <p:bldP spid="31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96347" y="3840162"/>
            <a:ext cx="6570306" cy="25606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96348" y="941614"/>
            <a:ext cx="6570306" cy="2819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Factories and Classes as Objects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2133600" y="1676401"/>
            <a:ext cx="1524000" cy="2612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2209800" y="2057400"/>
            <a:ext cx="1295400" cy="8708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853910">
            <a:off x="2355481" y="1990995"/>
            <a:ext cx="1566645" cy="52322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/>
              <a:t>manufactured by</a:t>
            </a:r>
          </a:p>
        </p:txBody>
      </p:sp>
      <p:sp>
        <p:nvSpPr>
          <p:cNvPr id="18" name="TextBox 17"/>
          <p:cNvSpPr txBox="1"/>
          <p:nvPr/>
        </p:nvSpPr>
        <p:spPr>
          <a:xfrm rot="406900">
            <a:off x="5103470" y="1653140"/>
            <a:ext cx="1054141" cy="307777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/>
              <a:t>perform 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5105400" y="1937657"/>
            <a:ext cx="896938" cy="1197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002338" y="1195101"/>
            <a:ext cx="1447800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Operations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28292" y="1867095"/>
            <a:ext cx="1447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accelerate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219200" y="4068762"/>
            <a:ext cx="14478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class </a:t>
            </a:r>
            <a:r>
              <a:rPr lang="en-US" dirty="0" err="1" smtClean="0"/>
              <a:t>ASquare</a:t>
            </a:r>
            <a:r>
              <a:rPr lang="en-US" dirty="0" smtClean="0"/>
              <a:t> </a:t>
            </a:r>
            <a:r>
              <a:rPr lang="en-US" dirty="0"/>
              <a:t>Calculator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505200" y="4004230"/>
            <a:ext cx="1752600" cy="97893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object </a:t>
            </a:r>
            <a:r>
              <a:rPr lang="en-US" dirty="0" err="1" smtClean="0"/>
              <a:t>ASquare</a:t>
            </a:r>
            <a:r>
              <a:rPr lang="en-US" dirty="0" smtClean="0"/>
              <a:t> Calculator instance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505200" y="5135562"/>
            <a:ext cx="1752600" cy="8749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object </a:t>
            </a:r>
            <a:r>
              <a:rPr lang="en-US" dirty="0" err="1"/>
              <a:t>ASquare</a:t>
            </a:r>
            <a:r>
              <a:rPr lang="en-US" dirty="0"/>
              <a:t> Calculator </a:t>
            </a:r>
            <a:r>
              <a:rPr lang="en-US" dirty="0" smtClean="0"/>
              <a:t>instance</a:t>
            </a:r>
            <a:endParaRPr lang="en-US" dirty="0"/>
          </a:p>
        </p:txBody>
      </p:sp>
      <p:cxnSp>
        <p:nvCxnSpPr>
          <p:cNvPr id="38" name="Straight Arrow Connector 37"/>
          <p:cNvCxnSpPr>
            <a:endCxn id="33" idx="3"/>
          </p:cNvCxnSpPr>
          <p:nvPr/>
        </p:nvCxnSpPr>
        <p:spPr>
          <a:xfrm flipH="1" flipV="1">
            <a:off x="2667000" y="4530427"/>
            <a:ext cx="838200" cy="658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7" idx="1"/>
          </p:cNvCxnSpPr>
          <p:nvPr/>
        </p:nvCxnSpPr>
        <p:spPr>
          <a:xfrm flipH="1" flipV="1">
            <a:off x="1974542" y="4983162"/>
            <a:ext cx="1530658" cy="5898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 rot="325243">
            <a:off x="2585745" y="4645773"/>
            <a:ext cx="1068923" cy="463345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/>
              <a:t>instance of</a:t>
            </a:r>
          </a:p>
        </p:txBody>
      </p:sp>
      <p:cxnSp>
        <p:nvCxnSpPr>
          <p:cNvPr id="47" name="Straight Arrow Connector 46"/>
          <p:cNvCxnSpPr>
            <a:stCxn id="49" idx="1"/>
            <a:endCxn id="34" idx="3"/>
          </p:cNvCxnSpPr>
          <p:nvPr/>
        </p:nvCxnSpPr>
        <p:spPr>
          <a:xfrm flipH="1" flipV="1">
            <a:off x="5257800" y="4493697"/>
            <a:ext cx="811763" cy="2748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002338" y="3840162"/>
            <a:ext cx="1447800" cy="533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Instance Methods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6069563" y="4583878"/>
            <a:ext cx="1447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  <a:r>
              <a:rPr lang="en-US" dirty="0" smtClean="0"/>
              <a:t>quare()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 rot="1133816">
            <a:off x="5256675" y="4340917"/>
            <a:ext cx="926305" cy="407787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 smtClean="0"/>
              <a:t>invoke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80956" y="950838"/>
            <a:ext cx="1143000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Factory</a:t>
            </a:r>
          </a:p>
        </p:txBody>
      </p:sp>
      <p:pic>
        <p:nvPicPr>
          <p:cNvPr id="52" name="Picture 141" descr="C:\Users\dewan\AppData\Local\Microsoft\Windows\Temporary Internet Files\Content.IE5\72S7B6UV\MP90040041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18" y="1025510"/>
            <a:ext cx="978099" cy="96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939" name="Picture 67" descr="C:\Program Files\Microsoft Office\MEDIA\CAGCAT10\j0216858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016" y="1466762"/>
            <a:ext cx="1826971" cy="83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7" descr="C:\Program Files\Microsoft Office\MEDIA\CAGCAT10\j0216858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77" y="2667232"/>
            <a:ext cx="1826971" cy="83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66800" y="2477869"/>
            <a:ext cx="14478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  <a:r>
              <a:rPr lang="en-US" dirty="0" smtClean="0"/>
              <a:t>tart assembly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128396" y="3239278"/>
            <a:ext cx="2072004" cy="48441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Factory Operations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1602842" y="1865231"/>
            <a:ext cx="239082" cy="584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5257800" y="2090057"/>
            <a:ext cx="896938" cy="1197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 rot="3223873">
            <a:off x="1549925" y="2003692"/>
            <a:ext cx="1054141" cy="307777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/>
              <a:t>perform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49693" y="5986212"/>
            <a:ext cx="2379647" cy="3844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Class (static) Methods</a:t>
            </a:r>
            <a:endParaRPr lang="en-US" dirty="0"/>
          </a:p>
        </p:txBody>
      </p:sp>
      <p:cxnSp>
        <p:nvCxnSpPr>
          <p:cNvPr id="45" name="Straight Arrow Connector 44"/>
          <p:cNvCxnSpPr/>
          <p:nvPr/>
        </p:nvCxnSpPr>
        <p:spPr>
          <a:xfrm flipH="1" flipV="1">
            <a:off x="1917456" y="5003022"/>
            <a:ext cx="228857" cy="5340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 rot="4188061">
            <a:off x="1342710" y="5083623"/>
            <a:ext cx="881720" cy="372817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dirty="0" smtClean="0"/>
              <a:t>invoke</a:t>
            </a:r>
          </a:p>
        </p:txBody>
      </p:sp>
      <p:pic>
        <p:nvPicPr>
          <p:cNvPr id="53" name="~PP52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6002338" y="5177233"/>
            <a:ext cx="2762379" cy="6134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z="1600" dirty="0" smtClean="0"/>
              <a:t>Since class can be active, more like a factory than a blue print. </a:t>
            </a:r>
            <a:endParaRPr lang="en-US" sz="1600" dirty="0"/>
          </a:p>
        </p:txBody>
      </p:sp>
      <p:sp>
        <p:nvSpPr>
          <p:cNvPr id="43" name="TextBox 42"/>
          <p:cNvSpPr txBox="1"/>
          <p:nvPr/>
        </p:nvSpPr>
        <p:spPr>
          <a:xfrm>
            <a:off x="1409699" y="5537042"/>
            <a:ext cx="14478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  <a:r>
              <a:rPr lang="en-US" dirty="0" smtClean="0"/>
              <a:t>quare()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5987225" y="5911592"/>
            <a:ext cx="2762379" cy="6134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z="1600" dirty="0" smtClean="0"/>
              <a:t>Factory-metaphor != factory pattern. </a:t>
            </a:r>
            <a:endParaRPr lang="en-US" sz="1600" dirty="0"/>
          </a:p>
        </p:txBody>
      </p:sp>
      <p:sp>
        <p:nvSpPr>
          <p:cNvPr id="56" name="Rectangle 55"/>
          <p:cNvSpPr/>
          <p:nvPr/>
        </p:nvSpPr>
        <p:spPr>
          <a:xfrm>
            <a:off x="5987224" y="3723692"/>
            <a:ext cx="1488867" cy="65064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077382" y="5906374"/>
            <a:ext cx="2596782" cy="494426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5618100" y="2599651"/>
            <a:ext cx="2916300" cy="7531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z="1600" dirty="0" smtClean="0"/>
              <a:t>Class (instance) method: method invoked on class (class instance)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2021603"/>
      </p:ext>
    </p:extLst>
  </p:cSld>
  <p:clrMapOvr>
    <a:masterClrMapping/>
  </p:clrMapOvr>
  <p:transition advTm="3151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Uniinitialized</a:t>
            </a:r>
            <a:r>
              <a:rPr lang="en-US" dirty="0" smtClean="0"/>
              <a:t> Object Variable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4600" y="1143000"/>
            <a:ext cx="3733800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ASquareCalculator</a:t>
            </a:r>
            <a:r>
              <a:rPr lang="en-US" dirty="0" smtClean="0"/>
              <a:t>  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 lvl="1"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err="1" smtClean="0"/>
              <a:t>int</a:t>
            </a:r>
            <a:r>
              <a:rPr lang="en-US" dirty="0" smtClean="0"/>
              <a:t> square(</a:t>
            </a:r>
            <a:r>
              <a:rPr lang="en-US" b="1" dirty="0" err="1" smtClean="0"/>
              <a:t>int</a:t>
            </a:r>
            <a:r>
              <a:rPr lang="en-US" dirty="0" smtClean="0"/>
              <a:t> x) 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 smtClean="0"/>
              <a:t>	return</a:t>
            </a:r>
            <a:r>
              <a:rPr lang="en-US" dirty="0" smtClean="0"/>
              <a:t> x*x;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3733800"/>
            <a:ext cx="7848600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</a:t>
            </a:r>
            <a:r>
              <a:rPr lang="en-US" dirty="0" err="1" smtClean="0"/>
              <a:t>SquareCalculatorUser</a:t>
            </a: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{</a:t>
            </a:r>
          </a:p>
          <a:p>
            <a:pPr>
              <a:spcBef>
                <a:spcPct val="0"/>
              </a:spcBef>
            </a:pP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 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main (String[] </a:t>
            </a:r>
            <a:r>
              <a:rPr lang="en-US" dirty="0" err="1" smtClean="0">
                <a:solidFill>
                  <a:schemeClr val="tx1"/>
                </a:solidFill>
              </a:rPr>
              <a:t>args</a:t>
            </a:r>
            <a:r>
              <a:rPr lang="en-US" dirty="0" smtClean="0">
                <a:solidFill>
                  <a:schemeClr val="tx1"/>
                </a:solidFill>
              </a:rPr>
              <a:t>) </a:t>
            </a:r>
          </a:p>
          <a:p>
            <a:pPr>
              <a:spcBef>
                <a:spcPct val="0"/>
              </a:spcBef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squareCalculator</a:t>
            </a:r>
            <a:r>
              <a:rPr lang="en-US" dirty="0" smtClean="0">
                <a:solidFill>
                  <a:schemeClr val="tx1"/>
                </a:solidFill>
              </a:rPr>
              <a:t> ;</a:t>
            </a:r>
          </a:p>
          <a:p>
            <a:pPr>
              <a:spcBef>
                <a:spcPct val="0"/>
              </a:spcBef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squareCalculator.square</a:t>
            </a:r>
            <a:r>
              <a:rPr lang="en-US" dirty="0">
                <a:solidFill>
                  <a:schemeClr val="tx1"/>
                </a:solidFill>
              </a:rPr>
              <a:t>(5</a:t>
            </a:r>
            <a:r>
              <a:rPr lang="en-US" dirty="0" smtClean="0">
                <a:solidFill>
                  <a:schemeClr val="tx1"/>
                </a:solidFill>
              </a:rPr>
              <a:t>));</a:t>
            </a:r>
          </a:p>
          <a:p>
            <a:pPr>
              <a:spcBef>
                <a:spcPct val="0"/>
              </a:spcBef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</a:t>
            </a:r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 (</a:t>
            </a:r>
            <a:r>
              <a:rPr lang="en-US" dirty="0" err="1" smtClean="0">
                <a:solidFill>
                  <a:schemeClr val="tx1"/>
                </a:solidFill>
              </a:rPr>
              <a:t>squareCalculator.square</a:t>
            </a:r>
            <a:r>
              <a:rPr lang="en-US" dirty="0" smtClean="0">
                <a:solidFill>
                  <a:schemeClr val="tx1"/>
                </a:solidFill>
              </a:rPr>
              <a:t>(341));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 }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}</a:t>
            </a:r>
            <a:endParaRPr lang="en-US" dirty="0"/>
          </a:p>
        </p:txBody>
      </p:sp>
      <p:pic>
        <p:nvPicPr>
          <p:cNvPr id="18" name="~PP253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248400" y="3728976"/>
            <a:ext cx="2332038" cy="9620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A variable that holds instances of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ASquareCalculator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3" name="Straight Arrow Connector 22"/>
          <p:cNvCxnSpPr>
            <a:stCxn id="20" idx="1"/>
          </p:cNvCxnSpPr>
          <p:nvPr/>
        </p:nvCxnSpPr>
        <p:spPr>
          <a:xfrm flipH="1">
            <a:off x="3852442" y="4209989"/>
            <a:ext cx="2395958" cy="7430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914400" y="4953000"/>
            <a:ext cx="20574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035461" y="4926475"/>
            <a:ext cx="1993739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831910" y="6172200"/>
            <a:ext cx="350209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Invoke method on object being held by variable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squareCalculator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582955" y="5867400"/>
            <a:ext cx="989045" cy="3686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033355" y="5533685"/>
            <a:ext cx="3138845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48400" y="2057400"/>
            <a:ext cx="2332038" cy="9112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object being held: error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7883573"/>
      </p:ext>
    </p:extLst>
  </p:cSld>
  <p:clrMapOvr>
    <a:masterClrMapping/>
  </p:clrMapOvr>
  <p:transition advTm="3199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 animBg="1"/>
      <p:bldP spid="20" grpId="0" animBg="1"/>
      <p:bldP spid="16" grpId="0" animBg="1"/>
      <p:bldP spid="1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62400" y="1866900"/>
            <a:ext cx="10668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2400" y="2667000"/>
            <a:ext cx="10668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double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67100" y="4953000"/>
            <a:ext cx="2057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ASquareCalculator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29000" y="5867400"/>
            <a:ext cx="20574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ABMICalculator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92624" y="1184988"/>
            <a:ext cx="2366088" cy="457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Predefined</a:t>
            </a:r>
          </a:p>
        </p:txBody>
      </p:sp>
      <p:sp>
        <p:nvSpPr>
          <p:cNvPr id="9" name="Rectangle 8"/>
          <p:cNvSpPr/>
          <p:nvPr/>
        </p:nvSpPr>
        <p:spPr>
          <a:xfrm>
            <a:off x="3346968" y="4191000"/>
            <a:ext cx="2366088" cy="457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Programmer-defined</a:t>
            </a:r>
          </a:p>
        </p:txBody>
      </p:sp>
    </p:spTree>
    <p:extLst>
      <p:ext uri="{BB962C8B-B14F-4D97-AF65-F5344CB8AC3E}">
        <p14:creationId xmlns:p14="http://schemas.microsoft.com/office/powerpoint/2010/main" val="11707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dirty="0" smtClean="0"/>
              <a:t>Java </a:t>
            </a:r>
            <a:r>
              <a:rPr lang="en-US" dirty="0" err="1" smtClean="0"/>
              <a:t>Instanceof</a:t>
            </a:r>
            <a:r>
              <a:rPr lang="en-US" dirty="0" smtClean="0"/>
              <a:t> Boolean Operator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52600" y="1371600"/>
            <a:ext cx="2590800" cy="7115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System.out.println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(5 </a:t>
            </a:r>
            <a:r>
              <a:rPr lang="en-US" dirty="0">
                <a:latin typeface="Calibri" pitchFamily="34" charset="0"/>
                <a:cs typeface="Calibri" pitchFamily="34" charset="0"/>
              </a:rPr>
              <a:t>&gt;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3);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77730" y="1379764"/>
            <a:ext cx="714375" cy="762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true</a:t>
            </a:r>
          </a:p>
        </p:txBody>
      </p:sp>
      <p:sp>
        <p:nvSpPr>
          <p:cNvPr id="5" name="Rectangle 4"/>
          <p:cNvSpPr/>
          <p:nvPr/>
        </p:nvSpPr>
        <p:spPr>
          <a:xfrm>
            <a:off x="1752600" y="2252356"/>
            <a:ext cx="25908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System.out.println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(3 &gt; 5);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77730" y="2278942"/>
            <a:ext cx="762000" cy="6477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false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21229" y="5181600"/>
            <a:ext cx="6134100" cy="6381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rue and false are values of Java type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boolean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93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dirty="0" smtClean="0"/>
              <a:t>Java </a:t>
            </a:r>
            <a:r>
              <a:rPr lang="en-US" dirty="0" err="1" smtClean="0"/>
              <a:t>Instanceof</a:t>
            </a:r>
            <a:r>
              <a:rPr lang="en-US" dirty="0" smtClean="0"/>
              <a:t> Boolean Operator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30275" y="1517301"/>
            <a:ext cx="6896100" cy="7115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 smtClean="0">
                <a:solidFill>
                  <a:schemeClr val="tx1"/>
                </a:solidFill>
              </a:rPr>
              <a:t>()) </a:t>
            </a:r>
            <a:r>
              <a:rPr lang="en-US" b="1" dirty="0" err="1" smtClean="0">
                <a:solidFill>
                  <a:schemeClr val="tx1"/>
                </a:solidFill>
              </a:rPr>
              <a:t>instanceof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ASquareCalculator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91425" y="1466850"/>
            <a:ext cx="762000" cy="762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true</a:t>
            </a:r>
          </a:p>
        </p:txBody>
      </p:sp>
      <p:sp>
        <p:nvSpPr>
          <p:cNvPr id="5" name="Rectangle 4"/>
          <p:cNvSpPr/>
          <p:nvPr/>
        </p:nvSpPr>
        <p:spPr>
          <a:xfrm>
            <a:off x="268375" y="2514600"/>
            <a:ext cx="68580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((</a:t>
            </a:r>
            <a:r>
              <a:rPr lang="en-US" b="1" dirty="0">
                <a:solidFill>
                  <a:schemeClr val="tx1"/>
                </a:solidFill>
              </a:rPr>
              <a:t>new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ASquareCalculator</a:t>
            </a:r>
            <a:r>
              <a:rPr lang="en-US" dirty="0">
                <a:solidFill>
                  <a:schemeClr val="tx1"/>
                </a:solidFill>
              </a:rPr>
              <a:t>()) </a:t>
            </a:r>
            <a:r>
              <a:rPr lang="en-US" b="1" dirty="0" err="1" smtClean="0">
                <a:solidFill>
                  <a:schemeClr val="tx1"/>
                </a:solidFill>
              </a:rPr>
              <a:t>instanceof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ABMICalculator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91425" y="2473569"/>
            <a:ext cx="762000" cy="6477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false</a:t>
            </a:r>
          </a:p>
        </p:txBody>
      </p:sp>
      <p:sp>
        <p:nvSpPr>
          <p:cNvPr id="7" name="Rectangle 6"/>
          <p:cNvSpPr/>
          <p:nvPr/>
        </p:nvSpPr>
        <p:spPr>
          <a:xfrm>
            <a:off x="230275" y="3429000"/>
            <a:ext cx="68961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((</a:t>
            </a:r>
            <a:r>
              <a:rPr lang="en-US" b="1" dirty="0">
                <a:solidFill>
                  <a:schemeClr val="tx1"/>
                </a:solidFill>
              </a:rPr>
              <a:t>new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ASquareCalculator</a:t>
            </a:r>
            <a:r>
              <a:rPr lang="en-US" dirty="0">
                <a:solidFill>
                  <a:schemeClr val="tx1"/>
                </a:solidFill>
              </a:rPr>
              <a:t>()) </a:t>
            </a:r>
            <a:r>
              <a:rPr lang="en-US" b="1" dirty="0" err="1">
                <a:solidFill>
                  <a:schemeClr val="tx1"/>
                </a:solidFill>
              </a:rPr>
              <a:t>instanceof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ObjectEditor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91425" y="3352800"/>
            <a:ext cx="762000" cy="6477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false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3000" y="5960427"/>
            <a:ext cx="6134100" cy="5927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class of object o is T then o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instanceof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  is true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6700" y="4267200"/>
            <a:ext cx="6896100" cy="60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ASquareCalculator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instanceof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ASquareCalculator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91425" y="4191000"/>
            <a:ext cx="762000" cy="6477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192714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Java vs. Real-world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882410"/>
              </p:ext>
            </p:extLst>
          </p:nvPr>
        </p:nvGraphicFramePr>
        <p:xfrm>
          <a:off x="1295400" y="1371600"/>
          <a:ext cx="6096000" cy="488061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048000"/>
                <a:gridCol w="3048000"/>
              </a:tblGrid>
              <a:tr h="3905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Java</a:t>
                      </a:r>
                      <a:endParaRPr lang="en-US" sz="16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Real-world</a:t>
                      </a:r>
                      <a:endParaRPr lang="en-US" sz="16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</a:tr>
              <a:tr h="3905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Class</a:t>
                      </a:r>
                      <a:endParaRPr lang="en-US" sz="16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Factory</a:t>
                      </a:r>
                      <a:endParaRPr lang="en-US" sz="16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</a:tr>
              <a:tr h="3905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Computer Object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Manufactured Physical Object</a:t>
                      </a:r>
                      <a:endParaRPr lang="en-US" sz="16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</a:tr>
              <a:tr h="3905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Method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Operation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</a:tr>
              <a:tr h="3905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Invoking/Executing a Method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Performing an Operation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</a:tr>
              <a:tr h="3905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/>
                        <a:t>Instance of a Class</a:t>
                      </a:r>
                      <a:endParaRPr lang="en-US" sz="160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Manufactured by a Factory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</a:tr>
              <a:tr h="3905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Defining/Declaring a Class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Constructing a Factory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</a:tr>
              <a:tr h="3905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Instantiating a Class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/>
                        <a:t>Manufacturing an Object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</a:tr>
              <a:tr h="3905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Class (Static)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Method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Operation on a Factory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</a:tr>
              <a:tr h="39052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Main Class 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Method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Initiates</a:t>
                      </a:r>
                      <a:r>
                        <a:rPr lang="en-US" sz="16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computation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</a:tr>
              <a:tr h="3905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Instance (Non static) method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Operation on an instance of a class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</a:tr>
              <a:tr h="3905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Instance (Non static) method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Grouping of factories by</a:t>
                      </a:r>
                      <a:r>
                        <a:rPr lang="en-US" sz="16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</a:t>
                      </a:r>
                      <a:r>
                        <a:rPr lang="en-US" sz="16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tates, country</a:t>
                      </a:r>
                      <a:endParaRPr lang="en-US" sz="1600" dirty="0">
                        <a:solidFill>
                          <a:srgbClr val="000000"/>
                        </a:solidFill>
                        <a:latin typeface="Courier New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679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Class vs. Instance Methods:  Two Important Predefined Examples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2445117" y="4318005"/>
            <a:ext cx="2965083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System.out.println</a:t>
            </a:r>
            <a:r>
              <a:rPr lang="en-US" dirty="0" smtClean="0">
                <a:solidFill>
                  <a:schemeClr val="tx1"/>
                </a:solidFill>
              </a:rPr>
              <a:t>(4.5); </a:t>
            </a:r>
            <a:endParaRPr lang="en-US" dirty="0"/>
          </a:p>
        </p:txBody>
      </p:sp>
      <p:sp>
        <p:nvSpPr>
          <p:cNvPr id="40" name="Right Arrow 39"/>
          <p:cNvSpPr/>
          <p:nvPr/>
        </p:nvSpPr>
        <p:spPr>
          <a:xfrm rot="1344320">
            <a:off x="980590" y="3692624"/>
            <a:ext cx="2279016" cy="715129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Predefined object</a:t>
            </a:r>
            <a:endParaRPr lang="en-US" dirty="0"/>
          </a:p>
        </p:txBody>
      </p:sp>
      <p:sp>
        <p:nvSpPr>
          <p:cNvPr id="41" name="Right Arrow 40"/>
          <p:cNvSpPr/>
          <p:nvPr/>
        </p:nvSpPr>
        <p:spPr>
          <a:xfrm rot="4994336">
            <a:off x="3213476" y="3310123"/>
            <a:ext cx="1752061" cy="878583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Instance method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2137203" y="1606905"/>
            <a:ext cx="1952303" cy="6709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 smtClean="0">
                <a:solidFill>
                  <a:schemeClr val="tx1"/>
                </a:solidFill>
              </a:rPr>
              <a:t>Math.round</a:t>
            </a:r>
            <a:r>
              <a:rPr lang="en-US" dirty="0" smtClean="0">
                <a:solidFill>
                  <a:schemeClr val="tx1"/>
                </a:solidFill>
              </a:rPr>
              <a:t>(4.5) 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4114800" y="1942397"/>
            <a:ext cx="3810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471811" y="1713797"/>
            <a:ext cx="900289" cy="457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</a:p>
        </p:txBody>
      </p:sp>
      <p:sp>
        <p:nvSpPr>
          <p:cNvPr id="46" name="Right Arrow 45"/>
          <p:cNvSpPr/>
          <p:nvPr/>
        </p:nvSpPr>
        <p:spPr>
          <a:xfrm rot="1375660">
            <a:off x="890130" y="1285278"/>
            <a:ext cx="1693864" cy="857037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Predefined Class</a:t>
            </a:r>
            <a:endParaRPr lang="en-US" dirty="0"/>
          </a:p>
        </p:txBody>
      </p:sp>
      <p:sp>
        <p:nvSpPr>
          <p:cNvPr id="47" name="Right Arrow 46"/>
          <p:cNvSpPr/>
          <p:nvPr/>
        </p:nvSpPr>
        <p:spPr>
          <a:xfrm rot="19464727">
            <a:off x="1738706" y="2177416"/>
            <a:ext cx="1752061" cy="878583"/>
          </a:xfrm>
          <a:prstGeom prst="rightArrow">
            <a:avLst>
              <a:gd name="adj1" fmla="val 75656"/>
              <a:gd name="adj2" fmla="val 46335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 method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2445117" y="4476802"/>
            <a:ext cx="1364883" cy="65064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810001" y="4476802"/>
            <a:ext cx="765114" cy="65064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132538" y="1629136"/>
            <a:ext cx="682441" cy="65064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819644" y="1606905"/>
            <a:ext cx="730491" cy="65064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550135" y="1606905"/>
            <a:ext cx="556115" cy="65064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/>
          <p:cNvCxnSpPr>
            <a:stCxn id="59" idx="1"/>
            <a:endCxn id="52" idx="3"/>
          </p:cNvCxnSpPr>
          <p:nvPr/>
        </p:nvCxnSpPr>
        <p:spPr>
          <a:xfrm flipH="1" flipV="1">
            <a:off x="4106250" y="1932229"/>
            <a:ext cx="1633632" cy="139962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4575116" y="4476802"/>
            <a:ext cx="553000" cy="650648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5739882" y="2819400"/>
            <a:ext cx="2743528" cy="10249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Option or parameter, a la amount to accelerate</a:t>
            </a:r>
            <a:endParaRPr lang="en-US" dirty="0"/>
          </a:p>
        </p:txBody>
      </p:sp>
      <p:cxnSp>
        <p:nvCxnSpPr>
          <p:cNvPr id="61" name="Straight Arrow Connector 60"/>
          <p:cNvCxnSpPr/>
          <p:nvPr/>
        </p:nvCxnSpPr>
        <p:spPr>
          <a:xfrm flipH="1">
            <a:off x="4851617" y="3195974"/>
            <a:ext cx="863382" cy="124972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5739881" y="4004293"/>
            <a:ext cx="2743528" cy="10249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Output: Transferring information from the computer to the user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5739882" y="5147293"/>
            <a:ext cx="2743528" cy="10249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Input: Transferring information from the user to the computer (to be studied later)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85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6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Physical Object Classification Through Factories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81200" y="990600"/>
            <a:ext cx="4572000" cy="2819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981200" y="3962400"/>
            <a:ext cx="4572000" cy="2743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048000" y="1752600"/>
            <a:ext cx="1284890" cy="185057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43" idx="1"/>
          </p:cNvCxnSpPr>
          <p:nvPr/>
        </p:nvCxnSpPr>
        <p:spPr>
          <a:xfrm>
            <a:off x="2971800" y="2133600"/>
            <a:ext cx="1399189" cy="1026567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853910">
            <a:off x="3197743" y="2090204"/>
            <a:ext cx="1826693" cy="52322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manufactured</a:t>
            </a:r>
          </a:p>
          <a:p>
            <a:r>
              <a:rPr lang="en-US" dirty="0"/>
              <a:t>by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049555" y="4352582"/>
            <a:ext cx="1600200" cy="28643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895600" y="4953000"/>
            <a:ext cx="2209800" cy="856566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853910">
            <a:off x="2972853" y="4739761"/>
            <a:ext cx="1826693" cy="52322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manufactured</a:t>
            </a:r>
          </a:p>
          <a:p>
            <a:r>
              <a:rPr lang="en-US" dirty="0"/>
              <a:t>by</a:t>
            </a:r>
          </a:p>
        </p:txBody>
      </p:sp>
      <p:pic>
        <p:nvPicPr>
          <p:cNvPr id="18" name="~PP164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45201" name="Picture 145" descr="C:\Users\dewan\AppData\Local\Microsoft\Windows\Temporary Internet Files\Content.IE5\YI40OZB7\MM900283794[1]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474" y="4079346"/>
            <a:ext cx="885825" cy="860516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  <a:extLst/>
        </p:spPr>
      </p:pic>
      <p:pic>
        <p:nvPicPr>
          <p:cNvPr id="41" name="Picture 141" descr="C:\Users\dewan\AppData\Local\Microsoft\Windows\Temporary Internet Files\Content.IE5\72S7B6UV\MP900400416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69215"/>
            <a:ext cx="978099" cy="96677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  <a:extLst/>
        </p:spPr>
      </p:pic>
      <p:pic>
        <p:nvPicPr>
          <p:cNvPr id="42" name="Picture 67" descr="C:\Program Files\Microsoft Office\MEDIA\CAGCAT10\j0216858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890" y="1402052"/>
            <a:ext cx="1826971" cy="83393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  <a:extLst/>
        </p:spPr>
      </p:pic>
      <p:pic>
        <p:nvPicPr>
          <p:cNvPr id="43" name="Picture 67" descr="C:\Program Files\Microsoft Office\MEDIA\CAGCAT10\j0216858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989" y="2743200"/>
            <a:ext cx="1826971" cy="833933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  <a:extLst/>
        </p:spPr>
      </p:pic>
      <p:pic>
        <p:nvPicPr>
          <p:cNvPr id="45202" name="Picture 146" descr="C:\Users\dewan\AppData\Local\Microsoft\Windows\Temporary Internet Files\Content.IE5\72S7B6UV\MP900315473[2]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629" y="4068245"/>
            <a:ext cx="1447800" cy="1032764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  <a:extLst/>
        </p:spPr>
      </p:pic>
      <p:pic>
        <p:nvPicPr>
          <p:cNvPr id="45" name="Picture 146" descr="C:\Users\dewan\AppData\Local\Microsoft\Windows\Temporary Internet Files\Content.IE5\72S7B6UV\MP900315473[2]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369782"/>
            <a:ext cx="1447800" cy="1032764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  <a:extLst/>
        </p:spPr>
      </p:pic>
    </p:spTree>
    <p:custDataLst>
      <p:tags r:id="rId1"/>
    </p:custDataLst>
  </p:cSld>
  <p:clrMapOvr>
    <a:masterClrMapping/>
  </p:clrMapOvr>
  <p:transition advTm="190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11" grpId="0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9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9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|76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7|2.1|1.2|4.8|0.6|0.3|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8|7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33.2|11.3|2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8|2.8|154.9|48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5.3|11.1|204.7|3.3|3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6.1|94.7|1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9.5|0.8|89.7|1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|4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4.3|1|2.6|2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32|61|1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|1.4|1|48.9|5.1|1.9|30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32|61|1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5|2.7|4.6|31.6|12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9.5|0.8|89.7|1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3.7|2.8|2|2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7.1|41.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6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6|208.3|5|9.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6|208.3|5|9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1|0.6|0.4|1.8|0.6|7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37.9|11.3|198.9|5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37.9|11.3|198.9|5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9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9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6258</TotalTime>
  <Words>2727</Words>
  <Application>Microsoft Office PowerPoint</Application>
  <PresentationFormat>On-screen Show (4:3)</PresentationFormat>
  <Paragraphs>777</Paragraphs>
  <Slides>74</Slides>
  <Notes>2</Notes>
  <HiddenSlides>0</HiddenSlides>
  <MMClips>46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Oriel</vt:lpstr>
      <vt:lpstr>Comp 110 Objects</vt:lpstr>
      <vt:lpstr>Prerequisites</vt:lpstr>
      <vt:lpstr>Structuring in Scripts</vt:lpstr>
      <vt:lpstr>Conventional Languages</vt:lpstr>
      <vt:lpstr>Program Components ~ Physical Objects</vt:lpstr>
      <vt:lpstr>Program Objects ~ Manufactured Objects </vt:lpstr>
      <vt:lpstr>Factories and Classes as Objects</vt:lpstr>
      <vt:lpstr>Class vs. Instance Methods:  Two Important Predefined Examples</vt:lpstr>
      <vt:lpstr>Physical Object Classification Through Factories</vt:lpstr>
      <vt:lpstr>Java Object Classification Through Classes</vt:lpstr>
      <vt:lpstr>Factory Classification Through Factory Groups</vt:lpstr>
      <vt:lpstr>Class Classification through Packages</vt:lpstr>
      <vt:lpstr>Using Packages to Browse Project Code</vt:lpstr>
      <vt:lpstr>A Simple Class: ASquareCalculator</vt:lpstr>
      <vt:lpstr>Nature of a Function</vt:lpstr>
      <vt:lpstr>Mathematics vs. Java Function Syntax</vt:lpstr>
      <vt:lpstr>Programming Environment</vt:lpstr>
      <vt:lpstr>Example Programming Environments</vt:lpstr>
      <vt:lpstr>Where is Class Source Code Stored?</vt:lpstr>
      <vt:lpstr>Saving Class Source Code in a File</vt:lpstr>
      <vt:lpstr>Where is Class Object Code Stored?</vt:lpstr>
      <vt:lpstr>Source and Object File Folders</vt:lpstr>
      <vt:lpstr>Assuming Standard Practice</vt:lpstr>
      <vt:lpstr>Compilation?</vt:lpstr>
      <vt:lpstr>Compiling a Class: Eclipse vs. Bare-bones</vt:lpstr>
      <vt:lpstr>Java Translation/Execution Process</vt:lpstr>
      <vt:lpstr>Using ASquareCalculator (Object Code)</vt:lpstr>
      <vt:lpstr>Using ASquareCalculator (Object Code)</vt:lpstr>
      <vt:lpstr> Main Method</vt:lpstr>
      <vt:lpstr>Running Your Own Main</vt:lpstr>
      <vt:lpstr>Java Translation Process</vt:lpstr>
      <vt:lpstr>Changing Parameter</vt:lpstr>
      <vt:lpstr>Changing Parameter</vt:lpstr>
      <vt:lpstr>Main Arg</vt:lpstr>
      <vt:lpstr>User Input</vt:lpstr>
      <vt:lpstr>Ordering and Using a Manufactured Object</vt:lpstr>
      <vt:lpstr>ObjectEditor</vt:lpstr>
      <vt:lpstr>ASquareCalculator Instance</vt:lpstr>
      <vt:lpstr>Invoking a Method And Viewing the Result</vt:lpstr>
      <vt:lpstr>Programmatic vs. Interactive Method Invocation</vt:lpstr>
      <vt:lpstr>How does the Chauffeur (ObjectEditor) Enter our World?</vt:lpstr>
      <vt:lpstr>Java Language vs. Library</vt:lpstr>
      <vt:lpstr>Java.lang vs. other Library Packages</vt:lpstr>
      <vt:lpstr>Java Libraries vs. External Libraries</vt:lpstr>
      <vt:lpstr>Telling Java About Library Location</vt:lpstr>
      <vt:lpstr>Import vs. Class Path</vt:lpstr>
      <vt:lpstr>Omitted Import</vt:lpstr>
      <vt:lpstr>Another Simple Class: ABMICalculator</vt:lpstr>
      <vt:lpstr>Multiple Parameters</vt:lpstr>
      <vt:lpstr>Different type</vt:lpstr>
      <vt:lpstr>ABMICalculator</vt:lpstr>
      <vt:lpstr>Anatomy of a Class</vt:lpstr>
      <vt:lpstr>Formal vs. Actual Parameters</vt:lpstr>
      <vt:lpstr>Java Case Conventions</vt:lpstr>
      <vt:lpstr>ObjectEditor Changes Case</vt:lpstr>
      <vt:lpstr>Legal Class?</vt:lpstr>
      <vt:lpstr>Identifiers</vt:lpstr>
      <vt:lpstr>Identifier Name Choices</vt:lpstr>
      <vt:lpstr>Mnemonic?</vt:lpstr>
      <vt:lpstr>Self Explanatory Program?</vt:lpstr>
      <vt:lpstr>Errors</vt:lpstr>
      <vt:lpstr>Javac Syntax Error Reporting</vt:lpstr>
      <vt:lpstr>Eclipse: We’ve Come a Long Way</vt:lpstr>
      <vt:lpstr>Method Access Error</vt:lpstr>
      <vt:lpstr>User Error</vt:lpstr>
      <vt:lpstr>User Error</vt:lpstr>
      <vt:lpstr>User Error</vt:lpstr>
      <vt:lpstr>More on Objects: Integrated instantiation and method invocation</vt:lpstr>
      <vt:lpstr> Object Variables</vt:lpstr>
      <vt:lpstr> Uniinitialized Object Variable</vt:lpstr>
      <vt:lpstr>Types</vt:lpstr>
      <vt:lpstr>Java Instanceof Boolean Operator</vt:lpstr>
      <vt:lpstr>Java Instanceof Boolean Operator</vt:lpstr>
      <vt:lpstr>Summary: Java vs. Real-world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578</cp:revision>
  <dcterms:created xsi:type="dcterms:W3CDTF">2006-08-16T00:00:00Z</dcterms:created>
  <dcterms:modified xsi:type="dcterms:W3CDTF">2014-02-17T17:38:22Z</dcterms:modified>
</cp:coreProperties>
</file>