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a" ContentType="audio/x-ms-wma"/>
  <Default Extension="rels" ContentType="application/vnd.openxmlformats-package.relationships+xml"/>
  <Default Extension="xml" ContentType="application/xml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30"/>
  </p:notesMasterIdLst>
  <p:sldIdLst>
    <p:sldId id="393" r:id="rId2"/>
    <p:sldId id="395" r:id="rId3"/>
    <p:sldId id="392" r:id="rId4"/>
    <p:sldId id="357" r:id="rId5"/>
    <p:sldId id="358" r:id="rId6"/>
    <p:sldId id="359" r:id="rId7"/>
    <p:sldId id="360" r:id="rId8"/>
    <p:sldId id="361" r:id="rId9"/>
    <p:sldId id="362" r:id="rId10"/>
    <p:sldId id="363" r:id="rId11"/>
    <p:sldId id="364" r:id="rId12"/>
    <p:sldId id="365" r:id="rId13"/>
    <p:sldId id="366" r:id="rId14"/>
    <p:sldId id="367" r:id="rId15"/>
    <p:sldId id="368" r:id="rId16"/>
    <p:sldId id="369" r:id="rId17"/>
    <p:sldId id="370" r:id="rId18"/>
    <p:sldId id="371" r:id="rId19"/>
    <p:sldId id="372" r:id="rId20"/>
    <p:sldId id="373" r:id="rId21"/>
    <p:sldId id="383" r:id="rId22"/>
    <p:sldId id="384" r:id="rId23"/>
    <p:sldId id="385" r:id="rId24"/>
    <p:sldId id="386" r:id="rId25"/>
    <p:sldId id="387" r:id="rId26"/>
    <p:sldId id="388" r:id="rId27"/>
    <p:sldId id="389" r:id="rId28"/>
    <p:sldId id="390" r:id="rId2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dewan" initials="pd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649" autoAdjust="0"/>
    <p:restoredTop sz="94660" autoAdjust="0"/>
  </p:normalViewPr>
  <p:slideViewPr>
    <p:cSldViewPr>
      <p:cViewPr varScale="1">
        <p:scale>
          <a:sx n="71" d="100"/>
          <a:sy n="71" d="100"/>
        </p:scale>
        <p:origin x="366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321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25BFCD-1A9F-4E04-964F-3BE1AA8E8FD6}" type="datetimeFigureOut">
              <a:rPr lang="en-US" smtClean="0"/>
              <a:pPr/>
              <a:t>2/15/2014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C1EB67-F149-44AB-8268-6FBAA37BC8D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4185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Rectangle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Rectangle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Straight Connector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Straight Connector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Straight Connector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Rectangle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Oval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Oval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Oval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Oval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Oval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2/15/2014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2/15/2014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57200" y="1295400"/>
            <a:ext cx="7924800" cy="517855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5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 rtlCol="0"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2/15/2014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Rectangle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Straight Connector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Straight Connector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Rectangle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Oval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Oval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Oval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Oval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Oval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Straight Connector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2/15/2014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2/15/2014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rtlCol="0"/>
          <a:lstStyle/>
          <a:p>
            <a:fld id="{1D8BD707-D9CF-40AE-B4C6-C98DA3205C09}" type="datetimeFigureOut">
              <a:rPr lang="en-US" smtClean="0"/>
              <a:pPr/>
              <a:t>2/15/2014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 rtlCol="0"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2/15/2014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Oval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Content Placeholder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4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rtlCol="0"/>
          <a:lstStyle/>
          <a:p>
            <a:fld id="{1D8BD707-D9CF-40AE-B4C6-C98DA3205C09}" type="datetimeFigureOut">
              <a:rPr lang="en-US" smtClean="0"/>
              <a:pPr/>
              <a:t>2/15/2014</a:t>
            </a:fld>
            <a:endParaRPr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5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 rtlCol="0"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3" name="Footer Placeholder 22"/>
          <p:cNvSpPr>
            <a:spLocks noGrp="1"/>
          </p:cNvSpPr>
          <p:nvPr>
            <p:ph type="ftr" sz="quarter" idx="16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rtlCol="0"/>
          <a:lstStyle/>
          <a:p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Oval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Rectangle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Straight Connector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Straight Connector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Date Placeholder 16"/>
          <p:cNvSpPr>
            <a:spLocks noGrp="1"/>
          </p:cNvSpPr>
          <p:nvPr>
            <p:ph type="dt" sz="half" idx="10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rtlCol="0"/>
          <a:lstStyle/>
          <a:p>
            <a:fld id="{1D8BD707-D9CF-40AE-B4C6-C98DA3205C09}" type="datetimeFigureOut">
              <a:rPr lang="en-US" smtClean="0"/>
              <a:pPr/>
              <a:t>2/15/2014</a:t>
            </a:fld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1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 rtlCol="0"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2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924800" cy="792162"/>
          </a:xfrm>
          <a:prstGeom prst="rect">
            <a:avLst/>
          </a:prstGeom>
        </p:spPr>
        <p:txBody>
          <a:bodyPr vert="horz" anchor="ctr" anchorCtr="1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295400"/>
            <a:ext cx="7924800" cy="51785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Oval 11"/>
          <p:cNvSpPr/>
          <p:nvPr/>
        </p:nvSpPr>
        <p:spPr>
          <a:xfrm>
            <a:off x="8483194" y="6172200"/>
            <a:ext cx="526694" cy="552651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000" dirty="0"/>
          </a:p>
        </p:txBody>
      </p:sp>
      <p:sp>
        <p:nvSpPr>
          <p:cNvPr id="14" name="TextBox 13"/>
          <p:cNvSpPr txBox="1"/>
          <p:nvPr userDrawn="1"/>
        </p:nvSpPr>
        <p:spPr>
          <a:xfrm>
            <a:off x="8458200" y="6260068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5B77D36F-9883-46BD-B382-AD309B12512B}" type="slidenum">
              <a:rPr lang="en-US" smtClean="0">
                <a:solidFill>
                  <a:schemeClr val="bg1"/>
                </a:solidFill>
              </a:rPr>
              <a:pPr algn="ctr"/>
              <a:t>‹#›</a:t>
            </a:fld>
            <a:endParaRPr lang="en-US" dirty="0">
              <a:solidFill>
                <a:schemeClr val="bg1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iming>
    <p:tnLst>
      <p:par>
        <p:cTn id="1" dur="indefinite" restart="never" nodeType="tmRoot"/>
      </p:par>
    </p:tnLst>
  </p:timing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WAV"/><Relationship Id="rId2" Type="http://schemas.microsoft.com/office/2007/relationships/media" Target="../media/media11.WAV"/><Relationship Id="rId1" Type="http://schemas.openxmlformats.org/officeDocument/2006/relationships/tags" Target="../tags/tag8.xml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WAV"/><Relationship Id="rId2" Type="http://schemas.microsoft.com/office/2007/relationships/media" Target="../media/media12.WAV"/><Relationship Id="rId1" Type="http://schemas.openxmlformats.org/officeDocument/2006/relationships/tags" Target="../tags/tag9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WAV"/><Relationship Id="rId2" Type="http://schemas.microsoft.com/office/2007/relationships/media" Target="../media/media13.WAV"/><Relationship Id="rId1" Type="http://schemas.openxmlformats.org/officeDocument/2006/relationships/tags" Target="../tags/tag10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WAV"/><Relationship Id="rId1" Type="http://schemas.microsoft.com/office/2007/relationships/media" Target="../media/media14.WAV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5.WAV"/><Relationship Id="rId1" Type="http://schemas.microsoft.com/office/2007/relationships/media" Target="../media/media15.WAV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media16.WAV"/><Relationship Id="rId2" Type="http://schemas.microsoft.com/office/2007/relationships/media" Target="../media/media16.WAV"/><Relationship Id="rId1" Type="http://schemas.openxmlformats.org/officeDocument/2006/relationships/tags" Target="../tags/tag11.xml"/><Relationship Id="rId6" Type="http://schemas.openxmlformats.org/officeDocument/2006/relationships/image" Target="../media/image3.png"/><Relationship Id="rId5" Type="http://schemas.openxmlformats.org/officeDocument/2006/relationships/image" Target="../media/image7.png"/><Relationship Id="rId4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media17.WAV"/><Relationship Id="rId2" Type="http://schemas.microsoft.com/office/2007/relationships/media" Target="../media/media17.WAV"/><Relationship Id="rId1" Type="http://schemas.openxmlformats.org/officeDocument/2006/relationships/tags" Target="../tags/tag12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wma"/><Relationship Id="rId2" Type="http://schemas.microsoft.com/office/2007/relationships/media" Target="../media/media2.wma"/><Relationship Id="rId1" Type="http://schemas.openxmlformats.org/officeDocument/2006/relationships/tags" Target="../tags/tag1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7.WAV"/><Relationship Id="rId2" Type="http://schemas.microsoft.com/office/2007/relationships/media" Target="../media/media17.WAV"/><Relationship Id="rId1" Type="http://schemas.openxmlformats.org/officeDocument/2006/relationships/tags" Target="../tags/tag13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7.WAV"/><Relationship Id="rId2" Type="http://schemas.microsoft.com/office/2007/relationships/media" Target="../media/media17.WAV"/><Relationship Id="rId1" Type="http://schemas.openxmlformats.org/officeDocument/2006/relationships/tags" Target="../tags/tag14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WAV"/><Relationship Id="rId2" Type="http://schemas.microsoft.com/office/2007/relationships/media" Target="../media/media3.WAV"/><Relationship Id="rId1" Type="http://schemas.openxmlformats.org/officeDocument/2006/relationships/tags" Target="../tags/tag2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WAV"/><Relationship Id="rId2" Type="http://schemas.microsoft.com/office/2007/relationships/media" Target="../media/media4.WAV"/><Relationship Id="rId1" Type="http://schemas.openxmlformats.org/officeDocument/2006/relationships/tags" Target="../tags/tag3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WAV"/><Relationship Id="rId2" Type="http://schemas.microsoft.com/office/2007/relationships/media" Target="../media/media5.WAV"/><Relationship Id="rId1" Type="http://schemas.openxmlformats.org/officeDocument/2006/relationships/tags" Target="../tags/tag4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WAV"/><Relationship Id="rId2" Type="http://schemas.microsoft.com/office/2007/relationships/media" Target="../media/media6.WAV"/><Relationship Id="rId1" Type="http://schemas.openxmlformats.org/officeDocument/2006/relationships/tags" Target="../tags/tag5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WAV"/><Relationship Id="rId2" Type="http://schemas.microsoft.com/office/2007/relationships/media" Target="../media/media7.WAV"/><Relationship Id="rId1" Type="http://schemas.openxmlformats.org/officeDocument/2006/relationships/tags" Target="../tags/tag6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WAV"/><Relationship Id="rId2" Type="http://schemas.microsoft.com/office/2007/relationships/media" Target="../media/media9.WAV"/><Relationship Id="rId1" Type="http://schemas.openxmlformats.org/officeDocument/2006/relationships/tags" Target="../tags/tag7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2514600"/>
            <a:ext cx="6172200" cy="1894362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Comp 110/401</a:t>
            </a:r>
            <a:br>
              <a:rPr lang="en-US" dirty="0" smtClean="0"/>
            </a:br>
            <a:r>
              <a:rPr lang="en-US" dirty="0" smtClean="0"/>
              <a:t>Packages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257800"/>
            <a:ext cx="6172200" cy="1117122"/>
          </a:xfrm>
        </p:spPr>
        <p:txBody>
          <a:bodyPr/>
          <a:lstStyle/>
          <a:p>
            <a:r>
              <a:rPr lang="en-US" dirty="0" smtClean="0"/>
              <a:t>Instructor: Prasun Dewan</a:t>
            </a: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418070"/>
      </p:ext>
    </p:extLst>
  </p:cSld>
  <p:clrMapOvr>
    <a:masterClrMapping/>
  </p:clrMapOvr>
  <p:transition advTm="199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Long name with no import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514600" y="1143000"/>
            <a:ext cx="3733800" cy="2209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spcBef>
                <a:spcPct val="0"/>
              </a:spcBef>
            </a:pPr>
            <a:r>
              <a:rPr lang="en-US" b="1" dirty="0" smtClean="0"/>
              <a:t>package </a:t>
            </a:r>
            <a:r>
              <a:rPr lang="en-US" dirty="0" err="1" smtClean="0"/>
              <a:t>lectures.functions</a:t>
            </a:r>
            <a:r>
              <a:rPr lang="en-US" dirty="0" smtClean="0"/>
              <a:t>;</a:t>
            </a:r>
            <a:r>
              <a:rPr lang="en-US" b="1" dirty="0" smtClean="0"/>
              <a:t> </a:t>
            </a:r>
          </a:p>
          <a:p>
            <a:pPr>
              <a:spcBef>
                <a:spcPct val="0"/>
              </a:spcBef>
            </a:pPr>
            <a:r>
              <a:rPr lang="en-US" b="1" dirty="0" smtClean="0"/>
              <a:t>public</a:t>
            </a:r>
            <a:r>
              <a:rPr lang="en-US" dirty="0" smtClean="0"/>
              <a:t> </a:t>
            </a:r>
            <a:r>
              <a:rPr lang="en-US" b="1" dirty="0" smtClean="0"/>
              <a:t>class</a:t>
            </a:r>
            <a:r>
              <a:rPr lang="en-US" dirty="0" smtClean="0"/>
              <a:t> </a:t>
            </a:r>
            <a:r>
              <a:rPr lang="en-US" dirty="0" err="1" smtClean="0"/>
              <a:t>ASquareCalculator</a:t>
            </a:r>
            <a:r>
              <a:rPr lang="en-US" dirty="0" smtClean="0"/>
              <a:t>  </a:t>
            </a:r>
          </a:p>
          <a:p>
            <a:pPr>
              <a:spcBef>
                <a:spcPct val="0"/>
              </a:spcBef>
            </a:pPr>
            <a:r>
              <a:rPr lang="en-US" dirty="0" smtClean="0"/>
              <a:t>{</a:t>
            </a:r>
          </a:p>
          <a:p>
            <a:pPr lvl="1">
              <a:spcBef>
                <a:spcPct val="0"/>
              </a:spcBef>
            </a:pPr>
            <a:r>
              <a:rPr lang="en-US" b="1" dirty="0" smtClean="0"/>
              <a:t>public</a:t>
            </a:r>
            <a:r>
              <a:rPr lang="en-US" dirty="0" smtClean="0"/>
              <a:t> </a:t>
            </a:r>
            <a:r>
              <a:rPr lang="en-US" b="1" dirty="0" err="1" smtClean="0"/>
              <a:t>int</a:t>
            </a:r>
            <a:r>
              <a:rPr lang="en-US" dirty="0" smtClean="0"/>
              <a:t> square(</a:t>
            </a:r>
            <a:r>
              <a:rPr lang="en-US" b="1" dirty="0" err="1" smtClean="0"/>
              <a:t>int</a:t>
            </a:r>
            <a:r>
              <a:rPr lang="en-US" dirty="0" smtClean="0"/>
              <a:t> x) </a:t>
            </a:r>
          </a:p>
          <a:p>
            <a:pPr lvl="1">
              <a:spcBef>
                <a:spcPct val="0"/>
              </a:spcBef>
            </a:pPr>
            <a:r>
              <a:rPr lang="en-US" dirty="0" smtClean="0"/>
              <a:t>{</a:t>
            </a:r>
          </a:p>
          <a:p>
            <a:pPr>
              <a:spcBef>
                <a:spcPct val="0"/>
              </a:spcBef>
            </a:pPr>
            <a:r>
              <a:rPr lang="en-US" b="1" dirty="0" smtClean="0"/>
              <a:t>	return</a:t>
            </a:r>
            <a:r>
              <a:rPr lang="en-US" dirty="0" smtClean="0"/>
              <a:t> x*x;</a:t>
            </a:r>
          </a:p>
          <a:p>
            <a:pPr lvl="1">
              <a:spcBef>
                <a:spcPct val="0"/>
              </a:spcBef>
            </a:pPr>
            <a:r>
              <a:rPr lang="en-US" dirty="0" smtClean="0"/>
              <a:t>}</a:t>
            </a:r>
          </a:p>
          <a:p>
            <a:pPr>
              <a:spcBef>
                <a:spcPct val="0"/>
              </a:spcBef>
            </a:pPr>
            <a:r>
              <a:rPr lang="en-US" dirty="0" smtClean="0"/>
              <a:t>}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381000" y="3733800"/>
            <a:ext cx="7848600" cy="2819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spcBef>
                <a:spcPct val="0"/>
              </a:spcBef>
            </a:pPr>
            <a:r>
              <a:rPr lang="en-US" b="1" dirty="0" smtClean="0"/>
              <a:t>package </a:t>
            </a:r>
            <a:r>
              <a:rPr lang="en-US" dirty="0" smtClean="0"/>
              <a:t>main;</a:t>
            </a:r>
          </a:p>
          <a:p>
            <a:pPr>
              <a:spcBef>
                <a:spcPct val="0"/>
              </a:spcBef>
            </a:pPr>
            <a:r>
              <a:rPr lang="en-US" b="1" dirty="0" smtClean="0"/>
              <a:t>import </a:t>
            </a:r>
            <a:r>
              <a:rPr lang="en-US" dirty="0" err="1" smtClean="0"/>
              <a:t>lectures.functions</a:t>
            </a:r>
            <a:r>
              <a:rPr lang="en-US" dirty="0" smtClean="0"/>
              <a:t>.*;</a:t>
            </a:r>
          </a:p>
          <a:p>
            <a:pPr>
              <a:spcBef>
                <a:spcPct val="0"/>
              </a:spcBef>
            </a:pPr>
            <a:r>
              <a:rPr lang="en-US" b="1" dirty="0" smtClean="0"/>
              <a:t>public</a:t>
            </a:r>
            <a:r>
              <a:rPr lang="en-US" dirty="0" smtClean="0"/>
              <a:t> </a:t>
            </a:r>
            <a:r>
              <a:rPr lang="en-US" b="1" dirty="0" smtClean="0"/>
              <a:t>class</a:t>
            </a:r>
            <a:r>
              <a:rPr lang="en-US" dirty="0" smtClean="0"/>
              <a:t> </a:t>
            </a:r>
            <a:r>
              <a:rPr lang="en-US" dirty="0" err="1" smtClean="0"/>
              <a:t>SquareCalculatorDriver</a:t>
            </a:r>
            <a:endParaRPr lang="en-US" dirty="0" smtClean="0"/>
          </a:p>
          <a:p>
            <a:pPr>
              <a:spcBef>
                <a:spcPct val="0"/>
              </a:spcBef>
            </a:pPr>
            <a:r>
              <a:rPr lang="en-US" dirty="0" smtClean="0"/>
              <a:t>{</a:t>
            </a:r>
          </a:p>
          <a:p>
            <a:pPr>
              <a:spcBef>
                <a:spcPct val="0"/>
              </a:spcBef>
            </a:pPr>
            <a:r>
              <a:rPr lang="en-US" b="1" dirty="0" smtClean="0">
                <a:solidFill>
                  <a:schemeClr val="tx1"/>
                </a:solidFill>
              </a:rPr>
              <a:t>	public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b="1" dirty="0" smtClean="0">
                <a:solidFill>
                  <a:schemeClr val="tx1"/>
                </a:solidFill>
              </a:rPr>
              <a:t>static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b="1" dirty="0" smtClean="0">
                <a:solidFill>
                  <a:schemeClr val="tx1"/>
                </a:solidFill>
              </a:rPr>
              <a:t>void</a:t>
            </a:r>
            <a:r>
              <a:rPr lang="en-US" dirty="0" smtClean="0">
                <a:solidFill>
                  <a:schemeClr val="tx1"/>
                </a:solidFill>
              </a:rPr>
              <a:t> main (String[] </a:t>
            </a:r>
            <a:r>
              <a:rPr lang="en-US" dirty="0" err="1" smtClean="0">
                <a:solidFill>
                  <a:schemeClr val="tx1"/>
                </a:solidFill>
              </a:rPr>
              <a:t>args</a:t>
            </a:r>
            <a:r>
              <a:rPr lang="en-US" dirty="0" smtClean="0">
                <a:solidFill>
                  <a:schemeClr val="tx1"/>
                </a:solidFill>
              </a:rPr>
              <a:t>) {</a:t>
            </a:r>
          </a:p>
          <a:p>
            <a:pPr>
              <a:spcBef>
                <a:spcPct val="0"/>
              </a:spcBef>
            </a:pPr>
            <a:r>
              <a:rPr lang="en-US" dirty="0" smtClean="0">
                <a:solidFill>
                  <a:schemeClr val="tx1"/>
                </a:solidFill>
              </a:rPr>
              <a:t>        		</a:t>
            </a:r>
            <a:r>
              <a:rPr lang="en-US" dirty="0" err="1" smtClean="0">
                <a:solidFill>
                  <a:schemeClr val="tx1"/>
                </a:solidFill>
              </a:rPr>
              <a:t>ASquareCalculator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squareCalculator</a:t>
            </a:r>
            <a:r>
              <a:rPr lang="en-US" dirty="0" smtClean="0">
                <a:solidFill>
                  <a:schemeClr val="tx1"/>
                </a:solidFill>
              </a:rPr>
              <a:t> = </a:t>
            </a:r>
            <a:r>
              <a:rPr lang="en-US" b="1" dirty="0" smtClean="0">
                <a:solidFill>
                  <a:schemeClr val="tx1"/>
                </a:solidFill>
              </a:rPr>
              <a:t>new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ASquareCalculator</a:t>
            </a:r>
            <a:r>
              <a:rPr lang="en-US" dirty="0" smtClean="0">
                <a:solidFill>
                  <a:schemeClr val="tx1"/>
                </a:solidFill>
              </a:rPr>
              <a:t>();</a:t>
            </a:r>
          </a:p>
          <a:p>
            <a:pPr>
              <a:spcBef>
                <a:spcPct val="0"/>
              </a:spcBef>
            </a:pPr>
            <a:r>
              <a:rPr lang="en-US" dirty="0" smtClean="0">
                <a:solidFill>
                  <a:schemeClr val="tx1"/>
                </a:solidFill>
              </a:rPr>
              <a:t>		</a:t>
            </a:r>
            <a:r>
              <a:rPr lang="en-US" dirty="0" err="1" smtClean="0">
                <a:solidFill>
                  <a:schemeClr val="tx1"/>
                </a:solidFill>
              </a:rPr>
              <a:t>System.out.println</a:t>
            </a:r>
            <a:r>
              <a:rPr lang="en-US" dirty="0" smtClean="0">
                <a:solidFill>
                  <a:schemeClr val="tx1"/>
                </a:solidFill>
              </a:rPr>
              <a:t> (</a:t>
            </a:r>
            <a:r>
              <a:rPr lang="en-US" dirty="0" err="1" smtClean="0">
                <a:solidFill>
                  <a:schemeClr val="tx1"/>
                </a:solidFill>
              </a:rPr>
              <a:t>squareCalculator.square</a:t>
            </a:r>
            <a:r>
              <a:rPr lang="en-US" dirty="0" smtClean="0">
                <a:solidFill>
                  <a:schemeClr val="tx1"/>
                </a:solidFill>
              </a:rPr>
              <a:t>(5));</a:t>
            </a:r>
          </a:p>
          <a:p>
            <a:pPr>
              <a:spcBef>
                <a:spcPct val="0"/>
              </a:spcBef>
            </a:pPr>
            <a:r>
              <a:rPr lang="en-US" dirty="0" smtClean="0">
                <a:solidFill>
                  <a:schemeClr val="tx1"/>
                </a:solidFill>
              </a:rPr>
              <a:t>    	}</a:t>
            </a:r>
          </a:p>
          <a:p>
            <a:pPr>
              <a:spcBef>
                <a:spcPct val="0"/>
              </a:spcBef>
            </a:pPr>
            <a:r>
              <a:rPr lang="en-US" dirty="0" smtClean="0"/>
              <a:t>}</a:t>
            </a:r>
            <a:endParaRPr lang="en-US" dirty="0"/>
          </a:p>
        </p:txBody>
      </p:sp>
      <p:sp>
        <p:nvSpPr>
          <p:cNvPr id="25" name="Rectangle 24"/>
          <p:cNvSpPr/>
          <p:nvPr/>
        </p:nvSpPr>
        <p:spPr>
          <a:xfrm>
            <a:off x="6629400" y="990600"/>
            <a:ext cx="2057400" cy="1905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Works but does not tell the reader what is being imported from the package name</a:t>
            </a:r>
            <a:endParaRPr lang="en-US" dirty="0"/>
          </a:p>
        </p:txBody>
      </p:sp>
      <p:cxnSp>
        <p:nvCxnSpPr>
          <p:cNvPr id="26" name="Straight Arrow Connector 25"/>
          <p:cNvCxnSpPr/>
          <p:nvPr/>
        </p:nvCxnSpPr>
        <p:spPr>
          <a:xfrm rot="10800000" flipV="1">
            <a:off x="2209800" y="1752600"/>
            <a:ext cx="4419600" cy="24384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6629400" y="3048000"/>
            <a:ext cx="2057400" cy="12192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Important role of import is documentation</a:t>
            </a:r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6629400" y="4419600"/>
            <a:ext cx="2057400" cy="9144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Programming style violation</a:t>
            </a:r>
            <a:endParaRPr lang="en-US" dirty="0"/>
          </a:p>
        </p:txBody>
      </p:sp>
      <p:pic>
        <p:nvPicPr>
          <p:cNvPr id="9" name="~PP2545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0778900"/>
      </p:ext>
    </p:extLst>
  </p:cSld>
  <p:clrMapOvr>
    <a:masterClrMapping/>
  </p:clrMapOvr>
  <p:transition advTm="16754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53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4572000" y="1143000"/>
            <a:ext cx="3733800" cy="2209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spcBef>
                <a:spcPct val="0"/>
              </a:spcBef>
            </a:pPr>
            <a:r>
              <a:rPr lang="en-US" b="1" dirty="0" smtClean="0"/>
              <a:t>package </a:t>
            </a:r>
            <a:r>
              <a:rPr lang="en-US" dirty="0" err="1" smtClean="0"/>
              <a:t>lectures.safe_functions</a:t>
            </a:r>
            <a:r>
              <a:rPr lang="en-US" dirty="0" smtClean="0"/>
              <a:t>;</a:t>
            </a:r>
            <a:r>
              <a:rPr lang="en-US" b="1" dirty="0" smtClean="0"/>
              <a:t> </a:t>
            </a:r>
          </a:p>
          <a:p>
            <a:pPr>
              <a:spcBef>
                <a:spcPct val="0"/>
              </a:spcBef>
            </a:pPr>
            <a:r>
              <a:rPr lang="en-US" b="1" dirty="0" smtClean="0"/>
              <a:t>public</a:t>
            </a:r>
            <a:r>
              <a:rPr lang="en-US" dirty="0" smtClean="0"/>
              <a:t> </a:t>
            </a:r>
            <a:r>
              <a:rPr lang="en-US" b="1" dirty="0" smtClean="0"/>
              <a:t>class</a:t>
            </a:r>
            <a:r>
              <a:rPr lang="en-US" dirty="0" smtClean="0"/>
              <a:t> </a:t>
            </a:r>
            <a:r>
              <a:rPr lang="en-US" dirty="0" err="1" smtClean="0"/>
              <a:t>ASquareCalculator</a:t>
            </a:r>
            <a:r>
              <a:rPr lang="en-US" dirty="0" smtClean="0"/>
              <a:t>  </a:t>
            </a:r>
          </a:p>
          <a:p>
            <a:pPr>
              <a:spcBef>
                <a:spcPct val="0"/>
              </a:spcBef>
            </a:pPr>
            <a:r>
              <a:rPr lang="en-US" dirty="0" smtClean="0"/>
              <a:t>{</a:t>
            </a:r>
          </a:p>
          <a:p>
            <a:pPr lvl="1">
              <a:spcBef>
                <a:spcPct val="0"/>
              </a:spcBef>
            </a:pPr>
            <a:r>
              <a:rPr lang="en-US" b="1" dirty="0" smtClean="0"/>
              <a:t>public</a:t>
            </a:r>
            <a:r>
              <a:rPr lang="en-US" dirty="0" smtClean="0"/>
              <a:t> </a:t>
            </a:r>
            <a:r>
              <a:rPr lang="en-US" b="1" dirty="0" smtClean="0"/>
              <a:t>long </a:t>
            </a:r>
            <a:r>
              <a:rPr lang="en-US" dirty="0" smtClean="0"/>
              <a:t>square(</a:t>
            </a:r>
            <a:r>
              <a:rPr lang="en-US" b="1" dirty="0" err="1" smtClean="0"/>
              <a:t>int</a:t>
            </a:r>
            <a:r>
              <a:rPr lang="en-US" dirty="0" smtClean="0"/>
              <a:t> x) </a:t>
            </a:r>
          </a:p>
          <a:p>
            <a:pPr lvl="1">
              <a:spcBef>
                <a:spcPct val="0"/>
              </a:spcBef>
            </a:pPr>
            <a:r>
              <a:rPr lang="en-US" dirty="0" smtClean="0"/>
              <a:t>{</a:t>
            </a:r>
          </a:p>
          <a:p>
            <a:pPr>
              <a:spcBef>
                <a:spcPct val="0"/>
              </a:spcBef>
            </a:pPr>
            <a:r>
              <a:rPr lang="en-US" b="1" dirty="0" smtClean="0"/>
              <a:t>	return</a:t>
            </a:r>
            <a:r>
              <a:rPr lang="en-US" dirty="0" smtClean="0"/>
              <a:t> x*x;</a:t>
            </a:r>
          </a:p>
          <a:p>
            <a:pPr lvl="1">
              <a:spcBef>
                <a:spcPct val="0"/>
              </a:spcBef>
            </a:pPr>
            <a:r>
              <a:rPr lang="en-US" dirty="0" smtClean="0"/>
              <a:t>}</a:t>
            </a:r>
          </a:p>
          <a:p>
            <a:pPr>
              <a:spcBef>
                <a:spcPct val="0"/>
              </a:spcBef>
            </a:pPr>
            <a:r>
              <a:rPr lang="en-US" dirty="0" smtClean="0"/>
              <a:t>}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Why imports/full name?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457200" y="1143000"/>
            <a:ext cx="3733800" cy="2209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spcBef>
                <a:spcPct val="0"/>
              </a:spcBef>
            </a:pPr>
            <a:r>
              <a:rPr lang="en-US" b="1" dirty="0" smtClean="0"/>
              <a:t>package </a:t>
            </a:r>
            <a:r>
              <a:rPr lang="en-US" dirty="0" err="1" smtClean="0"/>
              <a:t>lectures.functions</a:t>
            </a:r>
            <a:r>
              <a:rPr lang="en-US" dirty="0" smtClean="0"/>
              <a:t>;</a:t>
            </a:r>
            <a:r>
              <a:rPr lang="en-US" b="1" dirty="0" smtClean="0"/>
              <a:t> </a:t>
            </a:r>
          </a:p>
          <a:p>
            <a:pPr>
              <a:spcBef>
                <a:spcPct val="0"/>
              </a:spcBef>
            </a:pPr>
            <a:r>
              <a:rPr lang="en-US" b="1" dirty="0" smtClean="0"/>
              <a:t>public</a:t>
            </a:r>
            <a:r>
              <a:rPr lang="en-US" dirty="0" smtClean="0"/>
              <a:t> </a:t>
            </a:r>
            <a:r>
              <a:rPr lang="en-US" b="1" dirty="0" smtClean="0"/>
              <a:t>class</a:t>
            </a:r>
            <a:r>
              <a:rPr lang="en-US" dirty="0" smtClean="0"/>
              <a:t> </a:t>
            </a:r>
            <a:r>
              <a:rPr lang="en-US" dirty="0" err="1" smtClean="0"/>
              <a:t>ASquareCalculator</a:t>
            </a:r>
            <a:r>
              <a:rPr lang="en-US" dirty="0" smtClean="0"/>
              <a:t>  </a:t>
            </a:r>
          </a:p>
          <a:p>
            <a:pPr>
              <a:spcBef>
                <a:spcPct val="0"/>
              </a:spcBef>
            </a:pPr>
            <a:r>
              <a:rPr lang="en-US" dirty="0" smtClean="0"/>
              <a:t>{</a:t>
            </a:r>
          </a:p>
          <a:p>
            <a:pPr lvl="1">
              <a:spcBef>
                <a:spcPct val="0"/>
              </a:spcBef>
            </a:pPr>
            <a:r>
              <a:rPr lang="en-US" b="1" dirty="0" smtClean="0"/>
              <a:t>public</a:t>
            </a:r>
            <a:r>
              <a:rPr lang="en-US" dirty="0" smtClean="0"/>
              <a:t> </a:t>
            </a:r>
            <a:r>
              <a:rPr lang="en-US" b="1" dirty="0" err="1" smtClean="0"/>
              <a:t>int</a:t>
            </a:r>
            <a:r>
              <a:rPr lang="en-US" dirty="0" smtClean="0"/>
              <a:t> square(</a:t>
            </a:r>
            <a:r>
              <a:rPr lang="en-US" b="1" dirty="0" err="1" smtClean="0"/>
              <a:t>int</a:t>
            </a:r>
            <a:r>
              <a:rPr lang="en-US" dirty="0" smtClean="0"/>
              <a:t> x) </a:t>
            </a:r>
          </a:p>
          <a:p>
            <a:pPr lvl="1">
              <a:spcBef>
                <a:spcPct val="0"/>
              </a:spcBef>
            </a:pPr>
            <a:r>
              <a:rPr lang="en-US" dirty="0" smtClean="0"/>
              <a:t>{</a:t>
            </a:r>
          </a:p>
          <a:p>
            <a:pPr>
              <a:spcBef>
                <a:spcPct val="0"/>
              </a:spcBef>
            </a:pPr>
            <a:r>
              <a:rPr lang="en-US" b="1" dirty="0" smtClean="0"/>
              <a:t>	return</a:t>
            </a:r>
            <a:r>
              <a:rPr lang="en-US" dirty="0" smtClean="0"/>
              <a:t> x*x;</a:t>
            </a:r>
          </a:p>
          <a:p>
            <a:pPr lvl="1">
              <a:spcBef>
                <a:spcPct val="0"/>
              </a:spcBef>
            </a:pPr>
            <a:r>
              <a:rPr lang="en-US" dirty="0" smtClean="0"/>
              <a:t>}</a:t>
            </a:r>
          </a:p>
          <a:p>
            <a:pPr>
              <a:spcBef>
                <a:spcPct val="0"/>
              </a:spcBef>
            </a:pPr>
            <a:r>
              <a:rPr lang="en-US" dirty="0" smtClean="0"/>
              <a:t>}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381000" y="3733800"/>
            <a:ext cx="7848600" cy="2819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spcBef>
                <a:spcPct val="0"/>
              </a:spcBef>
            </a:pPr>
            <a:r>
              <a:rPr lang="en-US" b="1" dirty="0" smtClean="0"/>
              <a:t>package </a:t>
            </a:r>
            <a:r>
              <a:rPr lang="en-US" dirty="0" smtClean="0"/>
              <a:t>main;</a:t>
            </a:r>
            <a:r>
              <a:rPr lang="en-US" b="1" dirty="0" smtClean="0"/>
              <a:t> </a:t>
            </a:r>
          </a:p>
          <a:p>
            <a:pPr>
              <a:spcBef>
                <a:spcPct val="0"/>
              </a:spcBef>
            </a:pPr>
            <a:r>
              <a:rPr lang="en-US" b="1" dirty="0" smtClean="0"/>
              <a:t>import </a:t>
            </a:r>
            <a:r>
              <a:rPr lang="en-US" dirty="0" err="1" smtClean="0"/>
              <a:t>lectures.functions.ASquareCalculator</a:t>
            </a:r>
            <a:r>
              <a:rPr lang="en-US" dirty="0" smtClean="0"/>
              <a:t>;</a:t>
            </a:r>
          </a:p>
          <a:p>
            <a:pPr>
              <a:spcBef>
                <a:spcPct val="0"/>
              </a:spcBef>
            </a:pPr>
            <a:r>
              <a:rPr lang="en-US" b="1" dirty="0" smtClean="0"/>
              <a:t>public</a:t>
            </a:r>
            <a:r>
              <a:rPr lang="en-US" dirty="0" smtClean="0"/>
              <a:t> </a:t>
            </a:r>
            <a:r>
              <a:rPr lang="en-US" b="1" dirty="0" smtClean="0"/>
              <a:t>class</a:t>
            </a:r>
            <a:r>
              <a:rPr lang="en-US" dirty="0" smtClean="0"/>
              <a:t> </a:t>
            </a:r>
            <a:r>
              <a:rPr lang="en-US" dirty="0" err="1" smtClean="0"/>
              <a:t>SquareCalculatorDriver</a:t>
            </a:r>
            <a:endParaRPr lang="en-US" dirty="0" smtClean="0"/>
          </a:p>
          <a:p>
            <a:pPr>
              <a:spcBef>
                <a:spcPct val="0"/>
              </a:spcBef>
            </a:pPr>
            <a:r>
              <a:rPr lang="en-US" dirty="0" smtClean="0"/>
              <a:t>{</a:t>
            </a:r>
          </a:p>
          <a:p>
            <a:pPr>
              <a:spcBef>
                <a:spcPct val="0"/>
              </a:spcBef>
            </a:pPr>
            <a:r>
              <a:rPr lang="en-US" b="1" dirty="0" smtClean="0">
                <a:solidFill>
                  <a:schemeClr val="tx1"/>
                </a:solidFill>
              </a:rPr>
              <a:t>	public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b="1" dirty="0" smtClean="0">
                <a:solidFill>
                  <a:schemeClr val="tx1"/>
                </a:solidFill>
              </a:rPr>
              <a:t>static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b="1" dirty="0" smtClean="0">
                <a:solidFill>
                  <a:schemeClr val="tx1"/>
                </a:solidFill>
              </a:rPr>
              <a:t>void</a:t>
            </a:r>
            <a:r>
              <a:rPr lang="en-US" dirty="0" smtClean="0">
                <a:solidFill>
                  <a:schemeClr val="tx1"/>
                </a:solidFill>
              </a:rPr>
              <a:t> main (String[] </a:t>
            </a:r>
            <a:r>
              <a:rPr lang="en-US" dirty="0" err="1" smtClean="0">
                <a:solidFill>
                  <a:schemeClr val="tx1"/>
                </a:solidFill>
              </a:rPr>
              <a:t>args</a:t>
            </a:r>
            <a:r>
              <a:rPr lang="en-US" dirty="0" smtClean="0">
                <a:solidFill>
                  <a:schemeClr val="tx1"/>
                </a:solidFill>
              </a:rPr>
              <a:t>) {</a:t>
            </a:r>
          </a:p>
          <a:p>
            <a:pPr>
              <a:spcBef>
                <a:spcPct val="0"/>
              </a:spcBef>
            </a:pPr>
            <a:r>
              <a:rPr lang="en-US" dirty="0" smtClean="0">
                <a:solidFill>
                  <a:schemeClr val="tx1"/>
                </a:solidFill>
              </a:rPr>
              <a:t>        		</a:t>
            </a:r>
            <a:r>
              <a:rPr lang="en-US" dirty="0" err="1" smtClean="0">
                <a:solidFill>
                  <a:schemeClr val="tx1"/>
                </a:solidFill>
              </a:rPr>
              <a:t>ASquareCalculator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squareCalculator</a:t>
            </a:r>
            <a:r>
              <a:rPr lang="en-US" dirty="0" smtClean="0">
                <a:solidFill>
                  <a:schemeClr val="tx1"/>
                </a:solidFill>
              </a:rPr>
              <a:t> = </a:t>
            </a:r>
            <a:r>
              <a:rPr lang="en-US" b="1" dirty="0" smtClean="0">
                <a:solidFill>
                  <a:schemeClr val="tx1"/>
                </a:solidFill>
              </a:rPr>
              <a:t>new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ASquareCalculator</a:t>
            </a:r>
            <a:r>
              <a:rPr lang="en-US" dirty="0" smtClean="0">
                <a:solidFill>
                  <a:schemeClr val="tx1"/>
                </a:solidFill>
              </a:rPr>
              <a:t>();</a:t>
            </a:r>
          </a:p>
          <a:p>
            <a:pPr>
              <a:spcBef>
                <a:spcPct val="0"/>
              </a:spcBef>
            </a:pPr>
            <a:r>
              <a:rPr lang="en-US" dirty="0" smtClean="0">
                <a:solidFill>
                  <a:schemeClr val="tx1"/>
                </a:solidFill>
              </a:rPr>
              <a:t>		</a:t>
            </a:r>
            <a:r>
              <a:rPr lang="en-US" dirty="0" err="1" smtClean="0">
                <a:solidFill>
                  <a:schemeClr val="tx1"/>
                </a:solidFill>
              </a:rPr>
              <a:t>System.out.println</a:t>
            </a:r>
            <a:r>
              <a:rPr lang="en-US" dirty="0" smtClean="0">
                <a:solidFill>
                  <a:schemeClr val="tx1"/>
                </a:solidFill>
              </a:rPr>
              <a:t> (</a:t>
            </a:r>
            <a:r>
              <a:rPr lang="en-US" dirty="0" err="1" smtClean="0">
                <a:solidFill>
                  <a:schemeClr val="tx1"/>
                </a:solidFill>
              </a:rPr>
              <a:t>squareCalculator.square</a:t>
            </a:r>
            <a:r>
              <a:rPr lang="en-US" dirty="0" smtClean="0">
                <a:solidFill>
                  <a:schemeClr val="tx1"/>
                </a:solidFill>
              </a:rPr>
              <a:t>(5));</a:t>
            </a:r>
          </a:p>
          <a:p>
            <a:pPr>
              <a:spcBef>
                <a:spcPct val="0"/>
              </a:spcBef>
            </a:pPr>
            <a:r>
              <a:rPr lang="en-US" dirty="0" smtClean="0">
                <a:solidFill>
                  <a:schemeClr val="tx1"/>
                </a:solidFill>
              </a:rPr>
              <a:t>    	}</a:t>
            </a:r>
          </a:p>
          <a:p>
            <a:pPr>
              <a:spcBef>
                <a:spcPct val="0"/>
              </a:spcBef>
            </a:pPr>
            <a:r>
              <a:rPr lang="en-US" dirty="0" smtClean="0"/>
              <a:t>}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5867400" y="1981200"/>
            <a:ext cx="685800" cy="30480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457200" y="4038600"/>
            <a:ext cx="5029200" cy="30480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5257800" y="2895600"/>
            <a:ext cx="1600200" cy="762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Twice the size of </a:t>
            </a:r>
            <a:r>
              <a:rPr lang="en-US" dirty="0" err="1" smtClean="0"/>
              <a:t>ints</a:t>
            </a:r>
            <a:endParaRPr lang="en-US" dirty="0"/>
          </a:p>
        </p:txBody>
      </p:sp>
      <p:cxnSp>
        <p:nvCxnSpPr>
          <p:cNvPr id="26" name="Straight Arrow Connector 25"/>
          <p:cNvCxnSpPr/>
          <p:nvPr/>
        </p:nvCxnSpPr>
        <p:spPr>
          <a:xfrm rot="5400000" flipH="1" flipV="1">
            <a:off x="5868194" y="2513806"/>
            <a:ext cx="60960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457200" y="3733800"/>
            <a:ext cx="1752600" cy="30480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Arrow Connector 11"/>
          <p:cNvCxnSpPr/>
          <p:nvPr/>
        </p:nvCxnSpPr>
        <p:spPr>
          <a:xfrm rot="5400000" flipH="1" flipV="1">
            <a:off x="1448594" y="4571206"/>
            <a:ext cx="60960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>
            <a:off x="5486400" y="4192588"/>
            <a:ext cx="381000" cy="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5867400" y="3886200"/>
            <a:ext cx="2438400" cy="762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Disambiguates</a:t>
            </a:r>
            <a:endParaRPr lang="en-US" dirty="0"/>
          </a:p>
        </p:txBody>
      </p:sp>
      <p:pic>
        <p:nvPicPr>
          <p:cNvPr id="15" name="~PP31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09148413"/>
      </p:ext>
    </p:extLst>
  </p:cSld>
  <p:clrMapOvr>
    <a:masterClrMapping/>
  </p:clrMapOvr>
  <p:transition advTm="23901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9009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25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14" grpId="0" animBg="1"/>
      <p:bldP spid="24" grpId="0" animBg="1"/>
      <p:bldP spid="25" grpId="0" animBg="1"/>
      <p:bldP spid="18" grpId="0" animBg="1"/>
      <p:bldP spid="1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4572000" y="1143000"/>
            <a:ext cx="3733800" cy="2209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spcBef>
                <a:spcPct val="0"/>
              </a:spcBef>
            </a:pPr>
            <a:r>
              <a:rPr lang="en-US" b="1" dirty="0" smtClean="0"/>
              <a:t>package </a:t>
            </a:r>
            <a:r>
              <a:rPr lang="en-US" dirty="0" err="1" smtClean="0"/>
              <a:t>lectures.safe_functions</a:t>
            </a:r>
            <a:r>
              <a:rPr lang="en-US" dirty="0" smtClean="0"/>
              <a:t>;</a:t>
            </a:r>
            <a:r>
              <a:rPr lang="en-US" b="1" dirty="0" smtClean="0"/>
              <a:t> </a:t>
            </a:r>
          </a:p>
          <a:p>
            <a:pPr>
              <a:spcBef>
                <a:spcPct val="0"/>
              </a:spcBef>
            </a:pPr>
            <a:r>
              <a:rPr lang="en-US" b="1" dirty="0" smtClean="0"/>
              <a:t>public</a:t>
            </a:r>
            <a:r>
              <a:rPr lang="en-US" dirty="0" smtClean="0"/>
              <a:t> </a:t>
            </a:r>
            <a:r>
              <a:rPr lang="en-US" b="1" dirty="0" smtClean="0"/>
              <a:t>class</a:t>
            </a:r>
            <a:r>
              <a:rPr lang="en-US" dirty="0" smtClean="0"/>
              <a:t> </a:t>
            </a:r>
            <a:r>
              <a:rPr lang="en-US" dirty="0" err="1" smtClean="0"/>
              <a:t>ASquareCalculator</a:t>
            </a:r>
            <a:r>
              <a:rPr lang="en-US" dirty="0" smtClean="0"/>
              <a:t>  </a:t>
            </a:r>
          </a:p>
          <a:p>
            <a:pPr>
              <a:spcBef>
                <a:spcPct val="0"/>
              </a:spcBef>
            </a:pPr>
            <a:r>
              <a:rPr lang="en-US" dirty="0" smtClean="0"/>
              <a:t>{</a:t>
            </a:r>
          </a:p>
          <a:p>
            <a:pPr lvl="1">
              <a:spcBef>
                <a:spcPct val="0"/>
              </a:spcBef>
            </a:pPr>
            <a:r>
              <a:rPr lang="en-US" b="1" dirty="0" smtClean="0"/>
              <a:t>public</a:t>
            </a:r>
            <a:r>
              <a:rPr lang="en-US" dirty="0" smtClean="0"/>
              <a:t> </a:t>
            </a:r>
            <a:r>
              <a:rPr lang="en-US" b="1" dirty="0" smtClean="0"/>
              <a:t>long </a:t>
            </a:r>
            <a:r>
              <a:rPr lang="en-US" dirty="0" smtClean="0"/>
              <a:t>square(</a:t>
            </a:r>
            <a:r>
              <a:rPr lang="en-US" b="1" dirty="0" err="1" smtClean="0"/>
              <a:t>int</a:t>
            </a:r>
            <a:r>
              <a:rPr lang="en-US" dirty="0" smtClean="0"/>
              <a:t> x) </a:t>
            </a:r>
          </a:p>
          <a:p>
            <a:pPr lvl="1">
              <a:spcBef>
                <a:spcPct val="0"/>
              </a:spcBef>
            </a:pPr>
            <a:r>
              <a:rPr lang="en-US" dirty="0" smtClean="0"/>
              <a:t>{</a:t>
            </a:r>
          </a:p>
          <a:p>
            <a:pPr>
              <a:spcBef>
                <a:spcPct val="0"/>
              </a:spcBef>
            </a:pPr>
            <a:r>
              <a:rPr lang="en-US" b="1" dirty="0" smtClean="0"/>
              <a:t>	return</a:t>
            </a:r>
            <a:r>
              <a:rPr lang="en-US" dirty="0" smtClean="0"/>
              <a:t> x*x;</a:t>
            </a:r>
          </a:p>
          <a:p>
            <a:pPr lvl="1">
              <a:spcBef>
                <a:spcPct val="0"/>
              </a:spcBef>
            </a:pPr>
            <a:r>
              <a:rPr lang="en-US" dirty="0" smtClean="0"/>
              <a:t>}</a:t>
            </a:r>
          </a:p>
          <a:p>
            <a:pPr>
              <a:spcBef>
                <a:spcPct val="0"/>
              </a:spcBef>
            </a:pPr>
            <a:r>
              <a:rPr lang="en-US" dirty="0" smtClean="0"/>
              <a:t>}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Ambiguous Import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457200" y="1143000"/>
            <a:ext cx="3733800" cy="2209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spcBef>
                <a:spcPct val="0"/>
              </a:spcBef>
            </a:pPr>
            <a:r>
              <a:rPr lang="en-US" b="1" dirty="0" smtClean="0"/>
              <a:t>package </a:t>
            </a:r>
            <a:r>
              <a:rPr lang="en-US" dirty="0" err="1" smtClean="0"/>
              <a:t>lectures.functions</a:t>
            </a:r>
            <a:r>
              <a:rPr lang="en-US" dirty="0" smtClean="0"/>
              <a:t>;</a:t>
            </a:r>
            <a:r>
              <a:rPr lang="en-US" b="1" dirty="0" smtClean="0"/>
              <a:t> </a:t>
            </a:r>
          </a:p>
          <a:p>
            <a:pPr>
              <a:spcBef>
                <a:spcPct val="0"/>
              </a:spcBef>
            </a:pPr>
            <a:r>
              <a:rPr lang="en-US" b="1" dirty="0" smtClean="0"/>
              <a:t>public</a:t>
            </a:r>
            <a:r>
              <a:rPr lang="en-US" dirty="0" smtClean="0"/>
              <a:t> </a:t>
            </a:r>
            <a:r>
              <a:rPr lang="en-US" b="1" dirty="0" smtClean="0"/>
              <a:t>class</a:t>
            </a:r>
            <a:r>
              <a:rPr lang="en-US" dirty="0" smtClean="0"/>
              <a:t> </a:t>
            </a:r>
            <a:r>
              <a:rPr lang="en-US" dirty="0" err="1" smtClean="0"/>
              <a:t>ASquareCalculator</a:t>
            </a:r>
            <a:r>
              <a:rPr lang="en-US" dirty="0" smtClean="0"/>
              <a:t>  </a:t>
            </a:r>
          </a:p>
          <a:p>
            <a:pPr>
              <a:spcBef>
                <a:spcPct val="0"/>
              </a:spcBef>
            </a:pPr>
            <a:r>
              <a:rPr lang="en-US" dirty="0" smtClean="0"/>
              <a:t>{</a:t>
            </a:r>
          </a:p>
          <a:p>
            <a:pPr lvl="1">
              <a:spcBef>
                <a:spcPct val="0"/>
              </a:spcBef>
            </a:pPr>
            <a:r>
              <a:rPr lang="en-US" b="1" dirty="0" smtClean="0"/>
              <a:t>public</a:t>
            </a:r>
            <a:r>
              <a:rPr lang="en-US" dirty="0" smtClean="0"/>
              <a:t> </a:t>
            </a:r>
            <a:r>
              <a:rPr lang="en-US" b="1" dirty="0" err="1" smtClean="0"/>
              <a:t>int</a:t>
            </a:r>
            <a:r>
              <a:rPr lang="en-US" dirty="0" smtClean="0"/>
              <a:t> square(</a:t>
            </a:r>
            <a:r>
              <a:rPr lang="en-US" b="1" dirty="0" err="1" smtClean="0"/>
              <a:t>int</a:t>
            </a:r>
            <a:r>
              <a:rPr lang="en-US" dirty="0" smtClean="0"/>
              <a:t> x) </a:t>
            </a:r>
          </a:p>
          <a:p>
            <a:pPr lvl="1">
              <a:spcBef>
                <a:spcPct val="0"/>
              </a:spcBef>
            </a:pPr>
            <a:r>
              <a:rPr lang="en-US" dirty="0" smtClean="0"/>
              <a:t>{</a:t>
            </a:r>
          </a:p>
          <a:p>
            <a:pPr>
              <a:spcBef>
                <a:spcPct val="0"/>
              </a:spcBef>
            </a:pPr>
            <a:r>
              <a:rPr lang="en-US" b="1" dirty="0" smtClean="0"/>
              <a:t>	return</a:t>
            </a:r>
            <a:r>
              <a:rPr lang="en-US" dirty="0" smtClean="0"/>
              <a:t> x*x;</a:t>
            </a:r>
          </a:p>
          <a:p>
            <a:pPr lvl="1">
              <a:spcBef>
                <a:spcPct val="0"/>
              </a:spcBef>
            </a:pPr>
            <a:r>
              <a:rPr lang="en-US" dirty="0" smtClean="0"/>
              <a:t>}</a:t>
            </a:r>
          </a:p>
          <a:p>
            <a:pPr>
              <a:spcBef>
                <a:spcPct val="0"/>
              </a:spcBef>
            </a:pPr>
            <a:r>
              <a:rPr lang="en-US" dirty="0" smtClean="0"/>
              <a:t>}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381000" y="3733800"/>
            <a:ext cx="7848600" cy="2819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spcBef>
                <a:spcPct val="0"/>
              </a:spcBef>
            </a:pPr>
            <a:r>
              <a:rPr lang="en-US" b="1" dirty="0" smtClean="0"/>
              <a:t>package </a:t>
            </a:r>
            <a:r>
              <a:rPr lang="en-US" dirty="0" smtClean="0"/>
              <a:t>main;</a:t>
            </a:r>
            <a:r>
              <a:rPr lang="en-US" b="1" dirty="0" smtClean="0"/>
              <a:t> </a:t>
            </a:r>
          </a:p>
          <a:p>
            <a:pPr>
              <a:spcBef>
                <a:spcPct val="0"/>
              </a:spcBef>
            </a:pPr>
            <a:r>
              <a:rPr lang="en-US" b="1" dirty="0" smtClean="0"/>
              <a:t>import </a:t>
            </a:r>
            <a:r>
              <a:rPr lang="en-US" dirty="0" err="1" smtClean="0"/>
              <a:t>lectures.functions.ASquareCalculator</a:t>
            </a:r>
            <a:r>
              <a:rPr lang="en-US" dirty="0" smtClean="0"/>
              <a:t>;</a:t>
            </a:r>
          </a:p>
          <a:p>
            <a:pPr>
              <a:spcBef>
                <a:spcPct val="0"/>
              </a:spcBef>
            </a:pPr>
            <a:r>
              <a:rPr lang="en-US" b="1" dirty="0" smtClean="0"/>
              <a:t>import </a:t>
            </a:r>
            <a:r>
              <a:rPr lang="en-US" dirty="0" err="1" smtClean="0"/>
              <a:t>lectures.safe_functions.ASquareCalculator</a:t>
            </a:r>
            <a:r>
              <a:rPr lang="en-US" dirty="0" smtClean="0"/>
              <a:t>;</a:t>
            </a:r>
          </a:p>
          <a:p>
            <a:pPr>
              <a:spcBef>
                <a:spcPct val="0"/>
              </a:spcBef>
            </a:pPr>
            <a:r>
              <a:rPr lang="en-US" b="1" dirty="0" smtClean="0"/>
              <a:t>public</a:t>
            </a:r>
            <a:r>
              <a:rPr lang="en-US" dirty="0" smtClean="0"/>
              <a:t> </a:t>
            </a:r>
            <a:r>
              <a:rPr lang="en-US" b="1" dirty="0" smtClean="0"/>
              <a:t>class</a:t>
            </a:r>
            <a:r>
              <a:rPr lang="en-US" dirty="0" smtClean="0"/>
              <a:t> </a:t>
            </a:r>
            <a:r>
              <a:rPr lang="en-US" dirty="0" err="1" smtClean="0"/>
              <a:t>SquareCalculatorDriver</a:t>
            </a:r>
            <a:endParaRPr lang="en-US" dirty="0" smtClean="0"/>
          </a:p>
          <a:p>
            <a:pPr>
              <a:spcBef>
                <a:spcPct val="0"/>
              </a:spcBef>
            </a:pPr>
            <a:r>
              <a:rPr lang="en-US" dirty="0" smtClean="0"/>
              <a:t>{</a:t>
            </a:r>
          </a:p>
          <a:p>
            <a:pPr>
              <a:spcBef>
                <a:spcPct val="0"/>
              </a:spcBef>
            </a:pPr>
            <a:r>
              <a:rPr lang="en-US" b="1" dirty="0" smtClean="0">
                <a:solidFill>
                  <a:schemeClr val="tx1"/>
                </a:solidFill>
              </a:rPr>
              <a:t>	public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b="1" dirty="0" smtClean="0">
                <a:solidFill>
                  <a:schemeClr val="tx1"/>
                </a:solidFill>
              </a:rPr>
              <a:t>static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b="1" dirty="0" smtClean="0">
                <a:solidFill>
                  <a:schemeClr val="tx1"/>
                </a:solidFill>
              </a:rPr>
              <a:t>void</a:t>
            </a:r>
            <a:r>
              <a:rPr lang="en-US" dirty="0" smtClean="0">
                <a:solidFill>
                  <a:schemeClr val="tx1"/>
                </a:solidFill>
              </a:rPr>
              <a:t> main (String[] </a:t>
            </a:r>
            <a:r>
              <a:rPr lang="en-US" dirty="0" err="1" smtClean="0">
                <a:solidFill>
                  <a:schemeClr val="tx1"/>
                </a:solidFill>
              </a:rPr>
              <a:t>args</a:t>
            </a:r>
            <a:r>
              <a:rPr lang="en-US" dirty="0" smtClean="0">
                <a:solidFill>
                  <a:schemeClr val="tx1"/>
                </a:solidFill>
              </a:rPr>
              <a:t>) {</a:t>
            </a:r>
          </a:p>
          <a:p>
            <a:pPr>
              <a:spcBef>
                <a:spcPct val="0"/>
              </a:spcBef>
            </a:pPr>
            <a:r>
              <a:rPr lang="en-US" dirty="0" smtClean="0">
                <a:solidFill>
                  <a:schemeClr val="tx1"/>
                </a:solidFill>
              </a:rPr>
              <a:t>        		</a:t>
            </a:r>
            <a:r>
              <a:rPr lang="en-US" dirty="0" err="1" smtClean="0">
                <a:solidFill>
                  <a:schemeClr val="tx1"/>
                </a:solidFill>
              </a:rPr>
              <a:t>ASquareCalculator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squareCalculator</a:t>
            </a:r>
            <a:r>
              <a:rPr lang="en-US" dirty="0" smtClean="0">
                <a:solidFill>
                  <a:schemeClr val="tx1"/>
                </a:solidFill>
              </a:rPr>
              <a:t> = </a:t>
            </a:r>
            <a:r>
              <a:rPr lang="en-US" b="1" dirty="0" smtClean="0">
                <a:solidFill>
                  <a:schemeClr val="tx1"/>
                </a:solidFill>
              </a:rPr>
              <a:t>new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ASquareCalculator</a:t>
            </a:r>
            <a:r>
              <a:rPr lang="en-US" dirty="0" smtClean="0">
                <a:solidFill>
                  <a:schemeClr val="tx1"/>
                </a:solidFill>
              </a:rPr>
              <a:t>();</a:t>
            </a:r>
          </a:p>
          <a:p>
            <a:pPr>
              <a:spcBef>
                <a:spcPct val="0"/>
              </a:spcBef>
            </a:pPr>
            <a:r>
              <a:rPr lang="en-US" dirty="0" smtClean="0">
                <a:solidFill>
                  <a:schemeClr val="tx1"/>
                </a:solidFill>
              </a:rPr>
              <a:t>		</a:t>
            </a:r>
            <a:r>
              <a:rPr lang="en-US" dirty="0" err="1" smtClean="0">
                <a:solidFill>
                  <a:schemeClr val="tx1"/>
                </a:solidFill>
              </a:rPr>
              <a:t>System.out.println</a:t>
            </a:r>
            <a:r>
              <a:rPr lang="en-US" dirty="0" smtClean="0">
                <a:solidFill>
                  <a:schemeClr val="tx1"/>
                </a:solidFill>
              </a:rPr>
              <a:t> (</a:t>
            </a:r>
            <a:r>
              <a:rPr lang="en-US" dirty="0" err="1" smtClean="0">
                <a:solidFill>
                  <a:schemeClr val="tx1"/>
                </a:solidFill>
              </a:rPr>
              <a:t>squareCalculator.square</a:t>
            </a:r>
            <a:r>
              <a:rPr lang="en-US" dirty="0" smtClean="0">
                <a:solidFill>
                  <a:schemeClr val="tx1"/>
                </a:solidFill>
              </a:rPr>
              <a:t>(5));</a:t>
            </a:r>
          </a:p>
          <a:p>
            <a:pPr>
              <a:spcBef>
                <a:spcPct val="0"/>
              </a:spcBef>
            </a:pPr>
            <a:r>
              <a:rPr lang="en-US" dirty="0" smtClean="0">
                <a:solidFill>
                  <a:schemeClr val="tx1"/>
                </a:solidFill>
              </a:rPr>
              <a:t>    	}</a:t>
            </a:r>
          </a:p>
          <a:p>
            <a:pPr>
              <a:spcBef>
                <a:spcPct val="0"/>
              </a:spcBef>
            </a:pPr>
            <a:r>
              <a:rPr lang="en-US" dirty="0" smtClean="0"/>
              <a:t>}</a:t>
            </a:r>
            <a:endParaRPr lang="en-US" dirty="0"/>
          </a:p>
        </p:txBody>
      </p:sp>
      <p:sp>
        <p:nvSpPr>
          <p:cNvPr id="24" name="Rectangle 23"/>
          <p:cNvSpPr/>
          <p:nvPr/>
        </p:nvSpPr>
        <p:spPr>
          <a:xfrm>
            <a:off x="457200" y="3886200"/>
            <a:ext cx="5410200" cy="60960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Arrow Connector 12"/>
          <p:cNvCxnSpPr>
            <a:stCxn id="16" idx="1"/>
          </p:cNvCxnSpPr>
          <p:nvPr/>
        </p:nvCxnSpPr>
        <p:spPr>
          <a:xfrm flipH="1">
            <a:off x="3581400" y="4191000"/>
            <a:ext cx="3124200" cy="12192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6705600" y="3810000"/>
            <a:ext cx="1951038" cy="762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Ambiguous</a:t>
            </a:r>
            <a:endParaRPr lang="en-US" dirty="0"/>
          </a:p>
        </p:txBody>
      </p:sp>
      <p:cxnSp>
        <p:nvCxnSpPr>
          <p:cNvPr id="19" name="Straight Arrow Connector 18"/>
          <p:cNvCxnSpPr>
            <a:stCxn id="16" idx="1"/>
          </p:cNvCxnSpPr>
          <p:nvPr/>
        </p:nvCxnSpPr>
        <p:spPr>
          <a:xfrm flipH="1" flipV="1">
            <a:off x="5867400" y="4113212"/>
            <a:ext cx="838200" cy="777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Multiply 11"/>
          <p:cNvSpPr/>
          <p:nvPr/>
        </p:nvSpPr>
        <p:spPr>
          <a:xfrm>
            <a:off x="5410200" y="3753091"/>
            <a:ext cx="609600" cy="533400"/>
          </a:xfrm>
          <a:prstGeom prst="mathMultiply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~PP2445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01043595"/>
      </p:ext>
    </p:extLst>
  </p:cSld>
  <p:clrMapOvr>
    <a:masterClrMapping/>
  </p:clrMapOvr>
  <p:transition advTm="1862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62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2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24" grpId="0" animBg="1"/>
      <p:bldP spid="16" grpId="0" animBg="1"/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4572000" y="1143000"/>
            <a:ext cx="3733800" cy="2209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spcBef>
                <a:spcPct val="0"/>
              </a:spcBef>
            </a:pPr>
            <a:r>
              <a:rPr lang="en-US" b="1" dirty="0" smtClean="0"/>
              <a:t>package </a:t>
            </a:r>
            <a:r>
              <a:rPr lang="en-US" dirty="0" err="1" smtClean="0"/>
              <a:t>lectures.safe_functions</a:t>
            </a:r>
            <a:r>
              <a:rPr lang="en-US" dirty="0" smtClean="0"/>
              <a:t>;</a:t>
            </a:r>
            <a:r>
              <a:rPr lang="en-US" b="1" dirty="0" smtClean="0"/>
              <a:t> </a:t>
            </a:r>
          </a:p>
          <a:p>
            <a:pPr>
              <a:spcBef>
                <a:spcPct val="0"/>
              </a:spcBef>
            </a:pPr>
            <a:r>
              <a:rPr lang="en-US" b="1" dirty="0" smtClean="0"/>
              <a:t>public</a:t>
            </a:r>
            <a:r>
              <a:rPr lang="en-US" dirty="0" smtClean="0"/>
              <a:t> </a:t>
            </a:r>
            <a:r>
              <a:rPr lang="en-US" b="1" dirty="0" smtClean="0"/>
              <a:t>class</a:t>
            </a:r>
            <a:r>
              <a:rPr lang="en-US" dirty="0" smtClean="0"/>
              <a:t> </a:t>
            </a:r>
            <a:r>
              <a:rPr lang="en-US" dirty="0" err="1" smtClean="0"/>
              <a:t>ASquareCalculator</a:t>
            </a:r>
            <a:r>
              <a:rPr lang="en-US" dirty="0" smtClean="0"/>
              <a:t>  </a:t>
            </a:r>
          </a:p>
          <a:p>
            <a:pPr>
              <a:spcBef>
                <a:spcPct val="0"/>
              </a:spcBef>
            </a:pPr>
            <a:r>
              <a:rPr lang="en-US" dirty="0" smtClean="0"/>
              <a:t>{</a:t>
            </a:r>
          </a:p>
          <a:p>
            <a:pPr lvl="1">
              <a:spcBef>
                <a:spcPct val="0"/>
              </a:spcBef>
            </a:pPr>
            <a:r>
              <a:rPr lang="en-US" b="1" dirty="0" smtClean="0"/>
              <a:t>public</a:t>
            </a:r>
            <a:r>
              <a:rPr lang="en-US" dirty="0" smtClean="0"/>
              <a:t> </a:t>
            </a:r>
            <a:r>
              <a:rPr lang="en-US" b="1" dirty="0" smtClean="0"/>
              <a:t>long </a:t>
            </a:r>
            <a:r>
              <a:rPr lang="en-US" dirty="0" smtClean="0"/>
              <a:t>square(</a:t>
            </a:r>
            <a:r>
              <a:rPr lang="en-US" b="1" dirty="0" err="1" smtClean="0"/>
              <a:t>int</a:t>
            </a:r>
            <a:r>
              <a:rPr lang="en-US" dirty="0" smtClean="0"/>
              <a:t> x) </a:t>
            </a:r>
          </a:p>
          <a:p>
            <a:pPr lvl="1">
              <a:spcBef>
                <a:spcPct val="0"/>
              </a:spcBef>
            </a:pPr>
            <a:r>
              <a:rPr lang="en-US" dirty="0" smtClean="0"/>
              <a:t>{</a:t>
            </a:r>
          </a:p>
          <a:p>
            <a:pPr>
              <a:spcBef>
                <a:spcPct val="0"/>
              </a:spcBef>
            </a:pPr>
            <a:r>
              <a:rPr lang="en-US" b="1" dirty="0" smtClean="0"/>
              <a:t>	return</a:t>
            </a:r>
            <a:r>
              <a:rPr lang="en-US" dirty="0" smtClean="0"/>
              <a:t> x*x;</a:t>
            </a:r>
          </a:p>
          <a:p>
            <a:pPr lvl="1">
              <a:spcBef>
                <a:spcPct val="0"/>
              </a:spcBef>
            </a:pPr>
            <a:r>
              <a:rPr lang="en-US" dirty="0" smtClean="0"/>
              <a:t>}</a:t>
            </a:r>
          </a:p>
          <a:p>
            <a:pPr>
              <a:spcBef>
                <a:spcPct val="0"/>
              </a:spcBef>
            </a:pPr>
            <a:r>
              <a:rPr lang="en-US" dirty="0" smtClean="0"/>
              <a:t>}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Unsuccessful Import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457200" y="1143000"/>
            <a:ext cx="3733800" cy="2209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spcBef>
                <a:spcPct val="0"/>
              </a:spcBef>
            </a:pPr>
            <a:r>
              <a:rPr lang="en-US" b="1" dirty="0" smtClean="0"/>
              <a:t>package </a:t>
            </a:r>
            <a:r>
              <a:rPr lang="en-US" dirty="0" err="1" smtClean="0"/>
              <a:t>lectures.functions</a:t>
            </a:r>
            <a:r>
              <a:rPr lang="en-US" dirty="0" smtClean="0"/>
              <a:t>;</a:t>
            </a:r>
            <a:r>
              <a:rPr lang="en-US" b="1" dirty="0" smtClean="0"/>
              <a:t> </a:t>
            </a:r>
          </a:p>
          <a:p>
            <a:pPr>
              <a:spcBef>
                <a:spcPct val="0"/>
              </a:spcBef>
            </a:pPr>
            <a:r>
              <a:rPr lang="en-US" b="1" dirty="0" smtClean="0"/>
              <a:t>class</a:t>
            </a:r>
            <a:r>
              <a:rPr lang="en-US" dirty="0" smtClean="0"/>
              <a:t> </a:t>
            </a:r>
            <a:r>
              <a:rPr lang="en-US" dirty="0" err="1" smtClean="0"/>
              <a:t>ASquareCalculator</a:t>
            </a:r>
            <a:r>
              <a:rPr lang="en-US" dirty="0" smtClean="0"/>
              <a:t>  </a:t>
            </a:r>
          </a:p>
          <a:p>
            <a:pPr>
              <a:spcBef>
                <a:spcPct val="0"/>
              </a:spcBef>
            </a:pPr>
            <a:r>
              <a:rPr lang="en-US" dirty="0" smtClean="0"/>
              <a:t>{</a:t>
            </a:r>
          </a:p>
          <a:p>
            <a:pPr lvl="1">
              <a:spcBef>
                <a:spcPct val="0"/>
              </a:spcBef>
            </a:pPr>
            <a:r>
              <a:rPr lang="en-US" b="1" dirty="0" smtClean="0"/>
              <a:t>public</a:t>
            </a:r>
            <a:r>
              <a:rPr lang="en-US" dirty="0" smtClean="0"/>
              <a:t> </a:t>
            </a:r>
            <a:r>
              <a:rPr lang="en-US" b="1" dirty="0" err="1" smtClean="0"/>
              <a:t>int</a:t>
            </a:r>
            <a:r>
              <a:rPr lang="en-US" dirty="0" smtClean="0"/>
              <a:t> square(</a:t>
            </a:r>
            <a:r>
              <a:rPr lang="en-US" b="1" dirty="0" err="1" smtClean="0"/>
              <a:t>int</a:t>
            </a:r>
            <a:r>
              <a:rPr lang="en-US" dirty="0" smtClean="0"/>
              <a:t> x) </a:t>
            </a:r>
          </a:p>
          <a:p>
            <a:pPr lvl="1">
              <a:spcBef>
                <a:spcPct val="0"/>
              </a:spcBef>
            </a:pPr>
            <a:r>
              <a:rPr lang="en-US" dirty="0" smtClean="0"/>
              <a:t>{</a:t>
            </a:r>
          </a:p>
          <a:p>
            <a:pPr>
              <a:spcBef>
                <a:spcPct val="0"/>
              </a:spcBef>
            </a:pPr>
            <a:r>
              <a:rPr lang="en-US" b="1" dirty="0" smtClean="0"/>
              <a:t>	return</a:t>
            </a:r>
            <a:r>
              <a:rPr lang="en-US" dirty="0" smtClean="0"/>
              <a:t> x*x;</a:t>
            </a:r>
          </a:p>
          <a:p>
            <a:pPr lvl="1">
              <a:spcBef>
                <a:spcPct val="0"/>
              </a:spcBef>
            </a:pPr>
            <a:r>
              <a:rPr lang="en-US" dirty="0" smtClean="0"/>
              <a:t>}</a:t>
            </a:r>
          </a:p>
          <a:p>
            <a:pPr>
              <a:spcBef>
                <a:spcPct val="0"/>
              </a:spcBef>
            </a:pPr>
            <a:r>
              <a:rPr lang="en-US" dirty="0" smtClean="0"/>
              <a:t>}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381000" y="3733800"/>
            <a:ext cx="7848600" cy="2819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spcBef>
                <a:spcPct val="0"/>
              </a:spcBef>
            </a:pPr>
            <a:r>
              <a:rPr lang="en-US" b="1" dirty="0" smtClean="0"/>
              <a:t>package </a:t>
            </a:r>
            <a:r>
              <a:rPr lang="en-US" dirty="0" smtClean="0"/>
              <a:t>main;</a:t>
            </a:r>
            <a:r>
              <a:rPr lang="en-US" b="1" dirty="0" smtClean="0"/>
              <a:t> </a:t>
            </a:r>
          </a:p>
          <a:p>
            <a:pPr>
              <a:spcBef>
                <a:spcPct val="0"/>
              </a:spcBef>
            </a:pPr>
            <a:r>
              <a:rPr lang="en-US" b="1" dirty="0" smtClean="0"/>
              <a:t>import </a:t>
            </a:r>
            <a:r>
              <a:rPr lang="en-US" dirty="0" err="1" smtClean="0"/>
              <a:t>lectures.functions.ASquareCalculator</a:t>
            </a:r>
            <a:r>
              <a:rPr lang="en-US" dirty="0" smtClean="0"/>
              <a:t>;</a:t>
            </a:r>
          </a:p>
          <a:p>
            <a:pPr>
              <a:spcBef>
                <a:spcPct val="0"/>
              </a:spcBef>
            </a:pPr>
            <a:r>
              <a:rPr lang="en-US" b="1" dirty="0" smtClean="0"/>
              <a:t>public</a:t>
            </a:r>
            <a:r>
              <a:rPr lang="en-US" dirty="0" smtClean="0"/>
              <a:t> </a:t>
            </a:r>
            <a:r>
              <a:rPr lang="en-US" b="1" dirty="0" smtClean="0"/>
              <a:t>class</a:t>
            </a:r>
            <a:r>
              <a:rPr lang="en-US" dirty="0" smtClean="0"/>
              <a:t> </a:t>
            </a:r>
            <a:r>
              <a:rPr lang="en-US" dirty="0" err="1" smtClean="0"/>
              <a:t>SquareCalculatorDriver</a:t>
            </a:r>
            <a:endParaRPr lang="en-US" dirty="0" smtClean="0"/>
          </a:p>
          <a:p>
            <a:pPr>
              <a:spcBef>
                <a:spcPct val="0"/>
              </a:spcBef>
            </a:pPr>
            <a:r>
              <a:rPr lang="en-US" dirty="0" smtClean="0"/>
              <a:t>{</a:t>
            </a:r>
          </a:p>
          <a:p>
            <a:pPr>
              <a:spcBef>
                <a:spcPct val="0"/>
              </a:spcBef>
            </a:pPr>
            <a:r>
              <a:rPr lang="en-US" b="1" dirty="0" smtClean="0">
                <a:solidFill>
                  <a:schemeClr val="tx1"/>
                </a:solidFill>
              </a:rPr>
              <a:t>	public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b="1" dirty="0" smtClean="0">
                <a:solidFill>
                  <a:schemeClr val="tx1"/>
                </a:solidFill>
              </a:rPr>
              <a:t>static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b="1" dirty="0" smtClean="0">
                <a:solidFill>
                  <a:schemeClr val="tx1"/>
                </a:solidFill>
              </a:rPr>
              <a:t>void</a:t>
            </a:r>
            <a:r>
              <a:rPr lang="en-US" dirty="0" smtClean="0">
                <a:solidFill>
                  <a:schemeClr val="tx1"/>
                </a:solidFill>
              </a:rPr>
              <a:t> main (String[] </a:t>
            </a:r>
            <a:r>
              <a:rPr lang="en-US" dirty="0" err="1" smtClean="0">
                <a:solidFill>
                  <a:schemeClr val="tx1"/>
                </a:solidFill>
              </a:rPr>
              <a:t>args</a:t>
            </a:r>
            <a:r>
              <a:rPr lang="en-US" dirty="0" smtClean="0">
                <a:solidFill>
                  <a:schemeClr val="tx1"/>
                </a:solidFill>
              </a:rPr>
              <a:t>) {</a:t>
            </a:r>
          </a:p>
          <a:p>
            <a:pPr>
              <a:spcBef>
                <a:spcPct val="0"/>
              </a:spcBef>
            </a:pPr>
            <a:r>
              <a:rPr lang="en-US" dirty="0" smtClean="0">
                <a:solidFill>
                  <a:schemeClr val="tx1"/>
                </a:solidFill>
              </a:rPr>
              <a:t>        		</a:t>
            </a:r>
            <a:r>
              <a:rPr lang="en-US" dirty="0" err="1" smtClean="0">
                <a:solidFill>
                  <a:schemeClr val="tx1"/>
                </a:solidFill>
              </a:rPr>
              <a:t>ASquareCalculator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squareCalculator</a:t>
            </a:r>
            <a:r>
              <a:rPr lang="en-US" dirty="0" smtClean="0">
                <a:solidFill>
                  <a:schemeClr val="tx1"/>
                </a:solidFill>
              </a:rPr>
              <a:t> = </a:t>
            </a:r>
            <a:r>
              <a:rPr lang="en-US" b="1" dirty="0" smtClean="0">
                <a:solidFill>
                  <a:schemeClr val="tx1"/>
                </a:solidFill>
              </a:rPr>
              <a:t>new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ASquareCalculator</a:t>
            </a:r>
            <a:r>
              <a:rPr lang="en-US" dirty="0" smtClean="0">
                <a:solidFill>
                  <a:schemeClr val="tx1"/>
                </a:solidFill>
              </a:rPr>
              <a:t>();</a:t>
            </a:r>
          </a:p>
          <a:p>
            <a:pPr>
              <a:spcBef>
                <a:spcPct val="0"/>
              </a:spcBef>
            </a:pPr>
            <a:r>
              <a:rPr lang="en-US" dirty="0" smtClean="0">
                <a:solidFill>
                  <a:schemeClr val="tx1"/>
                </a:solidFill>
              </a:rPr>
              <a:t>		</a:t>
            </a:r>
            <a:r>
              <a:rPr lang="en-US" dirty="0" err="1" smtClean="0">
                <a:solidFill>
                  <a:schemeClr val="tx1"/>
                </a:solidFill>
              </a:rPr>
              <a:t>System.out.println</a:t>
            </a:r>
            <a:r>
              <a:rPr lang="en-US" dirty="0" smtClean="0">
                <a:solidFill>
                  <a:schemeClr val="tx1"/>
                </a:solidFill>
              </a:rPr>
              <a:t> (</a:t>
            </a:r>
            <a:r>
              <a:rPr lang="en-US" dirty="0" err="1" smtClean="0">
                <a:solidFill>
                  <a:schemeClr val="tx1"/>
                </a:solidFill>
              </a:rPr>
              <a:t>squareCalculator.square</a:t>
            </a:r>
            <a:r>
              <a:rPr lang="en-US" dirty="0" smtClean="0">
                <a:solidFill>
                  <a:schemeClr val="tx1"/>
                </a:solidFill>
              </a:rPr>
              <a:t>(5));</a:t>
            </a:r>
          </a:p>
          <a:p>
            <a:pPr>
              <a:spcBef>
                <a:spcPct val="0"/>
              </a:spcBef>
            </a:pPr>
            <a:r>
              <a:rPr lang="en-US" dirty="0" smtClean="0">
                <a:solidFill>
                  <a:schemeClr val="tx1"/>
                </a:solidFill>
              </a:rPr>
              <a:t>    	}</a:t>
            </a:r>
          </a:p>
          <a:p>
            <a:pPr>
              <a:spcBef>
                <a:spcPct val="0"/>
              </a:spcBef>
            </a:pPr>
            <a:r>
              <a:rPr lang="en-US" dirty="0" smtClean="0"/>
              <a:t>}</a:t>
            </a:r>
            <a:endParaRPr lang="en-US" dirty="0"/>
          </a:p>
        </p:txBody>
      </p:sp>
      <p:sp>
        <p:nvSpPr>
          <p:cNvPr id="24" name="Rectangle 23"/>
          <p:cNvSpPr/>
          <p:nvPr/>
        </p:nvSpPr>
        <p:spPr>
          <a:xfrm>
            <a:off x="457200" y="4038600"/>
            <a:ext cx="4953000" cy="30480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457200" y="2286000"/>
            <a:ext cx="1828800" cy="10668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Non public class usable only within its package</a:t>
            </a:r>
            <a:endParaRPr lang="en-US" dirty="0"/>
          </a:p>
        </p:txBody>
      </p:sp>
      <p:cxnSp>
        <p:nvCxnSpPr>
          <p:cNvPr id="26" name="Straight Arrow Connector 25"/>
          <p:cNvCxnSpPr/>
          <p:nvPr/>
        </p:nvCxnSpPr>
        <p:spPr>
          <a:xfrm rot="5400000" flipH="1" flipV="1">
            <a:off x="534194" y="1980406"/>
            <a:ext cx="60960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533400" y="1447800"/>
            <a:ext cx="609600" cy="30480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Multiply 14"/>
          <p:cNvSpPr/>
          <p:nvPr/>
        </p:nvSpPr>
        <p:spPr>
          <a:xfrm>
            <a:off x="5257800" y="3733800"/>
            <a:ext cx="609600" cy="533400"/>
          </a:xfrm>
          <a:prstGeom prst="mathMultiply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~PP1623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94241391"/>
      </p:ext>
    </p:extLst>
  </p:cSld>
  <p:clrMapOvr>
    <a:masterClrMapping/>
  </p:clrMapOvr>
  <p:transition advTm="769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899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2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24" grpId="0" animBg="1"/>
      <p:bldP spid="25" grpId="0" animBg="1"/>
      <p:bldP spid="18" grpId="0" animBg="1"/>
      <p:bldP spid="1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Why Packages?</a:t>
            </a:r>
            <a:endParaRPr lang="en-US" dirty="0"/>
          </a:p>
        </p:txBody>
      </p:sp>
      <p:sp>
        <p:nvSpPr>
          <p:cNvPr id="15" name="Content Placeholder 14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Can create competing implementations of same class.</a:t>
            </a:r>
          </a:p>
          <a:p>
            <a:pPr lvl="1"/>
            <a:r>
              <a:rPr lang="en-US" dirty="0" smtClean="0"/>
              <a:t>A la creating files </a:t>
            </a:r>
            <a:r>
              <a:rPr lang="en-US" dirty="0" err="1" smtClean="0"/>
              <a:t>Test.java</a:t>
            </a:r>
            <a:r>
              <a:rPr lang="en-US" dirty="0" smtClean="0"/>
              <a:t> in different assignment directories/folders</a:t>
            </a:r>
          </a:p>
          <a:p>
            <a:r>
              <a:rPr lang="en-US" dirty="0" smtClean="0"/>
              <a:t>Groups related classes together</a:t>
            </a:r>
          </a:p>
          <a:p>
            <a:r>
              <a:rPr lang="en-US" dirty="0" smtClean="0"/>
              <a:t>Can browse/search for related classes</a:t>
            </a:r>
          </a:p>
          <a:p>
            <a:pPr lvl="1"/>
            <a:r>
              <a:rPr lang="en-US" dirty="0" smtClean="0"/>
              <a:t>A la browsing through all files in an assignment directory/folder.</a:t>
            </a:r>
          </a:p>
          <a:p>
            <a:r>
              <a:rPr lang="en-US" dirty="0" smtClean="0"/>
              <a:t>Like directories/folders packages can be hierarchical</a:t>
            </a:r>
          </a:p>
          <a:p>
            <a:pPr lvl="1">
              <a:buNone/>
            </a:pPr>
            <a:r>
              <a:rPr lang="en-US" b="1" dirty="0" smtClean="0"/>
              <a:t>package</a:t>
            </a:r>
            <a:r>
              <a:rPr lang="en-US" dirty="0" smtClean="0"/>
              <a:t> </a:t>
            </a:r>
            <a:r>
              <a:rPr lang="en-US" dirty="0" err="1" smtClean="0"/>
              <a:t>recitations.functions</a:t>
            </a:r>
            <a:r>
              <a:rPr lang="en-US" dirty="0" smtClean="0"/>
              <a:t>;</a:t>
            </a:r>
          </a:p>
          <a:p>
            <a:pPr lvl="1">
              <a:buNone/>
            </a:pPr>
            <a:r>
              <a:rPr lang="en-US" b="1" dirty="0"/>
              <a:t>p</a:t>
            </a:r>
            <a:r>
              <a:rPr lang="en-US" b="1" dirty="0" smtClean="0"/>
              <a:t>ackage</a:t>
            </a:r>
            <a:r>
              <a:rPr lang="en-US" dirty="0" smtClean="0"/>
              <a:t> </a:t>
            </a:r>
            <a:r>
              <a:rPr lang="en-US" dirty="0" err="1" smtClean="0"/>
              <a:t>lectures.functions</a:t>
            </a:r>
            <a:r>
              <a:rPr lang="en-US" dirty="0" smtClean="0"/>
              <a:t>;</a:t>
            </a:r>
          </a:p>
          <a:p>
            <a:r>
              <a:rPr lang="en-US" dirty="0" smtClean="0"/>
              <a:t>Provides documentation of what unrelated classes are being used</a:t>
            </a:r>
          </a:p>
          <a:p>
            <a:pPr lvl="1">
              <a:buNone/>
            </a:pPr>
            <a:endParaRPr lang="en-US" dirty="0" smtClean="0"/>
          </a:p>
          <a:p>
            <a:pPr lvl="1">
              <a:buNone/>
            </a:pPr>
            <a:endParaRPr lang="en-US" dirty="0"/>
          </a:p>
        </p:txBody>
      </p:sp>
      <p:pic>
        <p:nvPicPr>
          <p:cNvPr id="6" name="~PP8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4285925"/>
      </p:ext>
    </p:extLst>
  </p:cSld>
  <p:clrMapOvr>
    <a:masterClrMapping/>
  </p:clrMapOvr>
  <p:transition advTm="15395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94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Browsing Java Classes</a:t>
            </a:r>
            <a:endParaRPr lang="en-US" dirty="0"/>
          </a:p>
        </p:txBody>
      </p:sp>
      <p:pic>
        <p:nvPicPr>
          <p:cNvPr id="8909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219"/>
          <a:stretch/>
        </p:blipFill>
        <p:spPr bwMode="auto">
          <a:xfrm>
            <a:off x="777433" y="1371600"/>
            <a:ext cx="6589853" cy="3105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331833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Browsing Java Classes</a:t>
            </a:r>
            <a:endParaRPr lang="en-US" dirty="0"/>
          </a:p>
        </p:txBody>
      </p:sp>
      <p:pic>
        <p:nvPicPr>
          <p:cNvPr id="48131" name="Picture 3"/>
          <p:cNvPicPr>
            <a:picLocks noChangeAspect="1" noChangeArrowheads="1"/>
          </p:cNvPicPr>
          <p:nvPr/>
        </p:nvPicPr>
        <p:blipFill>
          <a:blip r:embed="rId4" cstate="print"/>
          <a:srcRect t="19592" r="35155"/>
          <a:stretch>
            <a:fillRect/>
          </a:stretch>
        </p:blipFill>
        <p:spPr bwMode="auto">
          <a:xfrm>
            <a:off x="2514600" y="990600"/>
            <a:ext cx="5991225" cy="5629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>
          <a:xfrm>
            <a:off x="381000" y="2209800"/>
            <a:ext cx="1447800" cy="9144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Very useful package</a:t>
            </a:r>
            <a:endParaRPr lang="en-US" dirty="0"/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1828800" y="2590800"/>
            <a:ext cx="68580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~PP3379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0294254"/>
      </p:ext>
    </p:extLst>
  </p:cSld>
  <p:clrMapOvr>
    <a:masterClrMapping/>
  </p:clrMapOvr>
  <p:transition advTm="3998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97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Language vs. Library</a:t>
            </a:r>
            <a:endParaRPr lang="en-US" dirty="0"/>
          </a:p>
        </p:txBody>
      </p:sp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5" cstate="print"/>
          <a:srcRect t="17415" r="23299"/>
          <a:stretch>
            <a:fillRect/>
          </a:stretch>
        </p:blipFill>
        <p:spPr bwMode="auto">
          <a:xfrm>
            <a:off x="1600200" y="838200"/>
            <a:ext cx="7086600" cy="578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>
          <a:xfrm>
            <a:off x="0" y="2362200"/>
            <a:ext cx="1295400" cy="7620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Built-in classes</a:t>
            </a:r>
            <a:endParaRPr lang="en-US" dirty="0"/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1295400" y="2743200"/>
            <a:ext cx="53340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0" y="3505200"/>
            <a:ext cx="1524000" cy="13716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Do not have to be explicitly imported</a:t>
            </a:r>
            <a:endParaRPr lang="en-US" dirty="0"/>
          </a:p>
        </p:txBody>
      </p:sp>
      <p:pic>
        <p:nvPicPr>
          <p:cNvPr id="10" name="~PP2176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19963426"/>
      </p:ext>
    </p:extLst>
  </p:cSld>
  <p:clrMapOvr>
    <a:masterClrMapping/>
  </p:clrMapOvr>
  <p:transition advTm="20342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342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5" grpId="0" animBg="1"/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Starting Object Editor Interactively</a:t>
            </a:r>
            <a:endParaRPr lang="en-US" dirty="0"/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075" y="2139387"/>
            <a:ext cx="5495925" cy="149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1546174" y="1219200"/>
            <a:ext cx="5746854" cy="838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spcBef>
                <a:spcPct val="0"/>
              </a:spcBef>
            </a:pPr>
            <a:r>
              <a:rPr lang="en-US" dirty="0" smtClean="0"/>
              <a:t>java –</a:t>
            </a:r>
            <a:r>
              <a:rPr lang="en-US" dirty="0" err="1" smtClean="0"/>
              <a:t>classpath</a:t>
            </a:r>
            <a:r>
              <a:rPr lang="en-US" dirty="0" smtClean="0"/>
              <a:t> .;oeall20.jar Comp110ObjectEditor</a:t>
            </a:r>
            <a:endParaRPr lang="en-US" dirty="0"/>
          </a:p>
        </p:txBody>
      </p:sp>
      <p:pic>
        <p:nvPicPr>
          <p:cNvPr id="5" name="Picture 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62400" y="2348132"/>
            <a:ext cx="3657600" cy="1077933"/>
          </a:xfrm>
          <a:prstGeom prst="rect">
            <a:avLst/>
          </a:prstGeom>
          <a:noFill/>
          <a:ln w="9525" cap="flat" cmpd="sng">
            <a:noFill/>
            <a:prstDash val="solid"/>
            <a:miter lim="800000"/>
            <a:headEnd type="none" w="med" len="med"/>
            <a:tailEnd type="none" w="med" len="med"/>
          </a:ln>
          <a:effectLst/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547" y="3810000"/>
            <a:ext cx="3788229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7416" y="3804213"/>
            <a:ext cx="3774488" cy="1518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5469520"/>
            <a:ext cx="4913955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5469520"/>
            <a:ext cx="2371725" cy="1038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328682" y="2005231"/>
            <a:ext cx="7748518" cy="1798981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ight Arrow 12"/>
          <p:cNvSpPr/>
          <p:nvPr/>
        </p:nvSpPr>
        <p:spPr>
          <a:xfrm rot="1066469">
            <a:off x="271118" y="1204101"/>
            <a:ext cx="2550109" cy="868396"/>
          </a:xfrm>
          <a:prstGeom prst="rightArrow">
            <a:avLst>
              <a:gd name="adj1" fmla="val 75656"/>
              <a:gd name="adj2" fmla="val 46335"/>
            </a:avLst>
          </a:prstGeom>
          <a:noFill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Can we tell short circuit this step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1132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Starting </a:t>
            </a:r>
            <a:r>
              <a:rPr lang="en-US" dirty="0" err="1" smtClean="0"/>
              <a:t>ObjectEditor</a:t>
            </a:r>
            <a:r>
              <a:rPr lang="en-US" dirty="0" smtClean="0"/>
              <a:t> Programmatically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514600" y="1143000"/>
            <a:ext cx="3733800" cy="2209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spcBef>
                <a:spcPct val="0"/>
              </a:spcBef>
            </a:pPr>
            <a:r>
              <a:rPr lang="en-US" b="1" dirty="0" smtClean="0"/>
              <a:t>package </a:t>
            </a:r>
            <a:r>
              <a:rPr lang="en-US" dirty="0" err="1" smtClean="0"/>
              <a:t>lectures.functions</a:t>
            </a:r>
            <a:r>
              <a:rPr lang="en-US" dirty="0" smtClean="0"/>
              <a:t>;</a:t>
            </a:r>
            <a:r>
              <a:rPr lang="en-US" b="1" dirty="0" smtClean="0"/>
              <a:t> </a:t>
            </a:r>
          </a:p>
          <a:p>
            <a:pPr>
              <a:spcBef>
                <a:spcPct val="0"/>
              </a:spcBef>
            </a:pPr>
            <a:r>
              <a:rPr lang="en-US" b="1" dirty="0" smtClean="0"/>
              <a:t>public</a:t>
            </a:r>
            <a:r>
              <a:rPr lang="en-US" dirty="0" smtClean="0"/>
              <a:t> </a:t>
            </a:r>
            <a:r>
              <a:rPr lang="en-US" b="1" dirty="0" smtClean="0"/>
              <a:t>class</a:t>
            </a:r>
            <a:r>
              <a:rPr lang="en-US" dirty="0" smtClean="0"/>
              <a:t> </a:t>
            </a:r>
            <a:r>
              <a:rPr lang="en-US" dirty="0" err="1" smtClean="0"/>
              <a:t>ASquareCalculator</a:t>
            </a:r>
            <a:r>
              <a:rPr lang="en-US" dirty="0" smtClean="0"/>
              <a:t>  </a:t>
            </a:r>
          </a:p>
          <a:p>
            <a:pPr>
              <a:spcBef>
                <a:spcPct val="0"/>
              </a:spcBef>
            </a:pPr>
            <a:r>
              <a:rPr lang="en-US" dirty="0" smtClean="0"/>
              <a:t>{</a:t>
            </a:r>
          </a:p>
          <a:p>
            <a:pPr lvl="1">
              <a:spcBef>
                <a:spcPct val="0"/>
              </a:spcBef>
            </a:pPr>
            <a:r>
              <a:rPr lang="en-US" b="1" dirty="0" smtClean="0"/>
              <a:t>public</a:t>
            </a:r>
            <a:r>
              <a:rPr lang="en-US" dirty="0" smtClean="0"/>
              <a:t> </a:t>
            </a:r>
            <a:r>
              <a:rPr lang="en-US" b="1" dirty="0" err="1" smtClean="0"/>
              <a:t>int</a:t>
            </a:r>
            <a:r>
              <a:rPr lang="en-US" dirty="0" smtClean="0"/>
              <a:t> square(</a:t>
            </a:r>
            <a:r>
              <a:rPr lang="en-US" b="1" dirty="0" err="1" smtClean="0"/>
              <a:t>int</a:t>
            </a:r>
            <a:r>
              <a:rPr lang="en-US" dirty="0" smtClean="0"/>
              <a:t> x) </a:t>
            </a:r>
          </a:p>
          <a:p>
            <a:pPr lvl="1">
              <a:spcBef>
                <a:spcPct val="0"/>
              </a:spcBef>
            </a:pPr>
            <a:r>
              <a:rPr lang="en-US" dirty="0" smtClean="0"/>
              <a:t>{</a:t>
            </a:r>
          </a:p>
          <a:p>
            <a:pPr>
              <a:spcBef>
                <a:spcPct val="0"/>
              </a:spcBef>
            </a:pPr>
            <a:r>
              <a:rPr lang="en-US" b="1" dirty="0" smtClean="0"/>
              <a:t>	return</a:t>
            </a:r>
            <a:r>
              <a:rPr lang="en-US" dirty="0" smtClean="0"/>
              <a:t> x*x;</a:t>
            </a:r>
          </a:p>
          <a:p>
            <a:pPr lvl="1">
              <a:spcBef>
                <a:spcPct val="0"/>
              </a:spcBef>
            </a:pPr>
            <a:r>
              <a:rPr lang="en-US" dirty="0" smtClean="0"/>
              <a:t>}</a:t>
            </a:r>
          </a:p>
          <a:p>
            <a:pPr>
              <a:spcBef>
                <a:spcPct val="0"/>
              </a:spcBef>
            </a:pPr>
            <a:r>
              <a:rPr lang="en-US" dirty="0" smtClean="0"/>
              <a:t>}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381000" y="3505200"/>
            <a:ext cx="7848600" cy="3048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spcBef>
                <a:spcPct val="0"/>
              </a:spcBef>
            </a:pPr>
            <a:r>
              <a:rPr lang="en-US" b="1" dirty="0" smtClean="0"/>
              <a:t>package </a:t>
            </a:r>
            <a:r>
              <a:rPr lang="en-US" dirty="0" smtClean="0"/>
              <a:t>main;</a:t>
            </a:r>
            <a:r>
              <a:rPr lang="en-US" b="1" dirty="0" smtClean="0"/>
              <a:t> </a:t>
            </a:r>
          </a:p>
          <a:p>
            <a:pPr>
              <a:spcBef>
                <a:spcPct val="0"/>
              </a:spcBef>
            </a:pPr>
            <a:r>
              <a:rPr lang="en-US" b="1" dirty="0" smtClean="0"/>
              <a:t>import </a:t>
            </a:r>
            <a:r>
              <a:rPr lang="en-US" dirty="0" err="1" smtClean="0"/>
              <a:t>lectures.functions.ASquareCalculator</a:t>
            </a:r>
            <a:r>
              <a:rPr lang="en-US" dirty="0" smtClean="0"/>
              <a:t>;</a:t>
            </a:r>
          </a:p>
          <a:p>
            <a:pPr>
              <a:spcBef>
                <a:spcPct val="0"/>
              </a:spcBef>
            </a:pPr>
            <a:r>
              <a:rPr lang="en-US" b="1" dirty="0" smtClean="0"/>
              <a:t>import</a:t>
            </a:r>
            <a:r>
              <a:rPr lang="en-US" dirty="0" smtClean="0"/>
              <a:t> </a:t>
            </a:r>
            <a:r>
              <a:rPr lang="en-US" dirty="0" err="1" smtClean="0"/>
              <a:t>bus.uigen.ObjectEditor</a:t>
            </a:r>
            <a:r>
              <a:rPr lang="en-US" dirty="0" smtClean="0"/>
              <a:t>;</a:t>
            </a:r>
          </a:p>
          <a:p>
            <a:pPr>
              <a:spcBef>
                <a:spcPct val="0"/>
              </a:spcBef>
            </a:pPr>
            <a:r>
              <a:rPr lang="en-US" b="1" dirty="0" smtClean="0"/>
              <a:t>public</a:t>
            </a:r>
            <a:r>
              <a:rPr lang="en-US" dirty="0" smtClean="0"/>
              <a:t> </a:t>
            </a:r>
            <a:r>
              <a:rPr lang="en-US" b="1" dirty="0" smtClean="0"/>
              <a:t>class</a:t>
            </a:r>
            <a:r>
              <a:rPr lang="en-US" dirty="0" smtClean="0"/>
              <a:t> </a:t>
            </a:r>
            <a:r>
              <a:rPr lang="en-US" dirty="0" err="1" smtClean="0"/>
              <a:t>SquareCalculatorDriver</a:t>
            </a:r>
            <a:endParaRPr lang="en-US" dirty="0" smtClean="0"/>
          </a:p>
          <a:p>
            <a:pPr>
              <a:spcBef>
                <a:spcPct val="0"/>
              </a:spcBef>
            </a:pPr>
            <a:r>
              <a:rPr lang="en-US" dirty="0" smtClean="0"/>
              <a:t>{</a:t>
            </a:r>
          </a:p>
          <a:p>
            <a:pPr>
              <a:spcBef>
                <a:spcPct val="0"/>
              </a:spcBef>
            </a:pPr>
            <a:r>
              <a:rPr lang="en-US" b="1" dirty="0" smtClean="0">
                <a:solidFill>
                  <a:schemeClr val="tx1"/>
                </a:solidFill>
              </a:rPr>
              <a:t>	public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b="1" dirty="0" smtClean="0">
                <a:solidFill>
                  <a:schemeClr val="tx1"/>
                </a:solidFill>
              </a:rPr>
              <a:t>static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b="1" dirty="0" smtClean="0">
                <a:solidFill>
                  <a:schemeClr val="tx1"/>
                </a:solidFill>
              </a:rPr>
              <a:t>void</a:t>
            </a:r>
            <a:r>
              <a:rPr lang="en-US" dirty="0" smtClean="0">
                <a:solidFill>
                  <a:schemeClr val="tx1"/>
                </a:solidFill>
              </a:rPr>
              <a:t> main (String[] </a:t>
            </a:r>
            <a:r>
              <a:rPr lang="en-US" dirty="0" err="1" smtClean="0">
                <a:solidFill>
                  <a:schemeClr val="tx1"/>
                </a:solidFill>
              </a:rPr>
              <a:t>args</a:t>
            </a:r>
            <a:r>
              <a:rPr lang="en-US" dirty="0" smtClean="0">
                <a:solidFill>
                  <a:schemeClr val="tx1"/>
                </a:solidFill>
              </a:rPr>
              <a:t>) {</a:t>
            </a:r>
          </a:p>
          <a:p>
            <a:pPr>
              <a:spcBef>
                <a:spcPct val="0"/>
              </a:spcBef>
            </a:pPr>
            <a:r>
              <a:rPr lang="en-US" dirty="0" smtClean="0">
                <a:solidFill>
                  <a:schemeClr val="tx1"/>
                </a:solidFill>
              </a:rPr>
              <a:t>        		</a:t>
            </a:r>
            <a:r>
              <a:rPr lang="en-US" dirty="0" err="1" smtClean="0">
                <a:solidFill>
                  <a:schemeClr val="tx1"/>
                </a:solidFill>
              </a:rPr>
              <a:t>ASquareCalculator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squareCalculator</a:t>
            </a:r>
            <a:r>
              <a:rPr lang="en-US" dirty="0" smtClean="0">
                <a:solidFill>
                  <a:schemeClr val="tx1"/>
                </a:solidFill>
              </a:rPr>
              <a:t> = </a:t>
            </a:r>
            <a:r>
              <a:rPr lang="en-US" b="1" dirty="0" smtClean="0">
                <a:solidFill>
                  <a:schemeClr val="tx1"/>
                </a:solidFill>
              </a:rPr>
              <a:t>new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ASquareCalculator</a:t>
            </a:r>
            <a:r>
              <a:rPr lang="en-US" dirty="0" smtClean="0">
                <a:solidFill>
                  <a:schemeClr val="tx1"/>
                </a:solidFill>
              </a:rPr>
              <a:t>();</a:t>
            </a:r>
          </a:p>
          <a:p>
            <a:pPr>
              <a:spcBef>
                <a:spcPct val="0"/>
              </a:spcBef>
            </a:pPr>
            <a:r>
              <a:rPr lang="en-US" dirty="0" smtClean="0">
                <a:solidFill>
                  <a:schemeClr val="tx1"/>
                </a:solidFill>
              </a:rPr>
              <a:t>		</a:t>
            </a:r>
            <a:r>
              <a:rPr lang="en-US" dirty="0" err="1" smtClean="0">
                <a:solidFill>
                  <a:schemeClr val="tx1"/>
                </a:solidFill>
              </a:rPr>
              <a:t>ObjectEditor.edit</a:t>
            </a:r>
            <a:r>
              <a:rPr lang="en-US" dirty="0" smtClean="0">
                <a:solidFill>
                  <a:schemeClr val="tx1"/>
                </a:solidFill>
              </a:rPr>
              <a:t>(</a:t>
            </a:r>
            <a:r>
              <a:rPr lang="en-US" dirty="0" err="1" smtClean="0">
                <a:solidFill>
                  <a:schemeClr val="tx1"/>
                </a:solidFill>
              </a:rPr>
              <a:t>squareCalculator</a:t>
            </a:r>
            <a:r>
              <a:rPr lang="en-US" dirty="0" smtClean="0">
                <a:solidFill>
                  <a:schemeClr val="tx1"/>
                </a:solidFill>
              </a:rPr>
              <a:t> );</a:t>
            </a:r>
          </a:p>
          <a:p>
            <a:pPr>
              <a:spcBef>
                <a:spcPct val="0"/>
              </a:spcBef>
            </a:pPr>
            <a:r>
              <a:rPr lang="en-US" dirty="0" smtClean="0">
                <a:solidFill>
                  <a:schemeClr val="tx1"/>
                </a:solidFill>
              </a:rPr>
              <a:t>    	}</a:t>
            </a:r>
          </a:p>
          <a:p>
            <a:pPr>
              <a:spcBef>
                <a:spcPct val="0"/>
              </a:spcBef>
            </a:pPr>
            <a:r>
              <a:rPr lang="en-US" dirty="0" smtClean="0"/>
              <a:t>}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2209800" y="5715000"/>
            <a:ext cx="1524000" cy="30480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381000" y="4038600"/>
            <a:ext cx="3733800" cy="30480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6629400" y="1066800"/>
            <a:ext cx="1600200" cy="1143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ObjectEditor</a:t>
            </a:r>
            <a:r>
              <a:rPr lang="en-US" dirty="0" smtClean="0"/>
              <a:t> is predefined packaged class</a:t>
            </a:r>
            <a:endParaRPr lang="en-US" dirty="0"/>
          </a:p>
        </p:txBody>
      </p:sp>
      <p:cxnSp>
        <p:nvCxnSpPr>
          <p:cNvPr id="10" name="Straight Arrow Connector 9"/>
          <p:cNvCxnSpPr/>
          <p:nvPr/>
        </p:nvCxnSpPr>
        <p:spPr>
          <a:xfrm rot="5400000">
            <a:off x="3009900" y="2324100"/>
            <a:ext cx="4191000" cy="3048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rot="10800000" flipV="1">
            <a:off x="4114800" y="1752600"/>
            <a:ext cx="2514600" cy="24384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~PP2527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49925543"/>
      </p:ext>
    </p:extLst>
  </p:cSld>
  <p:clrMapOvr>
    <a:masterClrMapping/>
  </p:clrMapOvr>
  <p:transition advTm="29461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461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Prerequisite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Objects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25392781"/>
      </p:ext>
    </p:extLst>
  </p:cSld>
  <p:clrMapOvr>
    <a:masterClrMapping/>
  </p:clrMapOvr>
  <p:transition advTm="242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 Need to Enter Class Name</a:t>
            </a:r>
            <a:endParaRPr lang="en-US" dirty="0"/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075" y="2139387"/>
            <a:ext cx="5495925" cy="149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62400" y="2348132"/>
            <a:ext cx="3657600" cy="1077933"/>
          </a:xfrm>
          <a:prstGeom prst="rect">
            <a:avLst/>
          </a:prstGeom>
          <a:noFill/>
          <a:ln w="9525" cap="flat" cmpd="sng">
            <a:noFill/>
            <a:prstDash val="solid"/>
            <a:miter lim="800000"/>
            <a:headEnd type="none" w="med" len="med"/>
            <a:tailEnd type="none" w="med" len="med"/>
          </a:ln>
          <a:effectLst/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547" y="3810000"/>
            <a:ext cx="3788229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7416" y="3804213"/>
            <a:ext cx="3774488" cy="1518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5469520"/>
            <a:ext cx="4913955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5469520"/>
            <a:ext cx="2371725" cy="1038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328682" y="2005231"/>
            <a:ext cx="7748518" cy="1798981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Multiply 13"/>
          <p:cNvSpPr/>
          <p:nvPr/>
        </p:nvSpPr>
        <p:spPr>
          <a:xfrm>
            <a:off x="3512318" y="2539509"/>
            <a:ext cx="762000" cy="695177"/>
          </a:xfrm>
          <a:prstGeom prst="mathMultiply">
            <a:avLst/>
          </a:prstGeom>
          <a:solidFill>
            <a:schemeClr val="accent2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2281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Remembering Package Names?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514600" y="1143000"/>
            <a:ext cx="3733800" cy="2209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spcBef>
                <a:spcPct val="0"/>
              </a:spcBef>
            </a:pPr>
            <a:r>
              <a:rPr lang="en-US" b="1" dirty="0" smtClean="0"/>
              <a:t>package </a:t>
            </a:r>
            <a:r>
              <a:rPr lang="en-US" dirty="0" smtClean="0"/>
              <a:t>math;</a:t>
            </a:r>
            <a:r>
              <a:rPr lang="en-US" b="1" dirty="0" smtClean="0"/>
              <a:t> </a:t>
            </a:r>
          </a:p>
          <a:p>
            <a:pPr>
              <a:spcBef>
                <a:spcPct val="0"/>
              </a:spcBef>
            </a:pPr>
            <a:r>
              <a:rPr lang="en-US" b="1" dirty="0" smtClean="0"/>
              <a:t>public</a:t>
            </a:r>
            <a:r>
              <a:rPr lang="en-US" dirty="0" smtClean="0"/>
              <a:t> </a:t>
            </a:r>
            <a:r>
              <a:rPr lang="en-US" b="1" dirty="0" smtClean="0"/>
              <a:t>class</a:t>
            </a:r>
            <a:r>
              <a:rPr lang="en-US" dirty="0" smtClean="0"/>
              <a:t> </a:t>
            </a:r>
            <a:r>
              <a:rPr lang="en-US" dirty="0" err="1" smtClean="0"/>
              <a:t>ASquareCalculator</a:t>
            </a:r>
            <a:r>
              <a:rPr lang="en-US" dirty="0" smtClean="0"/>
              <a:t>  </a:t>
            </a:r>
          </a:p>
          <a:p>
            <a:pPr>
              <a:spcBef>
                <a:spcPct val="0"/>
              </a:spcBef>
            </a:pPr>
            <a:r>
              <a:rPr lang="en-US" dirty="0" smtClean="0"/>
              <a:t>{</a:t>
            </a:r>
          </a:p>
          <a:p>
            <a:pPr lvl="1">
              <a:spcBef>
                <a:spcPct val="0"/>
              </a:spcBef>
            </a:pPr>
            <a:r>
              <a:rPr lang="en-US" b="1" dirty="0" smtClean="0"/>
              <a:t>public</a:t>
            </a:r>
            <a:r>
              <a:rPr lang="en-US" dirty="0" smtClean="0"/>
              <a:t> </a:t>
            </a:r>
            <a:r>
              <a:rPr lang="en-US" b="1" dirty="0" err="1" smtClean="0"/>
              <a:t>int</a:t>
            </a:r>
            <a:r>
              <a:rPr lang="en-US" dirty="0" smtClean="0"/>
              <a:t> square(</a:t>
            </a:r>
            <a:r>
              <a:rPr lang="en-US" b="1" dirty="0" err="1" smtClean="0"/>
              <a:t>int</a:t>
            </a:r>
            <a:r>
              <a:rPr lang="en-US" dirty="0" smtClean="0"/>
              <a:t> x) </a:t>
            </a:r>
          </a:p>
          <a:p>
            <a:pPr lvl="1">
              <a:spcBef>
                <a:spcPct val="0"/>
              </a:spcBef>
            </a:pPr>
            <a:r>
              <a:rPr lang="en-US" dirty="0" smtClean="0"/>
              <a:t>{</a:t>
            </a:r>
          </a:p>
          <a:p>
            <a:pPr>
              <a:spcBef>
                <a:spcPct val="0"/>
              </a:spcBef>
            </a:pPr>
            <a:r>
              <a:rPr lang="en-US" b="1" dirty="0" smtClean="0"/>
              <a:t>	return</a:t>
            </a:r>
            <a:r>
              <a:rPr lang="en-US" dirty="0" smtClean="0"/>
              <a:t> x*x;</a:t>
            </a:r>
          </a:p>
          <a:p>
            <a:pPr lvl="1">
              <a:spcBef>
                <a:spcPct val="0"/>
              </a:spcBef>
            </a:pPr>
            <a:r>
              <a:rPr lang="en-US" dirty="0" smtClean="0"/>
              <a:t>}</a:t>
            </a:r>
          </a:p>
          <a:p>
            <a:pPr>
              <a:spcBef>
                <a:spcPct val="0"/>
              </a:spcBef>
            </a:pPr>
            <a:r>
              <a:rPr lang="en-US" dirty="0" smtClean="0"/>
              <a:t>}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381000" y="3505200"/>
            <a:ext cx="7848600" cy="3048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spcBef>
                <a:spcPct val="0"/>
              </a:spcBef>
            </a:pPr>
            <a:r>
              <a:rPr lang="en-US" b="1" dirty="0" smtClean="0"/>
              <a:t>package </a:t>
            </a:r>
            <a:r>
              <a:rPr lang="en-US" dirty="0" smtClean="0"/>
              <a:t>main;</a:t>
            </a:r>
            <a:r>
              <a:rPr lang="en-US" b="1" dirty="0" smtClean="0"/>
              <a:t> </a:t>
            </a:r>
          </a:p>
          <a:p>
            <a:pPr>
              <a:spcBef>
                <a:spcPct val="0"/>
              </a:spcBef>
            </a:pPr>
            <a:endParaRPr lang="en-US" b="1" dirty="0" smtClean="0"/>
          </a:p>
          <a:p>
            <a:pPr>
              <a:spcBef>
                <a:spcPct val="0"/>
              </a:spcBef>
            </a:pPr>
            <a:endParaRPr lang="en-US" b="1" dirty="0" smtClean="0"/>
          </a:p>
          <a:p>
            <a:pPr>
              <a:spcBef>
                <a:spcPct val="0"/>
              </a:spcBef>
            </a:pPr>
            <a:r>
              <a:rPr lang="en-US" b="1" dirty="0" smtClean="0"/>
              <a:t>public</a:t>
            </a:r>
            <a:r>
              <a:rPr lang="en-US" dirty="0" smtClean="0"/>
              <a:t> </a:t>
            </a:r>
            <a:r>
              <a:rPr lang="en-US" b="1" dirty="0" smtClean="0"/>
              <a:t>class</a:t>
            </a:r>
            <a:r>
              <a:rPr lang="en-US" dirty="0" smtClean="0"/>
              <a:t> </a:t>
            </a:r>
            <a:r>
              <a:rPr lang="en-US" dirty="0" err="1" smtClean="0"/>
              <a:t>SquareCalculatorTester</a:t>
            </a:r>
            <a:endParaRPr lang="en-US" dirty="0" smtClean="0"/>
          </a:p>
          <a:p>
            <a:pPr>
              <a:spcBef>
                <a:spcPct val="0"/>
              </a:spcBef>
            </a:pPr>
            <a:r>
              <a:rPr lang="en-US" dirty="0" smtClean="0"/>
              <a:t>{</a:t>
            </a:r>
          </a:p>
          <a:p>
            <a:pPr>
              <a:spcBef>
                <a:spcPct val="0"/>
              </a:spcBef>
            </a:pPr>
            <a:r>
              <a:rPr lang="en-US" b="1" dirty="0" smtClean="0">
                <a:solidFill>
                  <a:schemeClr val="tx1"/>
                </a:solidFill>
              </a:rPr>
              <a:t>	public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b="1" dirty="0" smtClean="0">
                <a:solidFill>
                  <a:schemeClr val="tx1"/>
                </a:solidFill>
              </a:rPr>
              <a:t>static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b="1" dirty="0" smtClean="0">
                <a:solidFill>
                  <a:schemeClr val="tx1"/>
                </a:solidFill>
              </a:rPr>
              <a:t>void</a:t>
            </a:r>
            <a:r>
              <a:rPr lang="en-US" dirty="0" smtClean="0">
                <a:solidFill>
                  <a:schemeClr val="tx1"/>
                </a:solidFill>
              </a:rPr>
              <a:t> main (String[] </a:t>
            </a:r>
            <a:r>
              <a:rPr lang="en-US" dirty="0" err="1" smtClean="0">
                <a:solidFill>
                  <a:schemeClr val="tx1"/>
                </a:solidFill>
              </a:rPr>
              <a:t>args</a:t>
            </a:r>
            <a:r>
              <a:rPr lang="en-US" dirty="0" smtClean="0">
                <a:solidFill>
                  <a:schemeClr val="tx1"/>
                </a:solidFill>
              </a:rPr>
              <a:t>) {</a:t>
            </a:r>
          </a:p>
          <a:p>
            <a:pPr>
              <a:spcBef>
                <a:spcPct val="0"/>
              </a:spcBef>
            </a:pPr>
            <a:r>
              <a:rPr lang="en-US" dirty="0" smtClean="0">
                <a:solidFill>
                  <a:schemeClr val="tx1"/>
                </a:solidFill>
              </a:rPr>
              <a:t>        		</a:t>
            </a:r>
            <a:r>
              <a:rPr lang="en-US" dirty="0" err="1" smtClean="0">
                <a:solidFill>
                  <a:schemeClr val="tx1"/>
                </a:solidFill>
              </a:rPr>
              <a:t>ASquareCalculator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squareCalculator</a:t>
            </a:r>
            <a:r>
              <a:rPr lang="en-US" dirty="0" smtClean="0">
                <a:solidFill>
                  <a:schemeClr val="tx1"/>
                </a:solidFill>
              </a:rPr>
              <a:t> = </a:t>
            </a:r>
            <a:r>
              <a:rPr lang="en-US" b="1" dirty="0" smtClean="0">
                <a:solidFill>
                  <a:schemeClr val="tx1"/>
                </a:solidFill>
              </a:rPr>
              <a:t>new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ASquareCalculator</a:t>
            </a:r>
            <a:r>
              <a:rPr lang="en-US" dirty="0" smtClean="0">
                <a:solidFill>
                  <a:schemeClr val="tx1"/>
                </a:solidFill>
              </a:rPr>
              <a:t>();</a:t>
            </a:r>
          </a:p>
          <a:p>
            <a:pPr>
              <a:spcBef>
                <a:spcPct val="0"/>
              </a:spcBef>
            </a:pPr>
            <a:r>
              <a:rPr lang="en-US" dirty="0" smtClean="0">
                <a:solidFill>
                  <a:schemeClr val="tx1"/>
                </a:solidFill>
              </a:rPr>
              <a:t>		</a:t>
            </a:r>
            <a:r>
              <a:rPr lang="en-US" dirty="0" err="1" smtClean="0">
                <a:solidFill>
                  <a:schemeClr val="tx1"/>
                </a:solidFill>
              </a:rPr>
              <a:t>ObjectEditor.edit</a:t>
            </a:r>
            <a:r>
              <a:rPr lang="en-US" dirty="0" smtClean="0">
                <a:solidFill>
                  <a:schemeClr val="tx1"/>
                </a:solidFill>
              </a:rPr>
              <a:t>(</a:t>
            </a:r>
            <a:r>
              <a:rPr lang="en-US" dirty="0" err="1" smtClean="0">
                <a:solidFill>
                  <a:schemeClr val="tx1"/>
                </a:solidFill>
              </a:rPr>
              <a:t>squareCalculator</a:t>
            </a:r>
            <a:r>
              <a:rPr lang="en-US" dirty="0" smtClean="0">
                <a:solidFill>
                  <a:schemeClr val="tx1"/>
                </a:solidFill>
              </a:rPr>
              <a:t> );</a:t>
            </a:r>
          </a:p>
          <a:p>
            <a:pPr>
              <a:spcBef>
                <a:spcPct val="0"/>
              </a:spcBef>
            </a:pPr>
            <a:r>
              <a:rPr lang="en-US" dirty="0" smtClean="0">
                <a:solidFill>
                  <a:schemeClr val="tx1"/>
                </a:solidFill>
              </a:rPr>
              <a:t>    	}</a:t>
            </a:r>
          </a:p>
          <a:p>
            <a:pPr>
              <a:spcBef>
                <a:spcPct val="0"/>
              </a:spcBef>
            </a:pPr>
            <a:r>
              <a:rPr lang="en-US" dirty="0" smtClean="0"/>
              <a:t>}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2209800" y="5715000"/>
            <a:ext cx="1524000" cy="30480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~PP2527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6553200" y="1600200"/>
            <a:ext cx="1905000" cy="92333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What if we do not remember the package names?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553200" y="2819400"/>
            <a:ext cx="1905000" cy="92333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In Eclipse CTRL_SHIFT_O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27505033"/>
      </p:ext>
    </p:extLst>
  </p:cSld>
  <p:clrMapOvr>
    <a:masterClrMapping/>
  </p:clrMapOvr>
  <p:transition advTm="29461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461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Automatic Imports in Eclipse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514600" y="1143000"/>
            <a:ext cx="3733800" cy="2209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spcBef>
                <a:spcPct val="0"/>
              </a:spcBef>
            </a:pPr>
            <a:r>
              <a:rPr lang="en-US" b="1" dirty="0" smtClean="0"/>
              <a:t>package </a:t>
            </a:r>
            <a:r>
              <a:rPr lang="en-US" dirty="0" smtClean="0"/>
              <a:t>math;</a:t>
            </a:r>
            <a:r>
              <a:rPr lang="en-US" b="1" dirty="0" smtClean="0"/>
              <a:t> </a:t>
            </a:r>
          </a:p>
          <a:p>
            <a:pPr>
              <a:spcBef>
                <a:spcPct val="0"/>
              </a:spcBef>
            </a:pPr>
            <a:r>
              <a:rPr lang="en-US" b="1" dirty="0" smtClean="0"/>
              <a:t>public</a:t>
            </a:r>
            <a:r>
              <a:rPr lang="en-US" dirty="0" smtClean="0"/>
              <a:t> </a:t>
            </a:r>
            <a:r>
              <a:rPr lang="en-US" b="1" dirty="0" smtClean="0"/>
              <a:t>class</a:t>
            </a:r>
            <a:r>
              <a:rPr lang="en-US" dirty="0" smtClean="0"/>
              <a:t> </a:t>
            </a:r>
            <a:r>
              <a:rPr lang="en-US" dirty="0" err="1" smtClean="0"/>
              <a:t>ASquareCalculator</a:t>
            </a:r>
            <a:r>
              <a:rPr lang="en-US" dirty="0" smtClean="0"/>
              <a:t>  </a:t>
            </a:r>
          </a:p>
          <a:p>
            <a:pPr>
              <a:spcBef>
                <a:spcPct val="0"/>
              </a:spcBef>
            </a:pPr>
            <a:r>
              <a:rPr lang="en-US" dirty="0" smtClean="0"/>
              <a:t>{</a:t>
            </a:r>
          </a:p>
          <a:p>
            <a:pPr lvl="1">
              <a:spcBef>
                <a:spcPct val="0"/>
              </a:spcBef>
            </a:pPr>
            <a:r>
              <a:rPr lang="en-US" b="1" dirty="0" smtClean="0"/>
              <a:t>public</a:t>
            </a:r>
            <a:r>
              <a:rPr lang="en-US" dirty="0" smtClean="0"/>
              <a:t> </a:t>
            </a:r>
            <a:r>
              <a:rPr lang="en-US" b="1" dirty="0" err="1" smtClean="0"/>
              <a:t>int</a:t>
            </a:r>
            <a:r>
              <a:rPr lang="en-US" dirty="0" smtClean="0"/>
              <a:t> square(</a:t>
            </a:r>
            <a:r>
              <a:rPr lang="en-US" b="1" dirty="0" err="1" smtClean="0"/>
              <a:t>int</a:t>
            </a:r>
            <a:r>
              <a:rPr lang="en-US" dirty="0" smtClean="0"/>
              <a:t> x) </a:t>
            </a:r>
          </a:p>
          <a:p>
            <a:pPr lvl="1">
              <a:spcBef>
                <a:spcPct val="0"/>
              </a:spcBef>
            </a:pPr>
            <a:r>
              <a:rPr lang="en-US" dirty="0" smtClean="0"/>
              <a:t>{</a:t>
            </a:r>
          </a:p>
          <a:p>
            <a:pPr>
              <a:spcBef>
                <a:spcPct val="0"/>
              </a:spcBef>
            </a:pPr>
            <a:r>
              <a:rPr lang="en-US" b="1" dirty="0" smtClean="0"/>
              <a:t>	return</a:t>
            </a:r>
            <a:r>
              <a:rPr lang="en-US" dirty="0" smtClean="0"/>
              <a:t> x*x;</a:t>
            </a:r>
          </a:p>
          <a:p>
            <a:pPr lvl="1">
              <a:spcBef>
                <a:spcPct val="0"/>
              </a:spcBef>
            </a:pPr>
            <a:r>
              <a:rPr lang="en-US" dirty="0" smtClean="0"/>
              <a:t>}</a:t>
            </a:r>
          </a:p>
          <a:p>
            <a:pPr>
              <a:spcBef>
                <a:spcPct val="0"/>
              </a:spcBef>
            </a:pPr>
            <a:r>
              <a:rPr lang="en-US" dirty="0" smtClean="0"/>
              <a:t>}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381000" y="3505200"/>
            <a:ext cx="7848600" cy="3048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spcBef>
                <a:spcPct val="0"/>
              </a:spcBef>
            </a:pPr>
            <a:r>
              <a:rPr lang="en-US" b="1" dirty="0" smtClean="0"/>
              <a:t>package </a:t>
            </a:r>
            <a:r>
              <a:rPr lang="en-US" dirty="0" smtClean="0"/>
              <a:t>main;</a:t>
            </a:r>
            <a:r>
              <a:rPr lang="en-US" b="1" dirty="0" smtClean="0"/>
              <a:t> </a:t>
            </a:r>
          </a:p>
          <a:p>
            <a:pPr>
              <a:spcBef>
                <a:spcPct val="0"/>
              </a:spcBef>
            </a:pPr>
            <a:r>
              <a:rPr lang="en-US" b="1" dirty="0" smtClean="0"/>
              <a:t>import </a:t>
            </a:r>
            <a:r>
              <a:rPr lang="en-US" dirty="0" err="1" smtClean="0"/>
              <a:t>math.ASquareCalculator</a:t>
            </a:r>
            <a:r>
              <a:rPr lang="en-US" dirty="0" smtClean="0"/>
              <a:t>;</a:t>
            </a:r>
          </a:p>
          <a:p>
            <a:pPr>
              <a:spcBef>
                <a:spcPct val="0"/>
              </a:spcBef>
            </a:pPr>
            <a:r>
              <a:rPr lang="en-US" b="1" dirty="0" smtClean="0"/>
              <a:t>import</a:t>
            </a:r>
            <a:r>
              <a:rPr lang="en-US" dirty="0" smtClean="0"/>
              <a:t> </a:t>
            </a:r>
            <a:r>
              <a:rPr lang="en-US" dirty="0" err="1" smtClean="0"/>
              <a:t>bus.uigen.ObjectEditor</a:t>
            </a:r>
            <a:r>
              <a:rPr lang="en-US" dirty="0" smtClean="0"/>
              <a:t>;</a:t>
            </a:r>
          </a:p>
          <a:p>
            <a:pPr>
              <a:spcBef>
                <a:spcPct val="0"/>
              </a:spcBef>
            </a:pPr>
            <a:r>
              <a:rPr lang="en-US" b="1" dirty="0" smtClean="0"/>
              <a:t>public</a:t>
            </a:r>
            <a:r>
              <a:rPr lang="en-US" dirty="0" smtClean="0"/>
              <a:t> </a:t>
            </a:r>
            <a:r>
              <a:rPr lang="en-US" b="1" dirty="0" smtClean="0"/>
              <a:t>class</a:t>
            </a:r>
            <a:r>
              <a:rPr lang="en-US" dirty="0" smtClean="0"/>
              <a:t> </a:t>
            </a:r>
            <a:r>
              <a:rPr lang="en-US" dirty="0" err="1" smtClean="0"/>
              <a:t>SquareCalculatorTester</a:t>
            </a:r>
            <a:endParaRPr lang="en-US" dirty="0" smtClean="0"/>
          </a:p>
          <a:p>
            <a:pPr>
              <a:spcBef>
                <a:spcPct val="0"/>
              </a:spcBef>
            </a:pPr>
            <a:r>
              <a:rPr lang="en-US" dirty="0" smtClean="0"/>
              <a:t>{</a:t>
            </a:r>
          </a:p>
          <a:p>
            <a:pPr>
              <a:spcBef>
                <a:spcPct val="0"/>
              </a:spcBef>
            </a:pPr>
            <a:r>
              <a:rPr lang="en-US" b="1" dirty="0" smtClean="0">
                <a:solidFill>
                  <a:schemeClr val="tx1"/>
                </a:solidFill>
              </a:rPr>
              <a:t>	public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b="1" dirty="0" smtClean="0">
                <a:solidFill>
                  <a:schemeClr val="tx1"/>
                </a:solidFill>
              </a:rPr>
              <a:t>static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b="1" dirty="0" smtClean="0">
                <a:solidFill>
                  <a:schemeClr val="tx1"/>
                </a:solidFill>
              </a:rPr>
              <a:t>void</a:t>
            </a:r>
            <a:r>
              <a:rPr lang="en-US" dirty="0" smtClean="0">
                <a:solidFill>
                  <a:schemeClr val="tx1"/>
                </a:solidFill>
              </a:rPr>
              <a:t> main (String[] </a:t>
            </a:r>
            <a:r>
              <a:rPr lang="en-US" dirty="0" err="1" smtClean="0">
                <a:solidFill>
                  <a:schemeClr val="tx1"/>
                </a:solidFill>
              </a:rPr>
              <a:t>args</a:t>
            </a:r>
            <a:r>
              <a:rPr lang="en-US" dirty="0" smtClean="0">
                <a:solidFill>
                  <a:schemeClr val="tx1"/>
                </a:solidFill>
              </a:rPr>
              <a:t>) {</a:t>
            </a:r>
          </a:p>
          <a:p>
            <a:pPr>
              <a:spcBef>
                <a:spcPct val="0"/>
              </a:spcBef>
            </a:pPr>
            <a:r>
              <a:rPr lang="en-US" dirty="0" smtClean="0">
                <a:solidFill>
                  <a:schemeClr val="tx1"/>
                </a:solidFill>
              </a:rPr>
              <a:t>        		</a:t>
            </a:r>
            <a:r>
              <a:rPr lang="en-US" dirty="0" err="1" smtClean="0">
                <a:solidFill>
                  <a:schemeClr val="tx1"/>
                </a:solidFill>
              </a:rPr>
              <a:t>ASquareCalculator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squareCalculator</a:t>
            </a:r>
            <a:r>
              <a:rPr lang="en-US" dirty="0" smtClean="0">
                <a:solidFill>
                  <a:schemeClr val="tx1"/>
                </a:solidFill>
              </a:rPr>
              <a:t> = </a:t>
            </a:r>
            <a:r>
              <a:rPr lang="en-US" b="1" dirty="0" smtClean="0">
                <a:solidFill>
                  <a:schemeClr val="tx1"/>
                </a:solidFill>
              </a:rPr>
              <a:t>new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ASquareCalculator</a:t>
            </a:r>
            <a:r>
              <a:rPr lang="en-US" dirty="0" smtClean="0">
                <a:solidFill>
                  <a:schemeClr val="tx1"/>
                </a:solidFill>
              </a:rPr>
              <a:t>();</a:t>
            </a:r>
          </a:p>
          <a:p>
            <a:pPr>
              <a:spcBef>
                <a:spcPct val="0"/>
              </a:spcBef>
            </a:pPr>
            <a:r>
              <a:rPr lang="en-US" dirty="0" smtClean="0">
                <a:solidFill>
                  <a:schemeClr val="tx1"/>
                </a:solidFill>
              </a:rPr>
              <a:t>		</a:t>
            </a:r>
            <a:r>
              <a:rPr lang="en-US" dirty="0" err="1" smtClean="0">
                <a:solidFill>
                  <a:schemeClr val="tx1"/>
                </a:solidFill>
              </a:rPr>
              <a:t>ObjectEditor.edit</a:t>
            </a:r>
            <a:r>
              <a:rPr lang="en-US" dirty="0" smtClean="0">
                <a:solidFill>
                  <a:schemeClr val="tx1"/>
                </a:solidFill>
              </a:rPr>
              <a:t>(</a:t>
            </a:r>
            <a:r>
              <a:rPr lang="en-US" dirty="0" err="1" smtClean="0">
                <a:solidFill>
                  <a:schemeClr val="tx1"/>
                </a:solidFill>
              </a:rPr>
              <a:t>squareCalculator</a:t>
            </a:r>
            <a:r>
              <a:rPr lang="en-US" dirty="0" smtClean="0">
                <a:solidFill>
                  <a:schemeClr val="tx1"/>
                </a:solidFill>
              </a:rPr>
              <a:t> );</a:t>
            </a:r>
          </a:p>
          <a:p>
            <a:pPr>
              <a:spcBef>
                <a:spcPct val="0"/>
              </a:spcBef>
            </a:pPr>
            <a:r>
              <a:rPr lang="en-US" dirty="0" smtClean="0">
                <a:solidFill>
                  <a:schemeClr val="tx1"/>
                </a:solidFill>
              </a:rPr>
              <a:t>    	}</a:t>
            </a:r>
          </a:p>
          <a:p>
            <a:pPr>
              <a:spcBef>
                <a:spcPct val="0"/>
              </a:spcBef>
            </a:pPr>
            <a:r>
              <a:rPr lang="en-US" dirty="0" smtClean="0"/>
              <a:t>}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2209800" y="5715000"/>
            <a:ext cx="1524000" cy="30480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381000" y="3848100"/>
            <a:ext cx="3733799" cy="49530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6400800" y="1066800"/>
            <a:ext cx="2057400" cy="9144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Automatically added</a:t>
            </a:r>
            <a:endParaRPr lang="en-US" dirty="0"/>
          </a:p>
        </p:txBody>
      </p:sp>
      <p:pic>
        <p:nvPicPr>
          <p:cNvPr id="12" name="~PP2527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6400800" y="2046790"/>
            <a:ext cx="2057400" cy="143236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Gives a dialogue box in case multiple classes  in same package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6400800" y="3631557"/>
            <a:ext cx="2057400" cy="143236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Package names will not be given in class examples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47850529"/>
      </p:ext>
    </p:extLst>
  </p:cSld>
  <p:clrMapOvr>
    <a:masterClrMapping/>
  </p:clrMapOvr>
  <p:transition advTm="29461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461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7" grpId="0" animBg="1"/>
      <p:bldP spid="8" grpId="0" animBg="1"/>
      <p:bldP spid="9" grpId="0" animBg="1"/>
      <p:bldP spid="13" grpId="0" animBg="1"/>
      <p:bldP spid="1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Extra Slides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007240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2514600"/>
            <a:ext cx="6172200" cy="1894362"/>
          </a:xfrm>
        </p:spPr>
        <p:txBody>
          <a:bodyPr/>
          <a:lstStyle/>
          <a:p>
            <a:pPr algn="ctr"/>
            <a:r>
              <a:rPr lang="en-US" dirty="0" smtClean="0"/>
              <a:t>Comp 401</a:t>
            </a:r>
            <a:r>
              <a:rPr lang="en-US" smtClean="0"/>
              <a:t/>
            </a:r>
            <a:br>
              <a:rPr lang="en-US" smtClean="0"/>
            </a:br>
            <a:r>
              <a:rPr lang="en-US" smtClean="0"/>
              <a:t>Packages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257800"/>
            <a:ext cx="6172200" cy="1117122"/>
          </a:xfrm>
        </p:spPr>
        <p:txBody>
          <a:bodyPr/>
          <a:lstStyle/>
          <a:p>
            <a:r>
              <a:rPr lang="en-US" dirty="0" smtClean="0"/>
              <a:t>Instructor: </a:t>
            </a:r>
            <a:r>
              <a:rPr lang="en-US" dirty="0" err="1" smtClean="0"/>
              <a:t>Prasun</a:t>
            </a:r>
            <a:r>
              <a:rPr lang="en-US" dirty="0" smtClean="0"/>
              <a:t> </a:t>
            </a:r>
            <a:r>
              <a:rPr lang="en-US" dirty="0" err="1" smtClean="0"/>
              <a:t>Dewan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1641245"/>
      </p:ext>
    </p:extLst>
  </p:cSld>
  <p:clrMapOvr>
    <a:masterClrMapping/>
  </p:clrMapOvr>
  <p:transition advTm="32181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Prerequisites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smtClean="0"/>
              <a:t>Objects</a:t>
            </a:r>
            <a:endParaRPr lang="en-US" dirty="0" smtClean="0"/>
          </a:p>
          <a:p>
            <a:pPr marL="0" indent="0">
              <a:buNone/>
            </a:pPr>
            <a:endParaRPr lang="en-US" dirty="0" smtClean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1524273"/>
      </p:ext>
    </p:extLst>
  </p:cSld>
  <p:clrMapOvr>
    <a:masterClrMapping/>
  </p:clrMapOvr>
  <p:transition advTm="61571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Grouping Factories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2229091" y="2175798"/>
            <a:ext cx="1371600" cy="9144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Honda factories</a:t>
            </a:r>
          </a:p>
        </p:txBody>
      </p:sp>
      <p:sp>
        <p:nvSpPr>
          <p:cNvPr id="6" name="Rectangle 5"/>
          <p:cNvSpPr/>
          <p:nvPr/>
        </p:nvSpPr>
        <p:spPr>
          <a:xfrm>
            <a:off x="457200" y="3276600"/>
            <a:ext cx="1371600" cy="87919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Car Factories</a:t>
            </a:r>
          </a:p>
        </p:txBody>
      </p:sp>
      <p:sp>
        <p:nvSpPr>
          <p:cNvPr id="7" name="Rectangle 6"/>
          <p:cNvSpPr/>
          <p:nvPr/>
        </p:nvSpPr>
        <p:spPr>
          <a:xfrm>
            <a:off x="3981691" y="1676400"/>
            <a:ext cx="1371600" cy="76899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Civic Factories</a:t>
            </a:r>
          </a:p>
        </p:txBody>
      </p:sp>
      <p:sp>
        <p:nvSpPr>
          <p:cNvPr id="8" name="Rectangle 7"/>
          <p:cNvSpPr/>
          <p:nvPr/>
        </p:nvSpPr>
        <p:spPr>
          <a:xfrm>
            <a:off x="381000" y="5791200"/>
            <a:ext cx="1371600" cy="87919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Tablet Factories</a:t>
            </a:r>
          </a:p>
        </p:txBody>
      </p:sp>
      <p:sp>
        <p:nvSpPr>
          <p:cNvPr id="9" name="Rectangle 8"/>
          <p:cNvSpPr/>
          <p:nvPr/>
        </p:nvSpPr>
        <p:spPr>
          <a:xfrm>
            <a:off x="2209800" y="4226207"/>
            <a:ext cx="1371600" cy="9144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Corvette Factories</a:t>
            </a:r>
          </a:p>
        </p:txBody>
      </p:sp>
      <p:sp>
        <p:nvSpPr>
          <p:cNvPr id="10" name="Rectangle 9"/>
          <p:cNvSpPr/>
          <p:nvPr/>
        </p:nvSpPr>
        <p:spPr>
          <a:xfrm>
            <a:off x="3992301" y="2819400"/>
            <a:ext cx="1371600" cy="76899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Accord Factories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715000" y="1098511"/>
            <a:ext cx="1371600" cy="76899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Wuhan Factory</a:t>
            </a:r>
          </a:p>
        </p:txBody>
      </p:sp>
      <p:sp>
        <p:nvSpPr>
          <p:cNvPr id="13" name="Rectangle 12"/>
          <p:cNvSpPr/>
          <p:nvPr/>
        </p:nvSpPr>
        <p:spPr>
          <a:xfrm>
            <a:off x="5741043" y="2197022"/>
            <a:ext cx="1371600" cy="76899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Indiana Factory</a:t>
            </a:r>
          </a:p>
        </p:txBody>
      </p:sp>
      <p:cxnSp>
        <p:nvCxnSpPr>
          <p:cNvPr id="14" name="Straight Arrow Connector 13"/>
          <p:cNvCxnSpPr>
            <a:stCxn id="6" idx="3"/>
            <a:endCxn id="5" idx="1"/>
          </p:cNvCxnSpPr>
          <p:nvPr/>
        </p:nvCxnSpPr>
        <p:spPr>
          <a:xfrm flipV="1">
            <a:off x="1828800" y="2632998"/>
            <a:ext cx="400291" cy="1083199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stCxn id="6" idx="3"/>
          </p:cNvCxnSpPr>
          <p:nvPr/>
        </p:nvCxnSpPr>
        <p:spPr>
          <a:xfrm>
            <a:off x="1828800" y="3716197"/>
            <a:ext cx="352545" cy="1084403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stCxn id="5" idx="3"/>
            <a:endCxn id="7" idx="1"/>
          </p:cNvCxnSpPr>
          <p:nvPr/>
        </p:nvCxnSpPr>
        <p:spPr>
          <a:xfrm flipV="1">
            <a:off x="3600691" y="2060896"/>
            <a:ext cx="381000" cy="572102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endCxn id="10" idx="1"/>
          </p:cNvCxnSpPr>
          <p:nvPr/>
        </p:nvCxnSpPr>
        <p:spPr>
          <a:xfrm>
            <a:off x="3619500" y="2632999"/>
            <a:ext cx="372801" cy="570897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V="1">
            <a:off x="5334000" y="1447800"/>
            <a:ext cx="381000" cy="572102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>
            <a:off x="5352809" y="2019903"/>
            <a:ext cx="372801" cy="570897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9419139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Grouping Classes</a:t>
            </a:r>
            <a:endParaRPr lang="en-US" dirty="0"/>
          </a:p>
        </p:txBody>
      </p:sp>
      <p:pic>
        <p:nvPicPr>
          <p:cNvPr id="880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1224987"/>
            <a:ext cx="5029200" cy="49160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ight Arrow 6"/>
          <p:cNvSpPr/>
          <p:nvPr/>
        </p:nvSpPr>
        <p:spPr>
          <a:xfrm rot="21113674">
            <a:off x="1051552" y="1324172"/>
            <a:ext cx="1438654" cy="447950"/>
          </a:xfrm>
          <a:prstGeom prst="rightArrow">
            <a:avLst>
              <a:gd name="adj1" fmla="val 75656"/>
              <a:gd name="adj2" fmla="val 46335"/>
            </a:avLst>
          </a:prstGeom>
          <a:noFill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Package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289676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Grouping Classes</a:t>
            </a:r>
            <a:endParaRPr lang="en-US" dirty="0"/>
          </a:p>
        </p:txBody>
      </p:sp>
      <p:pic>
        <p:nvPicPr>
          <p:cNvPr id="880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1224987"/>
            <a:ext cx="5029200" cy="49160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ight Arrow 6"/>
          <p:cNvSpPr/>
          <p:nvPr/>
        </p:nvSpPr>
        <p:spPr>
          <a:xfrm rot="21113674">
            <a:off x="1051552" y="1324172"/>
            <a:ext cx="1438654" cy="447950"/>
          </a:xfrm>
          <a:prstGeom prst="rightArrow">
            <a:avLst>
              <a:gd name="adj1" fmla="val 75656"/>
              <a:gd name="adj2" fmla="val 46335"/>
            </a:avLst>
          </a:prstGeom>
          <a:noFill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Package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00069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 Simple Instantiated Class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514600" y="1143000"/>
            <a:ext cx="3733800" cy="2209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spcBef>
                <a:spcPct val="0"/>
              </a:spcBef>
            </a:pPr>
            <a:r>
              <a:rPr lang="en-US" b="1" dirty="0" smtClean="0"/>
              <a:t>public</a:t>
            </a:r>
            <a:r>
              <a:rPr lang="en-US" dirty="0" smtClean="0"/>
              <a:t> </a:t>
            </a:r>
            <a:r>
              <a:rPr lang="en-US" b="1" dirty="0" smtClean="0"/>
              <a:t>class</a:t>
            </a:r>
            <a:r>
              <a:rPr lang="en-US" dirty="0" smtClean="0"/>
              <a:t> </a:t>
            </a:r>
            <a:r>
              <a:rPr lang="en-US" dirty="0" err="1" smtClean="0"/>
              <a:t>ASquareCalculator</a:t>
            </a:r>
            <a:r>
              <a:rPr lang="en-US" dirty="0" smtClean="0"/>
              <a:t>  </a:t>
            </a:r>
          </a:p>
          <a:p>
            <a:pPr>
              <a:spcBef>
                <a:spcPct val="0"/>
              </a:spcBef>
            </a:pPr>
            <a:r>
              <a:rPr lang="en-US" dirty="0" smtClean="0"/>
              <a:t>{</a:t>
            </a:r>
          </a:p>
          <a:p>
            <a:pPr lvl="1">
              <a:spcBef>
                <a:spcPct val="0"/>
              </a:spcBef>
            </a:pPr>
            <a:r>
              <a:rPr lang="en-US" b="1" dirty="0" smtClean="0"/>
              <a:t>public</a:t>
            </a:r>
            <a:r>
              <a:rPr lang="en-US" dirty="0" smtClean="0"/>
              <a:t> </a:t>
            </a:r>
            <a:r>
              <a:rPr lang="en-US" b="1" dirty="0" err="1" smtClean="0"/>
              <a:t>int</a:t>
            </a:r>
            <a:r>
              <a:rPr lang="en-US" dirty="0" smtClean="0"/>
              <a:t> square(</a:t>
            </a:r>
            <a:r>
              <a:rPr lang="en-US" b="1" dirty="0" err="1" smtClean="0"/>
              <a:t>int</a:t>
            </a:r>
            <a:r>
              <a:rPr lang="en-US" dirty="0" smtClean="0"/>
              <a:t> x) </a:t>
            </a:r>
          </a:p>
          <a:p>
            <a:pPr lvl="1">
              <a:spcBef>
                <a:spcPct val="0"/>
              </a:spcBef>
            </a:pPr>
            <a:r>
              <a:rPr lang="en-US" dirty="0" smtClean="0"/>
              <a:t>{</a:t>
            </a:r>
          </a:p>
          <a:p>
            <a:pPr>
              <a:spcBef>
                <a:spcPct val="0"/>
              </a:spcBef>
            </a:pPr>
            <a:r>
              <a:rPr lang="en-US" b="1" dirty="0" smtClean="0"/>
              <a:t>	return</a:t>
            </a:r>
            <a:r>
              <a:rPr lang="en-US" dirty="0" smtClean="0"/>
              <a:t> x*x;</a:t>
            </a:r>
          </a:p>
          <a:p>
            <a:pPr lvl="1">
              <a:spcBef>
                <a:spcPct val="0"/>
              </a:spcBef>
            </a:pPr>
            <a:r>
              <a:rPr lang="en-US" dirty="0" smtClean="0"/>
              <a:t>}</a:t>
            </a:r>
          </a:p>
          <a:p>
            <a:pPr>
              <a:spcBef>
                <a:spcPct val="0"/>
              </a:spcBef>
            </a:pPr>
            <a:r>
              <a:rPr lang="en-US" dirty="0" smtClean="0"/>
              <a:t>}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381000" y="3733800"/>
            <a:ext cx="7848600" cy="2819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spcBef>
                <a:spcPct val="0"/>
              </a:spcBef>
            </a:pPr>
            <a:r>
              <a:rPr lang="en-US" b="1" dirty="0" smtClean="0"/>
              <a:t>public</a:t>
            </a:r>
            <a:r>
              <a:rPr lang="en-US" dirty="0" smtClean="0"/>
              <a:t> </a:t>
            </a:r>
            <a:r>
              <a:rPr lang="en-US" b="1" dirty="0" smtClean="0"/>
              <a:t>class</a:t>
            </a:r>
            <a:r>
              <a:rPr lang="en-US" dirty="0" smtClean="0"/>
              <a:t> </a:t>
            </a:r>
            <a:r>
              <a:rPr lang="en-US" dirty="0" err="1" smtClean="0"/>
              <a:t>SquareCalculatorDriver</a:t>
            </a:r>
            <a:endParaRPr lang="en-US" dirty="0" smtClean="0"/>
          </a:p>
          <a:p>
            <a:pPr>
              <a:spcBef>
                <a:spcPct val="0"/>
              </a:spcBef>
            </a:pPr>
            <a:r>
              <a:rPr lang="en-US" dirty="0" smtClean="0"/>
              <a:t>{</a:t>
            </a:r>
          </a:p>
          <a:p>
            <a:pPr>
              <a:spcBef>
                <a:spcPct val="0"/>
              </a:spcBef>
            </a:pPr>
            <a:r>
              <a:rPr lang="en-US" b="1" dirty="0" smtClean="0">
                <a:solidFill>
                  <a:schemeClr val="tx1"/>
                </a:solidFill>
              </a:rPr>
              <a:t>	public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b="1" dirty="0" smtClean="0">
                <a:solidFill>
                  <a:schemeClr val="tx1"/>
                </a:solidFill>
              </a:rPr>
              <a:t>static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b="1" dirty="0" smtClean="0">
                <a:solidFill>
                  <a:schemeClr val="tx1"/>
                </a:solidFill>
              </a:rPr>
              <a:t>void</a:t>
            </a:r>
            <a:r>
              <a:rPr lang="en-US" dirty="0" smtClean="0">
                <a:solidFill>
                  <a:schemeClr val="tx1"/>
                </a:solidFill>
              </a:rPr>
              <a:t> main (String[] </a:t>
            </a:r>
            <a:r>
              <a:rPr lang="en-US" dirty="0" err="1" smtClean="0">
                <a:solidFill>
                  <a:schemeClr val="tx1"/>
                </a:solidFill>
              </a:rPr>
              <a:t>args</a:t>
            </a:r>
            <a:r>
              <a:rPr lang="en-US" dirty="0" smtClean="0">
                <a:solidFill>
                  <a:schemeClr val="tx1"/>
                </a:solidFill>
              </a:rPr>
              <a:t>) {</a:t>
            </a:r>
          </a:p>
          <a:p>
            <a:pPr>
              <a:spcBef>
                <a:spcPct val="0"/>
              </a:spcBef>
            </a:pPr>
            <a:r>
              <a:rPr lang="en-US" dirty="0" smtClean="0">
                <a:solidFill>
                  <a:schemeClr val="tx1"/>
                </a:solidFill>
              </a:rPr>
              <a:t>        		</a:t>
            </a:r>
            <a:r>
              <a:rPr lang="en-US" dirty="0" err="1" smtClean="0">
                <a:solidFill>
                  <a:schemeClr val="tx1"/>
                </a:solidFill>
              </a:rPr>
              <a:t>ASquareCalculator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squareCalculator</a:t>
            </a:r>
            <a:r>
              <a:rPr lang="en-US" dirty="0" smtClean="0">
                <a:solidFill>
                  <a:schemeClr val="tx1"/>
                </a:solidFill>
              </a:rPr>
              <a:t> = </a:t>
            </a:r>
            <a:r>
              <a:rPr lang="en-US" b="1" dirty="0" smtClean="0">
                <a:solidFill>
                  <a:schemeClr val="tx1"/>
                </a:solidFill>
              </a:rPr>
              <a:t>new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ASquareCalculator</a:t>
            </a:r>
            <a:r>
              <a:rPr lang="en-US" dirty="0" smtClean="0">
                <a:solidFill>
                  <a:schemeClr val="tx1"/>
                </a:solidFill>
              </a:rPr>
              <a:t>();</a:t>
            </a:r>
          </a:p>
          <a:p>
            <a:pPr>
              <a:spcBef>
                <a:spcPct val="0"/>
              </a:spcBef>
            </a:pPr>
            <a:r>
              <a:rPr lang="en-US" dirty="0" smtClean="0">
                <a:solidFill>
                  <a:schemeClr val="tx1"/>
                </a:solidFill>
              </a:rPr>
              <a:t>		</a:t>
            </a:r>
            <a:r>
              <a:rPr lang="en-US" dirty="0" err="1" smtClean="0">
                <a:solidFill>
                  <a:schemeClr val="tx1"/>
                </a:solidFill>
              </a:rPr>
              <a:t>System.out.println</a:t>
            </a:r>
            <a:r>
              <a:rPr lang="en-US" dirty="0" smtClean="0">
                <a:solidFill>
                  <a:schemeClr val="tx1"/>
                </a:solidFill>
              </a:rPr>
              <a:t> (</a:t>
            </a:r>
            <a:r>
              <a:rPr lang="en-US" dirty="0" err="1" smtClean="0">
                <a:solidFill>
                  <a:schemeClr val="tx1"/>
                </a:solidFill>
              </a:rPr>
              <a:t>squareCalculator.square</a:t>
            </a:r>
            <a:r>
              <a:rPr lang="en-US" dirty="0" smtClean="0">
                <a:solidFill>
                  <a:schemeClr val="tx1"/>
                </a:solidFill>
              </a:rPr>
              <a:t>(5));</a:t>
            </a:r>
          </a:p>
          <a:p>
            <a:pPr>
              <a:spcBef>
                <a:spcPct val="0"/>
              </a:spcBef>
            </a:pPr>
            <a:r>
              <a:rPr lang="en-US" dirty="0" smtClean="0">
                <a:solidFill>
                  <a:schemeClr val="tx1"/>
                </a:solidFill>
              </a:rPr>
              <a:t>    	}</a:t>
            </a:r>
          </a:p>
          <a:p>
            <a:pPr>
              <a:spcBef>
                <a:spcPct val="0"/>
              </a:spcBef>
            </a:pPr>
            <a:r>
              <a:rPr lang="en-US" dirty="0" smtClean="0"/>
              <a:t>}</a:t>
            </a:r>
            <a:endParaRPr lang="en-US" dirty="0"/>
          </a:p>
        </p:txBody>
      </p:sp>
      <p:sp>
        <p:nvSpPr>
          <p:cNvPr id="27" name="Rectangle 26"/>
          <p:cNvSpPr/>
          <p:nvPr/>
        </p:nvSpPr>
        <p:spPr>
          <a:xfrm>
            <a:off x="228600" y="1244278"/>
            <a:ext cx="1524000" cy="762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No (default) package</a:t>
            </a:r>
            <a:endParaRPr lang="en-US" dirty="0"/>
          </a:p>
        </p:txBody>
      </p:sp>
      <p:cxnSp>
        <p:nvCxnSpPr>
          <p:cNvPr id="29" name="Straight Arrow Connector 28"/>
          <p:cNvCxnSpPr>
            <a:stCxn id="27" idx="3"/>
          </p:cNvCxnSpPr>
          <p:nvPr/>
        </p:nvCxnSpPr>
        <p:spPr>
          <a:xfrm flipV="1">
            <a:off x="1752600" y="1091880"/>
            <a:ext cx="685800" cy="53339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8" name="~PP2538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  <p:cxnSp>
        <p:nvCxnSpPr>
          <p:cNvPr id="22" name="Straight Arrow Connector 21"/>
          <p:cNvCxnSpPr>
            <a:stCxn id="27" idx="2"/>
          </p:cNvCxnSpPr>
          <p:nvPr/>
        </p:nvCxnSpPr>
        <p:spPr>
          <a:xfrm flipH="1">
            <a:off x="533400" y="2006278"/>
            <a:ext cx="457200" cy="187992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293309793"/>
      </p:ext>
    </p:extLst>
  </p:cSld>
  <p:clrMapOvr>
    <a:masterClrMapping/>
  </p:clrMapOvr>
  <p:transition advTm="31992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9919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5" grpId="0" animBg="1"/>
      <p:bldP spid="2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Packages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514600" y="1143000"/>
            <a:ext cx="3733800" cy="2209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spcBef>
                <a:spcPct val="0"/>
              </a:spcBef>
            </a:pPr>
            <a:r>
              <a:rPr lang="en-US" b="1" dirty="0" smtClean="0"/>
              <a:t>package </a:t>
            </a:r>
            <a:r>
              <a:rPr lang="en-US" dirty="0" err="1" smtClean="0"/>
              <a:t>lectures.functions</a:t>
            </a:r>
            <a:r>
              <a:rPr lang="en-US" dirty="0" smtClean="0"/>
              <a:t>;</a:t>
            </a:r>
            <a:r>
              <a:rPr lang="en-US" b="1" dirty="0" smtClean="0"/>
              <a:t> </a:t>
            </a:r>
          </a:p>
          <a:p>
            <a:pPr>
              <a:spcBef>
                <a:spcPct val="0"/>
              </a:spcBef>
            </a:pPr>
            <a:r>
              <a:rPr lang="en-US" b="1" dirty="0" smtClean="0"/>
              <a:t>public</a:t>
            </a:r>
            <a:r>
              <a:rPr lang="en-US" dirty="0" smtClean="0"/>
              <a:t> </a:t>
            </a:r>
            <a:r>
              <a:rPr lang="en-US" b="1" dirty="0" smtClean="0"/>
              <a:t>class</a:t>
            </a:r>
            <a:r>
              <a:rPr lang="en-US" dirty="0" smtClean="0"/>
              <a:t> </a:t>
            </a:r>
            <a:r>
              <a:rPr lang="en-US" dirty="0" err="1" smtClean="0"/>
              <a:t>ASquareCalculator</a:t>
            </a:r>
            <a:r>
              <a:rPr lang="en-US" dirty="0" smtClean="0"/>
              <a:t>  </a:t>
            </a:r>
          </a:p>
          <a:p>
            <a:pPr>
              <a:spcBef>
                <a:spcPct val="0"/>
              </a:spcBef>
            </a:pPr>
            <a:r>
              <a:rPr lang="en-US" dirty="0" smtClean="0"/>
              <a:t>{</a:t>
            </a:r>
          </a:p>
          <a:p>
            <a:pPr lvl="1">
              <a:spcBef>
                <a:spcPct val="0"/>
              </a:spcBef>
            </a:pPr>
            <a:r>
              <a:rPr lang="en-US" b="1" dirty="0" smtClean="0"/>
              <a:t>public</a:t>
            </a:r>
            <a:r>
              <a:rPr lang="en-US" dirty="0" smtClean="0"/>
              <a:t> </a:t>
            </a:r>
            <a:r>
              <a:rPr lang="en-US" b="1" dirty="0" err="1" smtClean="0"/>
              <a:t>int</a:t>
            </a:r>
            <a:r>
              <a:rPr lang="en-US" dirty="0" smtClean="0"/>
              <a:t> square(</a:t>
            </a:r>
            <a:r>
              <a:rPr lang="en-US" b="1" dirty="0" err="1" smtClean="0"/>
              <a:t>int</a:t>
            </a:r>
            <a:r>
              <a:rPr lang="en-US" dirty="0" smtClean="0"/>
              <a:t> x) </a:t>
            </a:r>
          </a:p>
          <a:p>
            <a:pPr lvl="1">
              <a:spcBef>
                <a:spcPct val="0"/>
              </a:spcBef>
            </a:pPr>
            <a:r>
              <a:rPr lang="en-US" dirty="0" smtClean="0"/>
              <a:t>{</a:t>
            </a:r>
          </a:p>
          <a:p>
            <a:pPr>
              <a:spcBef>
                <a:spcPct val="0"/>
              </a:spcBef>
            </a:pPr>
            <a:r>
              <a:rPr lang="en-US" b="1" dirty="0" smtClean="0"/>
              <a:t>	return</a:t>
            </a:r>
            <a:r>
              <a:rPr lang="en-US" dirty="0" smtClean="0"/>
              <a:t> x*x;</a:t>
            </a:r>
          </a:p>
          <a:p>
            <a:pPr lvl="1">
              <a:spcBef>
                <a:spcPct val="0"/>
              </a:spcBef>
            </a:pPr>
            <a:r>
              <a:rPr lang="en-US" dirty="0" smtClean="0"/>
              <a:t>}</a:t>
            </a:r>
          </a:p>
          <a:p>
            <a:pPr>
              <a:spcBef>
                <a:spcPct val="0"/>
              </a:spcBef>
            </a:pPr>
            <a:r>
              <a:rPr lang="en-US" dirty="0" smtClean="0"/>
              <a:t>}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381000" y="3733800"/>
            <a:ext cx="7848600" cy="2819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spcBef>
                <a:spcPct val="0"/>
              </a:spcBef>
            </a:pPr>
            <a:r>
              <a:rPr lang="en-US" b="1" dirty="0" smtClean="0"/>
              <a:t>package </a:t>
            </a:r>
            <a:r>
              <a:rPr lang="en-US" dirty="0" smtClean="0"/>
              <a:t>main;</a:t>
            </a:r>
            <a:r>
              <a:rPr lang="en-US" b="1" dirty="0" smtClean="0"/>
              <a:t> </a:t>
            </a:r>
          </a:p>
          <a:p>
            <a:pPr>
              <a:spcBef>
                <a:spcPct val="0"/>
              </a:spcBef>
            </a:pPr>
            <a:r>
              <a:rPr lang="en-US" b="1" dirty="0" smtClean="0"/>
              <a:t>import </a:t>
            </a:r>
            <a:r>
              <a:rPr lang="en-US" dirty="0" err="1" smtClean="0"/>
              <a:t>lectures.functions.ASquareCalculator</a:t>
            </a:r>
            <a:r>
              <a:rPr lang="en-US" dirty="0" smtClean="0"/>
              <a:t>;</a:t>
            </a:r>
          </a:p>
          <a:p>
            <a:pPr>
              <a:spcBef>
                <a:spcPct val="0"/>
              </a:spcBef>
            </a:pPr>
            <a:r>
              <a:rPr lang="en-US" b="1" dirty="0" smtClean="0"/>
              <a:t>public</a:t>
            </a:r>
            <a:r>
              <a:rPr lang="en-US" dirty="0" smtClean="0"/>
              <a:t> </a:t>
            </a:r>
            <a:r>
              <a:rPr lang="en-US" b="1" dirty="0" smtClean="0"/>
              <a:t>class</a:t>
            </a:r>
            <a:r>
              <a:rPr lang="en-US" dirty="0" smtClean="0"/>
              <a:t> </a:t>
            </a:r>
            <a:r>
              <a:rPr lang="en-US" dirty="0" err="1" smtClean="0"/>
              <a:t>SquareCalculatorDriver</a:t>
            </a:r>
            <a:endParaRPr lang="en-US" dirty="0" smtClean="0"/>
          </a:p>
          <a:p>
            <a:pPr>
              <a:spcBef>
                <a:spcPct val="0"/>
              </a:spcBef>
            </a:pPr>
            <a:r>
              <a:rPr lang="en-US" dirty="0" smtClean="0"/>
              <a:t>{</a:t>
            </a:r>
          </a:p>
          <a:p>
            <a:pPr>
              <a:spcBef>
                <a:spcPct val="0"/>
              </a:spcBef>
            </a:pPr>
            <a:r>
              <a:rPr lang="en-US" b="1" dirty="0" smtClean="0">
                <a:solidFill>
                  <a:schemeClr val="tx1"/>
                </a:solidFill>
              </a:rPr>
              <a:t>	public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b="1" dirty="0" smtClean="0">
                <a:solidFill>
                  <a:schemeClr val="tx1"/>
                </a:solidFill>
              </a:rPr>
              <a:t>static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b="1" dirty="0" smtClean="0">
                <a:solidFill>
                  <a:schemeClr val="tx1"/>
                </a:solidFill>
              </a:rPr>
              <a:t>void</a:t>
            </a:r>
            <a:r>
              <a:rPr lang="en-US" dirty="0" smtClean="0">
                <a:solidFill>
                  <a:schemeClr val="tx1"/>
                </a:solidFill>
              </a:rPr>
              <a:t> main (String[] </a:t>
            </a:r>
            <a:r>
              <a:rPr lang="en-US" dirty="0" err="1" smtClean="0">
                <a:solidFill>
                  <a:schemeClr val="tx1"/>
                </a:solidFill>
              </a:rPr>
              <a:t>args</a:t>
            </a:r>
            <a:r>
              <a:rPr lang="en-US" dirty="0" smtClean="0">
                <a:solidFill>
                  <a:schemeClr val="tx1"/>
                </a:solidFill>
              </a:rPr>
              <a:t>) {</a:t>
            </a:r>
          </a:p>
          <a:p>
            <a:pPr>
              <a:spcBef>
                <a:spcPct val="0"/>
              </a:spcBef>
            </a:pPr>
            <a:r>
              <a:rPr lang="en-US" dirty="0" smtClean="0">
                <a:solidFill>
                  <a:schemeClr val="tx1"/>
                </a:solidFill>
              </a:rPr>
              <a:t>        		</a:t>
            </a:r>
            <a:r>
              <a:rPr lang="en-US" dirty="0" err="1" smtClean="0">
                <a:solidFill>
                  <a:schemeClr val="tx1"/>
                </a:solidFill>
              </a:rPr>
              <a:t>ASquareCalculator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squareCalculator</a:t>
            </a:r>
            <a:r>
              <a:rPr lang="en-US" dirty="0" smtClean="0">
                <a:solidFill>
                  <a:schemeClr val="tx1"/>
                </a:solidFill>
              </a:rPr>
              <a:t> = </a:t>
            </a:r>
            <a:r>
              <a:rPr lang="en-US" b="1" dirty="0" smtClean="0">
                <a:solidFill>
                  <a:schemeClr val="tx1"/>
                </a:solidFill>
              </a:rPr>
              <a:t>new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ASquareCalculator</a:t>
            </a:r>
            <a:r>
              <a:rPr lang="en-US" dirty="0" smtClean="0">
                <a:solidFill>
                  <a:schemeClr val="tx1"/>
                </a:solidFill>
              </a:rPr>
              <a:t>();</a:t>
            </a:r>
          </a:p>
          <a:p>
            <a:pPr>
              <a:spcBef>
                <a:spcPct val="0"/>
              </a:spcBef>
            </a:pPr>
            <a:r>
              <a:rPr lang="en-US" dirty="0" smtClean="0">
                <a:solidFill>
                  <a:schemeClr val="tx1"/>
                </a:solidFill>
              </a:rPr>
              <a:t>		</a:t>
            </a:r>
            <a:r>
              <a:rPr lang="en-US" dirty="0" err="1" smtClean="0">
                <a:solidFill>
                  <a:schemeClr val="tx1"/>
                </a:solidFill>
              </a:rPr>
              <a:t>System.out.println</a:t>
            </a:r>
            <a:r>
              <a:rPr lang="en-US" dirty="0" smtClean="0">
                <a:solidFill>
                  <a:schemeClr val="tx1"/>
                </a:solidFill>
              </a:rPr>
              <a:t> (</a:t>
            </a:r>
            <a:r>
              <a:rPr lang="en-US" dirty="0" err="1" smtClean="0">
                <a:solidFill>
                  <a:schemeClr val="tx1"/>
                </a:solidFill>
              </a:rPr>
              <a:t>squareCalculator.square</a:t>
            </a:r>
            <a:r>
              <a:rPr lang="en-US" dirty="0" smtClean="0">
                <a:solidFill>
                  <a:schemeClr val="tx1"/>
                </a:solidFill>
              </a:rPr>
              <a:t>(5));</a:t>
            </a:r>
          </a:p>
          <a:p>
            <a:pPr>
              <a:spcBef>
                <a:spcPct val="0"/>
              </a:spcBef>
            </a:pPr>
            <a:r>
              <a:rPr lang="en-US" dirty="0" smtClean="0">
                <a:solidFill>
                  <a:schemeClr val="tx1"/>
                </a:solidFill>
              </a:rPr>
              <a:t>    	}</a:t>
            </a:r>
          </a:p>
          <a:p>
            <a:pPr>
              <a:spcBef>
                <a:spcPct val="0"/>
              </a:spcBef>
            </a:pPr>
            <a:r>
              <a:rPr lang="en-US" dirty="0" smtClean="0"/>
              <a:t>}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2590800" y="1143000"/>
            <a:ext cx="2971800" cy="30480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457199" y="4038600"/>
            <a:ext cx="4952999" cy="30480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6629400" y="1066800"/>
            <a:ext cx="1828800" cy="23622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Class in different package must be imported using full name of class ( a la full file name)</a:t>
            </a:r>
            <a:endParaRPr lang="en-US" dirty="0"/>
          </a:p>
        </p:txBody>
      </p:sp>
      <p:cxnSp>
        <p:nvCxnSpPr>
          <p:cNvPr id="26" name="Straight Arrow Connector 25"/>
          <p:cNvCxnSpPr/>
          <p:nvPr/>
        </p:nvCxnSpPr>
        <p:spPr>
          <a:xfrm flipH="1">
            <a:off x="5410199" y="1752600"/>
            <a:ext cx="1219201" cy="24384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>
            <a:endCxn id="14" idx="3"/>
          </p:cNvCxnSpPr>
          <p:nvPr/>
        </p:nvCxnSpPr>
        <p:spPr>
          <a:xfrm flipH="1" flipV="1">
            <a:off x="5562600" y="1295400"/>
            <a:ext cx="1066800" cy="4572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457200" y="3733800"/>
            <a:ext cx="1752600" cy="30480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~PP2346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22131146"/>
      </p:ext>
    </p:extLst>
  </p:cSld>
  <p:clrMapOvr>
    <a:masterClrMapping/>
  </p:clrMapOvr>
  <p:transition advTm="44604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604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2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4" grpId="0" animBg="1"/>
      <p:bldP spid="24" grpId="0" animBg="1"/>
      <p:bldP spid="25" grpId="0" animBg="1"/>
      <p:bldP spid="1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Packages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514600" y="1143000"/>
            <a:ext cx="3733800" cy="2209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spcBef>
                <a:spcPct val="0"/>
              </a:spcBef>
            </a:pPr>
            <a:r>
              <a:rPr lang="en-US" b="1" dirty="0" smtClean="0"/>
              <a:t>package </a:t>
            </a:r>
            <a:r>
              <a:rPr lang="en-US" dirty="0" err="1" smtClean="0"/>
              <a:t>lectures.functions</a:t>
            </a:r>
            <a:r>
              <a:rPr lang="en-US" dirty="0" smtClean="0"/>
              <a:t>;</a:t>
            </a:r>
            <a:r>
              <a:rPr lang="en-US" b="1" dirty="0" smtClean="0"/>
              <a:t> </a:t>
            </a:r>
          </a:p>
          <a:p>
            <a:pPr>
              <a:spcBef>
                <a:spcPct val="0"/>
              </a:spcBef>
            </a:pPr>
            <a:r>
              <a:rPr lang="en-US" b="1" dirty="0" smtClean="0"/>
              <a:t>public</a:t>
            </a:r>
            <a:r>
              <a:rPr lang="en-US" dirty="0" smtClean="0"/>
              <a:t> </a:t>
            </a:r>
            <a:r>
              <a:rPr lang="en-US" b="1" dirty="0" smtClean="0"/>
              <a:t>class</a:t>
            </a:r>
            <a:r>
              <a:rPr lang="en-US" dirty="0" smtClean="0"/>
              <a:t> </a:t>
            </a:r>
            <a:r>
              <a:rPr lang="en-US" dirty="0" err="1" smtClean="0"/>
              <a:t>ASquareCalculator</a:t>
            </a:r>
            <a:r>
              <a:rPr lang="en-US" dirty="0" smtClean="0"/>
              <a:t>  </a:t>
            </a:r>
          </a:p>
          <a:p>
            <a:pPr>
              <a:spcBef>
                <a:spcPct val="0"/>
              </a:spcBef>
            </a:pPr>
            <a:r>
              <a:rPr lang="en-US" dirty="0" smtClean="0"/>
              <a:t>{</a:t>
            </a:r>
          </a:p>
          <a:p>
            <a:pPr lvl="1">
              <a:spcBef>
                <a:spcPct val="0"/>
              </a:spcBef>
            </a:pPr>
            <a:r>
              <a:rPr lang="en-US" b="1" dirty="0" smtClean="0"/>
              <a:t>public</a:t>
            </a:r>
            <a:r>
              <a:rPr lang="en-US" dirty="0" smtClean="0"/>
              <a:t> </a:t>
            </a:r>
            <a:r>
              <a:rPr lang="en-US" b="1" dirty="0" err="1" smtClean="0"/>
              <a:t>int</a:t>
            </a:r>
            <a:r>
              <a:rPr lang="en-US" dirty="0" smtClean="0"/>
              <a:t> square(</a:t>
            </a:r>
            <a:r>
              <a:rPr lang="en-US" b="1" dirty="0" err="1" smtClean="0"/>
              <a:t>int</a:t>
            </a:r>
            <a:r>
              <a:rPr lang="en-US" dirty="0" smtClean="0"/>
              <a:t> x) </a:t>
            </a:r>
          </a:p>
          <a:p>
            <a:pPr lvl="1">
              <a:spcBef>
                <a:spcPct val="0"/>
              </a:spcBef>
            </a:pPr>
            <a:r>
              <a:rPr lang="en-US" dirty="0" smtClean="0"/>
              <a:t>{</a:t>
            </a:r>
          </a:p>
          <a:p>
            <a:pPr>
              <a:spcBef>
                <a:spcPct val="0"/>
              </a:spcBef>
            </a:pPr>
            <a:r>
              <a:rPr lang="en-US" b="1" dirty="0" smtClean="0"/>
              <a:t>	return</a:t>
            </a:r>
            <a:r>
              <a:rPr lang="en-US" dirty="0" smtClean="0"/>
              <a:t> x*x;</a:t>
            </a:r>
          </a:p>
          <a:p>
            <a:pPr lvl="1">
              <a:spcBef>
                <a:spcPct val="0"/>
              </a:spcBef>
            </a:pPr>
            <a:r>
              <a:rPr lang="en-US" dirty="0" smtClean="0"/>
              <a:t>}</a:t>
            </a:r>
          </a:p>
          <a:p>
            <a:pPr>
              <a:spcBef>
                <a:spcPct val="0"/>
              </a:spcBef>
            </a:pPr>
            <a:r>
              <a:rPr lang="en-US" dirty="0" smtClean="0"/>
              <a:t>}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381000" y="3733800"/>
            <a:ext cx="7848600" cy="2819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spcBef>
                <a:spcPct val="0"/>
              </a:spcBef>
            </a:pPr>
            <a:r>
              <a:rPr lang="en-US" b="1" dirty="0" smtClean="0"/>
              <a:t>package </a:t>
            </a:r>
            <a:r>
              <a:rPr lang="en-US" dirty="0" err="1" smtClean="0"/>
              <a:t>lectures.functions</a:t>
            </a:r>
            <a:r>
              <a:rPr lang="en-US" dirty="0" smtClean="0"/>
              <a:t>;</a:t>
            </a:r>
            <a:r>
              <a:rPr lang="en-US" b="1" dirty="0" smtClean="0"/>
              <a:t> </a:t>
            </a:r>
          </a:p>
          <a:p>
            <a:pPr>
              <a:spcBef>
                <a:spcPct val="0"/>
              </a:spcBef>
            </a:pPr>
            <a:r>
              <a:rPr lang="en-US" b="1" dirty="0" smtClean="0"/>
              <a:t>public</a:t>
            </a:r>
            <a:r>
              <a:rPr lang="en-US" dirty="0" smtClean="0"/>
              <a:t> </a:t>
            </a:r>
            <a:r>
              <a:rPr lang="en-US" b="1" dirty="0" smtClean="0"/>
              <a:t>class</a:t>
            </a:r>
            <a:r>
              <a:rPr lang="en-US" dirty="0" smtClean="0"/>
              <a:t> </a:t>
            </a:r>
            <a:r>
              <a:rPr lang="en-US" dirty="0" err="1" smtClean="0"/>
              <a:t>SquareCalculatorDriver</a:t>
            </a:r>
            <a:endParaRPr lang="en-US" dirty="0" smtClean="0"/>
          </a:p>
          <a:p>
            <a:pPr>
              <a:spcBef>
                <a:spcPct val="0"/>
              </a:spcBef>
            </a:pPr>
            <a:r>
              <a:rPr lang="en-US" dirty="0" smtClean="0"/>
              <a:t>{</a:t>
            </a:r>
          </a:p>
          <a:p>
            <a:pPr>
              <a:spcBef>
                <a:spcPct val="0"/>
              </a:spcBef>
            </a:pPr>
            <a:r>
              <a:rPr lang="en-US" b="1" dirty="0" smtClean="0">
                <a:solidFill>
                  <a:schemeClr val="tx1"/>
                </a:solidFill>
              </a:rPr>
              <a:t>	public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b="1" dirty="0" smtClean="0">
                <a:solidFill>
                  <a:schemeClr val="tx1"/>
                </a:solidFill>
              </a:rPr>
              <a:t>static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b="1" dirty="0" smtClean="0">
                <a:solidFill>
                  <a:schemeClr val="tx1"/>
                </a:solidFill>
              </a:rPr>
              <a:t>void</a:t>
            </a:r>
            <a:r>
              <a:rPr lang="en-US" dirty="0" smtClean="0">
                <a:solidFill>
                  <a:schemeClr val="tx1"/>
                </a:solidFill>
              </a:rPr>
              <a:t> main (String[] </a:t>
            </a:r>
            <a:r>
              <a:rPr lang="en-US" dirty="0" err="1" smtClean="0">
                <a:solidFill>
                  <a:schemeClr val="tx1"/>
                </a:solidFill>
              </a:rPr>
              <a:t>args</a:t>
            </a:r>
            <a:r>
              <a:rPr lang="en-US" dirty="0" smtClean="0">
                <a:solidFill>
                  <a:schemeClr val="tx1"/>
                </a:solidFill>
              </a:rPr>
              <a:t>) {</a:t>
            </a:r>
          </a:p>
          <a:p>
            <a:pPr>
              <a:spcBef>
                <a:spcPct val="0"/>
              </a:spcBef>
            </a:pPr>
            <a:r>
              <a:rPr lang="en-US" dirty="0" smtClean="0">
                <a:solidFill>
                  <a:schemeClr val="tx1"/>
                </a:solidFill>
              </a:rPr>
              <a:t>        		</a:t>
            </a:r>
            <a:r>
              <a:rPr lang="en-US" dirty="0" err="1" smtClean="0">
                <a:solidFill>
                  <a:schemeClr val="tx1"/>
                </a:solidFill>
              </a:rPr>
              <a:t>ASquareCalculator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squareCalculator</a:t>
            </a:r>
            <a:r>
              <a:rPr lang="en-US" dirty="0" smtClean="0">
                <a:solidFill>
                  <a:schemeClr val="tx1"/>
                </a:solidFill>
              </a:rPr>
              <a:t> = </a:t>
            </a:r>
            <a:r>
              <a:rPr lang="en-US" b="1" dirty="0" smtClean="0">
                <a:solidFill>
                  <a:schemeClr val="tx1"/>
                </a:solidFill>
              </a:rPr>
              <a:t>new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ASquareCalculator</a:t>
            </a:r>
            <a:r>
              <a:rPr lang="en-US" dirty="0" smtClean="0">
                <a:solidFill>
                  <a:schemeClr val="tx1"/>
                </a:solidFill>
              </a:rPr>
              <a:t>();</a:t>
            </a:r>
          </a:p>
          <a:p>
            <a:pPr>
              <a:spcBef>
                <a:spcPct val="0"/>
              </a:spcBef>
            </a:pPr>
            <a:r>
              <a:rPr lang="en-US" dirty="0" smtClean="0">
                <a:solidFill>
                  <a:schemeClr val="tx1"/>
                </a:solidFill>
              </a:rPr>
              <a:t>		</a:t>
            </a:r>
            <a:r>
              <a:rPr lang="en-US" dirty="0" err="1" smtClean="0">
                <a:solidFill>
                  <a:schemeClr val="tx1"/>
                </a:solidFill>
              </a:rPr>
              <a:t>System.out.println</a:t>
            </a:r>
            <a:r>
              <a:rPr lang="en-US" dirty="0" smtClean="0">
                <a:solidFill>
                  <a:schemeClr val="tx1"/>
                </a:solidFill>
              </a:rPr>
              <a:t> (</a:t>
            </a:r>
            <a:r>
              <a:rPr lang="en-US" dirty="0" err="1" smtClean="0">
                <a:solidFill>
                  <a:schemeClr val="tx1"/>
                </a:solidFill>
              </a:rPr>
              <a:t>squareCalculator.square</a:t>
            </a:r>
            <a:r>
              <a:rPr lang="en-US" dirty="0" smtClean="0">
                <a:solidFill>
                  <a:schemeClr val="tx1"/>
                </a:solidFill>
              </a:rPr>
              <a:t>(5));</a:t>
            </a:r>
          </a:p>
          <a:p>
            <a:pPr>
              <a:spcBef>
                <a:spcPct val="0"/>
              </a:spcBef>
            </a:pPr>
            <a:r>
              <a:rPr lang="en-US" dirty="0" smtClean="0">
                <a:solidFill>
                  <a:schemeClr val="tx1"/>
                </a:solidFill>
              </a:rPr>
              <a:t>    	}</a:t>
            </a:r>
          </a:p>
          <a:p>
            <a:pPr>
              <a:spcBef>
                <a:spcPct val="0"/>
              </a:spcBef>
            </a:pPr>
            <a:r>
              <a:rPr lang="en-US" dirty="0" smtClean="0"/>
              <a:t>}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2590800" y="1143000"/>
            <a:ext cx="3048000" cy="30480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6629400" y="1066800"/>
            <a:ext cx="1600200" cy="13716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Class in same package need not be imported</a:t>
            </a:r>
            <a:endParaRPr lang="en-US" dirty="0"/>
          </a:p>
        </p:txBody>
      </p:sp>
      <p:cxnSp>
        <p:nvCxnSpPr>
          <p:cNvPr id="26" name="Straight Arrow Connector 25"/>
          <p:cNvCxnSpPr/>
          <p:nvPr/>
        </p:nvCxnSpPr>
        <p:spPr>
          <a:xfrm flipH="1">
            <a:off x="3657600" y="1752600"/>
            <a:ext cx="2971800" cy="2286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>
            <a:endCxn id="14" idx="3"/>
          </p:cNvCxnSpPr>
          <p:nvPr/>
        </p:nvCxnSpPr>
        <p:spPr>
          <a:xfrm flipH="1" flipV="1">
            <a:off x="5638800" y="1295400"/>
            <a:ext cx="990600" cy="4572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460094" y="3919959"/>
            <a:ext cx="3124200" cy="30480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~PP92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41739448"/>
      </p:ext>
    </p:extLst>
  </p:cSld>
  <p:clrMapOvr>
    <a:masterClrMapping/>
  </p:clrMapOvr>
  <p:transition advTm="3029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289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14" grpId="0" animBg="1"/>
      <p:bldP spid="25" grpId="0" animBg="1"/>
      <p:bldP spid="1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Packages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514600" y="1143000"/>
            <a:ext cx="3733800" cy="2209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spcBef>
                <a:spcPct val="0"/>
              </a:spcBef>
            </a:pPr>
            <a:r>
              <a:rPr lang="en-US" b="1" dirty="0" smtClean="0"/>
              <a:t>package </a:t>
            </a:r>
            <a:r>
              <a:rPr lang="en-US" dirty="0" err="1" smtClean="0"/>
              <a:t>lectures.functions</a:t>
            </a:r>
            <a:r>
              <a:rPr lang="en-US" dirty="0" smtClean="0"/>
              <a:t>;</a:t>
            </a:r>
            <a:r>
              <a:rPr lang="en-US" b="1" dirty="0" smtClean="0"/>
              <a:t> </a:t>
            </a:r>
          </a:p>
          <a:p>
            <a:pPr>
              <a:spcBef>
                <a:spcPct val="0"/>
              </a:spcBef>
            </a:pPr>
            <a:r>
              <a:rPr lang="en-US" b="1" dirty="0" smtClean="0"/>
              <a:t>public</a:t>
            </a:r>
            <a:r>
              <a:rPr lang="en-US" dirty="0" smtClean="0"/>
              <a:t> </a:t>
            </a:r>
            <a:r>
              <a:rPr lang="en-US" b="1" dirty="0" smtClean="0"/>
              <a:t>class</a:t>
            </a:r>
            <a:r>
              <a:rPr lang="en-US" dirty="0" smtClean="0"/>
              <a:t> </a:t>
            </a:r>
            <a:r>
              <a:rPr lang="en-US" dirty="0" err="1" smtClean="0"/>
              <a:t>ASquareCalculator</a:t>
            </a:r>
            <a:r>
              <a:rPr lang="en-US" dirty="0" smtClean="0"/>
              <a:t>  </a:t>
            </a:r>
          </a:p>
          <a:p>
            <a:pPr>
              <a:spcBef>
                <a:spcPct val="0"/>
              </a:spcBef>
            </a:pPr>
            <a:r>
              <a:rPr lang="en-US" dirty="0" smtClean="0"/>
              <a:t>{</a:t>
            </a:r>
          </a:p>
          <a:p>
            <a:pPr lvl="1">
              <a:spcBef>
                <a:spcPct val="0"/>
              </a:spcBef>
            </a:pPr>
            <a:r>
              <a:rPr lang="en-US" b="1" dirty="0" smtClean="0"/>
              <a:t>public</a:t>
            </a:r>
            <a:r>
              <a:rPr lang="en-US" dirty="0" smtClean="0"/>
              <a:t> </a:t>
            </a:r>
            <a:r>
              <a:rPr lang="en-US" b="1" dirty="0" err="1" smtClean="0"/>
              <a:t>int</a:t>
            </a:r>
            <a:r>
              <a:rPr lang="en-US" dirty="0" smtClean="0"/>
              <a:t> square(</a:t>
            </a:r>
            <a:r>
              <a:rPr lang="en-US" b="1" dirty="0" err="1" smtClean="0"/>
              <a:t>int</a:t>
            </a:r>
            <a:r>
              <a:rPr lang="en-US" dirty="0" smtClean="0"/>
              <a:t> x) </a:t>
            </a:r>
          </a:p>
          <a:p>
            <a:pPr lvl="1">
              <a:spcBef>
                <a:spcPct val="0"/>
              </a:spcBef>
            </a:pPr>
            <a:r>
              <a:rPr lang="en-US" dirty="0" smtClean="0"/>
              <a:t>{</a:t>
            </a:r>
          </a:p>
          <a:p>
            <a:pPr>
              <a:spcBef>
                <a:spcPct val="0"/>
              </a:spcBef>
            </a:pPr>
            <a:r>
              <a:rPr lang="en-US" b="1" dirty="0" smtClean="0"/>
              <a:t>	return</a:t>
            </a:r>
            <a:r>
              <a:rPr lang="en-US" dirty="0" smtClean="0"/>
              <a:t> x*x;</a:t>
            </a:r>
          </a:p>
          <a:p>
            <a:pPr lvl="1">
              <a:spcBef>
                <a:spcPct val="0"/>
              </a:spcBef>
            </a:pPr>
            <a:r>
              <a:rPr lang="en-US" dirty="0" smtClean="0"/>
              <a:t>}</a:t>
            </a:r>
          </a:p>
          <a:p>
            <a:pPr>
              <a:spcBef>
                <a:spcPct val="0"/>
              </a:spcBef>
            </a:pPr>
            <a:r>
              <a:rPr lang="en-US" dirty="0" smtClean="0"/>
              <a:t>}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381000" y="3733800"/>
            <a:ext cx="7848600" cy="2819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spcBef>
                <a:spcPct val="0"/>
              </a:spcBef>
            </a:pPr>
            <a:r>
              <a:rPr lang="en-US" b="1" dirty="0" smtClean="0"/>
              <a:t>import </a:t>
            </a:r>
            <a:r>
              <a:rPr lang="en-US" dirty="0" err="1" smtClean="0"/>
              <a:t>lectures.functions.ASquareCalculator</a:t>
            </a:r>
            <a:r>
              <a:rPr lang="en-US" dirty="0" smtClean="0"/>
              <a:t>;</a:t>
            </a:r>
          </a:p>
          <a:p>
            <a:pPr>
              <a:spcBef>
                <a:spcPct val="0"/>
              </a:spcBef>
            </a:pPr>
            <a:r>
              <a:rPr lang="en-US" b="1" dirty="0" smtClean="0"/>
              <a:t>public</a:t>
            </a:r>
            <a:r>
              <a:rPr lang="en-US" dirty="0" smtClean="0"/>
              <a:t> </a:t>
            </a:r>
            <a:r>
              <a:rPr lang="en-US" b="1" dirty="0" smtClean="0"/>
              <a:t>class</a:t>
            </a:r>
            <a:r>
              <a:rPr lang="en-US" dirty="0" smtClean="0"/>
              <a:t> </a:t>
            </a:r>
            <a:r>
              <a:rPr lang="en-US" dirty="0" err="1" smtClean="0"/>
              <a:t>SquareCalculatorDriver</a:t>
            </a:r>
            <a:endParaRPr lang="en-US" dirty="0" smtClean="0"/>
          </a:p>
          <a:p>
            <a:pPr>
              <a:spcBef>
                <a:spcPct val="0"/>
              </a:spcBef>
            </a:pPr>
            <a:r>
              <a:rPr lang="en-US" dirty="0" smtClean="0"/>
              <a:t>{</a:t>
            </a:r>
          </a:p>
          <a:p>
            <a:pPr>
              <a:spcBef>
                <a:spcPct val="0"/>
              </a:spcBef>
            </a:pPr>
            <a:r>
              <a:rPr lang="en-US" b="1" dirty="0" smtClean="0">
                <a:solidFill>
                  <a:schemeClr val="tx1"/>
                </a:solidFill>
              </a:rPr>
              <a:t>	public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b="1" dirty="0" smtClean="0">
                <a:solidFill>
                  <a:schemeClr val="tx1"/>
                </a:solidFill>
              </a:rPr>
              <a:t>static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b="1" dirty="0" smtClean="0">
                <a:solidFill>
                  <a:schemeClr val="tx1"/>
                </a:solidFill>
              </a:rPr>
              <a:t>void</a:t>
            </a:r>
            <a:r>
              <a:rPr lang="en-US" dirty="0" smtClean="0">
                <a:solidFill>
                  <a:schemeClr val="tx1"/>
                </a:solidFill>
              </a:rPr>
              <a:t> main (String[] </a:t>
            </a:r>
            <a:r>
              <a:rPr lang="en-US" dirty="0" err="1" smtClean="0">
                <a:solidFill>
                  <a:schemeClr val="tx1"/>
                </a:solidFill>
              </a:rPr>
              <a:t>args</a:t>
            </a:r>
            <a:r>
              <a:rPr lang="en-US" dirty="0" smtClean="0">
                <a:solidFill>
                  <a:schemeClr val="tx1"/>
                </a:solidFill>
              </a:rPr>
              <a:t>) {</a:t>
            </a:r>
          </a:p>
          <a:p>
            <a:pPr>
              <a:spcBef>
                <a:spcPct val="0"/>
              </a:spcBef>
            </a:pPr>
            <a:r>
              <a:rPr lang="en-US" dirty="0" smtClean="0">
                <a:solidFill>
                  <a:schemeClr val="tx1"/>
                </a:solidFill>
              </a:rPr>
              <a:t>        		</a:t>
            </a:r>
            <a:r>
              <a:rPr lang="en-US" dirty="0" err="1" smtClean="0">
                <a:solidFill>
                  <a:schemeClr val="tx1"/>
                </a:solidFill>
              </a:rPr>
              <a:t>ASquareCalculator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squareCalculator</a:t>
            </a:r>
            <a:r>
              <a:rPr lang="en-US" dirty="0" smtClean="0">
                <a:solidFill>
                  <a:schemeClr val="tx1"/>
                </a:solidFill>
              </a:rPr>
              <a:t> = </a:t>
            </a:r>
            <a:r>
              <a:rPr lang="en-US" b="1" dirty="0" smtClean="0">
                <a:solidFill>
                  <a:schemeClr val="tx1"/>
                </a:solidFill>
              </a:rPr>
              <a:t>new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ASquareCalculator</a:t>
            </a:r>
            <a:r>
              <a:rPr lang="en-US" dirty="0" smtClean="0">
                <a:solidFill>
                  <a:schemeClr val="tx1"/>
                </a:solidFill>
              </a:rPr>
              <a:t>();</a:t>
            </a:r>
          </a:p>
          <a:p>
            <a:pPr>
              <a:spcBef>
                <a:spcPct val="0"/>
              </a:spcBef>
            </a:pPr>
            <a:r>
              <a:rPr lang="en-US" dirty="0" smtClean="0">
                <a:solidFill>
                  <a:schemeClr val="tx1"/>
                </a:solidFill>
              </a:rPr>
              <a:t>		</a:t>
            </a:r>
            <a:r>
              <a:rPr lang="en-US" dirty="0" err="1" smtClean="0">
                <a:solidFill>
                  <a:schemeClr val="tx1"/>
                </a:solidFill>
              </a:rPr>
              <a:t>System.out.println</a:t>
            </a:r>
            <a:r>
              <a:rPr lang="en-US" dirty="0" smtClean="0">
                <a:solidFill>
                  <a:schemeClr val="tx1"/>
                </a:solidFill>
              </a:rPr>
              <a:t> (</a:t>
            </a:r>
            <a:r>
              <a:rPr lang="en-US" dirty="0" err="1" smtClean="0">
                <a:solidFill>
                  <a:schemeClr val="tx1"/>
                </a:solidFill>
              </a:rPr>
              <a:t>squareCalculator.square</a:t>
            </a:r>
            <a:r>
              <a:rPr lang="en-US" dirty="0" smtClean="0">
                <a:solidFill>
                  <a:schemeClr val="tx1"/>
                </a:solidFill>
              </a:rPr>
              <a:t>(5));</a:t>
            </a:r>
          </a:p>
          <a:p>
            <a:pPr>
              <a:spcBef>
                <a:spcPct val="0"/>
              </a:spcBef>
            </a:pPr>
            <a:r>
              <a:rPr lang="en-US" dirty="0" smtClean="0">
                <a:solidFill>
                  <a:schemeClr val="tx1"/>
                </a:solidFill>
              </a:rPr>
              <a:t>    	}</a:t>
            </a:r>
          </a:p>
          <a:p>
            <a:pPr>
              <a:spcBef>
                <a:spcPct val="0"/>
              </a:spcBef>
            </a:pPr>
            <a:r>
              <a:rPr lang="en-US" dirty="0" smtClean="0"/>
              <a:t>}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2590800" y="1143000"/>
            <a:ext cx="3124200" cy="30480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457199" y="3886200"/>
            <a:ext cx="4952999" cy="30480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6629400" y="1066800"/>
            <a:ext cx="1905000" cy="17526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No package means package named default, hence import needed</a:t>
            </a:r>
            <a:endParaRPr lang="en-US" dirty="0"/>
          </a:p>
        </p:txBody>
      </p:sp>
      <p:cxnSp>
        <p:nvCxnSpPr>
          <p:cNvPr id="26" name="Straight Arrow Connector 25"/>
          <p:cNvCxnSpPr/>
          <p:nvPr/>
        </p:nvCxnSpPr>
        <p:spPr>
          <a:xfrm flipH="1">
            <a:off x="5410199" y="1752600"/>
            <a:ext cx="1219201" cy="2286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H="1" flipV="1">
            <a:off x="5715000" y="1295400"/>
            <a:ext cx="914400" cy="4572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~PP3394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92716074"/>
      </p:ext>
    </p:extLst>
  </p:cSld>
  <p:clrMapOvr>
    <a:masterClrMapping/>
  </p:clrMapOvr>
  <p:transition advTm="9325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249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14" grpId="0" animBg="1"/>
      <p:bldP spid="24" grpId="0" animBg="1"/>
      <p:bldP spid="2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Packages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514600" y="1143000"/>
            <a:ext cx="3733800" cy="2209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spcBef>
                <a:spcPct val="0"/>
              </a:spcBef>
            </a:pPr>
            <a:endParaRPr lang="en-US" b="1" dirty="0" smtClean="0"/>
          </a:p>
          <a:p>
            <a:pPr>
              <a:spcBef>
                <a:spcPct val="0"/>
              </a:spcBef>
            </a:pPr>
            <a:r>
              <a:rPr lang="en-US" b="1" dirty="0" smtClean="0"/>
              <a:t>public</a:t>
            </a:r>
            <a:r>
              <a:rPr lang="en-US" dirty="0" smtClean="0"/>
              <a:t> </a:t>
            </a:r>
            <a:r>
              <a:rPr lang="en-US" b="1" dirty="0" smtClean="0"/>
              <a:t>class</a:t>
            </a:r>
            <a:r>
              <a:rPr lang="en-US" dirty="0" smtClean="0"/>
              <a:t> </a:t>
            </a:r>
            <a:r>
              <a:rPr lang="en-US" dirty="0" err="1" smtClean="0"/>
              <a:t>ASquareCalculator</a:t>
            </a:r>
            <a:r>
              <a:rPr lang="en-US" dirty="0" smtClean="0"/>
              <a:t>  </a:t>
            </a:r>
          </a:p>
          <a:p>
            <a:pPr>
              <a:spcBef>
                <a:spcPct val="0"/>
              </a:spcBef>
            </a:pPr>
            <a:r>
              <a:rPr lang="en-US" dirty="0" smtClean="0"/>
              <a:t>{</a:t>
            </a:r>
          </a:p>
          <a:p>
            <a:pPr lvl="1">
              <a:spcBef>
                <a:spcPct val="0"/>
              </a:spcBef>
            </a:pPr>
            <a:r>
              <a:rPr lang="en-US" b="1" dirty="0" smtClean="0"/>
              <a:t>public</a:t>
            </a:r>
            <a:r>
              <a:rPr lang="en-US" dirty="0" smtClean="0"/>
              <a:t> </a:t>
            </a:r>
            <a:r>
              <a:rPr lang="en-US" b="1" dirty="0" err="1" smtClean="0"/>
              <a:t>int</a:t>
            </a:r>
            <a:r>
              <a:rPr lang="en-US" dirty="0" smtClean="0"/>
              <a:t> square(</a:t>
            </a:r>
            <a:r>
              <a:rPr lang="en-US" b="1" dirty="0" err="1" smtClean="0"/>
              <a:t>int</a:t>
            </a:r>
            <a:r>
              <a:rPr lang="en-US" dirty="0" smtClean="0"/>
              <a:t> x) </a:t>
            </a:r>
          </a:p>
          <a:p>
            <a:pPr lvl="1">
              <a:spcBef>
                <a:spcPct val="0"/>
              </a:spcBef>
            </a:pPr>
            <a:r>
              <a:rPr lang="en-US" dirty="0" smtClean="0"/>
              <a:t>{</a:t>
            </a:r>
          </a:p>
          <a:p>
            <a:pPr>
              <a:spcBef>
                <a:spcPct val="0"/>
              </a:spcBef>
            </a:pPr>
            <a:r>
              <a:rPr lang="en-US" b="1" dirty="0" smtClean="0"/>
              <a:t>	return</a:t>
            </a:r>
            <a:r>
              <a:rPr lang="en-US" dirty="0" smtClean="0"/>
              <a:t> x*x;</a:t>
            </a:r>
          </a:p>
          <a:p>
            <a:pPr lvl="1">
              <a:spcBef>
                <a:spcPct val="0"/>
              </a:spcBef>
            </a:pPr>
            <a:r>
              <a:rPr lang="en-US" dirty="0" smtClean="0"/>
              <a:t>}</a:t>
            </a:r>
          </a:p>
          <a:p>
            <a:pPr>
              <a:spcBef>
                <a:spcPct val="0"/>
              </a:spcBef>
            </a:pPr>
            <a:r>
              <a:rPr lang="en-US" dirty="0" smtClean="0"/>
              <a:t>}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381000" y="3733800"/>
            <a:ext cx="7848600" cy="2819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spcBef>
                <a:spcPct val="0"/>
              </a:spcBef>
            </a:pPr>
            <a:r>
              <a:rPr lang="en-US" b="1" dirty="0" smtClean="0"/>
              <a:t>public</a:t>
            </a:r>
            <a:r>
              <a:rPr lang="en-US" dirty="0" smtClean="0"/>
              <a:t> </a:t>
            </a:r>
            <a:r>
              <a:rPr lang="en-US" b="1" dirty="0" smtClean="0"/>
              <a:t>class</a:t>
            </a:r>
            <a:r>
              <a:rPr lang="en-US" dirty="0" smtClean="0"/>
              <a:t> </a:t>
            </a:r>
            <a:r>
              <a:rPr lang="en-US" dirty="0" err="1" smtClean="0"/>
              <a:t>SquareCalculatorDriver</a:t>
            </a:r>
            <a:endParaRPr lang="en-US" dirty="0" smtClean="0"/>
          </a:p>
          <a:p>
            <a:pPr>
              <a:spcBef>
                <a:spcPct val="0"/>
              </a:spcBef>
            </a:pPr>
            <a:r>
              <a:rPr lang="en-US" dirty="0" smtClean="0"/>
              <a:t>{</a:t>
            </a:r>
          </a:p>
          <a:p>
            <a:pPr>
              <a:spcBef>
                <a:spcPct val="0"/>
              </a:spcBef>
            </a:pPr>
            <a:r>
              <a:rPr lang="en-US" b="1" dirty="0" smtClean="0">
                <a:solidFill>
                  <a:schemeClr val="tx1"/>
                </a:solidFill>
              </a:rPr>
              <a:t>	public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b="1" dirty="0" smtClean="0">
                <a:solidFill>
                  <a:schemeClr val="tx1"/>
                </a:solidFill>
              </a:rPr>
              <a:t>static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b="1" dirty="0" smtClean="0">
                <a:solidFill>
                  <a:schemeClr val="tx1"/>
                </a:solidFill>
              </a:rPr>
              <a:t>void</a:t>
            </a:r>
            <a:r>
              <a:rPr lang="en-US" dirty="0" smtClean="0">
                <a:solidFill>
                  <a:schemeClr val="tx1"/>
                </a:solidFill>
              </a:rPr>
              <a:t> main (String[] </a:t>
            </a:r>
            <a:r>
              <a:rPr lang="en-US" dirty="0" err="1" smtClean="0">
                <a:solidFill>
                  <a:schemeClr val="tx1"/>
                </a:solidFill>
              </a:rPr>
              <a:t>args</a:t>
            </a:r>
            <a:r>
              <a:rPr lang="en-US" dirty="0" smtClean="0">
                <a:solidFill>
                  <a:schemeClr val="tx1"/>
                </a:solidFill>
              </a:rPr>
              <a:t>) {</a:t>
            </a:r>
          </a:p>
          <a:p>
            <a:pPr>
              <a:spcBef>
                <a:spcPct val="0"/>
              </a:spcBef>
            </a:pPr>
            <a:r>
              <a:rPr lang="en-US" dirty="0" smtClean="0">
                <a:solidFill>
                  <a:schemeClr val="tx1"/>
                </a:solidFill>
              </a:rPr>
              <a:t>        		</a:t>
            </a:r>
            <a:r>
              <a:rPr lang="en-US" dirty="0" err="1" smtClean="0">
                <a:solidFill>
                  <a:schemeClr val="tx1"/>
                </a:solidFill>
              </a:rPr>
              <a:t>ASquareCalculator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squareCalculator</a:t>
            </a:r>
            <a:r>
              <a:rPr lang="en-US" dirty="0" smtClean="0">
                <a:solidFill>
                  <a:schemeClr val="tx1"/>
                </a:solidFill>
              </a:rPr>
              <a:t> = </a:t>
            </a:r>
            <a:r>
              <a:rPr lang="en-US" b="1" dirty="0" smtClean="0">
                <a:solidFill>
                  <a:schemeClr val="tx1"/>
                </a:solidFill>
              </a:rPr>
              <a:t>new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ASquareCalculator</a:t>
            </a:r>
            <a:r>
              <a:rPr lang="en-US" dirty="0" smtClean="0">
                <a:solidFill>
                  <a:schemeClr val="tx1"/>
                </a:solidFill>
              </a:rPr>
              <a:t>();</a:t>
            </a:r>
          </a:p>
          <a:p>
            <a:pPr>
              <a:spcBef>
                <a:spcPct val="0"/>
              </a:spcBef>
            </a:pPr>
            <a:r>
              <a:rPr lang="en-US" dirty="0" smtClean="0">
                <a:solidFill>
                  <a:schemeClr val="tx1"/>
                </a:solidFill>
              </a:rPr>
              <a:t>		</a:t>
            </a:r>
            <a:r>
              <a:rPr lang="en-US" dirty="0" err="1" smtClean="0">
                <a:solidFill>
                  <a:schemeClr val="tx1"/>
                </a:solidFill>
              </a:rPr>
              <a:t>System.out.println</a:t>
            </a:r>
            <a:r>
              <a:rPr lang="en-US" dirty="0" smtClean="0">
                <a:solidFill>
                  <a:schemeClr val="tx1"/>
                </a:solidFill>
              </a:rPr>
              <a:t> (</a:t>
            </a:r>
            <a:r>
              <a:rPr lang="en-US" dirty="0" err="1" smtClean="0">
                <a:solidFill>
                  <a:schemeClr val="tx1"/>
                </a:solidFill>
              </a:rPr>
              <a:t>squareCalculator.square</a:t>
            </a:r>
            <a:r>
              <a:rPr lang="en-US" dirty="0" smtClean="0">
                <a:solidFill>
                  <a:schemeClr val="tx1"/>
                </a:solidFill>
              </a:rPr>
              <a:t>(5));</a:t>
            </a:r>
          </a:p>
          <a:p>
            <a:pPr>
              <a:spcBef>
                <a:spcPct val="0"/>
              </a:spcBef>
            </a:pPr>
            <a:r>
              <a:rPr lang="en-US" dirty="0" smtClean="0">
                <a:solidFill>
                  <a:schemeClr val="tx1"/>
                </a:solidFill>
              </a:rPr>
              <a:t>    	}</a:t>
            </a:r>
          </a:p>
          <a:p>
            <a:pPr>
              <a:spcBef>
                <a:spcPct val="0"/>
              </a:spcBef>
            </a:pPr>
            <a:r>
              <a:rPr lang="en-US" dirty="0" smtClean="0"/>
              <a:t>}</a:t>
            </a:r>
            <a:endParaRPr lang="en-US" dirty="0"/>
          </a:p>
        </p:txBody>
      </p:sp>
      <p:sp>
        <p:nvSpPr>
          <p:cNvPr id="25" name="Rectangle 24"/>
          <p:cNvSpPr/>
          <p:nvPr/>
        </p:nvSpPr>
        <p:spPr>
          <a:xfrm>
            <a:off x="6629400" y="1066800"/>
            <a:ext cx="2057400" cy="17526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No package means package named default, hence no import needed here</a:t>
            </a:r>
            <a:endParaRPr lang="en-US" dirty="0"/>
          </a:p>
        </p:txBody>
      </p:sp>
      <p:cxnSp>
        <p:nvCxnSpPr>
          <p:cNvPr id="26" name="Straight Arrow Connector 25"/>
          <p:cNvCxnSpPr/>
          <p:nvPr/>
        </p:nvCxnSpPr>
        <p:spPr>
          <a:xfrm rot="10800000" flipV="1">
            <a:off x="4191000" y="1752600"/>
            <a:ext cx="2438400" cy="23622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rot="10800000">
            <a:off x="4343400" y="1295400"/>
            <a:ext cx="2286000" cy="4572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~PP1812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79908801"/>
      </p:ext>
    </p:extLst>
  </p:cSld>
  <p:clrMapOvr>
    <a:masterClrMapping/>
  </p:clrMapOvr>
  <p:transition advTm="2283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82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5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2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Packages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514600" y="1143000"/>
            <a:ext cx="3733800" cy="2209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spcBef>
                <a:spcPct val="0"/>
              </a:spcBef>
            </a:pPr>
            <a:r>
              <a:rPr lang="en-US" b="1" dirty="0" smtClean="0"/>
              <a:t>public</a:t>
            </a:r>
            <a:r>
              <a:rPr lang="en-US" dirty="0" smtClean="0"/>
              <a:t> </a:t>
            </a:r>
            <a:r>
              <a:rPr lang="en-US" b="1" dirty="0" smtClean="0"/>
              <a:t>class</a:t>
            </a:r>
            <a:r>
              <a:rPr lang="en-US" dirty="0" smtClean="0"/>
              <a:t> </a:t>
            </a:r>
            <a:r>
              <a:rPr lang="en-US" dirty="0" err="1" smtClean="0"/>
              <a:t>ASquareCalculator</a:t>
            </a:r>
            <a:r>
              <a:rPr lang="en-US" dirty="0" smtClean="0"/>
              <a:t>  </a:t>
            </a:r>
          </a:p>
          <a:p>
            <a:pPr>
              <a:spcBef>
                <a:spcPct val="0"/>
              </a:spcBef>
            </a:pPr>
            <a:r>
              <a:rPr lang="en-US" dirty="0" smtClean="0"/>
              <a:t>{</a:t>
            </a:r>
          </a:p>
          <a:p>
            <a:pPr lvl="1">
              <a:spcBef>
                <a:spcPct val="0"/>
              </a:spcBef>
            </a:pPr>
            <a:r>
              <a:rPr lang="en-US" b="1" dirty="0" smtClean="0"/>
              <a:t>public</a:t>
            </a:r>
            <a:r>
              <a:rPr lang="en-US" dirty="0" smtClean="0"/>
              <a:t> </a:t>
            </a:r>
            <a:r>
              <a:rPr lang="en-US" b="1" dirty="0" err="1" smtClean="0"/>
              <a:t>int</a:t>
            </a:r>
            <a:r>
              <a:rPr lang="en-US" dirty="0" smtClean="0"/>
              <a:t> square(</a:t>
            </a:r>
            <a:r>
              <a:rPr lang="en-US" b="1" dirty="0" err="1" smtClean="0"/>
              <a:t>int</a:t>
            </a:r>
            <a:r>
              <a:rPr lang="en-US" dirty="0" smtClean="0"/>
              <a:t> x) </a:t>
            </a:r>
          </a:p>
          <a:p>
            <a:pPr lvl="1">
              <a:spcBef>
                <a:spcPct val="0"/>
              </a:spcBef>
            </a:pPr>
            <a:r>
              <a:rPr lang="en-US" dirty="0" smtClean="0"/>
              <a:t>{</a:t>
            </a:r>
          </a:p>
          <a:p>
            <a:pPr>
              <a:spcBef>
                <a:spcPct val="0"/>
              </a:spcBef>
            </a:pPr>
            <a:r>
              <a:rPr lang="en-US" b="1" dirty="0" smtClean="0"/>
              <a:t>	return</a:t>
            </a:r>
            <a:r>
              <a:rPr lang="en-US" dirty="0" smtClean="0"/>
              <a:t> x*x;</a:t>
            </a:r>
          </a:p>
          <a:p>
            <a:pPr lvl="1">
              <a:spcBef>
                <a:spcPct val="0"/>
              </a:spcBef>
            </a:pPr>
            <a:r>
              <a:rPr lang="en-US" dirty="0" smtClean="0"/>
              <a:t>}</a:t>
            </a:r>
          </a:p>
          <a:p>
            <a:pPr>
              <a:spcBef>
                <a:spcPct val="0"/>
              </a:spcBef>
            </a:pPr>
            <a:r>
              <a:rPr lang="en-US" dirty="0" smtClean="0"/>
              <a:t>}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381000" y="3733800"/>
            <a:ext cx="7848600" cy="2819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spcBef>
                <a:spcPct val="0"/>
              </a:spcBef>
            </a:pPr>
            <a:r>
              <a:rPr lang="en-US" b="1" dirty="0" smtClean="0"/>
              <a:t>package </a:t>
            </a:r>
            <a:r>
              <a:rPr lang="en-US" dirty="0" smtClean="0"/>
              <a:t>main;</a:t>
            </a:r>
          </a:p>
          <a:p>
            <a:pPr>
              <a:spcBef>
                <a:spcPct val="0"/>
              </a:spcBef>
            </a:pPr>
            <a:r>
              <a:rPr lang="en-US" b="1" dirty="0" smtClean="0"/>
              <a:t>public</a:t>
            </a:r>
            <a:r>
              <a:rPr lang="en-US" dirty="0" smtClean="0"/>
              <a:t> </a:t>
            </a:r>
            <a:r>
              <a:rPr lang="en-US" b="1" dirty="0" smtClean="0"/>
              <a:t>class</a:t>
            </a:r>
            <a:r>
              <a:rPr lang="en-US" dirty="0" smtClean="0"/>
              <a:t> </a:t>
            </a:r>
            <a:r>
              <a:rPr lang="en-US" dirty="0" err="1" smtClean="0"/>
              <a:t>SquareCalculatorDriver</a:t>
            </a:r>
            <a:endParaRPr lang="en-US" dirty="0" smtClean="0"/>
          </a:p>
          <a:p>
            <a:pPr>
              <a:spcBef>
                <a:spcPct val="0"/>
              </a:spcBef>
            </a:pPr>
            <a:r>
              <a:rPr lang="en-US" dirty="0" smtClean="0"/>
              <a:t>{</a:t>
            </a:r>
          </a:p>
          <a:p>
            <a:pPr>
              <a:spcBef>
                <a:spcPct val="0"/>
              </a:spcBef>
            </a:pPr>
            <a:r>
              <a:rPr lang="en-US" b="1" dirty="0" smtClean="0">
                <a:solidFill>
                  <a:schemeClr val="tx1"/>
                </a:solidFill>
              </a:rPr>
              <a:t>	public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b="1" dirty="0" smtClean="0">
                <a:solidFill>
                  <a:schemeClr val="tx1"/>
                </a:solidFill>
              </a:rPr>
              <a:t>static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b="1" dirty="0" smtClean="0">
                <a:solidFill>
                  <a:schemeClr val="tx1"/>
                </a:solidFill>
              </a:rPr>
              <a:t>void</a:t>
            </a:r>
            <a:r>
              <a:rPr lang="en-US" dirty="0" smtClean="0">
                <a:solidFill>
                  <a:schemeClr val="tx1"/>
                </a:solidFill>
              </a:rPr>
              <a:t> main (String[] </a:t>
            </a:r>
            <a:r>
              <a:rPr lang="en-US" dirty="0" err="1" smtClean="0">
                <a:solidFill>
                  <a:schemeClr val="tx1"/>
                </a:solidFill>
              </a:rPr>
              <a:t>args</a:t>
            </a:r>
            <a:r>
              <a:rPr lang="en-US" dirty="0" smtClean="0">
                <a:solidFill>
                  <a:schemeClr val="tx1"/>
                </a:solidFill>
              </a:rPr>
              <a:t>) {</a:t>
            </a:r>
          </a:p>
          <a:p>
            <a:pPr>
              <a:spcBef>
                <a:spcPct val="0"/>
              </a:spcBef>
            </a:pPr>
            <a:r>
              <a:rPr lang="en-US" dirty="0" smtClean="0">
                <a:solidFill>
                  <a:schemeClr val="tx1"/>
                </a:solidFill>
              </a:rPr>
              <a:t>        		</a:t>
            </a:r>
            <a:r>
              <a:rPr lang="en-US" dirty="0" err="1" smtClean="0">
                <a:solidFill>
                  <a:schemeClr val="tx1"/>
                </a:solidFill>
              </a:rPr>
              <a:t>ASquareCalculator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squareCalculator</a:t>
            </a:r>
            <a:r>
              <a:rPr lang="en-US" dirty="0" smtClean="0">
                <a:solidFill>
                  <a:schemeClr val="tx1"/>
                </a:solidFill>
              </a:rPr>
              <a:t> = </a:t>
            </a:r>
            <a:r>
              <a:rPr lang="en-US" b="1" dirty="0" smtClean="0">
                <a:solidFill>
                  <a:schemeClr val="tx1"/>
                </a:solidFill>
              </a:rPr>
              <a:t>new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ASquareCalculator</a:t>
            </a:r>
            <a:r>
              <a:rPr lang="en-US" dirty="0" smtClean="0">
                <a:solidFill>
                  <a:schemeClr val="tx1"/>
                </a:solidFill>
              </a:rPr>
              <a:t>();</a:t>
            </a:r>
          </a:p>
          <a:p>
            <a:pPr>
              <a:spcBef>
                <a:spcPct val="0"/>
              </a:spcBef>
            </a:pPr>
            <a:r>
              <a:rPr lang="en-US" dirty="0" smtClean="0">
                <a:solidFill>
                  <a:schemeClr val="tx1"/>
                </a:solidFill>
              </a:rPr>
              <a:t>		</a:t>
            </a:r>
            <a:r>
              <a:rPr lang="en-US" dirty="0" err="1" smtClean="0">
                <a:solidFill>
                  <a:schemeClr val="tx1"/>
                </a:solidFill>
              </a:rPr>
              <a:t>System.out.println</a:t>
            </a:r>
            <a:r>
              <a:rPr lang="en-US" dirty="0" smtClean="0">
                <a:solidFill>
                  <a:schemeClr val="tx1"/>
                </a:solidFill>
              </a:rPr>
              <a:t> (</a:t>
            </a:r>
            <a:r>
              <a:rPr lang="en-US" dirty="0" err="1" smtClean="0">
                <a:solidFill>
                  <a:schemeClr val="tx1"/>
                </a:solidFill>
              </a:rPr>
              <a:t>squareCalculator.square</a:t>
            </a:r>
            <a:r>
              <a:rPr lang="en-US" dirty="0" smtClean="0">
                <a:solidFill>
                  <a:schemeClr val="tx1"/>
                </a:solidFill>
              </a:rPr>
              <a:t>(5));</a:t>
            </a:r>
          </a:p>
          <a:p>
            <a:pPr>
              <a:spcBef>
                <a:spcPct val="0"/>
              </a:spcBef>
            </a:pPr>
            <a:r>
              <a:rPr lang="en-US" dirty="0" smtClean="0">
                <a:solidFill>
                  <a:schemeClr val="tx1"/>
                </a:solidFill>
              </a:rPr>
              <a:t>    	}</a:t>
            </a:r>
          </a:p>
          <a:p>
            <a:pPr>
              <a:spcBef>
                <a:spcPct val="0"/>
              </a:spcBef>
            </a:pPr>
            <a:r>
              <a:rPr lang="en-US" dirty="0" smtClean="0"/>
              <a:t>}</a:t>
            </a:r>
            <a:endParaRPr lang="en-US" dirty="0"/>
          </a:p>
        </p:txBody>
      </p:sp>
      <p:sp>
        <p:nvSpPr>
          <p:cNvPr id="25" name="Rectangle 24"/>
          <p:cNvSpPr/>
          <p:nvPr/>
        </p:nvSpPr>
        <p:spPr>
          <a:xfrm>
            <a:off x="6629400" y="1066800"/>
            <a:ext cx="1905000" cy="17526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Short name of class in default package same as its full name</a:t>
            </a:r>
            <a:endParaRPr lang="en-US" dirty="0"/>
          </a:p>
        </p:txBody>
      </p:sp>
      <p:cxnSp>
        <p:nvCxnSpPr>
          <p:cNvPr id="28" name="Straight Arrow Connector 27"/>
          <p:cNvCxnSpPr/>
          <p:nvPr/>
        </p:nvCxnSpPr>
        <p:spPr>
          <a:xfrm rot="10800000" flipV="1">
            <a:off x="2209800" y="1752600"/>
            <a:ext cx="4419600" cy="36576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~PP3375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774198"/>
      </p:ext>
    </p:extLst>
  </p:cSld>
  <p:clrMapOvr>
    <a:masterClrMapping/>
  </p:clrMapOvr>
  <p:transition advTm="219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89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Long name with no import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514600" y="1143000"/>
            <a:ext cx="3733800" cy="2209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spcBef>
                <a:spcPct val="0"/>
              </a:spcBef>
            </a:pPr>
            <a:r>
              <a:rPr lang="en-US" b="1" dirty="0" smtClean="0"/>
              <a:t>package </a:t>
            </a:r>
            <a:r>
              <a:rPr lang="en-US" dirty="0" err="1" smtClean="0"/>
              <a:t>lectures.functions</a:t>
            </a:r>
            <a:r>
              <a:rPr lang="en-US" dirty="0" smtClean="0"/>
              <a:t>;</a:t>
            </a:r>
            <a:r>
              <a:rPr lang="en-US" b="1" dirty="0" smtClean="0"/>
              <a:t> </a:t>
            </a:r>
          </a:p>
          <a:p>
            <a:pPr>
              <a:spcBef>
                <a:spcPct val="0"/>
              </a:spcBef>
            </a:pPr>
            <a:r>
              <a:rPr lang="en-US" b="1" dirty="0" smtClean="0"/>
              <a:t>public</a:t>
            </a:r>
            <a:r>
              <a:rPr lang="en-US" dirty="0" smtClean="0"/>
              <a:t> </a:t>
            </a:r>
            <a:r>
              <a:rPr lang="en-US" b="1" dirty="0" smtClean="0"/>
              <a:t>class</a:t>
            </a:r>
            <a:r>
              <a:rPr lang="en-US" dirty="0" smtClean="0"/>
              <a:t> </a:t>
            </a:r>
            <a:r>
              <a:rPr lang="en-US" dirty="0" err="1" smtClean="0"/>
              <a:t>ASquareCalculator</a:t>
            </a:r>
            <a:r>
              <a:rPr lang="en-US" dirty="0" smtClean="0"/>
              <a:t>  </a:t>
            </a:r>
          </a:p>
          <a:p>
            <a:pPr>
              <a:spcBef>
                <a:spcPct val="0"/>
              </a:spcBef>
            </a:pPr>
            <a:r>
              <a:rPr lang="en-US" dirty="0" smtClean="0"/>
              <a:t>{</a:t>
            </a:r>
          </a:p>
          <a:p>
            <a:pPr lvl="1">
              <a:spcBef>
                <a:spcPct val="0"/>
              </a:spcBef>
            </a:pPr>
            <a:r>
              <a:rPr lang="en-US" b="1" dirty="0" smtClean="0"/>
              <a:t>public</a:t>
            </a:r>
            <a:r>
              <a:rPr lang="en-US" dirty="0" smtClean="0"/>
              <a:t> </a:t>
            </a:r>
            <a:r>
              <a:rPr lang="en-US" b="1" dirty="0" err="1" smtClean="0"/>
              <a:t>int</a:t>
            </a:r>
            <a:r>
              <a:rPr lang="en-US" dirty="0" smtClean="0"/>
              <a:t> square(</a:t>
            </a:r>
            <a:r>
              <a:rPr lang="en-US" b="1" dirty="0" err="1" smtClean="0"/>
              <a:t>int</a:t>
            </a:r>
            <a:r>
              <a:rPr lang="en-US" dirty="0" smtClean="0"/>
              <a:t> x) </a:t>
            </a:r>
          </a:p>
          <a:p>
            <a:pPr lvl="1">
              <a:spcBef>
                <a:spcPct val="0"/>
              </a:spcBef>
            </a:pPr>
            <a:r>
              <a:rPr lang="en-US" dirty="0" smtClean="0"/>
              <a:t>{</a:t>
            </a:r>
          </a:p>
          <a:p>
            <a:pPr>
              <a:spcBef>
                <a:spcPct val="0"/>
              </a:spcBef>
            </a:pPr>
            <a:r>
              <a:rPr lang="en-US" b="1" dirty="0" smtClean="0"/>
              <a:t>	return</a:t>
            </a:r>
            <a:r>
              <a:rPr lang="en-US" dirty="0" smtClean="0"/>
              <a:t> x*x;</a:t>
            </a:r>
          </a:p>
          <a:p>
            <a:pPr lvl="1">
              <a:spcBef>
                <a:spcPct val="0"/>
              </a:spcBef>
            </a:pPr>
            <a:r>
              <a:rPr lang="en-US" dirty="0" smtClean="0"/>
              <a:t>}</a:t>
            </a:r>
          </a:p>
          <a:p>
            <a:pPr>
              <a:spcBef>
                <a:spcPct val="0"/>
              </a:spcBef>
            </a:pPr>
            <a:r>
              <a:rPr lang="en-US" dirty="0" smtClean="0"/>
              <a:t>}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381000" y="3733800"/>
            <a:ext cx="7848600" cy="2819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spcBef>
                <a:spcPct val="0"/>
              </a:spcBef>
            </a:pPr>
            <a:r>
              <a:rPr lang="en-US" b="1" dirty="0" smtClean="0"/>
              <a:t>package </a:t>
            </a:r>
            <a:r>
              <a:rPr lang="en-US" dirty="0" smtClean="0"/>
              <a:t>main;</a:t>
            </a:r>
          </a:p>
          <a:p>
            <a:pPr>
              <a:spcBef>
                <a:spcPct val="0"/>
              </a:spcBef>
            </a:pPr>
            <a:r>
              <a:rPr lang="en-US" b="1" dirty="0" smtClean="0"/>
              <a:t>public</a:t>
            </a:r>
            <a:r>
              <a:rPr lang="en-US" dirty="0" smtClean="0"/>
              <a:t> </a:t>
            </a:r>
            <a:r>
              <a:rPr lang="en-US" b="1" dirty="0" smtClean="0"/>
              <a:t>class</a:t>
            </a:r>
            <a:r>
              <a:rPr lang="en-US" dirty="0" smtClean="0"/>
              <a:t> </a:t>
            </a:r>
            <a:r>
              <a:rPr lang="en-US" dirty="0" err="1" smtClean="0"/>
              <a:t>SquareCalculatorDriver</a:t>
            </a:r>
            <a:endParaRPr lang="en-US" dirty="0" smtClean="0"/>
          </a:p>
          <a:p>
            <a:pPr>
              <a:spcBef>
                <a:spcPct val="0"/>
              </a:spcBef>
            </a:pPr>
            <a:r>
              <a:rPr lang="en-US" dirty="0" smtClean="0"/>
              <a:t>{</a:t>
            </a:r>
          </a:p>
          <a:p>
            <a:pPr>
              <a:spcBef>
                <a:spcPct val="0"/>
              </a:spcBef>
            </a:pPr>
            <a:r>
              <a:rPr lang="en-US" b="1" dirty="0" smtClean="0">
                <a:solidFill>
                  <a:schemeClr val="tx1"/>
                </a:solidFill>
              </a:rPr>
              <a:t>	public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b="1" dirty="0" smtClean="0">
                <a:solidFill>
                  <a:schemeClr val="tx1"/>
                </a:solidFill>
              </a:rPr>
              <a:t>static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b="1" dirty="0" smtClean="0">
                <a:solidFill>
                  <a:schemeClr val="tx1"/>
                </a:solidFill>
              </a:rPr>
              <a:t>void</a:t>
            </a:r>
            <a:r>
              <a:rPr lang="en-US" dirty="0" smtClean="0">
                <a:solidFill>
                  <a:schemeClr val="tx1"/>
                </a:solidFill>
              </a:rPr>
              <a:t> main (String[] </a:t>
            </a:r>
            <a:r>
              <a:rPr lang="en-US" dirty="0" err="1" smtClean="0">
                <a:solidFill>
                  <a:schemeClr val="tx1"/>
                </a:solidFill>
              </a:rPr>
              <a:t>args</a:t>
            </a:r>
            <a:r>
              <a:rPr lang="en-US" dirty="0" smtClean="0">
                <a:solidFill>
                  <a:schemeClr val="tx1"/>
                </a:solidFill>
              </a:rPr>
              <a:t>) {</a:t>
            </a:r>
          </a:p>
          <a:p>
            <a:pPr>
              <a:spcBef>
                <a:spcPct val="0"/>
              </a:spcBef>
            </a:pPr>
            <a:r>
              <a:rPr lang="en-US" dirty="0" smtClean="0">
                <a:solidFill>
                  <a:schemeClr val="tx1"/>
                </a:solidFill>
              </a:rPr>
              <a:t>        		</a:t>
            </a:r>
            <a:r>
              <a:rPr lang="en-US" dirty="0" err="1" smtClean="0">
                <a:solidFill>
                  <a:schemeClr val="tx1"/>
                </a:solidFill>
              </a:rPr>
              <a:t>lectures.functions.ASquareCalculator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squareCalculator</a:t>
            </a:r>
            <a:r>
              <a:rPr lang="en-US" dirty="0" smtClean="0">
                <a:solidFill>
                  <a:schemeClr val="tx1"/>
                </a:solidFill>
              </a:rPr>
              <a:t> = </a:t>
            </a:r>
            <a:r>
              <a:rPr lang="en-US" b="1" dirty="0" smtClean="0">
                <a:solidFill>
                  <a:schemeClr val="tx1"/>
                </a:solidFill>
              </a:rPr>
              <a:t>new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lectures.functions.ASquareCalculator</a:t>
            </a:r>
            <a:r>
              <a:rPr lang="en-US" dirty="0" smtClean="0">
                <a:solidFill>
                  <a:schemeClr val="tx1"/>
                </a:solidFill>
              </a:rPr>
              <a:t>();</a:t>
            </a:r>
          </a:p>
          <a:p>
            <a:pPr>
              <a:spcBef>
                <a:spcPct val="0"/>
              </a:spcBef>
            </a:pPr>
            <a:r>
              <a:rPr lang="en-US" dirty="0" smtClean="0">
                <a:solidFill>
                  <a:schemeClr val="tx1"/>
                </a:solidFill>
              </a:rPr>
              <a:t>		</a:t>
            </a:r>
            <a:r>
              <a:rPr lang="en-US" dirty="0" err="1" smtClean="0">
                <a:solidFill>
                  <a:schemeClr val="tx1"/>
                </a:solidFill>
              </a:rPr>
              <a:t>System.out.println</a:t>
            </a:r>
            <a:r>
              <a:rPr lang="en-US" dirty="0" smtClean="0">
                <a:solidFill>
                  <a:schemeClr val="tx1"/>
                </a:solidFill>
              </a:rPr>
              <a:t> (</a:t>
            </a:r>
            <a:r>
              <a:rPr lang="en-US" dirty="0" err="1" smtClean="0">
                <a:solidFill>
                  <a:schemeClr val="tx1"/>
                </a:solidFill>
              </a:rPr>
              <a:t>squareCalculator.square</a:t>
            </a:r>
            <a:r>
              <a:rPr lang="en-US" dirty="0" smtClean="0">
                <a:solidFill>
                  <a:schemeClr val="tx1"/>
                </a:solidFill>
              </a:rPr>
              <a:t>(5));</a:t>
            </a:r>
          </a:p>
          <a:p>
            <a:pPr>
              <a:spcBef>
                <a:spcPct val="0"/>
              </a:spcBef>
            </a:pPr>
            <a:r>
              <a:rPr lang="en-US" dirty="0" smtClean="0">
                <a:solidFill>
                  <a:schemeClr val="tx1"/>
                </a:solidFill>
              </a:rPr>
              <a:t>    	}</a:t>
            </a:r>
          </a:p>
          <a:p>
            <a:pPr>
              <a:spcBef>
                <a:spcPct val="0"/>
              </a:spcBef>
            </a:pPr>
            <a:r>
              <a:rPr lang="en-US" dirty="0" smtClean="0"/>
              <a:t>}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2590800" y="1143000"/>
            <a:ext cx="3124200" cy="30480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3086100" y="5254905"/>
            <a:ext cx="4343400" cy="38389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6629400" y="1066800"/>
            <a:ext cx="1600200" cy="13716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Can use the full name of class directly</a:t>
            </a:r>
            <a:endParaRPr lang="en-US" dirty="0"/>
          </a:p>
        </p:txBody>
      </p:sp>
      <p:cxnSp>
        <p:nvCxnSpPr>
          <p:cNvPr id="26" name="Straight Arrow Connector 25"/>
          <p:cNvCxnSpPr>
            <a:stCxn id="25" idx="2"/>
          </p:cNvCxnSpPr>
          <p:nvPr/>
        </p:nvCxnSpPr>
        <p:spPr>
          <a:xfrm flipH="1">
            <a:off x="6400800" y="2438400"/>
            <a:ext cx="1028700" cy="25146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500605" y="3886200"/>
            <a:ext cx="1752600" cy="30480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2286000" y="4953000"/>
            <a:ext cx="4572000" cy="38100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Arrow Connector 12"/>
          <p:cNvCxnSpPr>
            <a:stCxn id="25" idx="2"/>
          </p:cNvCxnSpPr>
          <p:nvPr/>
        </p:nvCxnSpPr>
        <p:spPr>
          <a:xfrm>
            <a:off x="7429500" y="2438400"/>
            <a:ext cx="0" cy="271908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" name="~PP3165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71108065"/>
      </p:ext>
    </p:extLst>
  </p:cSld>
  <p:clrMapOvr>
    <a:masterClrMapping/>
  </p:clrMapOvr>
  <p:transition advTm="6115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149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2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14" grpId="0" animBg="1"/>
      <p:bldP spid="24" grpId="0" animBg="1"/>
      <p:bldP spid="25" grpId="0" animBg="1"/>
      <p:bldP spid="18" grpId="0" animBg="1"/>
      <p:bldP spid="1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0.5|0.4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5|2.8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4.8|1.4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53.3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53.3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53.3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3|88.7|89.5|96.5|52.4|67.8|4.4|42.7|20.8|133.4|6.8|1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5.6|208.3|5|9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28.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4.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6.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7.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9.9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1|1.7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iel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riel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riel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3716</TotalTime>
  <Words>672</Words>
  <Application>Microsoft Office PowerPoint</Application>
  <PresentationFormat>On-screen Show (4:3)</PresentationFormat>
  <Paragraphs>332</Paragraphs>
  <Slides>28</Slides>
  <Notes>0</Notes>
  <HiddenSlides>0</HiddenSlides>
  <MMClips>19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3" baseType="lpstr">
      <vt:lpstr>Calibri</vt:lpstr>
      <vt:lpstr>Century Schoolbook</vt:lpstr>
      <vt:lpstr>Wingdings</vt:lpstr>
      <vt:lpstr>Wingdings 2</vt:lpstr>
      <vt:lpstr>Oriel</vt:lpstr>
      <vt:lpstr>Comp 110/401 Packages</vt:lpstr>
      <vt:lpstr>Prerequisite</vt:lpstr>
      <vt:lpstr>A Simple Instantiated Class</vt:lpstr>
      <vt:lpstr>Packages</vt:lpstr>
      <vt:lpstr>Packages</vt:lpstr>
      <vt:lpstr>Packages</vt:lpstr>
      <vt:lpstr>Packages</vt:lpstr>
      <vt:lpstr>Packages</vt:lpstr>
      <vt:lpstr>Long name with no import</vt:lpstr>
      <vt:lpstr>Long name with no import</vt:lpstr>
      <vt:lpstr>Why imports/full name?</vt:lpstr>
      <vt:lpstr>Ambiguous Import</vt:lpstr>
      <vt:lpstr>Unsuccessful Import</vt:lpstr>
      <vt:lpstr>Why Packages?</vt:lpstr>
      <vt:lpstr>Browsing Java Classes</vt:lpstr>
      <vt:lpstr>Browsing Java Classes</vt:lpstr>
      <vt:lpstr>Language vs. Library</vt:lpstr>
      <vt:lpstr>Starting Object Editor Interactively</vt:lpstr>
      <vt:lpstr>Starting ObjectEditor Programmatically</vt:lpstr>
      <vt:lpstr>No Need to Enter Class Name</vt:lpstr>
      <vt:lpstr>Remembering Package Names?</vt:lpstr>
      <vt:lpstr>Automatic Imports in Eclipse</vt:lpstr>
      <vt:lpstr>Extra Slides</vt:lpstr>
      <vt:lpstr>Comp 401 Packages</vt:lpstr>
      <vt:lpstr>Prerequisites</vt:lpstr>
      <vt:lpstr>Grouping Factories</vt:lpstr>
      <vt:lpstr>Grouping Classes</vt:lpstr>
      <vt:lpstr>Grouping Classes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Sasa</dc:creator>
  <cp:lastModifiedBy>Prasun Dewan</cp:lastModifiedBy>
  <cp:revision>430</cp:revision>
  <dcterms:created xsi:type="dcterms:W3CDTF">2006-08-16T00:00:00Z</dcterms:created>
  <dcterms:modified xsi:type="dcterms:W3CDTF">2014-02-15T18:59:06Z</dcterms:modified>
</cp:coreProperties>
</file>