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6" r:id="rId2"/>
    <p:sldId id="352" r:id="rId3"/>
    <p:sldId id="353" r:id="rId4"/>
    <p:sldId id="354" r:id="rId5"/>
    <p:sldId id="355" r:id="rId6"/>
    <p:sldId id="356" r:id="rId7"/>
    <p:sldId id="357" r:id="rId8"/>
    <p:sldId id="358" r:id="rId9"/>
    <p:sldId id="359" r:id="rId10"/>
    <p:sldId id="360" r:id="rId11"/>
    <p:sldId id="361" r:id="rId12"/>
    <p:sldId id="362" r:id="rId13"/>
    <p:sldId id="363" r:id="rId14"/>
    <p:sldId id="364" r:id="rId15"/>
    <p:sldId id="365" r:id="rId16"/>
    <p:sldId id="366" r:id="rId17"/>
    <p:sldId id="367" r:id="rId18"/>
    <p:sldId id="368" r:id="rId19"/>
    <p:sldId id="369" r:id="rId20"/>
    <p:sldId id="370" r:id="rId21"/>
    <p:sldId id="371" r:id="rId22"/>
    <p:sldId id="372" r:id="rId23"/>
    <p:sldId id="373" r:id="rId24"/>
    <p:sldId id="383" r:id="rId25"/>
    <p:sldId id="38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wan" initials="p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49" autoAdjust="0"/>
    <p:restoredTop sz="94660" autoAdjust="0"/>
  </p:normalViewPr>
  <p:slideViewPr>
    <p:cSldViewPr>
      <p:cViewPr varScale="1">
        <p:scale>
          <a:sx n="73" d="100"/>
          <a:sy n="73" d="100"/>
        </p:scale>
        <p:origin x="60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2/14/2014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18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2/14/2014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2/14/2014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2/14/2014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58200" y="62600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Comp 401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Packages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endParaRPr lang="en-US" dirty="0"/>
          </a:p>
        </p:txBody>
      </p:sp>
    </p:spTree>
  </p:cSld>
  <p:clrMapOvr>
    <a:masterClrMapping/>
  </p:clrMapOvr>
  <p:transition advTm="32181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Packages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en-US" b="1" dirty="0" smtClean="0"/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3733800"/>
            <a:ext cx="78486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SquareCalculatorDriver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		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squareCalculator.square</a:t>
            </a:r>
            <a:r>
              <a:rPr lang="en-US" dirty="0" smtClean="0">
                <a:solidFill>
                  <a:schemeClr val="tx1"/>
                </a:solidFill>
              </a:rPr>
              <a:t>(5));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629400" y="1066800"/>
            <a:ext cx="2057400" cy="1752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package means package named default, hence no import needed here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rot="10800000" flipV="1">
            <a:off x="4191000" y="1752600"/>
            <a:ext cx="2438400" cy="2362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>
            <a:off x="4343400" y="1295400"/>
            <a:ext cx="22860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~PP181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9908801"/>
      </p:ext>
    </p:extLst>
  </p:cSld>
  <p:clrMapOvr>
    <a:masterClrMapping/>
  </p:clrMapOvr>
  <p:transition advTm="228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Packages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3733800"/>
            <a:ext cx="78486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smtClean="0"/>
              <a:t>main;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SquareCalculatorDriver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		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squareCalculator.square</a:t>
            </a:r>
            <a:r>
              <a:rPr lang="en-US" dirty="0" smtClean="0">
                <a:solidFill>
                  <a:schemeClr val="tx1"/>
                </a:solidFill>
              </a:rPr>
              <a:t>(5));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629400" y="1066800"/>
            <a:ext cx="1905000" cy="1752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Short name of class in default package same as its full name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10800000" flipV="1">
            <a:off x="2209800" y="1752600"/>
            <a:ext cx="4419600" cy="3657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~PP337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74198"/>
      </p:ext>
    </p:extLst>
  </p:cSld>
  <p:clrMapOvr>
    <a:masterClrMapping/>
  </p:clrMapOvr>
  <p:transition advTm="21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Long name with no import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err="1" smtClean="0"/>
              <a:t>lectures.functions</a:t>
            </a:r>
            <a:r>
              <a:rPr lang="en-US" dirty="0" smtClean="0"/>
              <a:t>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3733800"/>
            <a:ext cx="78486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smtClean="0"/>
              <a:t>main;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SquareCalculatorDriver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		</a:t>
            </a:r>
            <a:r>
              <a:rPr lang="en-US" dirty="0" err="1" smtClean="0">
                <a:solidFill>
                  <a:schemeClr val="tx1"/>
                </a:solidFill>
              </a:rPr>
              <a:t>lectures.functions.ASquareCalculator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lectures.functions.ASquareCalculator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squareCalculator.square</a:t>
            </a:r>
            <a:r>
              <a:rPr lang="en-US" dirty="0" smtClean="0">
                <a:solidFill>
                  <a:schemeClr val="tx1"/>
                </a:solidFill>
              </a:rPr>
              <a:t>(5));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590800" y="1143000"/>
            <a:ext cx="31242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086100" y="5254905"/>
            <a:ext cx="4343400" cy="3838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629400" y="1066800"/>
            <a:ext cx="1600200" cy="1371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use the full name of class directly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25" idx="2"/>
          </p:cNvCxnSpPr>
          <p:nvPr/>
        </p:nvCxnSpPr>
        <p:spPr>
          <a:xfrm flipH="1">
            <a:off x="6400800" y="2438400"/>
            <a:ext cx="1028700" cy="2514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00605" y="3886200"/>
            <a:ext cx="17526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86000" y="4953000"/>
            <a:ext cx="4572000" cy="381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25" idx="2"/>
          </p:cNvCxnSpPr>
          <p:nvPr/>
        </p:nvCxnSpPr>
        <p:spPr>
          <a:xfrm>
            <a:off x="7429500" y="2438400"/>
            <a:ext cx="0" cy="27190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~PP316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1108065"/>
      </p:ext>
    </p:extLst>
  </p:cSld>
  <p:clrMapOvr>
    <a:masterClrMapping/>
  </p:clrMapOvr>
  <p:transition advTm="61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 animBg="1"/>
      <p:bldP spid="24" grpId="0" animBg="1"/>
      <p:bldP spid="25" grpId="0" animBg="1"/>
      <p:bldP spid="18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Long name with no import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err="1" smtClean="0"/>
              <a:t>lectures.functions</a:t>
            </a:r>
            <a:r>
              <a:rPr lang="en-US" dirty="0" smtClean="0"/>
              <a:t>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3733800"/>
            <a:ext cx="78486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smtClean="0"/>
              <a:t>main;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import </a:t>
            </a:r>
            <a:r>
              <a:rPr lang="en-US" dirty="0" err="1" smtClean="0"/>
              <a:t>lectures.functions</a:t>
            </a:r>
            <a:r>
              <a:rPr lang="en-US" dirty="0" smtClean="0"/>
              <a:t>.*;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SquareCalculatorDriver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		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squareCalculator.square</a:t>
            </a:r>
            <a:r>
              <a:rPr lang="en-US" dirty="0" smtClean="0">
                <a:solidFill>
                  <a:schemeClr val="tx1"/>
                </a:solidFill>
              </a:rPr>
              <a:t>(5));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629400" y="990600"/>
            <a:ext cx="2057400" cy="1905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Works but does not tell the reader what is being imported from the package name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rot="10800000" flipV="1">
            <a:off x="2209800" y="1752600"/>
            <a:ext cx="4419600" cy="2438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629400" y="3048000"/>
            <a:ext cx="2057400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Important role of import is documentation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629400" y="4419600"/>
            <a:ext cx="20574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Programming style violation</a:t>
            </a:r>
            <a:endParaRPr lang="en-US" dirty="0"/>
          </a:p>
        </p:txBody>
      </p:sp>
      <p:pic>
        <p:nvPicPr>
          <p:cNvPr id="9" name="~PP254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78900"/>
      </p:ext>
    </p:extLst>
  </p:cSld>
  <p:clrMapOvr>
    <a:masterClrMapping/>
  </p:clrMapOvr>
  <p:transition advTm="167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720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err="1" smtClean="0"/>
              <a:t>lectures.safe_functions</a:t>
            </a:r>
            <a:r>
              <a:rPr lang="en-US" dirty="0" smtClean="0"/>
              <a:t>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long </a:t>
            </a:r>
            <a:r>
              <a:rPr lang="en-US" dirty="0" smtClean="0"/>
              <a:t>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imports/full name?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err="1" smtClean="0"/>
              <a:t>lectures.functions</a:t>
            </a:r>
            <a:r>
              <a:rPr lang="en-US" dirty="0" smtClean="0"/>
              <a:t>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3733800"/>
            <a:ext cx="78486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smtClean="0"/>
              <a:t>main;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import </a:t>
            </a:r>
            <a:r>
              <a:rPr lang="en-US" dirty="0" err="1" smtClean="0"/>
              <a:t>lectures.functions.ASquareCalculator</a:t>
            </a:r>
            <a:r>
              <a:rPr lang="en-US" dirty="0" smtClean="0"/>
              <a:t>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SquareCalculatorDriver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		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squareCalculator.square</a:t>
            </a:r>
            <a:r>
              <a:rPr lang="en-US" dirty="0" smtClean="0">
                <a:solidFill>
                  <a:schemeClr val="tx1"/>
                </a:solidFill>
              </a:rPr>
              <a:t>(5));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867400" y="1981200"/>
            <a:ext cx="6858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57200" y="4038600"/>
            <a:ext cx="50292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257800" y="2895600"/>
            <a:ext cx="1600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Twice the size of </a:t>
            </a:r>
            <a:r>
              <a:rPr lang="en-US" dirty="0" err="1" smtClean="0"/>
              <a:t>ints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5868194" y="2513806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57200" y="3733800"/>
            <a:ext cx="17526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1448594" y="4571206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486400" y="4192588"/>
            <a:ext cx="38100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867400" y="3886200"/>
            <a:ext cx="24384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Disambiguates</a:t>
            </a:r>
            <a:endParaRPr lang="en-US" dirty="0"/>
          </a:p>
        </p:txBody>
      </p:sp>
      <p:pic>
        <p:nvPicPr>
          <p:cNvPr id="15" name="~PP3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9148413"/>
      </p:ext>
    </p:extLst>
  </p:cSld>
  <p:clrMapOvr>
    <a:masterClrMapping/>
  </p:clrMapOvr>
  <p:transition advTm="239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0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 animBg="1"/>
      <p:bldP spid="24" grpId="0" animBg="1"/>
      <p:bldP spid="25" grpId="0" animBg="1"/>
      <p:bldP spid="18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720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err="1" smtClean="0"/>
              <a:t>lectures.safe_functions</a:t>
            </a:r>
            <a:r>
              <a:rPr lang="en-US" dirty="0" smtClean="0"/>
              <a:t>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long </a:t>
            </a:r>
            <a:r>
              <a:rPr lang="en-US" dirty="0" smtClean="0"/>
              <a:t>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Ambiguous Import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err="1" smtClean="0"/>
              <a:t>lectures.functions</a:t>
            </a:r>
            <a:r>
              <a:rPr lang="en-US" dirty="0" smtClean="0"/>
              <a:t>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3733800"/>
            <a:ext cx="78486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smtClean="0"/>
              <a:t>main;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import </a:t>
            </a:r>
            <a:r>
              <a:rPr lang="en-US" dirty="0" err="1" smtClean="0"/>
              <a:t>lectures.functions.ASquareCalculator</a:t>
            </a:r>
            <a:r>
              <a:rPr lang="en-US" dirty="0" smtClean="0"/>
              <a:t>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import </a:t>
            </a:r>
            <a:r>
              <a:rPr lang="en-US" dirty="0" err="1" smtClean="0"/>
              <a:t>lectures.safe_functions.ASquareCalculator</a:t>
            </a:r>
            <a:r>
              <a:rPr lang="en-US" dirty="0" smtClean="0"/>
              <a:t>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SquareCalculatorDriver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		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squareCalculator.square</a:t>
            </a:r>
            <a:r>
              <a:rPr lang="en-US" dirty="0" smtClean="0">
                <a:solidFill>
                  <a:schemeClr val="tx1"/>
                </a:solidFill>
              </a:rPr>
              <a:t>(5));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57200" y="3886200"/>
            <a:ext cx="5410200" cy="609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6" idx="1"/>
          </p:cNvCxnSpPr>
          <p:nvPr/>
        </p:nvCxnSpPr>
        <p:spPr>
          <a:xfrm flipH="1">
            <a:off x="3581400" y="4191000"/>
            <a:ext cx="3124200" cy="121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705600" y="3810000"/>
            <a:ext cx="1951038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Ambiguous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6" idx="1"/>
          </p:cNvCxnSpPr>
          <p:nvPr/>
        </p:nvCxnSpPr>
        <p:spPr>
          <a:xfrm flipH="1" flipV="1">
            <a:off x="5867400" y="4113212"/>
            <a:ext cx="838200" cy="777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Multiply 11"/>
          <p:cNvSpPr/>
          <p:nvPr/>
        </p:nvSpPr>
        <p:spPr>
          <a:xfrm>
            <a:off x="5410200" y="3753091"/>
            <a:ext cx="609600" cy="5334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~PP244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1043595"/>
      </p:ext>
    </p:extLst>
  </p:cSld>
  <p:clrMapOvr>
    <a:masterClrMapping/>
  </p:clrMapOvr>
  <p:transition advTm="186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4" grpId="0" animBg="1"/>
      <p:bldP spid="16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720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err="1" smtClean="0"/>
              <a:t>lectures.safe_functions</a:t>
            </a:r>
            <a:r>
              <a:rPr lang="en-US" dirty="0" smtClean="0"/>
              <a:t>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long </a:t>
            </a:r>
            <a:r>
              <a:rPr lang="en-US" dirty="0" smtClean="0"/>
              <a:t>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Unsuccessful Import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err="1" smtClean="0"/>
              <a:t>lectures.functions</a:t>
            </a:r>
            <a:r>
              <a:rPr lang="en-US" dirty="0" smtClean="0"/>
              <a:t>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3733800"/>
            <a:ext cx="78486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smtClean="0"/>
              <a:t>main;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import </a:t>
            </a:r>
            <a:r>
              <a:rPr lang="en-US" dirty="0" err="1" smtClean="0"/>
              <a:t>lectures.functions.ASquareCalculator</a:t>
            </a:r>
            <a:r>
              <a:rPr lang="en-US" dirty="0" smtClean="0"/>
              <a:t>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SquareCalculatorDriver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		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squareCalculator.square</a:t>
            </a:r>
            <a:r>
              <a:rPr lang="en-US" dirty="0" smtClean="0">
                <a:solidFill>
                  <a:schemeClr val="tx1"/>
                </a:solidFill>
              </a:rPr>
              <a:t>(5));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57200" y="4038600"/>
            <a:ext cx="49530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57200" y="2286000"/>
            <a:ext cx="18288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public class usable only within its package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534194" y="1980406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33400" y="1447800"/>
            <a:ext cx="6096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/>
          <p:cNvSpPr/>
          <p:nvPr/>
        </p:nvSpPr>
        <p:spPr>
          <a:xfrm>
            <a:off x="5257800" y="3733800"/>
            <a:ext cx="609600" cy="5334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~PP162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4241391"/>
      </p:ext>
    </p:extLst>
  </p:cSld>
  <p:clrMapOvr>
    <a:masterClrMapping/>
  </p:clrMapOvr>
  <p:transition advTm="76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18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Packages?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Can create competing implementations of same class.</a:t>
            </a:r>
          </a:p>
          <a:p>
            <a:pPr lvl="1"/>
            <a:r>
              <a:rPr lang="en-US" dirty="0" smtClean="0"/>
              <a:t>A la creating files </a:t>
            </a:r>
            <a:r>
              <a:rPr lang="en-US" dirty="0" err="1" smtClean="0"/>
              <a:t>Test.java</a:t>
            </a:r>
            <a:r>
              <a:rPr lang="en-US" dirty="0" smtClean="0"/>
              <a:t> in different assignment directories/folders</a:t>
            </a:r>
          </a:p>
          <a:p>
            <a:r>
              <a:rPr lang="en-US" dirty="0" smtClean="0"/>
              <a:t>Groups related classes together</a:t>
            </a:r>
          </a:p>
          <a:p>
            <a:r>
              <a:rPr lang="en-US" dirty="0" smtClean="0"/>
              <a:t>Can browse/search for related classes</a:t>
            </a:r>
          </a:p>
          <a:p>
            <a:pPr lvl="1"/>
            <a:r>
              <a:rPr lang="en-US" dirty="0" smtClean="0"/>
              <a:t>A la browsing through all files in an assignment directory/folder.</a:t>
            </a:r>
          </a:p>
          <a:p>
            <a:r>
              <a:rPr lang="en-US" dirty="0" smtClean="0"/>
              <a:t>Like directories/folders packages can be hierarchical</a:t>
            </a:r>
          </a:p>
          <a:p>
            <a:pPr lvl="1">
              <a:buNone/>
            </a:pPr>
            <a:r>
              <a:rPr lang="en-US" b="1" dirty="0" smtClean="0"/>
              <a:t>package</a:t>
            </a:r>
            <a:r>
              <a:rPr lang="en-US" dirty="0" smtClean="0"/>
              <a:t> </a:t>
            </a:r>
            <a:r>
              <a:rPr lang="en-US" dirty="0" err="1" smtClean="0"/>
              <a:t>recitations.functions</a:t>
            </a:r>
            <a:r>
              <a:rPr lang="en-US" dirty="0" smtClean="0"/>
              <a:t>;</a:t>
            </a:r>
          </a:p>
          <a:p>
            <a:pPr lvl="1">
              <a:buNone/>
            </a:pPr>
            <a:r>
              <a:rPr lang="en-US" b="1" dirty="0"/>
              <a:t>p</a:t>
            </a:r>
            <a:r>
              <a:rPr lang="en-US" b="1" dirty="0" smtClean="0"/>
              <a:t>ackage</a:t>
            </a:r>
            <a:r>
              <a:rPr lang="en-US" dirty="0" smtClean="0"/>
              <a:t> </a:t>
            </a:r>
            <a:r>
              <a:rPr lang="en-US" dirty="0" err="1" smtClean="0"/>
              <a:t>lectures.functions</a:t>
            </a:r>
            <a:r>
              <a:rPr lang="en-US" dirty="0" smtClean="0"/>
              <a:t>;</a:t>
            </a:r>
          </a:p>
          <a:p>
            <a:r>
              <a:rPr lang="en-US" dirty="0" smtClean="0"/>
              <a:t>Provides documentation of what unrelated classes are being used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pic>
        <p:nvPicPr>
          <p:cNvPr id="6" name="~PP8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85925"/>
      </p:ext>
    </p:extLst>
  </p:cSld>
  <p:clrMapOvr>
    <a:masterClrMapping/>
  </p:clrMapOvr>
  <p:transition advTm="153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Browsing Java Classes</a:t>
            </a:r>
            <a:endParaRPr lang="en-US" dirty="0"/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19"/>
          <a:stretch/>
        </p:blipFill>
        <p:spPr bwMode="auto">
          <a:xfrm>
            <a:off x="777433" y="1371600"/>
            <a:ext cx="6589853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183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Browsing Java Classes</a:t>
            </a:r>
            <a:endParaRPr lang="en-US" dirty="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 cstate="print"/>
          <a:srcRect t="19592" r="35155"/>
          <a:stretch>
            <a:fillRect/>
          </a:stretch>
        </p:blipFill>
        <p:spPr bwMode="auto">
          <a:xfrm>
            <a:off x="2514600" y="990600"/>
            <a:ext cx="5991225" cy="562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81000" y="2209800"/>
            <a:ext cx="1447800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Very useful package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828800" y="2590800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~PP337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94254"/>
      </p:ext>
    </p:extLst>
  </p:cSld>
  <p:clrMapOvr>
    <a:masterClrMapping/>
  </p:clrMapOvr>
  <p:transition advTm="39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Objects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14280"/>
      </p:ext>
    </p:extLst>
  </p:cSld>
  <p:clrMapOvr>
    <a:masterClrMapping/>
  </p:clrMapOvr>
  <p:transition advTm="615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 vs. Library</a:t>
            </a:r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5" cstate="print"/>
          <a:srcRect t="17415" r="23299"/>
          <a:stretch>
            <a:fillRect/>
          </a:stretch>
        </p:blipFill>
        <p:spPr bwMode="auto">
          <a:xfrm>
            <a:off x="1600200" y="838200"/>
            <a:ext cx="7086600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2362200"/>
            <a:ext cx="12954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Built-in classes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295400" y="2743200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3505200"/>
            <a:ext cx="1524000" cy="1371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 not have to be explicitly imported</a:t>
            </a:r>
            <a:endParaRPr lang="en-US" dirty="0"/>
          </a:p>
        </p:txBody>
      </p:sp>
      <p:pic>
        <p:nvPicPr>
          <p:cNvPr id="10" name="~PP217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9963426"/>
      </p:ext>
    </p:extLst>
  </p:cSld>
  <p:clrMapOvr>
    <a:masterClrMapping/>
  </p:clrMapOvr>
  <p:transition advTm="2034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4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Object Editor Interactively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2139387"/>
            <a:ext cx="5495925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46174" y="1219200"/>
            <a:ext cx="5746854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dirty="0" smtClean="0"/>
              <a:t>java –</a:t>
            </a:r>
            <a:r>
              <a:rPr lang="en-US" dirty="0" err="1" smtClean="0"/>
              <a:t>classpath</a:t>
            </a:r>
            <a:r>
              <a:rPr lang="en-US" dirty="0" smtClean="0"/>
              <a:t> .;oeall20.jar Comp110ObjectEditor</a:t>
            </a:r>
            <a:endParaRPr lang="en-US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2348132"/>
            <a:ext cx="3657600" cy="1077933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47" y="3810000"/>
            <a:ext cx="3788229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416" y="3804213"/>
            <a:ext cx="3774488" cy="151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69520"/>
            <a:ext cx="491395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469520"/>
            <a:ext cx="2371725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28682" y="2005231"/>
            <a:ext cx="7748518" cy="179898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066469">
            <a:off x="271118" y="1204101"/>
            <a:ext cx="2550109" cy="868396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we tell short circuit this step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13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Starting </a:t>
            </a:r>
            <a:r>
              <a:rPr lang="en-US" dirty="0" err="1" smtClean="0"/>
              <a:t>ObjectEditor</a:t>
            </a:r>
            <a:r>
              <a:rPr lang="en-US" dirty="0" smtClean="0"/>
              <a:t> Programmatically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err="1" smtClean="0"/>
              <a:t>lectures.functions</a:t>
            </a:r>
            <a:r>
              <a:rPr lang="en-US" dirty="0" smtClean="0"/>
              <a:t>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3505200"/>
            <a:ext cx="7848600" cy="304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smtClean="0"/>
              <a:t>main;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import </a:t>
            </a:r>
            <a:r>
              <a:rPr lang="en-US" dirty="0" err="1" smtClean="0"/>
              <a:t>lectures.functions.ASquareCalculator</a:t>
            </a:r>
            <a:r>
              <a:rPr lang="en-US" dirty="0" smtClean="0"/>
              <a:t>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import</a:t>
            </a:r>
            <a:r>
              <a:rPr lang="en-US" dirty="0" smtClean="0"/>
              <a:t> </a:t>
            </a:r>
            <a:r>
              <a:rPr lang="en-US" dirty="0" err="1" smtClean="0"/>
              <a:t>bus.uigen.ObjectEditor</a:t>
            </a:r>
            <a:r>
              <a:rPr lang="en-US" dirty="0" smtClean="0"/>
              <a:t>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SquareCalculatorDriver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		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ObjectEditor.edit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09800" y="5715000"/>
            <a:ext cx="15240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1000" y="4038600"/>
            <a:ext cx="37338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29400" y="1066800"/>
            <a:ext cx="16002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ObjectEditor</a:t>
            </a:r>
            <a:r>
              <a:rPr lang="en-US" dirty="0" smtClean="0"/>
              <a:t> is predefined packaged class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3009900" y="2324100"/>
            <a:ext cx="4191000" cy="304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4114800" y="1752600"/>
            <a:ext cx="2514600" cy="2438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~PP252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9925543"/>
      </p:ext>
    </p:extLst>
  </p:cSld>
  <p:clrMapOvr>
    <a:masterClrMapping/>
  </p:clrMapOvr>
  <p:transition advTm="2946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6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Need to Enter Class Name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2139387"/>
            <a:ext cx="5495925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2348132"/>
            <a:ext cx="3657600" cy="1077933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47" y="3810000"/>
            <a:ext cx="3788229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416" y="3804213"/>
            <a:ext cx="3774488" cy="151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69520"/>
            <a:ext cx="491395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469520"/>
            <a:ext cx="2371725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28682" y="2005231"/>
            <a:ext cx="7748518" cy="179898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y 13"/>
          <p:cNvSpPr/>
          <p:nvPr/>
        </p:nvSpPr>
        <p:spPr>
          <a:xfrm>
            <a:off x="3512318" y="2539509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28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Remembering Package Names?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smtClean="0"/>
              <a:t>math;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3505200"/>
            <a:ext cx="7848600" cy="304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smtClean="0"/>
              <a:t>main;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endParaRPr lang="en-US" b="1" dirty="0" smtClean="0"/>
          </a:p>
          <a:p>
            <a:pPr>
              <a:spcBef>
                <a:spcPct val="0"/>
              </a:spcBef>
            </a:pPr>
            <a:endParaRPr lang="en-US" b="1" dirty="0" smtClean="0"/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SquareCalculatorTester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		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ObjectEditor.edit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09800" y="5715000"/>
            <a:ext cx="15240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~PP252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553200" y="1600200"/>
            <a:ext cx="19050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What if we do not remember the package names?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53200" y="2819400"/>
            <a:ext cx="19050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Eclipse CTRL_SHIFT_O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7505033"/>
      </p:ext>
    </p:extLst>
  </p:cSld>
  <p:clrMapOvr>
    <a:masterClrMapping/>
  </p:clrMapOvr>
  <p:transition advTm="2946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6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Automatic Imports in Eclipse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smtClean="0"/>
              <a:t>math;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3505200"/>
            <a:ext cx="7848600" cy="304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smtClean="0"/>
              <a:t>main;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import </a:t>
            </a:r>
            <a:r>
              <a:rPr lang="en-US" dirty="0" err="1" smtClean="0"/>
              <a:t>math.ASquareCalculator</a:t>
            </a:r>
            <a:r>
              <a:rPr lang="en-US" dirty="0" smtClean="0"/>
              <a:t>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import</a:t>
            </a:r>
            <a:r>
              <a:rPr lang="en-US" dirty="0" smtClean="0"/>
              <a:t> </a:t>
            </a:r>
            <a:r>
              <a:rPr lang="en-US" dirty="0" err="1" smtClean="0"/>
              <a:t>bus.uigen.ObjectEditor</a:t>
            </a:r>
            <a:r>
              <a:rPr lang="en-US" dirty="0" smtClean="0"/>
              <a:t>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SquareCalculatorTester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		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ObjectEditor.edit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09800" y="5715000"/>
            <a:ext cx="15240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1000" y="3848100"/>
            <a:ext cx="3733799" cy="4953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00800" y="1066800"/>
            <a:ext cx="20574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Automatically added</a:t>
            </a:r>
            <a:endParaRPr lang="en-US" dirty="0"/>
          </a:p>
        </p:txBody>
      </p:sp>
      <p:pic>
        <p:nvPicPr>
          <p:cNvPr id="12" name="~PP252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400800" y="2046790"/>
            <a:ext cx="2057400" cy="14323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Gives a dialogue box in case multiple classes  in same package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400800" y="3631557"/>
            <a:ext cx="2057400" cy="14323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Package names will not be given in class examples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7850529"/>
      </p:ext>
    </p:extLst>
  </p:cSld>
  <p:clrMapOvr>
    <a:masterClrMapping/>
  </p:clrMapOvr>
  <p:transition advTm="2946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6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3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Grouping Factories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29091" y="2175798"/>
            <a:ext cx="13716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Honda factories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3276600"/>
            <a:ext cx="1371600" cy="8791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Car Factories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981691" y="1676400"/>
            <a:ext cx="1371600" cy="7689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Civic Factories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5791200"/>
            <a:ext cx="1371600" cy="8791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Tablet Factories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2209800" y="4226207"/>
            <a:ext cx="13716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Corvette Factories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92301" y="2819400"/>
            <a:ext cx="1371600" cy="7689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Accord Factories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15000" y="1098511"/>
            <a:ext cx="1371600" cy="7689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Wuhan Factory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41043" y="2197022"/>
            <a:ext cx="1371600" cy="7689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Indiana Factory</a:t>
            </a:r>
          </a:p>
        </p:txBody>
      </p:sp>
      <p:cxnSp>
        <p:nvCxnSpPr>
          <p:cNvPr id="14" name="Straight Arrow Connector 13"/>
          <p:cNvCxnSpPr>
            <a:stCxn id="6" idx="3"/>
            <a:endCxn id="5" idx="1"/>
          </p:cNvCxnSpPr>
          <p:nvPr/>
        </p:nvCxnSpPr>
        <p:spPr>
          <a:xfrm flipV="1">
            <a:off x="1828800" y="2632998"/>
            <a:ext cx="400291" cy="108319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3"/>
          </p:cNvCxnSpPr>
          <p:nvPr/>
        </p:nvCxnSpPr>
        <p:spPr>
          <a:xfrm>
            <a:off x="1828800" y="3716197"/>
            <a:ext cx="352545" cy="108440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5" idx="3"/>
            <a:endCxn id="7" idx="1"/>
          </p:cNvCxnSpPr>
          <p:nvPr/>
        </p:nvCxnSpPr>
        <p:spPr>
          <a:xfrm flipV="1">
            <a:off x="3600691" y="2060896"/>
            <a:ext cx="381000" cy="57210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0" idx="1"/>
          </p:cNvCxnSpPr>
          <p:nvPr/>
        </p:nvCxnSpPr>
        <p:spPr>
          <a:xfrm>
            <a:off x="3619500" y="2632999"/>
            <a:ext cx="372801" cy="57089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334000" y="1447800"/>
            <a:ext cx="381000" cy="57210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352809" y="2019903"/>
            <a:ext cx="372801" cy="57089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282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Grouping Classes</a:t>
            </a:r>
            <a:endParaRPr lang="en-US" dirty="0"/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24987"/>
            <a:ext cx="5029200" cy="491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 rot="21113674">
            <a:off x="1051552" y="1324172"/>
            <a:ext cx="1438654" cy="447950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Package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333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Grouping Classes</a:t>
            </a:r>
            <a:endParaRPr lang="en-US" dirty="0"/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24987"/>
            <a:ext cx="5029200" cy="491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 rot="21113674">
            <a:off x="1051552" y="1324172"/>
            <a:ext cx="1438654" cy="447950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Package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114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Simple Instantiated Class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3733800"/>
            <a:ext cx="78486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SquareCalculatorDriver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		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squareCalculator.square</a:t>
            </a:r>
            <a:r>
              <a:rPr lang="en-US" dirty="0" smtClean="0">
                <a:solidFill>
                  <a:schemeClr val="tx1"/>
                </a:solidFill>
              </a:rPr>
              <a:t>(5));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28600" y="1244278"/>
            <a:ext cx="15240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(default) package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7" idx="3"/>
          </p:cNvCxnSpPr>
          <p:nvPr/>
        </p:nvCxnSpPr>
        <p:spPr>
          <a:xfrm flipV="1">
            <a:off x="1752600" y="1091880"/>
            <a:ext cx="685800" cy="5333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~PP253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stCxn id="27" idx="2"/>
          </p:cNvCxnSpPr>
          <p:nvPr/>
        </p:nvCxnSpPr>
        <p:spPr>
          <a:xfrm flipH="1">
            <a:off x="533400" y="2006278"/>
            <a:ext cx="457200" cy="18799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65646181"/>
      </p:ext>
    </p:extLst>
  </p:cSld>
  <p:clrMapOvr>
    <a:masterClrMapping/>
  </p:clrMapOvr>
  <p:transition advTm="319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1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Packages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err="1" smtClean="0"/>
              <a:t>lectures.functions</a:t>
            </a:r>
            <a:r>
              <a:rPr lang="en-US" dirty="0" smtClean="0"/>
              <a:t>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3733800"/>
            <a:ext cx="78486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smtClean="0"/>
              <a:t>main;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import </a:t>
            </a:r>
            <a:r>
              <a:rPr lang="en-US" dirty="0" err="1" smtClean="0"/>
              <a:t>lectures.functions.ASquareCalculator</a:t>
            </a:r>
            <a:r>
              <a:rPr lang="en-US" dirty="0" smtClean="0"/>
              <a:t>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SquareCalculatorDriver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		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squareCalculator.square</a:t>
            </a:r>
            <a:r>
              <a:rPr lang="en-US" dirty="0" smtClean="0">
                <a:solidFill>
                  <a:schemeClr val="tx1"/>
                </a:solidFill>
              </a:rPr>
              <a:t>(5));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590800" y="1143000"/>
            <a:ext cx="29718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57199" y="4038600"/>
            <a:ext cx="4952999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629400" y="1066800"/>
            <a:ext cx="1828800" cy="2362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 in different package must be imported using full name of class ( a la full file name)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5410199" y="1752600"/>
            <a:ext cx="1219201" cy="2438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14" idx="3"/>
          </p:cNvCxnSpPr>
          <p:nvPr/>
        </p:nvCxnSpPr>
        <p:spPr>
          <a:xfrm flipH="1" flipV="1">
            <a:off x="5562600" y="1295400"/>
            <a:ext cx="10668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57200" y="3733800"/>
            <a:ext cx="17526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~PP234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2131146"/>
      </p:ext>
    </p:extLst>
  </p:cSld>
  <p:clrMapOvr>
    <a:masterClrMapping/>
  </p:clrMapOvr>
  <p:transition advTm="4460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0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animBg="1"/>
      <p:bldP spid="24" grpId="0" animBg="1"/>
      <p:bldP spid="25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Packages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err="1" smtClean="0"/>
              <a:t>lectures.functions</a:t>
            </a:r>
            <a:r>
              <a:rPr lang="en-US" dirty="0" smtClean="0"/>
              <a:t>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3733800"/>
            <a:ext cx="78486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err="1" smtClean="0"/>
              <a:t>lectures.functions</a:t>
            </a:r>
            <a:r>
              <a:rPr lang="en-US" dirty="0" smtClean="0"/>
              <a:t>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SquareCalculatorDriver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		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squareCalculator.square</a:t>
            </a:r>
            <a:r>
              <a:rPr lang="en-US" dirty="0" smtClean="0">
                <a:solidFill>
                  <a:schemeClr val="tx1"/>
                </a:solidFill>
              </a:rPr>
              <a:t>(5));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590800" y="1143000"/>
            <a:ext cx="30480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629400" y="1066800"/>
            <a:ext cx="1600200" cy="1371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 in same package need not be imported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3657600" y="1752600"/>
            <a:ext cx="2971800" cy="2286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14" idx="3"/>
          </p:cNvCxnSpPr>
          <p:nvPr/>
        </p:nvCxnSpPr>
        <p:spPr>
          <a:xfrm flipH="1" flipV="1">
            <a:off x="5638800" y="1295400"/>
            <a:ext cx="9906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60094" y="3919959"/>
            <a:ext cx="31242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~PP9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1739448"/>
      </p:ext>
    </p:extLst>
  </p:cSld>
  <p:clrMapOvr>
    <a:masterClrMapping/>
  </p:clrMapOvr>
  <p:transition advTm="30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 animBg="1"/>
      <p:bldP spid="25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Packages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err="1" smtClean="0"/>
              <a:t>lectures.functions</a:t>
            </a:r>
            <a:r>
              <a:rPr lang="en-US" dirty="0" smtClean="0"/>
              <a:t>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3733800"/>
            <a:ext cx="78486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import </a:t>
            </a:r>
            <a:r>
              <a:rPr lang="en-US" dirty="0" err="1" smtClean="0"/>
              <a:t>lectures.functions.ASquareCalculator</a:t>
            </a:r>
            <a:r>
              <a:rPr lang="en-US" dirty="0" smtClean="0"/>
              <a:t>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SquareCalculatorDriver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		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squareCalculator.square</a:t>
            </a:r>
            <a:r>
              <a:rPr lang="en-US" dirty="0" smtClean="0">
                <a:solidFill>
                  <a:schemeClr val="tx1"/>
                </a:solidFill>
              </a:rPr>
              <a:t>(5));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590800" y="1143000"/>
            <a:ext cx="31242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57199" y="3886200"/>
            <a:ext cx="4952999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629400" y="1066800"/>
            <a:ext cx="1905000" cy="1752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package means package named default, hence import needed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5410199" y="1752600"/>
            <a:ext cx="1219201" cy="2286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5715000" y="1295400"/>
            <a:ext cx="9144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~PP339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2716074"/>
      </p:ext>
    </p:extLst>
  </p:cSld>
  <p:clrMapOvr>
    <a:masterClrMapping/>
  </p:clrMapOvr>
  <p:transition advTm="93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 animBg="1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88.7|89.5|96.5|52.4|67.8|4.4|42.7|20.8|133.4|6.8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4.8|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3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3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6|208.3|5|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9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1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3711</TotalTime>
  <Words>662</Words>
  <Application>Microsoft Office PowerPoint</Application>
  <PresentationFormat>On-screen Show (4:3)</PresentationFormat>
  <Paragraphs>327</Paragraphs>
  <Slides>25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Calibri</vt:lpstr>
      <vt:lpstr>Century Schoolbook</vt:lpstr>
      <vt:lpstr>Wingdings</vt:lpstr>
      <vt:lpstr>Wingdings 2</vt:lpstr>
      <vt:lpstr>Oriel</vt:lpstr>
      <vt:lpstr>Comp 401 Packages</vt:lpstr>
      <vt:lpstr>Prerequisites</vt:lpstr>
      <vt:lpstr>Grouping Factories</vt:lpstr>
      <vt:lpstr>Grouping Classes</vt:lpstr>
      <vt:lpstr>Grouping Classes</vt:lpstr>
      <vt:lpstr>A Simple Instantiated Class</vt:lpstr>
      <vt:lpstr>Packages</vt:lpstr>
      <vt:lpstr>Packages</vt:lpstr>
      <vt:lpstr>Packages</vt:lpstr>
      <vt:lpstr>Packages</vt:lpstr>
      <vt:lpstr>Packages</vt:lpstr>
      <vt:lpstr>Long name with no import</vt:lpstr>
      <vt:lpstr>Long name with no import</vt:lpstr>
      <vt:lpstr>Why imports/full name?</vt:lpstr>
      <vt:lpstr>Ambiguous Import</vt:lpstr>
      <vt:lpstr>Unsuccessful Import</vt:lpstr>
      <vt:lpstr>Why Packages?</vt:lpstr>
      <vt:lpstr>Browsing Java Classes</vt:lpstr>
      <vt:lpstr>Browsing Java Classes</vt:lpstr>
      <vt:lpstr>Language vs. Library</vt:lpstr>
      <vt:lpstr>Starting Object Editor Interactively</vt:lpstr>
      <vt:lpstr>Starting ObjectEditor Programmatically</vt:lpstr>
      <vt:lpstr>No Need to Enter Class Name</vt:lpstr>
      <vt:lpstr>Remembering Package Names?</vt:lpstr>
      <vt:lpstr>Automatic Imports in Eclipse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427</cp:revision>
  <dcterms:created xsi:type="dcterms:W3CDTF">2006-08-16T00:00:00Z</dcterms:created>
  <dcterms:modified xsi:type="dcterms:W3CDTF">2014-02-14T21:21:18Z</dcterms:modified>
</cp:coreProperties>
</file>