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tags/tag16.xml" ContentType="application/vnd.openxmlformats-officedocument.presentationml.tags+xml"/>
  <Override PartName="/ppt/slideLayouts/slideLayout10.xml" ContentType="application/vnd.openxmlformats-officedocument.presentationml.slideLayout+xml"/>
  <Override PartName="/ppt/tags/tag14.xml" ContentType="application/vnd.openxmlformats-officedocument.presentationml.tags+xml"/>
  <Override PartName="/ppt/tags/tag15.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ags/tag7.xml" ContentType="application/vnd.openxmlformats-officedocument.presentationml.tag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Default Extension="wav" ContentType="audio/wav"/>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tags/tag17.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2"/>
  </p:notesMasterIdLst>
  <p:sldIdLst>
    <p:sldId id="256" r:id="rId2"/>
    <p:sldId id="474" r:id="rId3"/>
    <p:sldId id="567" r:id="rId4"/>
    <p:sldId id="584" r:id="rId5"/>
    <p:sldId id="572" r:id="rId6"/>
    <p:sldId id="576" r:id="rId7"/>
    <p:sldId id="577" r:id="rId8"/>
    <p:sldId id="579" r:id="rId9"/>
    <p:sldId id="586" r:id="rId10"/>
    <p:sldId id="580" r:id="rId11"/>
    <p:sldId id="581" r:id="rId12"/>
    <p:sldId id="582" r:id="rId13"/>
    <p:sldId id="583" r:id="rId14"/>
    <p:sldId id="568" r:id="rId15"/>
    <p:sldId id="588" r:id="rId16"/>
    <p:sldId id="589" r:id="rId17"/>
    <p:sldId id="593" r:id="rId18"/>
    <p:sldId id="591" r:id="rId19"/>
    <p:sldId id="604" r:id="rId20"/>
    <p:sldId id="594" r:id="rId21"/>
    <p:sldId id="595" r:id="rId22"/>
    <p:sldId id="596" r:id="rId23"/>
    <p:sldId id="605" r:id="rId24"/>
    <p:sldId id="599" r:id="rId25"/>
    <p:sldId id="610" r:id="rId26"/>
    <p:sldId id="606" r:id="rId27"/>
    <p:sldId id="601" r:id="rId28"/>
    <p:sldId id="609" r:id="rId29"/>
    <p:sldId id="608" r:id="rId30"/>
    <p:sldId id="603"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419" autoAdjust="0"/>
    <p:restoredTop sz="92101" autoAdjust="0"/>
  </p:normalViewPr>
  <p:slideViewPr>
    <p:cSldViewPr>
      <p:cViewPr>
        <p:scale>
          <a:sx n="70" d="100"/>
          <a:sy n="70" d="100"/>
        </p:scale>
        <p:origin x="-7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25BFCD-1A9F-4E04-964F-3BE1AA8E8FD6}" type="datetimeFigureOut">
              <a:rPr lang="en-US" smtClean="0"/>
              <a:pPr/>
              <a:t>9/24/2012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C1EB67-F149-44AB-8268-6FBAA37BC8D1}" type="slidenum">
              <a:rPr lang="en-US" smtClean="0"/>
              <a:pPr/>
              <a:t>‹#›</a:t>
            </a:fld>
            <a:endParaRPr lang="en-US"/>
          </a:p>
        </p:txBody>
      </p:sp>
    </p:spTree>
    <p:extLst>
      <p:ext uri="{BB962C8B-B14F-4D97-AF65-F5344CB8AC3E}">
        <p14:creationId xmlns="" xmlns:p14="http://schemas.microsoft.com/office/powerpoint/2010/main" val="4198805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a:prstGeom prst="rect">
            <a:avLst/>
          </a:prstGeo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rot="5400000">
            <a:off x="7589520" y="1081851"/>
            <a:ext cx="2011680" cy="384048"/>
          </a:xfrm>
          <a:prstGeom prst="rect">
            <a:avLst/>
          </a:prstGeom>
        </p:spPr>
        <p:txBody>
          <a:bodyPr/>
          <a:lstStyle/>
          <a:p>
            <a:fld id="{1D8BD707-D9CF-40AE-B4C6-C98DA3205C09}" type="datetimeFigureOut">
              <a:rPr lang="en-US" smtClean="0"/>
              <a:pPr/>
              <a:t>9/24/2012</a:t>
            </a:fld>
            <a:endParaRPr lang="en-US"/>
          </a:p>
        </p:txBody>
      </p:sp>
      <p:sp>
        <p:nvSpPr>
          <p:cNvPr id="5" name="Footer Placeholder 4"/>
          <p:cNvSpPr>
            <a:spLocks noGrp="1"/>
          </p:cNvSpPr>
          <p:nvPr>
            <p:ph type="ftr" sz="quarter" idx="11"/>
          </p:nvPr>
        </p:nvSpPr>
        <p:spPr>
          <a:xfrm rot="5400000">
            <a:off x="6990186" y="3737240"/>
            <a:ext cx="3200400" cy="365760"/>
          </a:xfrm>
          <a:prstGeom prst="rect">
            <a:avLst/>
          </a:prstGeom>
        </p:spPr>
        <p:txBody>
          <a:bodyPr/>
          <a:lstStyle/>
          <a:p>
            <a:endParaRPr lang="en-US"/>
          </a:p>
        </p:txBody>
      </p:sp>
      <p:sp>
        <p:nvSpPr>
          <p:cNvPr id="6" name="Slide Number Placeholder 5"/>
          <p:cNvSpPr>
            <a:spLocks noGrp="1"/>
          </p:cNvSpPr>
          <p:nvPr>
            <p:ph type="sldNum" sz="quarter" idx="12"/>
          </p:nvPr>
        </p:nvSpPr>
        <p:spPr>
          <a:xfrm>
            <a:off x="8458200" y="6191451"/>
            <a:ext cx="585216" cy="525018"/>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rot="5400000">
            <a:off x="7589520" y="1081851"/>
            <a:ext cx="2011680" cy="384048"/>
          </a:xfrm>
          <a:prstGeom prst="rect">
            <a:avLst/>
          </a:prstGeom>
        </p:spPr>
        <p:txBody>
          <a:bodyPr/>
          <a:lstStyle/>
          <a:p>
            <a:fld id="{1D8BD707-D9CF-40AE-B4C6-C98DA3205C09}" type="datetimeFigureOut">
              <a:rPr lang="en-US" smtClean="0"/>
              <a:pPr/>
              <a:t>9/24/2012</a:t>
            </a:fld>
            <a:endParaRPr lang="en-US"/>
          </a:p>
        </p:txBody>
      </p:sp>
      <p:sp>
        <p:nvSpPr>
          <p:cNvPr id="5" name="Footer Placeholder 4"/>
          <p:cNvSpPr>
            <a:spLocks noGrp="1"/>
          </p:cNvSpPr>
          <p:nvPr>
            <p:ph type="ftr" sz="quarter" idx="11"/>
          </p:nvPr>
        </p:nvSpPr>
        <p:spPr>
          <a:xfrm rot="5400000">
            <a:off x="6990186" y="3737240"/>
            <a:ext cx="3200400" cy="365760"/>
          </a:xfrm>
          <a:prstGeom prst="rect">
            <a:avLst/>
          </a:prstGeom>
        </p:spPr>
        <p:txBody>
          <a:bodyPr/>
          <a:lstStyle/>
          <a:p>
            <a:endParaRPr lang="en-US"/>
          </a:p>
        </p:txBody>
      </p:sp>
      <p:sp>
        <p:nvSpPr>
          <p:cNvPr id="6" name="Slide Number Placeholder 5"/>
          <p:cNvSpPr>
            <a:spLocks noGrp="1"/>
          </p:cNvSpPr>
          <p:nvPr>
            <p:ph type="sldNum" sz="quarter" idx="12"/>
          </p:nvPr>
        </p:nvSpPr>
        <p:spPr>
          <a:xfrm>
            <a:off x="8458200" y="6191451"/>
            <a:ext cx="585216" cy="525018"/>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95400"/>
            <a:ext cx="79248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lide Number Placeholder 8"/>
          <p:cNvSpPr>
            <a:spLocks noGrp="1"/>
          </p:cNvSpPr>
          <p:nvPr>
            <p:ph type="sldNum" sz="quarter" idx="15"/>
          </p:nvPr>
        </p:nvSpPr>
        <p:spPr>
          <a:xfrm>
            <a:off x="8458200" y="6191451"/>
            <a:ext cx="585216" cy="525018"/>
          </a:xfrm>
          <a:prstGeom prst="rect">
            <a:avLst/>
          </a:prstGeom>
        </p:spPr>
        <p:txBody>
          <a:bodyPr rtlCol="0"/>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a:prstGeom prst="rect">
            <a:avLst/>
          </a:prstGeom>
        </p:spPr>
        <p:txBody>
          <a:bodyPr/>
          <a:lstStyle/>
          <a:p>
            <a:fld id="{1D8BD707-D9CF-40AE-B4C6-C98DA3205C09}" type="datetimeFigureOut">
              <a:rPr lang="en-US" smtClean="0"/>
              <a:pPr/>
              <a:t>9/24/2012</a:t>
            </a:fld>
            <a:endParaRPr lang="en-US"/>
          </a:p>
        </p:txBody>
      </p:sp>
      <p:sp>
        <p:nvSpPr>
          <p:cNvPr id="5" name="Footer Placeholder 4"/>
          <p:cNvSpPr>
            <a:spLocks noGrp="1"/>
          </p:cNvSpPr>
          <p:nvPr>
            <p:ph type="ftr" sz="quarter" idx="11"/>
          </p:nvPr>
        </p:nvSpPr>
        <p:spPr bwMode="auto">
          <a:xfrm rot="5400000">
            <a:off x="7077456" y="4178808"/>
            <a:ext cx="3657600" cy="384048"/>
          </a:xfrm>
          <a:prstGeom prst="rect">
            <a:avLst/>
          </a:prstGeo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a:prstGeom prst="rect">
            <a:avLst/>
          </a:prstGeom>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rot="5400000">
            <a:off x="7589520" y="1081851"/>
            <a:ext cx="2011680" cy="384048"/>
          </a:xfrm>
          <a:prstGeom prst="rect">
            <a:avLst/>
          </a:prstGeom>
        </p:spPr>
        <p:txBody>
          <a:bodyPr/>
          <a:lstStyle/>
          <a:p>
            <a:fld id="{1D8BD707-D9CF-40AE-B4C6-C98DA3205C09}" type="datetimeFigureOut">
              <a:rPr lang="en-US" smtClean="0"/>
              <a:pPr/>
              <a:t>9/24/2012</a:t>
            </a:fld>
            <a:endParaRPr lang="en-US"/>
          </a:p>
        </p:txBody>
      </p:sp>
      <p:sp>
        <p:nvSpPr>
          <p:cNvPr id="6" name="Footer Placeholder 5"/>
          <p:cNvSpPr>
            <a:spLocks noGrp="1"/>
          </p:cNvSpPr>
          <p:nvPr>
            <p:ph type="ftr" sz="quarter" idx="11"/>
          </p:nvPr>
        </p:nvSpPr>
        <p:spPr>
          <a:xfrm rot="5400000">
            <a:off x="6990186" y="3737240"/>
            <a:ext cx="3200400" cy="365760"/>
          </a:xfrm>
          <a:prstGeom prst="rect">
            <a:avLst/>
          </a:prstGeom>
        </p:spPr>
        <p:txBody>
          <a:bodyPr/>
          <a:lstStyle/>
          <a:p>
            <a:endParaRPr lang="en-US"/>
          </a:p>
        </p:txBody>
      </p:sp>
      <p:sp>
        <p:nvSpPr>
          <p:cNvPr id="7" name="Slide Number Placeholder 6"/>
          <p:cNvSpPr>
            <a:spLocks noGrp="1"/>
          </p:cNvSpPr>
          <p:nvPr>
            <p:ph type="sldNum" sz="quarter" idx="12"/>
          </p:nvPr>
        </p:nvSpPr>
        <p:spPr>
          <a:xfrm>
            <a:off x="8458200" y="6191451"/>
            <a:ext cx="585216" cy="525018"/>
          </a:xfrm>
          <a:prstGeom prst="rect">
            <a:avLst/>
          </a:prstGeom>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a:xfrm rot="5400000">
            <a:off x="7589520" y="1081851"/>
            <a:ext cx="2011680" cy="384048"/>
          </a:xfrm>
          <a:prstGeom prst="rect">
            <a:avLst/>
          </a:prstGeom>
        </p:spPr>
        <p:txBody>
          <a:bodyPr/>
          <a:lstStyle/>
          <a:p>
            <a:fld id="{1D8BD707-D9CF-40AE-B4C6-C98DA3205C09}" type="datetimeFigureOut">
              <a:rPr lang="en-US" smtClean="0"/>
              <a:pPr/>
              <a:t>9/24/2012</a:t>
            </a:fld>
            <a:endParaRPr lang="en-US"/>
          </a:p>
        </p:txBody>
      </p:sp>
      <p:sp>
        <p:nvSpPr>
          <p:cNvPr id="8" name="Footer Placeholder 7"/>
          <p:cNvSpPr>
            <a:spLocks noGrp="1"/>
          </p:cNvSpPr>
          <p:nvPr>
            <p:ph type="ftr" sz="quarter" idx="11"/>
          </p:nvPr>
        </p:nvSpPr>
        <p:spPr>
          <a:xfrm rot="5400000">
            <a:off x="6990186" y="3737240"/>
            <a:ext cx="3200400" cy="365760"/>
          </a:xfrm>
          <a:prstGeom prst="rect">
            <a:avLst/>
          </a:prstGeom>
        </p:spPr>
        <p:txBody>
          <a:bodyPr/>
          <a:lstStyle/>
          <a:p>
            <a:endParaRPr lang="en-US"/>
          </a:p>
        </p:txBody>
      </p:sp>
      <p:sp>
        <p:nvSpPr>
          <p:cNvPr id="9" name="Slide Number Placeholder 8"/>
          <p:cNvSpPr>
            <a:spLocks noGrp="1"/>
          </p:cNvSpPr>
          <p:nvPr>
            <p:ph type="sldNum" sz="quarter" idx="12"/>
          </p:nvPr>
        </p:nvSpPr>
        <p:spPr>
          <a:xfrm>
            <a:off x="8458200" y="6191451"/>
            <a:ext cx="585216" cy="525018"/>
          </a:xfrm>
          <a:prstGeom prst="rect">
            <a:avLst/>
          </a:prstGeom>
        </p:spPr>
        <p:txBody>
          <a:bodyPr/>
          <a:lstStyle/>
          <a:p>
            <a:fld id="{B6F15528-21DE-4FAA-801E-634DDDAF4B2B}"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a:xfrm rot="5400000">
            <a:off x="7589520" y="1081851"/>
            <a:ext cx="2011680" cy="384048"/>
          </a:xfrm>
          <a:prstGeom prst="rect">
            <a:avLst/>
          </a:prstGeom>
        </p:spPr>
        <p:txBody>
          <a:bodyPr rtlCol="0"/>
          <a:lstStyle/>
          <a:p>
            <a:fld id="{1D8BD707-D9CF-40AE-B4C6-C98DA3205C09}" type="datetimeFigureOut">
              <a:rPr lang="en-US" smtClean="0"/>
              <a:pPr/>
              <a:t>9/24/2012</a:t>
            </a:fld>
            <a:endParaRPr lang="en-US"/>
          </a:p>
        </p:txBody>
      </p:sp>
      <p:sp>
        <p:nvSpPr>
          <p:cNvPr id="7" name="Slide Number Placeholder 6"/>
          <p:cNvSpPr>
            <a:spLocks noGrp="1"/>
          </p:cNvSpPr>
          <p:nvPr>
            <p:ph type="sldNum" sz="quarter" idx="11"/>
          </p:nvPr>
        </p:nvSpPr>
        <p:spPr>
          <a:xfrm>
            <a:off x="8458200" y="6191451"/>
            <a:ext cx="585216" cy="525018"/>
          </a:xfrm>
          <a:prstGeom prst="rect">
            <a:avLst/>
          </a:prstGeom>
        </p:spPr>
        <p:txBody>
          <a:bodyPr rtlCol="0"/>
          <a:lstStyle/>
          <a:p>
            <a:fld id="{B6F15528-21DE-4FAA-801E-634DDDAF4B2B}" type="slidenum">
              <a:rPr lang="en-US" smtClean="0"/>
              <a:pPr/>
              <a:t>‹#›</a:t>
            </a:fld>
            <a:endParaRPr lang="en-US"/>
          </a:p>
        </p:txBody>
      </p:sp>
      <p:sp>
        <p:nvSpPr>
          <p:cNvPr id="8" name="Footer Placeholder 7"/>
          <p:cNvSpPr>
            <a:spLocks noGrp="1"/>
          </p:cNvSpPr>
          <p:nvPr>
            <p:ph type="ftr" sz="quarter" idx="12"/>
          </p:nvPr>
        </p:nvSpPr>
        <p:spPr>
          <a:xfrm rot="5400000">
            <a:off x="6990186" y="3737240"/>
            <a:ext cx="3200400" cy="365760"/>
          </a:xfrm>
          <a:prstGeom prst="rect">
            <a:avLst/>
          </a:prstGeom>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7589520" y="1081851"/>
            <a:ext cx="2011680" cy="384048"/>
          </a:xfrm>
          <a:prstGeom prst="rect">
            <a:avLst/>
          </a:prstGeom>
        </p:spPr>
        <p:txBody>
          <a:bodyPr/>
          <a:lstStyle/>
          <a:p>
            <a:fld id="{1D8BD707-D9CF-40AE-B4C6-C98DA3205C09}" type="datetimeFigureOut">
              <a:rPr lang="en-US" smtClean="0"/>
              <a:pPr/>
              <a:t>9/24/2012</a:t>
            </a:fld>
            <a:endParaRPr lang="en-US"/>
          </a:p>
        </p:txBody>
      </p:sp>
      <p:sp>
        <p:nvSpPr>
          <p:cNvPr id="3" name="Footer Placeholder 2"/>
          <p:cNvSpPr>
            <a:spLocks noGrp="1"/>
          </p:cNvSpPr>
          <p:nvPr>
            <p:ph type="ftr" sz="quarter" idx="11"/>
          </p:nvPr>
        </p:nvSpPr>
        <p:spPr>
          <a:xfrm rot="5400000">
            <a:off x="6990186" y="3737240"/>
            <a:ext cx="3200400" cy="365760"/>
          </a:xfrm>
          <a:prstGeom prst="rect">
            <a:avLst/>
          </a:prstGeom>
        </p:spPr>
        <p:txBody>
          <a:bodyPr/>
          <a:lstStyle/>
          <a:p>
            <a:endParaRPr lang="en-US"/>
          </a:p>
        </p:txBody>
      </p:sp>
      <p:sp>
        <p:nvSpPr>
          <p:cNvPr id="4" name="Slide Number Placeholder 3"/>
          <p:cNvSpPr>
            <a:spLocks noGrp="1"/>
          </p:cNvSpPr>
          <p:nvPr>
            <p:ph type="sldNum" sz="quarter" idx="12"/>
          </p:nvPr>
        </p:nvSpPr>
        <p:spPr>
          <a:xfrm>
            <a:off x="8458200" y="6191451"/>
            <a:ext cx="585216" cy="525018"/>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a:xfrm rot="5400000">
            <a:off x="7589520" y="1081851"/>
            <a:ext cx="2011680" cy="384048"/>
          </a:xfrm>
          <a:prstGeom prst="rect">
            <a:avLst/>
          </a:prstGeom>
        </p:spPr>
        <p:txBody>
          <a:bodyPr rtlCol="0"/>
          <a:lstStyle/>
          <a:p>
            <a:fld id="{1D8BD707-D9CF-40AE-B4C6-C98DA3205C09}" type="datetimeFigureOut">
              <a:rPr lang="en-US" smtClean="0"/>
              <a:pPr/>
              <a:t>9/24/2012</a:t>
            </a:fld>
            <a:endParaRPr lang="en-US"/>
          </a:p>
        </p:txBody>
      </p:sp>
      <p:sp>
        <p:nvSpPr>
          <p:cNvPr id="22" name="Slide Number Placeholder 21"/>
          <p:cNvSpPr>
            <a:spLocks noGrp="1"/>
          </p:cNvSpPr>
          <p:nvPr>
            <p:ph type="sldNum" sz="quarter" idx="15"/>
          </p:nvPr>
        </p:nvSpPr>
        <p:spPr>
          <a:xfrm>
            <a:off x="8458200" y="6191451"/>
            <a:ext cx="585216" cy="525018"/>
          </a:xfrm>
          <a:prstGeom prst="rect">
            <a:avLst/>
          </a:prstGeom>
        </p:spPr>
        <p:txBody>
          <a:bodyPr rtlCol="0"/>
          <a:lstStyle/>
          <a:p>
            <a:fld id="{B6F15528-21DE-4FAA-801E-634DDDAF4B2B}" type="slidenum">
              <a:rPr lang="en-US" smtClean="0"/>
              <a:pPr/>
              <a:t>‹#›</a:t>
            </a:fld>
            <a:endParaRPr lang="en-US"/>
          </a:p>
        </p:txBody>
      </p:sp>
      <p:sp>
        <p:nvSpPr>
          <p:cNvPr id="23" name="Footer Placeholder 22"/>
          <p:cNvSpPr>
            <a:spLocks noGrp="1"/>
          </p:cNvSpPr>
          <p:nvPr>
            <p:ph type="ftr" sz="quarter" idx="16"/>
          </p:nvPr>
        </p:nvSpPr>
        <p:spPr>
          <a:xfrm rot="5400000">
            <a:off x="6990186" y="3737240"/>
            <a:ext cx="3200400" cy="365760"/>
          </a:xfrm>
          <a:prstGeom prst="rect">
            <a:avLst/>
          </a:prstGeom>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a:xfrm rot="5400000">
            <a:off x="7589520" y="1081851"/>
            <a:ext cx="2011680" cy="384048"/>
          </a:xfrm>
          <a:prstGeom prst="rect">
            <a:avLst/>
          </a:prstGeom>
        </p:spPr>
        <p:txBody>
          <a:bodyPr rtlCol="0"/>
          <a:lstStyle/>
          <a:p>
            <a:fld id="{1D8BD707-D9CF-40AE-B4C6-C98DA3205C09}" type="datetimeFigureOut">
              <a:rPr lang="en-US" smtClean="0"/>
              <a:pPr/>
              <a:t>9/24/2012</a:t>
            </a:fld>
            <a:endParaRPr lang="en-US"/>
          </a:p>
        </p:txBody>
      </p:sp>
      <p:sp>
        <p:nvSpPr>
          <p:cNvPr id="18" name="Slide Number Placeholder 17"/>
          <p:cNvSpPr>
            <a:spLocks noGrp="1"/>
          </p:cNvSpPr>
          <p:nvPr>
            <p:ph type="sldNum" sz="quarter" idx="11"/>
          </p:nvPr>
        </p:nvSpPr>
        <p:spPr>
          <a:xfrm>
            <a:off x="8458200" y="6191451"/>
            <a:ext cx="585216" cy="525018"/>
          </a:xfrm>
          <a:prstGeom prst="rect">
            <a:avLst/>
          </a:prstGeom>
        </p:spPr>
        <p:txBody>
          <a:bodyPr rtlCol="0"/>
          <a:lstStyle/>
          <a:p>
            <a:fld id="{B6F15528-21DE-4FAA-801E-634DDDAF4B2B}" type="slidenum">
              <a:rPr lang="en-US" smtClean="0"/>
              <a:pPr/>
              <a:t>‹#›</a:t>
            </a:fld>
            <a:endParaRPr lang="en-US"/>
          </a:p>
        </p:txBody>
      </p:sp>
      <p:sp>
        <p:nvSpPr>
          <p:cNvPr id="21" name="Footer Placeholder 20"/>
          <p:cNvSpPr>
            <a:spLocks noGrp="1"/>
          </p:cNvSpPr>
          <p:nvPr>
            <p:ph type="ftr" sz="quarter" idx="12"/>
          </p:nvPr>
        </p:nvSpPr>
        <p:spPr>
          <a:xfrm rot="5400000">
            <a:off x="6990186" y="3737240"/>
            <a:ext cx="3200400" cy="365760"/>
          </a:xfrm>
          <a:prstGeom prst="rect">
            <a:avLst/>
          </a:prstGeom>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924800" cy="792162"/>
          </a:xfrm>
          <a:prstGeom prst="rect">
            <a:avLst/>
          </a:prstGeom>
        </p:spPr>
        <p:txBody>
          <a:bodyPr vert="horz" anchor="ctr" anchorCtr="1">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95400"/>
            <a:ext cx="7924800" cy="51785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483194" y="6172200"/>
            <a:ext cx="526694" cy="552651"/>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00" dirty="0"/>
          </a:p>
        </p:txBody>
      </p:sp>
      <p:sp>
        <p:nvSpPr>
          <p:cNvPr id="14" name="TextBox 13"/>
          <p:cNvSpPr txBox="1"/>
          <p:nvPr userDrawn="1"/>
        </p:nvSpPr>
        <p:spPr>
          <a:xfrm>
            <a:off x="8483139" y="6289965"/>
            <a:ext cx="533400" cy="307777"/>
          </a:xfrm>
          <a:prstGeom prst="rect">
            <a:avLst/>
          </a:prstGeom>
          <a:noFill/>
        </p:spPr>
        <p:txBody>
          <a:bodyPr wrap="square" rtlCol="0">
            <a:spAutoFit/>
          </a:bodyPr>
          <a:lstStyle/>
          <a:p>
            <a:pPr algn="ctr"/>
            <a:fld id="{5B77D36F-9883-46BD-B382-AD309B12512B}" type="slidenum">
              <a:rPr lang="en-US" sz="1400" smtClean="0">
                <a:solidFill>
                  <a:schemeClr val="bg1"/>
                </a:solidFill>
              </a:rPr>
              <a:pPr algn="ctr"/>
              <a:t>‹#›</a:t>
            </a:fld>
            <a:endParaRPr lang="en-US"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1.wav"/></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3.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4.wav"/><Relationship Id="rId1" Type="http://schemas.openxmlformats.org/officeDocument/2006/relationships/tags" Target="../tags/tag4.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5.wav"/><Relationship Id="rId1" Type="http://schemas.openxmlformats.org/officeDocument/2006/relationships/tags" Target="../tags/tag5.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6.wav"/><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7.wav"/><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hyperlink" Target="http://www.youtube.com/watch?v=aAb7hSCtvGw"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8.wav"/><Relationship Id="rId1" Type="http://schemas.openxmlformats.org/officeDocument/2006/relationships/tags" Target="../tags/tag8.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9.wav"/><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hyperlink" Target="http://www.youtube.com/watch?v=aAb7hSCtvGw"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aAb7hSCtvGw" TargetMode="Externa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0.wav"/><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21.wav"/><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2.wav"/><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3.wav"/><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hyperlink" Target="http://www.youtube.com/watch?v=aAb7hSCtvGw"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24.wav"/></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25.wav"/><Relationship Id="rId1" Type="http://schemas.openxmlformats.org/officeDocument/2006/relationships/tags" Target="../tags/tag13.xml"/><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6.wav"/><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hyperlink" Target="http://www.youtube.com/watch?v=aAb7hSCtvGw"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7.wav"/><Relationship Id="rId1" Type="http://schemas.openxmlformats.org/officeDocument/2006/relationships/tags" Target="../tags/tag15.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8.wav"/><Relationship Id="rId1" Type="http://schemas.openxmlformats.org/officeDocument/2006/relationships/tags" Target="../tags/tag16.xml"/><Relationship Id="rId5" Type="http://schemas.openxmlformats.org/officeDocument/2006/relationships/image" Target="../media/image2.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9.wav"/><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hyperlink" Target="http://www.youtube.com/watch?v=aAb7hSCtvGw"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wav"/><Relationship Id="rId1" Type="http://schemas.openxmlformats.org/officeDocument/2006/relationships/tags" Target="../tags/tag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30.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wav"/><Relationship Id="rId1" Type="http://schemas.openxmlformats.org/officeDocument/2006/relationships/tags" Target="../tags/tag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audio" Target="../media/audio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wav"/><Relationship Id="rId1" Type="http://schemas.openxmlformats.org/officeDocument/2006/relationships/tags" Target="../tags/tag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8.wav"/></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2514600"/>
            <a:ext cx="6172200" cy="1894362"/>
          </a:xfrm>
        </p:spPr>
        <p:txBody>
          <a:bodyPr>
            <a:normAutofit/>
          </a:bodyPr>
          <a:lstStyle/>
          <a:p>
            <a:pPr algn="ctr"/>
            <a:r>
              <a:rPr lang="en-US" dirty="0" smtClean="0"/>
              <a:t>Comp 401</a:t>
            </a:r>
            <a:br>
              <a:rPr lang="en-US" dirty="0" smtClean="0"/>
            </a:br>
            <a:r>
              <a:rPr lang="en-US" dirty="0" smtClean="0"/>
              <a:t>Patterns, Interfaces and </a:t>
            </a:r>
            <a:r>
              <a:rPr lang="en-US" dirty="0" err="1" smtClean="0"/>
              <a:t>ObjectEditor</a:t>
            </a:r>
            <a:endParaRPr lang="en-US" dirty="0"/>
          </a:p>
        </p:txBody>
      </p:sp>
      <p:sp>
        <p:nvSpPr>
          <p:cNvPr id="3" name="Subtitle 2"/>
          <p:cNvSpPr>
            <a:spLocks noGrp="1"/>
          </p:cNvSpPr>
          <p:nvPr>
            <p:ph type="subTitle" idx="1"/>
          </p:nvPr>
        </p:nvSpPr>
        <p:spPr>
          <a:xfrm>
            <a:off x="2286000" y="5257800"/>
            <a:ext cx="6172200" cy="1117122"/>
          </a:xfrm>
        </p:spPr>
        <p:txBody>
          <a:bodyPr/>
          <a:lstStyle/>
          <a:p>
            <a:r>
              <a:rPr lang="en-US" dirty="0" smtClean="0"/>
              <a:t>Instructor: </a:t>
            </a:r>
            <a:r>
              <a:rPr lang="en-US" dirty="0" err="1" smtClean="0"/>
              <a:t>Prasun</a:t>
            </a:r>
            <a:r>
              <a:rPr lang="en-US" dirty="0" smtClean="0"/>
              <a:t> </a:t>
            </a:r>
            <a:r>
              <a:rPr lang="en-US" dirty="0" err="1" smtClean="0"/>
              <a:t>Dewan</a:t>
            </a:r>
            <a:endParaRPr lang="en-US" dirty="0"/>
          </a:p>
        </p:txBody>
      </p:sp>
      <p:pic>
        <p:nvPicPr>
          <p:cNvPr id="4" name="~PP1744.WAV">
            <a:hlinkClick r:id="" action="ppaction://media"/>
          </p:cNvPr>
          <p:cNvPicPr>
            <a:picLocks noRot="1" noChangeAspect="1"/>
          </p:cNvPicPr>
          <p:nvPr>
            <a:wavAudioFile r:embed="rId1" name="~PP1744.WAV"/>
          </p:nvPr>
        </p:nvPicPr>
        <p:blipFill>
          <a:blip r:embed="rId3" cstate="print"/>
          <a:stretch>
            <a:fillRect/>
          </a:stretch>
        </p:blipFill>
        <p:spPr>
          <a:xfrm>
            <a:off x="8656638" y="6370638"/>
            <a:ext cx="304800" cy="304800"/>
          </a:xfrm>
          <a:prstGeom prst="rect">
            <a:avLst/>
          </a:prstGeom>
        </p:spPr>
      </p:pic>
    </p:spTree>
  </p:cSld>
  <p:clrMapOvr>
    <a:masterClrMapping/>
  </p:clrMapOvr>
  <p:transition advTm="133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ObjectEditor</a:t>
            </a:r>
            <a:r>
              <a:rPr lang="en-US" dirty="0" smtClean="0"/>
              <a:t> Point Rules</a:t>
            </a:r>
            <a:endParaRPr lang="en-US" dirty="0"/>
          </a:p>
        </p:txBody>
      </p:sp>
      <p:sp>
        <p:nvSpPr>
          <p:cNvPr id="3" name="Content Placeholder 2"/>
          <p:cNvSpPr>
            <a:spLocks noGrp="1"/>
          </p:cNvSpPr>
          <p:nvPr>
            <p:ph sz="quarter" idx="1"/>
          </p:nvPr>
        </p:nvSpPr>
        <p:spPr>
          <a:xfrm>
            <a:off x="457200" y="1295400"/>
            <a:ext cx="7924800" cy="2438400"/>
          </a:xfrm>
        </p:spPr>
        <p:txBody>
          <a:bodyPr/>
          <a:lstStyle/>
          <a:p>
            <a:r>
              <a:rPr lang="en-US" dirty="0" smtClean="0"/>
              <a:t>An object is recognized as a point representation if:</a:t>
            </a:r>
          </a:p>
          <a:p>
            <a:pPr lvl="1"/>
            <a:r>
              <a:rPr lang="en-US" dirty="0" smtClean="0"/>
              <a:t>Its interface or class has the string “Point” in its name or has a </a:t>
            </a:r>
            <a:r>
              <a:rPr lang="en-US" dirty="0"/>
              <a:t>P</a:t>
            </a:r>
            <a:r>
              <a:rPr lang="en-US" dirty="0" smtClean="0"/>
              <a:t>oint annotation</a:t>
            </a:r>
          </a:p>
          <a:p>
            <a:pPr lvl="1"/>
            <a:r>
              <a:rPr lang="en-US" dirty="0" smtClean="0"/>
              <a:t>It has (read-only)  </a:t>
            </a:r>
            <a:r>
              <a:rPr lang="en-US" dirty="0" err="1" smtClean="0"/>
              <a:t>int</a:t>
            </a:r>
            <a:r>
              <a:rPr lang="en-US" dirty="0" smtClean="0"/>
              <a:t> properties, X and Y, representing Cartesian window coordinates</a:t>
            </a:r>
          </a:p>
          <a:p>
            <a:pPr lvl="1"/>
            <a:r>
              <a:rPr lang="en-US" dirty="0" smtClean="0"/>
              <a:t>Can have additional properties</a:t>
            </a:r>
            <a:endParaRPr lang="en-US" dirty="0"/>
          </a:p>
        </p:txBody>
      </p:sp>
      <p:sp>
        <p:nvSpPr>
          <p:cNvPr id="4" name="Rectangle 3"/>
          <p:cNvSpPr/>
          <p:nvPr/>
        </p:nvSpPr>
        <p:spPr>
          <a:xfrm>
            <a:off x="609600" y="3810000"/>
            <a:ext cx="8153400" cy="2438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dirty="0" smtClean="0">
                <a:solidFill>
                  <a:schemeClr val="tx1"/>
                </a:solidFill>
              </a:rPr>
              <a:t>@</a:t>
            </a:r>
            <a:r>
              <a:rPr lang="en-US" dirty="0" err="1" smtClean="0">
                <a:solidFill>
                  <a:schemeClr val="tx1"/>
                </a:solidFill>
              </a:rPr>
              <a:t>StructurePattern</a:t>
            </a:r>
            <a:r>
              <a:rPr lang="en-US" dirty="0" smtClean="0">
                <a:solidFill>
                  <a:schemeClr val="tx1"/>
                </a:solidFill>
              </a:rPr>
              <a:t>(</a:t>
            </a:r>
            <a:r>
              <a:rPr lang="en-US" dirty="0" err="1" smtClean="0">
                <a:solidFill>
                  <a:schemeClr val="tx1"/>
                </a:solidFill>
              </a:rPr>
              <a:t>StructurePatternNames.POINT_PATTERN</a:t>
            </a:r>
            <a:r>
              <a:rPr lang="en-US" dirty="0" smtClean="0">
                <a:solidFill>
                  <a:schemeClr val="tx1"/>
                </a:solidFill>
              </a:rPr>
              <a:t>) </a:t>
            </a:r>
          </a:p>
          <a:p>
            <a:r>
              <a:rPr lang="en-US" b="1" dirty="0" smtClean="0">
                <a:solidFill>
                  <a:schemeClr val="tx1"/>
                </a:solidFill>
              </a:rPr>
              <a:t>public</a:t>
            </a:r>
            <a:r>
              <a:rPr lang="en-US" dirty="0" smtClean="0">
                <a:solidFill>
                  <a:schemeClr val="tx1"/>
                </a:solidFill>
              </a:rPr>
              <a:t> </a:t>
            </a:r>
            <a:r>
              <a:rPr lang="en-US" b="1" dirty="0" smtClean="0">
                <a:solidFill>
                  <a:schemeClr val="tx1"/>
                </a:solidFill>
              </a:rPr>
              <a:t>interface</a:t>
            </a:r>
            <a:r>
              <a:rPr lang="en-US" dirty="0" smtClean="0">
                <a:solidFill>
                  <a:schemeClr val="tx1"/>
                </a:solidFill>
              </a:rPr>
              <a:t> Point {</a:t>
            </a:r>
          </a:p>
          <a:p>
            <a:r>
              <a:rPr lang="en-US" dirty="0" smtClean="0">
                <a:solidFill>
                  <a:schemeClr val="tx1"/>
                </a:solidFill>
              </a:rPr>
              <a:t>	</a:t>
            </a:r>
            <a:r>
              <a:rPr lang="en-US" b="1" dirty="0" smtClean="0">
                <a:solidFill>
                  <a:schemeClr val="tx1"/>
                </a:solidFill>
              </a:rPr>
              <a:t>public</a:t>
            </a:r>
            <a:r>
              <a:rPr lang="en-US" dirty="0" smtClean="0">
                <a:solidFill>
                  <a:schemeClr val="tx1"/>
                </a:solidFill>
              </a:rPr>
              <a:t> </a:t>
            </a:r>
            <a:r>
              <a:rPr lang="en-US" b="1" dirty="0" err="1" smtClean="0">
                <a:solidFill>
                  <a:schemeClr val="tx1"/>
                </a:solidFill>
              </a:rPr>
              <a:t>int</a:t>
            </a:r>
            <a:r>
              <a:rPr lang="en-US" dirty="0" smtClean="0">
                <a:solidFill>
                  <a:schemeClr val="tx1"/>
                </a:solidFill>
              </a:rPr>
              <a:t> </a:t>
            </a:r>
            <a:r>
              <a:rPr lang="en-US" dirty="0" err="1" smtClean="0">
                <a:solidFill>
                  <a:schemeClr val="tx1"/>
                </a:solidFill>
              </a:rPr>
              <a:t>getX</a:t>
            </a:r>
            <a:r>
              <a:rPr lang="en-US" dirty="0" smtClean="0">
                <a:solidFill>
                  <a:schemeClr val="tx1"/>
                </a:solidFill>
              </a:rPr>
              <a:t>(); </a:t>
            </a:r>
          </a:p>
          <a:p>
            <a:r>
              <a:rPr lang="en-US" dirty="0" smtClean="0">
                <a:solidFill>
                  <a:schemeClr val="tx1"/>
                </a:solidFill>
              </a:rPr>
              <a:t>	</a:t>
            </a:r>
            <a:r>
              <a:rPr lang="en-US" b="1" dirty="0" smtClean="0">
                <a:solidFill>
                  <a:schemeClr val="tx1"/>
                </a:solidFill>
              </a:rPr>
              <a:t>public</a:t>
            </a:r>
            <a:r>
              <a:rPr lang="en-US" dirty="0" smtClean="0">
                <a:solidFill>
                  <a:schemeClr val="tx1"/>
                </a:solidFill>
              </a:rPr>
              <a:t> </a:t>
            </a:r>
            <a:r>
              <a:rPr lang="en-US" b="1" dirty="0" err="1" smtClean="0">
                <a:solidFill>
                  <a:schemeClr val="tx1"/>
                </a:solidFill>
              </a:rPr>
              <a:t>int</a:t>
            </a:r>
            <a:r>
              <a:rPr lang="en-US" dirty="0" smtClean="0">
                <a:solidFill>
                  <a:schemeClr val="tx1"/>
                </a:solidFill>
              </a:rPr>
              <a:t> </a:t>
            </a:r>
            <a:r>
              <a:rPr lang="en-US" dirty="0" err="1" smtClean="0">
                <a:solidFill>
                  <a:schemeClr val="tx1"/>
                </a:solidFill>
              </a:rPr>
              <a:t>getY</a:t>
            </a:r>
            <a:r>
              <a:rPr lang="en-US" dirty="0" smtClean="0">
                <a:solidFill>
                  <a:schemeClr val="tx1"/>
                </a:solidFill>
              </a:rPr>
              <a:t>(); 	</a:t>
            </a:r>
          </a:p>
          <a:p>
            <a:r>
              <a:rPr lang="en-US" dirty="0" smtClean="0">
                <a:solidFill>
                  <a:schemeClr val="tx1"/>
                </a:solidFill>
              </a:rPr>
              <a:t>	</a:t>
            </a:r>
            <a:r>
              <a:rPr lang="en-US" b="1" dirty="0" smtClean="0">
                <a:solidFill>
                  <a:schemeClr val="tx1"/>
                </a:solidFill>
              </a:rPr>
              <a:t>public</a:t>
            </a:r>
            <a:r>
              <a:rPr lang="en-US" dirty="0" smtClean="0">
                <a:solidFill>
                  <a:schemeClr val="tx1"/>
                </a:solidFill>
              </a:rPr>
              <a:t> </a:t>
            </a:r>
            <a:r>
              <a:rPr lang="en-US" b="1" dirty="0" smtClean="0">
                <a:solidFill>
                  <a:schemeClr val="tx1"/>
                </a:solidFill>
              </a:rPr>
              <a:t>double</a:t>
            </a:r>
            <a:r>
              <a:rPr lang="en-US" dirty="0" smtClean="0">
                <a:solidFill>
                  <a:schemeClr val="tx1"/>
                </a:solidFill>
              </a:rPr>
              <a:t> </a:t>
            </a:r>
            <a:r>
              <a:rPr lang="en-US" dirty="0" err="1" smtClean="0">
                <a:solidFill>
                  <a:schemeClr val="tx1"/>
                </a:solidFill>
              </a:rPr>
              <a:t>getAngle</a:t>
            </a:r>
            <a:r>
              <a:rPr lang="en-US" dirty="0" smtClean="0">
                <a:solidFill>
                  <a:schemeClr val="tx1"/>
                </a:solidFill>
              </a:rPr>
              <a:t>(); </a:t>
            </a:r>
          </a:p>
          <a:p>
            <a:r>
              <a:rPr lang="en-US" dirty="0" smtClean="0">
                <a:solidFill>
                  <a:schemeClr val="tx1"/>
                </a:solidFill>
              </a:rPr>
              <a:t>	</a:t>
            </a:r>
            <a:r>
              <a:rPr lang="en-US" b="1" dirty="0" smtClean="0">
                <a:solidFill>
                  <a:schemeClr val="tx1"/>
                </a:solidFill>
              </a:rPr>
              <a:t>public</a:t>
            </a:r>
            <a:r>
              <a:rPr lang="en-US" dirty="0" smtClean="0">
                <a:solidFill>
                  <a:schemeClr val="tx1"/>
                </a:solidFill>
              </a:rPr>
              <a:t> </a:t>
            </a:r>
            <a:r>
              <a:rPr lang="en-US" b="1" dirty="0" smtClean="0">
                <a:solidFill>
                  <a:schemeClr val="tx1"/>
                </a:solidFill>
              </a:rPr>
              <a:t>double</a:t>
            </a:r>
            <a:r>
              <a:rPr lang="en-US" dirty="0" smtClean="0">
                <a:solidFill>
                  <a:schemeClr val="tx1"/>
                </a:solidFill>
              </a:rPr>
              <a:t> </a:t>
            </a:r>
            <a:r>
              <a:rPr lang="en-US" dirty="0" err="1" smtClean="0">
                <a:solidFill>
                  <a:schemeClr val="tx1"/>
                </a:solidFill>
              </a:rPr>
              <a:t>getRadius</a:t>
            </a:r>
            <a:r>
              <a:rPr lang="en-US" dirty="0" smtClean="0">
                <a:solidFill>
                  <a:schemeClr val="tx1"/>
                </a:solidFill>
              </a:rPr>
              <a:t>(); </a:t>
            </a:r>
          </a:p>
          <a:p>
            <a:r>
              <a:rPr lang="en-US" dirty="0" smtClean="0">
                <a:solidFill>
                  <a:schemeClr val="tx1"/>
                </a:solidFill>
              </a:rPr>
              <a:t>}</a:t>
            </a:r>
            <a:endParaRPr lang="en-US" dirty="0">
              <a:solidFill>
                <a:schemeClr val="tx1"/>
              </a:solidFill>
            </a:endParaRPr>
          </a:p>
        </p:txBody>
      </p:sp>
      <p:pic>
        <p:nvPicPr>
          <p:cNvPr id="7" name="~PP3506.WAV">
            <a:hlinkClick r:id="" action="ppaction://media"/>
          </p:cNvPr>
          <p:cNvPicPr>
            <a:picLocks noRot="1" noChangeAspect="1"/>
          </p:cNvPicPr>
          <p:nvPr>
            <a:wavAudioFile r:embed="rId1" name="~PP3506.WAV"/>
          </p:nvPr>
        </p:nvPicPr>
        <p:blipFill>
          <a:blip r:embed="rId3" cstate="print"/>
          <a:stretch>
            <a:fillRect/>
          </a:stretch>
        </p:blipFill>
        <p:spPr>
          <a:xfrm>
            <a:off x="8656638" y="6370638"/>
            <a:ext cx="304800" cy="304800"/>
          </a:xfrm>
          <a:prstGeom prst="rect">
            <a:avLst/>
          </a:prstGeom>
        </p:spPr>
      </p:pic>
    </p:spTree>
    <p:extLst>
      <p:ext uri="{BB962C8B-B14F-4D97-AF65-F5344CB8AC3E}">
        <p14:creationId xmlns="" xmlns:p14="http://schemas.microsoft.com/office/powerpoint/2010/main" val="3342237973"/>
      </p:ext>
    </p:extLst>
  </p:cSld>
  <p:clrMapOvr>
    <a:masterClrMapping/>
  </p:clrMapOvr>
  <p:transition advTm="519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ObjectEditor</a:t>
            </a:r>
            <a:r>
              <a:rPr lang="en-US" dirty="0" smtClean="0"/>
              <a:t> Point Rules</a:t>
            </a:r>
            <a:endParaRPr lang="en-US" dirty="0"/>
          </a:p>
        </p:txBody>
      </p:sp>
      <p:sp>
        <p:nvSpPr>
          <p:cNvPr id="3" name="Content Placeholder 2"/>
          <p:cNvSpPr>
            <a:spLocks noGrp="1"/>
          </p:cNvSpPr>
          <p:nvPr>
            <p:ph sz="quarter" idx="1"/>
          </p:nvPr>
        </p:nvSpPr>
        <p:spPr>
          <a:xfrm>
            <a:off x="457200" y="1295400"/>
            <a:ext cx="7924800" cy="2438400"/>
          </a:xfrm>
        </p:spPr>
        <p:txBody>
          <a:bodyPr/>
          <a:lstStyle/>
          <a:p>
            <a:r>
              <a:rPr lang="en-US" dirty="0" smtClean="0"/>
              <a:t>An object is recognized as a point representation if:</a:t>
            </a:r>
          </a:p>
          <a:p>
            <a:pPr lvl="1"/>
            <a:r>
              <a:rPr lang="en-US" dirty="0" smtClean="0"/>
              <a:t>Its interface or class has the string “Point” in its name or has a </a:t>
            </a:r>
            <a:r>
              <a:rPr lang="en-US" dirty="0"/>
              <a:t>P</a:t>
            </a:r>
            <a:r>
              <a:rPr lang="en-US" dirty="0" smtClean="0"/>
              <a:t>oint annotation</a:t>
            </a:r>
          </a:p>
          <a:p>
            <a:pPr lvl="1"/>
            <a:r>
              <a:rPr lang="en-US" dirty="0" smtClean="0"/>
              <a:t>It has (read-only)  </a:t>
            </a:r>
            <a:r>
              <a:rPr lang="en-US" dirty="0" err="1" smtClean="0"/>
              <a:t>int</a:t>
            </a:r>
            <a:r>
              <a:rPr lang="en-US" dirty="0" smtClean="0"/>
              <a:t> properties, X and Y, representing Cartesian window coordinates</a:t>
            </a:r>
          </a:p>
          <a:p>
            <a:pPr lvl="1"/>
            <a:r>
              <a:rPr lang="en-US" dirty="0" smtClean="0"/>
              <a:t>Can have additional properties</a:t>
            </a:r>
            <a:endParaRPr lang="en-US" dirty="0"/>
          </a:p>
        </p:txBody>
      </p:sp>
      <p:sp>
        <p:nvSpPr>
          <p:cNvPr id="4" name="Rectangle 3"/>
          <p:cNvSpPr/>
          <p:nvPr/>
        </p:nvSpPr>
        <p:spPr>
          <a:xfrm>
            <a:off x="609600" y="3810000"/>
            <a:ext cx="8153400" cy="2438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dirty="0" smtClean="0">
                <a:solidFill>
                  <a:schemeClr val="tx1"/>
                </a:solidFill>
              </a:rPr>
              <a:t>@</a:t>
            </a:r>
            <a:r>
              <a:rPr lang="en-US" dirty="0" err="1" smtClean="0">
                <a:solidFill>
                  <a:schemeClr val="tx1"/>
                </a:solidFill>
              </a:rPr>
              <a:t>StructurePattern</a:t>
            </a:r>
            <a:r>
              <a:rPr lang="en-US" dirty="0" smtClean="0">
                <a:solidFill>
                  <a:schemeClr val="tx1"/>
                </a:solidFill>
              </a:rPr>
              <a:t>(</a:t>
            </a:r>
            <a:r>
              <a:rPr lang="en-US" dirty="0" err="1" smtClean="0">
                <a:solidFill>
                  <a:schemeClr val="tx1"/>
                </a:solidFill>
              </a:rPr>
              <a:t>StructurePatternNames.POINT_PATTERN</a:t>
            </a:r>
            <a:r>
              <a:rPr lang="en-US" dirty="0" smtClean="0">
                <a:solidFill>
                  <a:schemeClr val="tx1"/>
                </a:solidFill>
              </a:rPr>
              <a:t>) </a:t>
            </a:r>
          </a:p>
          <a:p>
            <a:r>
              <a:rPr lang="en-US" b="1" dirty="0" smtClean="0">
                <a:solidFill>
                  <a:schemeClr val="tx1"/>
                </a:solidFill>
              </a:rPr>
              <a:t>public</a:t>
            </a:r>
            <a:r>
              <a:rPr lang="en-US" dirty="0" smtClean="0">
                <a:solidFill>
                  <a:schemeClr val="tx1"/>
                </a:solidFill>
              </a:rPr>
              <a:t> </a:t>
            </a:r>
            <a:r>
              <a:rPr lang="en-US" b="1" dirty="0" smtClean="0">
                <a:solidFill>
                  <a:schemeClr val="tx1"/>
                </a:solidFill>
              </a:rPr>
              <a:t>interface</a:t>
            </a:r>
            <a:r>
              <a:rPr lang="en-US" dirty="0" smtClean="0">
                <a:solidFill>
                  <a:schemeClr val="tx1"/>
                </a:solidFill>
              </a:rPr>
              <a:t> </a:t>
            </a:r>
            <a:r>
              <a:rPr lang="en-US" dirty="0" err="1" smtClean="0">
                <a:solidFill>
                  <a:schemeClr val="tx1"/>
                </a:solidFill>
              </a:rPr>
              <a:t>CartesianPoint</a:t>
            </a:r>
            <a:r>
              <a:rPr lang="en-US" dirty="0" smtClean="0">
                <a:solidFill>
                  <a:schemeClr val="tx1"/>
                </a:solidFill>
              </a:rPr>
              <a:t> {</a:t>
            </a:r>
          </a:p>
          <a:p>
            <a:r>
              <a:rPr lang="en-US" dirty="0" smtClean="0">
                <a:solidFill>
                  <a:schemeClr val="tx1"/>
                </a:solidFill>
              </a:rPr>
              <a:t>	</a:t>
            </a:r>
            <a:r>
              <a:rPr lang="en-US" b="1" dirty="0" smtClean="0">
                <a:solidFill>
                  <a:schemeClr val="tx1"/>
                </a:solidFill>
              </a:rPr>
              <a:t>public</a:t>
            </a:r>
            <a:r>
              <a:rPr lang="en-US" dirty="0" smtClean="0">
                <a:solidFill>
                  <a:schemeClr val="tx1"/>
                </a:solidFill>
              </a:rPr>
              <a:t> </a:t>
            </a:r>
            <a:r>
              <a:rPr lang="en-US" b="1" dirty="0" err="1" smtClean="0">
                <a:solidFill>
                  <a:schemeClr val="tx1"/>
                </a:solidFill>
              </a:rPr>
              <a:t>int</a:t>
            </a:r>
            <a:r>
              <a:rPr lang="en-US" dirty="0" smtClean="0">
                <a:solidFill>
                  <a:schemeClr val="tx1"/>
                </a:solidFill>
              </a:rPr>
              <a:t> </a:t>
            </a:r>
            <a:r>
              <a:rPr lang="en-US" dirty="0" err="1" smtClean="0">
                <a:solidFill>
                  <a:schemeClr val="tx1"/>
                </a:solidFill>
              </a:rPr>
              <a:t>getX</a:t>
            </a:r>
            <a:r>
              <a:rPr lang="en-US" dirty="0" smtClean="0">
                <a:solidFill>
                  <a:schemeClr val="tx1"/>
                </a:solidFill>
              </a:rPr>
              <a:t>(); </a:t>
            </a:r>
          </a:p>
          <a:p>
            <a:r>
              <a:rPr lang="en-US" dirty="0" smtClean="0">
                <a:solidFill>
                  <a:schemeClr val="tx1"/>
                </a:solidFill>
              </a:rPr>
              <a:t>	</a:t>
            </a:r>
            <a:r>
              <a:rPr lang="en-US" b="1" dirty="0" smtClean="0">
                <a:solidFill>
                  <a:schemeClr val="tx1"/>
                </a:solidFill>
              </a:rPr>
              <a:t>public</a:t>
            </a:r>
            <a:r>
              <a:rPr lang="en-US" dirty="0" smtClean="0">
                <a:solidFill>
                  <a:schemeClr val="tx1"/>
                </a:solidFill>
              </a:rPr>
              <a:t> </a:t>
            </a:r>
            <a:r>
              <a:rPr lang="en-US" b="1" dirty="0" err="1" smtClean="0">
                <a:solidFill>
                  <a:schemeClr val="tx1"/>
                </a:solidFill>
              </a:rPr>
              <a:t>int</a:t>
            </a:r>
            <a:r>
              <a:rPr lang="en-US" dirty="0" smtClean="0">
                <a:solidFill>
                  <a:schemeClr val="tx1"/>
                </a:solidFill>
              </a:rPr>
              <a:t> </a:t>
            </a:r>
            <a:r>
              <a:rPr lang="en-US" dirty="0" err="1" smtClean="0">
                <a:solidFill>
                  <a:schemeClr val="tx1"/>
                </a:solidFill>
              </a:rPr>
              <a:t>getY</a:t>
            </a:r>
            <a:r>
              <a:rPr lang="en-US" dirty="0" smtClean="0">
                <a:solidFill>
                  <a:schemeClr val="tx1"/>
                </a:solidFill>
              </a:rPr>
              <a:t>();</a:t>
            </a:r>
          </a:p>
          <a:p>
            <a:r>
              <a:rPr lang="en-US" dirty="0" smtClean="0">
                <a:solidFill>
                  <a:schemeClr val="tx1"/>
                </a:solidFill>
              </a:rPr>
              <a:t>}</a:t>
            </a:r>
            <a:endParaRPr lang="en-US" dirty="0">
              <a:solidFill>
                <a:schemeClr val="tx1"/>
              </a:solidFill>
            </a:endParaRPr>
          </a:p>
        </p:txBody>
      </p:sp>
      <p:pic>
        <p:nvPicPr>
          <p:cNvPr id="7" name="~PP1968.WAV">
            <a:hlinkClick r:id="" action="ppaction://media"/>
          </p:cNvPr>
          <p:cNvPicPr>
            <a:picLocks noRot="1" noChangeAspect="1"/>
          </p:cNvPicPr>
          <p:nvPr>
            <a:wavAudioFile r:embed="rId1" name="~PP1968.WAV"/>
          </p:nvPr>
        </p:nvPicPr>
        <p:blipFill>
          <a:blip r:embed="rId3" cstate="print"/>
          <a:stretch>
            <a:fillRect/>
          </a:stretch>
        </p:blipFill>
        <p:spPr>
          <a:xfrm>
            <a:off x="8656638" y="6370638"/>
            <a:ext cx="304800" cy="304800"/>
          </a:xfrm>
          <a:prstGeom prst="rect">
            <a:avLst/>
          </a:prstGeom>
        </p:spPr>
      </p:pic>
    </p:spTree>
    <p:extLst>
      <p:ext uri="{BB962C8B-B14F-4D97-AF65-F5344CB8AC3E}">
        <p14:creationId xmlns="" xmlns:p14="http://schemas.microsoft.com/office/powerpoint/2010/main" val="4205331507"/>
      </p:ext>
    </p:extLst>
  </p:cSld>
  <p:clrMapOvr>
    <a:masterClrMapping/>
  </p:clrMapOvr>
  <p:transition advTm="24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ObjectEditor</a:t>
            </a:r>
            <a:r>
              <a:rPr lang="en-US" dirty="0" smtClean="0"/>
              <a:t> Point Rules</a:t>
            </a:r>
            <a:endParaRPr lang="en-US" dirty="0"/>
          </a:p>
        </p:txBody>
      </p:sp>
      <p:sp>
        <p:nvSpPr>
          <p:cNvPr id="3" name="Content Placeholder 2"/>
          <p:cNvSpPr>
            <a:spLocks noGrp="1"/>
          </p:cNvSpPr>
          <p:nvPr>
            <p:ph sz="quarter" idx="1"/>
          </p:nvPr>
        </p:nvSpPr>
        <p:spPr>
          <a:xfrm>
            <a:off x="457200" y="1295400"/>
            <a:ext cx="7924800" cy="2438400"/>
          </a:xfrm>
        </p:spPr>
        <p:txBody>
          <a:bodyPr/>
          <a:lstStyle/>
          <a:p>
            <a:r>
              <a:rPr lang="en-US" dirty="0" smtClean="0"/>
              <a:t>An object is recognized as a point representation if:</a:t>
            </a:r>
          </a:p>
          <a:p>
            <a:pPr lvl="1"/>
            <a:r>
              <a:rPr lang="en-US" dirty="0" smtClean="0"/>
              <a:t>Its interface or class has the string “Point” in its name or has a </a:t>
            </a:r>
            <a:r>
              <a:rPr lang="en-US" dirty="0"/>
              <a:t>P</a:t>
            </a:r>
            <a:r>
              <a:rPr lang="en-US" dirty="0" smtClean="0"/>
              <a:t>oint annotation</a:t>
            </a:r>
          </a:p>
          <a:p>
            <a:pPr lvl="1"/>
            <a:r>
              <a:rPr lang="en-US" dirty="0" smtClean="0"/>
              <a:t>It has (read-only)  </a:t>
            </a:r>
            <a:r>
              <a:rPr lang="en-US" dirty="0" err="1" smtClean="0"/>
              <a:t>int</a:t>
            </a:r>
            <a:r>
              <a:rPr lang="en-US" dirty="0" smtClean="0"/>
              <a:t> properties, X and Y, representing Cartesian window coordinates</a:t>
            </a:r>
          </a:p>
          <a:p>
            <a:pPr lvl="1"/>
            <a:r>
              <a:rPr lang="en-US" dirty="0" smtClean="0"/>
              <a:t>Can have additional properties</a:t>
            </a:r>
            <a:endParaRPr lang="en-US" dirty="0"/>
          </a:p>
        </p:txBody>
      </p:sp>
      <p:sp>
        <p:nvSpPr>
          <p:cNvPr id="4" name="Rectangle 3"/>
          <p:cNvSpPr/>
          <p:nvPr/>
        </p:nvSpPr>
        <p:spPr>
          <a:xfrm>
            <a:off x="609600" y="3810000"/>
            <a:ext cx="8153400" cy="2438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dirty="0" smtClean="0">
                <a:solidFill>
                  <a:schemeClr val="tx1"/>
                </a:solidFill>
              </a:rPr>
              <a:t>@</a:t>
            </a:r>
            <a:r>
              <a:rPr lang="en-US" dirty="0" err="1" smtClean="0">
                <a:solidFill>
                  <a:schemeClr val="tx1"/>
                </a:solidFill>
              </a:rPr>
              <a:t>StructurePattern</a:t>
            </a:r>
            <a:r>
              <a:rPr lang="en-US" dirty="0" smtClean="0">
                <a:solidFill>
                  <a:schemeClr val="tx1"/>
                </a:solidFill>
              </a:rPr>
              <a:t>(</a:t>
            </a:r>
            <a:r>
              <a:rPr lang="en-US" dirty="0" err="1" smtClean="0">
                <a:solidFill>
                  <a:schemeClr val="tx1"/>
                </a:solidFill>
              </a:rPr>
              <a:t>StructurePatternNames.POINT_PATTERN</a:t>
            </a:r>
            <a:r>
              <a:rPr lang="en-US" dirty="0" smtClean="0">
                <a:solidFill>
                  <a:schemeClr val="tx1"/>
                </a:solidFill>
              </a:rPr>
              <a:t>) </a:t>
            </a:r>
          </a:p>
          <a:p>
            <a:r>
              <a:rPr lang="en-US" b="1" dirty="0" smtClean="0">
                <a:solidFill>
                  <a:schemeClr val="tx1"/>
                </a:solidFill>
              </a:rPr>
              <a:t>public</a:t>
            </a:r>
            <a:r>
              <a:rPr lang="en-US" dirty="0" smtClean="0">
                <a:solidFill>
                  <a:schemeClr val="tx1"/>
                </a:solidFill>
              </a:rPr>
              <a:t> </a:t>
            </a:r>
            <a:r>
              <a:rPr lang="en-US" b="1" dirty="0" smtClean="0">
                <a:solidFill>
                  <a:schemeClr val="tx1"/>
                </a:solidFill>
              </a:rPr>
              <a:t>interface</a:t>
            </a:r>
            <a:r>
              <a:rPr lang="en-US" dirty="0" smtClean="0">
                <a:solidFill>
                  <a:schemeClr val="tx1"/>
                </a:solidFill>
              </a:rPr>
              <a:t> </a:t>
            </a:r>
            <a:r>
              <a:rPr lang="en-US" dirty="0" err="1" smtClean="0">
                <a:solidFill>
                  <a:schemeClr val="tx1"/>
                </a:solidFill>
              </a:rPr>
              <a:t>CartesianPoint</a:t>
            </a:r>
            <a:r>
              <a:rPr lang="en-US" dirty="0" smtClean="0">
                <a:solidFill>
                  <a:schemeClr val="tx1"/>
                </a:solidFill>
              </a:rPr>
              <a:t> {</a:t>
            </a:r>
          </a:p>
          <a:p>
            <a:r>
              <a:rPr lang="en-US" dirty="0" smtClean="0">
                <a:solidFill>
                  <a:schemeClr val="tx1"/>
                </a:solidFill>
              </a:rPr>
              <a:t>	</a:t>
            </a:r>
            <a:r>
              <a:rPr lang="en-US" b="1" dirty="0" smtClean="0">
                <a:solidFill>
                  <a:schemeClr val="tx1"/>
                </a:solidFill>
              </a:rPr>
              <a:t>public</a:t>
            </a:r>
            <a:r>
              <a:rPr lang="en-US" dirty="0" smtClean="0">
                <a:solidFill>
                  <a:schemeClr val="tx1"/>
                </a:solidFill>
              </a:rPr>
              <a:t> </a:t>
            </a:r>
            <a:r>
              <a:rPr lang="en-US" b="1" dirty="0" err="1" smtClean="0">
                <a:solidFill>
                  <a:schemeClr val="tx1"/>
                </a:solidFill>
              </a:rPr>
              <a:t>int</a:t>
            </a:r>
            <a:r>
              <a:rPr lang="en-US" dirty="0" smtClean="0">
                <a:solidFill>
                  <a:schemeClr val="tx1"/>
                </a:solidFill>
              </a:rPr>
              <a:t> </a:t>
            </a:r>
            <a:r>
              <a:rPr lang="en-US" dirty="0" err="1" smtClean="0">
                <a:solidFill>
                  <a:schemeClr val="tx1"/>
                </a:solidFill>
              </a:rPr>
              <a:t>getX</a:t>
            </a:r>
            <a:r>
              <a:rPr lang="en-US" dirty="0" smtClean="0">
                <a:solidFill>
                  <a:schemeClr val="tx1"/>
                </a:solidFill>
              </a:rPr>
              <a:t>(); </a:t>
            </a:r>
          </a:p>
          <a:p>
            <a:r>
              <a:rPr lang="en-US" dirty="0" smtClean="0">
                <a:solidFill>
                  <a:schemeClr val="tx1"/>
                </a:solidFill>
              </a:rPr>
              <a:t>	</a:t>
            </a:r>
            <a:r>
              <a:rPr lang="en-US" b="1" dirty="0" smtClean="0">
                <a:solidFill>
                  <a:schemeClr val="tx1"/>
                </a:solidFill>
              </a:rPr>
              <a:t>public</a:t>
            </a:r>
            <a:r>
              <a:rPr lang="en-US" dirty="0" smtClean="0">
                <a:solidFill>
                  <a:schemeClr val="tx1"/>
                </a:solidFill>
              </a:rPr>
              <a:t> </a:t>
            </a:r>
            <a:r>
              <a:rPr lang="en-US" b="1" dirty="0" err="1" smtClean="0">
                <a:solidFill>
                  <a:schemeClr val="tx1"/>
                </a:solidFill>
              </a:rPr>
              <a:t>int</a:t>
            </a:r>
            <a:r>
              <a:rPr lang="en-US" dirty="0" smtClean="0">
                <a:solidFill>
                  <a:schemeClr val="tx1"/>
                </a:solidFill>
              </a:rPr>
              <a:t> </a:t>
            </a:r>
            <a:r>
              <a:rPr lang="en-US" dirty="0" err="1" smtClean="0">
                <a:solidFill>
                  <a:schemeClr val="tx1"/>
                </a:solidFill>
              </a:rPr>
              <a:t>getY</a:t>
            </a:r>
            <a:r>
              <a:rPr lang="en-US" dirty="0" smtClean="0">
                <a:solidFill>
                  <a:schemeClr val="tx1"/>
                </a:solidFill>
              </a:rPr>
              <a:t>();</a:t>
            </a:r>
          </a:p>
          <a:p>
            <a:r>
              <a:rPr lang="en-US" dirty="0">
                <a:solidFill>
                  <a:schemeClr val="tx1"/>
                </a:solidFill>
              </a:rPr>
              <a:t>	</a:t>
            </a:r>
            <a:r>
              <a:rPr lang="en-US" b="1" dirty="0" smtClean="0">
                <a:solidFill>
                  <a:schemeClr val="tx1"/>
                </a:solidFill>
              </a:rPr>
              <a:t>public void </a:t>
            </a:r>
            <a:r>
              <a:rPr lang="en-US" dirty="0" err="1" smtClean="0">
                <a:solidFill>
                  <a:schemeClr val="tx1"/>
                </a:solidFill>
              </a:rPr>
              <a:t>setX</a:t>
            </a:r>
            <a:r>
              <a:rPr lang="en-US" dirty="0" smtClean="0">
                <a:solidFill>
                  <a:schemeClr val="tx1"/>
                </a:solidFill>
              </a:rPr>
              <a:t>(</a:t>
            </a:r>
            <a:r>
              <a:rPr lang="en-US" b="1" dirty="0" err="1" smtClean="0">
                <a:solidFill>
                  <a:schemeClr val="tx1"/>
                </a:solidFill>
              </a:rPr>
              <a:t>int</a:t>
            </a:r>
            <a:r>
              <a:rPr lang="en-US" dirty="0" smtClean="0">
                <a:solidFill>
                  <a:schemeClr val="tx1"/>
                </a:solidFill>
              </a:rPr>
              <a:t> </a:t>
            </a:r>
            <a:r>
              <a:rPr lang="en-US" dirty="0" err="1" smtClean="0">
                <a:solidFill>
                  <a:schemeClr val="tx1"/>
                </a:solidFill>
              </a:rPr>
              <a:t>newVal</a:t>
            </a:r>
            <a:r>
              <a:rPr lang="en-US" dirty="0" smtClean="0">
                <a:solidFill>
                  <a:schemeClr val="tx1"/>
                </a:solidFill>
              </a:rPr>
              <a:t>);</a:t>
            </a:r>
          </a:p>
          <a:p>
            <a:r>
              <a:rPr lang="en-US" dirty="0" smtClean="0">
                <a:solidFill>
                  <a:schemeClr val="tx1"/>
                </a:solidFill>
              </a:rPr>
              <a:t>}</a:t>
            </a:r>
            <a:endParaRPr lang="en-US" dirty="0">
              <a:solidFill>
                <a:schemeClr val="tx1"/>
              </a:solidFill>
            </a:endParaRPr>
          </a:p>
        </p:txBody>
      </p:sp>
      <p:pic>
        <p:nvPicPr>
          <p:cNvPr id="7" name="~PP226.WAV">
            <a:hlinkClick r:id="" action="ppaction://media"/>
          </p:cNvPr>
          <p:cNvPicPr>
            <a:picLocks noRot="1" noChangeAspect="1"/>
          </p:cNvPicPr>
          <p:nvPr>
            <a:wavAudioFile r:embed="rId1" name="~PP226.WAV"/>
          </p:nvPr>
        </p:nvPicPr>
        <p:blipFill>
          <a:blip r:embed="rId3" cstate="print"/>
          <a:stretch>
            <a:fillRect/>
          </a:stretch>
        </p:blipFill>
        <p:spPr>
          <a:xfrm>
            <a:off x="8656638" y="6370638"/>
            <a:ext cx="304800" cy="304800"/>
          </a:xfrm>
          <a:prstGeom prst="rect">
            <a:avLst/>
          </a:prstGeom>
        </p:spPr>
      </p:pic>
    </p:spTree>
    <p:extLst>
      <p:ext uri="{BB962C8B-B14F-4D97-AF65-F5344CB8AC3E}">
        <p14:creationId xmlns="" xmlns:p14="http://schemas.microsoft.com/office/powerpoint/2010/main" val="2601823185"/>
      </p:ext>
    </p:extLst>
  </p:cSld>
  <p:clrMapOvr>
    <a:masterClrMapping/>
  </p:clrMapOvr>
  <p:transition advTm="104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ObjectEditor</a:t>
            </a:r>
            <a:r>
              <a:rPr lang="en-US" dirty="0" smtClean="0"/>
              <a:t> Point Rules</a:t>
            </a:r>
            <a:endParaRPr lang="en-US" dirty="0"/>
          </a:p>
        </p:txBody>
      </p:sp>
      <p:sp>
        <p:nvSpPr>
          <p:cNvPr id="3" name="Content Placeholder 2"/>
          <p:cNvSpPr>
            <a:spLocks noGrp="1"/>
          </p:cNvSpPr>
          <p:nvPr>
            <p:ph sz="quarter" idx="1"/>
          </p:nvPr>
        </p:nvSpPr>
        <p:spPr>
          <a:xfrm>
            <a:off x="457200" y="1295400"/>
            <a:ext cx="7924800" cy="2438400"/>
          </a:xfrm>
        </p:spPr>
        <p:txBody>
          <a:bodyPr/>
          <a:lstStyle/>
          <a:p>
            <a:r>
              <a:rPr lang="en-US" dirty="0" smtClean="0"/>
              <a:t>An object is recognized as a point representation if:</a:t>
            </a:r>
          </a:p>
          <a:p>
            <a:pPr lvl="1"/>
            <a:r>
              <a:rPr lang="en-US" dirty="0" smtClean="0"/>
              <a:t>Its interface or class has the string “Point” in its name or has a </a:t>
            </a:r>
            <a:r>
              <a:rPr lang="en-US" dirty="0"/>
              <a:t>P</a:t>
            </a:r>
            <a:r>
              <a:rPr lang="en-US" dirty="0" smtClean="0"/>
              <a:t>oint annotation</a:t>
            </a:r>
          </a:p>
          <a:p>
            <a:pPr lvl="1"/>
            <a:r>
              <a:rPr lang="en-US" dirty="0" smtClean="0"/>
              <a:t>It has (read-only)  </a:t>
            </a:r>
            <a:r>
              <a:rPr lang="en-US" dirty="0" err="1" smtClean="0"/>
              <a:t>int</a:t>
            </a:r>
            <a:r>
              <a:rPr lang="en-US" dirty="0" smtClean="0"/>
              <a:t> properties, X and Y, representing Cartesian window coordinates</a:t>
            </a:r>
          </a:p>
          <a:p>
            <a:pPr lvl="1"/>
            <a:r>
              <a:rPr lang="en-US" dirty="0" smtClean="0"/>
              <a:t>Can have additional properties</a:t>
            </a:r>
            <a:endParaRPr lang="en-US" dirty="0"/>
          </a:p>
        </p:txBody>
      </p:sp>
      <p:sp>
        <p:nvSpPr>
          <p:cNvPr id="4" name="Rectangle 3"/>
          <p:cNvSpPr/>
          <p:nvPr/>
        </p:nvSpPr>
        <p:spPr>
          <a:xfrm>
            <a:off x="609600" y="3810000"/>
            <a:ext cx="8153400" cy="2438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dirty="0" smtClean="0">
                <a:solidFill>
                  <a:schemeClr val="tx1"/>
                </a:solidFill>
              </a:rPr>
              <a:t>@</a:t>
            </a:r>
            <a:r>
              <a:rPr lang="en-US" dirty="0" err="1" smtClean="0">
                <a:solidFill>
                  <a:schemeClr val="tx1"/>
                </a:solidFill>
              </a:rPr>
              <a:t>StructurePattern</a:t>
            </a:r>
            <a:r>
              <a:rPr lang="en-US" dirty="0" smtClean="0">
                <a:solidFill>
                  <a:schemeClr val="tx1"/>
                </a:solidFill>
              </a:rPr>
              <a:t>(</a:t>
            </a:r>
            <a:r>
              <a:rPr lang="en-US" dirty="0" err="1" smtClean="0">
                <a:solidFill>
                  <a:schemeClr val="tx1"/>
                </a:solidFill>
              </a:rPr>
              <a:t>StructurePatternNames.POINT_PATTERN</a:t>
            </a:r>
            <a:r>
              <a:rPr lang="en-US" dirty="0" smtClean="0">
                <a:solidFill>
                  <a:schemeClr val="tx1"/>
                </a:solidFill>
              </a:rPr>
              <a:t>) </a:t>
            </a:r>
          </a:p>
          <a:p>
            <a:r>
              <a:rPr lang="en-US" b="1" dirty="0" smtClean="0">
                <a:solidFill>
                  <a:schemeClr val="tx1"/>
                </a:solidFill>
              </a:rPr>
              <a:t>public</a:t>
            </a:r>
            <a:r>
              <a:rPr lang="en-US" dirty="0" smtClean="0">
                <a:solidFill>
                  <a:schemeClr val="tx1"/>
                </a:solidFill>
              </a:rPr>
              <a:t> </a:t>
            </a:r>
            <a:r>
              <a:rPr lang="en-US" b="1" dirty="0" smtClean="0">
                <a:solidFill>
                  <a:schemeClr val="tx1"/>
                </a:solidFill>
              </a:rPr>
              <a:t>interface</a:t>
            </a:r>
            <a:r>
              <a:rPr lang="en-US" dirty="0" smtClean="0">
                <a:solidFill>
                  <a:schemeClr val="tx1"/>
                </a:solidFill>
              </a:rPr>
              <a:t> </a:t>
            </a:r>
            <a:r>
              <a:rPr lang="en-US" dirty="0" err="1" smtClean="0">
                <a:solidFill>
                  <a:schemeClr val="tx1"/>
                </a:solidFill>
              </a:rPr>
              <a:t>CartesianPoint</a:t>
            </a:r>
            <a:r>
              <a:rPr lang="en-US" dirty="0" smtClean="0">
                <a:solidFill>
                  <a:schemeClr val="tx1"/>
                </a:solidFill>
              </a:rPr>
              <a:t> {</a:t>
            </a:r>
          </a:p>
          <a:p>
            <a:r>
              <a:rPr lang="en-US" dirty="0" smtClean="0">
                <a:solidFill>
                  <a:schemeClr val="tx1"/>
                </a:solidFill>
              </a:rPr>
              <a:t>	</a:t>
            </a:r>
            <a:r>
              <a:rPr lang="en-US" b="1" dirty="0" smtClean="0">
                <a:solidFill>
                  <a:schemeClr val="tx1"/>
                </a:solidFill>
              </a:rPr>
              <a:t>public</a:t>
            </a:r>
            <a:r>
              <a:rPr lang="en-US" dirty="0" smtClean="0">
                <a:solidFill>
                  <a:schemeClr val="tx1"/>
                </a:solidFill>
              </a:rPr>
              <a:t> </a:t>
            </a:r>
            <a:r>
              <a:rPr lang="en-US" b="1" dirty="0" err="1" smtClean="0">
                <a:solidFill>
                  <a:schemeClr val="tx1"/>
                </a:solidFill>
              </a:rPr>
              <a:t>int</a:t>
            </a:r>
            <a:r>
              <a:rPr lang="en-US" dirty="0" smtClean="0">
                <a:solidFill>
                  <a:schemeClr val="tx1"/>
                </a:solidFill>
              </a:rPr>
              <a:t> </a:t>
            </a:r>
            <a:r>
              <a:rPr lang="en-US" dirty="0" err="1" smtClean="0">
                <a:solidFill>
                  <a:schemeClr val="tx1"/>
                </a:solidFill>
              </a:rPr>
              <a:t>getX</a:t>
            </a:r>
            <a:r>
              <a:rPr lang="en-US" dirty="0" smtClean="0">
                <a:solidFill>
                  <a:schemeClr val="tx1"/>
                </a:solidFill>
              </a:rPr>
              <a:t>(); </a:t>
            </a:r>
          </a:p>
          <a:p>
            <a:r>
              <a:rPr lang="en-US" dirty="0" smtClean="0">
                <a:solidFill>
                  <a:schemeClr val="tx1"/>
                </a:solidFill>
              </a:rPr>
              <a:t>	</a:t>
            </a:r>
            <a:r>
              <a:rPr lang="en-US" b="1" dirty="0" smtClean="0">
                <a:solidFill>
                  <a:schemeClr val="tx1"/>
                </a:solidFill>
              </a:rPr>
              <a:t>public</a:t>
            </a:r>
            <a:r>
              <a:rPr lang="en-US" dirty="0" smtClean="0">
                <a:solidFill>
                  <a:schemeClr val="tx1"/>
                </a:solidFill>
              </a:rPr>
              <a:t> </a:t>
            </a:r>
            <a:r>
              <a:rPr lang="en-US" b="1" dirty="0" err="1" smtClean="0">
                <a:solidFill>
                  <a:schemeClr val="tx1"/>
                </a:solidFill>
              </a:rPr>
              <a:t>int</a:t>
            </a:r>
            <a:r>
              <a:rPr lang="en-US" dirty="0" smtClean="0">
                <a:solidFill>
                  <a:schemeClr val="tx1"/>
                </a:solidFill>
              </a:rPr>
              <a:t> </a:t>
            </a:r>
            <a:r>
              <a:rPr lang="en-US" dirty="0" err="1" smtClean="0">
                <a:solidFill>
                  <a:schemeClr val="tx1"/>
                </a:solidFill>
              </a:rPr>
              <a:t>getY</a:t>
            </a:r>
            <a:r>
              <a:rPr lang="en-US" dirty="0" smtClean="0">
                <a:solidFill>
                  <a:schemeClr val="tx1"/>
                </a:solidFill>
              </a:rPr>
              <a:t>();</a:t>
            </a:r>
          </a:p>
          <a:p>
            <a:r>
              <a:rPr lang="en-US" dirty="0">
                <a:solidFill>
                  <a:schemeClr val="tx1"/>
                </a:solidFill>
              </a:rPr>
              <a:t>	</a:t>
            </a:r>
            <a:r>
              <a:rPr lang="en-US" b="1" dirty="0" smtClean="0">
                <a:solidFill>
                  <a:schemeClr val="tx1"/>
                </a:solidFill>
              </a:rPr>
              <a:t>public </a:t>
            </a:r>
            <a:r>
              <a:rPr lang="en-US" dirty="0" err="1" smtClean="0">
                <a:solidFill>
                  <a:schemeClr val="tx1"/>
                </a:solidFill>
              </a:rPr>
              <a:t>PolarPoint</a:t>
            </a:r>
            <a:r>
              <a:rPr lang="en-US" b="1" dirty="0" smtClean="0">
                <a:solidFill>
                  <a:schemeClr val="tx1"/>
                </a:solidFill>
              </a:rPr>
              <a:t> </a:t>
            </a:r>
            <a:r>
              <a:rPr lang="en-US" dirty="0" err="1" smtClean="0">
                <a:solidFill>
                  <a:schemeClr val="tx1"/>
                </a:solidFill>
              </a:rPr>
              <a:t>toPolarPoint</a:t>
            </a:r>
            <a:r>
              <a:rPr lang="en-US" dirty="0" smtClean="0">
                <a:solidFill>
                  <a:schemeClr val="tx1"/>
                </a:solidFill>
              </a:rPr>
              <a:t>();</a:t>
            </a:r>
          </a:p>
          <a:p>
            <a:r>
              <a:rPr lang="en-US" dirty="0" smtClean="0">
                <a:solidFill>
                  <a:schemeClr val="tx1"/>
                </a:solidFill>
              </a:rPr>
              <a:t>}</a:t>
            </a:r>
            <a:endParaRPr lang="en-US" dirty="0">
              <a:solidFill>
                <a:schemeClr val="tx1"/>
              </a:solidFill>
            </a:endParaRPr>
          </a:p>
        </p:txBody>
      </p:sp>
      <p:pic>
        <p:nvPicPr>
          <p:cNvPr id="7" name="~PP2250.WAV">
            <a:hlinkClick r:id="" action="ppaction://media"/>
          </p:cNvPr>
          <p:cNvPicPr>
            <a:picLocks noRot="1" noChangeAspect="1"/>
          </p:cNvPicPr>
          <p:nvPr>
            <a:wavAudioFile r:embed="rId1" name="~PP2250.WAV"/>
          </p:nvPr>
        </p:nvPicPr>
        <p:blipFill>
          <a:blip r:embed="rId3" cstate="print"/>
          <a:stretch>
            <a:fillRect/>
          </a:stretch>
        </p:blipFill>
        <p:spPr>
          <a:xfrm>
            <a:off x="8656638" y="6370638"/>
            <a:ext cx="304800" cy="304800"/>
          </a:xfrm>
          <a:prstGeom prst="rect">
            <a:avLst/>
          </a:prstGeom>
        </p:spPr>
      </p:pic>
    </p:spTree>
    <p:extLst>
      <p:ext uri="{BB962C8B-B14F-4D97-AF65-F5344CB8AC3E}">
        <p14:creationId xmlns="" xmlns:p14="http://schemas.microsoft.com/office/powerpoint/2010/main" val="663936512"/>
      </p:ext>
    </p:extLst>
  </p:cSld>
  <p:clrMapOvr>
    <a:masterClrMapping/>
  </p:clrMapOvr>
  <p:transition advTm="183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Interfaces vs. Patterns</a:t>
            </a:r>
            <a:endParaRPr lang="en-US" dirty="0"/>
          </a:p>
        </p:txBody>
      </p:sp>
      <p:sp>
        <p:nvSpPr>
          <p:cNvPr id="7" name="Rectangle 6"/>
          <p:cNvSpPr/>
          <p:nvPr/>
        </p:nvSpPr>
        <p:spPr>
          <a:xfrm>
            <a:off x="418530" y="1371600"/>
            <a:ext cx="8039669" cy="9144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p>
            <a:pPr algn="ctr"/>
            <a:r>
              <a:rPr lang="en-US" dirty="0">
                <a:latin typeface="Calibri" pitchFamily="34" charset="0"/>
                <a:cs typeface="Calibri" pitchFamily="34" charset="0"/>
              </a:rPr>
              <a:t>In part 1 of Assignment 5, we are required to create a line class that implements the line pattern for Object Editor and line interface. </a:t>
            </a:r>
            <a:r>
              <a:rPr lang="en-US" dirty="0" smtClean="0">
                <a:latin typeface="Calibri" pitchFamily="34" charset="0"/>
                <a:cs typeface="Calibri" pitchFamily="34" charset="0"/>
              </a:rPr>
              <a:t> </a:t>
            </a:r>
            <a:r>
              <a:rPr lang="en-US" dirty="0" err="1" smtClean="0">
                <a:latin typeface="Calibri" pitchFamily="34" charset="0"/>
                <a:cs typeface="Calibri" pitchFamily="34" charset="0"/>
              </a:rPr>
              <a:t>Tianwen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Gu</a:t>
            </a:r>
            <a:r>
              <a:rPr lang="en-US" dirty="0">
                <a:latin typeface="Calibri" pitchFamily="34" charset="0"/>
                <a:cs typeface="Calibri" pitchFamily="34" charset="0"/>
              </a:rPr>
              <a:t> </a:t>
            </a:r>
            <a:r>
              <a:rPr lang="en-US" dirty="0" smtClean="0">
                <a:latin typeface="Calibri" pitchFamily="34" charset="0"/>
                <a:cs typeface="Calibri" pitchFamily="34" charset="0"/>
              </a:rPr>
              <a:t>(</a:t>
            </a:r>
            <a:r>
              <a:rPr lang="en-US" dirty="0" err="1" smtClean="0">
                <a:latin typeface="Calibri" pitchFamily="34" charset="0"/>
                <a:cs typeface="Calibri" pitchFamily="34" charset="0"/>
              </a:rPr>
              <a:t>Dereck</a:t>
            </a:r>
            <a:r>
              <a:rPr lang="en-US" dirty="0" smtClean="0">
                <a:latin typeface="Calibri" pitchFamily="34" charset="0"/>
                <a:cs typeface="Calibri" pitchFamily="34" charset="0"/>
              </a:rPr>
              <a:t>)</a:t>
            </a:r>
          </a:p>
        </p:txBody>
      </p:sp>
      <p:sp>
        <p:nvSpPr>
          <p:cNvPr id="11" name="Rectangle 10"/>
          <p:cNvSpPr/>
          <p:nvPr/>
        </p:nvSpPr>
        <p:spPr>
          <a:xfrm>
            <a:off x="418529" y="4114800"/>
            <a:ext cx="8039669" cy="9144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For each pattern there are an infinite number of interfaces</a:t>
            </a:r>
          </a:p>
        </p:txBody>
      </p:sp>
      <p:sp>
        <p:nvSpPr>
          <p:cNvPr id="12" name="Rectangle 11"/>
          <p:cNvSpPr/>
          <p:nvPr/>
        </p:nvSpPr>
        <p:spPr>
          <a:xfrm>
            <a:off x="442414" y="2743200"/>
            <a:ext cx="8039669" cy="9144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For each interface there are an infinite number of classes</a:t>
            </a:r>
          </a:p>
        </p:txBody>
      </p:sp>
      <p:sp>
        <p:nvSpPr>
          <p:cNvPr id="14" name="Rectangle 13"/>
          <p:cNvSpPr/>
          <p:nvPr/>
        </p:nvSpPr>
        <p:spPr>
          <a:xfrm>
            <a:off x="442413" y="5456238"/>
            <a:ext cx="8039669" cy="9144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Should we  require you to follow interface or pattern when we specify your work</a:t>
            </a:r>
            <a:r>
              <a:rPr lang="en-US" dirty="0">
                <a:latin typeface="Calibri" pitchFamily="34" charset="0"/>
                <a:cs typeface="Calibri" pitchFamily="34" charset="0"/>
              </a:rPr>
              <a:t>? </a:t>
            </a:r>
            <a:r>
              <a:rPr lang="en-US" dirty="0" err="1">
                <a:latin typeface="Calibri" pitchFamily="34" charset="0"/>
                <a:cs typeface="Calibri" pitchFamily="34" charset="0"/>
              </a:rPr>
              <a:t>Tianwen</a:t>
            </a:r>
            <a:r>
              <a:rPr lang="en-US" dirty="0">
                <a:latin typeface="Calibri" pitchFamily="34" charset="0"/>
                <a:cs typeface="Calibri" pitchFamily="34" charset="0"/>
              </a:rPr>
              <a:t> </a:t>
            </a:r>
            <a:r>
              <a:rPr lang="en-US" dirty="0" err="1">
                <a:latin typeface="Calibri" pitchFamily="34" charset="0"/>
                <a:cs typeface="Calibri" pitchFamily="34" charset="0"/>
              </a:rPr>
              <a:t>Gu</a:t>
            </a:r>
            <a:r>
              <a:rPr lang="en-US" dirty="0">
                <a:latin typeface="Calibri" pitchFamily="34" charset="0"/>
                <a:cs typeface="Calibri" pitchFamily="34" charset="0"/>
              </a:rPr>
              <a:t> (</a:t>
            </a:r>
            <a:r>
              <a:rPr lang="en-US" dirty="0" err="1">
                <a:latin typeface="Calibri" pitchFamily="34" charset="0"/>
                <a:cs typeface="Calibri" pitchFamily="34" charset="0"/>
              </a:rPr>
              <a:t>Dereck</a:t>
            </a:r>
            <a:r>
              <a:rPr lang="en-US" dirty="0" smtClean="0">
                <a:latin typeface="Calibri" pitchFamily="34" charset="0"/>
                <a:cs typeface="Calibri" pitchFamily="34" charset="0"/>
              </a:rPr>
              <a:t>)</a:t>
            </a:r>
          </a:p>
        </p:txBody>
      </p:sp>
      <p:pic>
        <p:nvPicPr>
          <p:cNvPr id="8" name="~PP2831.WAV">
            <a:hlinkClick r:id="" action="ppaction://media"/>
          </p:cNvPr>
          <p:cNvPicPr>
            <a:picLocks noRot="1" noChangeAspect="1"/>
          </p:cNvPicPr>
          <p:nvPr>
            <a:wavAudioFile r:embed="rId2" name="~PP2831.WAV"/>
          </p:nvPr>
        </p:nvPicPr>
        <p:blipFill>
          <a:blip r:embed="rId4" cstate="print"/>
          <a:stretch>
            <a:fillRect/>
          </a:stretch>
        </p:blipFill>
        <p:spPr>
          <a:xfrm>
            <a:off x="8656638" y="6370638"/>
            <a:ext cx="304800" cy="304800"/>
          </a:xfrm>
          <a:prstGeom prst="rect">
            <a:avLst/>
          </a:prstGeom>
        </p:spPr>
      </p:pic>
    </p:spTree>
    <p:custDataLst>
      <p:tags r:id="rId1"/>
    </p:custDataLst>
    <p:extLst>
      <p:ext uri="{BB962C8B-B14F-4D97-AF65-F5344CB8AC3E}">
        <p14:creationId xmlns="" xmlns:p14="http://schemas.microsoft.com/office/powerpoint/2010/main" val="4134704126"/>
      </p:ext>
    </p:extLst>
  </p:cSld>
  <p:clrMapOvr>
    <a:masterClrMapping/>
  </p:clrMapOvr>
  <p:transition advTm="1151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Point of View</a:t>
            </a:r>
            <a:endParaRPr lang="en-US" dirty="0"/>
          </a:p>
        </p:txBody>
      </p:sp>
      <p:sp>
        <p:nvSpPr>
          <p:cNvPr id="4" name="Rectangle 3"/>
          <p:cNvSpPr/>
          <p:nvPr/>
        </p:nvSpPr>
        <p:spPr>
          <a:xfrm>
            <a:off x="381000" y="3200400"/>
            <a:ext cx="1752600" cy="381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follows</a:t>
            </a:r>
            <a:endParaRPr lang="en-US" dirty="0"/>
          </a:p>
        </p:txBody>
      </p:sp>
      <p:sp>
        <p:nvSpPr>
          <p:cNvPr id="5" name="Rectangle 4"/>
          <p:cNvSpPr/>
          <p:nvPr/>
        </p:nvSpPr>
        <p:spPr>
          <a:xfrm>
            <a:off x="1295400" y="1600200"/>
            <a:ext cx="1752600" cy="381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follows</a:t>
            </a:r>
            <a:endParaRPr lang="en-US" dirty="0"/>
          </a:p>
        </p:txBody>
      </p:sp>
      <p:sp>
        <p:nvSpPr>
          <p:cNvPr id="6" name="Rectangle 5"/>
          <p:cNvSpPr/>
          <p:nvPr/>
        </p:nvSpPr>
        <p:spPr>
          <a:xfrm>
            <a:off x="3352800" y="1524000"/>
            <a:ext cx="2209800"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solidFill>
                  <a:schemeClr val="dk1"/>
                </a:solidFill>
              </a:rPr>
              <a:t>???</a:t>
            </a:r>
            <a:endParaRPr lang="en-US" dirty="0">
              <a:solidFill>
                <a:schemeClr val="dk1"/>
              </a:solidFill>
            </a:endParaRPr>
          </a:p>
        </p:txBody>
      </p:sp>
      <p:sp>
        <p:nvSpPr>
          <p:cNvPr id="7" name="Rectangle 6"/>
          <p:cNvSpPr/>
          <p:nvPr/>
        </p:nvSpPr>
        <p:spPr>
          <a:xfrm>
            <a:off x="381000" y="2362200"/>
            <a:ext cx="2209800"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err="1" smtClean="0">
                <a:solidFill>
                  <a:schemeClr val="dk1"/>
                </a:solidFill>
              </a:rPr>
              <a:t>PointPattern</a:t>
            </a:r>
            <a:endParaRPr lang="en-US" dirty="0">
              <a:solidFill>
                <a:schemeClr val="dk1"/>
              </a:solidFill>
            </a:endParaRPr>
          </a:p>
        </p:txBody>
      </p:sp>
      <p:cxnSp>
        <p:nvCxnSpPr>
          <p:cNvPr id="8" name="Straight Arrow Connector 7"/>
          <p:cNvCxnSpPr>
            <a:stCxn id="6" idx="1"/>
            <a:endCxn id="7" idx="0"/>
          </p:cNvCxnSpPr>
          <p:nvPr/>
        </p:nvCxnSpPr>
        <p:spPr>
          <a:xfrm rot="10800000" flipV="1">
            <a:off x="1485900" y="1752600"/>
            <a:ext cx="1866900" cy="6096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38200" y="4038600"/>
            <a:ext cx="3048000"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solidFill>
                  <a:schemeClr val="dk1"/>
                </a:solidFill>
              </a:rPr>
              <a:t>Point</a:t>
            </a:r>
            <a:endParaRPr lang="en-US" dirty="0">
              <a:solidFill>
                <a:schemeClr val="dk1"/>
              </a:solidFill>
            </a:endParaRPr>
          </a:p>
        </p:txBody>
      </p:sp>
      <p:cxnSp>
        <p:nvCxnSpPr>
          <p:cNvPr id="10" name="Straight Arrow Connector 9"/>
          <p:cNvCxnSpPr>
            <a:stCxn id="9" idx="0"/>
            <a:endCxn id="7" idx="2"/>
          </p:cNvCxnSpPr>
          <p:nvPr/>
        </p:nvCxnSpPr>
        <p:spPr>
          <a:xfrm flipH="1" flipV="1">
            <a:off x="1485900" y="2819400"/>
            <a:ext cx="876300" cy="1219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105400" y="2737513"/>
            <a:ext cx="3200400" cy="69148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dk1"/>
                </a:solidFill>
              </a:rPr>
              <a:t>Student makes more decisions</a:t>
            </a:r>
            <a:endParaRPr lang="en-US" dirty="0">
              <a:solidFill>
                <a:schemeClr val="dk1"/>
              </a:solidFill>
            </a:endParaRPr>
          </a:p>
        </p:txBody>
      </p:sp>
      <p:sp>
        <p:nvSpPr>
          <p:cNvPr id="12" name="Rectangle 11"/>
          <p:cNvSpPr/>
          <p:nvPr/>
        </p:nvSpPr>
        <p:spPr>
          <a:xfrm>
            <a:off x="850710" y="5181600"/>
            <a:ext cx="7315200" cy="990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I </a:t>
            </a:r>
            <a:r>
              <a:rPr lang="en-US" dirty="0"/>
              <a:t>just want to create a universal line interface and use it to derive all other line </a:t>
            </a:r>
            <a:r>
              <a:rPr lang="en-US" dirty="0" smtClean="0"/>
              <a:t>interfaces. </a:t>
            </a:r>
            <a:r>
              <a:rPr lang="en-US" dirty="0" err="1">
                <a:latin typeface="Calibri" pitchFamily="34" charset="0"/>
                <a:cs typeface="Calibri" pitchFamily="34" charset="0"/>
              </a:rPr>
              <a:t>Tianwen</a:t>
            </a:r>
            <a:r>
              <a:rPr lang="en-US" dirty="0">
                <a:latin typeface="Calibri" pitchFamily="34" charset="0"/>
                <a:cs typeface="Calibri" pitchFamily="34" charset="0"/>
              </a:rPr>
              <a:t> </a:t>
            </a:r>
            <a:r>
              <a:rPr lang="en-US" dirty="0" err="1">
                <a:latin typeface="Calibri" pitchFamily="34" charset="0"/>
                <a:cs typeface="Calibri" pitchFamily="34" charset="0"/>
              </a:rPr>
              <a:t>Gu</a:t>
            </a:r>
            <a:r>
              <a:rPr lang="en-US" dirty="0">
                <a:latin typeface="Calibri" pitchFamily="34" charset="0"/>
                <a:cs typeface="Calibri" pitchFamily="34" charset="0"/>
              </a:rPr>
              <a:t> (</a:t>
            </a:r>
            <a:r>
              <a:rPr lang="en-US" dirty="0" err="1">
                <a:latin typeface="Calibri" pitchFamily="34" charset="0"/>
                <a:cs typeface="Calibri" pitchFamily="34" charset="0"/>
              </a:rPr>
              <a:t>Dereck</a:t>
            </a:r>
            <a:r>
              <a:rPr lang="en-US" dirty="0" smtClean="0">
                <a:latin typeface="Calibri" pitchFamily="34" charset="0"/>
                <a:cs typeface="Calibri" pitchFamily="34" charset="0"/>
              </a:rPr>
              <a:t>)</a:t>
            </a:r>
            <a:endParaRPr lang="en-US" dirty="0">
              <a:solidFill>
                <a:schemeClr val="dk1"/>
              </a:solidFill>
            </a:endParaRPr>
          </a:p>
        </p:txBody>
      </p:sp>
      <p:pic>
        <p:nvPicPr>
          <p:cNvPr id="13" name="~PP405.WAV">
            <a:hlinkClick r:id="" action="ppaction://media"/>
          </p:cNvPr>
          <p:cNvPicPr>
            <a:picLocks noRot="1" noChangeAspect="1"/>
          </p:cNvPicPr>
          <p:nvPr>
            <a:wavAudioFile r:embed="rId2" name="~PP405.WAV"/>
          </p:nvPr>
        </p:nvPicPr>
        <p:blipFill>
          <a:blip r:embed="rId4" cstate="print"/>
          <a:stretch>
            <a:fillRect/>
          </a:stretch>
        </p:blipFill>
        <p:spPr>
          <a:xfrm>
            <a:off x="8656638" y="6370638"/>
            <a:ext cx="304800" cy="304800"/>
          </a:xfrm>
          <a:prstGeom prst="rect">
            <a:avLst/>
          </a:prstGeom>
        </p:spPr>
      </p:pic>
    </p:spTree>
    <p:custDataLst>
      <p:tags r:id="rId1"/>
    </p:custDataLst>
    <p:extLst>
      <p:ext uri="{BB962C8B-B14F-4D97-AF65-F5344CB8AC3E}">
        <p14:creationId xmlns="" xmlns:p14="http://schemas.microsoft.com/office/powerpoint/2010/main" val="3362776495"/>
      </p:ext>
    </p:extLst>
  </p:cSld>
  <p:clrMapOvr>
    <a:masterClrMapping/>
  </p:clrMapOvr>
  <p:transition advTm="302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Point of View</a:t>
            </a:r>
            <a:endParaRPr lang="en-US" dirty="0"/>
          </a:p>
        </p:txBody>
      </p:sp>
      <p:sp>
        <p:nvSpPr>
          <p:cNvPr id="12" name="Rectangle 11"/>
          <p:cNvSpPr/>
          <p:nvPr/>
        </p:nvSpPr>
        <p:spPr>
          <a:xfrm>
            <a:off x="838200" y="1447800"/>
            <a:ext cx="7683690" cy="1066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But the rotatable line class is allowed to have setters for height and weight properties, even if I'm not </a:t>
            </a:r>
            <a:r>
              <a:rPr lang="en-US" dirty="0" err="1"/>
              <a:t>gonna</a:t>
            </a:r>
            <a:r>
              <a:rPr lang="en-US" dirty="0"/>
              <a:t> directly call them, right</a:t>
            </a:r>
            <a:r>
              <a:rPr lang="en-US" dirty="0" smtClean="0"/>
              <a:t>? </a:t>
            </a:r>
            <a:r>
              <a:rPr lang="en-US" dirty="0" err="1">
                <a:latin typeface="Calibri" pitchFamily="34" charset="0"/>
                <a:cs typeface="Calibri" pitchFamily="34" charset="0"/>
              </a:rPr>
              <a:t>Tianwen</a:t>
            </a:r>
            <a:r>
              <a:rPr lang="en-US" dirty="0">
                <a:latin typeface="Calibri" pitchFamily="34" charset="0"/>
                <a:cs typeface="Calibri" pitchFamily="34" charset="0"/>
              </a:rPr>
              <a:t> </a:t>
            </a:r>
            <a:r>
              <a:rPr lang="en-US" dirty="0" err="1">
                <a:latin typeface="Calibri" pitchFamily="34" charset="0"/>
                <a:cs typeface="Calibri" pitchFamily="34" charset="0"/>
              </a:rPr>
              <a:t>Gu</a:t>
            </a:r>
            <a:r>
              <a:rPr lang="en-US" dirty="0">
                <a:latin typeface="Calibri" pitchFamily="34" charset="0"/>
                <a:cs typeface="Calibri" pitchFamily="34" charset="0"/>
              </a:rPr>
              <a:t> (</a:t>
            </a:r>
            <a:r>
              <a:rPr lang="en-US" dirty="0" err="1">
                <a:latin typeface="Calibri" pitchFamily="34" charset="0"/>
                <a:cs typeface="Calibri" pitchFamily="34" charset="0"/>
              </a:rPr>
              <a:t>Dereck</a:t>
            </a:r>
            <a:r>
              <a:rPr lang="en-US" dirty="0" smtClean="0">
                <a:latin typeface="Calibri" pitchFamily="34" charset="0"/>
                <a:cs typeface="Calibri" pitchFamily="34" charset="0"/>
              </a:rPr>
              <a:t>)</a:t>
            </a:r>
            <a:r>
              <a:rPr lang="en-US" dirty="0" smtClean="0"/>
              <a:t> </a:t>
            </a:r>
            <a:endParaRPr lang="en-US" dirty="0">
              <a:solidFill>
                <a:schemeClr val="dk1"/>
              </a:solidFill>
            </a:endParaRPr>
          </a:p>
        </p:txBody>
      </p:sp>
      <p:sp>
        <p:nvSpPr>
          <p:cNvPr id="13" name="Rectangle 12"/>
          <p:cNvSpPr/>
          <p:nvPr/>
        </p:nvSpPr>
        <p:spPr>
          <a:xfrm>
            <a:off x="838200" y="2819400"/>
            <a:ext cx="7683690" cy="914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Java tells you if you do not implement an interface at compile time</a:t>
            </a:r>
            <a:endParaRPr lang="en-US" dirty="0">
              <a:solidFill>
                <a:schemeClr val="dk1"/>
              </a:solidFill>
            </a:endParaRPr>
          </a:p>
        </p:txBody>
      </p:sp>
      <p:pic>
        <p:nvPicPr>
          <p:cNvPr id="14"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2400" y="5105399"/>
            <a:ext cx="8705064" cy="1266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838200" y="3962400"/>
            <a:ext cx="7683690" cy="914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t>ObjectEditor</a:t>
            </a:r>
            <a:r>
              <a:rPr lang="en-US" dirty="0" smtClean="0"/>
              <a:t> will tell you problems at run time for Java, C# will try you at compile time for </a:t>
            </a:r>
            <a:r>
              <a:rPr lang="en-US" dirty="0" err="1" smtClean="0"/>
              <a:t>BeanPattern</a:t>
            </a:r>
            <a:endParaRPr lang="en-US" dirty="0">
              <a:solidFill>
                <a:schemeClr val="dk1"/>
              </a:solidFill>
            </a:endParaRPr>
          </a:p>
        </p:txBody>
      </p:sp>
      <p:pic>
        <p:nvPicPr>
          <p:cNvPr id="7" name="~PP2893.WAV">
            <a:hlinkClick r:id="" action="ppaction://media"/>
          </p:cNvPr>
          <p:cNvPicPr>
            <a:picLocks noRot="1" noChangeAspect="1"/>
          </p:cNvPicPr>
          <p:nvPr>
            <a:wavAudioFile r:embed="rId2" name="~PP2893.WAV"/>
          </p:nvPr>
        </p:nvPicPr>
        <p:blipFill>
          <a:blip r:embed="rId5" cstate="print"/>
          <a:stretch>
            <a:fillRect/>
          </a:stretch>
        </p:blipFill>
        <p:spPr>
          <a:xfrm>
            <a:off x="8656638" y="6370638"/>
            <a:ext cx="304800" cy="304800"/>
          </a:xfrm>
          <a:prstGeom prst="rect">
            <a:avLst/>
          </a:prstGeom>
        </p:spPr>
      </p:pic>
    </p:spTree>
    <p:custDataLst>
      <p:tags r:id="rId1"/>
    </p:custDataLst>
    <p:extLst>
      <p:ext uri="{BB962C8B-B14F-4D97-AF65-F5344CB8AC3E}">
        <p14:creationId xmlns="" xmlns:p14="http://schemas.microsoft.com/office/powerpoint/2010/main" val="2992048172"/>
      </p:ext>
    </p:extLst>
  </p:cSld>
  <p:clrMapOvr>
    <a:masterClrMapping/>
  </p:clrMapOvr>
  <p:transition advTm="166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13"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A Tale of Two Piazza Threads</a:t>
            </a:r>
            <a:endParaRPr lang="en-US" dirty="0"/>
          </a:p>
        </p:txBody>
      </p:sp>
      <p:sp>
        <p:nvSpPr>
          <p:cNvPr id="13" name="Rectangle 12"/>
          <p:cNvSpPr/>
          <p:nvPr/>
        </p:nvSpPr>
        <p:spPr>
          <a:xfrm>
            <a:off x="398058" y="1143000"/>
            <a:ext cx="8258580" cy="9144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p>
            <a:pPr algn="ctr"/>
            <a:r>
              <a:rPr lang="en-US" dirty="0">
                <a:latin typeface="Calibri" pitchFamily="34" charset="0"/>
                <a:cs typeface="Calibri" pitchFamily="34" charset="0"/>
              </a:rPr>
              <a:t>In part 1 of Assignment 5, we are required to create a line class that implements the line pattern for Object Editor and line interface. </a:t>
            </a:r>
            <a:r>
              <a:rPr lang="en-US" dirty="0" smtClean="0">
                <a:latin typeface="Calibri" pitchFamily="34" charset="0"/>
                <a:cs typeface="Calibri" pitchFamily="34" charset="0"/>
              </a:rPr>
              <a:t> </a:t>
            </a:r>
            <a:r>
              <a:rPr lang="en-US" dirty="0" err="1" smtClean="0">
                <a:latin typeface="Calibri" pitchFamily="34" charset="0"/>
                <a:cs typeface="Calibri" pitchFamily="34" charset="0"/>
              </a:rPr>
              <a:t>Tianwen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Gu</a:t>
            </a:r>
            <a:r>
              <a:rPr lang="en-US" dirty="0">
                <a:latin typeface="Calibri" pitchFamily="34" charset="0"/>
                <a:cs typeface="Calibri" pitchFamily="34" charset="0"/>
              </a:rPr>
              <a:t> </a:t>
            </a:r>
            <a:r>
              <a:rPr lang="en-US" dirty="0" smtClean="0">
                <a:latin typeface="Calibri" pitchFamily="34" charset="0"/>
                <a:cs typeface="Calibri" pitchFamily="34" charset="0"/>
              </a:rPr>
              <a:t>(</a:t>
            </a:r>
            <a:r>
              <a:rPr lang="en-US" dirty="0" err="1" smtClean="0">
                <a:latin typeface="Calibri" pitchFamily="34" charset="0"/>
                <a:cs typeface="Calibri" pitchFamily="34" charset="0"/>
              </a:rPr>
              <a:t>Dereck</a:t>
            </a:r>
            <a:r>
              <a:rPr lang="en-US" dirty="0" smtClean="0">
                <a:latin typeface="Calibri" pitchFamily="34" charset="0"/>
                <a:cs typeface="Calibri" pitchFamily="34" charset="0"/>
              </a:rPr>
              <a:t>)</a:t>
            </a:r>
          </a:p>
        </p:txBody>
      </p:sp>
      <p:sp>
        <p:nvSpPr>
          <p:cNvPr id="14" name="Rectangle 13"/>
          <p:cNvSpPr/>
          <p:nvPr/>
        </p:nvSpPr>
        <p:spPr>
          <a:xfrm>
            <a:off x="381000" y="2819400"/>
            <a:ext cx="8275638" cy="12954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p>
            <a:pPr algn="ctr"/>
            <a:r>
              <a:rPr lang="en-US" dirty="0"/>
              <a:t>I agree. As with any type of API there should be a place where all of the features of it should be described in detail. </a:t>
            </a:r>
            <a:r>
              <a:rPr lang="en-US" dirty="0">
                <a:hlinkClick r:id="rId4"/>
              </a:rPr>
              <a:t>http://</a:t>
            </a:r>
            <a:r>
              <a:rPr lang="en-US" dirty="0" smtClean="0">
                <a:hlinkClick r:id="rId4"/>
              </a:rPr>
              <a:t>www.youtube.com/watch?v=aAb7hSCtvGw</a:t>
            </a:r>
            <a:r>
              <a:rPr lang="en-US" dirty="0" smtClean="0"/>
              <a:t> (Andrew </a:t>
            </a:r>
            <a:r>
              <a:rPr lang="en-US" dirty="0" err="1" smtClean="0"/>
              <a:t>Gerst</a:t>
            </a:r>
            <a:r>
              <a:rPr lang="en-US" dirty="0" smtClean="0"/>
              <a:t>)</a:t>
            </a:r>
            <a:endParaRPr lang="en-US" dirty="0" smtClean="0">
              <a:latin typeface="Calibri" pitchFamily="34" charset="0"/>
              <a:cs typeface="Calibri" pitchFamily="34" charset="0"/>
            </a:endParaRPr>
          </a:p>
        </p:txBody>
      </p:sp>
      <p:sp>
        <p:nvSpPr>
          <p:cNvPr id="15" name="Rectangle 14"/>
          <p:cNvSpPr/>
          <p:nvPr/>
        </p:nvSpPr>
        <p:spPr>
          <a:xfrm>
            <a:off x="380999" y="4114800"/>
            <a:ext cx="8275639" cy="20574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p>
            <a:pPr algn="ctr"/>
            <a:r>
              <a:rPr lang="en-US" dirty="0"/>
              <a:t> I find the use of OE, with scant documentation sources and non-standard </a:t>
            </a:r>
            <a:r>
              <a:rPr lang="en-US" dirty="0" err="1"/>
              <a:t>utilisation</a:t>
            </a:r>
            <a:r>
              <a:rPr lang="en-US" dirty="0"/>
              <a:t> of concepts, just absurd and it makes things even more difficult than they should be (if sticking with command-line or standard libraries</a:t>
            </a:r>
            <a:r>
              <a:rPr lang="en-US" dirty="0" smtClean="0"/>
              <a:t>).</a:t>
            </a:r>
            <a:r>
              <a:rPr lang="en-US" dirty="0"/>
              <a:t/>
            </a:r>
            <a:br>
              <a:rPr lang="en-US" dirty="0"/>
            </a:br>
            <a:r>
              <a:rPr lang="en-US" dirty="0"/>
              <a:t>I know that we're told to not bang head about this...but considering that outside class there is almost no info on this, I find little choice but to head-desk on trying to make sense out of it</a:t>
            </a:r>
            <a:r>
              <a:rPr lang="en-US" dirty="0" smtClean="0"/>
              <a:t>. (</a:t>
            </a:r>
            <a:r>
              <a:rPr lang="en-US" b="1" dirty="0" smtClean="0"/>
              <a:t>anon to class mates visible to us</a:t>
            </a:r>
            <a:r>
              <a:rPr lang="en-US" dirty="0" smtClean="0"/>
              <a:t>)</a:t>
            </a:r>
            <a:endParaRPr lang="en-US" dirty="0" smtClean="0">
              <a:latin typeface="Calibri" pitchFamily="34" charset="0"/>
              <a:cs typeface="Calibri" pitchFamily="34" charset="0"/>
            </a:endParaRPr>
          </a:p>
        </p:txBody>
      </p:sp>
      <p:sp>
        <p:nvSpPr>
          <p:cNvPr id="16" name="Rectangle 15"/>
          <p:cNvSpPr/>
          <p:nvPr/>
        </p:nvSpPr>
        <p:spPr>
          <a:xfrm>
            <a:off x="380999" y="2209800"/>
            <a:ext cx="8275639" cy="6477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p>
            <a:pPr algn="ctr"/>
            <a:r>
              <a:rPr lang="en-US" dirty="0"/>
              <a:t>Where can I find documentation for </a:t>
            </a:r>
            <a:r>
              <a:rPr lang="en-US" dirty="0" err="1"/>
              <a:t>ObjectEditor</a:t>
            </a:r>
            <a:r>
              <a:rPr lang="en-US" dirty="0"/>
              <a:t>?  </a:t>
            </a:r>
            <a:r>
              <a:rPr lang="en-US" dirty="0" smtClean="0"/>
              <a:t>(Kevin Kimball)</a:t>
            </a:r>
            <a:endParaRPr lang="en-US" dirty="0" smtClean="0">
              <a:latin typeface="Calibri" pitchFamily="34" charset="0"/>
              <a:cs typeface="Calibri" pitchFamily="34" charset="0"/>
            </a:endParaRPr>
          </a:p>
        </p:txBody>
      </p:sp>
      <p:sp>
        <p:nvSpPr>
          <p:cNvPr id="12" name="TextBox 11"/>
          <p:cNvSpPr txBox="1"/>
          <p:nvPr/>
        </p:nvSpPr>
        <p:spPr>
          <a:xfrm>
            <a:off x="7894639" y="1193800"/>
            <a:ext cx="609600" cy="1016000"/>
          </a:xfrm>
          <a:prstGeom prst="rect">
            <a:avLst/>
          </a:prstGeom>
          <a:noFill/>
        </p:spPr>
        <p:txBody>
          <a:bodyPr>
            <a:spAutoFit/>
          </a:bodyPr>
          <a:lstStyle/>
          <a:p>
            <a:pPr algn="ctr"/>
            <a:r>
              <a:rPr lang="en-US" sz="6000" dirty="0">
                <a:solidFill>
                  <a:schemeClr val="accent1"/>
                </a:solidFill>
                <a:latin typeface="Century Schoolbook" pitchFamily="18" charset="0"/>
                <a:sym typeface="Wingdings" pitchFamily="2" charset="2"/>
              </a:rPr>
              <a:t></a:t>
            </a:r>
            <a:endParaRPr lang="en-US" sz="6000" dirty="0">
              <a:solidFill>
                <a:schemeClr val="accent1"/>
              </a:solidFill>
              <a:latin typeface="Century Schoolbook" pitchFamily="18" charset="0"/>
            </a:endParaRPr>
          </a:p>
        </p:txBody>
      </p:sp>
      <p:sp>
        <p:nvSpPr>
          <p:cNvPr id="10" name="TextBox 9"/>
          <p:cNvSpPr txBox="1"/>
          <p:nvPr/>
        </p:nvSpPr>
        <p:spPr>
          <a:xfrm>
            <a:off x="8047039" y="2010960"/>
            <a:ext cx="609600" cy="1016000"/>
          </a:xfrm>
          <a:prstGeom prst="rect">
            <a:avLst/>
          </a:prstGeom>
          <a:noFill/>
        </p:spPr>
        <p:txBody>
          <a:bodyPr>
            <a:spAutoFit/>
          </a:bodyPr>
          <a:lstStyle/>
          <a:p>
            <a:pPr algn="ctr"/>
            <a:r>
              <a:rPr lang="en-US" sz="6000" dirty="0">
                <a:solidFill>
                  <a:schemeClr val="accent1"/>
                </a:solidFill>
                <a:latin typeface="Century Schoolbook" pitchFamily="18" charset="0"/>
                <a:sym typeface="Wingdings" pitchFamily="2" charset="2"/>
              </a:rPr>
              <a:t></a:t>
            </a:r>
            <a:endParaRPr lang="en-US" sz="6000" dirty="0">
              <a:solidFill>
                <a:schemeClr val="accent1"/>
              </a:solidFill>
              <a:latin typeface="Century Schoolbook" pitchFamily="18" charset="0"/>
            </a:endParaRPr>
          </a:p>
        </p:txBody>
      </p:sp>
      <p:sp>
        <p:nvSpPr>
          <p:cNvPr id="11" name="TextBox 10"/>
          <p:cNvSpPr txBox="1"/>
          <p:nvPr/>
        </p:nvSpPr>
        <p:spPr>
          <a:xfrm>
            <a:off x="3581400" y="2451100"/>
            <a:ext cx="609600" cy="1016000"/>
          </a:xfrm>
          <a:prstGeom prst="rect">
            <a:avLst/>
          </a:prstGeom>
          <a:noFill/>
        </p:spPr>
        <p:txBody>
          <a:bodyPr>
            <a:spAutoFit/>
          </a:bodyPr>
          <a:lstStyle/>
          <a:p>
            <a:pPr algn="ctr"/>
            <a:r>
              <a:rPr lang="en-US" sz="6000" dirty="0">
                <a:solidFill>
                  <a:schemeClr val="accent1"/>
                </a:solidFill>
                <a:latin typeface="Century Schoolbook" pitchFamily="18" charset="0"/>
                <a:sym typeface="Wingdings" pitchFamily="2" charset="2"/>
              </a:rPr>
              <a:t></a:t>
            </a:r>
            <a:endParaRPr lang="en-US" sz="6000" dirty="0">
              <a:solidFill>
                <a:schemeClr val="accent1"/>
              </a:solidFill>
              <a:latin typeface="Century Schoolbook" pitchFamily="18" charset="0"/>
            </a:endParaRPr>
          </a:p>
        </p:txBody>
      </p:sp>
      <p:pic>
        <p:nvPicPr>
          <p:cNvPr id="17" name="~PP3216.WAV">
            <a:hlinkClick r:id="" action="ppaction://media"/>
          </p:cNvPr>
          <p:cNvPicPr>
            <a:picLocks noRot="1" noChangeAspect="1"/>
          </p:cNvPicPr>
          <p:nvPr>
            <a:wavAudioFile r:embed="rId2" name="~PP3216.WAV"/>
          </p:nvPr>
        </p:nvPicPr>
        <p:blipFill>
          <a:blip r:embed="rId5" cstate="print"/>
          <a:stretch>
            <a:fillRect/>
          </a:stretch>
        </p:blipFill>
        <p:spPr>
          <a:xfrm>
            <a:off x="8656638" y="6370638"/>
            <a:ext cx="304800" cy="304800"/>
          </a:xfrm>
          <a:prstGeom prst="rect">
            <a:avLst/>
          </a:prstGeom>
        </p:spPr>
      </p:pic>
    </p:spTree>
    <p:custDataLst>
      <p:tags r:id="rId1"/>
    </p:custDataLst>
    <p:extLst>
      <p:ext uri="{BB962C8B-B14F-4D97-AF65-F5344CB8AC3E}">
        <p14:creationId xmlns="" xmlns:p14="http://schemas.microsoft.com/office/powerpoint/2010/main" val="27720973"/>
      </p:ext>
    </p:extLst>
  </p:cSld>
  <p:clrMapOvr>
    <a:masterClrMapping/>
  </p:clrMapOvr>
  <p:transition advTm="534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17"/>
                </p:tgtEl>
              </p:cMediaNode>
            </p:audio>
          </p:childTnLst>
        </p:cTn>
      </p:par>
    </p:tnLst>
    <p:bldLst>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Does </a:t>
            </a:r>
            <a:r>
              <a:rPr lang="en-US" dirty="0" err="1" smtClean="0"/>
              <a:t>ObjectEditor</a:t>
            </a:r>
            <a:r>
              <a:rPr lang="en-US" dirty="0" smtClean="0"/>
              <a:t> Have an API</a:t>
            </a:r>
            <a:endParaRPr lang="en-US" dirty="0"/>
          </a:p>
        </p:txBody>
      </p:sp>
      <p:sp>
        <p:nvSpPr>
          <p:cNvPr id="7" name="Rectangle 6"/>
          <p:cNvSpPr/>
          <p:nvPr/>
        </p:nvSpPr>
        <p:spPr>
          <a:xfrm>
            <a:off x="381000" y="1371600"/>
            <a:ext cx="8039669" cy="9144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An API is  a set of public methods of an  object type</a:t>
            </a:r>
          </a:p>
        </p:txBody>
      </p:sp>
      <p:sp>
        <p:nvSpPr>
          <p:cNvPr id="10" name="Rectangle 9"/>
          <p:cNvSpPr/>
          <p:nvPr/>
        </p:nvSpPr>
        <p:spPr>
          <a:xfrm>
            <a:off x="247343" y="3505200"/>
            <a:ext cx="8409295" cy="1676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b="1" dirty="0" smtClean="0">
                <a:solidFill>
                  <a:srgbClr val="7F0055"/>
                </a:solidFill>
                <a:latin typeface="Courier New"/>
              </a:rPr>
              <a:t>public</a:t>
            </a:r>
            <a:r>
              <a:rPr lang="en-US" sz="1600" b="1" dirty="0" smtClean="0">
                <a:solidFill>
                  <a:srgbClr val="000000"/>
                </a:solidFill>
                <a:latin typeface="Courier New"/>
              </a:rPr>
              <a:t> </a:t>
            </a:r>
            <a:r>
              <a:rPr lang="en-US" sz="1600" b="1" dirty="0">
                <a:solidFill>
                  <a:srgbClr val="7F0055"/>
                </a:solidFill>
                <a:latin typeface="Courier New"/>
              </a:rPr>
              <a:t>class</a:t>
            </a:r>
            <a:r>
              <a:rPr lang="en-US" sz="1600" b="1" dirty="0">
                <a:solidFill>
                  <a:srgbClr val="000000"/>
                </a:solidFill>
                <a:latin typeface="Courier New"/>
              </a:rPr>
              <a:t> </a:t>
            </a:r>
            <a:r>
              <a:rPr lang="en-US" sz="1600" b="1" dirty="0" err="1">
                <a:solidFill>
                  <a:srgbClr val="000000"/>
                </a:solidFill>
                <a:latin typeface="Courier New"/>
              </a:rPr>
              <a:t>SquareCalculatorEditor</a:t>
            </a:r>
            <a:r>
              <a:rPr lang="en-US" sz="1600" b="1" dirty="0">
                <a:solidFill>
                  <a:srgbClr val="000000"/>
                </a:solidFill>
                <a:latin typeface="Courier New"/>
              </a:rPr>
              <a:t> {</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a:solidFill>
                  <a:srgbClr val="7F0055"/>
                </a:solidFill>
                <a:latin typeface="Courier New"/>
              </a:rPr>
              <a:t>static</a:t>
            </a:r>
            <a:r>
              <a:rPr lang="en-US" sz="1600" b="1" dirty="0">
                <a:solidFill>
                  <a:srgbClr val="000000"/>
                </a:solidFill>
                <a:latin typeface="Courier New"/>
              </a:rPr>
              <a:t> </a:t>
            </a:r>
            <a:r>
              <a:rPr lang="en-US" sz="1600" b="1" dirty="0">
                <a:solidFill>
                  <a:srgbClr val="7F0055"/>
                </a:solidFill>
                <a:latin typeface="Courier New"/>
              </a:rPr>
              <a:t>void</a:t>
            </a:r>
            <a:r>
              <a:rPr lang="en-US" sz="1600" b="1" dirty="0">
                <a:solidFill>
                  <a:srgbClr val="000000"/>
                </a:solidFill>
                <a:latin typeface="Courier New"/>
              </a:rPr>
              <a:t> main(String[] </a:t>
            </a:r>
            <a:r>
              <a:rPr lang="en-US" sz="1600" b="1" dirty="0" err="1">
                <a:solidFill>
                  <a:srgbClr val="000000"/>
                </a:solidFill>
                <a:latin typeface="Courier New"/>
              </a:rPr>
              <a:t>args</a:t>
            </a:r>
            <a:r>
              <a:rPr lang="en-US" sz="1600" b="1" dirty="0">
                <a:solidFill>
                  <a:srgbClr val="000000"/>
                </a:solidFill>
                <a:latin typeface="Courier New"/>
              </a:rPr>
              <a:t>) {</a:t>
            </a:r>
          </a:p>
          <a:p>
            <a:r>
              <a:rPr lang="en-US" sz="1600" dirty="0" smtClean="0">
                <a:solidFill>
                  <a:srgbClr val="000000"/>
                </a:solidFill>
                <a:latin typeface="Courier New"/>
              </a:rPr>
              <a:t>      </a:t>
            </a:r>
            <a:r>
              <a:rPr lang="en-US" sz="1600" dirty="0" err="1" smtClean="0">
                <a:solidFill>
                  <a:srgbClr val="000000"/>
                </a:solidFill>
                <a:latin typeface="Courier New"/>
              </a:rPr>
              <a:t>bus.uigen.ObjectEditor.</a:t>
            </a:r>
            <a:r>
              <a:rPr lang="en-US" sz="1600" i="1" dirty="0" err="1" smtClean="0">
                <a:solidFill>
                  <a:srgbClr val="000000"/>
                </a:solidFill>
                <a:latin typeface="Courier New"/>
              </a:rPr>
              <a:t>edit</a:t>
            </a:r>
            <a:r>
              <a:rPr lang="en-US" sz="1600" i="1" dirty="0" smtClean="0">
                <a:solidFill>
                  <a:srgbClr val="000000"/>
                </a:solidFill>
                <a:latin typeface="Courier New"/>
              </a:rPr>
              <a:t>(</a:t>
            </a:r>
            <a:r>
              <a:rPr lang="en-US" sz="1600" b="1" i="1" dirty="0" smtClean="0">
                <a:solidFill>
                  <a:srgbClr val="7F0055"/>
                </a:solidFill>
                <a:latin typeface="Courier New"/>
              </a:rPr>
              <a:t>new</a:t>
            </a:r>
            <a:r>
              <a:rPr lang="en-US" sz="1600" b="1" i="1" dirty="0" smtClean="0">
                <a:solidFill>
                  <a:srgbClr val="000000"/>
                </a:solidFill>
                <a:latin typeface="Courier New"/>
              </a:rPr>
              <a:t> </a:t>
            </a:r>
            <a:r>
              <a:rPr lang="en-US" sz="1600" b="1" i="1" dirty="0" err="1">
                <a:solidFill>
                  <a:srgbClr val="000000"/>
                </a:solidFill>
                <a:latin typeface="Courier New"/>
              </a:rPr>
              <a:t>ABMICalculator</a:t>
            </a:r>
            <a:r>
              <a:rPr lang="en-US" sz="1600" b="1" i="1"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dirty="0">
                <a:solidFill>
                  <a:srgbClr val="000000"/>
                </a:solidFill>
                <a:latin typeface="Courier New"/>
              </a:rPr>
              <a:t>}</a:t>
            </a:r>
            <a:endParaRPr lang="en-US" sz="1600" b="1" dirty="0">
              <a:solidFill>
                <a:srgbClr val="000000"/>
              </a:solidFill>
              <a:latin typeface="Courier New"/>
            </a:endParaRPr>
          </a:p>
        </p:txBody>
      </p:sp>
      <p:sp>
        <p:nvSpPr>
          <p:cNvPr id="12" name="Rectangle 11"/>
          <p:cNvSpPr/>
          <p:nvPr/>
        </p:nvSpPr>
        <p:spPr>
          <a:xfrm>
            <a:off x="247343" y="2574878"/>
            <a:ext cx="8409295" cy="9144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Only required call</a:t>
            </a:r>
          </a:p>
        </p:txBody>
      </p:sp>
      <p:sp>
        <p:nvSpPr>
          <p:cNvPr id="13" name="Rectangle 12"/>
          <p:cNvSpPr/>
          <p:nvPr/>
        </p:nvSpPr>
        <p:spPr>
          <a:xfrm>
            <a:off x="418530" y="5767862"/>
            <a:ext cx="8039669" cy="9144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err="1" smtClean="0">
                <a:latin typeface="Calibri" pitchFamily="34" charset="0"/>
                <a:cs typeface="Calibri" pitchFamily="34" charset="0"/>
              </a:rPr>
              <a:t>ObjectEditor</a:t>
            </a:r>
            <a:r>
              <a:rPr lang="en-US" dirty="0" smtClean="0">
                <a:latin typeface="Calibri" pitchFamily="34" charset="0"/>
                <a:cs typeface="Calibri" pitchFamily="34" charset="0"/>
              </a:rPr>
              <a:t> is a tool like Eclipse or your compiler – it reacts to you what you write; there is a contract</a:t>
            </a:r>
          </a:p>
        </p:txBody>
      </p:sp>
      <p:pic>
        <p:nvPicPr>
          <p:cNvPr id="8" name="~PP3284.WAV">
            <a:hlinkClick r:id="" action="ppaction://media"/>
          </p:cNvPr>
          <p:cNvPicPr>
            <a:picLocks noRot="1" noChangeAspect="1"/>
          </p:cNvPicPr>
          <p:nvPr>
            <a:wavAudioFile r:embed="rId2" name="~PP3284.WAV"/>
          </p:nvPr>
        </p:nvPicPr>
        <p:blipFill>
          <a:blip r:embed="rId4" cstate="print"/>
          <a:stretch>
            <a:fillRect/>
          </a:stretch>
        </p:blipFill>
        <p:spPr>
          <a:xfrm>
            <a:off x="8656638" y="6370638"/>
            <a:ext cx="304800" cy="304800"/>
          </a:xfrm>
          <a:prstGeom prst="rect">
            <a:avLst/>
          </a:prstGeom>
        </p:spPr>
      </p:pic>
    </p:spTree>
    <p:custDataLst>
      <p:tags r:id="rId1"/>
    </p:custDataLst>
    <p:extLst>
      <p:ext uri="{BB962C8B-B14F-4D97-AF65-F5344CB8AC3E}">
        <p14:creationId xmlns="" xmlns:p14="http://schemas.microsoft.com/office/powerpoint/2010/main" val="1782242246"/>
      </p:ext>
    </p:extLst>
  </p:cSld>
  <p:clrMapOvr>
    <a:masterClrMapping/>
  </p:clrMapOvr>
  <p:transition advTm="1064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1"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7" grpId="0" animBg="1"/>
      <p:bldP spid="10"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A Tale of Four Piazza Questions/Comments</a:t>
            </a:r>
            <a:endParaRPr lang="en-US" dirty="0"/>
          </a:p>
        </p:txBody>
      </p:sp>
      <p:sp>
        <p:nvSpPr>
          <p:cNvPr id="13" name="Rectangle 12"/>
          <p:cNvSpPr/>
          <p:nvPr/>
        </p:nvSpPr>
        <p:spPr>
          <a:xfrm>
            <a:off x="398058" y="1143000"/>
            <a:ext cx="8258580" cy="9144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p>
            <a:pPr algn="ctr"/>
            <a:r>
              <a:rPr lang="en-US" dirty="0">
                <a:latin typeface="Calibri" pitchFamily="34" charset="0"/>
                <a:cs typeface="Calibri" pitchFamily="34" charset="0"/>
              </a:rPr>
              <a:t>In part 1 of Assignment 5, we are required to create a line class that implements the line pattern for Object Editor and line interface. </a:t>
            </a:r>
            <a:r>
              <a:rPr lang="en-US" dirty="0" smtClean="0">
                <a:latin typeface="Calibri" pitchFamily="34" charset="0"/>
                <a:cs typeface="Calibri" pitchFamily="34" charset="0"/>
              </a:rPr>
              <a:t> </a:t>
            </a:r>
            <a:r>
              <a:rPr lang="en-US" dirty="0" err="1" smtClean="0">
                <a:latin typeface="Calibri" pitchFamily="34" charset="0"/>
                <a:cs typeface="Calibri" pitchFamily="34" charset="0"/>
              </a:rPr>
              <a:t>Tianwen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Gu</a:t>
            </a:r>
            <a:r>
              <a:rPr lang="en-US" dirty="0">
                <a:latin typeface="Calibri" pitchFamily="34" charset="0"/>
                <a:cs typeface="Calibri" pitchFamily="34" charset="0"/>
              </a:rPr>
              <a:t> </a:t>
            </a:r>
            <a:r>
              <a:rPr lang="en-US" dirty="0" smtClean="0">
                <a:latin typeface="Calibri" pitchFamily="34" charset="0"/>
                <a:cs typeface="Calibri" pitchFamily="34" charset="0"/>
              </a:rPr>
              <a:t>(</a:t>
            </a:r>
            <a:r>
              <a:rPr lang="en-US" dirty="0" err="1" smtClean="0">
                <a:latin typeface="Calibri" pitchFamily="34" charset="0"/>
                <a:cs typeface="Calibri" pitchFamily="34" charset="0"/>
              </a:rPr>
              <a:t>Dereck</a:t>
            </a:r>
            <a:r>
              <a:rPr lang="en-US" dirty="0" smtClean="0">
                <a:latin typeface="Calibri" pitchFamily="34" charset="0"/>
                <a:cs typeface="Calibri" pitchFamily="34" charset="0"/>
              </a:rPr>
              <a:t>)</a:t>
            </a:r>
          </a:p>
        </p:txBody>
      </p:sp>
      <p:sp>
        <p:nvSpPr>
          <p:cNvPr id="14" name="Rectangle 13"/>
          <p:cNvSpPr/>
          <p:nvPr/>
        </p:nvSpPr>
        <p:spPr>
          <a:xfrm>
            <a:off x="381000" y="2819400"/>
            <a:ext cx="8275638" cy="12954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p>
            <a:pPr algn="ctr"/>
            <a:r>
              <a:rPr lang="en-US" dirty="0"/>
              <a:t>I agree. As with any type of API there should be a place where all of the features of it should be described in detail. </a:t>
            </a:r>
            <a:r>
              <a:rPr lang="en-US" dirty="0">
                <a:hlinkClick r:id="rId4"/>
              </a:rPr>
              <a:t>http://</a:t>
            </a:r>
            <a:r>
              <a:rPr lang="en-US" dirty="0" smtClean="0">
                <a:hlinkClick r:id="rId4"/>
              </a:rPr>
              <a:t>www.youtube.com/watch?v=aAb7hSCtvGw</a:t>
            </a:r>
            <a:r>
              <a:rPr lang="en-US" dirty="0" smtClean="0"/>
              <a:t> (Andrew </a:t>
            </a:r>
            <a:r>
              <a:rPr lang="en-US" dirty="0" err="1" smtClean="0"/>
              <a:t>Gerst</a:t>
            </a:r>
            <a:r>
              <a:rPr lang="en-US" dirty="0" smtClean="0"/>
              <a:t>)</a:t>
            </a:r>
            <a:endParaRPr lang="en-US" dirty="0" smtClean="0">
              <a:latin typeface="Calibri" pitchFamily="34" charset="0"/>
              <a:cs typeface="Calibri" pitchFamily="34" charset="0"/>
            </a:endParaRPr>
          </a:p>
        </p:txBody>
      </p:sp>
      <p:sp>
        <p:nvSpPr>
          <p:cNvPr id="15" name="Rectangle 14"/>
          <p:cNvSpPr/>
          <p:nvPr/>
        </p:nvSpPr>
        <p:spPr>
          <a:xfrm>
            <a:off x="380999" y="4114800"/>
            <a:ext cx="8275639" cy="20574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p>
            <a:pPr algn="ctr"/>
            <a:r>
              <a:rPr lang="en-US" dirty="0"/>
              <a:t> I find the use of OE, with scant documentation sources and non-standard </a:t>
            </a:r>
            <a:r>
              <a:rPr lang="en-US" dirty="0" err="1"/>
              <a:t>utilisation</a:t>
            </a:r>
            <a:r>
              <a:rPr lang="en-US" dirty="0"/>
              <a:t> of concepts, just absurd and it makes things even more difficult than they should be (if sticking with command-line or standard libraries</a:t>
            </a:r>
            <a:r>
              <a:rPr lang="en-US" dirty="0" smtClean="0"/>
              <a:t>).</a:t>
            </a:r>
            <a:r>
              <a:rPr lang="en-US" dirty="0"/>
              <a:t/>
            </a:r>
            <a:br>
              <a:rPr lang="en-US" dirty="0"/>
            </a:br>
            <a:r>
              <a:rPr lang="en-US" dirty="0"/>
              <a:t>I know that we're told to not bang head about this...but considering that outside class there is almost no info on this, I find little choice but to head-desk on trying to make sense out of it</a:t>
            </a:r>
            <a:r>
              <a:rPr lang="en-US" dirty="0" smtClean="0"/>
              <a:t>. (</a:t>
            </a:r>
            <a:r>
              <a:rPr lang="en-US" b="1" dirty="0" smtClean="0"/>
              <a:t>anon to class mates visible to us</a:t>
            </a:r>
            <a:r>
              <a:rPr lang="en-US" dirty="0" smtClean="0"/>
              <a:t>)</a:t>
            </a:r>
            <a:endParaRPr lang="en-US" dirty="0" smtClean="0">
              <a:latin typeface="Calibri" pitchFamily="34" charset="0"/>
              <a:cs typeface="Calibri" pitchFamily="34" charset="0"/>
            </a:endParaRPr>
          </a:p>
        </p:txBody>
      </p:sp>
      <p:sp>
        <p:nvSpPr>
          <p:cNvPr id="16" name="Rectangle 15"/>
          <p:cNvSpPr/>
          <p:nvPr/>
        </p:nvSpPr>
        <p:spPr>
          <a:xfrm>
            <a:off x="380999" y="2209800"/>
            <a:ext cx="8275639" cy="6477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p>
            <a:pPr algn="ctr"/>
            <a:r>
              <a:rPr lang="en-US" dirty="0"/>
              <a:t>Where can I find documentation for </a:t>
            </a:r>
            <a:r>
              <a:rPr lang="en-US" dirty="0" err="1"/>
              <a:t>ObjectEditor</a:t>
            </a:r>
            <a:r>
              <a:rPr lang="en-US" dirty="0"/>
              <a:t>?  </a:t>
            </a:r>
            <a:r>
              <a:rPr lang="en-US" dirty="0" smtClean="0"/>
              <a:t>(Kevin Kimball)</a:t>
            </a:r>
            <a:endParaRPr lang="en-US" dirty="0" smtClean="0">
              <a:latin typeface="Calibri" pitchFamily="34" charset="0"/>
              <a:cs typeface="Calibri" pitchFamily="34" charset="0"/>
            </a:endParaRPr>
          </a:p>
        </p:txBody>
      </p:sp>
      <p:sp>
        <p:nvSpPr>
          <p:cNvPr id="12" name="TextBox 11"/>
          <p:cNvSpPr txBox="1"/>
          <p:nvPr/>
        </p:nvSpPr>
        <p:spPr>
          <a:xfrm>
            <a:off x="7894639" y="1193800"/>
            <a:ext cx="609600" cy="1016000"/>
          </a:xfrm>
          <a:prstGeom prst="rect">
            <a:avLst/>
          </a:prstGeom>
          <a:noFill/>
        </p:spPr>
        <p:txBody>
          <a:bodyPr>
            <a:spAutoFit/>
          </a:bodyPr>
          <a:lstStyle/>
          <a:p>
            <a:pPr algn="ctr"/>
            <a:r>
              <a:rPr lang="en-US" sz="6000" dirty="0">
                <a:solidFill>
                  <a:schemeClr val="accent1"/>
                </a:solidFill>
                <a:latin typeface="Century Schoolbook" pitchFamily="18" charset="0"/>
                <a:sym typeface="Wingdings" pitchFamily="2" charset="2"/>
              </a:rPr>
              <a:t></a:t>
            </a:r>
            <a:endParaRPr lang="en-US" sz="6000" dirty="0">
              <a:solidFill>
                <a:schemeClr val="accent1"/>
              </a:solidFill>
              <a:latin typeface="Century Schoolbook" pitchFamily="18" charset="0"/>
            </a:endParaRPr>
          </a:p>
        </p:txBody>
      </p:sp>
      <p:sp>
        <p:nvSpPr>
          <p:cNvPr id="10" name="TextBox 9"/>
          <p:cNvSpPr txBox="1"/>
          <p:nvPr/>
        </p:nvSpPr>
        <p:spPr>
          <a:xfrm>
            <a:off x="3505200" y="2349500"/>
            <a:ext cx="609600" cy="1016000"/>
          </a:xfrm>
          <a:prstGeom prst="rect">
            <a:avLst/>
          </a:prstGeom>
          <a:noFill/>
        </p:spPr>
        <p:txBody>
          <a:bodyPr>
            <a:spAutoFit/>
          </a:bodyPr>
          <a:lstStyle/>
          <a:p>
            <a:pPr algn="ctr"/>
            <a:r>
              <a:rPr lang="en-US" sz="6000" dirty="0">
                <a:solidFill>
                  <a:schemeClr val="accent1"/>
                </a:solidFill>
                <a:latin typeface="Century Schoolbook" pitchFamily="18" charset="0"/>
                <a:sym typeface="Wingdings" pitchFamily="2" charset="2"/>
              </a:rPr>
              <a:t></a:t>
            </a:r>
            <a:endParaRPr lang="en-US" sz="6000" dirty="0">
              <a:solidFill>
                <a:schemeClr val="accent1"/>
              </a:solidFill>
              <a:latin typeface="Century Schoolbook" pitchFamily="18" charset="0"/>
            </a:endParaRPr>
          </a:p>
        </p:txBody>
      </p:sp>
      <p:sp>
        <p:nvSpPr>
          <p:cNvPr id="11" name="TextBox 10"/>
          <p:cNvSpPr txBox="1"/>
          <p:nvPr/>
        </p:nvSpPr>
        <p:spPr>
          <a:xfrm>
            <a:off x="6019800" y="2533650"/>
            <a:ext cx="609600" cy="1016000"/>
          </a:xfrm>
          <a:prstGeom prst="rect">
            <a:avLst/>
          </a:prstGeom>
          <a:noFill/>
        </p:spPr>
        <p:txBody>
          <a:bodyPr>
            <a:spAutoFit/>
          </a:bodyPr>
          <a:lstStyle/>
          <a:p>
            <a:pPr algn="ctr"/>
            <a:r>
              <a:rPr lang="en-US" sz="6000" dirty="0">
                <a:solidFill>
                  <a:schemeClr val="accent1"/>
                </a:solidFill>
                <a:latin typeface="Century Schoolbook" pitchFamily="18" charset="0"/>
                <a:sym typeface="Wingdings" pitchFamily="2" charset="2"/>
              </a:rPr>
              <a:t></a:t>
            </a:r>
            <a:endParaRPr lang="en-US" sz="6000" dirty="0">
              <a:solidFill>
                <a:schemeClr val="accent1"/>
              </a:solidFill>
              <a:latin typeface="Century Schoolbook" pitchFamily="18" charset="0"/>
            </a:endParaRPr>
          </a:p>
        </p:txBody>
      </p:sp>
      <p:sp>
        <p:nvSpPr>
          <p:cNvPr id="17" name="TextBox 16"/>
          <p:cNvSpPr txBox="1"/>
          <p:nvPr/>
        </p:nvSpPr>
        <p:spPr>
          <a:xfrm>
            <a:off x="8047038" y="1841500"/>
            <a:ext cx="609600" cy="1016000"/>
          </a:xfrm>
          <a:prstGeom prst="rect">
            <a:avLst/>
          </a:prstGeom>
          <a:noFill/>
        </p:spPr>
        <p:txBody>
          <a:bodyPr>
            <a:spAutoFit/>
          </a:bodyPr>
          <a:lstStyle/>
          <a:p>
            <a:pPr algn="ctr"/>
            <a:r>
              <a:rPr lang="en-US" sz="6000" dirty="0">
                <a:solidFill>
                  <a:schemeClr val="accent1"/>
                </a:solidFill>
                <a:latin typeface="Century Schoolbook" pitchFamily="18" charset="0"/>
                <a:sym typeface="Wingdings" pitchFamily="2" charset="2"/>
              </a:rPr>
              <a:t></a:t>
            </a:r>
            <a:endParaRPr lang="en-US" sz="6000" dirty="0">
              <a:solidFill>
                <a:schemeClr val="accent1"/>
              </a:solidFill>
              <a:latin typeface="Century Schoolbook" pitchFamily="18" charset="0"/>
            </a:endParaRPr>
          </a:p>
        </p:txBody>
      </p:sp>
      <p:pic>
        <p:nvPicPr>
          <p:cNvPr id="18" name="~PP2075.WAV">
            <a:hlinkClick r:id="" action="ppaction://media"/>
          </p:cNvPr>
          <p:cNvPicPr>
            <a:picLocks noRot="1" noChangeAspect="1"/>
          </p:cNvPicPr>
          <p:nvPr>
            <a:wavAudioFile r:embed="rId2" name="~PP2075.WAV"/>
          </p:nvPr>
        </p:nvPicPr>
        <p:blipFill>
          <a:blip r:embed="rId5" cstate="print"/>
          <a:stretch>
            <a:fillRect/>
          </a:stretch>
        </p:blipFill>
        <p:spPr>
          <a:xfrm>
            <a:off x="8656638" y="6370638"/>
            <a:ext cx="304800" cy="304800"/>
          </a:xfrm>
          <a:prstGeom prst="rect">
            <a:avLst/>
          </a:prstGeom>
        </p:spPr>
      </p:pic>
    </p:spTree>
    <p:custDataLst>
      <p:tags r:id="rId1"/>
    </p:custDataLst>
    <p:extLst>
      <p:ext uri="{BB962C8B-B14F-4D97-AF65-F5344CB8AC3E}">
        <p14:creationId xmlns="" xmlns:p14="http://schemas.microsoft.com/office/powerpoint/2010/main" val="874273904"/>
      </p:ext>
    </p:extLst>
  </p:cSld>
  <p:clrMapOvr>
    <a:masterClrMapping/>
  </p:clrMapOvr>
  <p:transition advTm="314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A Tale of Two Piazza Threads</a:t>
            </a:r>
            <a:endParaRPr lang="en-US" dirty="0"/>
          </a:p>
        </p:txBody>
      </p:sp>
      <p:sp>
        <p:nvSpPr>
          <p:cNvPr id="7" name="Rectangle 6"/>
          <p:cNvSpPr/>
          <p:nvPr/>
        </p:nvSpPr>
        <p:spPr>
          <a:xfrm>
            <a:off x="398058" y="1143000"/>
            <a:ext cx="8258580" cy="9144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p>
            <a:pPr algn="ctr"/>
            <a:r>
              <a:rPr lang="en-US" dirty="0">
                <a:latin typeface="Calibri" pitchFamily="34" charset="0"/>
                <a:cs typeface="Calibri" pitchFamily="34" charset="0"/>
              </a:rPr>
              <a:t>In part 1 of Assignment 5, we are required to create a line class that implements the line pattern for Object Editor and line interface. </a:t>
            </a:r>
            <a:r>
              <a:rPr lang="en-US" dirty="0" smtClean="0">
                <a:latin typeface="Calibri" pitchFamily="34" charset="0"/>
                <a:cs typeface="Calibri" pitchFamily="34" charset="0"/>
              </a:rPr>
              <a:t> </a:t>
            </a:r>
            <a:r>
              <a:rPr lang="en-US" dirty="0" err="1" smtClean="0">
                <a:latin typeface="Calibri" pitchFamily="34" charset="0"/>
                <a:cs typeface="Calibri" pitchFamily="34" charset="0"/>
              </a:rPr>
              <a:t>Tianwen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Gu</a:t>
            </a:r>
            <a:r>
              <a:rPr lang="en-US" dirty="0">
                <a:latin typeface="Calibri" pitchFamily="34" charset="0"/>
                <a:cs typeface="Calibri" pitchFamily="34" charset="0"/>
              </a:rPr>
              <a:t> </a:t>
            </a:r>
            <a:r>
              <a:rPr lang="en-US" dirty="0" smtClean="0">
                <a:latin typeface="Calibri" pitchFamily="34" charset="0"/>
                <a:cs typeface="Calibri" pitchFamily="34" charset="0"/>
              </a:rPr>
              <a:t>(</a:t>
            </a:r>
            <a:r>
              <a:rPr lang="en-US" dirty="0" err="1" smtClean="0">
                <a:latin typeface="Calibri" pitchFamily="34" charset="0"/>
                <a:cs typeface="Calibri" pitchFamily="34" charset="0"/>
              </a:rPr>
              <a:t>Dereck</a:t>
            </a:r>
            <a:r>
              <a:rPr lang="en-US" dirty="0" smtClean="0">
                <a:latin typeface="Calibri" pitchFamily="34" charset="0"/>
                <a:cs typeface="Calibri" pitchFamily="34" charset="0"/>
              </a:rPr>
              <a:t>)</a:t>
            </a:r>
          </a:p>
        </p:txBody>
      </p:sp>
      <p:sp>
        <p:nvSpPr>
          <p:cNvPr id="8" name="Rectangle 7"/>
          <p:cNvSpPr/>
          <p:nvPr/>
        </p:nvSpPr>
        <p:spPr>
          <a:xfrm>
            <a:off x="381000" y="2819400"/>
            <a:ext cx="8275638" cy="12954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p>
            <a:pPr algn="ctr"/>
            <a:r>
              <a:rPr lang="en-US" dirty="0"/>
              <a:t>I agree. As with any type of API there should be a place where all of the features of it should be described in detail. </a:t>
            </a:r>
            <a:r>
              <a:rPr lang="en-US" dirty="0">
                <a:hlinkClick r:id="rId3"/>
              </a:rPr>
              <a:t>http://</a:t>
            </a:r>
            <a:r>
              <a:rPr lang="en-US" dirty="0" smtClean="0">
                <a:hlinkClick r:id="rId3"/>
              </a:rPr>
              <a:t>www.youtube.com/watch?v=aAb7hSCtvGw</a:t>
            </a:r>
            <a:r>
              <a:rPr lang="en-US" dirty="0" smtClean="0"/>
              <a:t> (Andrew </a:t>
            </a:r>
            <a:r>
              <a:rPr lang="en-US" dirty="0" err="1" smtClean="0"/>
              <a:t>Gerst</a:t>
            </a:r>
            <a:r>
              <a:rPr lang="en-US" dirty="0" smtClean="0"/>
              <a:t>)</a:t>
            </a:r>
            <a:endParaRPr lang="en-US" dirty="0" smtClean="0">
              <a:latin typeface="Calibri" pitchFamily="34" charset="0"/>
              <a:cs typeface="Calibri" pitchFamily="34" charset="0"/>
            </a:endParaRPr>
          </a:p>
        </p:txBody>
      </p:sp>
      <p:sp>
        <p:nvSpPr>
          <p:cNvPr id="9" name="Rectangle 8"/>
          <p:cNvSpPr/>
          <p:nvPr/>
        </p:nvSpPr>
        <p:spPr>
          <a:xfrm>
            <a:off x="380999" y="4114800"/>
            <a:ext cx="8275639" cy="20574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p>
            <a:pPr algn="ctr"/>
            <a:r>
              <a:rPr lang="en-US" dirty="0"/>
              <a:t> I find the use of OE, with scant documentation sources and non-standard </a:t>
            </a:r>
            <a:r>
              <a:rPr lang="en-US" dirty="0" err="1"/>
              <a:t>utilisation</a:t>
            </a:r>
            <a:r>
              <a:rPr lang="en-US" dirty="0"/>
              <a:t> of concepts, just absurd and it makes things even more difficult than they should be (if sticking with command-line or standard libraries</a:t>
            </a:r>
            <a:r>
              <a:rPr lang="en-US" dirty="0" smtClean="0"/>
              <a:t>).</a:t>
            </a:r>
            <a:r>
              <a:rPr lang="en-US" dirty="0"/>
              <a:t/>
            </a:r>
            <a:br>
              <a:rPr lang="en-US" dirty="0"/>
            </a:br>
            <a:r>
              <a:rPr lang="en-US" dirty="0"/>
              <a:t>I know that we're told to not bang head about this...but considering that outside class there is almost no info on this, I find little choice but to head-desk on trying to make sense out of it</a:t>
            </a:r>
            <a:r>
              <a:rPr lang="en-US" dirty="0" smtClean="0"/>
              <a:t>. (</a:t>
            </a:r>
            <a:r>
              <a:rPr lang="en-US" b="1" dirty="0" smtClean="0"/>
              <a:t>anon to class mates visible to us</a:t>
            </a:r>
            <a:r>
              <a:rPr lang="en-US" dirty="0" smtClean="0"/>
              <a:t>)</a:t>
            </a:r>
            <a:endParaRPr lang="en-US" dirty="0" smtClean="0">
              <a:latin typeface="Calibri" pitchFamily="34" charset="0"/>
              <a:cs typeface="Calibri" pitchFamily="34" charset="0"/>
            </a:endParaRPr>
          </a:p>
        </p:txBody>
      </p:sp>
      <p:sp>
        <p:nvSpPr>
          <p:cNvPr id="10" name="Rectangle 9"/>
          <p:cNvSpPr/>
          <p:nvPr/>
        </p:nvSpPr>
        <p:spPr>
          <a:xfrm>
            <a:off x="380999" y="2209800"/>
            <a:ext cx="8275639" cy="6477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p>
            <a:pPr algn="ctr"/>
            <a:r>
              <a:rPr lang="en-US" dirty="0"/>
              <a:t>Where can I find documentation for </a:t>
            </a:r>
            <a:r>
              <a:rPr lang="en-US" dirty="0" err="1"/>
              <a:t>ObjectEditor</a:t>
            </a:r>
            <a:r>
              <a:rPr lang="en-US" dirty="0"/>
              <a:t>?  </a:t>
            </a:r>
            <a:r>
              <a:rPr lang="en-US" dirty="0" smtClean="0"/>
              <a:t>(Kevin Kimball)</a:t>
            </a:r>
            <a:endParaRPr lang="en-US" dirty="0" smtClean="0">
              <a:latin typeface="Calibri" pitchFamily="34" charset="0"/>
              <a:cs typeface="Calibri" pitchFamily="34" charset="0"/>
            </a:endParaRPr>
          </a:p>
        </p:txBody>
      </p:sp>
      <p:pic>
        <p:nvPicPr>
          <p:cNvPr id="11" name="~PP4044.WAV">
            <a:hlinkClick r:id="" action="ppaction://media"/>
          </p:cNvPr>
          <p:cNvPicPr>
            <a:picLocks noRot="1" noChangeAspect="1"/>
          </p:cNvPicPr>
          <p:nvPr>
            <a:wavAudioFile r:embed="rId1" name="~PP4044.WAV"/>
          </p:nvPr>
        </p:nvPicPr>
        <p:blipFill>
          <a:blip r:embed="rId4" cstate="print"/>
          <a:stretch>
            <a:fillRect/>
          </a:stretch>
        </p:blipFill>
        <p:spPr>
          <a:xfrm>
            <a:off x="8656638" y="6370638"/>
            <a:ext cx="304800" cy="304800"/>
          </a:xfrm>
          <a:prstGeom prst="rect">
            <a:avLst/>
          </a:prstGeom>
        </p:spPr>
      </p:pic>
    </p:spTree>
  </p:cSld>
  <p:clrMapOvr>
    <a:masterClrMapping/>
  </p:clrMapOvr>
  <p:transition advTm="63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Spread Out Doc</a:t>
            </a:r>
            <a:endParaRPr lang="en-US" dirty="0"/>
          </a:p>
        </p:txBody>
      </p:sp>
      <p:sp>
        <p:nvSpPr>
          <p:cNvPr id="11" name="Rectangle 10"/>
          <p:cNvSpPr/>
          <p:nvPr/>
        </p:nvSpPr>
        <p:spPr>
          <a:xfrm>
            <a:off x="379351" y="5038298"/>
            <a:ext cx="8039669" cy="7620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PPT, Word, Code</a:t>
            </a:r>
          </a:p>
        </p:txBody>
      </p:sp>
      <p:pic>
        <p:nvPicPr>
          <p:cNvPr id="307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68742" y="1600200"/>
            <a:ext cx="7277100" cy="1104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95273" y="3001370"/>
            <a:ext cx="8207829" cy="1981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79352" y="5947557"/>
            <a:ext cx="8039669" cy="7620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Piazza</a:t>
            </a:r>
          </a:p>
        </p:txBody>
      </p:sp>
      <p:pic>
        <p:nvPicPr>
          <p:cNvPr id="9" name="~PP374.WAV">
            <a:hlinkClick r:id="" action="ppaction://media"/>
          </p:cNvPr>
          <p:cNvPicPr>
            <a:picLocks noRot="1" noChangeAspect="1"/>
          </p:cNvPicPr>
          <p:nvPr>
            <a:wavAudioFile r:embed="rId2" name="~PP374.WAV"/>
          </p:nvPr>
        </p:nvPicPr>
        <p:blipFill>
          <a:blip r:embed="rId6" cstate="print"/>
          <a:stretch>
            <a:fillRect/>
          </a:stretch>
        </p:blipFill>
        <p:spPr>
          <a:xfrm>
            <a:off x="8656638" y="6370638"/>
            <a:ext cx="304800" cy="304800"/>
          </a:xfrm>
          <a:prstGeom prst="rect">
            <a:avLst/>
          </a:prstGeom>
        </p:spPr>
      </p:pic>
    </p:spTree>
    <p:custDataLst>
      <p:tags r:id="rId1"/>
    </p:custDataLst>
    <p:extLst>
      <p:ext uri="{BB962C8B-B14F-4D97-AF65-F5344CB8AC3E}">
        <p14:creationId xmlns="" xmlns:p14="http://schemas.microsoft.com/office/powerpoint/2010/main" val="539654148"/>
      </p:ext>
    </p:extLst>
  </p:cSld>
  <p:clrMapOvr>
    <a:masterClrMapping/>
  </p:clrMapOvr>
  <p:transition advTm="1006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Tool Documentation in One Place</a:t>
            </a:r>
            <a:endParaRPr lang="en-US" dirty="0"/>
          </a:p>
        </p:txBody>
      </p:sp>
      <p:pic>
        <p:nvPicPr>
          <p:cNvPr id="1027"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40247" b="41842"/>
          <a:stretch/>
        </p:blipFill>
        <p:spPr bwMode="auto">
          <a:xfrm>
            <a:off x="143438" y="1752600"/>
            <a:ext cx="14745376"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387458" y="4328615"/>
            <a:ext cx="8039669" cy="7620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Need to be on UNC  network to get papers</a:t>
            </a:r>
          </a:p>
        </p:txBody>
      </p:sp>
      <p:pic>
        <p:nvPicPr>
          <p:cNvPr id="7" name="~PP761.WAV">
            <a:hlinkClick r:id="" action="ppaction://media"/>
          </p:cNvPr>
          <p:cNvPicPr>
            <a:picLocks noRot="1" noChangeAspect="1"/>
          </p:cNvPicPr>
          <p:nvPr>
            <a:wavAudioFile r:embed="rId1" name="~PP761.WAV"/>
          </p:nvPr>
        </p:nvPicPr>
        <p:blipFill>
          <a:blip r:embed="rId4" cstate="print"/>
          <a:stretch>
            <a:fillRect/>
          </a:stretch>
        </p:blipFill>
        <p:spPr>
          <a:xfrm>
            <a:off x="8656638" y="6370638"/>
            <a:ext cx="304800" cy="304800"/>
          </a:xfrm>
          <a:prstGeom prst="rect">
            <a:avLst/>
          </a:prstGeom>
        </p:spPr>
      </p:pic>
    </p:spTree>
    <p:extLst>
      <p:ext uri="{BB962C8B-B14F-4D97-AF65-F5344CB8AC3E}">
        <p14:creationId xmlns="" xmlns:p14="http://schemas.microsoft.com/office/powerpoint/2010/main" val="460130580"/>
      </p:ext>
    </p:extLst>
  </p:cSld>
  <p:clrMapOvr>
    <a:masterClrMapping/>
  </p:clrMapOvr>
  <p:transition advTm="1764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57889" y="1187118"/>
            <a:ext cx="3600737" cy="35269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pPr algn="ctr"/>
            <a:r>
              <a:rPr lang="en-US" dirty="0" smtClean="0"/>
              <a:t>Problem based vs. Complete Documentation</a:t>
            </a:r>
            <a:endParaRPr lang="en-US" dirty="0"/>
          </a:p>
        </p:txBody>
      </p:sp>
      <p:pic>
        <p:nvPicPr>
          <p:cNvPr id="2050"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393134" y="1981201"/>
            <a:ext cx="6263505" cy="3733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52400" y="5410200"/>
            <a:ext cx="3651142" cy="1235076"/>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Research shows people do not use or know about even a small fraction of tool features available </a:t>
            </a:r>
          </a:p>
        </p:txBody>
      </p:sp>
      <p:pic>
        <p:nvPicPr>
          <p:cNvPr id="7" name="~PP335.WAV">
            <a:hlinkClick r:id="" action="ppaction://media"/>
          </p:cNvPr>
          <p:cNvPicPr>
            <a:picLocks noRot="1" noChangeAspect="1"/>
          </p:cNvPicPr>
          <p:nvPr>
            <a:wavAudioFile r:embed="rId2" name="~PP335.WAV"/>
          </p:nvPr>
        </p:nvPicPr>
        <p:blipFill>
          <a:blip r:embed="rId6" cstate="print"/>
          <a:stretch>
            <a:fillRect/>
          </a:stretch>
        </p:blipFill>
        <p:spPr>
          <a:xfrm>
            <a:off x="8656638" y="6370638"/>
            <a:ext cx="304800" cy="304800"/>
          </a:xfrm>
          <a:prstGeom prst="rect">
            <a:avLst/>
          </a:prstGeom>
        </p:spPr>
      </p:pic>
    </p:spTree>
    <p:custDataLst>
      <p:tags r:id="rId1"/>
    </p:custDataLst>
    <p:extLst>
      <p:ext uri="{BB962C8B-B14F-4D97-AF65-F5344CB8AC3E}">
        <p14:creationId xmlns="" xmlns:p14="http://schemas.microsoft.com/office/powerpoint/2010/main" val="1219037543"/>
      </p:ext>
    </p:extLst>
  </p:cSld>
  <p:clrMapOvr>
    <a:masterClrMapping/>
  </p:clrMapOvr>
  <p:transition advTm="1182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A Tale of Four Piazza Questions/Comments</a:t>
            </a:r>
            <a:endParaRPr lang="en-US" dirty="0"/>
          </a:p>
        </p:txBody>
      </p:sp>
      <p:sp>
        <p:nvSpPr>
          <p:cNvPr id="13" name="Rectangle 12"/>
          <p:cNvSpPr/>
          <p:nvPr/>
        </p:nvSpPr>
        <p:spPr>
          <a:xfrm>
            <a:off x="398058" y="1143000"/>
            <a:ext cx="8258580" cy="9144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p>
            <a:pPr algn="ctr"/>
            <a:r>
              <a:rPr lang="en-US" dirty="0">
                <a:latin typeface="Calibri" pitchFamily="34" charset="0"/>
                <a:cs typeface="Calibri" pitchFamily="34" charset="0"/>
              </a:rPr>
              <a:t>In part 1 of Assignment 5, we are required to create a line class that implements the line pattern for Object Editor and line interface. </a:t>
            </a:r>
            <a:r>
              <a:rPr lang="en-US" dirty="0" smtClean="0">
                <a:latin typeface="Calibri" pitchFamily="34" charset="0"/>
                <a:cs typeface="Calibri" pitchFamily="34" charset="0"/>
              </a:rPr>
              <a:t> </a:t>
            </a:r>
            <a:r>
              <a:rPr lang="en-US" dirty="0" err="1" smtClean="0">
                <a:latin typeface="Calibri" pitchFamily="34" charset="0"/>
                <a:cs typeface="Calibri" pitchFamily="34" charset="0"/>
              </a:rPr>
              <a:t>Tianwen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Gu</a:t>
            </a:r>
            <a:r>
              <a:rPr lang="en-US" dirty="0">
                <a:latin typeface="Calibri" pitchFamily="34" charset="0"/>
                <a:cs typeface="Calibri" pitchFamily="34" charset="0"/>
              </a:rPr>
              <a:t> </a:t>
            </a:r>
            <a:r>
              <a:rPr lang="en-US" dirty="0" smtClean="0">
                <a:latin typeface="Calibri" pitchFamily="34" charset="0"/>
                <a:cs typeface="Calibri" pitchFamily="34" charset="0"/>
              </a:rPr>
              <a:t>(</a:t>
            </a:r>
            <a:r>
              <a:rPr lang="en-US" dirty="0" err="1" smtClean="0">
                <a:latin typeface="Calibri" pitchFamily="34" charset="0"/>
                <a:cs typeface="Calibri" pitchFamily="34" charset="0"/>
              </a:rPr>
              <a:t>Dereck</a:t>
            </a:r>
            <a:r>
              <a:rPr lang="en-US" dirty="0" smtClean="0">
                <a:latin typeface="Calibri" pitchFamily="34" charset="0"/>
                <a:cs typeface="Calibri" pitchFamily="34" charset="0"/>
              </a:rPr>
              <a:t>)</a:t>
            </a:r>
          </a:p>
        </p:txBody>
      </p:sp>
      <p:sp>
        <p:nvSpPr>
          <p:cNvPr id="14" name="Rectangle 13"/>
          <p:cNvSpPr/>
          <p:nvPr/>
        </p:nvSpPr>
        <p:spPr>
          <a:xfrm>
            <a:off x="381000" y="2819400"/>
            <a:ext cx="8275638" cy="12954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p>
            <a:pPr algn="ctr"/>
            <a:r>
              <a:rPr lang="en-US" dirty="0"/>
              <a:t>I agree. As with any type of API there should be a place where all of the features of it should be described in detail. </a:t>
            </a:r>
            <a:r>
              <a:rPr lang="en-US" dirty="0">
                <a:hlinkClick r:id="rId4"/>
              </a:rPr>
              <a:t>http://</a:t>
            </a:r>
            <a:r>
              <a:rPr lang="en-US" dirty="0" smtClean="0">
                <a:hlinkClick r:id="rId4"/>
              </a:rPr>
              <a:t>www.youtube.com/watch?v=aAb7hSCtvGw</a:t>
            </a:r>
            <a:r>
              <a:rPr lang="en-US" dirty="0" smtClean="0"/>
              <a:t> (Andrew </a:t>
            </a:r>
            <a:r>
              <a:rPr lang="en-US" dirty="0" err="1" smtClean="0"/>
              <a:t>Gerst</a:t>
            </a:r>
            <a:r>
              <a:rPr lang="en-US" dirty="0" smtClean="0"/>
              <a:t>)</a:t>
            </a:r>
            <a:endParaRPr lang="en-US" dirty="0" smtClean="0">
              <a:latin typeface="Calibri" pitchFamily="34" charset="0"/>
              <a:cs typeface="Calibri" pitchFamily="34" charset="0"/>
            </a:endParaRPr>
          </a:p>
        </p:txBody>
      </p:sp>
      <p:sp>
        <p:nvSpPr>
          <p:cNvPr id="15" name="Rectangle 14"/>
          <p:cNvSpPr/>
          <p:nvPr/>
        </p:nvSpPr>
        <p:spPr>
          <a:xfrm>
            <a:off x="380999" y="4114800"/>
            <a:ext cx="8275639" cy="20574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p>
            <a:pPr algn="ctr"/>
            <a:r>
              <a:rPr lang="en-US" dirty="0"/>
              <a:t> I find the use of OE, with scant documentation sources and non-standard </a:t>
            </a:r>
            <a:r>
              <a:rPr lang="en-US" dirty="0" err="1"/>
              <a:t>utilisation</a:t>
            </a:r>
            <a:r>
              <a:rPr lang="en-US" dirty="0"/>
              <a:t> of concepts, just absurd and it makes things even more difficult than they should be (if sticking with command-line or standard libraries</a:t>
            </a:r>
            <a:r>
              <a:rPr lang="en-US" dirty="0" smtClean="0"/>
              <a:t>).</a:t>
            </a:r>
            <a:r>
              <a:rPr lang="en-US" dirty="0"/>
              <a:t/>
            </a:r>
            <a:br>
              <a:rPr lang="en-US" dirty="0"/>
            </a:br>
            <a:r>
              <a:rPr lang="en-US" dirty="0"/>
              <a:t>I know that we're told to not bang head about this...but considering that outside class there is almost no info on this, I find little choice but to head-desk on trying to make sense out of it</a:t>
            </a:r>
            <a:r>
              <a:rPr lang="en-US" dirty="0" smtClean="0"/>
              <a:t>. (</a:t>
            </a:r>
            <a:r>
              <a:rPr lang="en-US" b="1" dirty="0" smtClean="0"/>
              <a:t>anon to class mates visible to us</a:t>
            </a:r>
            <a:r>
              <a:rPr lang="en-US" dirty="0" smtClean="0"/>
              <a:t>)</a:t>
            </a:r>
            <a:endParaRPr lang="en-US" dirty="0" smtClean="0">
              <a:latin typeface="Calibri" pitchFamily="34" charset="0"/>
              <a:cs typeface="Calibri" pitchFamily="34" charset="0"/>
            </a:endParaRPr>
          </a:p>
        </p:txBody>
      </p:sp>
      <p:sp>
        <p:nvSpPr>
          <p:cNvPr id="16" name="Rectangle 15"/>
          <p:cNvSpPr/>
          <p:nvPr/>
        </p:nvSpPr>
        <p:spPr>
          <a:xfrm>
            <a:off x="380999" y="2209800"/>
            <a:ext cx="8275639" cy="6477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p>
            <a:pPr algn="ctr"/>
            <a:r>
              <a:rPr lang="en-US" dirty="0"/>
              <a:t>Where can I find documentation for </a:t>
            </a:r>
            <a:r>
              <a:rPr lang="en-US" dirty="0" err="1"/>
              <a:t>ObjectEditor</a:t>
            </a:r>
            <a:r>
              <a:rPr lang="en-US" dirty="0"/>
              <a:t>?  </a:t>
            </a:r>
            <a:r>
              <a:rPr lang="en-US" dirty="0" smtClean="0"/>
              <a:t>(Kevin Kimball)</a:t>
            </a:r>
            <a:endParaRPr lang="en-US" dirty="0" smtClean="0">
              <a:latin typeface="Calibri" pitchFamily="34" charset="0"/>
              <a:cs typeface="Calibri" pitchFamily="34" charset="0"/>
            </a:endParaRPr>
          </a:p>
        </p:txBody>
      </p:sp>
      <p:sp>
        <p:nvSpPr>
          <p:cNvPr id="12" name="TextBox 11"/>
          <p:cNvSpPr txBox="1"/>
          <p:nvPr/>
        </p:nvSpPr>
        <p:spPr>
          <a:xfrm>
            <a:off x="7894639" y="1193800"/>
            <a:ext cx="609600" cy="1016000"/>
          </a:xfrm>
          <a:prstGeom prst="rect">
            <a:avLst/>
          </a:prstGeom>
          <a:noFill/>
        </p:spPr>
        <p:txBody>
          <a:bodyPr>
            <a:spAutoFit/>
          </a:bodyPr>
          <a:lstStyle/>
          <a:p>
            <a:pPr algn="ctr"/>
            <a:r>
              <a:rPr lang="en-US" sz="6000" dirty="0">
                <a:solidFill>
                  <a:schemeClr val="accent1"/>
                </a:solidFill>
                <a:latin typeface="Century Schoolbook" pitchFamily="18" charset="0"/>
                <a:sym typeface="Wingdings" pitchFamily="2" charset="2"/>
              </a:rPr>
              <a:t></a:t>
            </a:r>
            <a:endParaRPr lang="en-US" sz="6000" dirty="0">
              <a:solidFill>
                <a:schemeClr val="accent1"/>
              </a:solidFill>
              <a:latin typeface="Century Schoolbook" pitchFamily="18" charset="0"/>
            </a:endParaRPr>
          </a:p>
        </p:txBody>
      </p:sp>
      <p:sp>
        <p:nvSpPr>
          <p:cNvPr id="10" name="TextBox 9"/>
          <p:cNvSpPr txBox="1"/>
          <p:nvPr/>
        </p:nvSpPr>
        <p:spPr>
          <a:xfrm>
            <a:off x="3505200" y="2349500"/>
            <a:ext cx="609600" cy="1016000"/>
          </a:xfrm>
          <a:prstGeom prst="rect">
            <a:avLst/>
          </a:prstGeom>
          <a:noFill/>
        </p:spPr>
        <p:txBody>
          <a:bodyPr>
            <a:spAutoFit/>
          </a:bodyPr>
          <a:lstStyle/>
          <a:p>
            <a:pPr algn="ctr"/>
            <a:r>
              <a:rPr lang="en-US" sz="6000" dirty="0">
                <a:solidFill>
                  <a:schemeClr val="accent1"/>
                </a:solidFill>
                <a:latin typeface="Century Schoolbook" pitchFamily="18" charset="0"/>
                <a:sym typeface="Wingdings" pitchFamily="2" charset="2"/>
              </a:rPr>
              <a:t></a:t>
            </a:r>
            <a:endParaRPr lang="en-US" sz="6000" dirty="0">
              <a:solidFill>
                <a:schemeClr val="accent1"/>
              </a:solidFill>
              <a:latin typeface="Century Schoolbook" pitchFamily="18" charset="0"/>
            </a:endParaRPr>
          </a:p>
        </p:txBody>
      </p:sp>
      <p:sp>
        <p:nvSpPr>
          <p:cNvPr id="11" name="TextBox 10"/>
          <p:cNvSpPr txBox="1"/>
          <p:nvPr/>
        </p:nvSpPr>
        <p:spPr>
          <a:xfrm>
            <a:off x="6019800" y="2533650"/>
            <a:ext cx="609600" cy="1016000"/>
          </a:xfrm>
          <a:prstGeom prst="rect">
            <a:avLst/>
          </a:prstGeom>
          <a:noFill/>
        </p:spPr>
        <p:txBody>
          <a:bodyPr>
            <a:spAutoFit/>
          </a:bodyPr>
          <a:lstStyle/>
          <a:p>
            <a:pPr algn="ctr"/>
            <a:r>
              <a:rPr lang="en-US" sz="6000" dirty="0">
                <a:solidFill>
                  <a:schemeClr val="accent1"/>
                </a:solidFill>
                <a:latin typeface="Century Schoolbook" pitchFamily="18" charset="0"/>
                <a:sym typeface="Wingdings" pitchFamily="2" charset="2"/>
              </a:rPr>
              <a:t></a:t>
            </a:r>
            <a:endParaRPr lang="en-US" sz="6000" dirty="0">
              <a:solidFill>
                <a:schemeClr val="accent1"/>
              </a:solidFill>
              <a:latin typeface="Century Schoolbook" pitchFamily="18" charset="0"/>
            </a:endParaRPr>
          </a:p>
        </p:txBody>
      </p:sp>
      <p:sp>
        <p:nvSpPr>
          <p:cNvPr id="17" name="TextBox 16"/>
          <p:cNvSpPr txBox="1"/>
          <p:nvPr/>
        </p:nvSpPr>
        <p:spPr>
          <a:xfrm>
            <a:off x="4114800" y="2959100"/>
            <a:ext cx="609600" cy="1016000"/>
          </a:xfrm>
          <a:prstGeom prst="rect">
            <a:avLst/>
          </a:prstGeom>
          <a:noFill/>
        </p:spPr>
        <p:txBody>
          <a:bodyPr>
            <a:spAutoFit/>
          </a:bodyPr>
          <a:lstStyle/>
          <a:p>
            <a:pPr algn="ctr"/>
            <a:r>
              <a:rPr lang="en-US" sz="6000" dirty="0">
                <a:solidFill>
                  <a:schemeClr val="accent1"/>
                </a:solidFill>
                <a:latin typeface="Century Schoolbook" pitchFamily="18" charset="0"/>
                <a:sym typeface="Wingdings" pitchFamily="2" charset="2"/>
              </a:rPr>
              <a:t></a:t>
            </a:r>
            <a:endParaRPr lang="en-US" sz="6000" dirty="0">
              <a:solidFill>
                <a:schemeClr val="accent1"/>
              </a:solidFill>
              <a:latin typeface="Century Schoolbook" pitchFamily="18" charset="0"/>
            </a:endParaRPr>
          </a:p>
        </p:txBody>
      </p:sp>
      <p:sp>
        <p:nvSpPr>
          <p:cNvPr id="18" name="TextBox 17"/>
          <p:cNvSpPr txBox="1"/>
          <p:nvPr/>
        </p:nvSpPr>
        <p:spPr>
          <a:xfrm>
            <a:off x="8076017" y="1944237"/>
            <a:ext cx="609600" cy="1016000"/>
          </a:xfrm>
          <a:prstGeom prst="rect">
            <a:avLst/>
          </a:prstGeom>
          <a:noFill/>
        </p:spPr>
        <p:txBody>
          <a:bodyPr>
            <a:spAutoFit/>
          </a:bodyPr>
          <a:lstStyle/>
          <a:p>
            <a:pPr algn="ctr"/>
            <a:r>
              <a:rPr lang="en-US" sz="6000" dirty="0">
                <a:solidFill>
                  <a:schemeClr val="accent1"/>
                </a:solidFill>
                <a:latin typeface="Century Schoolbook" pitchFamily="18" charset="0"/>
                <a:sym typeface="Wingdings" pitchFamily="2" charset="2"/>
              </a:rPr>
              <a:t></a:t>
            </a:r>
            <a:endParaRPr lang="en-US" sz="6000" dirty="0">
              <a:solidFill>
                <a:schemeClr val="accent1"/>
              </a:solidFill>
              <a:latin typeface="Century Schoolbook" pitchFamily="18" charset="0"/>
            </a:endParaRPr>
          </a:p>
        </p:txBody>
      </p:sp>
      <p:pic>
        <p:nvPicPr>
          <p:cNvPr id="19" name="~PP3076.WAV">
            <a:hlinkClick r:id="" action="ppaction://media"/>
          </p:cNvPr>
          <p:cNvPicPr>
            <a:picLocks noRot="1" noChangeAspect="1"/>
          </p:cNvPicPr>
          <p:nvPr>
            <a:wavAudioFile r:embed="rId2" name="~PP3076.WAV"/>
          </p:nvPr>
        </p:nvPicPr>
        <p:blipFill>
          <a:blip r:embed="rId5" cstate="print"/>
          <a:stretch>
            <a:fillRect/>
          </a:stretch>
        </p:blipFill>
        <p:spPr>
          <a:xfrm>
            <a:off x="8656638" y="6370638"/>
            <a:ext cx="304800" cy="304800"/>
          </a:xfrm>
          <a:prstGeom prst="rect">
            <a:avLst/>
          </a:prstGeom>
        </p:spPr>
      </p:pic>
    </p:spTree>
    <p:custDataLst>
      <p:tags r:id="rId1"/>
    </p:custDataLst>
    <p:extLst>
      <p:ext uri="{BB962C8B-B14F-4D97-AF65-F5344CB8AC3E}">
        <p14:creationId xmlns="" xmlns:p14="http://schemas.microsoft.com/office/powerpoint/2010/main" val="1096655338"/>
      </p:ext>
    </p:extLst>
  </p:cSld>
  <p:clrMapOvr>
    <a:masterClrMapping/>
  </p:clrMapOvr>
  <p:transition advTm="558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19"/>
                </p:tgtEl>
              </p:cMediaNode>
            </p:audio>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“Intuitive” Design?</a:t>
            </a:r>
            <a:endParaRPr lang="en-US" dirty="0"/>
          </a:p>
        </p:txBody>
      </p:sp>
      <p:sp>
        <p:nvSpPr>
          <p:cNvPr id="3" name="Content Placeholder 2"/>
          <p:cNvSpPr>
            <a:spLocks noGrp="1"/>
          </p:cNvSpPr>
          <p:nvPr>
            <p:ph sz="quarter" idx="1"/>
          </p:nvPr>
        </p:nvSpPr>
        <p:spPr>
          <a:xfrm>
            <a:off x="457200" y="1295400"/>
            <a:ext cx="7924800" cy="2438400"/>
          </a:xfrm>
        </p:spPr>
        <p:txBody>
          <a:bodyPr/>
          <a:lstStyle/>
          <a:p>
            <a:r>
              <a:rPr lang="en-US" dirty="0" smtClean="0"/>
              <a:t>An object is recognized as a point representation if:</a:t>
            </a:r>
          </a:p>
          <a:p>
            <a:pPr lvl="1"/>
            <a:r>
              <a:rPr lang="en-US" dirty="0" smtClean="0"/>
              <a:t>Its interface or class has the string “Point” in its name or has a </a:t>
            </a:r>
            <a:r>
              <a:rPr lang="en-US" dirty="0"/>
              <a:t>P</a:t>
            </a:r>
            <a:r>
              <a:rPr lang="en-US" dirty="0" smtClean="0"/>
              <a:t>oint annotation</a:t>
            </a:r>
          </a:p>
          <a:p>
            <a:pPr lvl="1"/>
            <a:r>
              <a:rPr lang="en-US" dirty="0" smtClean="0"/>
              <a:t>It has (read-only)  </a:t>
            </a:r>
            <a:r>
              <a:rPr lang="en-US" dirty="0" err="1" smtClean="0"/>
              <a:t>int</a:t>
            </a:r>
            <a:r>
              <a:rPr lang="en-US" dirty="0" smtClean="0"/>
              <a:t> properties, X and Y, representing Cartesian window coordinates</a:t>
            </a:r>
          </a:p>
          <a:p>
            <a:pPr lvl="1"/>
            <a:r>
              <a:rPr lang="en-US" dirty="0" smtClean="0"/>
              <a:t>Can have additional properties</a:t>
            </a:r>
            <a:endParaRPr lang="en-US" dirty="0"/>
          </a:p>
        </p:txBody>
      </p:sp>
      <p:sp>
        <p:nvSpPr>
          <p:cNvPr id="4" name="Rectangle 3"/>
          <p:cNvSpPr/>
          <p:nvPr/>
        </p:nvSpPr>
        <p:spPr>
          <a:xfrm>
            <a:off x="609600" y="3810000"/>
            <a:ext cx="8153400" cy="2438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dirty="0" smtClean="0">
                <a:solidFill>
                  <a:schemeClr val="tx1"/>
                </a:solidFill>
              </a:rPr>
              <a:t>@</a:t>
            </a:r>
            <a:r>
              <a:rPr lang="en-US" dirty="0" err="1" smtClean="0">
                <a:solidFill>
                  <a:schemeClr val="tx1"/>
                </a:solidFill>
              </a:rPr>
              <a:t>StructurePattern</a:t>
            </a:r>
            <a:r>
              <a:rPr lang="en-US" dirty="0" smtClean="0">
                <a:solidFill>
                  <a:schemeClr val="tx1"/>
                </a:solidFill>
              </a:rPr>
              <a:t>(</a:t>
            </a:r>
            <a:r>
              <a:rPr lang="en-US" dirty="0" err="1" smtClean="0">
                <a:solidFill>
                  <a:schemeClr val="tx1"/>
                </a:solidFill>
              </a:rPr>
              <a:t>StructurePatternNames.POINT_PATTERN</a:t>
            </a:r>
            <a:r>
              <a:rPr lang="en-US" dirty="0" smtClean="0">
                <a:solidFill>
                  <a:schemeClr val="tx1"/>
                </a:solidFill>
              </a:rPr>
              <a:t>) </a:t>
            </a:r>
          </a:p>
          <a:p>
            <a:r>
              <a:rPr lang="en-US" b="1" dirty="0" smtClean="0">
                <a:solidFill>
                  <a:schemeClr val="tx1"/>
                </a:solidFill>
              </a:rPr>
              <a:t>public</a:t>
            </a:r>
            <a:r>
              <a:rPr lang="en-US" dirty="0" smtClean="0">
                <a:solidFill>
                  <a:schemeClr val="tx1"/>
                </a:solidFill>
              </a:rPr>
              <a:t> </a:t>
            </a:r>
            <a:r>
              <a:rPr lang="en-US" b="1" dirty="0" smtClean="0">
                <a:solidFill>
                  <a:schemeClr val="tx1"/>
                </a:solidFill>
              </a:rPr>
              <a:t>interface</a:t>
            </a:r>
            <a:r>
              <a:rPr lang="en-US" dirty="0" smtClean="0">
                <a:solidFill>
                  <a:schemeClr val="tx1"/>
                </a:solidFill>
              </a:rPr>
              <a:t> Point {</a:t>
            </a:r>
          </a:p>
          <a:p>
            <a:r>
              <a:rPr lang="en-US" dirty="0" smtClean="0">
                <a:solidFill>
                  <a:schemeClr val="tx1"/>
                </a:solidFill>
              </a:rPr>
              <a:t>	</a:t>
            </a:r>
            <a:r>
              <a:rPr lang="en-US" b="1" dirty="0" smtClean="0">
                <a:solidFill>
                  <a:schemeClr val="tx1"/>
                </a:solidFill>
              </a:rPr>
              <a:t>public</a:t>
            </a:r>
            <a:r>
              <a:rPr lang="en-US" dirty="0" smtClean="0">
                <a:solidFill>
                  <a:schemeClr val="tx1"/>
                </a:solidFill>
              </a:rPr>
              <a:t> </a:t>
            </a:r>
            <a:r>
              <a:rPr lang="en-US" b="1" dirty="0" err="1" smtClean="0">
                <a:solidFill>
                  <a:schemeClr val="tx1"/>
                </a:solidFill>
              </a:rPr>
              <a:t>int</a:t>
            </a:r>
            <a:r>
              <a:rPr lang="en-US" dirty="0" smtClean="0">
                <a:solidFill>
                  <a:schemeClr val="tx1"/>
                </a:solidFill>
              </a:rPr>
              <a:t> </a:t>
            </a:r>
            <a:r>
              <a:rPr lang="en-US" dirty="0" err="1" smtClean="0">
                <a:solidFill>
                  <a:schemeClr val="tx1"/>
                </a:solidFill>
              </a:rPr>
              <a:t>getX</a:t>
            </a:r>
            <a:r>
              <a:rPr lang="en-US" dirty="0" smtClean="0">
                <a:solidFill>
                  <a:schemeClr val="tx1"/>
                </a:solidFill>
              </a:rPr>
              <a:t>(); </a:t>
            </a:r>
          </a:p>
          <a:p>
            <a:r>
              <a:rPr lang="en-US" dirty="0" smtClean="0">
                <a:solidFill>
                  <a:schemeClr val="tx1"/>
                </a:solidFill>
              </a:rPr>
              <a:t>	</a:t>
            </a:r>
            <a:r>
              <a:rPr lang="en-US" b="1" dirty="0" smtClean="0">
                <a:solidFill>
                  <a:schemeClr val="tx1"/>
                </a:solidFill>
              </a:rPr>
              <a:t>public</a:t>
            </a:r>
            <a:r>
              <a:rPr lang="en-US" dirty="0" smtClean="0">
                <a:solidFill>
                  <a:schemeClr val="tx1"/>
                </a:solidFill>
              </a:rPr>
              <a:t> </a:t>
            </a:r>
            <a:r>
              <a:rPr lang="en-US" b="1" dirty="0" err="1" smtClean="0">
                <a:solidFill>
                  <a:schemeClr val="tx1"/>
                </a:solidFill>
              </a:rPr>
              <a:t>int</a:t>
            </a:r>
            <a:r>
              <a:rPr lang="en-US" dirty="0" smtClean="0">
                <a:solidFill>
                  <a:schemeClr val="tx1"/>
                </a:solidFill>
              </a:rPr>
              <a:t> </a:t>
            </a:r>
            <a:r>
              <a:rPr lang="en-US" dirty="0" err="1" smtClean="0">
                <a:solidFill>
                  <a:schemeClr val="tx1"/>
                </a:solidFill>
              </a:rPr>
              <a:t>getY</a:t>
            </a:r>
            <a:r>
              <a:rPr lang="en-US" dirty="0" smtClean="0">
                <a:solidFill>
                  <a:schemeClr val="tx1"/>
                </a:solidFill>
              </a:rPr>
              <a:t>(); 	</a:t>
            </a:r>
          </a:p>
          <a:p>
            <a:r>
              <a:rPr lang="en-US" dirty="0" smtClean="0">
                <a:solidFill>
                  <a:schemeClr val="tx1"/>
                </a:solidFill>
              </a:rPr>
              <a:t>	</a:t>
            </a:r>
            <a:r>
              <a:rPr lang="en-US" b="1" dirty="0" smtClean="0">
                <a:solidFill>
                  <a:schemeClr val="tx1"/>
                </a:solidFill>
              </a:rPr>
              <a:t>public</a:t>
            </a:r>
            <a:r>
              <a:rPr lang="en-US" dirty="0" smtClean="0">
                <a:solidFill>
                  <a:schemeClr val="tx1"/>
                </a:solidFill>
              </a:rPr>
              <a:t> </a:t>
            </a:r>
            <a:r>
              <a:rPr lang="en-US" b="1" dirty="0" smtClean="0">
                <a:solidFill>
                  <a:schemeClr val="tx1"/>
                </a:solidFill>
              </a:rPr>
              <a:t>double</a:t>
            </a:r>
            <a:r>
              <a:rPr lang="en-US" dirty="0" smtClean="0">
                <a:solidFill>
                  <a:schemeClr val="tx1"/>
                </a:solidFill>
              </a:rPr>
              <a:t> </a:t>
            </a:r>
            <a:r>
              <a:rPr lang="en-US" dirty="0" err="1" smtClean="0">
                <a:solidFill>
                  <a:schemeClr val="tx1"/>
                </a:solidFill>
              </a:rPr>
              <a:t>getAngle</a:t>
            </a:r>
            <a:r>
              <a:rPr lang="en-US" dirty="0" smtClean="0">
                <a:solidFill>
                  <a:schemeClr val="tx1"/>
                </a:solidFill>
              </a:rPr>
              <a:t>(); </a:t>
            </a:r>
          </a:p>
          <a:p>
            <a:r>
              <a:rPr lang="en-US" dirty="0" smtClean="0">
                <a:solidFill>
                  <a:schemeClr val="tx1"/>
                </a:solidFill>
              </a:rPr>
              <a:t>	</a:t>
            </a:r>
            <a:r>
              <a:rPr lang="en-US" b="1" dirty="0" smtClean="0">
                <a:solidFill>
                  <a:schemeClr val="tx1"/>
                </a:solidFill>
              </a:rPr>
              <a:t>public</a:t>
            </a:r>
            <a:r>
              <a:rPr lang="en-US" dirty="0" smtClean="0">
                <a:solidFill>
                  <a:schemeClr val="tx1"/>
                </a:solidFill>
              </a:rPr>
              <a:t> </a:t>
            </a:r>
            <a:r>
              <a:rPr lang="en-US" b="1" dirty="0" smtClean="0">
                <a:solidFill>
                  <a:schemeClr val="tx1"/>
                </a:solidFill>
              </a:rPr>
              <a:t>double</a:t>
            </a:r>
            <a:r>
              <a:rPr lang="en-US" dirty="0" smtClean="0">
                <a:solidFill>
                  <a:schemeClr val="tx1"/>
                </a:solidFill>
              </a:rPr>
              <a:t> </a:t>
            </a:r>
            <a:r>
              <a:rPr lang="en-US" dirty="0" err="1" smtClean="0">
                <a:solidFill>
                  <a:schemeClr val="tx1"/>
                </a:solidFill>
              </a:rPr>
              <a:t>getRadius</a:t>
            </a:r>
            <a:r>
              <a:rPr lang="en-US" dirty="0" smtClean="0">
                <a:solidFill>
                  <a:schemeClr val="tx1"/>
                </a:solidFill>
              </a:rPr>
              <a:t>(); </a:t>
            </a:r>
          </a:p>
          <a:p>
            <a:r>
              <a:rPr lang="en-US" dirty="0" smtClean="0">
                <a:solidFill>
                  <a:schemeClr val="tx1"/>
                </a:solidFill>
              </a:rPr>
              <a:t>}</a:t>
            </a:r>
            <a:endParaRPr lang="en-US" dirty="0">
              <a:solidFill>
                <a:schemeClr val="tx1"/>
              </a:solidFill>
            </a:endParaRPr>
          </a:p>
        </p:txBody>
      </p:sp>
      <p:pic>
        <p:nvPicPr>
          <p:cNvPr id="7" name="~PP1353.WAV">
            <a:hlinkClick r:id="" action="ppaction://media"/>
          </p:cNvPr>
          <p:cNvPicPr>
            <a:picLocks noRot="1" noChangeAspect="1"/>
          </p:cNvPicPr>
          <p:nvPr>
            <a:wavAudioFile r:embed="rId1" name="~PP1353.WAV"/>
          </p:nvPr>
        </p:nvPicPr>
        <p:blipFill>
          <a:blip r:embed="rId3" cstate="print"/>
          <a:stretch>
            <a:fillRect/>
          </a:stretch>
        </p:blipFill>
        <p:spPr>
          <a:xfrm>
            <a:off x="8656638" y="6370638"/>
            <a:ext cx="304800" cy="304800"/>
          </a:xfrm>
          <a:prstGeom prst="rect">
            <a:avLst/>
          </a:prstGeom>
        </p:spPr>
      </p:pic>
    </p:spTree>
    <p:extLst>
      <p:ext uri="{BB962C8B-B14F-4D97-AF65-F5344CB8AC3E}">
        <p14:creationId xmlns="" xmlns:p14="http://schemas.microsoft.com/office/powerpoint/2010/main" val="3487852213"/>
      </p:ext>
    </p:extLst>
  </p:cSld>
  <p:clrMapOvr>
    <a:masterClrMapping/>
  </p:clrMapOvr>
  <p:transition advTm="596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685800" y="0"/>
            <a:ext cx="7772400" cy="1143000"/>
          </a:xfrm>
        </p:spPr>
        <p:txBody>
          <a:bodyPr/>
          <a:lstStyle/>
          <a:p>
            <a:r>
              <a:rPr lang="en-US" dirty="0" smtClean="0"/>
              <a:t>“Intuitive Design”</a:t>
            </a:r>
          </a:p>
        </p:txBody>
      </p:sp>
      <p:sp>
        <p:nvSpPr>
          <p:cNvPr id="281603" name="Line 3"/>
          <p:cNvSpPr>
            <a:spLocks noChangeShapeType="1"/>
          </p:cNvSpPr>
          <p:nvPr/>
        </p:nvSpPr>
        <p:spPr bwMode="auto">
          <a:xfrm>
            <a:off x="381000" y="1219200"/>
            <a:ext cx="0" cy="5029200"/>
          </a:xfrm>
          <a:prstGeom prst="line">
            <a:avLst/>
          </a:prstGeom>
          <a:noFill/>
          <a:ln w="38100">
            <a:solidFill>
              <a:srgbClr val="0000FF"/>
            </a:solidFill>
            <a:round/>
            <a:headEnd/>
            <a:tailEnd type="triangle" w="med" len="med"/>
          </a:ln>
          <a:effectLst/>
        </p:spPr>
        <p:txBody>
          <a:bodyPr anchor="ctr">
            <a:spAutoFit/>
          </a:bodyPr>
          <a:lstStyle/>
          <a:p>
            <a:endParaRPr lang="en-US"/>
          </a:p>
        </p:txBody>
      </p:sp>
      <p:sp>
        <p:nvSpPr>
          <p:cNvPr id="281604" name="Line 4"/>
          <p:cNvSpPr>
            <a:spLocks noChangeShapeType="1"/>
          </p:cNvSpPr>
          <p:nvPr/>
        </p:nvSpPr>
        <p:spPr bwMode="auto">
          <a:xfrm>
            <a:off x="381000" y="1219200"/>
            <a:ext cx="8229600" cy="0"/>
          </a:xfrm>
          <a:prstGeom prst="line">
            <a:avLst/>
          </a:prstGeom>
          <a:noFill/>
          <a:ln w="38100">
            <a:solidFill>
              <a:srgbClr val="0000FF"/>
            </a:solidFill>
            <a:round/>
            <a:headEnd/>
            <a:tailEnd type="triangle" w="med" len="med"/>
          </a:ln>
          <a:effectLst/>
        </p:spPr>
        <p:txBody>
          <a:bodyPr anchor="ctr">
            <a:spAutoFit/>
          </a:bodyPr>
          <a:lstStyle/>
          <a:p>
            <a:endParaRPr lang="en-US"/>
          </a:p>
        </p:txBody>
      </p:sp>
      <p:sp>
        <p:nvSpPr>
          <p:cNvPr id="281608" name="Rectangle 8"/>
          <p:cNvSpPr>
            <a:spLocks noChangeArrowheads="1"/>
          </p:cNvSpPr>
          <p:nvPr/>
        </p:nvSpPr>
        <p:spPr bwMode="auto">
          <a:xfrm>
            <a:off x="904875" y="2438400"/>
            <a:ext cx="1219200" cy="914400"/>
          </a:xfrm>
          <a:prstGeom prst="rect">
            <a:avLst/>
          </a:prstGeom>
          <a:solidFill>
            <a:srgbClr val="FFFFFF"/>
          </a:solidFill>
          <a:ln w="38100">
            <a:solidFill>
              <a:srgbClr val="FF6600"/>
            </a:solidFill>
            <a:miter lim="800000"/>
            <a:headEnd/>
            <a:tailEnd/>
          </a:ln>
          <a:effectLst/>
        </p:spPr>
        <p:txBody>
          <a:bodyPr wrap="none" anchor="ctr">
            <a:spAutoFit/>
          </a:bodyPr>
          <a:lstStyle/>
          <a:p>
            <a:endParaRPr lang="en-US"/>
          </a:p>
        </p:txBody>
      </p:sp>
      <p:sp>
        <p:nvSpPr>
          <p:cNvPr id="281609" name="Line 9"/>
          <p:cNvSpPr>
            <a:spLocks noChangeShapeType="1"/>
          </p:cNvSpPr>
          <p:nvPr/>
        </p:nvSpPr>
        <p:spPr bwMode="auto">
          <a:xfrm>
            <a:off x="904875" y="2438400"/>
            <a:ext cx="1219200" cy="914400"/>
          </a:xfrm>
          <a:prstGeom prst="line">
            <a:avLst/>
          </a:prstGeom>
          <a:noFill/>
          <a:ln w="38100">
            <a:solidFill>
              <a:srgbClr val="00C663"/>
            </a:solidFill>
            <a:round/>
            <a:headEnd/>
            <a:tailEnd/>
          </a:ln>
          <a:effectLst/>
        </p:spPr>
        <p:txBody>
          <a:bodyPr wrap="none" anchor="ctr">
            <a:spAutoFit/>
          </a:bodyPr>
          <a:lstStyle/>
          <a:p>
            <a:endParaRPr lang="en-US"/>
          </a:p>
        </p:txBody>
      </p:sp>
      <p:sp>
        <p:nvSpPr>
          <p:cNvPr id="281612" name="Text Box 12"/>
          <p:cNvSpPr txBox="1">
            <a:spLocks noChangeArrowheads="1"/>
          </p:cNvSpPr>
          <p:nvPr/>
        </p:nvSpPr>
        <p:spPr bwMode="auto">
          <a:xfrm>
            <a:off x="457200" y="1981200"/>
            <a:ext cx="777875" cy="457200"/>
          </a:xfrm>
          <a:prstGeom prst="rect">
            <a:avLst/>
          </a:prstGeom>
          <a:noFill/>
          <a:ln w="9525">
            <a:noFill/>
            <a:miter lim="800000"/>
            <a:headEnd/>
            <a:tailEnd/>
          </a:ln>
          <a:effectLst/>
        </p:spPr>
        <p:txBody>
          <a:bodyPr wrap="none" anchor="ctr">
            <a:spAutoFit/>
          </a:bodyPr>
          <a:lstStyle/>
          <a:p>
            <a:pPr algn="ctr"/>
            <a:r>
              <a:rPr lang="en-US" sz="2400" b="1"/>
              <a:t>X, Y</a:t>
            </a:r>
          </a:p>
        </p:txBody>
      </p:sp>
      <p:sp>
        <p:nvSpPr>
          <p:cNvPr id="281617" name="Text Box 17"/>
          <p:cNvSpPr txBox="1">
            <a:spLocks noChangeArrowheads="1"/>
          </p:cNvSpPr>
          <p:nvPr/>
        </p:nvSpPr>
        <p:spPr bwMode="auto">
          <a:xfrm>
            <a:off x="949325" y="3352800"/>
            <a:ext cx="1148071" cy="461665"/>
          </a:xfrm>
          <a:prstGeom prst="rect">
            <a:avLst/>
          </a:prstGeom>
          <a:noFill/>
          <a:ln w="9525">
            <a:noFill/>
            <a:miter lim="800000"/>
            <a:headEnd/>
            <a:tailEnd/>
          </a:ln>
          <a:effectLst/>
        </p:spPr>
        <p:txBody>
          <a:bodyPr wrap="none" anchor="ctr">
            <a:spAutoFit/>
          </a:bodyPr>
          <a:lstStyle/>
          <a:p>
            <a:pPr algn="ctr"/>
            <a:r>
              <a:rPr lang="en-US" sz="2400" b="1" dirty="0" smtClean="0"/>
              <a:t>Width</a:t>
            </a:r>
            <a:endParaRPr lang="en-US" sz="2400" b="1" dirty="0"/>
          </a:p>
        </p:txBody>
      </p:sp>
      <p:sp>
        <p:nvSpPr>
          <p:cNvPr id="281618" name="Text Box 18"/>
          <p:cNvSpPr txBox="1">
            <a:spLocks noChangeArrowheads="1"/>
          </p:cNvSpPr>
          <p:nvPr/>
        </p:nvSpPr>
        <p:spPr bwMode="auto">
          <a:xfrm>
            <a:off x="2243138" y="2743200"/>
            <a:ext cx="1063625" cy="457200"/>
          </a:xfrm>
          <a:prstGeom prst="rect">
            <a:avLst/>
          </a:prstGeom>
          <a:noFill/>
          <a:ln w="9525">
            <a:noFill/>
            <a:miter lim="800000"/>
            <a:headEnd/>
            <a:tailEnd/>
          </a:ln>
          <a:effectLst/>
        </p:spPr>
        <p:txBody>
          <a:bodyPr wrap="none" anchor="ctr">
            <a:spAutoFit/>
          </a:bodyPr>
          <a:lstStyle/>
          <a:p>
            <a:pPr algn="ctr"/>
            <a:r>
              <a:rPr lang="en-US" sz="2400" b="1"/>
              <a:t>Height</a:t>
            </a:r>
          </a:p>
        </p:txBody>
      </p:sp>
      <p:sp>
        <p:nvSpPr>
          <p:cNvPr id="36" name="Rectangle 5"/>
          <p:cNvSpPr>
            <a:spLocks noChangeArrowheads="1"/>
          </p:cNvSpPr>
          <p:nvPr/>
        </p:nvSpPr>
        <p:spPr bwMode="auto">
          <a:xfrm>
            <a:off x="3733800" y="2514600"/>
            <a:ext cx="1219200" cy="914400"/>
          </a:xfrm>
          <a:prstGeom prst="rect">
            <a:avLst/>
          </a:prstGeom>
          <a:solidFill>
            <a:srgbClr val="FFFFFF"/>
          </a:solidFill>
          <a:ln w="38100">
            <a:solidFill>
              <a:schemeClr val="accent1"/>
            </a:solidFill>
            <a:miter lim="800000"/>
            <a:headEnd/>
            <a:tailEnd/>
          </a:ln>
          <a:effectLst/>
        </p:spPr>
        <p:txBody>
          <a:bodyPr wrap="none" anchor="ctr">
            <a:spAutoFit/>
          </a:bodyPr>
          <a:lstStyle/>
          <a:p>
            <a:endParaRPr lang="en-US"/>
          </a:p>
        </p:txBody>
      </p:sp>
      <p:sp>
        <p:nvSpPr>
          <p:cNvPr id="41" name="Text Box 10"/>
          <p:cNvSpPr txBox="1">
            <a:spLocks noChangeArrowheads="1"/>
          </p:cNvSpPr>
          <p:nvPr/>
        </p:nvSpPr>
        <p:spPr bwMode="auto">
          <a:xfrm>
            <a:off x="3200400" y="2057400"/>
            <a:ext cx="990600" cy="457200"/>
          </a:xfrm>
          <a:prstGeom prst="rect">
            <a:avLst/>
          </a:prstGeom>
          <a:noFill/>
          <a:ln w="9525">
            <a:noFill/>
            <a:miter lim="800000"/>
            <a:headEnd/>
            <a:tailEnd/>
          </a:ln>
          <a:effectLst/>
        </p:spPr>
        <p:txBody>
          <a:bodyPr anchor="ctr">
            <a:spAutoFit/>
          </a:bodyPr>
          <a:lstStyle/>
          <a:p>
            <a:pPr algn="ctr"/>
            <a:r>
              <a:rPr lang="en-US" sz="2400" b="1" dirty="0"/>
              <a:t>X, Y</a:t>
            </a:r>
          </a:p>
        </p:txBody>
      </p:sp>
      <p:sp>
        <p:nvSpPr>
          <p:cNvPr id="43" name="Text Box 13"/>
          <p:cNvSpPr txBox="1">
            <a:spLocks noChangeArrowheads="1"/>
          </p:cNvSpPr>
          <p:nvPr/>
        </p:nvSpPr>
        <p:spPr bwMode="auto">
          <a:xfrm>
            <a:off x="3811587" y="3352800"/>
            <a:ext cx="1014413" cy="457200"/>
          </a:xfrm>
          <a:prstGeom prst="rect">
            <a:avLst/>
          </a:prstGeom>
          <a:noFill/>
          <a:ln w="9525">
            <a:noFill/>
            <a:miter lim="800000"/>
            <a:headEnd/>
            <a:tailEnd/>
          </a:ln>
          <a:effectLst/>
        </p:spPr>
        <p:txBody>
          <a:bodyPr wrap="none" anchor="ctr">
            <a:spAutoFit/>
          </a:bodyPr>
          <a:lstStyle/>
          <a:p>
            <a:pPr algn="ctr"/>
            <a:r>
              <a:rPr lang="en-US" sz="2400" b="1"/>
              <a:t>Width</a:t>
            </a:r>
          </a:p>
        </p:txBody>
      </p:sp>
      <p:sp>
        <p:nvSpPr>
          <p:cNvPr id="44" name="Text Box 14"/>
          <p:cNvSpPr txBox="1">
            <a:spLocks noChangeArrowheads="1"/>
          </p:cNvSpPr>
          <p:nvPr/>
        </p:nvSpPr>
        <p:spPr bwMode="auto">
          <a:xfrm>
            <a:off x="5005387" y="2819400"/>
            <a:ext cx="1063625" cy="457200"/>
          </a:xfrm>
          <a:prstGeom prst="rect">
            <a:avLst/>
          </a:prstGeom>
          <a:noFill/>
          <a:ln w="9525">
            <a:noFill/>
            <a:miter lim="800000"/>
            <a:headEnd/>
            <a:tailEnd/>
          </a:ln>
          <a:effectLst/>
        </p:spPr>
        <p:txBody>
          <a:bodyPr wrap="none" anchor="ctr">
            <a:spAutoFit/>
          </a:bodyPr>
          <a:lstStyle/>
          <a:p>
            <a:pPr algn="ctr"/>
            <a:r>
              <a:rPr lang="en-US" sz="2400" b="1" dirty="0"/>
              <a:t>Height</a:t>
            </a:r>
          </a:p>
        </p:txBody>
      </p:sp>
      <p:sp>
        <p:nvSpPr>
          <p:cNvPr id="49" name="Rectangle 6"/>
          <p:cNvSpPr>
            <a:spLocks noChangeArrowheads="1"/>
          </p:cNvSpPr>
          <p:nvPr/>
        </p:nvSpPr>
        <p:spPr bwMode="auto">
          <a:xfrm>
            <a:off x="6467475" y="2514600"/>
            <a:ext cx="1219200" cy="914400"/>
          </a:xfrm>
          <a:prstGeom prst="rect">
            <a:avLst/>
          </a:prstGeom>
          <a:solidFill>
            <a:srgbClr val="FFFFFF"/>
          </a:solidFill>
          <a:ln w="38100">
            <a:solidFill>
              <a:srgbClr val="FF6600"/>
            </a:solidFill>
            <a:miter lim="800000"/>
            <a:headEnd/>
            <a:tailEnd/>
          </a:ln>
          <a:effectLst/>
        </p:spPr>
        <p:txBody>
          <a:bodyPr wrap="none" anchor="ctr">
            <a:spAutoFit/>
          </a:bodyPr>
          <a:lstStyle/>
          <a:p>
            <a:endParaRPr lang="en-US"/>
          </a:p>
        </p:txBody>
      </p:sp>
      <p:sp>
        <p:nvSpPr>
          <p:cNvPr id="50" name="Oval 7"/>
          <p:cNvSpPr>
            <a:spLocks noChangeArrowheads="1"/>
          </p:cNvSpPr>
          <p:nvPr/>
        </p:nvSpPr>
        <p:spPr bwMode="auto">
          <a:xfrm>
            <a:off x="6467475" y="2514600"/>
            <a:ext cx="1219200" cy="914400"/>
          </a:xfrm>
          <a:prstGeom prst="ellipse">
            <a:avLst/>
          </a:prstGeom>
          <a:solidFill>
            <a:srgbClr val="FFFFFF"/>
          </a:solidFill>
          <a:ln w="38100">
            <a:solidFill>
              <a:srgbClr val="00C663"/>
            </a:solidFill>
            <a:round/>
            <a:headEnd/>
            <a:tailEnd/>
          </a:ln>
          <a:effectLst/>
        </p:spPr>
        <p:txBody>
          <a:bodyPr anchor="ctr">
            <a:spAutoFit/>
          </a:bodyPr>
          <a:lstStyle/>
          <a:p>
            <a:endParaRPr lang="en-US"/>
          </a:p>
        </p:txBody>
      </p:sp>
      <p:sp>
        <p:nvSpPr>
          <p:cNvPr id="51" name="Text Box 11"/>
          <p:cNvSpPr txBox="1">
            <a:spLocks noChangeArrowheads="1"/>
          </p:cNvSpPr>
          <p:nvPr/>
        </p:nvSpPr>
        <p:spPr bwMode="auto">
          <a:xfrm>
            <a:off x="5943600" y="2057400"/>
            <a:ext cx="777875" cy="457200"/>
          </a:xfrm>
          <a:prstGeom prst="rect">
            <a:avLst/>
          </a:prstGeom>
          <a:noFill/>
          <a:ln w="9525">
            <a:noFill/>
            <a:miter lim="800000"/>
            <a:headEnd/>
            <a:tailEnd/>
          </a:ln>
          <a:effectLst/>
        </p:spPr>
        <p:txBody>
          <a:bodyPr wrap="none" anchor="ctr">
            <a:spAutoFit/>
          </a:bodyPr>
          <a:lstStyle/>
          <a:p>
            <a:pPr algn="ctr"/>
            <a:r>
              <a:rPr lang="en-US" sz="2400" b="1" dirty="0"/>
              <a:t>X, Y</a:t>
            </a:r>
          </a:p>
        </p:txBody>
      </p:sp>
      <p:sp>
        <p:nvSpPr>
          <p:cNvPr id="52" name="Text Box 15"/>
          <p:cNvSpPr txBox="1">
            <a:spLocks noChangeArrowheads="1"/>
          </p:cNvSpPr>
          <p:nvPr/>
        </p:nvSpPr>
        <p:spPr bwMode="auto">
          <a:xfrm>
            <a:off x="6545263" y="3429000"/>
            <a:ext cx="1014412" cy="457200"/>
          </a:xfrm>
          <a:prstGeom prst="rect">
            <a:avLst/>
          </a:prstGeom>
          <a:noFill/>
          <a:ln w="9525">
            <a:noFill/>
            <a:miter lim="800000"/>
            <a:headEnd/>
            <a:tailEnd/>
          </a:ln>
          <a:effectLst/>
        </p:spPr>
        <p:txBody>
          <a:bodyPr wrap="none" anchor="ctr">
            <a:spAutoFit/>
          </a:bodyPr>
          <a:lstStyle/>
          <a:p>
            <a:pPr algn="ctr"/>
            <a:r>
              <a:rPr lang="en-US" sz="2400" b="1"/>
              <a:t>Width</a:t>
            </a:r>
          </a:p>
        </p:txBody>
      </p:sp>
      <p:sp>
        <p:nvSpPr>
          <p:cNvPr id="53" name="Text Box 16"/>
          <p:cNvSpPr txBox="1">
            <a:spLocks noChangeArrowheads="1"/>
          </p:cNvSpPr>
          <p:nvPr/>
        </p:nvSpPr>
        <p:spPr bwMode="auto">
          <a:xfrm>
            <a:off x="7519988" y="2743200"/>
            <a:ext cx="1273105" cy="461665"/>
          </a:xfrm>
          <a:prstGeom prst="rect">
            <a:avLst/>
          </a:prstGeom>
          <a:noFill/>
          <a:ln w="9525">
            <a:noFill/>
            <a:miter lim="800000"/>
            <a:headEnd/>
            <a:tailEnd/>
          </a:ln>
          <a:effectLst/>
        </p:spPr>
        <p:txBody>
          <a:bodyPr wrap="none" anchor="ctr">
            <a:spAutoFit/>
          </a:bodyPr>
          <a:lstStyle/>
          <a:p>
            <a:pPr algn="ctr"/>
            <a:r>
              <a:rPr lang="en-US" sz="2400" b="1" dirty="0" smtClean="0"/>
              <a:t>Height</a:t>
            </a:r>
            <a:endParaRPr lang="en-US" sz="2400" b="1" dirty="0"/>
          </a:p>
        </p:txBody>
      </p:sp>
      <p:sp>
        <p:nvSpPr>
          <p:cNvPr id="58" name="Rectangle 8"/>
          <p:cNvSpPr>
            <a:spLocks noChangeArrowheads="1"/>
          </p:cNvSpPr>
          <p:nvPr/>
        </p:nvSpPr>
        <p:spPr bwMode="auto">
          <a:xfrm>
            <a:off x="3744912" y="2514600"/>
            <a:ext cx="1219200" cy="914400"/>
          </a:xfrm>
          <a:prstGeom prst="rect">
            <a:avLst/>
          </a:prstGeom>
          <a:solidFill>
            <a:srgbClr val="FFFFFF"/>
          </a:solidFill>
          <a:ln w="38100">
            <a:solidFill>
              <a:srgbClr val="FF6600"/>
            </a:solidFill>
            <a:miter lim="800000"/>
            <a:headEnd/>
            <a:tailEnd/>
          </a:ln>
          <a:effectLst/>
        </p:spPr>
        <p:txBody>
          <a:bodyPr wrap="none" anchor="ctr">
            <a:spAutoFit/>
          </a:bodyPr>
          <a:lstStyle/>
          <a:p>
            <a:endParaRPr lang="en-US"/>
          </a:p>
        </p:txBody>
      </p:sp>
      <p:sp>
        <p:nvSpPr>
          <p:cNvPr id="59" name="Rectangle 58"/>
          <p:cNvSpPr/>
          <p:nvPr/>
        </p:nvSpPr>
        <p:spPr>
          <a:xfrm>
            <a:off x="949325" y="1295400"/>
            <a:ext cx="1123666" cy="482358"/>
          </a:xfrm>
          <a:prstGeom prst="rect">
            <a:avLst/>
          </a:prstGeom>
        </p:spPr>
        <p:style>
          <a:lnRef idx="1">
            <a:schemeClr val="accent5"/>
          </a:lnRef>
          <a:fillRef idx="2">
            <a:schemeClr val="accent5"/>
          </a:fillRef>
          <a:effectRef idx="1">
            <a:schemeClr val="accent5"/>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Line</a:t>
            </a:r>
          </a:p>
        </p:txBody>
      </p:sp>
      <p:sp>
        <p:nvSpPr>
          <p:cNvPr id="60" name="Rectangle 59"/>
          <p:cNvSpPr/>
          <p:nvPr/>
        </p:nvSpPr>
        <p:spPr>
          <a:xfrm>
            <a:off x="3629167" y="1295400"/>
            <a:ext cx="1123666" cy="482358"/>
          </a:xfrm>
          <a:prstGeom prst="rect">
            <a:avLst/>
          </a:prstGeom>
        </p:spPr>
        <p:style>
          <a:lnRef idx="1">
            <a:schemeClr val="accent5"/>
          </a:lnRef>
          <a:fillRef idx="2">
            <a:schemeClr val="accent5"/>
          </a:fillRef>
          <a:effectRef idx="1">
            <a:schemeClr val="accent5"/>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Rectangle</a:t>
            </a:r>
          </a:p>
        </p:txBody>
      </p:sp>
      <p:sp>
        <p:nvSpPr>
          <p:cNvPr id="61" name="Rectangle 60"/>
          <p:cNvSpPr/>
          <p:nvPr/>
        </p:nvSpPr>
        <p:spPr>
          <a:xfrm>
            <a:off x="6332537" y="1295400"/>
            <a:ext cx="1123666" cy="482358"/>
          </a:xfrm>
          <a:prstGeom prst="rect">
            <a:avLst/>
          </a:prstGeom>
        </p:spPr>
        <p:style>
          <a:lnRef idx="1">
            <a:schemeClr val="accent5"/>
          </a:lnRef>
          <a:fillRef idx="2">
            <a:schemeClr val="accent5"/>
          </a:fillRef>
          <a:effectRef idx="1">
            <a:schemeClr val="accent5"/>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Oval</a:t>
            </a:r>
          </a:p>
        </p:txBody>
      </p:sp>
      <p:pic>
        <p:nvPicPr>
          <p:cNvPr id="24" name="~PP2286.WAV">
            <a:hlinkClick r:id="" action="ppaction://media"/>
          </p:cNvPr>
          <p:cNvPicPr>
            <a:picLocks noRot="1" noChangeAspect="1"/>
          </p:cNvPicPr>
          <p:nvPr>
            <a:wavAudioFile r:embed="rId2" name="~PP2286.WAV"/>
          </p:nvPr>
        </p:nvPicPr>
        <p:blipFill>
          <a:blip r:embed="rId5" cstate="print"/>
          <a:stretch>
            <a:fillRect/>
          </a:stretch>
        </p:blipFill>
        <p:spPr>
          <a:xfrm>
            <a:off x="8656638" y="6370638"/>
            <a:ext cx="304800" cy="304800"/>
          </a:xfrm>
          <a:prstGeom prst="rect">
            <a:avLst/>
          </a:prstGeom>
        </p:spPr>
      </p:pic>
    </p:spTree>
    <p:custDataLst>
      <p:tags r:id="rId1"/>
    </p:custDataLst>
    <p:extLst>
      <p:ext uri="{BB962C8B-B14F-4D97-AF65-F5344CB8AC3E}">
        <p14:creationId xmlns="" xmlns:p14="http://schemas.microsoft.com/office/powerpoint/2010/main" val="2306439677"/>
      </p:ext>
    </p:extLst>
  </p:cSld>
  <p:clrMapOvr>
    <a:masterClrMapping/>
  </p:clrMapOvr>
  <p:transition advTm="459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7" fill="hold" display="0">
                  <p:stCondLst>
                    <p:cond delay="indefinite"/>
                  </p:stCondLst>
                  <p:endCondLst>
                    <p:cond evt="onPrev" delay="0">
                      <p:tgtEl>
                        <p:sldTgt/>
                      </p:tgtEl>
                    </p:cond>
                    <p:cond evt="onStopAudio" delay="0">
                      <p:tgtEl>
                        <p:sldTgt/>
                      </p:tgtEl>
                    </p:cond>
                  </p:endCondLst>
                </p:cTn>
                <p:tgtEl>
                  <p:spTgt spid="24"/>
                </p:tgtEl>
              </p:cMediaNode>
            </p:audio>
          </p:childTnLst>
        </p:cTn>
      </p:par>
    </p:tnLst>
    <p:bldLst>
      <p:bldP spid="36" grpId="0" animBg="1"/>
      <p:bldP spid="41" grpId="0"/>
      <p:bldP spid="43" grpId="0"/>
      <p:bldP spid="44" grpId="0"/>
      <p:bldP spid="49" grpId="0" animBg="1"/>
      <p:bldP spid="50" grpId="0" animBg="1"/>
      <p:bldP spid="51" grpId="0"/>
      <p:bldP spid="52" grpId="0"/>
      <p:bldP spid="5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A Tale of Four Piazza Questions/Comments</a:t>
            </a:r>
            <a:endParaRPr lang="en-US" dirty="0"/>
          </a:p>
        </p:txBody>
      </p:sp>
      <p:sp>
        <p:nvSpPr>
          <p:cNvPr id="13" name="Rectangle 12"/>
          <p:cNvSpPr/>
          <p:nvPr/>
        </p:nvSpPr>
        <p:spPr>
          <a:xfrm>
            <a:off x="398058" y="1143000"/>
            <a:ext cx="8258580" cy="9144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p>
            <a:pPr algn="ctr"/>
            <a:r>
              <a:rPr lang="en-US" dirty="0">
                <a:latin typeface="Calibri" pitchFamily="34" charset="0"/>
                <a:cs typeface="Calibri" pitchFamily="34" charset="0"/>
              </a:rPr>
              <a:t>In part 1 of Assignment 5, we are required to create a line class that implements the line pattern for Object Editor and line interface. </a:t>
            </a:r>
            <a:r>
              <a:rPr lang="en-US" dirty="0" smtClean="0">
                <a:latin typeface="Calibri" pitchFamily="34" charset="0"/>
                <a:cs typeface="Calibri" pitchFamily="34" charset="0"/>
              </a:rPr>
              <a:t> </a:t>
            </a:r>
            <a:r>
              <a:rPr lang="en-US" dirty="0" err="1" smtClean="0">
                <a:latin typeface="Calibri" pitchFamily="34" charset="0"/>
                <a:cs typeface="Calibri" pitchFamily="34" charset="0"/>
              </a:rPr>
              <a:t>Tianwen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Gu</a:t>
            </a:r>
            <a:r>
              <a:rPr lang="en-US" dirty="0">
                <a:latin typeface="Calibri" pitchFamily="34" charset="0"/>
                <a:cs typeface="Calibri" pitchFamily="34" charset="0"/>
              </a:rPr>
              <a:t> </a:t>
            </a:r>
            <a:r>
              <a:rPr lang="en-US" dirty="0" smtClean="0">
                <a:latin typeface="Calibri" pitchFamily="34" charset="0"/>
                <a:cs typeface="Calibri" pitchFamily="34" charset="0"/>
              </a:rPr>
              <a:t>(</a:t>
            </a:r>
            <a:r>
              <a:rPr lang="en-US" dirty="0" err="1" smtClean="0">
                <a:latin typeface="Calibri" pitchFamily="34" charset="0"/>
                <a:cs typeface="Calibri" pitchFamily="34" charset="0"/>
              </a:rPr>
              <a:t>Dereck</a:t>
            </a:r>
            <a:r>
              <a:rPr lang="en-US" dirty="0" smtClean="0">
                <a:latin typeface="Calibri" pitchFamily="34" charset="0"/>
                <a:cs typeface="Calibri" pitchFamily="34" charset="0"/>
              </a:rPr>
              <a:t>)</a:t>
            </a:r>
          </a:p>
        </p:txBody>
      </p:sp>
      <p:sp>
        <p:nvSpPr>
          <p:cNvPr id="14" name="Rectangle 13"/>
          <p:cNvSpPr/>
          <p:nvPr/>
        </p:nvSpPr>
        <p:spPr>
          <a:xfrm>
            <a:off x="381000" y="2819400"/>
            <a:ext cx="8275638" cy="12954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p>
            <a:pPr algn="ctr"/>
            <a:r>
              <a:rPr lang="en-US" dirty="0"/>
              <a:t>I agree. As with any type of API there should be a place where all of the features of it should be described in detail. </a:t>
            </a:r>
            <a:r>
              <a:rPr lang="en-US" dirty="0">
                <a:hlinkClick r:id="rId4"/>
              </a:rPr>
              <a:t>http://</a:t>
            </a:r>
            <a:r>
              <a:rPr lang="en-US" dirty="0" smtClean="0">
                <a:hlinkClick r:id="rId4"/>
              </a:rPr>
              <a:t>www.youtube.com/watch?v=aAb7hSCtvGw</a:t>
            </a:r>
            <a:r>
              <a:rPr lang="en-US" dirty="0" smtClean="0"/>
              <a:t> (Andrew </a:t>
            </a:r>
            <a:r>
              <a:rPr lang="en-US" dirty="0" err="1" smtClean="0"/>
              <a:t>Gerst</a:t>
            </a:r>
            <a:r>
              <a:rPr lang="en-US" dirty="0" smtClean="0"/>
              <a:t>)</a:t>
            </a:r>
            <a:endParaRPr lang="en-US" dirty="0" smtClean="0">
              <a:latin typeface="Calibri" pitchFamily="34" charset="0"/>
              <a:cs typeface="Calibri" pitchFamily="34" charset="0"/>
            </a:endParaRPr>
          </a:p>
        </p:txBody>
      </p:sp>
      <p:sp>
        <p:nvSpPr>
          <p:cNvPr id="15" name="Rectangle 14"/>
          <p:cNvSpPr/>
          <p:nvPr/>
        </p:nvSpPr>
        <p:spPr>
          <a:xfrm>
            <a:off x="380999" y="4114800"/>
            <a:ext cx="8275639" cy="20574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p>
            <a:pPr algn="ctr"/>
            <a:r>
              <a:rPr lang="en-US" dirty="0"/>
              <a:t> I find the use of OE, with scant documentation sources and non-standard </a:t>
            </a:r>
            <a:r>
              <a:rPr lang="en-US" dirty="0" err="1"/>
              <a:t>utilisation</a:t>
            </a:r>
            <a:r>
              <a:rPr lang="en-US" dirty="0"/>
              <a:t> of concepts, just absurd and it makes things even more difficult than they should be (if sticking with command-line or standard libraries</a:t>
            </a:r>
            <a:r>
              <a:rPr lang="en-US" dirty="0" smtClean="0"/>
              <a:t>).</a:t>
            </a:r>
            <a:r>
              <a:rPr lang="en-US" dirty="0"/>
              <a:t/>
            </a:r>
            <a:br>
              <a:rPr lang="en-US" dirty="0"/>
            </a:br>
            <a:r>
              <a:rPr lang="en-US" dirty="0"/>
              <a:t>I know that we're told to not bang head about this...but considering that outside class there is almost no info on this, I find little choice but to head-desk on trying to make sense out of it</a:t>
            </a:r>
            <a:r>
              <a:rPr lang="en-US" dirty="0" smtClean="0"/>
              <a:t>. (</a:t>
            </a:r>
            <a:r>
              <a:rPr lang="en-US" b="1" dirty="0" smtClean="0"/>
              <a:t>anon to class mates visible to us</a:t>
            </a:r>
            <a:r>
              <a:rPr lang="en-US" dirty="0" smtClean="0"/>
              <a:t>)</a:t>
            </a:r>
            <a:endParaRPr lang="en-US" dirty="0" smtClean="0">
              <a:latin typeface="Calibri" pitchFamily="34" charset="0"/>
              <a:cs typeface="Calibri" pitchFamily="34" charset="0"/>
            </a:endParaRPr>
          </a:p>
        </p:txBody>
      </p:sp>
      <p:sp>
        <p:nvSpPr>
          <p:cNvPr id="16" name="Rectangle 15"/>
          <p:cNvSpPr/>
          <p:nvPr/>
        </p:nvSpPr>
        <p:spPr>
          <a:xfrm>
            <a:off x="380999" y="2209800"/>
            <a:ext cx="8275639" cy="6477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p>
            <a:pPr algn="ctr"/>
            <a:r>
              <a:rPr lang="en-US" dirty="0"/>
              <a:t>Where can I find documentation for </a:t>
            </a:r>
            <a:r>
              <a:rPr lang="en-US" dirty="0" err="1"/>
              <a:t>ObjectEditor</a:t>
            </a:r>
            <a:r>
              <a:rPr lang="en-US" dirty="0"/>
              <a:t>?  </a:t>
            </a:r>
            <a:r>
              <a:rPr lang="en-US" dirty="0" smtClean="0"/>
              <a:t>(Kevin Kimball)</a:t>
            </a:r>
            <a:endParaRPr lang="en-US" dirty="0" smtClean="0">
              <a:latin typeface="Calibri" pitchFamily="34" charset="0"/>
              <a:cs typeface="Calibri" pitchFamily="34" charset="0"/>
            </a:endParaRPr>
          </a:p>
        </p:txBody>
      </p:sp>
      <p:sp>
        <p:nvSpPr>
          <p:cNvPr id="12" name="TextBox 11"/>
          <p:cNvSpPr txBox="1"/>
          <p:nvPr/>
        </p:nvSpPr>
        <p:spPr>
          <a:xfrm>
            <a:off x="7894639" y="1193800"/>
            <a:ext cx="609600" cy="1016000"/>
          </a:xfrm>
          <a:prstGeom prst="rect">
            <a:avLst/>
          </a:prstGeom>
          <a:noFill/>
        </p:spPr>
        <p:txBody>
          <a:bodyPr>
            <a:spAutoFit/>
          </a:bodyPr>
          <a:lstStyle/>
          <a:p>
            <a:pPr algn="ctr"/>
            <a:r>
              <a:rPr lang="en-US" sz="6000" dirty="0">
                <a:solidFill>
                  <a:schemeClr val="accent1"/>
                </a:solidFill>
                <a:latin typeface="Century Schoolbook" pitchFamily="18" charset="0"/>
                <a:sym typeface="Wingdings" pitchFamily="2" charset="2"/>
              </a:rPr>
              <a:t></a:t>
            </a:r>
            <a:endParaRPr lang="en-US" sz="6000" dirty="0">
              <a:solidFill>
                <a:schemeClr val="accent1"/>
              </a:solidFill>
              <a:latin typeface="Century Schoolbook" pitchFamily="18" charset="0"/>
            </a:endParaRPr>
          </a:p>
        </p:txBody>
      </p:sp>
      <p:sp>
        <p:nvSpPr>
          <p:cNvPr id="10" name="TextBox 9"/>
          <p:cNvSpPr txBox="1"/>
          <p:nvPr/>
        </p:nvSpPr>
        <p:spPr>
          <a:xfrm>
            <a:off x="3505200" y="2349500"/>
            <a:ext cx="609600" cy="1016000"/>
          </a:xfrm>
          <a:prstGeom prst="rect">
            <a:avLst/>
          </a:prstGeom>
          <a:noFill/>
        </p:spPr>
        <p:txBody>
          <a:bodyPr>
            <a:spAutoFit/>
          </a:bodyPr>
          <a:lstStyle/>
          <a:p>
            <a:pPr algn="ctr"/>
            <a:r>
              <a:rPr lang="en-US" sz="6000" dirty="0">
                <a:solidFill>
                  <a:schemeClr val="accent1"/>
                </a:solidFill>
                <a:latin typeface="Century Schoolbook" pitchFamily="18" charset="0"/>
                <a:sym typeface="Wingdings" pitchFamily="2" charset="2"/>
              </a:rPr>
              <a:t></a:t>
            </a:r>
            <a:endParaRPr lang="en-US" sz="6000" dirty="0">
              <a:solidFill>
                <a:schemeClr val="accent1"/>
              </a:solidFill>
              <a:latin typeface="Century Schoolbook" pitchFamily="18" charset="0"/>
            </a:endParaRPr>
          </a:p>
        </p:txBody>
      </p:sp>
      <p:sp>
        <p:nvSpPr>
          <p:cNvPr id="11" name="TextBox 10"/>
          <p:cNvSpPr txBox="1"/>
          <p:nvPr/>
        </p:nvSpPr>
        <p:spPr>
          <a:xfrm>
            <a:off x="6019800" y="2533650"/>
            <a:ext cx="609600" cy="1016000"/>
          </a:xfrm>
          <a:prstGeom prst="rect">
            <a:avLst/>
          </a:prstGeom>
          <a:noFill/>
        </p:spPr>
        <p:txBody>
          <a:bodyPr>
            <a:spAutoFit/>
          </a:bodyPr>
          <a:lstStyle/>
          <a:p>
            <a:pPr algn="ctr"/>
            <a:r>
              <a:rPr lang="en-US" sz="6000" dirty="0">
                <a:solidFill>
                  <a:schemeClr val="accent1"/>
                </a:solidFill>
                <a:latin typeface="Century Schoolbook" pitchFamily="18" charset="0"/>
                <a:sym typeface="Wingdings" pitchFamily="2" charset="2"/>
              </a:rPr>
              <a:t></a:t>
            </a:r>
            <a:endParaRPr lang="en-US" sz="6000" dirty="0">
              <a:solidFill>
                <a:schemeClr val="accent1"/>
              </a:solidFill>
              <a:latin typeface="Century Schoolbook" pitchFamily="18" charset="0"/>
            </a:endParaRPr>
          </a:p>
        </p:txBody>
      </p:sp>
      <p:sp>
        <p:nvSpPr>
          <p:cNvPr id="17" name="TextBox 16"/>
          <p:cNvSpPr txBox="1"/>
          <p:nvPr/>
        </p:nvSpPr>
        <p:spPr>
          <a:xfrm>
            <a:off x="4114800" y="2959100"/>
            <a:ext cx="609600" cy="1016000"/>
          </a:xfrm>
          <a:prstGeom prst="rect">
            <a:avLst/>
          </a:prstGeom>
          <a:noFill/>
        </p:spPr>
        <p:txBody>
          <a:bodyPr>
            <a:spAutoFit/>
          </a:bodyPr>
          <a:lstStyle/>
          <a:p>
            <a:pPr algn="ctr"/>
            <a:r>
              <a:rPr lang="en-US" sz="6000" dirty="0">
                <a:solidFill>
                  <a:schemeClr val="accent1"/>
                </a:solidFill>
                <a:latin typeface="Century Schoolbook" pitchFamily="18" charset="0"/>
                <a:sym typeface="Wingdings" pitchFamily="2" charset="2"/>
              </a:rPr>
              <a:t></a:t>
            </a:r>
            <a:endParaRPr lang="en-US" sz="6000" dirty="0">
              <a:solidFill>
                <a:schemeClr val="accent1"/>
              </a:solidFill>
              <a:latin typeface="Century Schoolbook" pitchFamily="18" charset="0"/>
            </a:endParaRPr>
          </a:p>
        </p:txBody>
      </p:sp>
      <p:sp>
        <p:nvSpPr>
          <p:cNvPr id="18" name="TextBox 17"/>
          <p:cNvSpPr txBox="1"/>
          <p:nvPr/>
        </p:nvSpPr>
        <p:spPr>
          <a:xfrm>
            <a:off x="5181600" y="4419600"/>
            <a:ext cx="609600" cy="1016000"/>
          </a:xfrm>
          <a:prstGeom prst="rect">
            <a:avLst/>
          </a:prstGeom>
          <a:noFill/>
        </p:spPr>
        <p:txBody>
          <a:bodyPr>
            <a:spAutoFit/>
          </a:bodyPr>
          <a:lstStyle/>
          <a:p>
            <a:pPr algn="ctr"/>
            <a:r>
              <a:rPr lang="en-US" sz="6000" dirty="0">
                <a:solidFill>
                  <a:schemeClr val="accent1"/>
                </a:solidFill>
                <a:latin typeface="Century Schoolbook" pitchFamily="18" charset="0"/>
                <a:sym typeface="Wingdings" pitchFamily="2" charset="2"/>
              </a:rPr>
              <a:t></a:t>
            </a:r>
            <a:endParaRPr lang="en-US" sz="6000" dirty="0">
              <a:solidFill>
                <a:schemeClr val="accent1"/>
              </a:solidFill>
              <a:latin typeface="Century Schoolbook" pitchFamily="18" charset="0"/>
            </a:endParaRPr>
          </a:p>
        </p:txBody>
      </p:sp>
      <p:sp>
        <p:nvSpPr>
          <p:cNvPr id="19" name="TextBox 18"/>
          <p:cNvSpPr txBox="1"/>
          <p:nvPr/>
        </p:nvSpPr>
        <p:spPr>
          <a:xfrm>
            <a:off x="7047931" y="4267200"/>
            <a:ext cx="609600" cy="1016000"/>
          </a:xfrm>
          <a:prstGeom prst="rect">
            <a:avLst/>
          </a:prstGeom>
          <a:noFill/>
        </p:spPr>
        <p:txBody>
          <a:bodyPr>
            <a:spAutoFit/>
          </a:bodyPr>
          <a:lstStyle/>
          <a:p>
            <a:pPr algn="ctr"/>
            <a:r>
              <a:rPr lang="en-US" sz="6000" dirty="0">
                <a:solidFill>
                  <a:schemeClr val="accent1"/>
                </a:solidFill>
                <a:latin typeface="Century Schoolbook" pitchFamily="18" charset="0"/>
                <a:sym typeface="Wingdings" pitchFamily="2" charset="2"/>
              </a:rPr>
              <a:t></a:t>
            </a:r>
            <a:endParaRPr lang="en-US" sz="6000" dirty="0">
              <a:solidFill>
                <a:schemeClr val="accent1"/>
              </a:solidFill>
              <a:latin typeface="Century Schoolbook" pitchFamily="18" charset="0"/>
            </a:endParaRPr>
          </a:p>
        </p:txBody>
      </p:sp>
      <p:pic>
        <p:nvPicPr>
          <p:cNvPr id="20" name="~PP368.WAV">
            <a:hlinkClick r:id="" action="ppaction://media"/>
          </p:cNvPr>
          <p:cNvPicPr>
            <a:picLocks noRot="1" noChangeAspect="1"/>
          </p:cNvPicPr>
          <p:nvPr>
            <a:wavAudioFile r:embed="rId2" name="~PP368.WAV"/>
          </p:nvPr>
        </p:nvPicPr>
        <p:blipFill>
          <a:blip r:embed="rId5" cstate="print"/>
          <a:stretch>
            <a:fillRect/>
          </a:stretch>
        </p:blipFill>
        <p:spPr>
          <a:xfrm>
            <a:off x="8656638" y="6370638"/>
            <a:ext cx="304800" cy="304800"/>
          </a:xfrm>
          <a:prstGeom prst="rect">
            <a:avLst/>
          </a:prstGeom>
        </p:spPr>
      </p:pic>
    </p:spTree>
    <p:custDataLst>
      <p:tags r:id="rId1"/>
    </p:custDataLst>
    <p:extLst>
      <p:ext uri="{BB962C8B-B14F-4D97-AF65-F5344CB8AC3E}">
        <p14:creationId xmlns="" xmlns:p14="http://schemas.microsoft.com/office/powerpoint/2010/main" val="4126673913"/>
      </p:ext>
    </p:extLst>
  </p:cSld>
  <p:clrMapOvr>
    <a:masterClrMapping/>
  </p:clrMapOvr>
  <p:transition advTm="266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20"/>
                </p:tgtEl>
              </p:cMediaNode>
            </p:audio>
          </p:childTnLst>
        </p:cTn>
      </p:par>
    </p:tnLst>
    <p:bldLst>
      <p:bldP spid="1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Graphics Pattern vs. Command Line</a:t>
            </a:r>
            <a:endParaRPr lang="en-US" dirty="0"/>
          </a:p>
        </p:txBody>
      </p:sp>
      <p:sp>
        <p:nvSpPr>
          <p:cNvPr id="4" name="Rectangle 3"/>
          <p:cNvSpPr/>
          <p:nvPr/>
        </p:nvSpPr>
        <p:spPr>
          <a:xfrm>
            <a:off x="1295400" y="1514902"/>
            <a:ext cx="5867400" cy="9144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Graphics Project </a:t>
            </a:r>
          </a:p>
        </p:txBody>
      </p:sp>
      <p:sp>
        <p:nvSpPr>
          <p:cNvPr id="5" name="Rectangle 4"/>
          <p:cNvSpPr/>
          <p:nvPr/>
        </p:nvSpPr>
        <p:spPr>
          <a:xfrm>
            <a:off x="1295400" y="2590800"/>
            <a:ext cx="5867400" cy="9144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Patterns rather than command line syntax (also used non standard)</a:t>
            </a:r>
          </a:p>
        </p:txBody>
      </p:sp>
      <p:sp>
        <p:nvSpPr>
          <p:cNvPr id="6" name="Rectangle 5"/>
          <p:cNvSpPr/>
          <p:nvPr/>
        </p:nvSpPr>
        <p:spPr>
          <a:xfrm>
            <a:off x="1295400" y="5791200"/>
            <a:ext cx="5867400" cy="9144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Incremental steps: Training  wheels to be removed ultimately</a:t>
            </a:r>
          </a:p>
        </p:txBody>
      </p:sp>
      <p:sp>
        <p:nvSpPr>
          <p:cNvPr id="7" name="Rectangle 6"/>
          <p:cNvSpPr/>
          <p:nvPr/>
        </p:nvSpPr>
        <p:spPr>
          <a:xfrm>
            <a:off x="1295400" y="3657600"/>
            <a:ext cx="5867400" cy="9144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Code understandability can be verified by TAs</a:t>
            </a:r>
          </a:p>
        </p:txBody>
      </p:sp>
      <p:sp>
        <p:nvSpPr>
          <p:cNvPr id="8" name="Rectangle 7"/>
          <p:cNvSpPr/>
          <p:nvPr/>
        </p:nvSpPr>
        <p:spPr>
          <a:xfrm>
            <a:off x="1295400" y="4724400"/>
            <a:ext cx="5867400" cy="9144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Standardization shows opportunities for reuse and inheritance</a:t>
            </a:r>
          </a:p>
        </p:txBody>
      </p:sp>
      <p:pic>
        <p:nvPicPr>
          <p:cNvPr id="9" name="~PP1471.WAV">
            <a:hlinkClick r:id="" action="ppaction://media"/>
          </p:cNvPr>
          <p:cNvPicPr>
            <a:picLocks noRot="1" noChangeAspect="1"/>
          </p:cNvPicPr>
          <p:nvPr>
            <a:wavAudioFile r:embed="rId2" name="~PP1471.WAV"/>
          </p:nvPr>
        </p:nvPicPr>
        <p:blipFill>
          <a:blip r:embed="rId4" cstate="print"/>
          <a:stretch>
            <a:fillRect/>
          </a:stretch>
        </p:blipFill>
        <p:spPr>
          <a:xfrm>
            <a:off x="8656638" y="6370638"/>
            <a:ext cx="304800" cy="304800"/>
          </a:xfrm>
          <a:prstGeom prst="rect">
            <a:avLst/>
          </a:prstGeom>
        </p:spPr>
      </p:pic>
    </p:spTree>
    <p:custDataLst>
      <p:tags r:id="rId1"/>
    </p:custDataLst>
    <p:extLst>
      <p:ext uri="{BB962C8B-B14F-4D97-AF65-F5344CB8AC3E}">
        <p14:creationId xmlns="" xmlns:p14="http://schemas.microsoft.com/office/powerpoint/2010/main" val="3201214354"/>
      </p:ext>
    </p:extLst>
  </p:cSld>
  <p:clrMapOvr>
    <a:masterClrMapping/>
  </p:clrMapOvr>
  <p:transition advTm="2508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7"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4" grpId="0" animBg="1"/>
      <p:bldP spid="5" grpId="0" animBg="1"/>
      <p:bldP spid="6"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Tradeoffs</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38200" y="1371600"/>
            <a:ext cx="6925206" cy="50205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18313" y="6172200"/>
            <a:ext cx="5867400" cy="6096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This options is available for free</a:t>
            </a:r>
          </a:p>
        </p:txBody>
      </p:sp>
      <p:pic>
        <p:nvPicPr>
          <p:cNvPr id="5" name="~PP623.WAV">
            <a:hlinkClick r:id="" action="ppaction://media"/>
          </p:cNvPr>
          <p:cNvPicPr>
            <a:picLocks noRot="1" noChangeAspect="1"/>
          </p:cNvPicPr>
          <p:nvPr>
            <a:wavAudioFile r:embed="rId2" name="~PP623.WAV"/>
          </p:nvPr>
        </p:nvPicPr>
        <p:blipFill>
          <a:blip r:embed="rId5" cstate="print"/>
          <a:stretch>
            <a:fillRect/>
          </a:stretch>
        </p:blipFill>
        <p:spPr>
          <a:xfrm>
            <a:off x="8656638" y="6370638"/>
            <a:ext cx="304800" cy="304800"/>
          </a:xfrm>
          <a:prstGeom prst="rect">
            <a:avLst/>
          </a:prstGeom>
        </p:spPr>
      </p:pic>
    </p:spTree>
    <p:custDataLst>
      <p:tags r:id="rId1"/>
    </p:custDataLst>
    <p:extLst>
      <p:ext uri="{BB962C8B-B14F-4D97-AF65-F5344CB8AC3E}">
        <p14:creationId xmlns="" xmlns:p14="http://schemas.microsoft.com/office/powerpoint/2010/main" val="55400732"/>
      </p:ext>
    </p:extLst>
  </p:cSld>
  <p:clrMapOvr>
    <a:masterClrMapping/>
  </p:clrMapOvr>
  <p:transition advTm="1547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A Tale of Four Piazza Questions/Comments</a:t>
            </a:r>
            <a:endParaRPr lang="en-US" dirty="0"/>
          </a:p>
        </p:txBody>
      </p:sp>
      <p:sp>
        <p:nvSpPr>
          <p:cNvPr id="13" name="Rectangle 12"/>
          <p:cNvSpPr/>
          <p:nvPr/>
        </p:nvSpPr>
        <p:spPr>
          <a:xfrm>
            <a:off x="398058" y="1143000"/>
            <a:ext cx="8258580" cy="9144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p>
            <a:pPr algn="ctr"/>
            <a:r>
              <a:rPr lang="en-US" dirty="0">
                <a:latin typeface="Calibri" pitchFamily="34" charset="0"/>
                <a:cs typeface="Calibri" pitchFamily="34" charset="0"/>
              </a:rPr>
              <a:t>In part 1 of Assignment 5, we are required to create a line class that implements the line pattern for Object Editor and line interface. </a:t>
            </a:r>
            <a:r>
              <a:rPr lang="en-US" dirty="0" smtClean="0">
                <a:latin typeface="Calibri" pitchFamily="34" charset="0"/>
                <a:cs typeface="Calibri" pitchFamily="34" charset="0"/>
              </a:rPr>
              <a:t> </a:t>
            </a:r>
            <a:r>
              <a:rPr lang="en-US" dirty="0" err="1" smtClean="0">
                <a:latin typeface="Calibri" pitchFamily="34" charset="0"/>
                <a:cs typeface="Calibri" pitchFamily="34" charset="0"/>
              </a:rPr>
              <a:t>Tianwen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Gu</a:t>
            </a:r>
            <a:r>
              <a:rPr lang="en-US" dirty="0">
                <a:latin typeface="Calibri" pitchFamily="34" charset="0"/>
                <a:cs typeface="Calibri" pitchFamily="34" charset="0"/>
              </a:rPr>
              <a:t> </a:t>
            </a:r>
            <a:r>
              <a:rPr lang="en-US" dirty="0" smtClean="0">
                <a:latin typeface="Calibri" pitchFamily="34" charset="0"/>
                <a:cs typeface="Calibri" pitchFamily="34" charset="0"/>
              </a:rPr>
              <a:t>(</a:t>
            </a:r>
            <a:r>
              <a:rPr lang="en-US" dirty="0" err="1" smtClean="0">
                <a:latin typeface="Calibri" pitchFamily="34" charset="0"/>
                <a:cs typeface="Calibri" pitchFamily="34" charset="0"/>
              </a:rPr>
              <a:t>Dereck</a:t>
            </a:r>
            <a:r>
              <a:rPr lang="en-US" dirty="0" smtClean="0">
                <a:latin typeface="Calibri" pitchFamily="34" charset="0"/>
                <a:cs typeface="Calibri" pitchFamily="34" charset="0"/>
              </a:rPr>
              <a:t>)</a:t>
            </a:r>
          </a:p>
        </p:txBody>
      </p:sp>
      <p:sp>
        <p:nvSpPr>
          <p:cNvPr id="14" name="Rectangle 13"/>
          <p:cNvSpPr/>
          <p:nvPr/>
        </p:nvSpPr>
        <p:spPr>
          <a:xfrm>
            <a:off x="381000" y="2819400"/>
            <a:ext cx="8275638" cy="12954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p>
            <a:pPr algn="ctr"/>
            <a:r>
              <a:rPr lang="en-US" dirty="0"/>
              <a:t>I agree. As with any type of API there should be a place where all of the features of it should be described in detail. </a:t>
            </a:r>
            <a:r>
              <a:rPr lang="en-US" dirty="0">
                <a:hlinkClick r:id="rId4"/>
              </a:rPr>
              <a:t>http://</a:t>
            </a:r>
            <a:r>
              <a:rPr lang="en-US" dirty="0" smtClean="0">
                <a:hlinkClick r:id="rId4"/>
              </a:rPr>
              <a:t>www.youtube.com/watch?v=aAb7hSCtvGw</a:t>
            </a:r>
            <a:r>
              <a:rPr lang="en-US" dirty="0" smtClean="0"/>
              <a:t> (Andrew </a:t>
            </a:r>
            <a:r>
              <a:rPr lang="en-US" dirty="0" err="1" smtClean="0"/>
              <a:t>Gerst</a:t>
            </a:r>
            <a:r>
              <a:rPr lang="en-US" dirty="0" smtClean="0"/>
              <a:t>)</a:t>
            </a:r>
            <a:endParaRPr lang="en-US" dirty="0" smtClean="0">
              <a:latin typeface="Calibri" pitchFamily="34" charset="0"/>
              <a:cs typeface="Calibri" pitchFamily="34" charset="0"/>
            </a:endParaRPr>
          </a:p>
        </p:txBody>
      </p:sp>
      <p:sp>
        <p:nvSpPr>
          <p:cNvPr id="15" name="Rectangle 14"/>
          <p:cNvSpPr/>
          <p:nvPr/>
        </p:nvSpPr>
        <p:spPr>
          <a:xfrm>
            <a:off x="380999" y="4114800"/>
            <a:ext cx="8275639" cy="20574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p>
            <a:pPr algn="ctr"/>
            <a:r>
              <a:rPr lang="en-US" dirty="0"/>
              <a:t> I find the use of OE, with scant documentation sources and non-standard </a:t>
            </a:r>
            <a:r>
              <a:rPr lang="en-US" dirty="0" err="1"/>
              <a:t>utilisation</a:t>
            </a:r>
            <a:r>
              <a:rPr lang="en-US" dirty="0"/>
              <a:t> of concepts, just absurd and it makes things even more difficult than they should be (if sticking with command-line or standard libraries</a:t>
            </a:r>
            <a:r>
              <a:rPr lang="en-US" dirty="0" smtClean="0"/>
              <a:t>).</a:t>
            </a:r>
            <a:r>
              <a:rPr lang="en-US" dirty="0"/>
              <a:t/>
            </a:r>
            <a:br>
              <a:rPr lang="en-US" dirty="0"/>
            </a:br>
            <a:r>
              <a:rPr lang="en-US" dirty="0"/>
              <a:t>I know that we're told to not bang head about this...but considering that outside class there is almost no info on this, I find little choice but to head-desk on trying to make sense out of it</a:t>
            </a:r>
            <a:r>
              <a:rPr lang="en-US" dirty="0" smtClean="0"/>
              <a:t>. (</a:t>
            </a:r>
            <a:r>
              <a:rPr lang="en-US" b="1" dirty="0" smtClean="0"/>
              <a:t>anon to class mates visible to us</a:t>
            </a:r>
            <a:r>
              <a:rPr lang="en-US" dirty="0" smtClean="0"/>
              <a:t>)</a:t>
            </a:r>
            <a:endParaRPr lang="en-US" dirty="0" smtClean="0">
              <a:latin typeface="Calibri" pitchFamily="34" charset="0"/>
              <a:cs typeface="Calibri" pitchFamily="34" charset="0"/>
            </a:endParaRPr>
          </a:p>
        </p:txBody>
      </p:sp>
      <p:sp>
        <p:nvSpPr>
          <p:cNvPr id="16" name="Rectangle 15"/>
          <p:cNvSpPr/>
          <p:nvPr/>
        </p:nvSpPr>
        <p:spPr>
          <a:xfrm>
            <a:off x="380999" y="2209800"/>
            <a:ext cx="8275639" cy="6477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p>
            <a:pPr algn="ctr"/>
            <a:r>
              <a:rPr lang="en-US" dirty="0"/>
              <a:t>Where can I find documentation for </a:t>
            </a:r>
            <a:r>
              <a:rPr lang="en-US" dirty="0" err="1"/>
              <a:t>ObjectEditor</a:t>
            </a:r>
            <a:r>
              <a:rPr lang="en-US" dirty="0"/>
              <a:t>?  </a:t>
            </a:r>
            <a:r>
              <a:rPr lang="en-US" dirty="0" smtClean="0"/>
              <a:t>(Kevin Kimball)</a:t>
            </a:r>
            <a:endParaRPr lang="en-US" dirty="0" smtClean="0">
              <a:latin typeface="Calibri" pitchFamily="34" charset="0"/>
              <a:cs typeface="Calibri" pitchFamily="34" charset="0"/>
            </a:endParaRPr>
          </a:p>
        </p:txBody>
      </p:sp>
      <p:sp>
        <p:nvSpPr>
          <p:cNvPr id="12" name="TextBox 11"/>
          <p:cNvSpPr txBox="1"/>
          <p:nvPr/>
        </p:nvSpPr>
        <p:spPr>
          <a:xfrm>
            <a:off x="7894639" y="1193800"/>
            <a:ext cx="609600" cy="1016000"/>
          </a:xfrm>
          <a:prstGeom prst="rect">
            <a:avLst/>
          </a:prstGeom>
          <a:noFill/>
        </p:spPr>
        <p:txBody>
          <a:bodyPr>
            <a:spAutoFit/>
          </a:bodyPr>
          <a:lstStyle/>
          <a:p>
            <a:pPr algn="ctr"/>
            <a:r>
              <a:rPr lang="en-US" sz="6000" dirty="0">
                <a:solidFill>
                  <a:schemeClr val="accent1"/>
                </a:solidFill>
                <a:latin typeface="Century Schoolbook" pitchFamily="18" charset="0"/>
                <a:sym typeface="Wingdings" pitchFamily="2" charset="2"/>
              </a:rPr>
              <a:t></a:t>
            </a:r>
            <a:endParaRPr lang="en-US" sz="6000" dirty="0">
              <a:solidFill>
                <a:schemeClr val="accent1"/>
              </a:solidFill>
              <a:latin typeface="Century Schoolbook" pitchFamily="18" charset="0"/>
            </a:endParaRPr>
          </a:p>
        </p:txBody>
      </p:sp>
      <p:sp>
        <p:nvSpPr>
          <p:cNvPr id="10" name="TextBox 9"/>
          <p:cNvSpPr txBox="1"/>
          <p:nvPr/>
        </p:nvSpPr>
        <p:spPr>
          <a:xfrm>
            <a:off x="3505200" y="2349500"/>
            <a:ext cx="609600" cy="1016000"/>
          </a:xfrm>
          <a:prstGeom prst="rect">
            <a:avLst/>
          </a:prstGeom>
          <a:noFill/>
        </p:spPr>
        <p:txBody>
          <a:bodyPr>
            <a:spAutoFit/>
          </a:bodyPr>
          <a:lstStyle/>
          <a:p>
            <a:pPr algn="ctr"/>
            <a:r>
              <a:rPr lang="en-US" sz="6000" dirty="0">
                <a:solidFill>
                  <a:schemeClr val="accent1"/>
                </a:solidFill>
                <a:latin typeface="Century Schoolbook" pitchFamily="18" charset="0"/>
                <a:sym typeface="Wingdings" pitchFamily="2" charset="2"/>
              </a:rPr>
              <a:t></a:t>
            </a:r>
            <a:endParaRPr lang="en-US" sz="6000" dirty="0">
              <a:solidFill>
                <a:schemeClr val="accent1"/>
              </a:solidFill>
              <a:latin typeface="Century Schoolbook" pitchFamily="18" charset="0"/>
            </a:endParaRPr>
          </a:p>
        </p:txBody>
      </p:sp>
      <p:sp>
        <p:nvSpPr>
          <p:cNvPr id="11" name="TextBox 10"/>
          <p:cNvSpPr txBox="1"/>
          <p:nvPr/>
        </p:nvSpPr>
        <p:spPr>
          <a:xfrm>
            <a:off x="6019800" y="2533650"/>
            <a:ext cx="609600" cy="1016000"/>
          </a:xfrm>
          <a:prstGeom prst="rect">
            <a:avLst/>
          </a:prstGeom>
          <a:noFill/>
        </p:spPr>
        <p:txBody>
          <a:bodyPr>
            <a:spAutoFit/>
          </a:bodyPr>
          <a:lstStyle/>
          <a:p>
            <a:pPr algn="ctr"/>
            <a:r>
              <a:rPr lang="en-US" sz="6000" dirty="0">
                <a:solidFill>
                  <a:schemeClr val="accent1"/>
                </a:solidFill>
                <a:latin typeface="Century Schoolbook" pitchFamily="18" charset="0"/>
                <a:sym typeface="Wingdings" pitchFamily="2" charset="2"/>
              </a:rPr>
              <a:t></a:t>
            </a:r>
            <a:endParaRPr lang="en-US" sz="6000" dirty="0">
              <a:solidFill>
                <a:schemeClr val="accent1"/>
              </a:solidFill>
              <a:latin typeface="Century Schoolbook" pitchFamily="18" charset="0"/>
            </a:endParaRPr>
          </a:p>
        </p:txBody>
      </p:sp>
      <p:sp>
        <p:nvSpPr>
          <p:cNvPr id="17" name="TextBox 16"/>
          <p:cNvSpPr txBox="1"/>
          <p:nvPr/>
        </p:nvSpPr>
        <p:spPr>
          <a:xfrm>
            <a:off x="4114800" y="2959100"/>
            <a:ext cx="609600" cy="1016000"/>
          </a:xfrm>
          <a:prstGeom prst="rect">
            <a:avLst/>
          </a:prstGeom>
          <a:noFill/>
        </p:spPr>
        <p:txBody>
          <a:bodyPr>
            <a:spAutoFit/>
          </a:bodyPr>
          <a:lstStyle/>
          <a:p>
            <a:pPr algn="ctr"/>
            <a:r>
              <a:rPr lang="en-US" sz="6000" dirty="0">
                <a:solidFill>
                  <a:schemeClr val="accent1"/>
                </a:solidFill>
                <a:latin typeface="Century Schoolbook" pitchFamily="18" charset="0"/>
                <a:sym typeface="Wingdings" pitchFamily="2" charset="2"/>
              </a:rPr>
              <a:t></a:t>
            </a:r>
            <a:endParaRPr lang="en-US" sz="6000" dirty="0">
              <a:solidFill>
                <a:schemeClr val="accent1"/>
              </a:solidFill>
              <a:latin typeface="Century Schoolbook" pitchFamily="18" charset="0"/>
            </a:endParaRPr>
          </a:p>
        </p:txBody>
      </p:sp>
      <p:sp>
        <p:nvSpPr>
          <p:cNvPr id="18" name="TextBox 17"/>
          <p:cNvSpPr txBox="1"/>
          <p:nvPr/>
        </p:nvSpPr>
        <p:spPr>
          <a:xfrm>
            <a:off x="5181600" y="4419600"/>
            <a:ext cx="609600" cy="1016000"/>
          </a:xfrm>
          <a:prstGeom prst="rect">
            <a:avLst/>
          </a:prstGeom>
          <a:noFill/>
        </p:spPr>
        <p:txBody>
          <a:bodyPr>
            <a:spAutoFit/>
          </a:bodyPr>
          <a:lstStyle/>
          <a:p>
            <a:pPr algn="ctr"/>
            <a:r>
              <a:rPr lang="en-US" sz="6000" dirty="0">
                <a:solidFill>
                  <a:schemeClr val="accent1"/>
                </a:solidFill>
                <a:latin typeface="Century Schoolbook" pitchFamily="18" charset="0"/>
                <a:sym typeface="Wingdings" pitchFamily="2" charset="2"/>
              </a:rPr>
              <a:t></a:t>
            </a:r>
            <a:endParaRPr lang="en-US" sz="6000" dirty="0">
              <a:solidFill>
                <a:schemeClr val="accent1"/>
              </a:solidFill>
              <a:latin typeface="Century Schoolbook" pitchFamily="18" charset="0"/>
            </a:endParaRPr>
          </a:p>
        </p:txBody>
      </p:sp>
      <p:sp>
        <p:nvSpPr>
          <p:cNvPr id="19" name="TextBox 18"/>
          <p:cNvSpPr txBox="1"/>
          <p:nvPr/>
        </p:nvSpPr>
        <p:spPr>
          <a:xfrm>
            <a:off x="7047931" y="4267200"/>
            <a:ext cx="609600" cy="1016000"/>
          </a:xfrm>
          <a:prstGeom prst="rect">
            <a:avLst/>
          </a:prstGeom>
          <a:noFill/>
        </p:spPr>
        <p:txBody>
          <a:bodyPr>
            <a:spAutoFit/>
          </a:bodyPr>
          <a:lstStyle/>
          <a:p>
            <a:pPr algn="ctr"/>
            <a:r>
              <a:rPr lang="en-US" sz="6000" dirty="0">
                <a:solidFill>
                  <a:schemeClr val="accent1"/>
                </a:solidFill>
                <a:latin typeface="Century Schoolbook" pitchFamily="18" charset="0"/>
                <a:sym typeface="Wingdings" pitchFamily="2" charset="2"/>
              </a:rPr>
              <a:t></a:t>
            </a:r>
            <a:endParaRPr lang="en-US" sz="6000" dirty="0">
              <a:solidFill>
                <a:schemeClr val="accent1"/>
              </a:solidFill>
              <a:latin typeface="Century Schoolbook" pitchFamily="18" charset="0"/>
            </a:endParaRPr>
          </a:p>
        </p:txBody>
      </p:sp>
      <p:sp>
        <p:nvSpPr>
          <p:cNvPr id="20" name="TextBox 19"/>
          <p:cNvSpPr txBox="1"/>
          <p:nvPr/>
        </p:nvSpPr>
        <p:spPr>
          <a:xfrm>
            <a:off x="3531358" y="4103806"/>
            <a:ext cx="609600" cy="1016000"/>
          </a:xfrm>
          <a:prstGeom prst="rect">
            <a:avLst/>
          </a:prstGeom>
          <a:noFill/>
        </p:spPr>
        <p:txBody>
          <a:bodyPr>
            <a:spAutoFit/>
          </a:bodyPr>
          <a:lstStyle/>
          <a:p>
            <a:pPr algn="ctr"/>
            <a:r>
              <a:rPr lang="en-US" sz="6000" dirty="0">
                <a:solidFill>
                  <a:schemeClr val="accent1"/>
                </a:solidFill>
                <a:latin typeface="Century Schoolbook" pitchFamily="18" charset="0"/>
                <a:sym typeface="Wingdings" pitchFamily="2" charset="2"/>
              </a:rPr>
              <a:t></a:t>
            </a:r>
            <a:endParaRPr lang="en-US" sz="6000" dirty="0">
              <a:solidFill>
                <a:schemeClr val="accent1"/>
              </a:solidFill>
              <a:latin typeface="Century Schoolbook" pitchFamily="18" charset="0"/>
            </a:endParaRPr>
          </a:p>
        </p:txBody>
      </p:sp>
      <p:sp>
        <p:nvSpPr>
          <p:cNvPr id="21" name="TextBox 20"/>
          <p:cNvSpPr txBox="1"/>
          <p:nvPr/>
        </p:nvSpPr>
        <p:spPr>
          <a:xfrm>
            <a:off x="4868839" y="5156200"/>
            <a:ext cx="609600" cy="1016000"/>
          </a:xfrm>
          <a:prstGeom prst="rect">
            <a:avLst/>
          </a:prstGeom>
          <a:noFill/>
        </p:spPr>
        <p:txBody>
          <a:bodyPr>
            <a:spAutoFit/>
          </a:bodyPr>
          <a:lstStyle/>
          <a:p>
            <a:pPr algn="ctr"/>
            <a:r>
              <a:rPr lang="en-US" sz="6000" dirty="0">
                <a:solidFill>
                  <a:schemeClr val="accent1"/>
                </a:solidFill>
                <a:latin typeface="Century Schoolbook" pitchFamily="18" charset="0"/>
                <a:sym typeface="Wingdings" pitchFamily="2" charset="2"/>
              </a:rPr>
              <a:t></a:t>
            </a:r>
            <a:endParaRPr lang="en-US" sz="6000" dirty="0">
              <a:solidFill>
                <a:schemeClr val="accent1"/>
              </a:solidFill>
              <a:latin typeface="Century Schoolbook" pitchFamily="18" charset="0"/>
            </a:endParaRPr>
          </a:p>
        </p:txBody>
      </p:sp>
      <p:sp>
        <p:nvSpPr>
          <p:cNvPr id="22" name="TextBox 21"/>
          <p:cNvSpPr txBox="1"/>
          <p:nvPr/>
        </p:nvSpPr>
        <p:spPr>
          <a:xfrm>
            <a:off x="2819400" y="5119806"/>
            <a:ext cx="609600" cy="1016000"/>
          </a:xfrm>
          <a:prstGeom prst="rect">
            <a:avLst/>
          </a:prstGeom>
          <a:noFill/>
        </p:spPr>
        <p:txBody>
          <a:bodyPr>
            <a:spAutoFit/>
          </a:bodyPr>
          <a:lstStyle/>
          <a:p>
            <a:pPr algn="ctr"/>
            <a:r>
              <a:rPr lang="en-US" sz="6000" dirty="0">
                <a:solidFill>
                  <a:schemeClr val="accent1"/>
                </a:solidFill>
                <a:latin typeface="Century Schoolbook" pitchFamily="18" charset="0"/>
                <a:sym typeface="Wingdings" pitchFamily="2" charset="2"/>
              </a:rPr>
              <a:t></a:t>
            </a:r>
            <a:endParaRPr lang="en-US" sz="6000" dirty="0">
              <a:solidFill>
                <a:schemeClr val="accent1"/>
              </a:solidFill>
              <a:latin typeface="Century Schoolbook" pitchFamily="18" charset="0"/>
            </a:endParaRPr>
          </a:p>
        </p:txBody>
      </p:sp>
      <p:pic>
        <p:nvPicPr>
          <p:cNvPr id="23" name="~PP3024.WAV">
            <a:hlinkClick r:id="" action="ppaction://media"/>
          </p:cNvPr>
          <p:cNvPicPr>
            <a:picLocks noRot="1" noChangeAspect="1"/>
          </p:cNvPicPr>
          <p:nvPr>
            <a:wavAudioFile r:embed="rId2" name="~PP3024.WAV"/>
          </p:nvPr>
        </p:nvPicPr>
        <p:blipFill>
          <a:blip r:embed="rId5" cstate="print"/>
          <a:stretch>
            <a:fillRect/>
          </a:stretch>
        </p:blipFill>
        <p:spPr>
          <a:xfrm>
            <a:off x="8656638" y="6370638"/>
            <a:ext cx="304800" cy="304800"/>
          </a:xfrm>
          <a:prstGeom prst="rect">
            <a:avLst/>
          </a:prstGeom>
        </p:spPr>
      </p:pic>
    </p:spTree>
    <p:custDataLst>
      <p:tags r:id="rId1"/>
    </p:custDataLst>
    <p:extLst>
      <p:ext uri="{BB962C8B-B14F-4D97-AF65-F5344CB8AC3E}">
        <p14:creationId xmlns="" xmlns:p14="http://schemas.microsoft.com/office/powerpoint/2010/main" val="3961374453"/>
      </p:ext>
    </p:extLst>
  </p:cSld>
  <p:clrMapOvr>
    <a:masterClrMapping/>
  </p:clrMapOvr>
  <p:transition advTm="1047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23"/>
                </p:tgtEl>
              </p:cMediaNode>
            </p:audio>
          </p:childTnLst>
        </p:cTn>
      </p:par>
    </p:tnLst>
    <p:bldLst>
      <p:bldP spid="20"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Prerequisite</a:t>
            </a:r>
            <a:endParaRPr lang="en-US" dirty="0"/>
          </a:p>
        </p:txBody>
      </p:sp>
      <p:sp>
        <p:nvSpPr>
          <p:cNvPr id="3" name="Content Placeholder 2"/>
          <p:cNvSpPr>
            <a:spLocks noGrp="1"/>
          </p:cNvSpPr>
          <p:nvPr>
            <p:ph sz="quarter" idx="1"/>
          </p:nvPr>
        </p:nvSpPr>
        <p:spPr/>
        <p:txBody>
          <a:bodyPr>
            <a:normAutofit/>
          </a:bodyPr>
          <a:lstStyle/>
          <a:p>
            <a:r>
              <a:rPr lang="en-US" dirty="0" err="1" smtClean="0"/>
              <a:t>StateProperties</a:t>
            </a:r>
            <a:r>
              <a:rPr lang="en-US" dirty="0" smtClean="0"/>
              <a:t> (Beans)</a:t>
            </a:r>
          </a:p>
          <a:p>
            <a:r>
              <a:rPr lang="en-US" dirty="0" smtClean="0"/>
              <a:t>Graphics (Shape patterns)</a:t>
            </a:r>
          </a:p>
        </p:txBody>
      </p:sp>
      <p:pic>
        <p:nvPicPr>
          <p:cNvPr id="4" name="~PP2054.WAV">
            <a:hlinkClick r:id="" action="ppaction://media"/>
          </p:cNvPr>
          <p:cNvPicPr>
            <a:picLocks noRot="1" noChangeAspect="1"/>
          </p:cNvPicPr>
          <p:nvPr>
            <a:wavAudioFile r:embed="rId2" name="~PP2054.WAV"/>
          </p:nvPr>
        </p:nvPicPr>
        <p:blipFill>
          <a:blip r:embed="rId4" cstate="print"/>
          <a:stretch>
            <a:fillRect/>
          </a:stretch>
        </p:blipFill>
        <p:spPr>
          <a:xfrm>
            <a:off x="8656638" y="6370638"/>
            <a:ext cx="304800" cy="304800"/>
          </a:xfrm>
          <a:prstGeom prst="rect">
            <a:avLst/>
          </a:prstGeom>
        </p:spPr>
      </p:pic>
    </p:spTree>
    <p:custDataLst>
      <p:tags r:id="rId1"/>
    </p:custDataLst>
    <p:extLst>
      <p:ext uri="{BB962C8B-B14F-4D97-AF65-F5344CB8AC3E}">
        <p14:creationId xmlns="" xmlns:p14="http://schemas.microsoft.com/office/powerpoint/2010/main" val="2334610351"/>
      </p:ext>
    </p:extLst>
  </p:cSld>
  <p:clrMapOvr>
    <a:masterClrMapping/>
  </p:clrMapOvr>
  <p:transition advTm="20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4"/>
                </p:tgtEl>
              </p:cMediaNode>
            </p:audio>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The case for Challenging</a:t>
            </a:r>
            <a:endParaRPr lang="en-US" dirty="0"/>
          </a:p>
        </p:txBody>
      </p:sp>
      <p:sp>
        <p:nvSpPr>
          <p:cNvPr id="13" name="Rectangle 12"/>
          <p:cNvSpPr/>
          <p:nvPr/>
        </p:nvSpPr>
        <p:spPr>
          <a:xfrm>
            <a:off x="398058" y="1143000"/>
            <a:ext cx="8258580" cy="42672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p>
            <a:pPr algn="ctr"/>
            <a:r>
              <a:rPr lang="en-US"/>
              <a:t> </a:t>
            </a:r>
            <a:r>
              <a:rPr lang="en-US" smtClean="0"/>
              <a:t>I want </a:t>
            </a:r>
            <a:r>
              <a:rPr lang="en-US" dirty="0"/>
              <a:t>to make sure I understand Part 4: Composite Angle Class of the assignment. The whole point is trying to represent the value of an angle by using two lines connected at the origin. So, the value for the "angle" will be represented as the actual angle between the two lines. So if the angle is PI/2 radians, the lines should look like this: I_ </a:t>
            </a:r>
            <a:br>
              <a:rPr lang="en-US" dirty="0"/>
            </a:br>
            <a:r>
              <a:rPr lang="en-US" dirty="0"/>
              <a:t/>
            </a:r>
            <a:br>
              <a:rPr lang="en-US" dirty="0"/>
            </a:br>
            <a:r>
              <a:rPr lang="en-US" dirty="0"/>
              <a:t>And if the angle is PI/3, the lines should a look a little bit like this: I/</a:t>
            </a:r>
            <a:br>
              <a:rPr lang="en-US" dirty="0"/>
            </a:br>
            <a:r>
              <a:rPr lang="en-US" dirty="0"/>
              <a:t/>
            </a:r>
            <a:br>
              <a:rPr lang="en-US" dirty="0"/>
            </a:br>
            <a:r>
              <a:rPr lang="en-US" dirty="0"/>
              <a:t>If my interpretation is right, it seems like the vertical line is fixed, and that all the angles can really be represented by just moving the other line. I want to make sure this is right, because the assignment asks for two rotating lines, but it seems to be that one fixed line and one rotating line are enough. Thank you.  </a:t>
            </a:r>
            <a:br>
              <a:rPr lang="en-US" dirty="0"/>
            </a:br>
            <a:r>
              <a:rPr lang="en-US" u="sng" dirty="0" err="1"/>
              <a:t>Eliezer</a:t>
            </a:r>
            <a:r>
              <a:rPr lang="en-US" u="sng" dirty="0"/>
              <a:t> </a:t>
            </a:r>
            <a:r>
              <a:rPr lang="en-US" u="sng" dirty="0" err="1"/>
              <a:t>Encarnaci</a:t>
            </a:r>
            <a:endParaRPr lang="en-US" dirty="0" smtClean="0">
              <a:latin typeface="Calibri" pitchFamily="34" charset="0"/>
              <a:cs typeface="Calibri" pitchFamily="34" charset="0"/>
            </a:endParaRPr>
          </a:p>
        </p:txBody>
      </p:sp>
      <p:pic>
        <p:nvPicPr>
          <p:cNvPr id="4" name="~PP1836.WAV">
            <a:hlinkClick r:id="" action="ppaction://media"/>
          </p:cNvPr>
          <p:cNvPicPr>
            <a:picLocks noRot="1" noChangeAspect="1"/>
          </p:cNvPicPr>
          <p:nvPr>
            <a:wavAudioFile r:embed="rId1" name="~PP1836.WAV"/>
          </p:nvPr>
        </p:nvPicPr>
        <p:blipFill>
          <a:blip r:embed="rId3" cstate="print"/>
          <a:stretch>
            <a:fillRect/>
          </a:stretch>
        </p:blipFill>
        <p:spPr>
          <a:xfrm>
            <a:off x="8656638" y="6370638"/>
            <a:ext cx="304800" cy="304800"/>
          </a:xfrm>
          <a:prstGeom prst="rect">
            <a:avLst/>
          </a:prstGeom>
        </p:spPr>
      </p:pic>
    </p:spTree>
    <p:extLst>
      <p:ext uri="{BB962C8B-B14F-4D97-AF65-F5344CB8AC3E}">
        <p14:creationId xmlns="" xmlns:p14="http://schemas.microsoft.com/office/powerpoint/2010/main" val="1488194940"/>
      </p:ext>
    </p:extLst>
  </p:cSld>
  <p:clrMapOvr>
    <a:masterClrMapping/>
  </p:clrMapOvr>
  <p:transition advTm="438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Interfaces vs. Patterns</a:t>
            </a:r>
            <a:endParaRPr lang="en-US" dirty="0"/>
          </a:p>
        </p:txBody>
      </p:sp>
      <p:sp>
        <p:nvSpPr>
          <p:cNvPr id="7" name="Rectangle 6"/>
          <p:cNvSpPr/>
          <p:nvPr/>
        </p:nvSpPr>
        <p:spPr>
          <a:xfrm>
            <a:off x="418530" y="1371600"/>
            <a:ext cx="8039669" cy="9144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p>
            <a:pPr algn="ctr"/>
            <a:r>
              <a:rPr lang="en-US" dirty="0">
                <a:latin typeface="Calibri" pitchFamily="34" charset="0"/>
                <a:cs typeface="Calibri" pitchFamily="34" charset="0"/>
              </a:rPr>
              <a:t>In part 1 of Assignment 5, we are required to create a line class that implements the line pattern for Object Editor and line interface. </a:t>
            </a:r>
            <a:r>
              <a:rPr lang="en-US" dirty="0" smtClean="0">
                <a:latin typeface="Calibri" pitchFamily="34" charset="0"/>
                <a:cs typeface="Calibri" pitchFamily="34" charset="0"/>
              </a:rPr>
              <a:t> </a:t>
            </a:r>
            <a:r>
              <a:rPr lang="en-US" dirty="0" err="1" smtClean="0">
                <a:latin typeface="Calibri" pitchFamily="34" charset="0"/>
                <a:cs typeface="Calibri" pitchFamily="34" charset="0"/>
              </a:rPr>
              <a:t>Tianwen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Gu</a:t>
            </a:r>
            <a:r>
              <a:rPr lang="en-US" dirty="0">
                <a:latin typeface="Calibri" pitchFamily="34" charset="0"/>
                <a:cs typeface="Calibri" pitchFamily="34" charset="0"/>
              </a:rPr>
              <a:t> </a:t>
            </a:r>
            <a:r>
              <a:rPr lang="en-US" dirty="0" smtClean="0">
                <a:latin typeface="Calibri" pitchFamily="34" charset="0"/>
                <a:cs typeface="Calibri" pitchFamily="34" charset="0"/>
              </a:rPr>
              <a:t>(</a:t>
            </a:r>
            <a:r>
              <a:rPr lang="en-US" dirty="0" err="1" smtClean="0">
                <a:latin typeface="Calibri" pitchFamily="34" charset="0"/>
                <a:cs typeface="Calibri" pitchFamily="34" charset="0"/>
              </a:rPr>
              <a:t>Dereck</a:t>
            </a:r>
            <a:r>
              <a:rPr lang="en-US" dirty="0" smtClean="0">
                <a:latin typeface="Calibri" pitchFamily="34" charset="0"/>
                <a:cs typeface="Calibri" pitchFamily="34" charset="0"/>
              </a:rPr>
              <a:t>)</a:t>
            </a:r>
          </a:p>
        </p:txBody>
      </p:sp>
      <p:sp>
        <p:nvSpPr>
          <p:cNvPr id="11" name="Rectangle 10"/>
          <p:cNvSpPr/>
          <p:nvPr/>
        </p:nvSpPr>
        <p:spPr>
          <a:xfrm>
            <a:off x="418529" y="4114800"/>
            <a:ext cx="8039669" cy="9144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For each pattern there are an infinite number of interfaces</a:t>
            </a:r>
          </a:p>
        </p:txBody>
      </p:sp>
      <p:sp>
        <p:nvSpPr>
          <p:cNvPr id="12" name="Rectangle 11"/>
          <p:cNvSpPr/>
          <p:nvPr/>
        </p:nvSpPr>
        <p:spPr>
          <a:xfrm>
            <a:off x="442414" y="2743200"/>
            <a:ext cx="8039669" cy="9144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For each interface there are an infinite number of classes</a:t>
            </a:r>
          </a:p>
        </p:txBody>
      </p:sp>
      <p:pic>
        <p:nvPicPr>
          <p:cNvPr id="6" name="~PP3520.WAV">
            <a:hlinkClick r:id="" action="ppaction://media"/>
          </p:cNvPr>
          <p:cNvPicPr>
            <a:picLocks noRot="1" noChangeAspect="1"/>
          </p:cNvPicPr>
          <p:nvPr>
            <a:wavAudioFile r:embed="rId2" name="~PP3520.WAV"/>
          </p:nvPr>
        </p:nvPicPr>
        <p:blipFill>
          <a:blip r:embed="rId4" cstate="print"/>
          <a:stretch>
            <a:fillRect/>
          </a:stretch>
        </p:blipFill>
        <p:spPr>
          <a:xfrm>
            <a:off x="8656638" y="6370638"/>
            <a:ext cx="304800" cy="304800"/>
          </a:xfrm>
          <a:prstGeom prst="rect">
            <a:avLst/>
          </a:prstGeom>
        </p:spPr>
      </p:pic>
    </p:spTree>
    <p:custDataLst>
      <p:tags r:id="rId1"/>
    </p:custDataLst>
    <p:extLst>
      <p:ext uri="{BB962C8B-B14F-4D97-AF65-F5344CB8AC3E}">
        <p14:creationId xmlns="" xmlns:p14="http://schemas.microsoft.com/office/powerpoint/2010/main" val="4189814158"/>
      </p:ext>
    </p:extLst>
  </p:cSld>
  <p:clrMapOvr>
    <a:masterClrMapping/>
  </p:clrMapOvr>
  <p:transition advTm="669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Interface</a:t>
            </a:r>
            <a:endParaRPr lang="en-US" dirty="0"/>
          </a:p>
        </p:txBody>
      </p:sp>
      <p:pic>
        <p:nvPicPr>
          <p:cNvPr id="3" name="Picture 4"/>
          <p:cNvPicPr>
            <a:picLocks noChangeAspect="1" noChangeArrowheads="1"/>
          </p:cNvPicPr>
          <p:nvPr/>
        </p:nvPicPr>
        <p:blipFill>
          <a:blip r:embed="rId3" cstate="print"/>
          <a:srcRect/>
          <a:stretch>
            <a:fillRect/>
          </a:stretch>
        </p:blipFill>
        <p:spPr bwMode="auto">
          <a:xfrm>
            <a:off x="2057400" y="2074286"/>
            <a:ext cx="5181600" cy="3014228"/>
          </a:xfrm>
          <a:prstGeom prst="rect">
            <a:avLst/>
          </a:prstGeom>
          <a:noFill/>
          <a:ln w="9525">
            <a:noFill/>
            <a:miter lim="800000"/>
            <a:headEnd/>
            <a:tailEnd/>
          </a:ln>
          <a:effectLst/>
        </p:spPr>
      </p:pic>
      <p:pic>
        <p:nvPicPr>
          <p:cNvPr id="4" name="~PP3792.WAV">
            <a:hlinkClick r:id="" action="ppaction://media"/>
          </p:cNvPr>
          <p:cNvPicPr>
            <a:picLocks noRot="1" noChangeAspect="1"/>
          </p:cNvPicPr>
          <p:nvPr>
            <a:wavAudioFile r:embed="rId1" name="~PP3792.WAV"/>
          </p:nvPr>
        </p:nvPicPr>
        <p:blipFill>
          <a:blip r:embed="rId4" cstate="print"/>
          <a:stretch>
            <a:fillRect/>
          </a:stretch>
        </p:blipFill>
        <p:spPr>
          <a:xfrm>
            <a:off x="8656638" y="6370638"/>
            <a:ext cx="304800" cy="304800"/>
          </a:xfrm>
          <a:prstGeom prst="rect">
            <a:avLst/>
          </a:prstGeom>
        </p:spPr>
      </p:pic>
    </p:spTree>
    <p:extLst>
      <p:ext uri="{BB962C8B-B14F-4D97-AF65-F5344CB8AC3E}">
        <p14:creationId xmlns="" xmlns:p14="http://schemas.microsoft.com/office/powerpoint/2010/main" val="2940843690"/>
      </p:ext>
    </p:extLst>
  </p:cSld>
  <p:clrMapOvr>
    <a:masterClrMapping/>
  </p:clrMapOvr>
  <p:transition advTm="43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381000" y="3200400"/>
            <a:ext cx="1752600" cy="381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implements</a:t>
            </a:r>
            <a:endParaRPr lang="en-US" dirty="0"/>
          </a:p>
        </p:txBody>
      </p:sp>
      <p:sp>
        <p:nvSpPr>
          <p:cNvPr id="18" name="Rectangle 17"/>
          <p:cNvSpPr/>
          <p:nvPr/>
        </p:nvSpPr>
        <p:spPr>
          <a:xfrm>
            <a:off x="1295400" y="1600200"/>
            <a:ext cx="1752600" cy="381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implements</a:t>
            </a:r>
            <a:endParaRPr lang="en-US" dirty="0"/>
          </a:p>
        </p:txBody>
      </p:sp>
      <p:sp>
        <p:nvSpPr>
          <p:cNvPr id="2" name="Title 1"/>
          <p:cNvSpPr>
            <a:spLocks noGrp="1"/>
          </p:cNvSpPr>
          <p:nvPr>
            <p:ph type="title"/>
          </p:nvPr>
        </p:nvSpPr>
        <p:spPr/>
        <p:txBody>
          <a:bodyPr>
            <a:normAutofit fontScale="90000"/>
          </a:bodyPr>
          <a:lstStyle/>
          <a:p>
            <a:r>
              <a:rPr lang="en-US" dirty="0" smtClean="0"/>
              <a:t>Infinite Classes </a:t>
            </a:r>
            <a:r>
              <a:rPr lang="en-US" dirty="0">
                <a:sym typeface="Wingdings" pitchFamily="2" charset="2"/>
              </a:rPr>
              <a:t>I</a:t>
            </a:r>
            <a:r>
              <a:rPr lang="en-US" dirty="0" smtClean="0">
                <a:sym typeface="Wingdings" pitchFamily="2" charset="2"/>
              </a:rPr>
              <a:t>mplement a </a:t>
            </a:r>
            <a:r>
              <a:rPr lang="en-US" dirty="0">
                <a:sym typeface="Wingdings" pitchFamily="2" charset="2"/>
              </a:rPr>
              <a:t>S</a:t>
            </a:r>
            <a:r>
              <a:rPr lang="en-US" dirty="0" smtClean="0">
                <a:sym typeface="Wingdings" pitchFamily="2" charset="2"/>
              </a:rPr>
              <a:t>ingle </a:t>
            </a:r>
            <a:r>
              <a:rPr lang="en-US" dirty="0" smtClean="0"/>
              <a:t>Interface</a:t>
            </a:r>
            <a:endParaRPr lang="en-US" dirty="0"/>
          </a:p>
        </p:txBody>
      </p:sp>
      <p:sp>
        <p:nvSpPr>
          <p:cNvPr id="5" name="Rectangle 4"/>
          <p:cNvSpPr/>
          <p:nvPr/>
        </p:nvSpPr>
        <p:spPr>
          <a:xfrm>
            <a:off x="3352800" y="1524000"/>
            <a:ext cx="2209800"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err="1">
                <a:solidFill>
                  <a:schemeClr val="dk1"/>
                </a:solidFill>
              </a:rPr>
              <a:t>ABMISpreadsheet</a:t>
            </a:r>
            <a:endParaRPr lang="en-US" dirty="0">
              <a:solidFill>
                <a:schemeClr val="dk1"/>
              </a:solidFill>
            </a:endParaRPr>
          </a:p>
        </p:txBody>
      </p:sp>
      <p:sp>
        <p:nvSpPr>
          <p:cNvPr id="6" name="Rectangle 5"/>
          <p:cNvSpPr/>
          <p:nvPr/>
        </p:nvSpPr>
        <p:spPr>
          <a:xfrm>
            <a:off x="381000" y="2362200"/>
            <a:ext cx="2209800"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err="1">
                <a:solidFill>
                  <a:schemeClr val="dk1"/>
                </a:solidFill>
              </a:rPr>
              <a:t>BMISpreadsheet</a:t>
            </a:r>
            <a:endParaRPr lang="en-US" dirty="0">
              <a:solidFill>
                <a:schemeClr val="dk1"/>
              </a:solidFill>
            </a:endParaRPr>
          </a:p>
        </p:txBody>
      </p:sp>
      <p:cxnSp>
        <p:nvCxnSpPr>
          <p:cNvPr id="14" name="Straight Arrow Connector 13"/>
          <p:cNvCxnSpPr>
            <a:stCxn id="5" idx="1"/>
            <a:endCxn id="6" idx="0"/>
          </p:cNvCxnSpPr>
          <p:nvPr/>
        </p:nvCxnSpPr>
        <p:spPr>
          <a:xfrm rot="10800000" flipV="1">
            <a:off x="1485900" y="1752600"/>
            <a:ext cx="1866900" cy="6096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38200" y="4038600"/>
            <a:ext cx="3048000"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err="1">
                <a:solidFill>
                  <a:schemeClr val="dk1"/>
                </a:solidFill>
              </a:rPr>
              <a:t>AnotherBMISpreadsheet</a:t>
            </a:r>
            <a:endParaRPr lang="en-US" dirty="0">
              <a:solidFill>
                <a:schemeClr val="dk1"/>
              </a:solidFill>
            </a:endParaRPr>
          </a:p>
        </p:txBody>
      </p:sp>
      <p:cxnSp>
        <p:nvCxnSpPr>
          <p:cNvPr id="35" name="Straight Arrow Connector 34"/>
          <p:cNvCxnSpPr>
            <a:stCxn id="21" idx="0"/>
            <a:endCxn id="6" idx="2"/>
          </p:cNvCxnSpPr>
          <p:nvPr/>
        </p:nvCxnSpPr>
        <p:spPr>
          <a:xfrm rot="16200000" flipV="1">
            <a:off x="1314450" y="2990850"/>
            <a:ext cx="1219200" cy="8763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81712" y="4885899"/>
            <a:ext cx="8039669" cy="9144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At least two reasonable and correct implementations of the intended semantics and interface</a:t>
            </a:r>
          </a:p>
        </p:txBody>
      </p:sp>
      <p:sp>
        <p:nvSpPr>
          <p:cNvPr id="12" name="Rectangle 11"/>
          <p:cNvSpPr/>
          <p:nvPr/>
        </p:nvSpPr>
        <p:spPr>
          <a:xfrm>
            <a:off x="581712" y="5913438"/>
            <a:ext cx="8039669" cy="7620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Infinite number of unreasonable implementations of the semantics but correct implementation of the interface</a:t>
            </a:r>
          </a:p>
        </p:txBody>
      </p:sp>
      <p:pic>
        <p:nvPicPr>
          <p:cNvPr id="13" name="~PP1768.WAV">
            <a:hlinkClick r:id="" action="ppaction://media"/>
          </p:cNvPr>
          <p:cNvPicPr>
            <a:picLocks noRot="1" noChangeAspect="1"/>
          </p:cNvPicPr>
          <p:nvPr>
            <a:wavAudioFile r:embed="rId2" name="~PP1768.WAV"/>
          </p:nvPr>
        </p:nvPicPr>
        <p:blipFill>
          <a:blip r:embed="rId4" cstate="print"/>
          <a:stretch>
            <a:fillRect/>
          </a:stretch>
        </p:blipFill>
        <p:spPr>
          <a:xfrm>
            <a:off x="8656638" y="6370638"/>
            <a:ext cx="304800" cy="304800"/>
          </a:xfrm>
          <a:prstGeom prst="rect">
            <a:avLst/>
          </a:prstGeom>
        </p:spPr>
      </p:pic>
    </p:spTree>
    <p:custDataLst>
      <p:tags r:id="rId1"/>
    </p:custDataLst>
    <p:extLst>
      <p:ext uri="{BB962C8B-B14F-4D97-AF65-F5344CB8AC3E}">
        <p14:creationId xmlns="" xmlns:p14="http://schemas.microsoft.com/office/powerpoint/2010/main" val="152013768"/>
      </p:ext>
    </p:extLst>
  </p:cSld>
  <p:clrMapOvr>
    <a:masterClrMapping/>
  </p:clrMapOvr>
  <p:transition advTm="470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Bean Pattern</a:t>
            </a:r>
            <a:endParaRPr lang="en-US" dirty="0"/>
          </a:p>
        </p:txBody>
      </p:sp>
      <p:sp>
        <p:nvSpPr>
          <p:cNvPr id="4" name="Rectangle 3"/>
          <p:cNvSpPr/>
          <p:nvPr/>
        </p:nvSpPr>
        <p:spPr>
          <a:xfrm>
            <a:off x="838200" y="1600200"/>
            <a:ext cx="4191000" cy="4343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Rectangle 4"/>
          <p:cNvSpPr/>
          <p:nvPr/>
        </p:nvSpPr>
        <p:spPr>
          <a:xfrm>
            <a:off x="914400" y="1676400"/>
            <a:ext cx="4038600" cy="6096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b="1" dirty="0" smtClean="0"/>
              <a:t>public</a:t>
            </a:r>
            <a:r>
              <a:rPr lang="en-US" dirty="0" smtClean="0"/>
              <a:t> </a:t>
            </a:r>
            <a:r>
              <a:rPr lang="en-US" b="1" dirty="0" smtClean="0"/>
              <a:t>class</a:t>
            </a:r>
            <a:r>
              <a:rPr lang="en-US" dirty="0" smtClean="0"/>
              <a:t> C</a:t>
            </a:r>
          </a:p>
          <a:p>
            <a:r>
              <a:rPr lang="en-US" dirty="0" smtClean="0"/>
              <a:t>{</a:t>
            </a:r>
          </a:p>
        </p:txBody>
      </p:sp>
      <p:sp>
        <p:nvSpPr>
          <p:cNvPr id="6" name="Rectangle 5"/>
          <p:cNvSpPr/>
          <p:nvPr/>
        </p:nvSpPr>
        <p:spPr>
          <a:xfrm>
            <a:off x="914400" y="5562600"/>
            <a:ext cx="4038600" cy="3048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dirty="0" smtClean="0"/>
              <a:t>}</a:t>
            </a:r>
          </a:p>
        </p:txBody>
      </p:sp>
      <p:sp>
        <p:nvSpPr>
          <p:cNvPr id="7" name="Rectangle 6"/>
          <p:cNvSpPr/>
          <p:nvPr/>
        </p:nvSpPr>
        <p:spPr>
          <a:xfrm>
            <a:off x="1219200" y="2667000"/>
            <a:ext cx="3733800" cy="9144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spcBef>
                <a:spcPct val="0"/>
              </a:spcBef>
            </a:pPr>
            <a:r>
              <a:rPr lang="en-US" b="1" dirty="0" smtClean="0">
                <a:solidFill>
                  <a:schemeClr val="tx1"/>
                </a:solidFill>
              </a:rPr>
              <a:t>public</a:t>
            </a:r>
            <a:r>
              <a:rPr lang="en-US" dirty="0" smtClean="0">
                <a:solidFill>
                  <a:schemeClr val="tx1"/>
                </a:solidFill>
              </a:rPr>
              <a:t> T </a:t>
            </a:r>
            <a:r>
              <a:rPr lang="en-US" dirty="0" err="1" smtClean="0">
                <a:solidFill>
                  <a:schemeClr val="tx1"/>
                </a:solidFill>
              </a:rPr>
              <a:t>getP</a:t>
            </a:r>
            <a:r>
              <a:rPr lang="en-US" dirty="0" smtClean="0">
                <a:solidFill>
                  <a:schemeClr val="tx1"/>
                </a:solidFill>
              </a:rPr>
              <a:t>() {</a:t>
            </a:r>
          </a:p>
          <a:p>
            <a:pPr>
              <a:spcBef>
                <a:spcPct val="0"/>
              </a:spcBef>
            </a:pPr>
            <a:r>
              <a:rPr lang="en-US" dirty="0" smtClean="0">
                <a:solidFill>
                  <a:schemeClr val="tx1"/>
                </a:solidFill>
              </a:rPr>
              <a:t>   ...</a:t>
            </a:r>
          </a:p>
          <a:p>
            <a:pPr>
              <a:spcBef>
                <a:spcPct val="0"/>
              </a:spcBef>
            </a:pPr>
            <a:r>
              <a:rPr lang="en-US" dirty="0" smtClean="0">
                <a:solidFill>
                  <a:schemeClr val="tx1"/>
                </a:solidFill>
              </a:rPr>
              <a:t>}</a:t>
            </a:r>
          </a:p>
        </p:txBody>
      </p:sp>
      <p:sp>
        <p:nvSpPr>
          <p:cNvPr id="9" name="Rectangle 8"/>
          <p:cNvSpPr/>
          <p:nvPr/>
        </p:nvSpPr>
        <p:spPr>
          <a:xfrm>
            <a:off x="1219200" y="3962400"/>
            <a:ext cx="3733800" cy="9144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spcBef>
                <a:spcPct val="0"/>
              </a:spcBef>
            </a:pPr>
            <a:r>
              <a:rPr lang="en-US" b="1" dirty="0" smtClean="0">
                <a:solidFill>
                  <a:schemeClr val="tx1"/>
                </a:solidFill>
              </a:rPr>
              <a:t>public</a:t>
            </a:r>
            <a:r>
              <a:rPr lang="en-US" dirty="0" smtClean="0">
                <a:solidFill>
                  <a:schemeClr val="tx1"/>
                </a:solidFill>
              </a:rPr>
              <a:t> </a:t>
            </a:r>
            <a:r>
              <a:rPr lang="en-US" b="1" dirty="0" smtClean="0">
                <a:solidFill>
                  <a:schemeClr val="tx1"/>
                </a:solidFill>
              </a:rPr>
              <a:t>void</a:t>
            </a:r>
            <a:r>
              <a:rPr lang="en-US" dirty="0" smtClean="0">
                <a:solidFill>
                  <a:schemeClr val="tx1"/>
                </a:solidFill>
              </a:rPr>
              <a:t> </a:t>
            </a:r>
            <a:r>
              <a:rPr lang="en-US" dirty="0" err="1" smtClean="0">
                <a:solidFill>
                  <a:schemeClr val="tx1"/>
                </a:solidFill>
              </a:rPr>
              <a:t>setP</a:t>
            </a:r>
            <a:r>
              <a:rPr lang="en-US" dirty="0" smtClean="0">
                <a:solidFill>
                  <a:schemeClr val="tx1"/>
                </a:solidFill>
              </a:rPr>
              <a:t>(T </a:t>
            </a:r>
            <a:r>
              <a:rPr lang="en-US" dirty="0" err="1" smtClean="0">
                <a:solidFill>
                  <a:schemeClr val="tx1"/>
                </a:solidFill>
              </a:rPr>
              <a:t>newValue</a:t>
            </a:r>
            <a:r>
              <a:rPr lang="en-US" dirty="0" smtClean="0">
                <a:solidFill>
                  <a:schemeClr val="tx1"/>
                </a:solidFill>
              </a:rPr>
              <a:t>) {</a:t>
            </a:r>
          </a:p>
          <a:p>
            <a:pPr>
              <a:spcBef>
                <a:spcPct val="0"/>
              </a:spcBef>
            </a:pPr>
            <a:r>
              <a:rPr lang="en-US" dirty="0" smtClean="0">
                <a:solidFill>
                  <a:schemeClr val="tx1"/>
                </a:solidFill>
              </a:rPr>
              <a:t>   ...</a:t>
            </a:r>
          </a:p>
          <a:p>
            <a:pPr>
              <a:spcBef>
                <a:spcPct val="0"/>
              </a:spcBef>
            </a:pPr>
            <a:r>
              <a:rPr lang="en-US" dirty="0" smtClean="0">
                <a:solidFill>
                  <a:schemeClr val="tx1"/>
                </a:solidFill>
              </a:rPr>
              <a:t>}</a:t>
            </a:r>
            <a:endParaRPr lang="en-US" dirty="0">
              <a:solidFill>
                <a:schemeClr val="tx1"/>
              </a:solidFill>
            </a:endParaRPr>
          </a:p>
        </p:txBody>
      </p:sp>
      <p:sp>
        <p:nvSpPr>
          <p:cNvPr id="10" name="Rectangle 9"/>
          <p:cNvSpPr/>
          <p:nvPr/>
        </p:nvSpPr>
        <p:spPr>
          <a:xfrm>
            <a:off x="1066800" y="990600"/>
            <a:ext cx="67056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Typed, Named Unit of Exported Object State</a:t>
            </a:r>
            <a:endParaRPr lang="en-US" dirty="0"/>
          </a:p>
        </p:txBody>
      </p:sp>
      <p:sp>
        <p:nvSpPr>
          <p:cNvPr id="11" name="Rectangle 10"/>
          <p:cNvSpPr/>
          <p:nvPr/>
        </p:nvSpPr>
        <p:spPr>
          <a:xfrm>
            <a:off x="6019800" y="1600200"/>
            <a:ext cx="1752600" cy="1066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Name P</a:t>
            </a:r>
          </a:p>
          <a:p>
            <a:pPr algn="ctr"/>
            <a:endParaRPr lang="en-US" dirty="0" smtClean="0"/>
          </a:p>
          <a:p>
            <a:pPr algn="ctr"/>
            <a:r>
              <a:rPr lang="en-US" dirty="0" smtClean="0"/>
              <a:t>Type T</a:t>
            </a:r>
            <a:endParaRPr lang="en-US" dirty="0"/>
          </a:p>
        </p:txBody>
      </p:sp>
      <p:sp>
        <p:nvSpPr>
          <p:cNvPr id="12" name="Rectangle 11"/>
          <p:cNvSpPr/>
          <p:nvPr/>
        </p:nvSpPr>
        <p:spPr>
          <a:xfrm>
            <a:off x="6019800" y="2819400"/>
            <a:ext cx="17526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Read-only</a:t>
            </a:r>
            <a:endParaRPr lang="en-US" dirty="0"/>
          </a:p>
        </p:txBody>
      </p:sp>
      <p:sp>
        <p:nvSpPr>
          <p:cNvPr id="13" name="Rectangle 12"/>
          <p:cNvSpPr/>
          <p:nvPr/>
        </p:nvSpPr>
        <p:spPr>
          <a:xfrm>
            <a:off x="6019800" y="3352800"/>
            <a:ext cx="17526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Editable</a:t>
            </a:r>
            <a:endParaRPr lang="en-US" dirty="0"/>
          </a:p>
        </p:txBody>
      </p:sp>
      <p:sp>
        <p:nvSpPr>
          <p:cNvPr id="14" name="Rectangle 13"/>
          <p:cNvSpPr/>
          <p:nvPr/>
        </p:nvSpPr>
        <p:spPr>
          <a:xfrm>
            <a:off x="6019800" y="4191000"/>
            <a:ext cx="1752600" cy="381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Getter method</a:t>
            </a:r>
            <a:endParaRPr lang="en-US" dirty="0"/>
          </a:p>
        </p:txBody>
      </p:sp>
      <p:sp>
        <p:nvSpPr>
          <p:cNvPr id="15" name="Rectangle 14"/>
          <p:cNvSpPr/>
          <p:nvPr/>
        </p:nvSpPr>
        <p:spPr>
          <a:xfrm>
            <a:off x="6019800" y="4648200"/>
            <a:ext cx="1752600" cy="381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Setter method</a:t>
            </a:r>
            <a:endParaRPr lang="en-US" dirty="0"/>
          </a:p>
        </p:txBody>
      </p:sp>
      <p:cxnSp>
        <p:nvCxnSpPr>
          <p:cNvPr id="17" name="Straight Arrow Connector 16"/>
          <p:cNvCxnSpPr>
            <a:stCxn id="14" idx="1"/>
          </p:cNvCxnSpPr>
          <p:nvPr/>
        </p:nvCxnSpPr>
        <p:spPr>
          <a:xfrm rot="10800000">
            <a:off x="3124200" y="2895600"/>
            <a:ext cx="2895600" cy="1485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5" idx="1"/>
          </p:cNvCxnSpPr>
          <p:nvPr/>
        </p:nvCxnSpPr>
        <p:spPr>
          <a:xfrm rot="10800000">
            <a:off x="4724400" y="4191000"/>
            <a:ext cx="1295400" cy="647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590800" y="2667000"/>
            <a:ext cx="228600" cy="381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 name="Rectangle 20"/>
          <p:cNvSpPr/>
          <p:nvPr/>
        </p:nvSpPr>
        <p:spPr>
          <a:xfrm>
            <a:off x="2971800" y="3962400"/>
            <a:ext cx="228600" cy="381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23" name="Straight Arrow Connector 22"/>
          <p:cNvCxnSpPr>
            <a:stCxn id="20" idx="2"/>
            <a:endCxn id="21" idx="0"/>
          </p:cNvCxnSpPr>
          <p:nvPr/>
        </p:nvCxnSpPr>
        <p:spPr>
          <a:xfrm rot="16200000" flipH="1">
            <a:off x="2438400" y="3314700"/>
            <a:ext cx="914400" cy="3810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057400" y="2667000"/>
            <a:ext cx="228600" cy="381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9" name="Rectangle 28"/>
          <p:cNvSpPr/>
          <p:nvPr/>
        </p:nvSpPr>
        <p:spPr>
          <a:xfrm>
            <a:off x="3200400" y="3962400"/>
            <a:ext cx="228600" cy="381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30" name="Straight Arrow Connector 29"/>
          <p:cNvCxnSpPr>
            <a:stCxn id="28" idx="2"/>
            <a:endCxn id="29" idx="0"/>
          </p:cNvCxnSpPr>
          <p:nvPr/>
        </p:nvCxnSpPr>
        <p:spPr>
          <a:xfrm rot="16200000" flipH="1">
            <a:off x="2286000" y="2933700"/>
            <a:ext cx="914400" cy="11430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4953000" y="6019800"/>
            <a:ext cx="13716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smtClean="0"/>
              <a:t>newP</a:t>
            </a:r>
            <a:endParaRPr lang="en-US" dirty="0"/>
          </a:p>
        </p:txBody>
      </p:sp>
      <p:cxnSp>
        <p:nvCxnSpPr>
          <p:cNvPr id="34" name="Straight Arrow Connector 33"/>
          <p:cNvCxnSpPr>
            <a:stCxn id="32" idx="0"/>
          </p:cNvCxnSpPr>
          <p:nvPr/>
        </p:nvCxnSpPr>
        <p:spPr>
          <a:xfrm rot="16200000" flipV="1">
            <a:off x="3962400" y="4343400"/>
            <a:ext cx="1676400" cy="167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914400" y="6096000"/>
            <a:ext cx="13716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smtClean="0"/>
              <a:t>obtainP</a:t>
            </a:r>
            <a:endParaRPr lang="en-US" dirty="0"/>
          </a:p>
        </p:txBody>
      </p:sp>
      <p:cxnSp>
        <p:nvCxnSpPr>
          <p:cNvPr id="38" name="Straight Arrow Connector 37"/>
          <p:cNvCxnSpPr>
            <a:stCxn id="36" idx="0"/>
          </p:cNvCxnSpPr>
          <p:nvPr/>
        </p:nvCxnSpPr>
        <p:spPr>
          <a:xfrm rot="5400000" flipH="1" flipV="1">
            <a:off x="495300" y="4152900"/>
            <a:ext cx="30480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quot;No&quot; Symbol 38"/>
          <p:cNvSpPr/>
          <p:nvPr/>
        </p:nvSpPr>
        <p:spPr>
          <a:xfrm>
            <a:off x="1219200" y="5867400"/>
            <a:ext cx="838200" cy="838200"/>
          </a:xfrm>
          <a:prstGeom prst="noSmoking">
            <a:avLst>
              <a:gd name="adj" fmla="val 1162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40" name="Rectangle 39"/>
          <p:cNvSpPr/>
          <p:nvPr/>
        </p:nvSpPr>
        <p:spPr>
          <a:xfrm>
            <a:off x="2438400" y="6019800"/>
            <a:ext cx="1752600"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Violates Bean convention</a:t>
            </a:r>
            <a:endParaRPr lang="en-US" dirty="0"/>
          </a:p>
        </p:txBody>
      </p:sp>
      <p:sp>
        <p:nvSpPr>
          <p:cNvPr id="41" name="Rectangle 40"/>
          <p:cNvSpPr/>
          <p:nvPr/>
        </p:nvSpPr>
        <p:spPr>
          <a:xfrm>
            <a:off x="3200400" y="1676400"/>
            <a:ext cx="1752600"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Bean</a:t>
            </a:r>
            <a:endParaRPr lang="en-US" dirty="0"/>
          </a:p>
        </p:txBody>
      </p:sp>
      <p:pic>
        <p:nvPicPr>
          <p:cNvPr id="33" name="~PP1055.WAV">
            <a:hlinkClick r:id="" action="ppaction://media"/>
          </p:cNvPr>
          <p:cNvPicPr>
            <a:picLocks noRot="1" noChangeAspect="1"/>
          </p:cNvPicPr>
          <p:nvPr>
            <a:wavAudioFile r:embed="rId1" name="~PP1055.WAV"/>
          </p:nvPr>
        </p:nvPicPr>
        <p:blipFill>
          <a:blip r:embed="rId3" cstate="print"/>
          <a:stretch>
            <a:fillRect/>
          </a:stretch>
        </p:blipFill>
        <p:spPr>
          <a:xfrm>
            <a:off x="8656638" y="6370638"/>
            <a:ext cx="304800" cy="304800"/>
          </a:xfrm>
          <a:prstGeom prst="rect">
            <a:avLst/>
          </a:prstGeom>
        </p:spPr>
      </p:pic>
    </p:spTree>
    <p:extLst>
      <p:ext uri="{BB962C8B-B14F-4D97-AF65-F5344CB8AC3E}">
        <p14:creationId xmlns="" xmlns:p14="http://schemas.microsoft.com/office/powerpoint/2010/main" val="2265323138"/>
      </p:ext>
    </p:extLst>
  </p:cSld>
  <p:clrMapOvr>
    <a:masterClrMapping/>
  </p:clrMapOvr>
  <p:transition advTm="114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381000" y="3200400"/>
            <a:ext cx="1752600" cy="381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follows</a:t>
            </a:r>
            <a:endParaRPr lang="en-US" dirty="0"/>
          </a:p>
        </p:txBody>
      </p:sp>
      <p:sp>
        <p:nvSpPr>
          <p:cNvPr id="18" name="Rectangle 17"/>
          <p:cNvSpPr/>
          <p:nvPr/>
        </p:nvSpPr>
        <p:spPr>
          <a:xfrm>
            <a:off x="1295400" y="1600200"/>
            <a:ext cx="1752600" cy="381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follows</a:t>
            </a:r>
            <a:endParaRPr lang="en-US" dirty="0"/>
          </a:p>
        </p:txBody>
      </p:sp>
      <p:sp>
        <p:nvSpPr>
          <p:cNvPr id="2" name="Title 1"/>
          <p:cNvSpPr>
            <a:spLocks noGrp="1"/>
          </p:cNvSpPr>
          <p:nvPr>
            <p:ph type="title"/>
          </p:nvPr>
        </p:nvSpPr>
        <p:spPr/>
        <p:txBody>
          <a:bodyPr>
            <a:normAutofit fontScale="90000"/>
          </a:bodyPr>
          <a:lstStyle/>
          <a:p>
            <a:r>
              <a:rPr lang="en-US" dirty="0" smtClean="0"/>
              <a:t>Infinite Interfaces </a:t>
            </a:r>
            <a:r>
              <a:rPr lang="en-US" dirty="0" smtClean="0">
                <a:sym typeface="Wingdings" pitchFamily="2" charset="2"/>
              </a:rPr>
              <a:t>Follow a </a:t>
            </a:r>
            <a:r>
              <a:rPr lang="en-US" dirty="0">
                <a:sym typeface="Wingdings" pitchFamily="2" charset="2"/>
              </a:rPr>
              <a:t>S</a:t>
            </a:r>
            <a:r>
              <a:rPr lang="en-US" dirty="0" smtClean="0">
                <a:sym typeface="Wingdings" pitchFamily="2" charset="2"/>
              </a:rPr>
              <a:t>ingle </a:t>
            </a:r>
            <a:r>
              <a:rPr lang="en-US" dirty="0" smtClean="0"/>
              <a:t>Pattern</a:t>
            </a:r>
            <a:endParaRPr lang="en-US" dirty="0"/>
          </a:p>
        </p:txBody>
      </p:sp>
      <p:sp>
        <p:nvSpPr>
          <p:cNvPr id="5" name="Rectangle 4"/>
          <p:cNvSpPr/>
          <p:nvPr/>
        </p:nvSpPr>
        <p:spPr>
          <a:xfrm>
            <a:off x="3352800" y="1524000"/>
            <a:ext cx="2209800"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err="1" smtClean="0">
                <a:solidFill>
                  <a:schemeClr val="dk1"/>
                </a:solidFill>
              </a:rPr>
              <a:t>BMISpreadsheet</a:t>
            </a:r>
            <a:endParaRPr lang="en-US" dirty="0">
              <a:solidFill>
                <a:schemeClr val="dk1"/>
              </a:solidFill>
            </a:endParaRPr>
          </a:p>
        </p:txBody>
      </p:sp>
      <p:sp>
        <p:nvSpPr>
          <p:cNvPr id="6" name="Rectangle 5"/>
          <p:cNvSpPr/>
          <p:nvPr/>
        </p:nvSpPr>
        <p:spPr>
          <a:xfrm>
            <a:off x="381000" y="2362200"/>
            <a:ext cx="2209800"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solidFill>
                  <a:schemeClr val="dk1"/>
                </a:solidFill>
              </a:rPr>
              <a:t>Bean Pattern</a:t>
            </a:r>
            <a:endParaRPr lang="en-US" dirty="0">
              <a:solidFill>
                <a:schemeClr val="dk1"/>
              </a:solidFill>
            </a:endParaRPr>
          </a:p>
        </p:txBody>
      </p:sp>
      <p:cxnSp>
        <p:nvCxnSpPr>
          <p:cNvPr id="14" name="Straight Arrow Connector 13"/>
          <p:cNvCxnSpPr>
            <a:stCxn id="5" idx="1"/>
            <a:endCxn id="6" idx="0"/>
          </p:cNvCxnSpPr>
          <p:nvPr/>
        </p:nvCxnSpPr>
        <p:spPr>
          <a:xfrm rot="10800000" flipV="1">
            <a:off x="1485900" y="1752600"/>
            <a:ext cx="1866900" cy="6096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38200" y="4038600"/>
            <a:ext cx="3048000"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solidFill>
                  <a:schemeClr val="dk1"/>
                </a:solidFill>
              </a:rPr>
              <a:t>Point</a:t>
            </a:r>
            <a:endParaRPr lang="en-US" dirty="0">
              <a:solidFill>
                <a:schemeClr val="dk1"/>
              </a:solidFill>
            </a:endParaRPr>
          </a:p>
        </p:txBody>
      </p:sp>
      <p:cxnSp>
        <p:nvCxnSpPr>
          <p:cNvPr id="35" name="Straight Arrow Connector 34"/>
          <p:cNvCxnSpPr>
            <a:stCxn id="21" idx="0"/>
            <a:endCxn id="6" idx="2"/>
          </p:cNvCxnSpPr>
          <p:nvPr/>
        </p:nvCxnSpPr>
        <p:spPr>
          <a:xfrm flipH="1" flipV="1">
            <a:off x="1485900" y="2819400"/>
            <a:ext cx="876300" cy="1219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11" name="~PP377.WAV">
            <a:hlinkClick r:id="" action="ppaction://media"/>
          </p:cNvPr>
          <p:cNvPicPr>
            <a:picLocks noRot="1" noChangeAspect="1"/>
          </p:cNvPicPr>
          <p:nvPr>
            <a:wavAudioFile r:embed="rId1" name="~PP377.WAV"/>
          </p:nvPr>
        </p:nvPicPr>
        <p:blipFill>
          <a:blip r:embed="rId3" cstate="print"/>
          <a:stretch>
            <a:fillRect/>
          </a:stretch>
        </p:blipFill>
        <p:spPr>
          <a:xfrm>
            <a:off x="8656638" y="6370638"/>
            <a:ext cx="304800" cy="304800"/>
          </a:xfrm>
          <a:prstGeom prst="rect">
            <a:avLst/>
          </a:prstGeom>
        </p:spPr>
      </p:pic>
    </p:spTree>
    <p:extLst>
      <p:ext uri="{BB962C8B-B14F-4D97-AF65-F5344CB8AC3E}">
        <p14:creationId xmlns="" xmlns:p14="http://schemas.microsoft.com/office/powerpoint/2010/main" val="108198236"/>
      </p:ext>
    </p:extLst>
  </p:cSld>
  <p:clrMapOvr>
    <a:masterClrMapping/>
  </p:clrMapOvr>
  <p:transition advTm="975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381000" y="3200400"/>
            <a:ext cx="1752600" cy="381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follows</a:t>
            </a:r>
            <a:endParaRPr lang="en-US" dirty="0"/>
          </a:p>
        </p:txBody>
      </p:sp>
      <p:sp>
        <p:nvSpPr>
          <p:cNvPr id="18" name="Rectangle 17"/>
          <p:cNvSpPr/>
          <p:nvPr/>
        </p:nvSpPr>
        <p:spPr>
          <a:xfrm>
            <a:off x="1295400" y="1600200"/>
            <a:ext cx="1752600" cy="381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follows</a:t>
            </a:r>
            <a:endParaRPr lang="en-US" dirty="0"/>
          </a:p>
        </p:txBody>
      </p:sp>
      <p:sp>
        <p:nvSpPr>
          <p:cNvPr id="2" name="Title 1"/>
          <p:cNvSpPr>
            <a:spLocks noGrp="1"/>
          </p:cNvSpPr>
          <p:nvPr>
            <p:ph type="title"/>
          </p:nvPr>
        </p:nvSpPr>
        <p:spPr/>
        <p:txBody>
          <a:bodyPr>
            <a:normAutofit fontScale="90000"/>
          </a:bodyPr>
          <a:lstStyle/>
          <a:p>
            <a:r>
              <a:rPr lang="en-US" dirty="0" smtClean="0"/>
              <a:t>Infinite Interfaces </a:t>
            </a:r>
            <a:r>
              <a:rPr lang="en-US" dirty="0" smtClean="0">
                <a:sym typeface="Wingdings" pitchFamily="2" charset="2"/>
              </a:rPr>
              <a:t>Follow a </a:t>
            </a:r>
            <a:r>
              <a:rPr lang="en-US" dirty="0">
                <a:sym typeface="Wingdings" pitchFamily="2" charset="2"/>
              </a:rPr>
              <a:t>S</a:t>
            </a:r>
            <a:r>
              <a:rPr lang="en-US" dirty="0" smtClean="0">
                <a:sym typeface="Wingdings" pitchFamily="2" charset="2"/>
              </a:rPr>
              <a:t>ingle </a:t>
            </a:r>
            <a:r>
              <a:rPr lang="en-US" dirty="0" smtClean="0"/>
              <a:t>Pattern</a:t>
            </a:r>
            <a:endParaRPr lang="en-US" dirty="0"/>
          </a:p>
        </p:txBody>
      </p:sp>
      <p:sp>
        <p:nvSpPr>
          <p:cNvPr id="5" name="Rectangle 4"/>
          <p:cNvSpPr/>
          <p:nvPr/>
        </p:nvSpPr>
        <p:spPr>
          <a:xfrm>
            <a:off x="3352800" y="1524000"/>
            <a:ext cx="2209800"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solidFill>
                  <a:schemeClr val="dk1"/>
                </a:solidFill>
              </a:rPr>
              <a:t>???</a:t>
            </a:r>
            <a:endParaRPr lang="en-US" dirty="0">
              <a:solidFill>
                <a:schemeClr val="dk1"/>
              </a:solidFill>
            </a:endParaRPr>
          </a:p>
        </p:txBody>
      </p:sp>
      <p:sp>
        <p:nvSpPr>
          <p:cNvPr id="6" name="Rectangle 5"/>
          <p:cNvSpPr/>
          <p:nvPr/>
        </p:nvSpPr>
        <p:spPr>
          <a:xfrm>
            <a:off x="381000" y="2362200"/>
            <a:ext cx="2209800"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err="1" smtClean="0">
                <a:solidFill>
                  <a:schemeClr val="dk1"/>
                </a:solidFill>
              </a:rPr>
              <a:t>PointPattern</a:t>
            </a:r>
            <a:endParaRPr lang="en-US" dirty="0">
              <a:solidFill>
                <a:schemeClr val="dk1"/>
              </a:solidFill>
            </a:endParaRPr>
          </a:p>
        </p:txBody>
      </p:sp>
      <p:cxnSp>
        <p:nvCxnSpPr>
          <p:cNvPr id="14" name="Straight Arrow Connector 13"/>
          <p:cNvCxnSpPr>
            <a:stCxn id="5" idx="1"/>
            <a:endCxn id="6" idx="0"/>
          </p:cNvCxnSpPr>
          <p:nvPr/>
        </p:nvCxnSpPr>
        <p:spPr>
          <a:xfrm rot="10800000" flipV="1">
            <a:off x="1485900" y="1752600"/>
            <a:ext cx="1866900" cy="6096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38200" y="4038600"/>
            <a:ext cx="3048000"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solidFill>
                  <a:schemeClr val="dk1"/>
                </a:solidFill>
              </a:rPr>
              <a:t>Point</a:t>
            </a:r>
            <a:endParaRPr lang="en-US" dirty="0">
              <a:solidFill>
                <a:schemeClr val="dk1"/>
              </a:solidFill>
            </a:endParaRPr>
          </a:p>
        </p:txBody>
      </p:sp>
      <p:cxnSp>
        <p:nvCxnSpPr>
          <p:cNvPr id="35" name="Straight Arrow Connector 34"/>
          <p:cNvCxnSpPr>
            <a:stCxn id="21" idx="0"/>
            <a:endCxn id="6" idx="2"/>
          </p:cNvCxnSpPr>
          <p:nvPr/>
        </p:nvCxnSpPr>
        <p:spPr>
          <a:xfrm flipH="1" flipV="1">
            <a:off x="1485900" y="2819400"/>
            <a:ext cx="876300" cy="1219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11" name="~PP631.WAV">
            <a:hlinkClick r:id="" action="ppaction://media"/>
          </p:cNvPr>
          <p:cNvPicPr>
            <a:picLocks noRot="1" noChangeAspect="1"/>
          </p:cNvPicPr>
          <p:nvPr>
            <a:wavAudioFile r:embed="rId1" name="~PP631.WAV"/>
          </p:nvPr>
        </p:nvPicPr>
        <p:blipFill>
          <a:blip r:embed="rId3" cstate="print"/>
          <a:stretch>
            <a:fillRect/>
          </a:stretch>
        </p:blipFill>
        <p:spPr>
          <a:xfrm>
            <a:off x="8656638" y="6370638"/>
            <a:ext cx="304800" cy="304800"/>
          </a:xfrm>
          <a:prstGeom prst="rect">
            <a:avLst/>
          </a:prstGeom>
        </p:spPr>
      </p:pic>
    </p:spTree>
    <p:extLst>
      <p:ext uri="{BB962C8B-B14F-4D97-AF65-F5344CB8AC3E}">
        <p14:creationId xmlns="" xmlns:p14="http://schemas.microsoft.com/office/powerpoint/2010/main" val="2780887337"/>
      </p:ext>
    </p:extLst>
  </p:cSld>
  <p:clrMapOvr>
    <a:masterClrMapping/>
  </p:clrMapOvr>
  <p:transition advTm="124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0.2"/>
</p:tagLst>
</file>

<file path=ppt/tags/tag10.xml><?xml version="1.0" encoding="utf-8"?>
<p:tagLst xmlns:a="http://schemas.openxmlformats.org/drawingml/2006/main" xmlns:r="http://schemas.openxmlformats.org/officeDocument/2006/relationships" xmlns:p="http://schemas.openxmlformats.org/presentationml/2006/main">
  <p:tag name="TIMING" val="|78.6"/>
</p:tagLst>
</file>

<file path=ppt/tags/tag11.xml><?xml version="1.0" encoding="utf-8"?>
<p:tagLst xmlns:a="http://schemas.openxmlformats.org/drawingml/2006/main" xmlns:r="http://schemas.openxmlformats.org/officeDocument/2006/relationships" xmlns:p="http://schemas.openxmlformats.org/presentationml/2006/main">
  <p:tag name="TIMING" val="|46.7|32.8"/>
</p:tagLst>
</file>

<file path=ppt/tags/tag12.xml><?xml version="1.0" encoding="utf-8"?>
<p:tagLst xmlns:a="http://schemas.openxmlformats.org/drawingml/2006/main" xmlns:r="http://schemas.openxmlformats.org/officeDocument/2006/relationships" xmlns:p="http://schemas.openxmlformats.org/presentationml/2006/main">
  <p:tag name="TIMING" val="|1"/>
</p:tagLst>
</file>

<file path=ppt/tags/tag13.xml><?xml version="1.0" encoding="utf-8"?>
<p:tagLst xmlns:a="http://schemas.openxmlformats.org/drawingml/2006/main" xmlns:r="http://schemas.openxmlformats.org/officeDocument/2006/relationships" xmlns:p="http://schemas.openxmlformats.org/presentationml/2006/main">
  <p:tag name="TIMING" val="|43|0.4|0.4|0.4|0.4|0.3"/>
</p:tagLst>
</file>

<file path=ppt/tags/tag14.xml><?xml version="1.0" encoding="utf-8"?>
<p:tagLst xmlns:a="http://schemas.openxmlformats.org/drawingml/2006/main" xmlns:r="http://schemas.openxmlformats.org/officeDocument/2006/relationships" xmlns:p="http://schemas.openxmlformats.org/presentationml/2006/main">
  <p:tag name="TIMING" val="|1.6|22"/>
</p:tagLst>
</file>

<file path=ppt/tags/tag15.xml><?xml version="1.0" encoding="utf-8"?>
<p:tagLst xmlns:a="http://schemas.openxmlformats.org/drawingml/2006/main" xmlns:r="http://schemas.openxmlformats.org/officeDocument/2006/relationships" xmlns:p="http://schemas.openxmlformats.org/presentationml/2006/main">
  <p:tag name="TIMING" val="|2.7|109.3|39.5|47.5|32.4"/>
</p:tagLst>
</file>

<file path=ppt/tags/tag16.xml><?xml version="1.0" encoding="utf-8"?>
<p:tagLst xmlns:a="http://schemas.openxmlformats.org/drawingml/2006/main" xmlns:r="http://schemas.openxmlformats.org/officeDocument/2006/relationships" xmlns:p="http://schemas.openxmlformats.org/presentationml/2006/main">
  <p:tag name="TIMING" val="|134.8"/>
</p:tagLst>
</file>

<file path=ppt/tags/tag17.xml><?xml version="1.0" encoding="utf-8"?>
<p:tagLst xmlns:a="http://schemas.openxmlformats.org/drawingml/2006/main" xmlns:r="http://schemas.openxmlformats.org/officeDocument/2006/relationships" xmlns:p="http://schemas.openxmlformats.org/presentationml/2006/main">
  <p:tag name="TIMING" val="|2.3|15|82.8"/>
</p:tagLst>
</file>

<file path=ppt/tags/tag2.xml><?xml version="1.0" encoding="utf-8"?>
<p:tagLst xmlns:a="http://schemas.openxmlformats.org/drawingml/2006/main" xmlns:r="http://schemas.openxmlformats.org/officeDocument/2006/relationships" xmlns:p="http://schemas.openxmlformats.org/presentationml/2006/main">
  <p:tag name="TIMING" val="|27.6|16.6"/>
</p:tagLst>
</file>

<file path=ppt/tags/tag3.xml><?xml version="1.0" encoding="utf-8"?>
<p:tagLst xmlns:a="http://schemas.openxmlformats.org/drawingml/2006/main" xmlns:r="http://schemas.openxmlformats.org/officeDocument/2006/relationships" xmlns:p="http://schemas.openxmlformats.org/presentationml/2006/main">
  <p:tag name="TIMING" val="|7.1|33.4"/>
</p:tagLst>
</file>

<file path=ppt/tags/tag4.xml><?xml version="1.0" encoding="utf-8"?>
<p:tagLst xmlns:a="http://schemas.openxmlformats.org/drawingml/2006/main" xmlns:r="http://schemas.openxmlformats.org/officeDocument/2006/relationships" xmlns:p="http://schemas.openxmlformats.org/presentationml/2006/main">
  <p:tag name="TIMING" val="|7"/>
</p:tagLst>
</file>

<file path=ppt/tags/tag5.xml><?xml version="1.0" encoding="utf-8"?>
<p:tagLst xmlns:a="http://schemas.openxmlformats.org/drawingml/2006/main" xmlns:r="http://schemas.openxmlformats.org/officeDocument/2006/relationships" xmlns:p="http://schemas.openxmlformats.org/presentationml/2006/main">
  <p:tag name="TIMING" val="|2.2|4.1"/>
</p:tagLst>
</file>

<file path=ppt/tags/tag6.xml><?xml version="1.0" encoding="utf-8"?>
<p:tagLst xmlns:a="http://schemas.openxmlformats.org/drawingml/2006/main" xmlns:r="http://schemas.openxmlformats.org/officeDocument/2006/relationships" xmlns:p="http://schemas.openxmlformats.org/presentationml/2006/main">
  <p:tag name="TIMING" val="|51.9|72.1|1"/>
</p:tagLst>
</file>

<file path=ppt/tags/tag7.xml><?xml version="1.0" encoding="utf-8"?>
<p:tagLst xmlns:a="http://schemas.openxmlformats.org/drawingml/2006/main" xmlns:r="http://schemas.openxmlformats.org/officeDocument/2006/relationships" xmlns:p="http://schemas.openxmlformats.org/presentationml/2006/main">
  <p:tag name="TIMING" val="|5.2|17.6"/>
</p:tagLst>
</file>

<file path=ppt/tags/tag8.xml><?xml version="1.0" encoding="utf-8"?>
<p:tagLst xmlns:a="http://schemas.openxmlformats.org/drawingml/2006/main" xmlns:r="http://schemas.openxmlformats.org/officeDocument/2006/relationships" xmlns:p="http://schemas.openxmlformats.org/presentationml/2006/main">
  <p:tag name="TIMING" val="|1.3|61.6|22.3"/>
</p:tagLst>
</file>

<file path=ppt/tags/tag9.xml><?xml version="1.0" encoding="utf-8"?>
<p:tagLst xmlns:a="http://schemas.openxmlformats.org/drawingml/2006/main" xmlns:r="http://schemas.openxmlformats.org/officeDocument/2006/relationships" xmlns:p="http://schemas.openxmlformats.org/presentationml/2006/main">
  <p:tag name="TIMING" val="|5.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11156</TotalTime>
  <Words>1306</Words>
  <Application>Microsoft Office PowerPoint</Application>
  <PresentationFormat>On-screen Show (4:3)</PresentationFormat>
  <Paragraphs>221</Paragraphs>
  <Slides>30</Slides>
  <Notes>1</Notes>
  <HiddenSlides>0</HiddenSlides>
  <MMClips>30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Oriel</vt:lpstr>
      <vt:lpstr>Comp 401 Patterns, Interfaces and ObjectEditor</vt:lpstr>
      <vt:lpstr>A Tale of Two Piazza Threads</vt:lpstr>
      <vt:lpstr>Prerequisite</vt:lpstr>
      <vt:lpstr>Interfaces vs. Patterns</vt:lpstr>
      <vt:lpstr>Interface</vt:lpstr>
      <vt:lpstr>Infinite Classes Implement a Single Interface</vt:lpstr>
      <vt:lpstr>Bean Pattern</vt:lpstr>
      <vt:lpstr>Infinite Interfaces Follow a Single Pattern</vt:lpstr>
      <vt:lpstr>Infinite Interfaces Follow a Single Pattern</vt:lpstr>
      <vt:lpstr>ObjectEditor Point Rules</vt:lpstr>
      <vt:lpstr>ObjectEditor Point Rules</vt:lpstr>
      <vt:lpstr>ObjectEditor Point Rules</vt:lpstr>
      <vt:lpstr>ObjectEditor Point Rules</vt:lpstr>
      <vt:lpstr>Interfaces vs. Patterns</vt:lpstr>
      <vt:lpstr>Learning Point of View</vt:lpstr>
      <vt:lpstr>Understanding Point of View</vt:lpstr>
      <vt:lpstr>A Tale of Two Piazza Threads</vt:lpstr>
      <vt:lpstr>Does ObjectEditor Have an API</vt:lpstr>
      <vt:lpstr>A Tale of Four Piazza Questions/Comments</vt:lpstr>
      <vt:lpstr>Spread Out Doc</vt:lpstr>
      <vt:lpstr>Tool Documentation in One Place</vt:lpstr>
      <vt:lpstr>Problem based vs. Complete Documentation</vt:lpstr>
      <vt:lpstr>A Tale of Four Piazza Questions/Comments</vt:lpstr>
      <vt:lpstr>“Intuitive” Design?</vt:lpstr>
      <vt:lpstr>“Intuitive Design”</vt:lpstr>
      <vt:lpstr>A Tale of Four Piazza Questions/Comments</vt:lpstr>
      <vt:lpstr>Graphics Pattern vs. Command Line</vt:lpstr>
      <vt:lpstr>Tradeoffs</vt:lpstr>
      <vt:lpstr>A Tale of Four Piazza Questions/Comments</vt:lpstr>
      <vt:lpstr>The case for Challenging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Sasa</dc:creator>
  <cp:lastModifiedBy>prasun dewan</cp:lastModifiedBy>
  <cp:revision>1138</cp:revision>
  <dcterms:created xsi:type="dcterms:W3CDTF">2006-08-16T00:00:00Z</dcterms:created>
  <dcterms:modified xsi:type="dcterms:W3CDTF">2012-09-24T16:07:39Z</dcterms:modified>
</cp:coreProperties>
</file>