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91" r:id="rId3"/>
    <p:sldId id="257" r:id="rId4"/>
    <p:sldId id="259" r:id="rId5"/>
    <p:sldId id="260" r:id="rId6"/>
    <p:sldId id="261" r:id="rId7"/>
    <p:sldId id="262" r:id="rId8"/>
    <p:sldId id="263" r:id="rId9"/>
    <p:sldId id="292" r:id="rId10"/>
    <p:sldId id="290" r:id="rId11"/>
    <p:sldId id="264" r:id="rId12"/>
    <p:sldId id="266" r:id="rId13"/>
    <p:sldId id="268" r:id="rId14"/>
    <p:sldId id="289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9" autoAdjust="0"/>
    <p:restoredTop sz="94660" autoAdjust="0"/>
  </p:normalViewPr>
  <p:slideViewPr>
    <p:cSldViewPr>
      <p:cViewPr varScale="1">
        <p:scale>
          <a:sx n="76" d="100"/>
          <a:sy n="76" d="100"/>
        </p:scale>
        <p:origin x="11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3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WAV"/><Relationship Id="rId7" Type="http://schemas.openxmlformats.org/officeDocument/2006/relationships/image" Target="../media/image6.pn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WAV"/><Relationship Id="rId7" Type="http://schemas.openxmlformats.org/officeDocument/2006/relationships/image" Target="../media/image9.png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110/401</a:t>
            </a:r>
            <a:br>
              <a:rPr lang="en-US" dirty="0" smtClean="0"/>
            </a:br>
            <a:r>
              <a:rPr lang="en-US" dirty="0" smtClean="0"/>
              <a:t>Recursion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Should have base case(s)</a:t>
            </a:r>
          </a:p>
          <a:p>
            <a:r>
              <a:rPr lang="en-US" sz="2000" dirty="0" err="1" smtClean="0"/>
              <a:t>Recurse</a:t>
            </a:r>
            <a:r>
              <a:rPr lang="en-US" sz="2000" dirty="0" smtClean="0"/>
              <a:t> on smaller problem(s)</a:t>
            </a:r>
          </a:p>
          <a:p>
            <a:pPr lvl="1"/>
            <a:r>
              <a:rPr lang="en-US" sz="2000" dirty="0" smtClean="0"/>
              <a:t>recursive calls should converge to base case(s)</a:t>
            </a:r>
            <a:endParaRPr lang="en-US" sz="2000" dirty="0"/>
          </a:p>
        </p:txBody>
      </p:sp>
      <p:pic>
        <p:nvPicPr>
          <p:cNvPr id="4" name="~PP24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Form of a Recursive Method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1143000"/>
            <a:ext cx="6400800" cy="525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if (base case 1 )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return solution for base case 1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else if (base case 2)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return solution for base case 2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….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else if (base case n)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return solution for  base case n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else if (recursive case 1)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do some preprocessing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chemeClr val="tx1"/>
                </a:solidFill>
              </a:rPr>
              <a:t>recurse</a:t>
            </a:r>
            <a:r>
              <a:rPr lang="en-US" dirty="0" smtClean="0">
                <a:solidFill>
                  <a:schemeClr val="tx1"/>
                </a:solidFill>
              </a:rPr>
              <a:t> on reduced problem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do some </a:t>
            </a:r>
            <a:r>
              <a:rPr lang="en-US" dirty="0" err="1" smtClean="0">
                <a:solidFill>
                  <a:schemeClr val="tx1"/>
                </a:solidFill>
              </a:rPr>
              <a:t>postprocessing</a:t>
            </a:r>
            <a:endParaRPr lang="en-US" dirty="0" smtClean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else if (recursive case m)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do some preprocessing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chemeClr val="tx1"/>
                </a:solidFill>
              </a:rPr>
              <a:t>recurse</a:t>
            </a:r>
            <a:r>
              <a:rPr lang="en-US" dirty="0" smtClean="0">
                <a:solidFill>
                  <a:schemeClr val="tx1"/>
                </a:solidFill>
              </a:rPr>
              <a:t> on reduced problem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do some </a:t>
            </a:r>
            <a:r>
              <a:rPr lang="en-US" dirty="0" err="1" smtClean="0">
                <a:solidFill>
                  <a:schemeClr val="tx1"/>
                </a:solidFill>
              </a:rPr>
              <a:t>postprocessing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~PP32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 vs. Loops (Iteration)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41910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product = 1;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(n &gt; 0) {</a:t>
            </a:r>
          </a:p>
          <a:p>
            <a:r>
              <a:rPr lang="en-US" dirty="0" smtClean="0"/>
              <a:t>		product *= n;</a:t>
            </a:r>
          </a:p>
          <a:p>
            <a:r>
              <a:rPr lang="en-US" dirty="0" smtClean="0"/>
              <a:t>		n -= 1;</a:t>
            </a:r>
          </a:p>
          <a:p>
            <a:r>
              <a:rPr lang="en-US" dirty="0" smtClean="0"/>
              <a:t>	}</a:t>
            </a:r>
          </a:p>
          <a:p>
            <a:r>
              <a:rPr lang="en-US" b="1" dirty="0" smtClean="0"/>
              <a:t>	return </a:t>
            </a:r>
            <a:r>
              <a:rPr lang="en-US" dirty="0" smtClean="0"/>
              <a:t>product;</a:t>
            </a:r>
          </a:p>
          <a:p>
            <a:r>
              <a:rPr lang="en-US" dirty="0" smtClean="0"/>
              <a:t> 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14800" y="3810000"/>
            <a:ext cx="48768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if</a:t>
            </a:r>
            <a:r>
              <a:rPr lang="en-US" dirty="0" smtClean="0"/>
              <a:t> (n == 0)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else if </a:t>
            </a:r>
            <a:r>
              <a:rPr lang="en-US" dirty="0" smtClean="0"/>
              <a:t>(n &lt; 0)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factorial(-n);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n*factorial(n-1);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057400"/>
            <a:ext cx="3352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follows from definition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  <a:endCxn id="5" idx="0"/>
          </p:cNvCxnSpPr>
          <p:nvPr/>
        </p:nvCxnSpPr>
        <p:spPr>
          <a:xfrm rot="5400000">
            <a:off x="6057900" y="33147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~PP343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Recursive Calls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089543"/>
            <a:ext cx="5257800" cy="363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953000"/>
            <a:ext cx="521208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4876800"/>
            <a:ext cx="3376611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" y="38862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 Stack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rot="16200000" flipH="1">
            <a:off x="590550" y="4629150"/>
            <a:ext cx="609600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239000" y="38100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rot="5400000">
            <a:off x="7524750" y="4438650"/>
            <a:ext cx="6096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398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Recursive Calls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089543"/>
            <a:ext cx="5257800" cy="363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~PP7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Recursive Calls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35052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 Stack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rot="16200000" flipH="1">
            <a:off x="590550" y="4248150"/>
            <a:ext cx="609600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239000" y="38100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rot="5400000">
            <a:off x="7524750" y="4438650"/>
            <a:ext cx="6096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066801"/>
            <a:ext cx="5181600" cy="366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928" y="4648201"/>
            <a:ext cx="5303272" cy="204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4876800"/>
            <a:ext cx="3276600" cy="115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~PP48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Recursive Calls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066801"/>
            <a:ext cx="5181600" cy="366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factorial(2)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~PP134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7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 Pitfalls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295400"/>
            <a:ext cx="4191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 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  <a:r>
              <a:rPr lang="en-US" b="1" dirty="0" smtClean="0"/>
              <a:t>	return </a:t>
            </a:r>
            <a:r>
              <a:rPr lang="en-US" dirty="0" smtClean="0"/>
              <a:t>n*factorial(n-1);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0" y="11430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factorial(2)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5000" y="21336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2*factorial(1)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31242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1*factorial(0)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15000" y="41148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0*factorial(-1)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15000" y="51054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-1*factorial(-2)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>
          <a:xfrm rot="5400000">
            <a:off x="6743700" y="19050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 rot="5400000">
            <a:off x="6743700" y="28956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8" idx="0"/>
          </p:cNvCxnSpPr>
          <p:nvPr/>
        </p:nvCxnSpPr>
        <p:spPr>
          <a:xfrm rot="5400000">
            <a:off x="6743700" y="38862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9" idx="0"/>
          </p:cNvCxnSpPr>
          <p:nvPr/>
        </p:nvCxnSpPr>
        <p:spPr>
          <a:xfrm rot="5400000">
            <a:off x="6743700" y="48768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15000" y="60960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9" idx="2"/>
            <a:endCxn id="21" idx="0"/>
          </p:cNvCxnSpPr>
          <p:nvPr/>
        </p:nvCxnSpPr>
        <p:spPr>
          <a:xfrm rot="5400000">
            <a:off x="6743700" y="58674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04800" y="5181600"/>
            <a:ext cx="419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Infinite recursion! (stack overflow)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4800" y="5791200"/>
            <a:ext cx="419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base case</a:t>
            </a:r>
            <a:endParaRPr lang="en-US" dirty="0"/>
          </a:p>
        </p:txBody>
      </p:sp>
      <p:pic>
        <p:nvPicPr>
          <p:cNvPr id="17" name="~PP130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1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 Pitfalls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48768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 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  <a:r>
              <a:rPr lang="en-US" b="1" dirty="0" smtClean="0"/>
              <a:t>	if</a:t>
            </a:r>
            <a:r>
              <a:rPr lang="en-US" dirty="0" smtClean="0"/>
              <a:t> (n == 0)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else if </a:t>
            </a:r>
            <a:r>
              <a:rPr lang="en-US" dirty="0" smtClean="0"/>
              <a:t>(n &lt; 0)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factorial(-n);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factorial(n+1)/n;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5000" y="11430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factorial(2)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21336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factorial(3)/3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15000" y="31242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factorial(4)/4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15000" y="41148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factorial(5)/5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15000" y="51054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factorial(6)/6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6" idx="2"/>
            <a:endCxn id="7" idx="0"/>
          </p:cNvCxnSpPr>
          <p:nvPr/>
        </p:nvCxnSpPr>
        <p:spPr>
          <a:xfrm rot="5400000">
            <a:off x="6743700" y="19050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8" idx="0"/>
          </p:cNvCxnSpPr>
          <p:nvPr/>
        </p:nvCxnSpPr>
        <p:spPr>
          <a:xfrm rot="5400000">
            <a:off x="6743700" y="28956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9" idx="0"/>
          </p:cNvCxnSpPr>
          <p:nvPr/>
        </p:nvCxnSpPr>
        <p:spPr>
          <a:xfrm rot="5400000">
            <a:off x="6743700" y="38862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  <a:endCxn id="10" idx="0"/>
          </p:cNvCxnSpPr>
          <p:nvPr/>
        </p:nvCxnSpPr>
        <p:spPr>
          <a:xfrm rot="5400000">
            <a:off x="6743700" y="48768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15000" y="60960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0" idx="2"/>
            <a:endCxn id="15" idx="0"/>
          </p:cNvCxnSpPr>
          <p:nvPr/>
        </p:nvCxnSpPr>
        <p:spPr>
          <a:xfrm rot="5400000">
            <a:off x="6743700" y="58674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04800" y="5181600"/>
            <a:ext cx="419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Infinite recursion!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5791200"/>
            <a:ext cx="4191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Recurses</a:t>
            </a:r>
            <a:r>
              <a:rPr lang="en-US" dirty="0" smtClean="0"/>
              <a:t> on bigger problem</a:t>
            </a:r>
            <a:endParaRPr lang="en-US" dirty="0"/>
          </a:p>
        </p:txBody>
      </p:sp>
      <p:pic>
        <p:nvPicPr>
          <p:cNvPr id="19" name="~PP1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7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Recursive Functions with Multiple Parameters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5240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power(base, exponent)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21336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base</a:t>
            </a:r>
            <a:r>
              <a:rPr lang="en-US" baseline="30000" dirty="0" err="1" smtClean="0"/>
              <a:t>exponent</a:t>
            </a:r>
            <a:endParaRPr lang="en-US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2286000" y="27432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base*base*base*…*base</a:t>
            </a:r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2286000" y="3429000"/>
            <a:ext cx="4267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Exponent # of times</a:t>
            </a:r>
            <a:endParaRPr lang="en-US" baseline="30000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rot="16200000" flipV="1">
            <a:off x="3848100" y="2857500"/>
            <a:ext cx="2286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rot="16200000" flipV="1">
            <a:off x="4114800" y="3124200"/>
            <a:ext cx="2286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rot="5400000" flipH="1" flipV="1">
            <a:off x="4381500" y="3238500"/>
            <a:ext cx="2286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4762500" y="2857500"/>
            <a:ext cx="2286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09800" y="3962400"/>
            <a:ext cx="2286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power(0, exponent)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19600" y="3962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09800" y="4343400"/>
            <a:ext cx="2286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power(1, exponent)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419600" y="4343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1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209800" y="4724400"/>
            <a:ext cx="2286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power(2, exponent)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19600" y="4724400"/>
            <a:ext cx="3429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2*2*…*2 (exponent times)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209800" y="5105400"/>
            <a:ext cx="2286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power(3, exponent)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419600" y="5105400"/>
            <a:ext cx="3429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3*3*…*3 (exponent times)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286000" y="57912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pattern!</a:t>
            </a:r>
            <a:endParaRPr lang="en-US" baseline="30000" dirty="0"/>
          </a:p>
        </p:txBody>
      </p:sp>
      <p:pic>
        <p:nvPicPr>
          <p:cNvPr id="29" name="~PP33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Conditionals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~PP38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4280"/>
      </p:ext>
    </p:extLst>
  </p:cSld>
  <p:clrMapOvr>
    <a:masterClrMapping/>
  </p:clrMapOvr>
  <p:transition advTm="104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Recursive Functions with Multiple Parameters (Edit)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5240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power(base, exponent)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21336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base</a:t>
            </a:r>
            <a:r>
              <a:rPr lang="en-US" baseline="30000" dirty="0" err="1" smtClean="0"/>
              <a:t>exponent</a:t>
            </a:r>
            <a:endParaRPr lang="en-US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2286000" y="27432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base*base*base*…*base</a:t>
            </a:r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2286000" y="3429000"/>
            <a:ext cx="4267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Exponent # of times</a:t>
            </a:r>
            <a:endParaRPr lang="en-US" baseline="30000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rot="16200000" flipV="1">
            <a:off x="3848100" y="2857500"/>
            <a:ext cx="2286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rot="16200000" flipV="1">
            <a:off x="4114800" y="3124200"/>
            <a:ext cx="2286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rot="5400000" flipH="1" flipV="1">
            <a:off x="4381500" y="3238500"/>
            <a:ext cx="2286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4762500" y="2857500"/>
            <a:ext cx="2286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66800" y="3962400"/>
            <a:ext cx="6934200" cy="2133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~PP31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Recursive Functions with Multiple Parameters (Edit)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5240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power(base, exponent)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1336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base</a:t>
            </a:r>
            <a:r>
              <a:rPr lang="en-US" baseline="30000" dirty="0" err="1" smtClean="0">
                <a:solidFill>
                  <a:schemeClr val="tx1"/>
                </a:solidFill>
              </a:rPr>
              <a:t>exponent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27432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base*base*base*…*base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3429000"/>
            <a:ext cx="4267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Exponent # of times</a:t>
            </a:r>
            <a:endParaRPr lang="en-US" baseline="300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rot="16200000" flipV="1">
            <a:off x="3848100" y="2857500"/>
            <a:ext cx="2286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rot="16200000" flipV="1">
            <a:off x="4114800" y="3124200"/>
            <a:ext cx="2286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rot="5400000" flipH="1" flipV="1">
            <a:off x="4381500" y="3238500"/>
            <a:ext cx="2286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4762500" y="2857500"/>
            <a:ext cx="2286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14400" y="40386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power(base, 0)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40386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958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power(base, 1)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9000" y="44958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base*1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44958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base*power(base, 0)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00" y="49530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power(base, 2)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29000" y="49530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base*base*1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10200" y="49530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base*power(base, 1)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4400" y="54102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power(base, exponent)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10200" y="54102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base*power(base, exponent-1)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~PP349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power(base, exponent)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power(base, exponent)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13716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1371600"/>
            <a:ext cx="198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exponent &lt;=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1828800"/>
            <a:ext cx="198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exponent &gt;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18288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power(base, exponent)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18288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base*power(base, exponent-1)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3505200"/>
            <a:ext cx="6096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power(</a:t>
            </a:r>
            <a:r>
              <a:rPr lang="en-US" b="1" dirty="0" err="1" smtClean="0"/>
              <a:t>int</a:t>
            </a:r>
            <a:r>
              <a:rPr lang="en-US" dirty="0" smtClean="0"/>
              <a:t> base, </a:t>
            </a:r>
            <a:r>
              <a:rPr lang="en-US" b="1" dirty="0" err="1" smtClean="0"/>
              <a:t>int</a:t>
            </a:r>
            <a:r>
              <a:rPr lang="en-US" dirty="0" smtClean="0"/>
              <a:t> exponent) {</a:t>
            </a: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	if </a:t>
            </a:r>
            <a:r>
              <a:rPr lang="en-US" dirty="0" smtClean="0"/>
              <a:t>(n &lt;= 0)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1</a:t>
            </a:r>
            <a:r>
              <a:rPr lang="en-US" b="1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base</a:t>
            </a:r>
            <a:r>
              <a:rPr lang="en-US" b="1" dirty="0" smtClean="0"/>
              <a:t>*</a:t>
            </a:r>
            <a:r>
              <a:rPr lang="en-US" dirty="0" smtClean="0"/>
              <a:t>power(base, exponent-1);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pic>
        <p:nvPicPr>
          <p:cNvPr id="11" name="~PP23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Procedures: greet(n)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1828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168249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1219199"/>
            <a:ext cx="1822174" cy="1338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295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905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0" y="1219200"/>
            <a:ext cx="1822174" cy="1905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67200" y="12954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greet(2)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67200" y="19050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67200" y="2514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72200" y="1219200"/>
            <a:ext cx="1822174" cy="3429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8400" y="12954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greet(n)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48400" y="19050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48400" y="2514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48400" y="4038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8077200" y="2819400"/>
            <a:ext cx="1371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 times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0"/>
            <a:endCxn id="15" idx="3"/>
          </p:cNvCxnSpPr>
          <p:nvPr/>
        </p:nvCxnSpPr>
        <p:spPr>
          <a:xfrm rot="10800000">
            <a:off x="7924800" y="2171702"/>
            <a:ext cx="609600" cy="8762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0"/>
            <a:endCxn id="16" idx="3"/>
          </p:cNvCxnSpPr>
          <p:nvPr/>
        </p:nvCxnSpPr>
        <p:spPr>
          <a:xfrm rot="10800000">
            <a:off x="7924800" y="2781300"/>
            <a:ext cx="6096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0"/>
            <a:endCxn id="17" idx="3"/>
          </p:cNvCxnSpPr>
          <p:nvPr/>
        </p:nvCxnSpPr>
        <p:spPr>
          <a:xfrm rot="10800000" flipV="1">
            <a:off x="7924800" y="3048000"/>
            <a:ext cx="609600" cy="1257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~PP26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greet(n) (Edit)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1828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168249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1219199"/>
            <a:ext cx="1822174" cy="1338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295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905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0" y="1219200"/>
            <a:ext cx="1822174" cy="1905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67200" y="12954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greet(2)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67200" y="19050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67200" y="2514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72200" y="1219200"/>
            <a:ext cx="1822174" cy="3429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8400" y="12954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greet(n)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48400" y="19050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48400" y="2514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48400" y="4038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8077200" y="2819400"/>
            <a:ext cx="1371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 times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0"/>
            <a:endCxn id="15" idx="3"/>
          </p:cNvCxnSpPr>
          <p:nvPr/>
        </p:nvCxnSpPr>
        <p:spPr>
          <a:xfrm rot="10800000">
            <a:off x="7924800" y="2171702"/>
            <a:ext cx="609600" cy="8762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0"/>
            <a:endCxn id="16" idx="3"/>
          </p:cNvCxnSpPr>
          <p:nvPr/>
        </p:nvCxnSpPr>
        <p:spPr>
          <a:xfrm rot="10800000">
            <a:off x="7924800" y="2781300"/>
            <a:ext cx="6096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0"/>
            <a:endCxn id="17" idx="3"/>
          </p:cNvCxnSpPr>
          <p:nvPr/>
        </p:nvCxnSpPr>
        <p:spPr>
          <a:xfrm rot="10800000" flipV="1">
            <a:off x="7924800" y="3048000"/>
            <a:ext cx="609600" cy="1257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  <a:endCxn id="31" idx="0"/>
          </p:cNvCxnSpPr>
          <p:nvPr/>
        </p:nvCxnSpPr>
        <p:spPr>
          <a:xfrm rot="5400000">
            <a:off x="457200" y="2590800"/>
            <a:ext cx="1371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2"/>
            <a:endCxn id="32" idx="0"/>
          </p:cNvCxnSpPr>
          <p:nvPr/>
        </p:nvCxnSpPr>
        <p:spPr>
          <a:xfrm rot="16200000" flipH="1">
            <a:off x="2534714" y="3144314"/>
            <a:ext cx="1175658" cy="3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2"/>
            <a:endCxn id="33" idx="0"/>
          </p:cNvCxnSpPr>
          <p:nvPr/>
        </p:nvCxnSpPr>
        <p:spPr>
          <a:xfrm rot="16200000" flipH="1">
            <a:off x="4456043" y="3770243"/>
            <a:ext cx="1295400" cy="3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2"/>
            <a:endCxn id="34" idx="0"/>
          </p:cNvCxnSpPr>
          <p:nvPr/>
        </p:nvCxnSpPr>
        <p:spPr>
          <a:xfrm rot="16200000" flipH="1">
            <a:off x="6437243" y="5294243"/>
            <a:ext cx="1295400" cy="3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28600" y="3276600"/>
            <a:ext cx="1828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209800" y="3733800"/>
            <a:ext cx="1828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191000" y="4419600"/>
            <a:ext cx="1828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172200" y="5943600"/>
            <a:ext cx="1828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~PP2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greet(n)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1828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168249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1219199"/>
            <a:ext cx="1822174" cy="1338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295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905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0" y="1219200"/>
            <a:ext cx="1822174" cy="1905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67200" y="12954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greet(2)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67200" y="19050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67200" y="2514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72200" y="1219200"/>
            <a:ext cx="1822174" cy="3429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8400" y="12954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greet(n)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48400" y="1905001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48400" y="2514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48400" y="4038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“hello”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8077200" y="2819400"/>
            <a:ext cx="1371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 times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0"/>
            <a:endCxn id="15" idx="3"/>
          </p:cNvCxnSpPr>
          <p:nvPr/>
        </p:nvCxnSpPr>
        <p:spPr>
          <a:xfrm rot="10800000">
            <a:off x="7924800" y="2171702"/>
            <a:ext cx="609600" cy="8762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0"/>
            <a:endCxn id="16" idx="3"/>
          </p:cNvCxnSpPr>
          <p:nvPr/>
        </p:nvCxnSpPr>
        <p:spPr>
          <a:xfrm rot="10800000">
            <a:off x="7924800" y="2781300"/>
            <a:ext cx="6096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0"/>
            <a:endCxn id="17" idx="3"/>
          </p:cNvCxnSpPr>
          <p:nvPr/>
        </p:nvCxnSpPr>
        <p:spPr>
          <a:xfrm rot="10800000" flipV="1">
            <a:off x="7924800" y="3048000"/>
            <a:ext cx="609600" cy="1257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  <a:endCxn id="25" idx="0"/>
          </p:cNvCxnSpPr>
          <p:nvPr/>
        </p:nvCxnSpPr>
        <p:spPr>
          <a:xfrm rot="5400000">
            <a:off x="457200" y="2590800"/>
            <a:ext cx="1371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2"/>
            <a:endCxn id="27" idx="0"/>
          </p:cNvCxnSpPr>
          <p:nvPr/>
        </p:nvCxnSpPr>
        <p:spPr>
          <a:xfrm rot="16200000" flipH="1">
            <a:off x="2534714" y="3144314"/>
            <a:ext cx="1175658" cy="3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2"/>
            <a:endCxn id="32" idx="0"/>
          </p:cNvCxnSpPr>
          <p:nvPr/>
        </p:nvCxnSpPr>
        <p:spPr>
          <a:xfrm rot="16200000" flipH="1">
            <a:off x="4456043" y="3770243"/>
            <a:ext cx="1295400" cy="3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2"/>
            <a:endCxn id="35" idx="0"/>
          </p:cNvCxnSpPr>
          <p:nvPr/>
        </p:nvCxnSpPr>
        <p:spPr>
          <a:xfrm rot="16200000" flipH="1">
            <a:off x="6437243" y="5294243"/>
            <a:ext cx="1295400" cy="3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8600" y="3276600"/>
            <a:ext cx="1828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nothing;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09800" y="3733800"/>
            <a:ext cx="1828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greet(0);</a:t>
            </a:r>
          </a:p>
          <a:p>
            <a:pPr algn="ctr"/>
            <a:r>
              <a:rPr lang="en-US" dirty="0" smtClean="0"/>
              <a:t>print “hello”;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191000" y="4419600"/>
            <a:ext cx="1828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greet(1);</a:t>
            </a:r>
          </a:p>
          <a:p>
            <a:pPr algn="ctr"/>
            <a:r>
              <a:rPr lang="en-US" dirty="0" smtClean="0"/>
              <a:t>print “hello”;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172200" y="5943600"/>
            <a:ext cx="1828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greet(n-1);</a:t>
            </a:r>
          </a:p>
          <a:p>
            <a:pPr algn="ctr"/>
            <a:r>
              <a:rPr lang="en-US" dirty="0" smtClean="0"/>
              <a:t>print “hello”;</a:t>
            </a:r>
            <a:endParaRPr lang="en-US" dirty="0"/>
          </a:p>
        </p:txBody>
      </p:sp>
      <p:pic>
        <p:nvPicPr>
          <p:cNvPr id="30" name="~PP405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7" grpId="0" animBg="1"/>
      <p:bldP spid="32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greet(n)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12954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12954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do nothing;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129540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n &lt;=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19812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1828800"/>
            <a:ext cx="1752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greet(n-1);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print “hello”;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198120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n &gt; 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4" idx="3"/>
            <a:endCxn id="5" idx="1"/>
          </p:cNvCxnSpPr>
          <p:nvPr/>
        </p:nvCxnSpPr>
        <p:spPr>
          <a:xfrm>
            <a:off x="3048000" y="1562100"/>
            <a:ext cx="1143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8" idx="1"/>
          </p:cNvCxnSpPr>
          <p:nvPr/>
        </p:nvCxnSpPr>
        <p:spPr>
          <a:xfrm>
            <a:off x="3048000" y="2247900"/>
            <a:ext cx="1143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7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greet(n) (Edit)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12954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12954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do nothing;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129540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n &lt;=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19812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1828800"/>
            <a:ext cx="1752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greet(n-1);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print “hello”;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198120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n &gt; 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4" idx="3"/>
            <a:endCxn id="5" idx="1"/>
          </p:cNvCxnSpPr>
          <p:nvPr/>
        </p:nvCxnSpPr>
        <p:spPr>
          <a:xfrm>
            <a:off x="3048000" y="1562100"/>
            <a:ext cx="1143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>
            <a:off x="3048000" y="2247900"/>
            <a:ext cx="1143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71600" y="3505200"/>
            <a:ext cx="6096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pic>
        <p:nvPicPr>
          <p:cNvPr id="13" name="~PP24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greet(n)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12954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12954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do nothing;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129540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n &lt;=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19812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1828800"/>
            <a:ext cx="1752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greet(n-1);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print “hello”;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198120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n &gt; 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4" idx="3"/>
            <a:endCxn id="5" idx="1"/>
          </p:cNvCxnSpPr>
          <p:nvPr/>
        </p:nvCxnSpPr>
        <p:spPr>
          <a:xfrm>
            <a:off x="3048000" y="1562100"/>
            <a:ext cx="1143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>
            <a:off x="3048000" y="2247900"/>
            <a:ext cx="1143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71600" y="3505200"/>
            <a:ext cx="6096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void </a:t>
            </a:r>
            <a:r>
              <a:rPr lang="en-US" dirty="0" smtClean="0"/>
              <a:t>greet 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	if </a:t>
            </a:r>
            <a:r>
              <a:rPr lang="en-US" dirty="0" smtClean="0"/>
              <a:t>(n &gt; 0)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greet(n-1);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(“hello”);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 lvl="2">
              <a:spcBef>
                <a:spcPct val="0"/>
              </a:spcBef>
            </a:pPr>
            <a:endParaRPr lang="en-US" dirty="0">
              <a:solidFill>
                <a:srgbClr val="2D2DB3"/>
              </a:solidFill>
            </a:endParaRPr>
          </a:p>
        </p:txBody>
      </p:sp>
      <p:pic>
        <p:nvPicPr>
          <p:cNvPr id="13" name="~PP35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List-based Recursion: </a:t>
            </a:r>
            <a:r>
              <a:rPr lang="en-US" dirty="0" err="1" smtClean="0"/>
              <a:t>multiplyList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3716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multiplyList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13716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400" y="13716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remaining input is: -1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288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multiplyList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18288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18288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remaining input is: 2, -1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22860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multiplyList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22860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= 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5400" y="22860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if remaining input is: 2, 6, -1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44196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multiplyList</a:t>
            </a:r>
            <a:r>
              <a:rPr lang="en-US" dirty="0" smtClean="0"/>
              <a:t>() = </a:t>
            </a:r>
            <a:r>
              <a:rPr lang="en-US" dirty="0" err="1" smtClean="0"/>
              <a:t>readNextVal</a:t>
            </a:r>
            <a:r>
              <a:rPr lang="en-US" dirty="0" smtClean="0"/>
              <a:t>() * </a:t>
            </a:r>
            <a:r>
              <a:rPr lang="en-US" dirty="0" err="1" smtClean="0"/>
              <a:t>multiplyList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4419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 err="1" smtClean="0"/>
              <a:t>nextVal</a:t>
            </a:r>
            <a:r>
              <a:rPr lang="en-US" dirty="0" smtClean="0"/>
              <a:t> &gt; 0</a:t>
            </a:r>
            <a:endParaRPr lang="en-US" dirty="0"/>
          </a:p>
        </p:txBody>
      </p:sp>
      <p:pic>
        <p:nvPicPr>
          <p:cNvPr id="15" name="~PP298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5800" y="38100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multiplyList</a:t>
            </a:r>
            <a:r>
              <a:rPr lang="en-US" dirty="0" smtClean="0"/>
              <a:t>() = </a:t>
            </a:r>
            <a:r>
              <a:rPr lang="en-US" dirty="0" err="1" smtClean="0"/>
              <a:t>readNextVal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38100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 err="1" smtClean="0"/>
              <a:t>nextVal</a:t>
            </a:r>
            <a:r>
              <a:rPr lang="en-US" dirty="0" smtClean="0"/>
              <a:t> &lt; 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322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English definition</a:t>
            </a:r>
          </a:p>
          <a:p>
            <a:pPr lvl="1"/>
            <a:r>
              <a:rPr lang="en-US" sz="2000" dirty="0" smtClean="0"/>
              <a:t>Return (Oxford/Webster)</a:t>
            </a:r>
          </a:p>
          <a:p>
            <a:pPr lvl="1"/>
            <a:r>
              <a:rPr lang="en-US" sz="2000" dirty="0" smtClean="0"/>
              <a:t>procedure repeating itself indefinitely or until condition met, such as grammar rule (Webster) </a:t>
            </a:r>
          </a:p>
          <a:p>
            <a:r>
              <a:rPr lang="en-US" sz="2000" dirty="0" smtClean="0"/>
              <a:t>English examples</a:t>
            </a:r>
          </a:p>
          <a:p>
            <a:pPr lvl="1"/>
            <a:r>
              <a:rPr lang="en-US" sz="2000" b="1" dirty="0" smtClean="0"/>
              <a:t>adequate</a:t>
            </a:r>
            <a:r>
              <a:rPr lang="en-US" sz="2000" dirty="0" smtClean="0"/>
              <a:t>: satisfactory</a:t>
            </a:r>
          </a:p>
          <a:p>
            <a:pPr lvl="1"/>
            <a:r>
              <a:rPr lang="en-US" sz="2000" b="1" dirty="0" smtClean="0"/>
              <a:t>satisfactory</a:t>
            </a:r>
            <a:r>
              <a:rPr lang="en-US" sz="2000" dirty="0" smtClean="0"/>
              <a:t>: adequate</a:t>
            </a:r>
          </a:p>
          <a:p>
            <a:r>
              <a:rPr lang="en-US" sz="2000" dirty="0" smtClean="0"/>
              <a:t>My definition: </a:t>
            </a:r>
            <a:r>
              <a:rPr lang="en-US" sz="2000" b="1" dirty="0" smtClean="0"/>
              <a:t>recursion</a:t>
            </a:r>
            <a:r>
              <a:rPr lang="en-US" sz="2000" dirty="0" smtClean="0"/>
              <a:t>: recursion </a:t>
            </a:r>
          </a:p>
          <a:p>
            <a:r>
              <a:rPr lang="en-US" sz="2000" dirty="0" smtClean="0"/>
              <a:t>Mathematics</a:t>
            </a:r>
          </a:p>
          <a:p>
            <a:pPr lvl="1"/>
            <a:r>
              <a:rPr lang="en-US" sz="2000" dirty="0" smtClean="0"/>
              <a:t>expression giving successive terms of a series (Oxford)</a:t>
            </a:r>
          </a:p>
          <a:p>
            <a:r>
              <a:rPr lang="en-US" sz="2000" dirty="0" smtClean="0"/>
              <a:t>Programming</a:t>
            </a:r>
          </a:p>
          <a:p>
            <a:pPr lvl="1"/>
            <a:r>
              <a:rPr lang="en-US" sz="2000" dirty="0" smtClean="0"/>
              <a:t>Method calling itself.</a:t>
            </a:r>
          </a:p>
          <a:p>
            <a:pPr lvl="1"/>
            <a:r>
              <a:rPr lang="en-US" sz="2000" dirty="0" smtClean="0"/>
              <a:t>On a smaller problem.</a:t>
            </a:r>
          </a:p>
          <a:p>
            <a:pPr lvl="1"/>
            <a:r>
              <a:rPr lang="en-US" sz="2000" dirty="0" smtClean="0"/>
              <a:t>Alternative to loops.</a:t>
            </a:r>
            <a:endParaRPr lang="en-US" sz="2000" dirty="0"/>
          </a:p>
        </p:txBody>
      </p:sp>
      <p:pic>
        <p:nvPicPr>
          <p:cNvPr id="4" name="~PP67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4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List-based Recursion: </a:t>
            </a:r>
            <a:r>
              <a:rPr lang="en-US" dirty="0" err="1" smtClean="0"/>
              <a:t>multiplyList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13716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multiplyList</a:t>
            </a:r>
            <a:r>
              <a:rPr lang="en-US" dirty="0" smtClean="0"/>
              <a:t>() =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1371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 err="1" smtClean="0"/>
              <a:t>nextVal</a:t>
            </a:r>
            <a:r>
              <a:rPr lang="en-US" dirty="0" smtClean="0"/>
              <a:t> &lt; 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85800" y="22098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multiplyList</a:t>
            </a:r>
            <a:r>
              <a:rPr lang="en-US" dirty="0" smtClean="0"/>
              <a:t>() = </a:t>
            </a:r>
            <a:r>
              <a:rPr lang="en-US" dirty="0" err="1" smtClean="0"/>
              <a:t>readNextVal</a:t>
            </a:r>
            <a:r>
              <a:rPr lang="en-US" dirty="0" smtClean="0"/>
              <a:t>() * </a:t>
            </a:r>
            <a:r>
              <a:rPr lang="en-US" dirty="0" err="1" smtClean="0"/>
              <a:t>multiplyList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72200" y="22098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 err="1" smtClean="0"/>
              <a:t>nextVal</a:t>
            </a:r>
            <a:r>
              <a:rPr lang="en-US" dirty="0" smtClean="0"/>
              <a:t> &gt; 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371600" y="3505200"/>
            <a:ext cx="6096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multiplyList</a:t>
            </a:r>
            <a:r>
              <a:rPr lang="en-US" dirty="0" smtClean="0"/>
              <a:t> ()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nextVal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	if </a:t>
            </a:r>
            <a:r>
              <a:rPr lang="en-US" dirty="0" smtClean="0"/>
              <a:t>(</a:t>
            </a:r>
            <a:r>
              <a:rPr lang="en-US" dirty="0" err="1" smtClean="0"/>
              <a:t>nextVal</a:t>
            </a:r>
            <a:r>
              <a:rPr lang="en-US" dirty="0" smtClean="0"/>
              <a:t>  &lt;  0)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</a:t>
            </a:r>
            <a:r>
              <a:rPr lang="en-US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dirty="0" err="1" smtClean="0"/>
              <a:t>nextVal</a:t>
            </a:r>
            <a:r>
              <a:rPr lang="en-US" dirty="0" smtClean="0"/>
              <a:t>*</a:t>
            </a:r>
            <a:r>
              <a:rPr lang="en-US" dirty="0" err="1" smtClean="0"/>
              <a:t>multiplyList</a:t>
            </a:r>
            <a:r>
              <a:rPr lang="en-US" dirty="0" smtClean="0"/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 lvl="2">
              <a:spcBef>
                <a:spcPct val="0"/>
              </a:spcBef>
            </a:pPr>
            <a:endParaRPr lang="en-US" dirty="0">
              <a:solidFill>
                <a:srgbClr val="2D2DB3"/>
              </a:solidFill>
            </a:endParaRPr>
          </a:p>
        </p:txBody>
      </p:sp>
      <p:pic>
        <p:nvPicPr>
          <p:cNvPr id="8" name="~PP9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</a:t>
            </a:r>
            <a:r>
              <a:rPr lang="en-US" dirty="0" err="1" smtClean="0"/>
              <a:t>multiplyList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371600" y="1143000"/>
            <a:ext cx="6096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multiplyList</a:t>
            </a:r>
            <a:r>
              <a:rPr lang="en-US" dirty="0" smtClean="0"/>
              <a:t> ()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nextVal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	if </a:t>
            </a:r>
            <a:r>
              <a:rPr lang="en-US" dirty="0" smtClean="0"/>
              <a:t>(</a:t>
            </a:r>
            <a:r>
              <a:rPr lang="en-US" dirty="0" err="1" smtClean="0"/>
              <a:t>nextVal</a:t>
            </a:r>
            <a:r>
              <a:rPr lang="en-US" dirty="0" smtClean="0"/>
              <a:t>  &lt;  0)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</a:t>
            </a:r>
            <a:r>
              <a:rPr lang="en-US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dirty="0" err="1" smtClean="0"/>
              <a:t>nextVal</a:t>
            </a:r>
            <a:r>
              <a:rPr lang="en-US" dirty="0" smtClean="0"/>
              <a:t>*</a:t>
            </a:r>
            <a:r>
              <a:rPr lang="en-US" dirty="0" err="1" smtClean="0"/>
              <a:t>multiplyList</a:t>
            </a:r>
            <a:r>
              <a:rPr lang="en-US" dirty="0" smtClean="0"/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 lvl="2">
              <a:spcBef>
                <a:spcPct val="0"/>
              </a:spcBef>
            </a:pPr>
            <a:endParaRPr lang="en-US" dirty="0">
              <a:solidFill>
                <a:srgbClr val="2D2DB3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Remaining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</a:t>
                      </a:r>
                      <a:r>
                        <a:rPr lang="en-US" baseline="0" dirty="0" smtClean="0"/>
                        <a:t> 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Remaining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 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Remaining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 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Remaining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 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Remaining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 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04800" y="4953000"/>
          <a:ext cx="8077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Remaining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multiplyList</a:t>
                      </a:r>
                      <a:r>
                        <a:rPr lang="en-US" dirty="0" smtClean="0"/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 30, 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~PP149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Recursive Functions</a:t>
            </a:r>
          </a:p>
          <a:p>
            <a:r>
              <a:rPr lang="en-US" sz="2000" dirty="0" smtClean="0"/>
              <a:t>Recursive Procedures</a:t>
            </a:r>
          </a:p>
          <a:p>
            <a:r>
              <a:rPr lang="en-US" sz="2000" dirty="0" smtClean="0"/>
              <a:t>Number-based Recursion</a:t>
            </a:r>
          </a:p>
          <a:p>
            <a:r>
              <a:rPr lang="en-US" sz="2000" dirty="0" smtClean="0"/>
              <a:t>List-based Recursion</a:t>
            </a:r>
          </a:p>
          <a:p>
            <a:r>
              <a:rPr lang="en-US" sz="2000" smtClean="0"/>
              <a:t>See sections </a:t>
            </a:r>
            <a:r>
              <a:rPr lang="en-US" sz="2000" dirty="0" smtClean="0"/>
              <a:t>on trees, graphs, DAGs and visitor for other kinds </a:t>
            </a:r>
            <a:r>
              <a:rPr lang="en-US" sz="2000" smtClean="0"/>
              <a:t>of recursion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~PP19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7391"/>
      </p:ext>
    </p:extLst>
  </p:cSld>
  <p:clrMapOvr>
    <a:masterClrMapping/>
  </p:clrMapOvr>
  <p:transition advTm="29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Factorial(n)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371600"/>
            <a:ext cx="240306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962400" y="1371600"/>
            <a:ext cx="41910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product = 1;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(n &gt; 0) {</a:t>
            </a:r>
          </a:p>
          <a:p>
            <a:r>
              <a:rPr lang="en-US" dirty="0" smtClean="0"/>
              <a:t>		product *= n;</a:t>
            </a:r>
          </a:p>
          <a:p>
            <a:r>
              <a:rPr lang="en-US" dirty="0" smtClean="0"/>
              <a:t>		n -= 1;</a:t>
            </a:r>
          </a:p>
          <a:p>
            <a:r>
              <a:rPr lang="en-US" dirty="0" smtClean="0"/>
              <a:t>	}</a:t>
            </a:r>
          </a:p>
          <a:p>
            <a:r>
              <a:rPr lang="en-US" b="1" dirty="0" smtClean="0"/>
              <a:t>	return </a:t>
            </a:r>
            <a:r>
              <a:rPr lang="en-US" dirty="0" smtClean="0"/>
              <a:t>product;</a:t>
            </a:r>
          </a:p>
          <a:p>
            <a:r>
              <a:rPr lang="en-US" dirty="0" smtClean="0"/>
              <a:t> 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4038600"/>
            <a:ext cx="74676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static void </a:t>
            </a:r>
            <a:r>
              <a:rPr lang="en-US" dirty="0" smtClean="0"/>
              <a:t>main 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   // loop condition never false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n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(n &lt; 0)</a:t>
            </a:r>
          </a:p>
          <a:p>
            <a:r>
              <a:rPr lang="en-US" dirty="0" smtClean="0"/>
              <a:t>			</a:t>
            </a:r>
            <a:r>
              <a:rPr lang="en-US" b="1" dirty="0" smtClean="0"/>
              <a:t>break;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("factorial = " + factorial(n));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3276600"/>
            <a:ext cx="2362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1*2*3*…*n</a:t>
            </a:r>
            <a:endParaRPr lang="en-US" dirty="0"/>
          </a:p>
        </p:txBody>
      </p:sp>
      <p:pic>
        <p:nvPicPr>
          <p:cNvPr id="8" name="~PP337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7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Factorial(n)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5240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Product of the first n numbers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22098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1*2*3*…*n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29718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factorial(0)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81400" y="29718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34290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1400" y="34290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86400" y="34290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1*factorial(0)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0" y="38862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factorial(2)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81400" y="38862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2*1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86400" y="38862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2*factorial(1)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0" y="4343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factorial(3)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1400" y="4343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3*2*1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86400" y="43434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3*factorial(2)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0" y="48006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factorial(4)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81400" y="48006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4*3*2*1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486400" y="48006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4*factorial(3)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0" y="52578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factorial(n)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581400" y="5257800"/>
            <a:ext cx="175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n*n-1*…*1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486400" y="52578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n*factorial(n-1)</a:t>
            </a:r>
            <a:endParaRPr lang="en-US" dirty="0"/>
          </a:p>
        </p:txBody>
      </p:sp>
      <p:pic>
        <p:nvPicPr>
          <p:cNvPr id="23" name="~PP208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Factorial(n)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19812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0" y="19812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== 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24384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n*factorial(n-1)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2438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&gt; 0</a:t>
            </a:r>
            <a:endParaRPr lang="en-US" dirty="0"/>
          </a:p>
        </p:txBody>
      </p:sp>
      <p:pic>
        <p:nvPicPr>
          <p:cNvPr id="8" name="~PP32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Factorial(n) (Edit)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19812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0" y="19812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</a:t>
            </a:r>
            <a:r>
              <a:rPr lang="en-US" smtClean="0"/>
              <a:t>== 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24384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n*factorial(n-1)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2438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&gt; 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2800" y="3429000"/>
            <a:ext cx="48006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r>
              <a:rPr lang="en-US" b="1" dirty="0" smtClean="0"/>
              <a:t>	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9" name="~PP37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Factorial(n)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19812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0" y="19812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== 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24384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n*factorial(n-1)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2438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&gt; 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2800" y="3429000"/>
            <a:ext cx="48006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 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  <a:r>
              <a:rPr lang="en-US" b="1" dirty="0" smtClean="0"/>
              <a:t>	if</a:t>
            </a:r>
            <a:r>
              <a:rPr lang="en-US" dirty="0" smtClean="0"/>
              <a:t> (n == 0)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if </a:t>
            </a:r>
            <a:r>
              <a:rPr lang="en-US" dirty="0" smtClean="0"/>
              <a:t>(n &gt; 0)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n*factorial(n-1);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3429000"/>
            <a:ext cx="13716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 &lt; 0 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4384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 must return something for all cases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2800" y="5638800"/>
            <a:ext cx="4800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return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rot="16200000" flipV="1">
            <a:off x="5086350" y="4972050"/>
            <a:ext cx="1219200" cy="114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rot="5400000" flipH="1" flipV="1">
            <a:off x="5505450" y="5276850"/>
            <a:ext cx="609600" cy="114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52800" y="6172200"/>
            <a:ext cx="4800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Early return</a:t>
            </a:r>
            <a:endParaRPr lang="en-US" dirty="0"/>
          </a:p>
        </p:txBody>
      </p:sp>
      <p:pic>
        <p:nvPicPr>
          <p:cNvPr id="15" name="~PP29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Factorial(n)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19812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0" y="19812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== 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24384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n*factorial(n-1)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24384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&gt; 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2800" y="3429000"/>
            <a:ext cx="48006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if</a:t>
            </a:r>
            <a:r>
              <a:rPr lang="en-US" dirty="0" smtClean="0"/>
              <a:t> (n == 0)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else if </a:t>
            </a:r>
            <a:r>
              <a:rPr lang="en-US" dirty="0" smtClean="0"/>
              <a:t>(n &lt; 0)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factorial(-n);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n*factorial(n-1);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3810000"/>
            <a:ext cx="1905000" cy="762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 (terminating) case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4724400"/>
            <a:ext cx="1905000" cy="685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Reduction Steps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28956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factorial(n) = factorial(-n)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15000" y="2895600"/>
            <a:ext cx="137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if n &lt; 0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9" idx="3"/>
          </p:cNvCxnSpPr>
          <p:nvPr/>
        </p:nvCxnSpPr>
        <p:spPr>
          <a:xfrm>
            <a:off x="2438400" y="4191000"/>
            <a:ext cx="1828800" cy="76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</p:cNvCxnSpPr>
          <p:nvPr/>
        </p:nvCxnSpPr>
        <p:spPr>
          <a:xfrm flipV="1">
            <a:off x="2438400" y="4800600"/>
            <a:ext cx="18288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</p:cNvCxnSpPr>
          <p:nvPr/>
        </p:nvCxnSpPr>
        <p:spPr>
          <a:xfrm>
            <a:off x="2438400" y="5067300"/>
            <a:ext cx="18288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~PP333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647326"/>
      </p:ext>
    </p:extLst>
  </p:cSld>
  <p:clrMapOvr>
    <a:masterClrMapping/>
  </p:clrMapOvr>
  <p:transition advTm="147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9|2.6|4.1|1|16.5|2.4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2|2.6|1.4|0.9|15.9|1.7|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2.9|3.5|1.1|4.8|2.8|1.4|0.9|0.7|3.7|1.1|8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2|0.9|3.1|2.5|0.9|1.3|5.5|14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|8.7|4.1|2.8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8|0.6|28.1|22.8|1.3|11.6|13.7|10.2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1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.6|1.7|1.7|2|6.4|2|2|11|0.6|0.4|0.5|0.6|0.4|0.4|0.7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9.5|2.4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7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7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6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7358</TotalTime>
  <Words>1243</Words>
  <Application>Microsoft Office PowerPoint</Application>
  <PresentationFormat>On-screen Show (4:3)</PresentationFormat>
  <Paragraphs>454</Paragraphs>
  <Slides>32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Century Schoolbook</vt:lpstr>
      <vt:lpstr>Wingdings</vt:lpstr>
      <vt:lpstr>Wingdings 2</vt:lpstr>
      <vt:lpstr>Oriel</vt:lpstr>
      <vt:lpstr>Comp 110/401 Recursion</vt:lpstr>
      <vt:lpstr>Prerequisites</vt:lpstr>
      <vt:lpstr>Recursion</vt:lpstr>
      <vt:lpstr>Factorial(n)</vt:lpstr>
      <vt:lpstr>Defining Factorial(n)</vt:lpstr>
      <vt:lpstr>Defining Factorial(n)</vt:lpstr>
      <vt:lpstr>Implementing Factorial(n) (Edit)</vt:lpstr>
      <vt:lpstr>Implementing Factorial(n)</vt:lpstr>
      <vt:lpstr>Implementing Factorial(n)</vt:lpstr>
      <vt:lpstr>Recursive Methods</vt:lpstr>
      <vt:lpstr>General Form of a Recursive Method</vt:lpstr>
      <vt:lpstr>Recursion vs. Loops (Iteration)</vt:lpstr>
      <vt:lpstr>Tracing Recursive Calls</vt:lpstr>
      <vt:lpstr>Tracing Recursive Calls</vt:lpstr>
      <vt:lpstr>Tracing Recursive Calls</vt:lpstr>
      <vt:lpstr>Tracing Recursive Calls</vt:lpstr>
      <vt:lpstr>Recursion Pitfalls</vt:lpstr>
      <vt:lpstr>Recursion Pitfalls</vt:lpstr>
      <vt:lpstr>Recursive Functions with Multiple Parameters</vt:lpstr>
      <vt:lpstr>Recursive Functions with Multiple Parameters (Edit)</vt:lpstr>
      <vt:lpstr>Recursive Functions with Multiple Parameters (Edit)</vt:lpstr>
      <vt:lpstr>Defining power(base, exponent)</vt:lpstr>
      <vt:lpstr>Recursive Procedures: greet(n)</vt:lpstr>
      <vt:lpstr>Defining greet(n) (Edit)</vt:lpstr>
      <vt:lpstr>Defining greet(n)</vt:lpstr>
      <vt:lpstr>Defining greet(n)</vt:lpstr>
      <vt:lpstr>Implementing greet(n) (Edit)</vt:lpstr>
      <vt:lpstr>Implementing greet(n)</vt:lpstr>
      <vt:lpstr>List-based Recursion: multiplyList()</vt:lpstr>
      <vt:lpstr>List-based Recursion: multiplyList()</vt:lpstr>
      <vt:lpstr>Tracing multiplyList()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1107</cp:revision>
  <dcterms:created xsi:type="dcterms:W3CDTF">2006-08-16T00:00:00Z</dcterms:created>
  <dcterms:modified xsi:type="dcterms:W3CDTF">2014-02-15T00:49:35Z</dcterms:modified>
</cp:coreProperties>
</file>