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530" r:id="rId2"/>
    <p:sldId id="531" r:id="rId3"/>
    <p:sldId id="257" r:id="rId4"/>
    <p:sldId id="527" r:id="rId5"/>
    <p:sldId id="378" r:id="rId6"/>
    <p:sldId id="379" r:id="rId7"/>
    <p:sldId id="380" r:id="rId8"/>
    <p:sldId id="381" r:id="rId9"/>
    <p:sldId id="382" r:id="rId10"/>
    <p:sldId id="403" r:id="rId11"/>
    <p:sldId id="383" r:id="rId12"/>
    <p:sldId id="40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4" autoAdjust="0"/>
    <p:restoredTop sz="94639" autoAdjust="0"/>
  </p:normalViewPr>
  <p:slideViewPr>
    <p:cSldViewPr>
      <p:cViewPr varScale="1">
        <p:scale>
          <a:sx n="78" d="100"/>
          <a:sy n="78" d="100"/>
        </p:scale>
        <p:origin x="-5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 401</a:t>
            </a:r>
            <a:br>
              <a:rPr lang="en-US" dirty="0" smtClean="0"/>
            </a:br>
            <a:r>
              <a:rPr lang="en-US" dirty="0"/>
              <a:t>Reflection and Action Objects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Prasun Dewan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5586"/>
      </p:ext>
    </p:extLst>
  </p:cSld>
  <p:clrMapOvr>
    <a:masterClrMapping/>
  </p:clrMapOvr>
  <p:transition advTm="19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1066800"/>
            <a:ext cx="3200400" cy="297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Object = Embedded Type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err="1" smtClean="0"/>
              <a:t>Reflectable</a:t>
            </a:r>
            <a:r>
              <a:rPr lang="en-US" sz="2800" dirty="0" smtClean="0"/>
              <a:t> Type Object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9000" y="1611868"/>
            <a:ext cx="1600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getName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2145268"/>
            <a:ext cx="1981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getMethods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29000" y="2678668"/>
            <a:ext cx="2209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getInterfaces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4419600"/>
            <a:ext cx="3581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Provides reflection operations to learn properties of the action such as return type, name, and parameter types.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9000" y="3212068"/>
            <a:ext cx="2209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getSuperType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3669268"/>
            <a:ext cx="1981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getSubTypes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4419600"/>
            <a:ext cx="3581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 </a:t>
            </a:r>
            <a:r>
              <a:rPr lang="en-US" dirty="0" err="1"/>
              <a:t>supertype</a:t>
            </a:r>
            <a:r>
              <a:rPr lang="en-US" dirty="0"/>
              <a:t> does not reference its subtypes. Subtypes can, can be developed all over the world, and thus can never be known.</a:t>
            </a:r>
          </a:p>
        </p:txBody>
      </p:sp>
      <p:sp>
        <p:nvSpPr>
          <p:cNvPr id="15" name="Multiply 14"/>
          <p:cNvSpPr/>
          <p:nvPr/>
        </p:nvSpPr>
        <p:spPr>
          <a:xfrm>
            <a:off x="5715000" y="36576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67000" y="5715000"/>
            <a:ext cx="3581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Need not correspond to a compiled class. Can be an XML schema, for instance.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0" y="1066800"/>
            <a:ext cx="1828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newInstance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17" name="~PP379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5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1066800"/>
            <a:ext cx="3200400" cy="297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Object = Embedded Operation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smtClean="0"/>
              <a:t>Action Object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4267200"/>
            <a:ext cx="2819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Provides an execute operation to  perform some action.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334000"/>
            <a:ext cx="35814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The execute operation takes as parameters  the  object on which the target operation is to invoked and an array  of parameters of the target  method.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1066800"/>
            <a:ext cx="3505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execute (</a:t>
            </a:r>
            <a:r>
              <a:rPr lang="en-US" dirty="0" err="1" smtClean="0"/>
              <a:t>targetObject</a:t>
            </a:r>
            <a:r>
              <a:rPr lang="en-US" dirty="0" smtClean="0"/>
              <a:t>, </a:t>
            </a:r>
            <a:r>
              <a:rPr lang="en-US" dirty="0" err="1" smtClean="0"/>
              <a:t>params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~PP135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1066800"/>
            <a:ext cx="3200400" cy="297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Object = Embedded Operation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/>
          <a:lstStyle/>
          <a:p>
            <a:r>
              <a:rPr lang="en-US" sz="2800" dirty="0" err="1" smtClean="0"/>
              <a:t>Reflectable</a:t>
            </a:r>
            <a:r>
              <a:rPr lang="en-US" sz="2800" dirty="0" smtClean="0"/>
              <a:t> Action Object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4267200"/>
            <a:ext cx="2819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Provides an execute operation to  perform some action.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334000"/>
            <a:ext cx="35814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The execute operation takes the  object on which the target operation is to invoked and an array  of parameters of the target  method.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1066800"/>
            <a:ext cx="3505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execute (</a:t>
            </a:r>
            <a:r>
              <a:rPr lang="en-US" dirty="0" err="1" smtClean="0"/>
              <a:t>targetObject</a:t>
            </a:r>
            <a:r>
              <a:rPr lang="en-US" dirty="0" smtClean="0"/>
              <a:t>, </a:t>
            </a:r>
            <a:r>
              <a:rPr lang="en-US" dirty="0" err="1" smtClean="0"/>
              <a:t>params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1828800"/>
            <a:ext cx="2667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getParameterTypes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29000" y="2514600"/>
            <a:ext cx="2209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getReturnType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3000" y="4267200"/>
            <a:ext cx="3581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Provides additional reflection operations to learn properties of the action such as return type, name, and parameter types.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9000" y="3212068"/>
            <a:ext cx="2209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getName</a:t>
            </a:r>
            <a:r>
              <a:rPr lang="en-US" dirty="0" smtClean="0"/>
              <a:t> ()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5638800"/>
            <a:ext cx="3581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Need not correspond to a compiled method. Can be a Web Ser vice action described by XML.</a:t>
            </a:r>
          </a:p>
        </p:txBody>
      </p:sp>
      <p:pic>
        <p:nvPicPr>
          <p:cNvPr id="14" name="~PP46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2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5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Inheritance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2238703"/>
      </p:ext>
    </p:extLst>
  </p:cSld>
  <p:clrMapOvr>
    <a:masterClrMapping/>
  </p:clrMapOvr>
  <p:transition advTm="7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Object</a:t>
            </a:r>
          </a:p>
          <a:p>
            <a:pPr lvl="1"/>
            <a:r>
              <a:rPr lang="en-US" dirty="0" smtClean="0"/>
              <a:t>Object representing a type of objects </a:t>
            </a:r>
          </a:p>
          <a:p>
            <a:r>
              <a:rPr lang="en-US" dirty="0" smtClean="0"/>
              <a:t>Action Object</a:t>
            </a:r>
          </a:p>
          <a:p>
            <a:pPr lvl="1"/>
            <a:r>
              <a:rPr lang="en-US" dirty="0" smtClean="0"/>
              <a:t>Object representing an action such as “Do”</a:t>
            </a:r>
          </a:p>
          <a:p>
            <a:pPr lvl="1"/>
            <a:endParaRPr lang="en-US" dirty="0" smtClean="0"/>
          </a:p>
        </p:txBody>
      </p:sp>
      <p:pic>
        <p:nvPicPr>
          <p:cNvPr id="6" name="~PP21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printProperties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8305800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BMISpreadsheet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bmi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ABMISpreadsheet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(1.77, 75);</a:t>
            </a:r>
          </a:p>
          <a:p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printProperties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bmi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	Point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ACartesianPoint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(50, 34);</a:t>
            </a:r>
          </a:p>
          <a:p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printProperties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(point);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8600" y="4495800"/>
            <a:ext cx="86106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printProperties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(Object object) {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…</a:t>
            </a:r>
            <a:endParaRPr lang="en-US" b="1" i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 smtClean="0"/>
          </a:p>
        </p:txBody>
      </p:sp>
      <p:pic>
        <p:nvPicPr>
          <p:cNvPr id="6" name="~PP68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PropertiesPrinter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57698" r="51874" b="7906"/>
          <a:stretch>
            <a:fillRect/>
          </a:stretch>
        </p:blipFill>
        <p:spPr bwMode="auto">
          <a:xfrm>
            <a:off x="304800" y="1371600"/>
            <a:ext cx="80968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152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printProperties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8305800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BMISpreadsheet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bmi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ABMISpreadsheet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(1.77, 75);</a:t>
            </a:r>
          </a:p>
          <a:p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printProperties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bmi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	Point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ACartesianPoint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(50, 34);</a:t>
            </a:r>
          </a:p>
          <a:p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printProperties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(point);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0" y="5867400"/>
            <a:ext cx="3657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printProperties</a:t>
            </a:r>
            <a:r>
              <a:rPr lang="en-US" dirty="0"/>
              <a:t>() accepts an argument of arbitrary type</a:t>
            </a:r>
          </a:p>
        </p:txBody>
      </p:sp>
      <p:pic>
        <p:nvPicPr>
          <p:cNvPr id="6" name="~PP74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Reflection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6106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printProperties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(Object object) {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i="1" dirty="0" smtClean="0">
                <a:solidFill>
                  <a:srgbClr val="2A00FF"/>
                </a:solidFill>
                <a:latin typeface="Courier New"/>
              </a:rPr>
              <a:t>"Properties of:"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 + object);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Class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objectClass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object.getClass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Method[] methods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objectClass.getMethods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Object[]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nullArgs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{};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for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index = 0; index &lt;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methods.</a:t>
            </a:r>
            <a:r>
              <a:rPr lang="en-US" b="1" dirty="0" err="1" smtClean="0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 index++) {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	Method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method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methods[index];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   if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isGetter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(method)) {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	    Object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retVal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methodInvoke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(object, method, 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nullArgs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	   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propertyName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(method) + </a:t>
            </a:r>
            <a:r>
              <a:rPr lang="en-US" b="1" i="1" dirty="0" smtClean="0">
                <a:solidFill>
                  <a:srgbClr val="2A00FF"/>
                </a:solidFill>
                <a:latin typeface="Courier New"/>
              </a:rPr>
              <a:t>":"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 + 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retVal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    }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}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67200" y="5867400"/>
            <a:ext cx="3886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Class Reflection: Invoking methods on a class to create new instance or learn its properties.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867400"/>
            <a:ext cx="3276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Class is a  runtime variable vs. compile time as in generics.</a:t>
            </a:r>
          </a:p>
        </p:txBody>
      </p:sp>
      <p:pic>
        <p:nvPicPr>
          <p:cNvPr id="7" name="~PP373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6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Reflection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4582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b="1" i="1" dirty="0" smtClean="0">
                <a:solidFill>
                  <a:srgbClr val="0000C0"/>
                </a:solidFill>
                <a:latin typeface="Courier New"/>
              </a:rPr>
              <a:t>GETTER_PREFIX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i="1" dirty="0" smtClean="0">
                <a:solidFill>
                  <a:srgbClr val="2A00FF"/>
                </a:solidFill>
                <a:latin typeface="Courier New"/>
              </a:rPr>
              <a:t>"get"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isGetter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(Method method)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	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method.getParameterTypes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().</a:t>
            </a:r>
            <a:r>
              <a:rPr lang="en-US" b="1" dirty="0" smtClean="0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== 0 &amp;&amp;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		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method.getReturnType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 !=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Void.</a:t>
            </a:r>
            <a:r>
              <a:rPr lang="en-US" b="1" i="1" dirty="0" err="1" smtClean="0">
                <a:solidFill>
                  <a:srgbClr val="0000C0"/>
                </a:solidFill>
                <a:latin typeface="Courier New"/>
              </a:rPr>
              <a:t>TYPE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 &amp;&amp;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		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method.getName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().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startsWith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i="1" dirty="0" smtClean="0">
                <a:solidFill>
                  <a:srgbClr val="0000C0"/>
                </a:solidFill>
                <a:latin typeface="Courier New"/>
              </a:rPr>
              <a:t>GETTER_PREFIX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b="1" dirty="0" smtClean="0">
              <a:latin typeface="Courier New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3276600"/>
            <a:ext cx="8458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propertyName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(Method getter)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getter.getName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().substring(</a:t>
            </a:r>
            <a:r>
              <a:rPr lang="en-US" b="1" i="1" dirty="0" err="1" smtClean="0">
                <a:solidFill>
                  <a:srgbClr val="0000C0"/>
                </a:solidFill>
                <a:latin typeface="Courier New"/>
              </a:rPr>
              <a:t>GETTER_PREFIX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.length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096000"/>
            <a:ext cx="5715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Method Reflection: Invoking methods on a method.</a:t>
            </a:r>
          </a:p>
        </p:txBody>
      </p:sp>
      <p:pic>
        <p:nvPicPr>
          <p:cNvPr id="7" name="~PP273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Target Method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2296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Object 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methodInvoke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(Object object, Method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method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, Object[]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	try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method.invoke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(object,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	}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catch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IllegalAccessException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e.printStackTrace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	}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catch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InvocationTargetException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e 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e.printStackTrace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381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err="1"/>
              <a:t>IllegalAccessException</a:t>
            </a:r>
            <a:r>
              <a:rPr lang="en-US" dirty="0"/>
              <a:t>: Method not visible to caller.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5257800"/>
            <a:ext cx="4267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InvocationTargetException</a:t>
            </a:r>
            <a:r>
              <a:rPr lang="en-US" dirty="0"/>
              <a:t>: Exception thrown when parameters/target object do not match method or  method throws exception such as </a:t>
            </a:r>
            <a:r>
              <a:rPr lang="en-US" dirty="0" err="1"/>
              <a:t>ClassCastException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211669"/>
            <a:ext cx="381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Method that takes method as a parameter is 2nd-order method.</a:t>
            </a:r>
          </a:p>
        </p:txBody>
      </p:sp>
      <p:pic>
        <p:nvPicPr>
          <p:cNvPr id="10" name="~PP295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88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8.7|89.5|96.5|52.4|67.8|4.4|42.7|20.8|133.4|6.8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9|4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5.9|1.2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0.5|0.5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11708</TotalTime>
  <Words>469</Words>
  <Application>Microsoft Office PowerPoint</Application>
  <PresentationFormat>On-screen Show (4:3)</PresentationFormat>
  <Paragraphs>97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Comp 401 Reflection and Action Objects</vt:lpstr>
      <vt:lpstr>Prerequisite</vt:lpstr>
      <vt:lpstr>Topics</vt:lpstr>
      <vt:lpstr>printProperties</vt:lpstr>
      <vt:lpstr>PropertiesPrinter</vt:lpstr>
      <vt:lpstr>Calling printProperties</vt:lpstr>
      <vt:lpstr>Class Reflection</vt:lpstr>
      <vt:lpstr>Method Reflection</vt:lpstr>
      <vt:lpstr>Invoking Target Method</vt:lpstr>
      <vt:lpstr>Reflectable Type Object</vt:lpstr>
      <vt:lpstr>Action Object</vt:lpstr>
      <vt:lpstr>Reflectable Action Object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Prasun Dewan</cp:lastModifiedBy>
  <cp:revision>1376</cp:revision>
  <dcterms:created xsi:type="dcterms:W3CDTF">2006-08-16T00:00:00Z</dcterms:created>
  <dcterms:modified xsi:type="dcterms:W3CDTF">2014-02-15T23:09:33Z</dcterms:modified>
</cp:coreProperties>
</file>