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avi" ContentType="video/avi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463" r:id="rId2"/>
    <p:sldId id="462" r:id="rId3"/>
    <p:sldId id="350" r:id="rId4"/>
    <p:sldId id="43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9" r:id="rId14"/>
    <p:sldId id="317" r:id="rId15"/>
    <p:sldId id="270" r:id="rId16"/>
    <p:sldId id="445" r:id="rId17"/>
    <p:sldId id="432" r:id="rId18"/>
    <p:sldId id="444" r:id="rId19"/>
    <p:sldId id="433" r:id="rId20"/>
    <p:sldId id="435" r:id="rId21"/>
    <p:sldId id="273" r:id="rId22"/>
    <p:sldId id="274" r:id="rId23"/>
    <p:sldId id="446" r:id="rId24"/>
    <p:sldId id="461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36" r:id="rId33"/>
    <p:sldId id="365" r:id="rId34"/>
    <p:sldId id="364" r:id="rId35"/>
    <p:sldId id="437" r:id="rId36"/>
    <p:sldId id="438" r:id="rId37"/>
    <p:sldId id="400" r:id="rId38"/>
    <p:sldId id="403" r:id="rId39"/>
    <p:sldId id="404" r:id="rId40"/>
    <p:sldId id="284" r:id="rId41"/>
    <p:sldId id="442" r:id="rId42"/>
    <p:sldId id="285" r:id="rId43"/>
    <p:sldId id="336" r:id="rId44"/>
    <p:sldId id="300" r:id="rId45"/>
    <p:sldId id="337" r:id="rId46"/>
    <p:sldId id="301" r:id="rId47"/>
    <p:sldId id="338" r:id="rId48"/>
    <p:sldId id="305" r:id="rId49"/>
    <p:sldId id="306" r:id="rId50"/>
    <p:sldId id="346" r:id="rId51"/>
    <p:sldId id="347" r:id="rId52"/>
    <p:sldId id="351" r:id="rId53"/>
    <p:sldId id="352" r:id="rId54"/>
    <p:sldId id="353" r:id="rId55"/>
    <p:sldId id="354" r:id="rId56"/>
    <p:sldId id="398" r:id="rId57"/>
    <p:sldId id="357" r:id="rId58"/>
    <p:sldId id="428" r:id="rId59"/>
    <p:sldId id="408" r:id="rId60"/>
    <p:sldId id="409" r:id="rId61"/>
    <p:sldId id="410" r:id="rId62"/>
    <p:sldId id="411" r:id="rId63"/>
    <p:sldId id="412" r:id="rId64"/>
    <p:sldId id="413" r:id="rId65"/>
    <p:sldId id="414" r:id="rId66"/>
    <p:sldId id="415" r:id="rId67"/>
    <p:sldId id="416" r:id="rId68"/>
    <p:sldId id="417" r:id="rId69"/>
    <p:sldId id="418" r:id="rId70"/>
    <p:sldId id="419" r:id="rId71"/>
    <p:sldId id="420" r:id="rId72"/>
    <p:sldId id="421" r:id="rId73"/>
    <p:sldId id="422" r:id="rId74"/>
    <p:sldId id="423" r:id="rId75"/>
    <p:sldId id="450" r:id="rId76"/>
    <p:sldId id="356" r:id="rId77"/>
    <p:sldId id="355" r:id="rId78"/>
    <p:sldId id="361" r:id="rId79"/>
    <p:sldId id="440" r:id="rId80"/>
    <p:sldId id="448" r:id="rId81"/>
    <p:sldId id="460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1" autoAdjust="0"/>
    <p:restoredTop sz="98746" autoAdjust="0"/>
  </p:normalViewPr>
  <p:slideViewPr>
    <p:cSldViewPr>
      <p:cViewPr varScale="1">
        <p:scale>
          <a:sx n="82" d="100"/>
          <a:sy n="82" d="100"/>
        </p:scale>
        <p:origin x="-4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5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16.WAV"/><Relationship Id="rId7" Type="http://schemas.openxmlformats.org/officeDocument/2006/relationships/image" Target="../media/image25.wmf"/><Relationship Id="rId12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6.WAV"/><Relationship Id="rId9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5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6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8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9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0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7" Type="http://schemas.openxmlformats.org/officeDocument/2006/relationships/image" Target="../media/image36.png"/><Relationship Id="rId2" Type="http://schemas.microsoft.com/office/2007/relationships/media" Target="../media/media25.WAV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2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7" Type="http://schemas.openxmlformats.org/officeDocument/2006/relationships/image" Target="../media/image37.png"/><Relationship Id="rId2" Type="http://schemas.microsoft.com/office/2007/relationships/media" Target="../media/media29.WAV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video" Target="../media/media30.avi"/><Relationship Id="rId7" Type="http://schemas.openxmlformats.org/officeDocument/2006/relationships/image" Target="../media/image42.png"/><Relationship Id="rId2" Type="http://schemas.microsoft.com/office/2007/relationships/media" Target="../media/media30.avi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31.WAV"/><Relationship Id="rId4" Type="http://schemas.microsoft.com/office/2007/relationships/media" Target="../media/media3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7.xml"/><Relationship Id="rId6" Type="http://schemas.openxmlformats.org/officeDocument/2006/relationships/image" Target="../media/image37.png"/><Relationship Id="rId5" Type="http://schemas.openxmlformats.org/officeDocument/2006/relationships/hyperlink" Target="https://www.youtube.com/watch?v=dYfSuP3Io8I&amp;feature=plcp" TargetMode="External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8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29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30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31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32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7" Type="http://schemas.openxmlformats.org/officeDocument/2006/relationships/image" Target="../media/image37.png"/><Relationship Id="rId2" Type="http://schemas.microsoft.com/office/2007/relationships/media" Target="../media/media39.WAV"/><Relationship Id="rId1" Type="http://schemas.openxmlformats.org/officeDocument/2006/relationships/tags" Target="../tags/tag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microsoft.com/office/2007/relationships/media" Target="../media/media41.WAV"/><Relationship Id="rId7" Type="http://schemas.openxmlformats.org/officeDocument/2006/relationships/image" Target="../media/image48.wmf"/><Relationship Id="rId2" Type="http://schemas.openxmlformats.org/officeDocument/2006/relationships/tags" Target="../tags/tag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41.WAV"/><Relationship Id="rId9" Type="http://schemas.openxmlformats.org/officeDocument/2006/relationships/image" Target="../media/image4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36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microsoft.com/office/2007/relationships/media" Target="../media/media43.WAV"/><Relationship Id="rId7" Type="http://schemas.openxmlformats.org/officeDocument/2006/relationships/image" Target="../media/image51.wmf"/><Relationship Id="rId2" Type="http://schemas.openxmlformats.org/officeDocument/2006/relationships/tags" Target="../tags/tag3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Word_97_-_2003_Document1.doc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43.WAV"/><Relationship Id="rId9" Type="http://schemas.openxmlformats.org/officeDocument/2006/relationships/image" Target="../media/image5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AV"/><Relationship Id="rId2" Type="http://schemas.microsoft.com/office/2007/relationships/media" Target="../media/media47.WAV"/><Relationship Id="rId1" Type="http://schemas.openxmlformats.org/officeDocument/2006/relationships/tags" Target="../tags/tag38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AV"/><Relationship Id="rId2" Type="http://schemas.microsoft.com/office/2007/relationships/media" Target="../media/media48.WAV"/><Relationship Id="rId1" Type="http://schemas.openxmlformats.org/officeDocument/2006/relationships/tags" Target="../tags/tag39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2" Type="http://schemas.microsoft.com/office/2007/relationships/media" Target="../media/media50.WAV"/><Relationship Id="rId1" Type="http://schemas.openxmlformats.org/officeDocument/2006/relationships/tags" Target="../tags/tag40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41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2" Type="http://schemas.microsoft.com/office/2007/relationships/media" Target="../media/media52.WAV"/><Relationship Id="rId1" Type="http://schemas.openxmlformats.org/officeDocument/2006/relationships/tags" Target="../tags/tag42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2" Type="http://schemas.microsoft.com/office/2007/relationships/media" Target="../media/media53.WAV"/><Relationship Id="rId1" Type="http://schemas.openxmlformats.org/officeDocument/2006/relationships/tags" Target="../tags/tag43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2" Type="http://schemas.microsoft.com/office/2007/relationships/media" Target="../media/media54.WAV"/><Relationship Id="rId1" Type="http://schemas.openxmlformats.org/officeDocument/2006/relationships/tags" Target="../tags/tag44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2" Type="http://schemas.microsoft.com/office/2007/relationships/media" Target="../media/media55.WAV"/><Relationship Id="rId1" Type="http://schemas.openxmlformats.org/officeDocument/2006/relationships/tags" Target="../tags/tag45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2" Type="http://schemas.microsoft.com/office/2007/relationships/media" Target="../media/media56.WAV"/><Relationship Id="rId1" Type="http://schemas.openxmlformats.org/officeDocument/2006/relationships/tags" Target="../tags/tag46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2" Type="http://schemas.microsoft.com/office/2007/relationships/media" Target="../media/media56.WAV"/><Relationship Id="rId1" Type="http://schemas.openxmlformats.org/officeDocument/2006/relationships/tags" Target="../tags/tag47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AV"/><Relationship Id="rId2" Type="http://schemas.microsoft.com/office/2007/relationships/media" Target="../media/media57.WAV"/><Relationship Id="rId1" Type="http://schemas.openxmlformats.org/officeDocument/2006/relationships/tags" Target="../tags/tag48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2" Type="http://schemas.microsoft.com/office/2007/relationships/media" Target="../media/media61.WAV"/><Relationship Id="rId1" Type="http://schemas.openxmlformats.org/officeDocument/2006/relationships/tags" Target="../tags/tag49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2" Type="http://schemas.microsoft.com/office/2007/relationships/media" Target="../media/media62.WAV"/><Relationship Id="rId1" Type="http://schemas.openxmlformats.org/officeDocument/2006/relationships/tags" Target="../tags/tag50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2" Type="http://schemas.microsoft.com/office/2007/relationships/media" Target="../media/media63.WAV"/><Relationship Id="rId1" Type="http://schemas.openxmlformats.org/officeDocument/2006/relationships/tags" Target="../tags/tag51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74.WAV"/><Relationship Id="rId7" Type="http://schemas.openxmlformats.org/officeDocument/2006/relationships/image" Target="../media/image63.png"/><Relationship Id="rId2" Type="http://schemas.microsoft.com/office/2007/relationships/media" Target="../media/media74.WAV"/><Relationship Id="rId1" Type="http://schemas.openxmlformats.org/officeDocument/2006/relationships/tags" Target="../tags/tag5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WAV"/><Relationship Id="rId1" Type="http://schemas.microsoft.com/office/2007/relationships/media" Target="../media/media75.WAV"/><Relationship Id="rId4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WAV"/><Relationship Id="rId1" Type="http://schemas.microsoft.com/office/2007/relationships/media" Target="../media/media76.WAV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WAV"/><Relationship Id="rId2" Type="http://schemas.microsoft.com/office/2007/relationships/media" Target="../media/media77.WAV"/><Relationship Id="rId1" Type="http://schemas.openxmlformats.org/officeDocument/2006/relationships/tags" Target="../tags/tag53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WAV"/><Relationship Id="rId2" Type="http://schemas.microsoft.com/office/2007/relationships/media" Target="../media/media77.WAV"/><Relationship Id="rId1" Type="http://schemas.openxmlformats.org/officeDocument/2006/relationships/tags" Target="../tags/tag54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WAV"/><Relationship Id="rId2" Type="http://schemas.microsoft.com/office/2007/relationships/media" Target="../media/media78.WAV"/><Relationship Id="rId1" Type="http://schemas.openxmlformats.org/officeDocument/2006/relationships/tags" Target="../tags/tag55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WAV"/><Relationship Id="rId7" Type="http://schemas.openxmlformats.org/officeDocument/2006/relationships/image" Target="../media/image14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110/401</a:t>
            </a:r>
            <a:br>
              <a:rPr lang="en-US" dirty="0" smtClean="0"/>
            </a:br>
            <a:r>
              <a:rPr lang="en-US" dirty="0" smtClean="0"/>
              <a:t>State, Property and Java Beans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4018"/>
      </p:ext>
    </p:extLst>
  </p:cSld>
  <p:clrMapOvr>
    <a:masterClrMapping/>
  </p:clrMapOvr>
  <p:transition advTm="1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Declaring Instance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981200"/>
            <a:ext cx="56388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    …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362200"/>
            <a:ext cx="1143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Missing Code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1371600" y="2667000"/>
            <a:ext cx="10668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239000" y="3886200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Parameters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rot="10800000">
            <a:off x="5334000" y="3810000"/>
            <a:ext cx="1905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05600" y="1143000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Instance Variables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 flipV="1">
            <a:off x="4267200" y="1447800"/>
            <a:ext cx="24384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</p:cNvCxnSpPr>
          <p:nvPr/>
        </p:nvCxnSpPr>
        <p:spPr>
          <a:xfrm rot="10800000" flipV="1">
            <a:off x="4267200" y="1447800"/>
            <a:ext cx="2438400" cy="1828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24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981200"/>
            <a:ext cx="56388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    …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5867400"/>
            <a:ext cx="228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5943600"/>
            <a:ext cx="2286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Outside Access: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rot="5400000" flipH="1" flipV="1">
            <a:off x="2552700" y="3619500"/>
            <a:ext cx="3352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rot="5400000" flipH="1" flipV="1">
            <a:off x="3162300" y="4381500"/>
            <a:ext cx="19812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0"/>
          </p:cNvCxnSpPr>
          <p:nvPr/>
        </p:nvCxnSpPr>
        <p:spPr>
          <a:xfrm rot="16200000" flipV="1">
            <a:off x="2057400" y="4267200"/>
            <a:ext cx="3048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</p:cNvCxnSpPr>
          <p:nvPr/>
        </p:nvCxnSpPr>
        <p:spPr>
          <a:xfrm rot="5400000" flipH="1" flipV="1">
            <a:off x="2476500" y="4533900"/>
            <a:ext cx="2514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&quot;No&quot; Symbol 17"/>
          <p:cNvSpPr/>
          <p:nvPr/>
        </p:nvSpPr>
        <p:spPr>
          <a:xfrm>
            <a:off x="3352800" y="4267200"/>
            <a:ext cx="609600" cy="6096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029200" y="5334000"/>
            <a:ext cx="3352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dirty="0"/>
              <a:t>Variables should not be </a:t>
            </a:r>
            <a:r>
              <a:rPr lang="en-US" dirty="0" smtClean="0"/>
              <a:t>public (like hidden thoughts)</a:t>
            </a:r>
            <a:endParaRPr lang="en-US" dirty="0"/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029200" y="6035675"/>
            <a:ext cx="3352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dirty="0"/>
              <a:t>But </a:t>
            </a:r>
            <a:r>
              <a:rPr lang="en-US" dirty="0" err="1"/>
              <a:t>ObjectEditor</a:t>
            </a:r>
            <a:r>
              <a:rPr lang="en-US" dirty="0"/>
              <a:t> needs their values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1" y="1143000"/>
            <a:ext cx="3733799" cy="19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~PP89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5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8" grpId="0" animBg="1"/>
      <p:bldP spid="19" grpId="1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Accessing Instance Variables via Public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76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2385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0012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4584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36957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29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576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96594" y="5040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562600" y="274320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rot="10800000">
            <a:off x="2667000" y="2362200"/>
            <a:ext cx="49530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>
            <a:off x="5943600" y="2362200"/>
            <a:ext cx="1676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91400" y="2971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pic>
        <p:nvPicPr>
          <p:cNvPr id="41" name="~PP16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6" grpId="0"/>
      <p:bldP spid="27" grpId="0"/>
      <p:bldP spid="28" grpId="0"/>
      <p:bldP spid="33" grpId="0"/>
      <p:bldP spid="34" grpId="0"/>
      <p:bldP spid="35" grpId="0"/>
      <p:bldP spid="37" grpId="0"/>
      <p:bldP spid="42" grpId="0"/>
      <p:bldP spid="43" grpId="0"/>
      <p:bldP spid="45" grpId="0"/>
      <p:bldP spid="47" grpId="0"/>
      <p:bldP spid="48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Coding Getter and Setter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pic>
        <p:nvPicPr>
          <p:cNvPr id="22" name="~PP5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Coding Getter and Setter Methods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4582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91000" y="1371600"/>
            <a:ext cx="441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double</a:t>
            </a:r>
            <a:r>
              <a:rPr lang="en-US" sz="1600" dirty="0" smtClean="0"/>
              <a:t> </a:t>
            </a:r>
            <a:r>
              <a:rPr lang="en-US" sz="1600" dirty="0" err="1" smtClean="0"/>
              <a:t>getWeight</a:t>
            </a:r>
            <a:r>
              <a:rPr lang="en-US" sz="1600" dirty="0" smtClean="0"/>
              <a:t>()</a:t>
            </a:r>
          </a:p>
          <a:p>
            <a:r>
              <a:rPr lang="en-US" sz="1600" dirty="0" smtClean="0"/>
              <a:t>{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weight;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4191000" y="2667000"/>
            <a:ext cx="441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setWeight</a:t>
            </a:r>
            <a:r>
              <a:rPr lang="en-US" sz="1600" dirty="0" smtClean="0"/>
              <a:t>(</a:t>
            </a:r>
            <a:r>
              <a:rPr lang="en-US" sz="1600" b="1" dirty="0" smtClean="0"/>
              <a:t>double</a:t>
            </a:r>
            <a:r>
              <a:rPr lang="en-US" sz="1600" dirty="0" smtClean="0"/>
              <a:t> </a:t>
            </a:r>
            <a:r>
              <a:rPr lang="en-US" sz="1600" dirty="0" err="1" smtClean="0"/>
              <a:t>newWeight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{</a:t>
            </a:r>
          </a:p>
          <a:p>
            <a:r>
              <a:rPr lang="en-US" sz="1600" dirty="0" smtClean="0"/>
              <a:t>    weight = </a:t>
            </a:r>
            <a:r>
              <a:rPr lang="en-US" sz="1600" dirty="0" err="1" smtClean="0"/>
              <a:t>newWeight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4191000" y="4191000"/>
            <a:ext cx="19050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procedure – returns nothing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0800" y="4191000"/>
            <a:ext cx="1905000" cy="6096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4" idx="0"/>
            <a:endCxn id="41" idx="2"/>
          </p:cNvCxnSpPr>
          <p:nvPr/>
        </p:nvCxnSpPr>
        <p:spPr>
          <a:xfrm rot="5400000" flipH="1" flipV="1">
            <a:off x="4667250" y="3600450"/>
            <a:ext cx="1066800" cy="11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>
            <a:stCxn id="25" idx="0"/>
            <a:endCxn id="44" idx="2"/>
          </p:cNvCxnSpPr>
          <p:nvPr/>
        </p:nvCxnSpPr>
        <p:spPr>
          <a:xfrm rot="16200000" flipV="1">
            <a:off x="5181600" y="2019300"/>
            <a:ext cx="23622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>
            <a:off x="4953000" y="2743200"/>
            <a:ext cx="609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029200" y="1447800"/>
            <a:ext cx="6858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~PP34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41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vs. Procedure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6019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3200400"/>
            <a:ext cx="19050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procedure – returns nothing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1524000"/>
            <a:ext cx="1905000" cy="6096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  <a:endCxn id="29" idx="3"/>
          </p:cNvCxnSpPr>
          <p:nvPr/>
        </p:nvCxnSpPr>
        <p:spPr>
          <a:xfrm rot="10800000">
            <a:off x="6248400" y="2971800"/>
            <a:ext cx="381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8" name="Straight Arrow Connector 7"/>
          <p:cNvCxnSpPr>
            <a:stCxn id="6" idx="1"/>
            <a:endCxn id="23" idx="3"/>
          </p:cNvCxnSpPr>
          <p:nvPr/>
        </p:nvCxnSpPr>
        <p:spPr>
          <a:xfrm rot="10800000" flipV="1">
            <a:off x="6324600" y="1828800"/>
            <a:ext cx="3048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>
            <a:stCxn id="6" idx="1"/>
            <a:endCxn id="24" idx="3"/>
          </p:cNvCxnSpPr>
          <p:nvPr/>
        </p:nvCxnSpPr>
        <p:spPr>
          <a:xfrm rot="10800000" flipV="1">
            <a:off x="6324600" y="1828800"/>
            <a:ext cx="304800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8" name="Straight Arrow Connector 17"/>
          <p:cNvCxnSpPr>
            <a:stCxn id="5" idx="1"/>
            <a:endCxn id="31" idx="3"/>
          </p:cNvCxnSpPr>
          <p:nvPr/>
        </p:nvCxnSpPr>
        <p:spPr>
          <a:xfrm rot="10800000" flipV="1">
            <a:off x="6248400" y="3505200"/>
            <a:ext cx="381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/>
          <p:cNvSpPr/>
          <p:nvPr/>
        </p:nvSpPr>
        <p:spPr>
          <a:xfrm>
            <a:off x="1371600" y="1752600"/>
            <a:ext cx="4953000" cy="838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71600" y="3657600"/>
            <a:ext cx="4953000" cy="838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95400" y="2514600"/>
            <a:ext cx="4953000" cy="914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95400" y="4419600"/>
            <a:ext cx="4953000" cy="914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21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3" grpId="0" animBg="1"/>
      <p:bldP spid="24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vs. Procedure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" y="5638800"/>
            <a:ext cx="20574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procedure: deposit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57800" y="5638800"/>
            <a:ext cx="20574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function: withdraw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1371600" y="1371600"/>
            <a:ext cx="2133600" cy="4038600"/>
            <a:chOff x="1371600" y="1371600"/>
            <a:chExt cx="2133600" cy="4038600"/>
          </a:xfrm>
        </p:grpSpPr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1371600" y="1371600"/>
            <a:ext cx="2133600" cy="403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4" name="Clip" r:id="rId6" imgW="1610258" imgH="3431743" progId="">
                    <p:embed/>
                  </p:oleObj>
                </mc:Choice>
                <mc:Fallback>
                  <p:oleObj name="Clip" r:id="rId6" imgW="1610258" imgH="3431743" progId="">
                    <p:embed/>
                    <p:pic>
                      <p:nvPicPr>
                        <p:cNvPr id="0" name="Picture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1371600"/>
                          <a:ext cx="2133600" cy="403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3048000" y="3200400"/>
            <a:ext cx="304800" cy="106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5" name="Clip" r:id="rId8" imgW="1267919" imgH="446695" progId="">
                    <p:embed/>
                  </p:oleObj>
                </mc:Choice>
                <mc:Fallback>
                  <p:oleObj name="Clip" r:id="rId8" imgW="1267919" imgH="446695" progId="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200400"/>
                          <a:ext cx="304800" cy="106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3"/>
          <p:cNvGrpSpPr/>
          <p:nvPr/>
        </p:nvGrpSpPr>
        <p:grpSpPr>
          <a:xfrm>
            <a:off x="5257800" y="1371600"/>
            <a:ext cx="2133600" cy="4038600"/>
            <a:chOff x="3048000" y="1371600"/>
            <a:chExt cx="2133600" cy="4038600"/>
          </a:xfrm>
        </p:grpSpPr>
        <p:graphicFrame>
          <p:nvGraphicFramePr>
            <p:cNvPr id="15" name="Object 4"/>
            <p:cNvGraphicFramePr>
              <a:graphicFrameLocks noChangeAspect="1"/>
            </p:cNvGraphicFramePr>
            <p:nvPr/>
          </p:nvGraphicFramePr>
          <p:xfrm>
            <a:off x="3048000" y="1371600"/>
            <a:ext cx="2133600" cy="403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6" name="Clip" r:id="rId10" imgW="1610258" imgH="3431743" progId="">
                    <p:embed/>
                  </p:oleObj>
                </mc:Choice>
                <mc:Fallback>
                  <p:oleObj name="Clip" r:id="rId10" imgW="1610258" imgH="3431743" progId="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1371600"/>
                          <a:ext cx="2133600" cy="403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5"/>
            <p:cNvGraphicFramePr>
              <a:graphicFrameLocks noChangeAspect="1"/>
            </p:cNvGraphicFramePr>
            <p:nvPr/>
          </p:nvGraphicFramePr>
          <p:xfrm>
            <a:off x="4724400" y="3200400"/>
            <a:ext cx="304800" cy="106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7" name="Clip" r:id="rId11" imgW="1267919" imgH="446695" progId="">
                    <p:embed/>
                  </p:oleObj>
                </mc:Choice>
                <mc:Fallback>
                  <p:oleObj name="Clip" r:id="rId11" imgW="1267919" imgH="446695" progId="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4400" y="3200400"/>
                          <a:ext cx="304800" cy="106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ight Arrow 17"/>
          <p:cNvSpPr/>
          <p:nvPr/>
        </p:nvSpPr>
        <p:spPr>
          <a:xfrm rot="19451751">
            <a:off x="2917574" y="2860575"/>
            <a:ext cx="475114" cy="2286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8698390">
            <a:off x="6728178" y="2858846"/>
            <a:ext cx="475114" cy="2286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55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20743960"/>
      </p:ext>
    </p:extLst>
  </p:cSld>
  <p:clrMapOvr>
    <a:masterClrMapping/>
  </p:clrMapOvr>
  <p:transition advTm="55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vs. Impure Functions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1000" y="1219200"/>
            <a:ext cx="3733800" cy="337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/>
              <a:t>ABMICalculator</a:t>
            </a:r>
            <a:r>
              <a:rPr lang="en-US" dirty="0"/>
              <a:t> Instance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52600" y="4038600"/>
            <a:ext cx="990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33600" y="25146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  Body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2286000" y="2971800"/>
            <a:ext cx="6858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895600" y="3200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 accesses</a:t>
            </a:r>
            <a:endParaRPr lang="en-US" sz="3200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495800" y="1193800"/>
            <a:ext cx="3962400" cy="337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/>
              <a:t>ABMISpreadsheet</a:t>
            </a:r>
            <a:r>
              <a:rPr lang="en-US" dirty="0"/>
              <a:t> Instance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324600" y="1879600"/>
            <a:ext cx="20574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getWeight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648200" y="3479800"/>
            <a:ext cx="1600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477000" y="24892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  Body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5410200" y="2946400"/>
            <a:ext cx="1905000" cy="533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800600" y="2565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 accesses</a:t>
            </a:r>
            <a:endParaRPr lang="en-US" sz="3200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895600" y="4038600"/>
            <a:ext cx="990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76400" y="1828800"/>
            <a:ext cx="2286000" cy="266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600200" y="18288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 </a:t>
            </a:r>
            <a:r>
              <a:rPr lang="en-US" dirty="0" err="1" smtClean="0"/>
              <a:t>calculateBMI</a:t>
            </a:r>
            <a:endParaRPr lang="en-US" sz="3200" dirty="0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87350" y="5029200"/>
            <a:ext cx="2799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/>
              <a:t>calculateBMI</a:t>
            </a:r>
            <a:r>
              <a:rPr lang="en-US" sz="2000" dirty="0"/>
              <a:t>(77,1.77)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387350" y="6019800"/>
            <a:ext cx="2799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/>
              <a:t>calculateBMI</a:t>
            </a:r>
            <a:r>
              <a:rPr lang="en-US" sz="2000" dirty="0"/>
              <a:t>(77,1.77)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3124200" y="6019800"/>
            <a:ext cx="825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/>
              <a:t>24.57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124200" y="5029200"/>
            <a:ext cx="825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/>
              <a:t>24.57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463550" y="5562600"/>
            <a:ext cx="396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...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5334000" y="5089525"/>
            <a:ext cx="1574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/>
              <a:t>getWeight</a:t>
            </a:r>
            <a:r>
              <a:rPr lang="en-US" sz="2000" dirty="0"/>
              <a:t>()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334000" y="6156325"/>
            <a:ext cx="1574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/>
              <a:t>getWeight()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5334000" y="4708525"/>
            <a:ext cx="184056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/>
              <a:t>setWeight</a:t>
            </a:r>
            <a:r>
              <a:rPr lang="en-US" sz="2000" dirty="0"/>
              <a:t>(77)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620000" y="5089525"/>
            <a:ext cx="470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/>
              <a:t>77</a:t>
            </a: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7620000" y="6156325"/>
            <a:ext cx="470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/>
              <a:t>71</a:t>
            </a: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5410200" y="5546725"/>
            <a:ext cx="396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...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334000" y="5546725"/>
            <a:ext cx="184056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/>
              <a:t>setWeight(71)</a:t>
            </a: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2971800" y="2971800"/>
            <a:ext cx="457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36" name="~PP15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925487"/>
      </p:ext>
    </p:extLst>
  </p:cSld>
  <p:clrMapOvr>
    <a:masterClrMapping/>
  </p:clrMapOvr>
  <p:transition advTm="177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nimBg="1" autoUpdateAnimBg="0"/>
      <p:bldP spid="27" grpId="0" autoUpdateAnimBg="0"/>
      <p:bldP spid="28" grpId="0" autoUpdateAnimBg="0"/>
      <p:bldP spid="29" grpId="0" autoUpdateAnimBg="0"/>
      <p:bldP spid="30" grpId="0" animBg="1" autoUpdateAnimBg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with Side Effects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7200" y="1219200"/>
            <a:ext cx="7848600" cy="5257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ASquareAndCubeSpreadsheetWithSideEffects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getCube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"The Cube is: 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13340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 smtClean="0"/>
              <a:t>getCube</a:t>
            </a:r>
            <a:r>
              <a:rPr lang="en-US" sz="2000" dirty="0" smtClean="0"/>
              <a:t>()</a:t>
            </a:r>
            <a:endParaRPr lang="en-US" sz="2000" dirty="0"/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5267419" y="2895600"/>
            <a:ext cx="182133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 smtClean="0"/>
              <a:t>setNumber</a:t>
            </a:r>
            <a:r>
              <a:rPr lang="en-US" sz="2000" dirty="0" smtClean="0"/>
              <a:t>(5)</a:t>
            </a:r>
            <a:endParaRPr lang="en-US" sz="2000" dirty="0"/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7615133" y="3276600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257800" y="3733800"/>
            <a:ext cx="1566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 smtClean="0"/>
              <a:t>getSquare</a:t>
            </a:r>
            <a:r>
              <a:rPr lang="en-US" sz="2000" dirty="0" smtClean="0"/>
              <a:t>()</a:t>
            </a:r>
            <a:endParaRPr lang="en-US" sz="2000" dirty="0"/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7526133" y="3714690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smtClean="0"/>
              <a:t>25</a:t>
            </a:r>
            <a:endParaRPr lang="en-US" sz="2000" dirty="0"/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5257800" y="4171890"/>
            <a:ext cx="13340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err="1" smtClean="0"/>
              <a:t>getCube</a:t>
            </a:r>
            <a:r>
              <a:rPr lang="en-US" sz="2000" dirty="0" smtClean="0"/>
              <a:t>()</a:t>
            </a:r>
            <a:endParaRPr lang="en-US" sz="2000" dirty="0"/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396266" y="4171890"/>
            <a:ext cx="612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dirty="0" smtClean="0"/>
              <a:t>125</a:t>
            </a:r>
            <a:endParaRPr lang="en-US" sz="2000" dirty="0"/>
          </a:p>
        </p:txBody>
      </p:sp>
      <p:pic>
        <p:nvPicPr>
          <p:cNvPr id="13" name="~PP316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376132"/>
      </p:ext>
    </p:extLst>
  </p:cSld>
  <p:clrMapOvr>
    <a:masterClrMapping/>
  </p:clrMapOvr>
  <p:transition advTm="681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utoUpdateAnimBg="0"/>
      <p:bldP spid="6" grpId="0" animBg="1" autoUpdateAnimBg="0"/>
      <p:bldP spid="7" grpId="0" autoUpdateAnimBg="0"/>
      <p:bldP spid="8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with Side Effects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7200" y="1219200"/>
            <a:ext cx="7848600" cy="5257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ASquareAndCubeSpreadsheetWithSideEffects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getCube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"The Cube is: 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0" y="19812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Side effect: Changing global state or printing (non debugging) output in function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3962400" y="2590800"/>
            <a:ext cx="21717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3657600" y="2971800"/>
            <a:ext cx="28194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096000" y="35814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Unexpected: makes function behave like a procedure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096000" y="4876800"/>
            <a:ext cx="2514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Side effects are confusing and should be avoided in the functions you write in this course</a:t>
            </a:r>
            <a:endParaRPr lang="en-US" dirty="0"/>
          </a:p>
        </p:txBody>
      </p:sp>
      <p:pic>
        <p:nvPicPr>
          <p:cNvPr id="13" name="~PP17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376132"/>
      </p:ext>
    </p:extLst>
  </p:cSld>
  <p:clrMapOvr>
    <a:masterClrMapping/>
  </p:clrMapOvr>
  <p:transition advTm="178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4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124579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Function”ness</a:t>
            </a:r>
            <a:r>
              <a:rPr lang="en-US" smtClean="0"/>
              <a:t>” of </a:t>
            </a:r>
            <a:r>
              <a:rPr lang="en-US" dirty="0" smtClean="0"/>
              <a:t>Method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-1866900" y="3543300"/>
            <a:ext cx="480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8200" y="4953000"/>
            <a:ext cx="5486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Procedure: returns nothing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5410200"/>
            <a:ext cx="548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Reads/writes global variables/produces output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1143000"/>
            <a:ext cx="3886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Pure Function: computes a value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1600200"/>
            <a:ext cx="7010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Does  not access global variables or produce (non-debug) output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2438400"/>
            <a:ext cx="624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Impure Function without side effects: computes a value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2895600"/>
            <a:ext cx="7010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Does  not write global variables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200" y="3733800"/>
            <a:ext cx="6705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Impure Function with side effects: computes a value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200" y="4191000"/>
            <a:ext cx="6705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dirty="0" smtClean="0"/>
              <a:t>Reads/writes global variables or produces (non-debug) output</a:t>
            </a:r>
          </a:p>
        </p:txBody>
      </p:sp>
      <p:sp>
        <p:nvSpPr>
          <p:cNvPr id="12" name="Multiply 11"/>
          <p:cNvSpPr/>
          <p:nvPr/>
        </p:nvSpPr>
        <p:spPr>
          <a:xfrm>
            <a:off x="6781800" y="3733800"/>
            <a:ext cx="1066800" cy="914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063103"/>
      </p:ext>
    </p:extLst>
  </p:cSld>
  <p:clrMapOvr>
    <a:masterClrMapping/>
  </p:clrMapOvr>
  <p:transition advTm="96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~PP14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Read-only and Editable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1910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Getter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9800" y="46482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 method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rot="10800000">
            <a:off x="3124200" y="2895600"/>
            <a:ext cx="289560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rot="10800000">
            <a:off x="4724400" y="4191000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53000" y="60198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3962400" y="4343400"/>
            <a:ext cx="16764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60960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495300" y="415290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219200" y="58674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00" y="60198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Violates Bean convention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0400" y="16764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553200" y="5257800"/>
            <a:ext cx="1905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convention:</a:t>
            </a:r>
          </a:p>
          <a:p>
            <a:pPr algn="ctr"/>
            <a:r>
              <a:rPr lang="en-US" dirty="0" smtClean="0"/>
              <a:t>For humans and tools</a:t>
            </a:r>
            <a:endParaRPr lang="en-US" dirty="0"/>
          </a:p>
        </p:txBody>
      </p:sp>
      <p:pic>
        <p:nvPicPr>
          <p:cNvPr id="31" name="~PP10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20" grpId="0" animBg="1"/>
      <p:bldP spid="21" grpId="0" animBg="1"/>
      <p:bldP spid="28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Read-only and Editable Properties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1910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Getter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9800" y="46482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 method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rot="10800000">
            <a:off x="3124200" y="2895600"/>
            <a:ext cx="289560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rot="10800000">
            <a:off x="4724400" y="4191000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53000" y="60198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3962400" y="4343400"/>
            <a:ext cx="16764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60960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495300" y="415290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219200" y="58674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00" y="60198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Violates Bean convention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0400" y="16764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553200" y="5257800"/>
            <a:ext cx="1905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convention:</a:t>
            </a:r>
          </a:p>
          <a:p>
            <a:pPr algn="ctr"/>
            <a:r>
              <a:rPr lang="en-US" dirty="0" smtClean="0"/>
              <a:t>For humans and tools</a:t>
            </a:r>
            <a:endParaRPr lang="en-US" dirty="0"/>
          </a:p>
        </p:txBody>
      </p:sp>
      <p:pic>
        <p:nvPicPr>
          <p:cNvPr id="33" name="~PP25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00223"/>
      </p:ext>
    </p:extLst>
  </p:cSld>
  <p:clrMapOvr>
    <a:masterClrMapping/>
  </p:clrMapOvr>
  <p:transition advTm="207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3622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9386" y="40767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56388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pic>
        <p:nvPicPr>
          <p:cNvPr id="10" name="~PP13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670443"/>
      </p:ext>
    </p:extLst>
  </p:cSld>
  <p:clrMapOvr>
    <a:masterClrMapping/>
  </p:clrMapOvr>
  <p:transition advTm="1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Property Manipulation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48006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00200"/>
            <a:ext cx="3733799" cy="19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810000"/>
            <a:ext cx="3733799" cy="19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rot="10800000">
            <a:off x="3581400" y="2133600"/>
            <a:ext cx="2590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581400" y="2590800"/>
            <a:ext cx="2590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3276600" y="2895600"/>
            <a:ext cx="2895600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10200" y="4724400"/>
            <a:ext cx="2971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5105400" y="4648200"/>
            <a:ext cx="1066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3581400" y="3962400"/>
            <a:ext cx="2590800" cy="839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3276600" y="5105400"/>
            <a:ext cx="2895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429000" y="2286000"/>
            <a:ext cx="27432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277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539852"/>
      </p:ext>
    </p:extLst>
  </p:cSld>
  <p:clrMapOvr>
    <a:masterClrMapping/>
  </p:clrMapOvr>
  <p:transition advTm="898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Method Calls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14400"/>
            <a:ext cx="48006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 Called”);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 Called”);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 Called”);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 Called”);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 Called”);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00200"/>
            <a:ext cx="4191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2590800"/>
            <a:ext cx="4191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3810000"/>
            <a:ext cx="4191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800600"/>
            <a:ext cx="4191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5715000"/>
            <a:ext cx="4191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0" y="1804840"/>
            <a:ext cx="175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Debug output</a:t>
            </a:r>
            <a:endParaRPr lang="en-US" dirty="0"/>
          </a:p>
        </p:txBody>
      </p:sp>
      <p:pic>
        <p:nvPicPr>
          <p:cNvPr id="12" name="~PP140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63225"/>
      </p:ext>
    </p:extLst>
  </p:cSld>
  <p:clrMapOvr>
    <a:masterClrMapping/>
  </p:clrMapOvr>
  <p:transition advTm="35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Trace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447800"/>
            <a:ext cx="52472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ight Arrow 3"/>
          <p:cNvSpPr/>
          <p:nvPr/>
        </p:nvSpPr>
        <p:spPr>
          <a:xfrm>
            <a:off x="1219200" y="23622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0" y="3581400"/>
            <a:ext cx="6629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</a:t>
            </a:r>
            <a:r>
              <a:rPr lang="en-US" dirty="0" err="1" smtClean="0"/>
              <a:t>getWeight</a:t>
            </a:r>
            <a:r>
              <a:rPr lang="en-US" dirty="0" smtClean="0"/>
              <a:t>() call made by the undo-redo mechanism in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162800" y="1828800"/>
            <a:ext cx="228600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6" idx="2"/>
          </p:cNvCxnSpPr>
          <p:nvPr/>
        </p:nvCxnSpPr>
        <p:spPr>
          <a:xfrm>
            <a:off x="3276600" y="2362200"/>
            <a:ext cx="388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6600" y="1828800"/>
            <a:ext cx="388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7162800" y="2362200"/>
            <a:ext cx="2286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76600" y="3275012"/>
            <a:ext cx="388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2362200"/>
            <a:ext cx="388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43800" y="1905000"/>
            <a:ext cx="1066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543800" y="2590800"/>
            <a:ext cx="1066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 weight</a:t>
            </a:r>
            <a:endParaRPr lang="en-US" dirty="0"/>
          </a:p>
        </p:txBody>
      </p:sp>
      <p:pic>
        <p:nvPicPr>
          <p:cNvPr id="16" name="~PP34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471428"/>
      </p:ext>
    </p:extLst>
  </p:cSld>
  <p:clrMapOvr>
    <a:masterClrMapping/>
  </p:clrMapOvr>
  <p:transition advTm="206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Displaying and then Changing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1534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ABMISpreadsheetManipulatedByMainAndObjectEditor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main (String[]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(1.77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(75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42678" y="4092498"/>
            <a:ext cx="3775617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Setters not called  through </a:t>
            </a:r>
            <a:r>
              <a:rPr lang="en-US" dirty="0" err="1" smtClean="0"/>
              <a:t>ObjectEditor</a:t>
            </a:r>
            <a:r>
              <a:rPr lang="en-US" dirty="0" smtClean="0"/>
              <a:t>, so it does not know it should refresh</a:t>
            </a:r>
            <a:endParaRPr lang="en-US" dirty="0"/>
          </a:p>
        </p:txBody>
      </p:sp>
      <p:pic>
        <p:nvPicPr>
          <p:cNvPr id="6" name="~PP66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395033"/>
      </p:ext>
    </p:extLst>
  </p:cSld>
  <p:clrMapOvr>
    <a:masterClrMapping/>
  </p:clrMapOvr>
  <p:transition advTm="210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Refreshing </a:t>
            </a:r>
            <a:r>
              <a:rPr lang="en-US" dirty="0" err="1" smtClean="0"/>
              <a:t>ObjectEditor</a:t>
            </a:r>
            <a:r>
              <a:rPr lang="en-US" dirty="0" smtClean="0"/>
              <a:t> from 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1534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ABMISpreadsheetRefreshedByMain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main (String[]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(1.77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(75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1970" y="4419600"/>
            <a:ext cx="3775617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ways to refresh we will learn later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7" y="3438293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3" y="6396851"/>
            <a:ext cx="6667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~PP364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874039"/>
      </p:ext>
    </p:extLst>
  </p:cSld>
  <p:clrMapOvr>
    <a:masterClrMapping/>
  </p:clrMapOvr>
  <p:transition advTm="71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9600" y="990600"/>
            <a:ext cx="7620000" cy="251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886200"/>
            <a:ext cx="7620000" cy="251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BMICalculatorTester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</a:t>
            </a:r>
            <a:r>
              <a:rPr lang="en-US" dirty="0" err="1" smtClean="0">
                <a:solidFill>
                  <a:schemeClr val="tx1"/>
                </a:solidFill>
              </a:rPr>
              <a:t>ABMICalculator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bmiCalculator.calculateBMI</a:t>
            </a:r>
            <a:r>
              <a:rPr lang="en-US" dirty="0" smtClean="0">
                <a:solidFill>
                  <a:schemeClr val="tx1"/>
                </a:solidFill>
              </a:rPr>
              <a:t>(75, 1.77));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0" y="25146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Formal Parameters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6153150" y="1619250"/>
            <a:ext cx="457200" cy="1333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991350" y="2114550"/>
            <a:ext cx="4572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48400" y="39624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Actual Parameters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7162800" y="4953000"/>
            <a:ext cx="6096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896100" y="5067300"/>
            <a:ext cx="6858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52600" y="2514600"/>
            <a:ext cx="1981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Instance Method)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rot="16200000" flipV="1">
            <a:off x="2019300" y="1790700"/>
            <a:ext cx="4572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76250" y="3352800"/>
            <a:ext cx="25527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r>
              <a:rPr lang="en-US" dirty="0" smtClean="0"/>
              <a:t> type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82962" y="3352800"/>
            <a:ext cx="2332038" cy="962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variable that holds instances of </a:t>
            </a:r>
            <a:r>
              <a:rPr lang="en-US" smtClean="0"/>
              <a:t>ABMICalculator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24000" y="4038600"/>
            <a:ext cx="499642" cy="1200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99160" y="4286189"/>
            <a:ext cx="499642" cy="9526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~PP79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8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20" grpId="0" animBg="1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Demoing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143000"/>
            <a:ext cx="80010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ABMISpreadsheetAnimatingDemoer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(1.77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(75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editor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(5000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(70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(5000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(5000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5791200"/>
            <a:ext cx="4690017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ThreadSupport</a:t>
            </a:r>
            <a:r>
              <a:rPr lang="en-US" dirty="0" smtClean="0"/>
              <a:t>() makes program wait for specified number of milliseconds</a:t>
            </a:r>
            <a:endParaRPr lang="en-US" dirty="0"/>
          </a:p>
        </p:txBody>
      </p:sp>
      <p:pic>
        <p:nvPicPr>
          <p:cNvPr id="4" name="bmirefresh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95900" y="3657600"/>
            <a:ext cx="2933700" cy="1562100"/>
          </a:xfrm>
          <a:prstGeom prst="rect">
            <a:avLst/>
          </a:prstGeom>
        </p:spPr>
      </p:pic>
      <p:pic>
        <p:nvPicPr>
          <p:cNvPr id="6" name="~PP3915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694108"/>
      </p:ext>
    </p:extLst>
  </p:cSld>
  <p:clrMapOvr>
    <a:masterClrMapping/>
  </p:clrMapOvr>
  <p:transition advTm="25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4753708"/>
            <a:ext cx="6857999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hlinkClick r:id="rId5"/>
              </a:rPr>
              <a:t>https://www.youtube.com/watch?v=dYfSuP3Io8I&amp;feature=plcp</a:t>
            </a:r>
            <a:endParaRPr lang="en-US" dirty="0"/>
          </a:p>
        </p:txBody>
      </p:sp>
      <p:pic>
        <p:nvPicPr>
          <p:cNvPr id="5" name="~PP29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707960"/>
      </p:ext>
    </p:extLst>
  </p:cSld>
  <p:clrMapOvr>
    <a:masterClrMapping/>
  </p:clrMapOvr>
  <p:transition advTm="7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Classification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0574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40386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53340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2200" y="20574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24384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0" y="36576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72200" y="40386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51816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72200" y="55626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Dependent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8194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72200" y="44196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59436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Computed</a:t>
            </a:r>
            <a:endParaRPr lang="en-US" dirty="0"/>
          </a:p>
        </p:txBody>
      </p:sp>
      <p:pic>
        <p:nvPicPr>
          <p:cNvPr id="19" name="~PP7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702161"/>
      </p:ext>
    </p:extLst>
  </p:cSld>
  <p:clrMapOvr>
    <a:masterClrMapping/>
  </p:clrMapOvr>
  <p:transition advTm="128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getHowTall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setHowTall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hght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</a:t>
            </a:r>
            <a:r>
              <a:rPr lang="en-US" sz="1600" dirty="0" err="1" smtClean="0">
                <a:solidFill>
                  <a:schemeClr val="tx1"/>
                </a:solidFill>
              </a:rPr>
              <a:t>hght</a:t>
            </a:r>
            <a:r>
              <a:rPr lang="en-US" sz="1600" dirty="0" smtClean="0">
                <a:solidFill>
                  <a:schemeClr val="tx1"/>
                </a:solidFill>
              </a:rPr>
              <a:t>*</a:t>
            </a:r>
            <a:r>
              <a:rPr lang="en-US" sz="1600" dirty="0" err="1" smtClean="0">
                <a:solidFill>
                  <a:schemeClr val="tx1"/>
                </a:solidFill>
              </a:rPr>
              <a:t>hght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3622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HowTall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43434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56388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33600" y="2057400"/>
            <a:ext cx="762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71800" y="2286000"/>
            <a:ext cx="1143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67000" y="3048000"/>
            <a:ext cx="1143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~PP35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1524000"/>
            <a:ext cx="5791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 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    public double</a:t>
            </a:r>
            <a:r>
              <a:rPr lang="en-US" dirty="0" smtClean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 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	           </a:t>
            </a:r>
            <a:r>
              <a:rPr lang="en-US" b="1" dirty="0" smtClean="0"/>
              <a:t>double</a:t>
            </a:r>
            <a:r>
              <a:rPr lang="en-US" dirty="0" smtClean="0"/>
              <a:t> height)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return</a:t>
            </a:r>
            <a:r>
              <a:rPr lang="en-US" dirty="0" smtClean="0"/>
              <a:t> weight/ (height * height);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962400"/>
            <a:ext cx="37719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429000" y="55626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Properties</a:t>
            </a:r>
            <a:endParaRPr lang="en-US" dirty="0"/>
          </a:p>
        </p:txBody>
      </p:sp>
      <p:pic>
        <p:nvPicPr>
          <p:cNvPr id="8" name="~PP38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No_Pattern</a:t>
            </a:r>
            <a:r>
              <a:rPr lang="en-US" dirty="0" smtClean="0"/>
              <a:t> Annotation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8481" y="1524000"/>
            <a:ext cx="7894638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>
              <a:spcBef>
                <a:spcPct val="0"/>
              </a:spcBef>
            </a:pPr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util.annotations.StructurePattern</a:t>
            </a:r>
            <a:endParaRPr lang="en-US" dirty="0">
              <a:solidFill>
                <a:srgbClr val="646464"/>
              </a:solidFill>
              <a:latin typeface="Courier New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NO_PATTERN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  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    public double</a:t>
            </a:r>
            <a:r>
              <a:rPr lang="en-US" dirty="0" smtClean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 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		           </a:t>
            </a:r>
            <a:r>
              <a:rPr lang="en-US" b="1" dirty="0" smtClean="0"/>
              <a:t>double</a:t>
            </a:r>
            <a:r>
              <a:rPr lang="en-US" dirty="0" smtClean="0"/>
              <a:t> height)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return</a:t>
            </a:r>
            <a:r>
              <a:rPr lang="en-US" dirty="0" smtClean="0"/>
              <a:t> weight/ (height * height);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44815"/>
            <a:ext cx="37719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231176" y="4218476"/>
            <a:ext cx="442546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Available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60838" y="5105400"/>
            <a:ext cx="4572000" cy="1110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Structure(&lt;</a:t>
            </a:r>
            <a:r>
              <a:rPr lang="en-US" dirty="0" err="1" smtClean="0"/>
              <a:t>PatternName</a:t>
            </a:r>
            <a:r>
              <a:rPr lang="en-US" dirty="0" smtClean="0"/>
              <a:t>&gt;) before class  asserts that the class is following the pattern.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37038" y="3124200"/>
            <a:ext cx="4419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 is like a comment except it is typed and available at runtime </a:t>
            </a:r>
            <a:endParaRPr lang="en-US" dirty="0"/>
          </a:p>
        </p:txBody>
      </p:sp>
      <p:pic>
        <p:nvPicPr>
          <p:cNvPr id="9" name="~PP17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857724"/>
      </p:ext>
    </p:extLst>
  </p:cSld>
  <p:clrMapOvr>
    <a:masterClrMapping/>
  </p:clrMapOvr>
  <p:transition advTm="173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 Annotation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7724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util.annotations.StructurePattern</a:t>
            </a:r>
            <a:endParaRPr lang="en-US" sz="1600" dirty="0">
              <a:solidFill>
                <a:srgbClr val="646464"/>
              </a:solidFill>
              <a:latin typeface="Courier New"/>
            </a:endParaRPr>
          </a:p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BEAN_PATTERN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0907" y="2743200"/>
            <a:ext cx="2907323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pattern annotation?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22631" y="3470031"/>
            <a:ext cx="294249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10908" y="4191000"/>
            <a:ext cx="3018692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Efficiency: OE does not need to look for pattern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22631" y="5327284"/>
            <a:ext cx="3018692" cy="1043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Errors/warnings: Can give error message if pattern not followed</a:t>
            </a:r>
            <a:endParaRPr lang="en-US" dirty="0"/>
          </a:p>
        </p:txBody>
      </p:sp>
      <p:pic>
        <p:nvPicPr>
          <p:cNvPr id="10" name="~PP3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625132"/>
      </p:ext>
    </p:extLst>
  </p:cSld>
  <p:clrMapOvr>
    <a:masterClrMapping/>
  </p:clrMapOvr>
  <p:transition advTm="96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7467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ABMISpreadsheetNotFollowingBeanConventions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75;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set(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95625"/>
            <a:ext cx="33909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38750" y="4876800"/>
            <a:ext cx="2971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system catch these errors?</a:t>
            </a:r>
            <a:endParaRPr lang="en-US" dirty="0"/>
          </a:p>
        </p:txBody>
      </p:sp>
      <p:pic>
        <p:nvPicPr>
          <p:cNvPr id="7" name="~PP37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602940"/>
      </p:ext>
    </p:extLst>
  </p:cSld>
  <p:clrMapOvr>
    <a:masterClrMapping/>
  </p:clrMapOvr>
  <p:transition advTm="22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(Editable) Property Name Annotations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74676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util.annotations.EditablePropertyNames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util.annotations.PropertyNames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BEAN_PATTERN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PropertyNames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({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"BMI"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})</a:t>
            </a:r>
          </a:p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EditablePropertyNames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({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})</a:t>
            </a:r>
            <a:endParaRPr lang="en-US" sz="16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ABMISpreadsheetNotFollowingBeanConventions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75;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set(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6" y="4267200"/>
            <a:ext cx="8705064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0" y="1752600"/>
            <a:ext cx="3200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08" y="2895600"/>
            <a:ext cx="3467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20893" y="3449515"/>
            <a:ext cx="2652215" cy="44547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49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295697"/>
      </p:ext>
    </p:extLst>
  </p:cSld>
  <p:clrMapOvr>
    <a:masterClrMapping/>
  </p:clrMapOvr>
  <p:transition advTm="155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7467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BEAN_PATTERN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PropertyNames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({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"BMI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})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EditablePropertyNames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({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})</a:t>
            </a:r>
            <a:endParaRPr lang="en-US" sz="16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ABMISpreadsheetNotFollowingBeanConventions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75;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set(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1143000"/>
            <a:ext cx="32004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85" y="3200400"/>
            <a:ext cx="3476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91585" y="3745523"/>
            <a:ext cx="2652215" cy="44547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38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07987"/>
      </p:ext>
    </p:extLst>
  </p:cSld>
  <p:clrMapOvr>
    <a:masterClrMapping/>
  </p:clrMapOvr>
  <p:transition advTm="13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90600"/>
            <a:ext cx="73152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497392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5715000" y="3886200"/>
            <a:ext cx="2667000" cy="2590800"/>
            <a:chOff x="4080" y="2688"/>
            <a:chExt cx="1680" cy="1632"/>
          </a:xfrm>
        </p:grpSpPr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4080" y="2688"/>
              <a:ext cx="1680" cy="16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5040" y="3072"/>
              <a:ext cx="576" cy="11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4224" y="3264"/>
              <a:ext cx="571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dirty="0"/>
                <a:t>weight</a:t>
              </a: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040" y="3264"/>
              <a:ext cx="5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4224" y="3552"/>
              <a:ext cx="54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/>
                <a:t>height</a:t>
              </a:r>
            </a:p>
          </p:txBody>
        </p:sp>
        <p:sp>
          <p:nvSpPr>
            <p:cNvPr id="12" name="Text Box 38"/>
            <p:cNvSpPr txBox="1">
              <a:spLocks noChangeArrowheads="1"/>
            </p:cNvSpPr>
            <p:nvPr/>
          </p:nvSpPr>
          <p:spPr bwMode="auto">
            <a:xfrm>
              <a:off x="5040" y="3552"/>
              <a:ext cx="5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4128" y="2736"/>
              <a:ext cx="768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variables</a:t>
              </a:r>
              <a:endParaRPr lang="en-US" dirty="0"/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5005" y="2736"/>
              <a:ext cx="707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memory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172200" y="25146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81400" y="59436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04800" y="3352800"/>
            <a:ext cx="175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Invoke </a:t>
            </a:r>
            <a:r>
              <a:rPr lang="en-US" dirty="0" err="1" smtClean="0"/>
              <a:t>calculateBMI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1400" y="59436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Actual Parameters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172200" y="25146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Formal Parameters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rot="16200000" flipV="1">
            <a:off x="6153150" y="1619250"/>
            <a:ext cx="457200" cy="1333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</p:cNvCxnSpPr>
          <p:nvPr/>
        </p:nvCxnSpPr>
        <p:spPr>
          <a:xfrm rot="5400000" flipH="1" flipV="1">
            <a:off x="6991350" y="2114550"/>
            <a:ext cx="4572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0" idx="0"/>
          </p:cNvCxnSpPr>
          <p:nvPr/>
        </p:nvCxnSpPr>
        <p:spPr>
          <a:xfrm rot="16200000" flipV="1">
            <a:off x="3752850" y="5238750"/>
            <a:ext cx="990600" cy="419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0" idx="0"/>
          </p:cNvCxnSpPr>
          <p:nvPr/>
        </p:nvCxnSpPr>
        <p:spPr>
          <a:xfrm rot="16200000" flipV="1">
            <a:off x="3829051" y="5314951"/>
            <a:ext cx="761998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3352800" y="2514600"/>
            <a:ext cx="2667000" cy="17526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810000" y="2133600"/>
            <a:ext cx="3352800" cy="28956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7239000" y="4800600"/>
            <a:ext cx="9144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dirty="0" smtClean="0"/>
              <a:t>74.98</a:t>
            </a:r>
            <a:endParaRPr lang="en-US" dirty="0"/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7239000" y="5268912"/>
            <a:ext cx="9144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dirty="0" smtClean="0"/>
              <a:t>1.94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819400" y="35052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assigned</a:t>
            </a:r>
            <a:endParaRPr lang="en-US" dirty="0"/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533400" y="6172200"/>
            <a:ext cx="7543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Each time formal parameters are assigned new actual parameters</a:t>
            </a:r>
            <a:endParaRPr lang="en-US" dirty="0"/>
          </a:p>
        </p:txBody>
      </p:sp>
      <p:pic>
        <p:nvPicPr>
          <p:cNvPr id="32" name="~PP19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235238"/>
      </p:ext>
    </p:extLst>
  </p:cSld>
  <p:clrMapOvr>
    <a:masterClrMapping/>
  </p:clrMapOvr>
  <p:transition advTm="163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3657600"/>
            <a:ext cx="8534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990600"/>
            <a:ext cx="85344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3400" y="4953000"/>
            <a:ext cx="434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(“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 called”);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5410200"/>
            <a:ext cx="434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4953000"/>
            <a:ext cx="41148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(String </a:t>
            </a:r>
            <a:r>
              <a:rPr lang="en-US" dirty="0" err="1" smtClean="0">
                <a:solidFill>
                  <a:schemeClr val="tx1"/>
                </a:solidFill>
              </a:rPr>
              <a:t>val</a:t>
            </a:r>
            <a:r>
              <a:rPr lang="en-US" dirty="0" smtClean="0">
                <a:solidFill>
                  <a:schemeClr val="tx1"/>
                </a:solidFill>
              </a:rPr>
              <a:t>) {…}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5410200"/>
            <a:ext cx="41148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val</a:t>
            </a:r>
            <a:r>
              <a:rPr lang="en-US" dirty="0" smtClean="0">
                <a:solidFill>
                  <a:schemeClr val="tx1"/>
                </a:solidFill>
              </a:rPr>
              <a:t>) {…}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3733800"/>
            <a:ext cx="1447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Operation Definitions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28800" y="3733800"/>
            <a:ext cx="2209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 of actual parameters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53200" y="3733800"/>
            <a:ext cx="205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different operations with the same name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rot="10800000" flipV="1">
            <a:off x="6019800" y="4191000"/>
            <a:ext cx="533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</p:cNvCxnSpPr>
          <p:nvPr/>
        </p:nvCxnSpPr>
        <p:spPr>
          <a:xfrm rot="10800000" flipV="1">
            <a:off x="6096000" y="4191000"/>
            <a:ext cx="4572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29200" y="3886200"/>
            <a:ext cx="9144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495800" y="4343400"/>
            <a:ext cx="9144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rot="16200000" flipH="1">
            <a:off x="5372100" y="4229100"/>
            <a:ext cx="8382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2"/>
          </p:cNvCxnSpPr>
          <p:nvPr/>
        </p:nvCxnSpPr>
        <p:spPr>
          <a:xfrm rot="16200000" flipH="1">
            <a:off x="5829300" y="3848100"/>
            <a:ext cx="8382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553200" y="1066800"/>
            <a:ext cx="205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different words with the same name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895600" y="1524000"/>
            <a:ext cx="26670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Look at that plane fly.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95600" y="2286000"/>
            <a:ext cx="27432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The fly is bothering me.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7" name="Object 32"/>
          <p:cNvGraphicFramePr>
            <a:graphicFrameLocks noChangeAspect="1"/>
          </p:cNvGraphicFramePr>
          <p:nvPr/>
        </p:nvGraphicFramePr>
        <p:xfrm>
          <a:off x="457200" y="1143000"/>
          <a:ext cx="11080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0" name="Clip" r:id="rId6" imgW="1484986" imgH="1719986" progId="">
                  <p:embed/>
                </p:oleObj>
              </mc:Choice>
              <mc:Fallback>
                <p:oleObj name="Clip" r:id="rId6" imgW="1484986" imgH="1719986" progId="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3000"/>
                        <a:ext cx="110807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3"/>
          <p:cNvGraphicFramePr>
            <a:graphicFrameLocks noChangeAspect="1"/>
          </p:cNvGraphicFramePr>
          <p:nvPr/>
        </p:nvGraphicFramePr>
        <p:xfrm>
          <a:off x="609600" y="2286000"/>
          <a:ext cx="7191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1" name="Clip" r:id="rId8" imgW="515722" imgH="547726" progId="">
                  <p:embed/>
                </p:oleObj>
              </mc:Choice>
              <mc:Fallback>
                <p:oleObj name="Clip" r:id="rId8" imgW="515722" imgH="547726" progId="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86000"/>
                        <a:ext cx="71913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>
            <a:stCxn id="34" idx="1"/>
          </p:cNvCxnSpPr>
          <p:nvPr/>
        </p:nvCxnSpPr>
        <p:spPr>
          <a:xfrm rot="10800000" flipV="1">
            <a:off x="5410200" y="1524000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4" idx="1"/>
          </p:cNvCxnSpPr>
          <p:nvPr/>
        </p:nvCxnSpPr>
        <p:spPr>
          <a:xfrm rot="10800000" flipV="1">
            <a:off x="5486400" y="1524000"/>
            <a:ext cx="1066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~PP37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9" grpId="0" animBg="1"/>
      <p:bldP spid="14" grpId="0" animBg="1"/>
      <p:bldP spid="15" grpId="0" animBg="1"/>
      <p:bldP spid="21" grpId="0" animBg="1"/>
      <p:bldP spid="22" grpId="0" animBg="1"/>
      <p:bldP spid="34" grpId="0" animBg="1"/>
      <p:bldP spid="35" grpId="0" animBg="1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</a:t>
            </a:r>
            <a:r>
              <a:rPr lang="en-US" dirty="0" err="1" smtClean="0"/>
              <a:t>Println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657600"/>
            <a:ext cx="8534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4114800"/>
            <a:ext cx="43434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(“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 called”);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4495800"/>
            <a:ext cx="43434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5181600"/>
            <a:ext cx="73152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(“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 called” +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5562600"/>
            <a:ext cx="18288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  + 6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3886200"/>
            <a:ext cx="1752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Operator Overloading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 rot="5400000">
            <a:off x="6305550" y="3905250"/>
            <a:ext cx="762000" cy="194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 rot="5400000">
            <a:off x="5657850" y="3714750"/>
            <a:ext cx="1219200" cy="278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295400"/>
            <a:ext cx="4954280" cy="184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~PP375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010206"/>
      </p:ext>
    </p:extLst>
  </p:cSld>
  <p:clrMapOvr>
    <a:masterClrMapping/>
  </p:clrMapOvr>
  <p:transition advTm="143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Ambiguous Context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3657600"/>
            <a:ext cx="8534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43400" y="4953000"/>
            <a:ext cx="434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(“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 called”);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5410200"/>
            <a:ext cx="434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4953000"/>
            <a:ext cx="41148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(String </a:t>
            </a:r>
            <a:r>
              <a:rPr lang="en-US" dirty="0" err="1" smtClean="0">
                <a:solidFill>
                  <a:schemeClr val="tx1"/>
                </a:solidFill>
              </a:rPr>
              <a:t>val</a:t>
            </a:r>
            <a:r>
              <a:rPr lang="en-US" dirty="0" smtClean="0">
                <a:solidFill>
                  <a:schemeClr val="tx1"/>
                </a:solidFill>
              </a:rPr>
              <a:t>) {…}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410200"/>
            <a:ext cx="41148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(String </a:t>
            </a:r>
            <a:r>
              <a:rPr lang="en-US" dirty="0" err="1" smtClean="0">
                <a:solidFill>
                  <a:schemeClr val="tx1"/>
                </a:solidFill>
              </a:rPr>
              <a:t>val</a:t>
            </a:r>
            <a:r>
              <a:rPr lang="en-US" dirty="0" smtClean="0">
                <a:solidFill>
                  <a:schemeClr val="tx1"/>
                </a:solidFill>
              </a:rPr>
              <a:t>) {…}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990600"/>
            <a:ext cx="85344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213" name="Object 37"/>
          <p:cNvGraphicFramePr>
            <a:graphicFrameLocks noChangeAspect="1"/>
          </p:cNvGraphicFramePr>
          <p:nvPr/>
        </p:nvGraphicFramePr>
        <p:xfrm>
          <a:off x="609600" y="1143000"/>
          <a:ext cx="1600200" cy="1072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2" name="Document" r:id="rId6" imgW="3289110" imgH="2119952" progId="Word.Document.8">
                  <p:embed/>
                </p:oleObj>
              </mc:Choice>
              <mc:Fallback>
                <p:oleObj name="Document" r:id="rId6" imgW="3289110" imgH="2119952" progId="Word.Document.8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3000"/>
                        <a:ext cx="1600200" cy="1072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14" name="Object 38"/>
          <p:cNvGraphicFramePr>
            <a:graphicFrameLocks noChangeAspect="1"/>
          </p:cNvGraphicFramePr>
          <p:nvPr/>
        </p:nvGraphicFramePr>
        <p:xfrm>
          <a:off x="584785" y="2286000"/>
          <a:ext cx="1625015" cy="122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3" r:id="rId8" imgW="2465696" imgH="1915236" progId="">
                  <p:embed/>
                </p:oleObj>
              </mc:Choice>
              <mc:Fallback>
                <p:oleObj r:id="rId8" imgW="2465696" imgH="1915236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785" y="2286000"/>
                        <a:ext cx="1625015" cy="1225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276600" y="1447800"/>
            <a:ext cx="38100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Time flies like an arrow.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2590800"/>
            <a:ext cx="38100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Fruit flies like an orange.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3733800"/>
            <a:ext cx="1447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Operation Definitions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28800" y="3733800"/>
            <a:ext cx="304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cannot use context to disambiguate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6172200"/>
            <a:ext cx="4038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Defining two versions of a method ?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43400" y="6172200"/>
            <a:ext cx="4038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is overloading useful?</a:t>
            </a:r>
            <a:endParaRPr lang="en-US" dirty="0"/>
          </a:p>
        </p:txBody>
      </p:sp>
      <p:pic>
        <p:nvPicPr>
          <p:cNvPr id="18" name="~PP31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2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Inconsistent BMI State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124075"/>
            <a:ext cx="3448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38200" y="1447800"/>
            <a:ext cx="7391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ObjectEditor.edit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());</a:t>
            </a:r>
            <a:endParaRPr lang="en-US" dirty="0"/>
          </a:p>
        </p:txBody>
      </p:sp>
      <p:pic>
        <p:nvPicPr>
          <p:cNvPr id="6" name="~PP18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Fixing Inconsistent BMI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668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aBMISpreadsheet.setHeight</a:t>
            </a:r>
            <a:r>
              <a:rPr lang="en-US" dirty="0" smtClean="0"/>
              <a:t>(1.77);</a:t>
            </a:r>
          </a:p>
          <a:p>
            <a:r>
              <a:rPr lang="en-US" dirty="0" err="1" smtClean="0"/>
              <a:t>aBMISpreadsheet.setWeight</a:t>
            </a:r>
            <a:r>
              <a:rPr lang="en-US" dirty="0" smtClean="0"/>
              <a:t>(75.0);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133600"/>
            <a:ext cx="342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5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Consistent BMI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668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</a:t>
            </a:r>
          </a:p>
          <a:p>
            <a:r>
              <a:rPr lang="en-US" dirty="0" smtClean="0"/>
              <a:t>                                                                               1.77, 75.0);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133600"/>
            <a:ext cx="342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3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5791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class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double</a:t>
            </a:r>
            <a:r>
              <a:rPr lang="en-US" sz="1500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        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theInitialHeight</a:t>
            </a:r>
            <a:r>
              <a:rPr lang="en-US" sz="1500" dirty="0" smtClean="0">
                <a:solidFill>
                  <a:schemeClr val="tx1"/>
                </a:solidFill>
              </a:rPr>
              <a:t>,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setWeight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theInitialWeight</a:t>
            </a:r>
            <a:r>
              <a:rPr lang="en-US" sz="1600" dirty="0" smtClean="0"/>
              <a:t>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getHeight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setHeight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height =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getWeight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setWeight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weight =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getBMI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}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981200"/>
            <a:ext cx="28194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1905000"/>
            <a:ext cx="24384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Calling setter methods instead of modifying variable directly makes debugging easier as you can set breakpoint on setter to trap writes to it</a:t>
            </a:r>
            <a:endParaRPr lang="en-US" dirty="0"/>
          </a:p>
        </p:txBody>
      </p:sp>
      <p:pic>
        <p:nvPicPr>
          <p:cNvPr id="8" name="~PP15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5791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class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double</a:t>
            </a:r>
            <a:r>
              <a:rPr lang="en-US" sz="1500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        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theInitialHeight</a:t>
            </a:r>
            <a:r>
              <a:rPr lang="en-US" sz="1500" dirty="0" smtClean="0">
                <a:solidFill>
                  <a:schemeClr val="tx1"/>
                </a:solidFill>
              </a:rPr>
              <a:t>,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setWeight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theInitialWeight</a:t>
            </a:r>
            <a:r>
              <a:rPr lang="en-US" sz="1600" dirty="0" smtClean="0"/>
              <a:t>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getHeight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setHeight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height =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getWeight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setWeight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weight =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getBMI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}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10668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990600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must be the name of the class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15240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24600" y="2133600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is also the type of object returned</a:t>
            </a:r>
            <a:endParaRPr lang="en-US" dirty="0"/>
          </a:p>
        </p:txBody>
      </p:sp>
      <p:pic>
        <p:nvPicPr>
          <p:cNvPr id="10" name="~PP39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5917" y="1094913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37917" y="1018713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must be the name of the class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13517" y="1552113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37917" y="2161713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is also the type of object returned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Class has a 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5791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class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double</a:t>
            </a:r>
            <a:r>
              <a:rPr lang="en-US" sz="1500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getHeight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setHeight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height =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getWeight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setWeight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weight =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getBMI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}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~PP35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Class Created by Java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5791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class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double</a:t>
            </a:r>
            <a:r>
              <a:rPr lang="en-US" sz="1500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endParaRPr lang="en-US" sz="15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() { }</a:t>
            </a:r>
          </a:p>
          <a:p>
            <a:pPr>
              <a:spcBef>
                <a:spcPct val="0"/>
              </a:spcBef>
            </a:pPr>
            <a:endParaRPr lang="en-US" sz="15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getHeight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setHeight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height =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getWeight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setWeight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weight =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getBMI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}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3733800"/>
            <a:ext cx="22860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Programmer Specifies no Constructor, Java inserts a null constructor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1447800"/>
            <a:ext cx="2286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Inserted in Object Code not in Source 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133600"/>
            <a:ext cx="27432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1"/>
            <a:endCxn id="7" idx="3"/>
          </p:cNvCxnSpPr>
          <p:nvPr/>
        </p:nvCxnSpPr>
        <p:spPr>
          <a:xfrm rot="10800000" flipV="1">
            <a:off x="3657600" y="1943100"/>
            <a:ext cx="26670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10" name="~PP250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“What if” BMI Calculations With General Purpose Calculator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771650"/>
            <a:ext cx="3838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771650"/>
            <a:ext cx="30956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981450"/>
            <a:ext cx="30956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3981450"/>
            <a:ext cx="3838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362200" y="5943600"/>
            <a:ext cx="4038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dirty="0"/>
              <a:t>Must re-enter height each time!</a:t>
            </a:r>
          </a:p>
        </p:txBody>
      </p:sp>
      <p:pic>
        <p:nvPicPr>
          <p:cNvPr id="9" name="~PP308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8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Class Can Have Multiple Constructors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5791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class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double</a:t>
            </a:r>
            <a:r>
              <a:rPr lang="en-US" sz="1500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() {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</a:p>
          <a:p>
            <a:pPr>
              <a:spcBef>
                <a:spcPct val="0"/>
              </a:spcBef>
            </a:pPr>
            <a:r>
              <a:rPr lang="en-US" sz="1500" b="1" dirty="0" smtClean="0">
                <a:solidFill>
                  <a:schemeClr val="tx1"/>
                </a:solidFill>
              </a:rPr>
              <a:t>                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theInitialHeight</a:t>
            </a:r>
            <a:r>
              <a:rPr lang="en-US" sz="1500" dirty="0" smtClean="0">
                <a:solidFill>
                  <a:schemeClr val="tx1"/>
                </a:solidFill>
              </a:rPr>
              <a:t>,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theInitialWeight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        </a:t>
            </a:r>
            <a:r>
              <a:rPr lang="en-US" sz="1600" dirty="0" err="1" smtClean="0"/>
              <a:t>setWeight</a:t>
            </a:r>
            <a:r>
              <a:rPr lang="en-US" sz="1600" dirty="0" smtClean="0"/>
              <a:t>(</a:t>
            </a:r>
            <a:r>
              <a:rPr lang="en-US" sz="1600" dirty="0" err="1" smtClean="0"/>
              <a:t>theInitialWeight</a:t>
            </a:r>
            <a:r>
              <a:rPr lang="en-US" sz="1600" dirty="0" smtClean="0"/>
              <a:t>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getHeight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setHeight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height = </a:t>
            </a:r>
            <a:r>
              <a:rPr lang="en-US" sz="1500" dirty="0" err="1" smtClean="0">
                <a:solidFill>
                  <a:schemeClr val="tx1"/>
                </a:solidFill>
              </a:rPr>
              <a:t>newHeight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getWeight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void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setWeight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weight = </a:t>
            </a:r>
            <a:r>
              <a:rPr lang="en-US" sz="1500" dirty="0" err="1" smtClean="0">
                <a:solidFill>
                  <a:schemeClr val="tx1"/>
                </a:solidFill>
              </a:rPr>
              <a:t>newWeight</a:t>
            </a:r>
            <a:r>
              <a:rPr lang="en-US" sz="15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</a:t>
            </a:r>
            <a:r>
              <a:rPr lang="en-US" sz="1500" b="1" dirty="0" smtClean="0">
                <a:solidFill>
                  <a:schemeClr val="tx1"/>
                </a:solidFill>
              </a:rPr>
              <a:t>public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double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</a:rPr>
              <a:t>getBMI</a:t>
            </a:r>
            <a:r>
              <a:rPr lang="en-US" sz="15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    </a:t>
            </a:r>
            <a:r>
              <a:rPr lang="en-US" sz="1500" b="1" dirty="0" smtClean="0">
                <a:solidFill>
                  <a:schemeClr val="tx1"/>
                </a:solidFill>
              </a:rPr>
              <a:t>return</a:t>
            </a:r>
            <a:r>
              <a:rPr lang="en-US" sz="15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        }</a:t>
            </a:r>
          </a:p>
          <a:p>
            <a:pPr>
              <a:spcBef>
                <a:spcPct val="0"/>
              </a:spcBef>
            </a:pPr>
            <a:r>
              <a:rPr lang="en-US" sz="1500" dirty="0" smtClean="0">
                <a:solidFill>
                  <a:schemeClr val="tx1"/>
                </a:solidFill>
              </a:rPr>
              <a:t>}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1800" y="1447800"/>
            <a:ext cx="1828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Overloaded Constructor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3429000" y="1828800"/>
            <a:ext cx="3352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rot="10800000">
            <a:off x="3429000" y="1676400"/>
            <a:ext cx="3352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9" name="~PP333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371600"/>
            <a:ext cx="83820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bmi.getBMI</a:t>
            </a:r>
            <a:r>
              <a:rPr lang="en-US" dirty="0" smtClean="0">
                <a:solidFill>
                  <a:schemeClr val="tx1"/>
                </a:solidFill>
              </a:rPr>
              <a:t>()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//equivalent computation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bmi.getBMI</a:t>
            </a:r>
            <a:r>
              <a:rPr lang="en-US" dirty="0" smtClean="0">
                <a:solidFill>
                  <a:schemeClr val="tx1"/>
                </a:solidFill>
              </a:rPr>
              <a:t>() );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Overloaded Constructors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00800" y="5029200"/>
            <a:ext cx="1828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Using Overloaded Constructor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rot="16200000" flipV="1">
            <a:off x="5600700" y="3314700"/>
            <a:ext cx="13716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13" idx="0"/>
          </p:cNvCxnSpPr>
          <p:nvPr/>
        </p:nvCxnSpPr>
        <p:spPr>
          <a:xfrm rot="5400000" flipH="1" flipV="1">
            <a:off x="5943600" y="3657600"/>
            <a:ext cx="2743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9" name="~PP93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(Programmer-Defined) Constructors ever Absolutely Necessary?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3622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aBMISpreadsheet.setHeight</a:t>
            </a:r>
            <a:r>
              <a:rPr lang="en-US" dirty="0" smtClean="0"/>
              <a:t>(1.77);</a:t>
            </a:r>
          </a:p>
          <a:p>
            <a:r>
              <a:rPr lang="en-US" dirty="0" err="1" smtClean="0"/>
              <a:t>aBMISpreadsheet.setWeight</a:t>
            </a:r>
            <a:r>
              <a:rPr lang="en-US" dirty="0" smtClean="0"/>
              <a:t>(75.0);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6400" y="3581400"/>
            <a:ext cx="2667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can initialize state after instantiation (requires a bit more work but possible in this case)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10668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</a:t>
            </a:r>
          </a:p>
          <a:p>
            <a:r>
              <a:rPr lang="en-US" dirty="0" smtClean="0"/>
              <a:t>                                                                               1.77, 75.0);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8200" y="3581400"/>
            <a:ext cx="2667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Always possible?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76400" y="5257800"/>
            <a:ext cx="2667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use the full functionality of class without programmer-defined constructor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4400" y="5029200"/>
            <a:ext cx="2971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part of the exported state (e.g. height) may be </a:t>
            </a:r>
            <a:r>
              <a:rPr lang="en-US" dirty="0" err="1" smtClean="0"/>
              <a:t>readonly</a:t>
            </a:r>
            <a:endParaRPr lang="en-US" dirty="0"/>
          </a:p>
        </p:txBody>
      </p:sp>
      <p:pic>
        <p:nvPicPr>
          <p:cNvPr id="14" name="~PP5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8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Immutable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668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String s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  <a:ea typeface="Times New Roman"/>
                <a:cs typeface="Times New Roman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 String(</a:t>
            </a:r>
            <a:r>
              <a:rPr lang="en-US" dirty="0" smtClean="0">
                <a:solidFill>
                  <a:srgbClr val="2A00FF"/>
                </a:solidFill>
                <a:latin typeface="Courier New"/>
                <a:ea typeface="Times New Roman"/>
                <a:cs typeface="Times New Roman"/>
              </a:rPr>
              <a:t>"hello"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590800"/>
            <a:ext cx="2895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String is immutable.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0600" y="3505200"/>
            <a:ext cx="670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An immutable object cannot be changed after initialization.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4267200"/>
            <a:ext cx="6781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An immutable object with state must have one or more programmer-defined constructors to initialize the state</a:t>
            </a:r>
            <a:endParaRPr lang="en-US" dirty="0"/>
          </a:p>
        </p:txBody>
      </p:sp>
      <p:pic>
        <p:nvPicPr>
          <p:cNvPr id="12" name="~PP124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Assigning to String Variable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66800"/>
            <a:ext cx="3048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s =  s + “ </a:t>
            </a:r>
            <a:r>
              <a:rPr lang="en-US" dirty="0" smtClean="0">
                <a:solidFill>
                  <a:srgbClr val="2A00FF"/>
                </a:solidFill>
                <a:latin typeface="Courier New"/>
                <a:ea typeface="Times New Roman"/>
              </a:rPr>
              <a:t>world"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5908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Assigns to s a new String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0600" y="3505200"/>
            <a:ext cx="441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Does not change the original String</a:t>
            </a:r>
            <a:endParaRPr lang="en-US" dirty="0"/>
          </a:p>
        </p:txBody>
      </p:sp>
      <p:pic>
        <p:nvPicPr>
          <p:cNvPr id="10" name="~PP38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Immutable String?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1219200"/>
            <a:ext cx="6172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Easier to implement (do not have to address insertions)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400" y="2057400"/>
            <a:ext cx="6172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Immutable objects make it is easier to implement correct programs with threads and </a:t>
            </a:r>
            <a:r>
              <a:rPr lang="en-US" dirty="0" err="1" smtClean="0"/>
              <a:t>hashtables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5638800"/>
            <a:ext cx="617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StringBuffer</a:t>
            </a:r>
            <a:r>
              <a:rPr lang="en-US" dirty="0" smtClean="0"/>
              <a:t> supports mutable  strings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971800"/>
            <a:ext cx="4267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 s1 = 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 s2 = 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(s1 == s2);</a:t>
            </a:r>
            <a:r>
              <a:rPr lang="en-US" dirty="0" smtClean="0">
                <a:latin typeface="Calibri"/>
                <a:ea typeface="Times New Roman"/>
                <a:cs typeface="Times New Roman"/>
              </a:rPr>
              <a:t> 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true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572000"/>
            <a:ext cx="5791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Allows literals (String constants) to share memory location</a:t>
            </a:r>
            <a:endParaRPr lang="en-US" dirty="0"/>
          </a:p>
        </p:txBody>
      </p:sp>
      <p:pic>
        <p:nvPicPr>
          <p:cNvPr id="14" name="~PP33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Immutable String?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5638800"/>
            <a:ext cx="617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StringBuffer</a:t>
            </a:r>
            <a:r>
              <a:rPr lang="en-US" dirty="0" smtClean="0"/>
              <a:t> supports mutable  strings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971800"/>
            <a:ext cx="5791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s1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String 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s2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String 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 world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(s1 == s2);</a:t>
            </a:r>
            <a:r>
              <a:rPr lang="en-US" dirty="0" smtClean="0">
                <a:latin typeface="Calibri"/>
                <a:ea typeface="Times New Roman"/>
                <a:cs typeface="Times New Roman"/>
              </a:rPr>
              <a:t> 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3237571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false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572000"/>
            <a:ext cx="5791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New String Allocated</a:t>
            </a:r>
            <a:endParaRPr lang="en-US" dirty="0"/>
          </a:p>
        </p:txBody>
      </p:sp>
      <p:pic>
        <p:nvPicPr>
          <p:cNvPr id="14" name="~PP33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039151"/>
      </p:ext>
    </p:extLst>
  </p:cSld>
  <p:clrMapOvr>
    <a:masterClrMapping/>
  </p:clrMapOvr>
  <p:transition advTm="33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7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variable vs.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914400"/>
            <a:ext cx="4495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 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hello = s;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 +=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 world"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 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== hello);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1336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Assigns to s a new String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3048000"/>
            <a:ext cx="441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Does not change the original String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3733800"/>
            <a:ext cx="6096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s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hello = 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s.append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 world"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(s == hello);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1054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Does not reassign </a:t>
            </a:r>
            <a:r>
              <a:rPr lang="en-US" dirty="0" err="1" smtClean="0"/>
              <a:t>sb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6019800"/>
            <a:ext cx="441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Changes the object to which </a:t>
            </a:r>
            <a:r>
              <a:rPr lang="en-US" dirty="0" err="1" smtClean="0"/>
              <a:t>sb</a:t>
            </a:r>
            <a:r>
              <a:rPr lang="en-US" dirty="0" smtClean="0"/>
              <a:t> points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38800" y="5334000"/>
            <a:ext cx="2819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Reassigning a new object less efficient</a:t>
            </a:r>
            <a:endParaRPr lang="en-US" dirty="0"/>
          </a:p>
        </p:txBody>
      </p:sp>
      <p:pic>
        <p:nvPicPr>
          <p:cNvPr id="14" name="~PP21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62800" y="1120698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false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12051" y="4038600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true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6764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Property Manipulation</a:t>
            </a:r>
            <a:endParaRPr lang="en-US" dirty="0"/>
          </a:p>
        </p:txBody>
      </p:sp>
      <p:pic>
        <p:nvPicPr>
          <p:cNvPr id="6" name="~PP7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01"/>
      </p:ext>
    </p:extLst>
  </p:cSld>
  <p:clrMapOvr>
    <a:masterClrMapping/>
  </p:clrMapOvr>
  <p:transition advTm="59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6764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  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 vs. Primitives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Variable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1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971550" y="3943350"/>
            <a:ext cx="2514600" cy="1485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rot="16200000" flipV="1">
            <a:off x="3371850" y="4019550"/>
            <a:ext cx="33528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457449" y="4133849"/>
            <a:ext cx="2743200" cy="876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24600" y="5943601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Value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Value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5391150" y="4133850"/>
            <a:ext cx="32766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26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84177"/>
      </p:ext>
    </p:extLst>
  </p:cSld>
  <p:clrMapOvr>
    <a:masterClrMapping/>
  </p:clrMapOvr>
  <p:transition advTm="407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“What if” BMI Calculations With Specialized Calculator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905000"/>
            <a:ext cx="3810000" cy="11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33400" y="3200400"/>
            <a:ext cx="78486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calculateMyBMI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weight) 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MY_HEIGHT = 1.77;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ABMICalculator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(weight, MY_HEIGHT);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438400" y="4800600"/>
            <a:ext cx="4038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dirty="0"/>
              <a:t>Must only enter the </a:t>
            </a: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52600" y="5257800"/>
            <a:ext cx="5410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But the height is hardwired! Must create a separate class for each user!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2600" y="6019800"/>
            <a:ext cx="5410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General purpose solution that does not require re-entry of height each time?</a:t>
            </a:r>
          </a:p>
        </p:txBody>
      </p:sp>
      <p:pic>
        <p:nvPicPr>
          <p:cNvPr id="9" name="~PP32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3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6764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0772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Uninitialized Primitive vs. Object Variables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Uninitialized Primitive Variable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1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Uninitialized Object Variable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rot="5400000" flipH="1" flipV="1">
            <a:off x="781050" y="4133850"/>
            <a:ext cx="251460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</p:cNvCxnSpPr>
          <p:nvPr/>
        </p:nvCxnSpPr>
        <p:spPr>
          <a:xfrm rot="16200000" flipV="1">
            <a:off x="3295650" y="3943350"/>
            <a:ext cx="3276600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6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34951"/>
      </p:ext>
    </p:extLst>
  </p:cSld>
  <p:clrMapOvr>
    <a:masterClrMapping/>
  </p:clrMapOvr>
  <p:transition advTm="87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Values for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219200"/>
            <a:ext cx="2895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2954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 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2133600"/>
            <a:ext cx="2743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computedBMI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2590800"/>
            <a:ext cx="2743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weight;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3733800"/>
            <a:ext cx="2895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38100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648200"/>
            <a:ext cx="2743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12192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72200" y="17526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72200" y="2133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2590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172200" y="4800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14800" y="2133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computedBMI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14800" y="25908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14800" y="4800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96200" y="1981200"/>
            <a:ext cx="1219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Legal double values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81600" y="5943600"/>
            <a:ext cx="3048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Illegal </a:t>
            </a:r>
            <a:r>
              <a:rPr lang="en-US" dirty="0" err="1" smtClean="0"/>
              <a:t>ABMISpreadsheet</a:t>
            </a:r>
            <a:r>
              <a:rPr lang="en-US" dirty="0" smtClean="0"/>
              <a:t> value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1"/>
            <a:endCxn id="16" idx="3"/>
          </p:cNvCxnSpPr>
          <p:nvPr/>
        </p:nvCxnSpPr>
        <p:spPr>
          <a:xfrm rot="10800000">
            <a:off x="7162800" y="23241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  <a:endCxn id="17" idx="3"/>
          </p:cNvCxnSpPr>
          <p:nvPr/>
        </p:nvCxnSpPr>
        <p:spPr>
          <a:xfrm rot="10800000" flipV="1">
            <a:off x="7162800" y="25527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0"/>
            <a:endCxn id="18" idx="2"/>
          </p:cNvCxnSpPr>
          <p:nvPr/>
        </p:nvCxnSpPr>
        <p:spPr>
          <a:xfrm rot="16200000" flipV="1">
            <a:off x="6305550" y="5543550"/>
            <a:ext cx="7620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~PP39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770439"/>
      </p:ext>
    </p:extLst>
  </p:cSld>
  <p:clrMapOvr>
    <a:masterClrMapping/>
  </p:clrMapOvr>
  <p:transition advTm="134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Invoking Methods on null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bmiSpreadsheet.getBMI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null pointer exception</a:t>
            </a:r>
          </a:p>
          <a:p>
            <a:pPr lvl="1"/>
            <a:r>
              <a:rPr lang="en-US" dirty="0" smtClean="0"/>
              <a:t>Exception is an unexpected event (error)</a:t>
            </a:r>
          </a:p>
          <a:p>
            <a:pPr lvl="1"/>
            <a:r>
              <a:rPr lang="en-US" dirty="0" smtClean="0"/>
              <a:t>Guilty method will be terminated and exception reported</a:t>
            </a:r>
          </a:p>
          <a:p>
            <a:pPr lvl="1"/>
            <a:r>
              <a:rPr lang="en-US" dirty="0" smtClean="0"/>
              <a:t>Will see other exceptions later</a:t>
            </a:r>
            <a:endParaRPr lang="en-US" dirty="0"/>
          </a:p>
        </p:txBody>
      </p:sp>
      <p:pic>
        <p:nvPicPr>
          <p:cNvPr id="5" name="~PP33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061945"/>
      </p:ext>
    </p:extLst>
  </p:cSld>
  <p:clrMapOvr>
    <a:masterClrMapping/>
  </p:clrMapOvr>
  <p:transition advTm="27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Representation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15240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1000" y="2362200"/>
            <a:ext cx="4724400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Stack: area  at bottom of memory where slots for local variables (formal parameters, internal variables get allocated, stack grows upwards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55" name="Rectangle 54"/>
          <p:cNvSpPr/>
          <p:nvPr/>
        </p:nvSpPr>
        <p:spPr>
          <a:xfrm>
            <a:off x="381000" y="38862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Heap: area at top of memory where objects get allocated, heap grows downwards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81000" y="4876800"/>
            <a:ext cx="4724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bmiSpreasheet1 and bmiSpreadsheet2 are internal variables of some method</a:t>
            </a:r>
            <a:endParaRPr lang="en-US" dirty="0"/>
          </a:p>
        </p:txBody>
      </p:sp>
      <p:pic>
        <p:nvPicPr>
          <p:cNvPr id="21" name="~PP26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651043"/>
      </p:ext>
    </p:extLst>
  </p:cSld>
  <p:clrMapOvr>
    <a:masterClrMapping/>
  </p:clrMapOvr>
  <p:transition advTm="53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9" grpId="0" animBg="1"/>
      <p:bldP spid="55" grpId="0" animBg="1"/>
      <p:bldP spid="5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Instance created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2400" y="3124200"/>
            <a:ext cx="2667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instance created from heap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64" name="Rectangle 63"/>
          <p:cNvSpPr/>
          <p:nvPr/>
        </p:nvSpPr>
        <p:spPr>
          <a:xfrm>
            <a:off x="4724400" y="1295400"/>
            <a:ext cx="2819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52400" y="15240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pic>
        <p:nvPicPr>
          <p:cNvPr id="26" name="~PP30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89774"/>
      </p:ext>
    </p:extLst>
  </p:cSld>
  <p:clrMapOvr>
    <a:masterClrMapping/>
  </p:clrMapOvr>
  <p:transition advTm="188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Assignment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1827212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8600" y="5791200"/>
            <a:ext cx="34290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 of new instance assigned bmiSpreadsheet1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62" name="Rectangle 61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64" name="Rectangle 63"/>
          <p:cNvSpPr/>
          <p:nvPr/>
        </p:nvSpPr>
        <p:spPr>
          <a:xfrm>
            <a:off x="4495800" y="1295400"/>
            <a:ext cx="304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pic>
        <p:nvPicPr>
          <p:cNvPr id="28" name="~PP25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5119"/>
      </p:ext>
    </p:extLst>
  </p:cSld>
  <p:clrMapOvr>
    <a:masterClrMapping/>
  </p:clrMapOvr>
  <p:transition advTm="8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Instance Created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17526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6200" y="4038600"/>
            <a:ext cx="27432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instance created from heap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9" name="Rectangle 78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0" name="Rectangle 79"/>
          <p:cNvSpPr/>
          <p:nvPr/>
        </p:nvSpPr>
        <p:spPr>
          <a:xfrm>
            <a:off x="4724400" y="1600200"/>
            <a:ext cx="2819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pic>
        <p:nvPicPr>
          <p:cNvPr id="33" name="~PP13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35056"/>
      </p:ext>
    </p:extLst>
  </p:cSld>
  <p:clrMapOvr>
    <a:masterClrMapping/>
  </p:clrMapOvr>
  <p:transition advTm="1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Assignment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0574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4" name="Rectangle 73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9" name="Rectangle 78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29" name="Rectangle 28"/>
          <p:cNvSpPr/>
          <p:nvPr/>
        </p:nvSpPr>
        <p:spPr>
          <a:xfrm>
            <a:off x="4495800" y="1600200"/>
            <a:ext cx="304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36" name="Rectangle 35"/>
          <p:cNvSpPr/>
          <p:nvPr/>
        </p:nvSpPr>
        <p:spPr>
          <a:xfrm>
            <a:off x="228600" y="5638800"/>
            <a:ext cx="3429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 of second instance assigned bmiSpreadsheet2</a:t>
            </a:r>
            <a:endParaRPr lang="en-US" dirty="0"/>
          </a:p>
        </p:txBody>
      </p:sp>
      <p:pic>
        <p:nvPicPr>
          <p:cNvPr id="37" name="~PP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9528"/>
      </p:ext>
    </p:extLst>
  </p:cSld>
  <p:clrMapOvr>
    <a:masterClrMapping/>
  </p:clrMapOvr>
  <p:transition advTm="89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of </a:t>
            </a:r>
            <a:r>
              <a:rPr lang="en-US" dirty="0" err="1" smtClean="0"/>
              <a:t>setHeightCall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0574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8600" y="5105400"/>
            <a:ext cx="3657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Formal parameter of </a:t>
            </a:r>
            <a:r>
              <a:rPr lang="en-US" dirty="0" err="1" smtClean="0"/>
              <a:t>setHeight</a:t>
            </a:r>
            <a:r>
              <a:rPr lang="en-US" dirty="0" smtClean="0"/>
              <a:t> allocated  from stack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9" name="Rectangle 78"/>
          <p:cNvSpPr/>
          <p:nvPr/>
        </p:nvSpPr>
        <p:spPr>
          <a:xfrm>
            <a:off x="4648200" y="5257800"/>
            <a:ext cx="1524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6172200" y="5257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82" name="Rectangle 81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3" name="Rectangle 82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31" name="Rectangle 30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~PP4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91436"/>
      </p:ext>
    </p:extLst>
  </p:cSld>
  <p:clrMapOvr>
    <a:masterClrMapping/>
  </p:clrMapOvr>
  <p:transition advTm="28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</a:t>
            </a:r>
            <a:r>
              <a:rPr lang="en-US" dirty="0" err="1" smtClean="0"/>
              <a:t>setHeight</a:t>
            </a:r>
            <a:r>
              <a:rPr lang="en-US" dirty="0" smtClean="0"/>
              <a:t> Assignment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0574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5" name="Rectangle 74"/>
          <p:cNvSpPr/>
          <p:nvPr/>
        </p:nvSpPr>
        <p:spPr>
          <a:xfrm>
            <a:off x="4648200" y="5257800"/>
            <a:ext cx="1524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172200" y="5257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92" name="Rectangle 91"/>
          <p:cNvSpPr/>
          <p:nvPr/>
        </p:nvSpPr>
        <p:spPr>
          <a:xfrm>
            <a:off x="228600" y="2895600"/>
            <a:ext cx="2438400" cy="106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Formal parameter of </a:t>
            </a:r>
            <a:r>
              <a:rPr lang="en-US" dirty="0" err="1" smtClean="0"/>
              <a:t>setHeight</a:t>
            </a:r>
            <a:r>
              <a:rPr lang="en-US" dirty="0" smtClean="0"/>
              <a:t> assigned to instance variable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~PP35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9282"/>
      </p:ext>
    </p:extLst>
  </p:cSld>
  <p:clrMapOvr>
    <a:masterClrMapping/>
  </p:clrMapOvr>
  <p:transition advTm="19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3400" y="4419600"/>
            <a:ext cx="37338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 two BMIs using one instance of </a:t>
            </a:r>
            <a:r>
              <a:rPr lang="en-US" dirty="0" err="1" smtClean="0"/>
              <a:t>ABMISpreadsheet</a:t>
            </a:r>
            <a:r>
              <a:rPr lang="en-US" dirty="0" smtClean="0"/>
              <a:t> and changing only the weight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Spreadsheet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8200" y="4419600"/>
            <a:ext cx="36576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State: Data remembered by an object between method invocations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76400"/>
            <a:ext cx="3733799" cy="19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1" y="1676400"/>
            <a:ext cx="3733799" cy="19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>
            <a:stCxn id="4" idx="0"/>
          </p:cNvCxnSpPr>
          <p:nvPr/>
        </p:nvCxnSpPr>
        <p:spPr>
          <a:xfrm rot="16200000" flipV="1">
            <a:off x="3733800" y="1676400"/>
            <a:ext cx="1295400" cy="419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0"/>
          </p:cNvCxnSpPr>
          <p:nvPr/>
        </p:nvCxnSpPr>
        <p:spPr>
          <a:xfrm rot="16200000" flipV="1">
            <a:off x="5638800" y="3581400"/>
            <a:ext cx="12954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51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setHeight</a:t>
            </a:r>
            <a:r>
              <a:rPr lang="en-US" dirty="0" smtClean="0"/>
              <a:t> Returns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284412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92" name="Rectangle 91"/>
          <p:cNvSpPr/>
          <p:nvPr/>
        </p:nvSpPr>
        <p:spPr>
          <a:xfrm>
            <a:off x="0" y="5257800"/>
            <a:ext cx="24384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newHeight</a:t>
            </a:r>
            <a:r>
              <a:rPr lang="en-US" dirty="0" smtClean="0"/>
              <a:t> popped from stack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" name="~PP28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0994"/>
      </p:ext>
    </p:extLst>
  </p:cSld>
  <p:clrMapOvr>
    <a:masterClrMapping/>
  </p:clrMapOvr>
  <p:transition advTm="7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Assignment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436812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92" name="Rectangle 91"/>
          <p:cNvSpPr/>
          <p:nvPr/>
        </p:nvSpPr>
        <p:spPr>
          <a:xfrm>
            <a:off x="0" y="5257800"/>
            <a:ext cx="24384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== does an address (pointer) copy</a:t>
            </a:r>
            <a:endParaRPr lang="en-US" dirty="0"/>
          </a:p>
        </p:txBody>
      </p:sp>
      <p:pic>
        <p:nvPicPr>
          <p:cNvPr id="29" name="~PP24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35850"/>
      </p:ext>
    </p:extLst>
  </p:cSld>
  <p:clrMapOvr>
    <a:masterClrMapping/>
  </p:clrMapOvr>
  <p:transition advTm="64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Garbage Collection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92" name="Rectangle 91"/>
          <p:cNvSpPr/>
          <p:nvPr/>
        </p:nvSpPr>
        <p:spPr>
          <a:xfrm>
            <a:off x="0" y="3810000"/>
            <a:ext cx="24384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Unreferenced object garbage collected later</a:t>
            </a:r>
            <a:endParaRPr lang="en-US" dirty="0"/>
          </a:p>
        </p:txBody>
      </p:sp>
      <p:pic>
        <p:nvPicPr>
          <p:cNvPr id="24" name="~PP23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73114"/>
      </p:ext>
    </p:extLst>
  </p:cSld>
  <p:clrMapOvr>
    <a:masterClrMapping/>
  </p:clrMapOvr>
  <p:transition advTm="44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is not a copy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990600"/>
            <a:ext cx="8077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bmiSpreadsheet2  =  bmiSpreadsheet1;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bmiSpreadsheet1.setWeight(75);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pic>
        <p:nvPicPr>
          <p:cNvPr id="24" name="~PP23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510168" y="1932800"/>
            <a:ext cx="36957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bmiSpreadsheet1.getWeight() == bmiSpreadsheet1.getWeight</a:t>
            </a:r>
            <a:r>
              <a:rPr lang="en-US" dirty="0"/>
              <a:t>() </a:t>
            </a: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6934995" y="2071301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34114"/>
      </p:ext>
    </p:extLst>
  </p:cSld>
  <p:clrMapOvr>
    <a:masterClrMapping/>
  </p:clrMapOvr>
  <p:transition advTm="44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 autoUpdateAnimBg="0"/>
      <p:bldP spid="26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 vs. Objects Again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33" name="Rectangle 32"/>
          <p:cNvSpPr/>
          <p:nvPr/>
        </p:nvSpPr>
        <p:spPr>
          <a:xfrm>
            <a:off x="228600" y="28956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Variable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28600" y="46482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3"/>
            <a:endCxn id="64" idx="1"/>
          </p:cNvCxnSpPr>
          <p:nvPr/>
        </p:nvCxnSpPr>
        <p:spPr>
          <a:xfrm>
            <a:off x="1981200" y="3238500"/>
            <a:ext cx="29718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4" idx="0"/>
          </p:cNvCxnSpPr>
          <p:nvPr/>
        </p:nvCxnSpPr>
        <p:spPr>
          <a:xfrm>
            <a:off x="1828800" y="5029200"/>
            <a:ext cx="48387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81200" y="3429000"/>
            <a:ext cx="457200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38100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Value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28600" y="54864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Value (Address)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3"/>
            <a:endCxn id="73" idx="1"/>
          </p:cNvCxnSpPr>
          <p:nvPr/>
        </p:nvCxnSpPr>
        <p:spPr>
          <a:xfrm>
            <a:off x="1981200" y="5829300"/>
            <a:ext cx="20574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2" name="~PP32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1299"/>
      </p:ext>
    </p:extLst>
  </p:cSld>
  <p:clrMapOvr>
    <a:masterClrMapping/>
  </p:clrMapOvr>
  <p:transition advTm="70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7200" y="1219200"/>
            <a:ext cx="7848600" cy="5257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ASquareAndCubeSpreadsheetWithSideEffects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getCube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square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number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"The Cube is: 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with Side Effects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914400"/>
            <a:ext cx="2743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438400"/>
            <a:ext cx="2743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4038600"/>
            <a:ext cx="2743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85800" y="990600"/>
            <a:ext cx="3429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After calling </a:t>
            </a:r>
            <a:r>
              <a:rPr lang="en-US" dirty="0" err="1" smtClean="0"/>
              <a:t>setNumber</a:t>
            </a:r>
            <a:r>
              <a:rPr lang="en-US" dirty="0" smtClean="0"/>
              <a:t>(), ObjectEditor calls </a:t>
            </a:r>
            <a:r>
              <a:rPr lang="en-US" dirty="0" err="1" smtClean="0"/>
              <a:t>getCube</a:t>
            </a:r>
            <a:r>
              <a:rPr lang="en-US" dirty="0" smtClean="0"/>
              <a:t>() before calling </a:t>
            </a:r>
            <a:r>
              <a:rPr lang="en-US" dirty="0" err="1" smtClean="0"/>
              <a:t>getSquare</a:t>
            </a:r>
            <a:r>
              <a:rPr lang="en-US" dirty="0" smtClean="0"/>
              <a:t>() to do automatic refresh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33800" y="5867400"/>
            <a:ext cx="457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Explicit refresh calls getters again, and square has the correct value now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4114800" y="1562100"/>
            <a:ext cx="8382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rot="5400000" flipH="1" flipV="1">
            <a:off x="5830094" y="56761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32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669364"/>
      </p:ext>
    </p:extLst>
  </p:cSld>
  <p:clrMapOvr>
    <a:masterClrMapping/>
  </p:clrMapOvr>
  <p:transition advTm="24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~PP10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Immutable String</a:t>
            </a:r>
            <a:endParaRPr lang="en-US" dirty="0"/>
          </a:p>
        </p:txBody>
      </p:sp>
      <p:pic>
        <p:nvPicPr>
          <p:cNvPr id="6" name="~PP13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219200"/>
            <a:ext cx="5486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Easier to implement (do not have to move string)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4724400"/>
            <a:ext cx="586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Make is easier to implement correct programs with threads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209800"/>
            <a:ext cx="5486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Do not have to create a physical copy of a string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895600"/>
            <a:ext cx="5410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s1 = “</a:t>
            </a:r>
            <a:r>
              <a:rPr lang="en-US" dirty="0" smtClean="0">
                <a:solidFill>
                  <a:srgbClr val="2A00FF"/>
                </a:solidFill>
                <a:latin typeface="Courier New"/>
                <a:ea typeface="Times New Roman"/>
              </a:rPr>
              <a:t>world"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;</a:t>
            </a:r>
          </a:p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s2 = s1;</a:t>
            </a:r>
          </a:p>
          <a:p>
            <a:pPr>
              <a:lnSpc>
                <a:spcPct val="115000"/>
              </a:lnSpc>
            </a:pPr>
            <a:r>
              <a:rPr lang="en-US" dirty="0" err="1" smtClean="0">
                <a:solidFill>
                  <a:srgbClr val="000000"/>
                </a:solidFill>
                <a:latin typeface="Courier New"/>
                <a:ea typeface="Times New Roman"/>
              </a:rPr>
              <a:t>s.setCharAt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(1,‘0’);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  <a:ea typeface="Times New Roman"/>
              </a:rPr>
              <a:t>System.out.println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</a:rPr>
              <a:t>(s2.charAt(1));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latin typeface="Calibri"/>
                <a:ea typeface="Times New Roman"/>
                <a:cs typeface="Times New Roman"/>
              </a:rPr>
              <a:t> </a:t>
            </a:r>
            <a:endParaRPr lang="en-US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5562600"/>
            <a:ext cx="586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Make is easier to implement correct programs with threads and </a:t>
            </a:r>
            <a:r>
              <a:rPr lang="en-US" smtClean="0"/>
              <a:t>hashtables</a:t>
            </a:r>
            <a:endParaRPr lang="en-US" dirty="0"/>
          </a:p>
        </p:txBody>
      </p:sp>
    </p:spTree>
  </p:cSld>
  <p:clrMapOvr>
    <a:masterClrMapping/>
  </p:clrMapOvr>
  <p:transition advTm="63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7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Classifying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Procedures</a:t>
            </a:r>
          </a:p>
          <a:p>
            <a:pPr lvl="1"/>
            <a:r>
              <a:rPr lang="en-US" dirty="0" smtClean="0"/>
              <a:t>return nothing</a:t>
            </a:r>
          </a:p>
          <a:p>
            <a:pPr lvl="1"/>
            <a:r>
              <a:rPr lang="en-US" dirty="0" smtClean="0"/>
              <a:t>write global variables and produce output</a:t>
            </a:r>
          </a:p>
          <a:p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Return values.</a:t>
            </a:r>
          </a:p>
          <a:p>
            <a:pPr lvl="1"/>
            <a:r>
              <a:rPr lang="en-US" dirty="0" smtClean="0"/>
              <a:t>Can also write global variables and produce output</a:t>
            </a:r>
          </a:p>
          <a:p>
            <a:r>
              <a:rPr lang="en-US" dirty="0" smtClean="0"/>
              <a:t>Pure Functions</a:t>
            </a:r>
          </a:p>
          <a:p>
            <a:pPr lvl="1"/>
            <a:r>
              <a:rPr lang="en-US" dirty="0" smtClean="0"/>
              <a:t>Do not read or write global variables or produce output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Impure functions:</a:t>
            </a:r>
          </a:p>
          <a:p>
            <a:pPr lvl="1"/>
            <a:r>
              <a:rPr lang="en-US" dirty="0" smtClean="0"/>
              <a:t>Access global variable or produce output</a:t>
            </a:r>
            <a:r>
              <a:rPr lang="en-US" smtClean="0"/>
              <a:t>. </a:t>
            </a:r>
            <a:endParaRPr lang="en-US" dirty="0" smtClean="0"/>
          </a:p>
          <a:p>
            <a:r>
              <a:rPr lang="en-US" dirty="0" smtClean="0"/>
              <a:t>Impure functions without side effects</a:t>
            </a:r>
          </a:p>
          <a:p>
            <a:pPr lvl="1"/>
            <a:r>
              <a:rPr lang="en-US" dirty="0" smtClean="0"/>
              <a:t>Read global variables but do not write global variables or produce output</a:t>
            </a:r>
          </a:p>
          <a:p>
            <a:r>
              <a:rPr lang="en-US" dirty="0" smtClean="0"/>
              <a:t>Impure functions with side effects</a:t>
            </a:r>
          </a:p>
          <a:p>
            <a:pPr lvl="1"/>
            <a:r>
              <a:rPr lang="en-US" dirty="0" smtClean="0"/>
              <a:t>Impure functions write global variables and/or produce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7467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BEAN_PATTERN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ABMISpreadsheetNotFollowingBeanConventions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75;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set(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~PP369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80924"/>
            <a:ext cx="3467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4368564"/>
            <a:ext cx="7315200" cy="5844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Warning if (editable) properties not declared?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315200" cy="58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Overhead, chances of mistake low, C# has built in support for properties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212" y="5715851"/>
            <a:ext cx="7315200" cy="5844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warning if no structure annotation?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801047"/>
      </p:ext>
    </p:extLst>
  </p:cSld>
  <p:clrMapOvr>
    <a:masterClrMapping/>
  </p:clrMapOvr>
  <p:transition advTm="8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Variables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3400" y="1219200"/>
            <a:ext cx="3733800" cy="337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/>
              <a:t>ABMICalculator</a:t>
            </a:r>
            <a:r>
              <a:rPr lang="en-US" dirty="0"/>
              <a:t> Instance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33600" y="1905000"/>
            <a:ext cx="2057400" cy="2647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calculateBMI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0" y="39624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Parameters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86000" y="25146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  Body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124200" y="2971800"/>
            <a:ext cx="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048000" y="3200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 accesses</a:t>
            </a:r>
            <a:endParaRPr lang="en-US" sz="3200" dirty="0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648200" y="1193800"/>
            <a:ext cx="3962400" cy="337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/>
              <a:t>ABMISpreadsheet</a:t>
            </a:r>
            <a:r>
              <a:rPr lang="en-US" dirty="0"/>
              <a:t> Instance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477000" y="1879600"/>
            <a:ext cx="2057400" cy="2647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getBMI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800600" y="3479800"/>
            <a:ext cx="1600200" cy="822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Instance</a:t>
            </a:r>
          </a:p>
          <a:p>
            <a:pPr>
              <a:spcBef>
                <a:spcPct val="0"/>
              </a:spcBef>
            </a:pPr>
            <a:r>
              <a:rPr lang="en-US" dirty="0"/>
              <a:t>Variables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629400" y="24892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  Body</a:t>
            </a: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5562600" y="2946400"/>
            <a:ext cx="1905000" cy="533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334000" y="2819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 accesses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533400" y="49530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Belong to a single method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3400" y="56388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variable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648200" y="49530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Belong to all methods of an instance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648200" y="56388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 variable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8" idx="0"/>
            <a:endCxn id="6" idx="2"/>
          </p:cNvCxnSpPr>
          <p:nvPr/>
        </p:nvCxnSpPr>
        <p:spPr>
          <a:xfrm rot="5400000" flipH="1" flipV="1">
            <a:off x="2476500" y="4343400"/>
            <a:ext cx="533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0"/>
            <a:endCxn id="13" idx="2"/>
          </p:cNvCxnSpPr>
          <p:nvPr/>
        </p:nvCxnSpPr>
        <p:spPr>
          <a:xfrm rot="16200000" flipV="1">
            <a:off x="5789613" y="4113213"/>
            <a:ext cx="650875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~PP284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(Pattern )Annotation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74676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util.annotations.StructurePattern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util.annotations.StructurePatternNames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BEAN_PATTERN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ABMISpreadsheetNotFollowingBeanConventions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75;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set(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~PP369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80924"/>
            <a:ext cx="3467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9610" y="3086100"/>
            <a:ext cx="2971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 is like a comment except it is typed and available at runtime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" y="4572000"/>
            <a:ext cx="457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Structure(&lt;</a:t>
            </a:r>
            <a:r>
              <a:rPr lang="en-US" dirty="0" err="1" smtClean="0"/>
              <a:t>PatternName</a:t>
            </a:r>
            <a:r>
              <a:rPr lang="en-US" dirty="0" smtClean="0"/>
              <a:t>&gt;) before class  asserts that the class is following the pattern.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344096"/>
      </p:ext>
    </p:extLst>
  </p:cSld>
  <p:clrMapOvr>
    <a:masterClrMapping/>
  </p:clrMapOvr>
  <p:transition advTm="8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Property Manipulation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14400"/>
            <a:ext cx="3733799" cy="19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23622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43434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56388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pic>
        <p:nvPicPr>
          <p:cNvPr id="9" name="~PP84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166139"/>
      </p:ext>
    </p:extLst>
  </p:cSld>
  <p:clrMapOvr>
    <a:masterClrMapping/>
  </p:clrMapOvr>
  <p:transition advTm="34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State-less vs. State-full Objects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1371600"/>
            <a:ext cx="36861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371600"/>
            <a:ext cx="36861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91601"/>
            <a:ext cx="3733799" cy="19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1" y="3491601"/>
            <a:ext cx="3733799" cy="19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eft-Right Arrow 9"/>
          <p:cNvSpPr/>
          <p:nvPr/>
        </p:nvSpPr>
        <p:spPr>
          <a:xfrm>
            <a:off x="4114800" y="4191000"/>
            <a:ext cx="6858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2667000"/>
            <a:ext cx="6324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Identical Instances ~ car radios with no presets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95400" y="5562600"/>
            <a:ext cx="6324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Different Instances ~ car radios with presets</a:t>
            </a:r>
            <a:endParaRPr lang="en-US" dirty="0"/>
          </a:p>
        </p:txBody>
      </p:sp>
      <p:sp>
        <p:nvSpPr>
          <p:cNvPr id="13" name="Left-Right Arrow 12"/>
          <p:cNvSpPr/>
          <p:nvPr/>
        </p:nvSpPr>
        <p:spPr>
          <a:xfrm>
            <a:off x="4114800" y="1828800"/>
            <a:ext cx="6858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600" y="1219200"/>
            <a:ext cx="8458200" cy="1981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3352800"/>
            <a:ext cx="8458200" cy="2743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56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15.7|2|1|1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|26.7|0.8|1.8|2.1|2.6|7.2|7.5|2|1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1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6.6|10.5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7|111|7.2|1.9|4.7|5.2|7.4|1.7|2.6|3|13.9|0.7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6.3|6.8|24.7|0.6|0.9|1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1.5|2.2|1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0.9|17.7|18.8|9|13.6|0.4|0.8|0.7|3.3|1.2|2.2|68.9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0.6|3.2|7.1|3.3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8|1.4|0.9|3.8|707.5|7.4|1.7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7.5|1.7|1.3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6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|44.8|13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7|1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2|2|92.7|2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1|1|1.2|24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6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02.6|3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8|0.9|0.6|1.9|17.9|1.5|16.5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1|115.1|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5.9|1.5|11.7|26.3|4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8.8|1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3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|2.4|2.8|0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|2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9|3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7.2|36.5|76.5|136.4|1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7.2|36.5|76.5|136.4|1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|1.1|11.7|6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.4|41.5|1.4|10.4|7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7.9|1.2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5|8.8|6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5.1|9.6|5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|7.7|15.2|106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1.3|0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1.3|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7|1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3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52|1.1|2.6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6|17.8|2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5.4|1.1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9942</TotalTime>
  <Words>3828</Words>
  <Application>Microsoft Office PowerPoint</Application>
  <PresentationFormat>On-screen Show (4:3)</PresentationFormat>
  <Paragraphs>1342</Paragraphs>
  <Slides>81</Slides>
  <Notes>0</Notes>
  <HiddenSlides>0</HiddenSlides>
  <MMClips>81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Oriel</vt:lpstr>
      <vt:lpstr>Clip</vt:lpstr>
      <vt:lpstr>Document</vt:lpstr>
      <vt:lpstr>Comp 110/401 State, Property and Java Beans </vt:lpstr>
      <vt:lpstr>Prerequisite</vt:lpstr>
      <vt:lpstr>ABMICalculator</vt:lpstr>
      <vt:lpstr>ABMICalculator</vt:lpstr>
      <vt:lpstr>“What if” BMI Calculations With General Purpose Calculator</vt:lpstr>
      <vt:lpstr>“What if” BMI Calculations With Specialized Calculator</vt:lpstr>
      <vt:lpstr>BMI Spreadsheet</vt:lpstr>
      <vt:lpstr>Instance Variables</vt:lpstr>
      <vt:lpstr>State-less vs. State-full Objects</vt:lpstr>
      <vt:lpstr>Declaring Instance Variables</vt:lpstr>
      <vt:lpstr>Exporting State</vt:lpstr>
      <vt:lpstr>Accessing Instance Variables via Public Methods</vt:lpstr>
      <vt:lpstr>Coding Getter and Setter Methods</vt:lpstr>
      <vt:lpstr>Coding Getter and Setter Methods</vt:lpstr>
      <vt:lpstr>Function vs. Procedure</vt:lpstr>
      <vt:lpstr>Function vs. Procedure</vt:lpstr>
      <vt:lpstr>Pure vs. Impure Functions</vt:lpstr>
      <vt:lpstr>Functions with Side Effects</vt:lpstr>
      <vt:lpstr>Functions with Side Effects</vt:lpstr>
      <vt:lpstr>Function”ness” of Method</vt:lpstr>
      <vt:lpstr>Properties</vt:lpstr>
      <vt:lpstr>Read-only and Editable Properties</vt:lpstr>
      <vt:lpstr>Read-only and Editable Properties (review)</vt:lpstr>
      <vt:lpstr>Properties</vt:lpstr>
      <vt:lpstr>ObjectEditor Property Manipulation</vt:lpstr>
      <vt:lpstr>Tracing Method Calls</vt:lpstr>
      <vt:lpstr>Actual Trace</vt:lpstr>
      <vt:lpstr>Displaying and then Changing Object</vt:lpstr>
      <vt:lpstr>Refreshing ObjectEditor from Main</vt:lpstr>
      <vt:lpstr>Demoing Object</vt:lpstr>
      <vt:lpstr>Demo</vt:lpstr>
      <vt:lpstr>Properties Classification</vt:lpstr>
      <vt:lpstr>Properties?</vt:lpstr>
      <vt:lpstr>Properties?</vt:lpstr>
      <vt:lpstr>No_Pattern Annotation</vt:lpstr>
      <vt:lpstr>Bean Pattern Annotation</vt:lpstr>
      <vt:lpstr>Error?</vt:lpstr>
      <vt:lpstr>(Editable) Property Name Annotations </vt:lpstr>
      <vt:lpstr>Order of Properties</vt:lpstr>
      <vt:lpstr>Overloading</vt:lpstr>
      <vt:lpstr>More on Println</vt:lpstr>
      <vt:lpstr>Ambiguous Context</vt:lpstr>
      <vt:lpstr>Inconsistent BMI State</vt:lpstr>
      <vt:lpstr>Fixing Inconsistent BMI State</vt:lpstr>
      <vt:lpstr>Always Consistent BMI State</vt:lpstr>
      <vt:lpstr>Constructor</vt:lpstr>
      <vt:lpstr>Constructor</vt:lpstr>
      <vt:lpstr>Every Class has a Constructor</vt:lpstr>
      <vt:lpstr>Equivalent Class Created by Java</vt:lpstr>
      <vt:lpstr>A Class Can Have Multiple Constructors</vt:lpstr>
      <vt:lpstr>Using Overloaded Constructors</vt:lpstr>
      <vt:lpstr>Are (Programmer-Defined) Constructors ever Absolutely Necessary?</vt:lpstr>
      <vt:lpstr>Immutable Objects</vt:lpstr>
      <vt:lpstr>Assigning to String Variable</vt:lpstr>
      <vt:lpstr>Why Immutable String?</vt:lpstr>
      <vt:lpstr>Why Immutable String?</vt:lpstr>
      <vt:lpstr>Changing variable vs. Object</vt:lpstr>
      <vt:lpstr>Programmatic Property Manipulation</vt:lpstr>
      <vt:lpstr>Objects vs. Primitives</vt:lpstr>
      <vt:lpstr>Uninitialized Primitive vs. Object Variables</vt:lpstr>
      <vt:lpstr>Default Values for Variables</vt:lpstr>
      <vt:lpstr>Invoking Methods on null</vt:lpstr>
      <vt:lpstr>Memory Representation</vt:lpstr>
      <vt:lpstr>New Instance created</vt:lpstr>
      <vt:lpstr>Object Assignment</vt:lpstr>
      <vt:lpstr>Second Instance Created</vt:lpstr>
      <vt:lpstr>Second Assignment</vt:lpstr>
      <vt:lpstr>Start of setHeightCall</vt:lpstr>
      <vt:lpstr>After setHeight Assignment</vt:lpstr>
      <vt:lpstr>setHeight Returns</vt:lpstr>
      <vt:lpstr>After Assignment</vt:lpstr>
      <vt:lpstr>After Garbage Collection</vt:lpstr>
      <vt:lpstr>Assignment is not a copy</vt:lpstr>
      <vt:lpstr>Primitives vs. Objects Again</vt:lpstr>
      <vt:lpstr>Functions with Side Effects</vt:lpstr>
      <vt:lpstr>Extra Slides</vt:lpstr>
      <vt:lpstr>Why Immutable String</vt:lpstr>
      <vt:lpstr>Classifying Methods</vt:lpstr>
      <vt:lpstr>Bean Pattern?</vt:lpstr>
      <vt:lpstr>(Pattern )Annotation</vt:lpstr>
      <vt:lpstr>ObjectEditor Property Manipulation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852</cp:revision>
  <dcterms:created xsi:type="dcterms:W3CDTF">2006-08-16T00:00:00Z</dcterms:created>
  <dcterms:modified xsi:type="dcterms:W3CDTF">2014-02-19T18:15:55Z</dcterms:modified>
</cp:coreProperties>
</file>