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5"/>
  </p:notesMasterIdLst>
  <p:sldIdLst>
    <p:sldId id="376" r:id="rId2"/>
    <p:sldId id="377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5" r:id="rId16"/>
    <p:sldId id="326" r:id="rId17"/>
    <p:sldId id="327" r:id="rId18"/>
    <p:sldId id="328" r:id="rId19"/>
    <p:sldId id="329" r:id="rId20"/>
    <p:sldId id="331" r:id="rId21"/>
    <p:sldId id="330" r:id="rId22"/>
    <p:sldId id="332" r:id="rId23"/>
    <p:sldId id="334" r:id="rId24"/>
    <p:sldId id="333" r:id="rId25"/>
    <p:sldId id="335" r:id="rId26"/>
    <p:sldId id="336" r:id="rId27"/>
    <p:sldId id="337" r:id="rId28"/>
    <p:sldId id="363" r:id="rId29"/>
    <p:sldId id="367" r:id="rId30"/>
    <p:sldId id="368" r:id="rId31"/>
    <p:sldId id="374" r:id="rId32"/>
    <p:sldId id="369" r:id="rId33"/>
    <p:sldId id="370" r:id="rId34"/>
    <p:sldId id="371" r:id="rId35"/>
    <p:sldId id="338" r:id="rId36"/>
    <p:sldId id="339" r:id="rId37"/>
    <p:sldId id="341" r:id="rId38"/>
    <p:sldId id="361" r:id="rId39"/>
    <p:sldId id="352" r:id="rId40"/>
    <p:sldId id="353" r:id="rId41"/>
    <p:sldId id="356" r:id="rId42"/>
    <p:sldId id="343" r:id="rId43"/>
    <p:sldId id="344" r:id="rId44"/>
    <p:sldId id="358" r:id="rId45"/>
    <p:sldId id="357" r:id="rId46"/>
    <p:sldId id="360" r:id="rId47"/>
    <p:sldId id="354" r:id="rId48"/>
    <p:sldId id="359" r:id="rId49"/>
    <p:sldId id="366" r:id="rId50"/>
    <p:sldId id="348" r:id="rId51"/>
    <p:sldId id="362" r:id="rId52"/>
    <p:sldId id="364" r:id="rId53"/>
    <p:sldId id="365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9" autoAdjust="0"/>
    <p:restoredTop sz="94706" autoAdjust="0"/>
  </p:normalViewPr>
  <p:slideViewPr>
    <p:cSldViewPr>
      <p:cViewPr>
        <p:scale>
          <a:sx n="70" d="100"/>
          <a:sy n="70" d="100"/>
        </p:scale>
        <p:origin x="-840" y="-2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517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2/19/2014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83139" y="6289965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z="14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8.WAV"/><Relationship Id="rId7" Type="http://schemas.openxmlformats.org/officeDocument/2006/relationships/image" Target="../media/image13.png"/><Relationship Id="rId2" Type="http://schemas.microsoft.com/office/2007/relationships/media" Target="../media/media18.WAV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2" Type="http://schemas.microsoft.com/office/2007/relationships/media" Target="../media/media22.WAV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2" Type="http://schemas.microsoft.com/office/2007/relationships/media" Target="../media/media23.WAV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AV"/><Relationship Id="rId2" Type="http://schemas.microsoft.com/office/2007/relationships/media" Target="../media/media25.WAV"/><Relationship Id="rId1" Type="http://schemas.openxmlformats.org/officeDocument/2006/relationships/tags" Target="../tags/tag1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AV"/><Relationship Id="rId2" Type="http://schemas.microsoft.com/office/2007/relationships/media" Target="../media/media28.WAV"/><Relationship Id="rId1" Type="http://schemas.openxmlformats.org/officeDocument/2006/relationships/tags" Target="../tags/tag1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5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microsoft.com/office/2007/relationships/media" Target="../media/media29.WAV"/><Relationship Id="rId7" Type="http://schemas.openxmlformats.org/officeDocument/2006/relationships/oleObject" Target="../embeddings/oleObject2.bin"/><Relationship Id="rId2" Type="http://schemas.openxmlformats.org/officeDocument/2006/relationships/tags" Target="../tags/tag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WAV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2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7" Type="http://schemas.openxmlformats.org/officeDocument/2006/relationships/image" Target="../media/image5.pn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AV"/><Relationship Id="rId2" Type="http://schemas.microsoft.com/office/2007/relationships/media" Target="../media/media37.WAV"/><Relationship Id="rId1" Type="http://schemas.openxmlformats.org/officeDocument/2006/relationships/tags" Target="../tags/tag2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WAV"/><Relationship Id="rId2" Type="http://schemas.microsoft.com/office/2007/relationships/media" Target="../media/media39.WAV"/><Relationship Id="rId1" Type="http://schemas.openxmlformats.org/officeDocument/2006/relationships/tags" Target="../tags/tag2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AV"/><Relationship Id="rId2" Type="http://schemas.microsoft.com/office/2007/relationships/media" Target="../media/media41.WAV"/><Relationship Id="rId1" Type="http://schemas.openxmlformats.org/officeDocument/2006/relationships/tags" Target="../tags/tag2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5.png"/><Relationship Id="rId5" Type="http://schemas.openxmlformats.org/officeDocument/2006/relationships/hyperlink" Target="http://download.oracle.com/javase/6/docs/api/java/io/PrintStream.html" TargetMode="External"/><Relationship Id="rId4" Type="http://schemas.openxmlformats.org/officeDocument/2006/relationships/hyperlink" Target="http://download.oracle.com/javase/6/docs/api/java/io/InputStream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5.png"/><Relationship Id="rId5" Type="http://schemas.openxmlformats.org/officeDocument/2006/relationships/hyperlink" Target="http://download.oracle.com/javase/6/docs/api/java/io/PrintStream.html" TargetMode="External"/><Relationship Id="rId4" Type="http://schemas.openxmlformats.org/officeDocument/2006/relationships/hyperlink" Target="http://download.oracle.com/javase/6/docs/api/java/io/InputStream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AV"/><Relationship Id="rId2" Type="http://schemas.microsoft.com/office/2007/relationships/media" Target="../media/media45.WAV"/><Relationship Id="rId1" Type="http://schemas.openxmlformats.org/officeDocument/2006/relationships/tags" Target="../tags/tag24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AV"/><Relationship Id="rId2" Type="http://schemas.microsoft.com/office/2007/relationships/media" Target="../media/media46.WAV"/><Relationship Id="rId1" Type="http://schemas.openxmlformats.org/officeDocument/2006/relationships/tags" Target="../tags/tag25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AV"/><Relationship Id="rId2" Type="http://schemas.microsoft.com/office/2007/relationships/media" Target="../media/media47.WAV"/><Relationship Id="rId1" Type="http://schemas.openxmlformats.org/officeDocument/2006/relationships/tags" Target="../tags/tag26.xml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5.png"/><Relationship Id="rId2" Type="http://schemas.microsoft.com/office/2007/relationships/media" Target="../media/media6.WAV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microsoft.com/office/2007/relationships/media" Target="../media/media8.WAV"/><Relationship Id="rId7" Type="http://schemas.openxmlformats.org/officeDocument/2006/relationships/oleObject" Target="../embeddings/oleObject1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514600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Comp 110/401</a:t>
            </a:r>
            <a:br>
              <a:rPr lang="en-US" dirty="0" smtClean="0"/>
            </a:br>
            <a:r>
              <a:rPr lang="en-US" dirty="0" smtClean="0"/>
              <a:t>Class (Static) vs. Instance State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257800"/>
            <a:ext cx="6172200" cy="1117122"/>
          </a:xfrm>
        </p:spPr>
        <p:txBody>
          <a:bodyPr/>
          <a:lstStyle/>
          <a:p>
            <a:r>
              <a:rPr lang="en-US" dirty="0" smtClean="0"/>
              <a:t>Instructor: Prasun Dewan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61583"/>
      </p:ext>
    </p:extLst>
  </p:cSld>
  <p:clrMapOvr>
    <a:masterClrMapping/>
  </p:clrMapOvr>
  <p:transition advTm="1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Methods can be invoked on class itself</a:t>
            </a:r>
          </a:p>
          <a:p>
            <a:r>
              <a:rPr lang="en-US" dirty="0" smtClean="0"/>
              <a:t>Called class or static methods</a:t>
            </a:r>
          </a:p>
          <a:p>
            <a:r>
              <a:rPr lang="en-US" dirty="0" smtClean="0"/>
              <a:t>Declared in class on which they are invoked</a:t>
            </a:r>
          </a:p>
          <a:p>
            <a:r>
              <a:rPr lang="en-US" dirty="0" smtClean="0"/>
              <a:t>Keyword </a:t>
            </a:r>
            <a:r>
              <a:rPr lang="en-US" b="1" dirty="0" smtClean="0"/>
              <a:t>static </a:t>
            </a:r>
            <a:r>
              <a:rPr lang="en-US" dirty="0" smtClean="0"/>
              <a:t>in header</a:t>
            </a:r>
          </a:p>
          <a:p>
            <a:r>
              <a:rPr lang="en-US" dirty="0" smtClean="0"/>
              <a:t>Accesses no instance variable</a:t>
            </a:r>
            <a:endParaRPr lang="en-US" dirty="0"/>
          </a:p>
        </p:txBody>
      </p:sp>
      <p:pic>
        <p:nvPicPr>
          <p:cNvPr id="4" name="~PP23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Programmer-Defined Mid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1752600"/>
            <a:ext cx="4495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getRadius</a:t>
            </a:r>
            <a:r>
              <a:rPr lang="en-US" dirty="0" smtClean="0">
                <a:solidFill>
                  <a:schemeClr val="tx1"/>
                </a:solidFill>
              </a:rPr>
              <a:t> (){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          </a:t>
            </a:r>
            <a:r>
              <a:rPr lang="en-US" b="1" dirty="0" smtClean="0">
                <a:solidFill>
                  <a:schemeClr val="tx1"/>
                </a:solidFill>
              </a:rPr>
              <a:t>return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Math.sqrt</a:t>
            </a:r>
            <a:r>
              <a:rPr lang="en-US" dirty="0" smtClean="0">
                <a:solidFill>
                  <a:schemeClr val="tx1"/>
                </a:solidFill>
              </a:rPr>
              <a:t>(x*x + y*y);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8862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Point mid </a:t>
            </a:r>
            <a:r>
              <a:rPr lang="fr-FR" dirty="0" smtClean="0">
                <a:solidFill>
                  <a:schemeClr val="tx1"/>
                </a:solidFill>
              </a:rPr>
              <a:t>(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x1,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y1,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x2,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y2 ) 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ACartesianPoint</a:t>
            </a:r>
            <a:r>
              <a:rPr lang="es-ES" dirty="0" smtClean="0">
                <a:solidFill>
                  <a:schemeClr val="tx1"/>
                </a:solidFill>
              </a:rPr>
              <a:t>(x1 + (x2 - x1)/2, y1 + (y2 - y1)/2);</a:t>
            </a:r>
            <a:r>
              <a:rPr lang="en-US" dirty="0" smtClean="0">
                <a:solidFill>
                  <a:schemeClr val="tx1"/>
                </a:solidFill>
              </a:rPr>
              <a:t>	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114800"/>
            <a:ext cx="762000" cy="381000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1371600"/>
            <a:ext cx="2438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Instance Method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00400" y="3505200"/>
            <a:ext cx="2438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Method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781800" y="1371600"/>
            <a:ext cx="1676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instance variables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81400" y="5486400"/>
            <a:ext cx="1828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no instance variable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rot="10800000" flipV="1">
            <a:off x="5181600" y="1866900"/>
            <a:ext cx="16002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rot="10800000" flipV="1">
            <a:off x="5715000" y="1866900"/>
            <a:ext cx="10668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0"/>
          </p:cNvCxnSpPr>
          <p:nvPr/>
        </p:nvCxnSpPr>
        <p:spPr>
          <a:xfrm rot="16200000" flipV="1">
            <a:off x="4000500" y="49911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~PP406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Call of Class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2209800"/>
            <a:ext cx="4038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ACartesianPoint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  <a:r>
              <a:rPr lang="en-US" dirty="0" smtClean="0">
                <a:solidFill>
                  <a:schemeClr val="tx1"/>
                </a:solidFill>
              </a:rPr>
              <a:t>mid(x1, y1, x2, y2)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4343400"/>
            <a:ext cx="4038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Math.sqrt</a:t>
            </a:r>
            <a:r>
              <a:rPr lang="en-US" dirty="0" smtClean="0">
                <a:solidFill>
                  <a:schemeClr val="tx1"/>
                </a:solidFill>
              </a:rPr>
              <a:t>(x*x + y*y);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200400"/>
            <a:ext cx="1600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as target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0"/>
          </p:cNvCxnSpPr>
          <p:nvPr/>
        </p:nvCxnSpPr>
        <p:spPr>
          <a:xfrm rot="5400000" flipH="1" flipV="1">
            <a:off x="2381250" y="2381250"/>
            <a:ext cx="6096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 rot="16200000" flipH="1">
            <a:off x="2457450" y="3600450"/>
            <a:ext cx="609600" cy="1181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279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numInstances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1600200"/>
            <a:ext cx="4572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Declare variable,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 initialized to zero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3276600"/>
            <a:ext cx="4572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Increment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 each time a new instance is created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5029200"/>
            <a:ext cx="45720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getNumInstances</a:t>
            </a:r>
            <a:r>
              <a:rPr lang="en-US" dirty="0" smtClean="0">
                <a:solidFill>
                  <a:schemeClr val="tx1"/>
                </a:solidFill>
              </a:rPr>
              <a:t>() returns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4" idx="2"/>
            <a:endCxn id="5" idx="0"/>
          </p:cNvCxnSpPr>
          <p:nvPr/>
        </p:nvCxnSpPr>
        <p:spPr>
          <a:xfrm rot="5400000">
            <a:off x="3924300" y="2781300"/>
            <a:ext cx="990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2"/>
            <a:endCxn id="6" idx="0"/>
          </p:cNvCxnSpPr>
          <p:nvPr/>
        </p:nvCxnSpPr>
        <p:spPr>
          <a:xfrm rot="5400000">
            <a:off x="3886200" y="4495800"/>
            <a:ext cx="1066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350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Returning </a:t>
            </a:r>
            <a:r>
              <a:rPr lang="en-US" dirty="0" err="1" smtClean="0"/>
              <a:t>numInstances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1752600"/>
            <a:ext cx="4495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static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int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getNumInstances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5029200"/>
            <a:ext cx="449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() returns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5" idx="0"/>
            <a:endCxn id="4" idx="2"/>
          </p:cNvCxnSpPr>
          <p:nvPr/>
        </p:nvCxnSpPr>
        <p:spPr>
          <a:xfrm rot="5400000" flipH="1" flipV="1">
            <a:off x="3429000" y="40767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6858000" y="3886200"/>
            <a:ext cx="14478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property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0"/>
            <a:endCxn id="4" idx="3"/>
          </p:cNvCxnSpPr>
          <p:nvPr/>
        </p:nvCxnSpPr>
        <p:spPr>
          <a:xfrm rot="16200000" flipV="1">
            <a:off x="6381750" y="2686050"/>
            <a:ext cx="1447800" cy="952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~PP35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Incrementing </a:t>
            </a:r>
            <a:r>
              <a:rPr lang="en-US" dirty="0" err="1" smtClean="0"/>
              <a:t>numInstances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33600" y="1752600"/>
            <a:ext cx="44958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5029200"/>
            <a:ext cx="449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Increment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 each time a new instance is created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5" idx="0"/>
            <a:endCxn id="4" idx="2"/>
          </p:cNvCxnSpPr>
          <p:nvPr/>
        </p:nvCxnSpPr>
        <p:spPr>
          <a:xfrm rot="5400000" flipH="1" flipV="1">
            <a:off x="3429000" y="4076700"/>
            <a:ext cx="1905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~PP8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Incrementing </a:t>
            </a:r>
            <a:r>
              <a:rPr lang="en-US" dirty="0" err="1" smtClean="0"/>
              <a:t>numInstances</a:t>
            </a:r>
            <a:r>
              <a:rPr lang="en-US" dirty="0" smtClean="0"/>
              <a:t> (Solution)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76400" y="1752600"/>
            <a:ext cx="5410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theX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theY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x = </a:t>
            </a:r>
            <a:r>
              <a:rPr lang="en-US" dirty="0" err="1" smtClean="0"/>
              <a:t>theX</a:t>
            </a:r>
            <a:r>
              <a:rPr lang="en-US" dirty="0" smtClean="0"/>
              <a:t>;</a:t>
            </a:r>
          </a:p>
          <a:p>
            <a:r>
              <a:rPr lang="en-US" dirty="0" smtClean="0"/>
              <a:t>	y = </a:t>
            </a:r>
            <a:r>
              <a:rPr lang="en-US" dirty="0" err="1" smtClean="0"/>
              <a:t>theY</a:t>
            </a:r>
            <a:r>
              <a:rPr lang="en-US" dirty="0" smtClean="0"/>
              <a:t>;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numInstances</a:t>
            </a:r>
            <a:r>
              <a:rPr lang="en-US" dirty="0" smtClean="0"/>
              <a:t>++;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5029200"/>
            <a:ext cx="449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Increment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 each time a new instance is created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~PP32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Declaring </a:t>
            </a:r>
            <a:r>
              <a:rPr lang="en-US" dirty="0" err="1" smtClean="0"/>
              <a:t>numInstances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200400"/>
            <a:ext cx="5791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static </a:t>
            </a:r>
            <a:r>
              <a:rPr lang="en-US" b="1" dirty="0" err="1" smtClean="0"/>
              <a:t>int</a:t>
            </a:r>
            <a:r>
              <a:rPr lang="en-US" b="1" dirty="0" smtClean="0"/>
              <a:t> </a:t>
            </a:r>
            <a:r>
              <a:rPr lang="en-US" dirty="0" err="1" smtClean="0"/>
              <a:t>numInstances</a:t>
            </a:r>
            <a:r>
              <a:rPr lang="en-US" dirty="0" smtClean="0"/>
              <a:t> = 0;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133600" y="2133600"/>
            <a:ext cx="4495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Declare variable, </a:t>
            </a:r>
            <a:r>
              <a:rPr lang="en-US" dirty="0" err="1" smtClean="0">
                <a:solidFill>
                  <a:schemeClr val="tx1"/>
                </a:solidFill>
              </a:rPr>
              <a:t>numInstances</a:t>
            </a:r>
            <a:r>
              <a:rPr lang="en-US" dirty="0" smtClean="0">
                <a:solidFill>
                  <a:schemeClr val="tx1"/>
                </a:solidFill>
              </a:rPr>
              <a:t> initialized to zero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48200" y="3810000"/>
            <a:ext cx="22098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// class variable</a:t>
            </a:r>
            <a:endParaRPr lang="en-US" dirty="0"/>
          </a:p>
        </p:txBody>
      </p:sp>
      <p:pic>
        <p:nvPicPr>
          <p:cNvPr id="7" name="~PP37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Tracing Execution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1" y="1219200"/>
            <a:ext cx="2667000" cy="9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1" y="1219200"/>
            <a:ext cx="2667000" cy="9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638801" y="1447800"/>
            <a:ext cx="3352800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91201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20001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72401" y="1981200"/>
            <a:ext cx="990600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72401" y="236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72401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715001" y="23622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numInstances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15001" y="28194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57200" y="4648200"/>
            <a:ext cx="50292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dirty="0" err="1" smtClean="0"/>
              <a:t>ACartesianPoint</a:t>
            </a:r>
            <a:r>
              <a:rPr lang="en-US" dirty="0" smtClean="0"/>
              <a:t>(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theX</a:t>
            </a:r>
            <a:r>
              <a:rPr lang="en-US" dirty="0" smtClean="0"/>
              <a:t>, </a:t>
            </a:r>
            <a:r>
              <a:rPr lang="en-US" b="1" dirty="0" err="1" smtClean="0"/>
              <a:t>int</a:t>
            </a:r>
            <a:r>
              <a:rPr lang="en-US" dirty="0" smtClean="0"/>
              <a:t> </a:t>
            </a:r>
            <a:r>
              <a:rPr lang="en-US" dirty="0" err="1" smtClean="0"/>
              <a:t>theY</a:t>
            </a:r>
            <a:r>
              <a:rPr lang="en-US" dirty="0" smtClean="0"/>
              <a:t>) {</a:t>
            </a:r>
          </a:p>
          <a:p>
            <a:r>
              <a:rPr lang="en-US" dirty="0" smtClean="0"/>
              <a:t>	x = </a:t>
            </a:r>
            <a:r>
              <a:rPr lang="en-US" dirty="0" err="1" smtClean="0"/>
              <a:t>theX</a:t>
            </a:r>
            <a:r>
              <a:rPr lang="en-US" dirty="0" smtClean="0"/>
              <a:t>;</a:t>
            </a:r>
          </a:p>
          <a:p>
            <a:r>
              <a:rPr lang="en-US" dirty="0" smtClean="0"/>
              <a:t>	y = </a:t>
            </a:r>
            <a:r>
              <a:rPr lang="en-US" dirty="0" err="1" smtClean="0"/>
              <a:t>theY</a:t>
            </a:r>
            <a:r>
              <a:rPr lang="en-US" dirty="0" smtClean="0"/>
              <a:t>;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numInstances</a:t>
            </a:r>
            <a:r>
              <a:rPr lang="en-US" dirty="0" smtClean="0"/>
              <a:t>++;</a:t>
            </a:r>
          </a:p>
          <a:p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772400" y="3276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715000" y="3276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76200" y="4876800"/>
            <a:ext cx="381000" cy="228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772400" y="2819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772400" y="3276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72400" y="236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>
            <a:off x="76200" y="4876800"/>
            <a:ext cx="381000" cy="2286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772401" y="3962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5715001" y="39624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7772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5715000" y="44196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772400" y="39624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125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7772400" y="44196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772400" y="236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1" y="2209800"/>
            <a:ext cx="2667000" cy="206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95601" y="2209800"/>
            <a:ext cx="2667000" cy="2058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1" y="2209800"/>
            <a:ext cx="2667000" cy="206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~PP338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4434 " pathEditMode="relative" ptsTypes="AA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4434 " pathEditMode="relative" ptsTypes="AA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4" grpId="0" animBg="1"/>
      <p:bldP spid="25" grpId="0" animBg="1"/>
      <p:bldP spid="26" grpId="0" animBg="1"/>
      <p:bldP spid="27" grpId="0" animBg="1"/>
      <p:bldP spid="27" grpId="1" animBg="1"/>
      <p:bldP spid="27" grpId="2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vs. Class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3810000" cy="5178552"/>
          </a:xfrm>
        </p:spPr>
        <p:txBody>
          <a:bodyPr/>
          <a:lstStyle/>
          <a:p>
            <a:r>
              <a:rPr lang="en-US" dirty="0" smtClean="0"/>
              <a:t>Class Members</a:t>
            </a:r>
          </a:p>
          <a:p>
            <a:pPr lvl="1"/>
            <a:r>
              <a:rPr lang="en-US" dirty="0" smtClean="0"/>
              <a:t>Class method</a:t>
            </a:r>
          </a:p>
          <a:p>
            <a:pPr lvl="1"/>
            <a:r>
              <a:rPr lang="en-US" dirty="0" smtClean="0"/>
              <a:t>Class variables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3400" y="1295400"/>
            <a:ext cx="38100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Instance Members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400" dirty="0" smtClean="0"/>
              <a:t>Instance methods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Instance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variables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~PP30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and Properties</a:t>
            </a:r>
          </a:p>
          <a:p>
            <a:r>
              <a:rPr lang="en-US" dirty="0"/>
              <a:t>Interfaces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7363323"/>
      </p:ext>
    </p:extLst>
  </p:cSld>
  <p:clrMapOvr>
    <a:masterClrMapping/>
  </p:clrMapOvr>
  <p:transition advTm="2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of Class and Instance Members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3810000" cy="5178552"/>
          </a:xfrm>
        </p:spPr>
        <p:txBody>
          <a:bodyPr/>
          <a:lstStyle/>
          <a:p>
            <a:r>
              <a:rPr lang="en-US" dirty="0" smtClean="0"/>
              <a:t>Class Members</a:t>
            </a:r>
          </a:p>
          <a:p>
            <a:pPr lvl="1"/>
            <a:r>
              <a:rPr lang="en-US" dirty="0" smtClean="0"/>
              <a:t>visible to other class members </a:t>
            </a:r>
          </a:p>
          <a:p>
            <a:pPr lvl="1"/>
            <a:r>
              <a:rPr lang="en-US" dirty="0" smtClean="0"/>
              <a:t>visible to all instance members</a:t>
            </a:r>
          </a:p>
          <a:p>
            <a:pPr lvl="2"/>
            <a:r>
              <a:rPr lang="en-US" dirty="0" smtClean="0"/>
              <a:t>class &amp; instance methods can access class variables</a:t>
            </a:r>
          </a:p>
          <a:p>
            <a:pPr lvl="2"/>
            <a:r>
              <a:rPr lang="en-US" dirty="0" smtClean="0"/>
              <a:t>class and instance methods can call class methods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43400" y="1295400"/>
            <a:ext cx="38100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Instance Members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visible to other instance members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not visible to class members </a:t>
            </a:r>
          </a:p>
          <a:p>
            <a:pPr marL="1188720" lvl="2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dirty="0" smtClean="0"/>
              <a:t>which of (zero to many) copies of an instance variable should a class member refer to?</a:t>
            </a:r>
          </a:p>
        </p:txBody>
      </p:sp>
      <p:pic>
        <p:nvPicPr>
          <p:cNvPr id="5" name="~PP40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&amp; Illegal Access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2400" y="1981200"/>
            <a:ext cx="3962400" cy="1676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static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getNumInstances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(x);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     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numInstances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3400" y="2667000"/>
            <a:ext cx="46482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public </a:t>
            </a:r>
            <a:r>
              <a:rPr lang="en-US" sz="1600" dirty="0" err="1" smtClean="0">
                <a:solidFill>
                  <a:schemeClr val="tx1"/>
                </a:solidFill>
              </a:rPr>
              <a:t>ACartesianPoint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theX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dirty="0" err="1" smtClean="0">
                <a:solidFill>
                  <a:schemeClr val="tx1"/>
                </a:solidFill>
              </a:rPr>
              <a:t>int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theY</a:t>
            </a:r>
            <a:r>
              <a:rPr lang="en-US" sz="1600" dirty="0" smtClean="0">
                <a:solidFill>
                  <a:schemeClr val="tx1"/>
                </a:solidFill>
              </a:rPr>
              <a:t>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x = </a:t>
            </a:r>
            <a:r>
              <a:rPr lang="en-US" sz="1600" dirty="0" err="1" smtClean="0">
                <a:solidFill>
                  <a:schemeClr val="tx1"/>
                </a:solidFill>
              </a:rPr>
              <a:t>theX</a:t>
            </a:r>
            <a:r>
              <a:rPr lang="en-US" sz="1600" dirty="0" smtClean="0">
                <a:solidFill>
                  <a:schemeClr val="tx1"/>
                </a:solidFill>
              </a:rPr>
              <a:t>; y = </a:t>
            </a:r>
            <a:r>
              <a:rPr lang="en-US" sz="1600" dirty="0" err="1" smtClean="0">
                <a:solidFill>
                  <a:schemeClr val="tx1"/>
                </a:solidFill>
              </a:rPr>
              <a:t>theY</a:t>
            </a:r>
            <a:r>
              <a:rPr lang="en-US" sz="1600" dirty="0" smtClean="0">
                <a:solidFill>
                  <a:schemeClr val="tx1"/>
                </a:solidFill>
              </a:rPr>
              <a:t>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</a:t>
            </a:r>
            <a:r>
              <a:rPr lang="en-US" sz="1600" dirty="0" err="1" smtClean="0">
                <a:solidFill>
                  <a:schemeClr val="tx1"/>
                </a:solidFill>
              </a:rPr>
              <a:t>numInstances</a:t>
            </a:r>
            <a:r>
              <a:rPr lang="en-US" sz="1600" dirty="0" smtClean="0">
                <a:solidFill>
                  <a:schemeClr val="tx1"/>
                </a:solidFill>
              </a:rPr>
              <a:t> = </a:t>
            </a:r>
            <a:r>
              <a:rPr lang="en-US" sz="1600" dirty="0" err="1" smtClean="0">
                <a:solidFill>
                  <a:schemeClr val="tx1"/>
                </a:solidFill>
              </a:rPr>
              <a:t>numInstances</a:t>
            </a:r>
            <a:r>
              <a:rPr lang="en-US" sz="1600" dirty="0" smtClean="0">
                <a:solidFill>
                  <a:schemeClr val="tx1"/>
                </a:solidFill>
              </a:rPr>
              <a:t> + 1;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          </a:t>
            </a:r>
            <a:r>
              <a:rPr lang="en-US" sz="1600" dirty="0" err="1" smtClean="0">
                <a:solidFill>
                  <a:schemeClr val="tx1"/>
                </a:solidFill>
              </a:rPr>
              <a:t>System.out.println</a:t>
            </a:r>
            <a:r>
              <a:rPr lang="en-US" sz="1600" dirty="0" smtClean="0">
                <a:solidFill>
                  <a:schemeClr val="tx1"/>
                </a:solidFill>
              </a:rPr>
              <a:t>(</a:t>
            </a:r>
            <a:r>
              <a:rPr lang="en-US" sz="1600" dirty="0" err="1" smtClean="0">
                <a:solidFill>
                  <a:schemeClr val="tx1"/>
                </a:solidFill>
              </a:rPr>
              <a:t>getNumInstances</a:t>
            </a:r>
            <a:r>
              <a:rPr lang="en-US" sz="1600" dirty="0" smtClean="0">
                <a:solidFill>
                  <a:schemeClr val="tx1"/>
                </a:solidFill>
              </a:rPr>
              <a:t>());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295400"/>
            <a:ext cx="3962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chemeClr val="tx1"/>
                </a:solidFill>
              </a:rPr>
              <a:t>static </a:t>
            </a:r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numInstances</a:t>
            </a:r>
            <a:r>
              <a:rPr lang="en-US" sz="1600" dirty="0" smtClean="0">
                <a:solidFill>
                  <a:schemeClr val="tx1"/>
                </a:solidFill>
              </a:rPr>
              <a:t> = 0;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43400" y="1981200"/>
            <a:ext cx="4648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err="1" smtClean="0">
                <a:solidFill>
                  <a:schemeClr val="tx1"/>
                </a:solidFill>
              </a:rPr>
              <a:t>int</a:t>
            </a:r>
            <a:r>
              <a:rPr lang="en-US" sz="1600" dirty="0" smtClean="0">
                <a:solidFill>
                  <a:schemeClr val="tx1"/>
                </a:solidFill>
              </a:rPr>
              <a:t> x, y;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43400" y="4648200"/>
            <a:ext cx="46482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getRadius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 </a:t>
            </a:r>
            <a:r>
              <a:rPr lang="en-US" sz="1600" dirty="0" err="1" smtClean="0">
                <a:solidFill>
                  <a:schemeClr val="tx1"/>
                </a:solidFill>
              </a:rPr>
              <a:t>Math.sqrt</a:t>
            </a:r>
            <a:r>
              <a:rPr lang="en-US" sz="1600" dirty="0" smtClean="0">
                <a:solidFill>
                  <a:schemeClr val="tx1"/>
                </a:solidFill>
              </a:rPr>
              <a:t>(x*x + y*y);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2019300" y="1790700"/>
            <a:ext cx="4572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4762500" y="2552700"/>
            <a:ext cx="2819400" cy="2438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2514600" y="2438400"/>
            <a:ext cx="42672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2209800" y="1752600"/>
            <a:ext cx="43434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1"/>
          </p:cNvCxnSpPr>
          <p:nvPr/>
        </p:nvCxnSpPr>
        <p:spPr>
          <a:xfrm flipV="1">
            <a:off x="2667000" y="2247900"/>
            <a:ext cx="1676400" cy="8001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Multiply 28"/>
          <p:cNvSpPr/>
          <p:nvPr/>
        </p:nvSpPr>
        <p:spPr>
          <a:xfrm>
            <a:off x="2667000" y="2667000"/>
            <a:ext cx="533400" cy="457200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~PP382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vs. Class Named Constant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801" y="1447800"/>
            <a:ext cx="3352800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1201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1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1" y="1981200"/>
            <a:ext cx="990600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1" y="236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15001" y="23622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LBS_IN_KGS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447800"/>
            <a:ext cx="5486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AnotherBMISpreadsheet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implements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height, weight,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;	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...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public static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final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	double</a:t>
            </a:r>
            <a:r>
              <a:rPr lang="en-US" sz="1600" dirty="0" smtClean="0">
                <a:solidFill>
                  <a:schemeClr val="tx1"/>
                </a:solidFill>
              </a:rPr>
              <a:t> LBS_IN_KG = 2.2;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public static final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	double</a:t>
            </a:r>
            <a:r>
              <a:rPr lang="en-US" sz="1600" dirty="0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calculateBMI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(weight/LBS_IN_KG) / (height*CMS_IN_INCH/100*height*CMS_IN_INCH/100);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" y="5334000"/>
            <a:ext cx="48768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</a:t>
            </a:r>
            <a:r>
              <a:rPr lang="en-US" dirty="0" err="1" smtClean="0"/>
              <a:t>AnotherBMISpreadsheet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304800" y="5715000"/>
            <a:ext cx="48768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</a:t>
            </a:r>
            <a:r>
              <a:rPr lang="en-US" dirty="0" err="1" smtClean="0"/>
              <a:t>AnotherBMISpreadsheet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04800" y="6096000"/>
            <a:ext cx="48768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AnotherBMISpreadsheet.LBS_IN_KGS</a:t>
            </a:r>
            <a:r>
              <a:rPr lang="en-US" dirty="0" smtClean="0"/>
              <a:t>;</a:t>
            </a:r>
            <a:endParaRPr lang="en-US" dirty="0"/>
          </a:p>
        </p:txBody>
      </p:sp>
      <p:pic>
        <p:nvPicPr>
          <p:cNvPr id="13" name="~PP258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7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vs. Class Named Constant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801" y="1447800"/>
            <a:ext cx="3352800" cy="4648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91201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variables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20001" y="1524000"/>
            <a:ext cx="12954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memory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72401" y="1981200"/>
            <a:ext cx="990600" cy="4038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1" y="2362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715001" y="23622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LBS_IN_KGS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6200" y="1447800"/>
            <a:ext cx="5486400" cy="3581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public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class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AnotherBMISpreadsheet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implements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BMISpreadsheet</a:t>
            </a:r>
            <a:r>
              <a:rPr lang="en-US" sz="1600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double</a:t>
            </a:r>
            <a:r>
              <a:rPr lang="en-US" sz="1600" dirty="0" smtClean="0">
                <a:solidFill>
                  <a:schemeClr val="tx1"/>
                </a:solidFill>
              </a:rPr>
              <a:t> height, weight, </a:t>
            </a:r>
            <a:r>
              <a:rPr lang="en-US" sz="1600" dirty="0" err="1" smtClean="0">
                <a:solidFill>
                  <a:schemeClr val="tx1"/>
                </a:solidFill>
              </a:rPr>
              <a:t>bmi</a:t>
            </a:r>
            <a:r>
              <a:rPr lang="en-US" sz="1600" dirty="0" smtClean="0">
                <a:solidFill>
                  <a:schemeClr val="tx1"/>
                </a:solidFill>
              </a:rPr>
              <a:t>;	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...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</a:t>
            </a:r>
            <a:r>
              <a:rPr lang="en-US" sz="1600" b="1" dirty="0" smtClean="0">
                <a:solidFill>
                  <a:schemeClr val="tx1"/>
                </a:solidFill>
              </a:rPr>
              <a:t>final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	double</a:t>
            </a:r>
            <a:r>
              <a:rPr lang="en-US" sz="1600" dirty="0" smtClean="0">
                <a:solidFill>
                  <a:schemeClr val="tx1"/>
                </a:solidFill>
              </a:rPr>
              <a:t> LBS_IN_KG = 2.2;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public static final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	double</a:t>
            </a:r>
            <a:r>
              <a:rPr lang="en-US" sz="1600" dirty="0" smtClean="0">
                <a:solidFill>
                  <a:schemeClr val="tx1"/>
                </a:solidFill>
              </a:rPr>
              <a:t> CMS_IN_INCH = 2.54;</a:t>
            </a:r>
          </a:p>
          <a:p>
            <a:r>
              <a:rPr lang="en-US" sz="1600" b="1" dirty="0" smtClean="0">
                <a:solidFill>
                  <a:schemeClr val="tx1"/>
                </a:solidFill>
              </a:rPr>
              <a:t>	double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</a:rPr>
              <a:t>calculateBMI</a:t>
            </a:r>
            <a:r>
              <a:rPr lang="en-US" sz="1600" dirty="0" smtClean="0">
                <a:solidFill>
                  <a:schemeClr val="tx1"/>
                </a:solidFill>
              </a:rPr>
              <a:t>() {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	</a:t>
            </a:r>
            <a:r>
              <a:rPr lang="en-US" sz="1600" b="1" dirty="0" smtClean="0">
                <a:solidFill>
                  <a:schemeClr val="tx1"/>
                </a:solidFill>
              </a:rPr>
              <a:t>return</a:t>
            </a:r>
            <a:r>
              <a:rPr lang="en-US" sz="1600" dirty="0" smtClean="0">
                <a:solidFill>
                  <a:schemeClr val="tx1"/>
                </a:solidFill>
              </a:rPr>
              <a:t> (weight/LBS_IN_KG) / (height*CMS_IN_INCH/100*height*CMS_IN_INCH/100);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	}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}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400" y="5334000"/>
            <a:ext cx="5334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</a:t>
            </a:r>
            <a:r>
              <a:rPr lang="en-US" dirty="0" err="1" smtClean="0"/>
              <a:t>AnotherBMISpreadsheet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152400" y="5715000"/>
            <a:ext cx="5334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</a:t>
            </a:r>
            <a:r>
              <a:rPr lang="en-US" dirty="0" err="1" smtClean="0"/>
              <a:t>AnotherBMISpreadsheet</a:t>
            </a:r>
            <a:r>
              <a:rPr lang="en-US" dirty="0" smtClean="0"/>
              <a:t>()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52400" y="6096000"/>
            <a:ext cx="5334000" cy="30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(new </a:t>
            </a:r>
            <a:r>
              <a:rPr lang="en-US" dirty="0" err="1" smtClean="0"/>
              <a:t>AnotherBMISpreadsheet</a:t>
            </a:r>
            <a:r>
              <a:rPr lang="en-US" dirty="0" smtClean="0"/>
              <a:t>()).LBS_IN_KGS;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90600" y="2514600"/>
            <a:ext cx="2286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 smtClean="0"/>
              <a:t>public final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7772400" y="3505200"/>
            <a:ext cx="9906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2.2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15000" y="3505200"/>
            <a:ext cx="1981200" cy="381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LBS_IN_KGS</a:t>
            </a:r>
            <a:endParaRPr lang="en-US" dirty="0"/>
          </a:p>
        </p:txBody>
      </p:sp>
      <p:pic>
        <p:nvPicPr>
          <p:cNvPr id="17" name="~PP183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11" grpId="0" animBg="1"/>
      <p:bldP spid="27" grpId="0" animBg="1"/>
      <p:bldP spid="30" grpId="0" animBg="1"/>
      <p:bldP spid="31" grpId="0" animBg="1"/>
      <p:bldP spid="13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vs. Instance Constant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Should be class constant</a:t>
            </a:r>
          </a:p>
          <a:p>
            <a:pPr lvl="1"/>
            <a:r>
              <a:rPr lang="en-US" dirty="0" smtClean="0"/>
              <a:t>one copy</a:t>
            </a:r>
          </a:p>
          <a:p>
            <a:pPr lvl="1"/>
            <a:r>
              <a:rPr lang="en-US" dirty="0" smtClean="0"/>
              <a:t>easy to refer (require no instance creation)</a:t>
            </a:r>
          </a:p>
          <a:p>
            <a:r>
              <a:rPr lang="en-US" dirty="0" smtClean="0"/>
              <a:t>Unless some good reason for hiding named constants from static methods</a:t>
            </a:r>
          </a:p>
        </p:txBody>
      </p:sp>
      <p:pic>
        <p:nvPicPr>
          <p:cNvPr id="4" name="~PP7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vs. Instance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524000"/>
            <a:ext cx="8382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Point mid </a:t>
            </a:r>
            <a:r>
              <a:rPr lang="fr-FR" dirty="0" smtClean="0">
                <a:solidFill>
                  <a:schemeClr val="tx1"/>
                </a:solidFill>
              </a:rPr>
              <a:t>(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x1,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y1,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x2,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y2 ) 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ACartesianPoint</a:t>
            </a:r>
            <a:r>
              <a:rPr lang="es-ES" dirty="0" smtClean="0">
                <a:solidFill>
                  <a:schemeClr val="tx1"/>
                </a:solidFill>
              </a:rPr>
              <a:t>(x1 + (x2 - x1)/2, y1 + (y2 - y1)/2);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419600"/>
            <a:ext cx="83820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</a:t>
            </a:r>
            <a:r>
              <a:rPr lang="en-US" dirty="0" smtClean="0">
                <a:solidFill>
                  <a:schemeClr val="tx1"/>
                </a:solidFill>
              </a:rPr>
              <a:t>Point mid </a:t>
            </a:r>
            <a:r>
              <a:rPr lang="fr-FR" dirty="0" smtClean="0">
                <a:solidFill>
                  <a:schemeClr val="tx1"/>
                </a:solidFill>
              </a:rPr>
              <a:t>(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x1,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y1,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x2, </a:t>
            </a:r>
            <a:r>
              <a:rPr lang="fr-FR" b="1" dirty="0" err="1" smtClean="0">
                <a:solidFill>
                  <a:schemeClr val="tx1"/>
                </a:solidFill>
              </a:rPr>
              <a:t>int</a:t>
            </a:r>
            <a:r>
              <a:rPr lang="fr-FR" dirty="0" smtClean="0">
                <a:solidFill>
                  <a:schemeClr val="tx1"/>
                </a:solidFill>
              </a:rPr>
              <a:t> y2 ) </a:t>
            </a:r>
            <a:r>
              <a:rPr lang="en-US" dirty="0" smtClean="0">
                <a:solidFill>
                  <a:schemeClr val="tx1"/>
                </a:solidFill>
              </a:rPr>
              <a:t>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ACartesianPoint</a:t>
            </a:r>
            <a:r>
              <a:rPr lang="es-ES" dirty="0" smtClean="0">
                <a:solidFill>
                  <a:schemeClr val="tx1"/>
                </a:solidFill>
              </a:rPr>
              <a:t>(x1 + (x2 - x1)/2, y1 + (y2 - y1)/2);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3657600" y="2743200"/>
            <a:ext cx="480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ACartesianPoint.mid(25, 50, 125, 150)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57600" y="3276600"/>
            <a:ext cx="480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err="1" smtClean="0"/>
              <a:t>Math.round</a:t>
            </a:r>
            <a:r>
              <a:rPr lang="en-US" dirty="0" smtClean="0"/>
              <a:t>(5.7)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43200" y="5638800"/>
            <a:ext cx="5715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(new </a:t>
            </a:r>
            <a:r>
              <a:rPr lang="en-US" dirty="0" err="1" smtClean="0"/>
              <a:t>ACartesianPoint</a:t>
            </a:r>
            <a:r>
              <a:rPr lang="en-US" dirty="0" smtClean="0"/>
              <a:t>(25, 50)).mid(25, 50, 125, 150)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0" y="6172200"/>
            <a:ext cx="5715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/>
              <a:t>(new Math()).round(5.7)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057400" y="1066800"/>
            <a:ext cx="4800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Class Method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3962400"/>
            <a:ext cx="48006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bg1"/>
                </a:solidFill>
              </a:rPr>
              <a:t>Instance Method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4800" y="3200400"/>
            <a:ext cx="2438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Accesses no instance variable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3"/>
            <a:endCxn id="11" idx="0"/>
          </p:cNvCxnSpPr>
          <p:nvPr/>
        </p:nvCxnSpPr>
        <p:spPr>
          <a:xfrm>
            <a:off x="2743200" y="3543300"/>
            <a:ext cx="1714500" cy="419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~PP23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vs. Instance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Instance method has all the privileges of  a class method</a:t>
            </a:r>
          </a:p>
          <a:p>
            <a:r>
              <a:rPr lang="en-US" dirty="0" smtClean="0"/>
              <a:t>Any class method can be made an instance method</a:t>
            </a:r>
          </a:p>
          <a:p>
            <a:r>
              <a:rPr lang="en-US" dirty="0" smtClean="0"/>
              <a:t>Bad style to have instance method that does not access any instance variable</a:t>
            </a:r>
          </a:p>
          <a:p>
            <a:pPr lvl="1"/>
            <a:r>
              <a:rPr lang="en-US" dirty="0" smtClean="0"/>
              <a:t>They belong to the class</a:t>
            </a:r>
          </a:p>
          <a:p>
            <a:pPr lvl="1"/>
            <a:r>
              <a:rPr lang="en-US" dirty="0" smtClean="0"/>
              <a:t>Violate least privilege principle</a:t>
            </a:r>
          </a:p>
          <a:p>
            <a:pPr lvl="1"/>
            <a:r>
              <a:rPr lang="en-US" dirty="0" smtClean="0"/>
              <a:t>Require needless instantiation</a:t>
            </a:r>
            <a:endParaRPr lang="en-US" dirty="0"/>
          </a:p>
        </p:txBody>
      </p:sp>
      <p:pic>
        <p:nvPicPr>
          <p:cNvPr id="4" name="~PP393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vs. Instance Constant/Method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Named constants should be static </a:t>
            </a:r>
          </a:p>
          <a:p>
            <a:pPr lvl="1"/>
            <a:r>
              <a:rPr lang="en-US" dirty="0" smtClean="0"/>
              <a:t>Unless some good reason for hiding named constants from static methods</a:t>
            </a:r>
          </a:p>
          <a:p>
            <a:r>
              <a:rPr lang="en-US" dirty="0" smtClean="0"/>
              <a:t>Methods not accessing instance variables should be static</a:t>
            </a:r>
          </a:p>
          <a:p>
            <a:pPr lvl="1"/>
            <a:r>
              <a:rPr lang="en-US" dirty="0" smtClean="0"/>
              <a:t>Unless need to be listed in interface</a:t>
            </a:r>
          </a:p>
        </p:txBody>
      </p:sp>
      <p:pic>
        <p:nvPicPr>
          <p:cNvPr id="4" name="~PP350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Member Restrictions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Cannot define interfaces for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classes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baseline="0" dirty="0" smtClean="0"/>
              <a:t>No</a:t>
            </a:r>
            <a:r>
              <a:rPr lang="en-US" sz="2100" dirty="0" smtClean="0"/>
              <a:t> conceptual reason why not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Non object oriented languages supported them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Class members go against the idea of OO programming (not instantiated) so treated as second class.</a:t>
            </a:r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Cannot use super in class methods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Can name super class directly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r>
              <a:rPr lang="en-US" sz="2100" dirty="0" smtClean="0"/>
              <a:t>Non dynamic dispatch (discussed later)</a:t>
            </a:r>
          </a:p>
          <a:p>
            <a:pPr marL="731520" lvl="1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endParaRPr lang="en-US" sz="2100" dirty="0" smtClean="0"/>
          </a:p>
          <a:p>
            <a:pPr marL="274320" indent="-274320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</a:pPr>
            <a:endParaRPr kumimoji="0" lang="en-US" sz="2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~PP4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Static Example in Loan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Revisit, through non-graphical objects, concepts illustrated in previous sections</a:t>
            </a:r>
          </a:p>
        </p:txBody>
      </p:sp>
    </p:spTree>
    <p:extLst>
      <p:ext uri="{BB962C8B-B14F-4D97-AF65-F5344CB8AC3E}">
        <p14:creationId xmlns:p14="http://schemas.microsoft.com/office/powerpoint/2010/main" val="282300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Counting Instances of </a:t>
            </a:r>
            <a:r>
              <a:rPr lang="en-US" dirty="0" err="1" smtClean="0"/>
              <a:t>ACartesianPoint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600200"/>
            <a:ext cx="3838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200400"/>
            <a:ext cx="49720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828800" y="3886200"/>
            <a:ext cx="1828800" cy="228600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49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3886200"/>
            <a:ext cx="7772400" cy="1600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Loan add(Loan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ALoan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getPrincipal</a:t>
            </a:r>
            <a:r>
              <a:rPr lang="en-US" dirty="0">
                <a:solidFill>
                  <a:schemeClr val="tx1"/>
                </a:solidFill>
              </a:rPr>
              <a:t>() + loan2.getPrincipal</a:t>
            </a:r>
            <a:r>
              <a:rPr lang="en-US" dirty="0" smtClean="0">
                <a:solidFill>
                  <a:schemeClr val="tx1"/>
                </a:solidFill>
              </a:rPr>
              <a:t>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4773" y="15240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Loan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getTotalLoan</a:t>
            </a:r>
            <a:r>
              <a:rPr lang="en-US" dirty="0" smtClean="0">
                <a:solidFill>
                  <a:schemeClr val="tx1"/>
                </a:solidFill>
              </a:rPr>
              <a:t>(){ 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houseLoan.add</a:t>
            </a:r>
            <a:r>
              <a:rPr lang="en-US" dirty="0" smtClean="0">
                <a:solidFill>
                  <a:schemeClr val="tx1"/>
                </a:solidFill>
              </a:rPr>
              <a:t>( </a:t>
            </a:r>
            <a:r>
              <a:rPr lang="en-US" dirty="0" err="1" smtClean="0">
                <a:solidFill>
                  <a:schemeClr val="tx1"/>
                </a:solidFill>
              </a:rPr>
              <a:t>carLoan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(Static)  Add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1752600"/>
            <a:ext cx="57912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Loan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getTotalLoan</a:t>
            </a:r>
            <a:r>
              <a:rPr lang="en-US" dirty="0" smtClean="0">
                <a:solidFill>
                  <a:schemeClr val="tx1"/>
                </a:solidFill>
              </a:rPr>
              <a:t>(){ </a:t>
            </a:r>
          </a:p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	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ALoan.add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houseLoan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carLoan</a:t>
            </a:r>
            <a:r>
              <a:rPr lang="en-US" dirty="0" smtClean="0">
                <a:solidFill>
                  <a:schemeClr val="tx1"/>
                </a:solidFill>
              </a:rPr>
              <a:t>);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8862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add(Loan loan1, Loan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4114800"/>
            <a:ext cx="762000" cy="381000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00400" y="1371600"/>
            <a:ext cx="2438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Instance Method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00400" y="3505200"/>
            <a:ext cx="2438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 Method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010400" y="838200"/>
            <a:ext cx="16764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Accesses instance variables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81400" y="5486400"/>
            <a:ext cx="18288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Access no instance variable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1"/>
          </p:cNvCxnSpPr>
          <p:nvPr/>
        </p:nvCxnSpPr>
        <p:spPr>
          <a:xfrm rot="10800000" flipV="1">
            <a:off x="4876800" y="1333500"/>
            <a:ext cx="2133600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rot="10800000" flipV="1">
            <a:off x="6248400" y="1333500"/>
            <a:ext cx="762000" cy="876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0"/>
          </p:cNvCxnSpPr>
          <p:nvPr/>
        </p:nvCxnSpPr>
        <p:spPr>
          <a:xfrm rot="16200000" flipV="1">
            <a:off x="4000500" y="4991100"/>
            <a:ext cx="762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73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Non-Polymorphic Methods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002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 loan1,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1242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</a:t>
            </a:r>
            <a:r>
              <a:rPr lang="en-US" dirty="0" err="1" smtClean="0">
                <a:solidFill>
                  <a:schemeClr val="tx1"/>
                </a:solidFill>
              </a:rPr>
              <a:t>AnotherLoan</a:t>
            </a:r>
            <a:r>
              <a:rPr lang="en-US" dirty="0" smtClean="0">
                <a:solidFill>
                  <a:schemeClr val="tx1"/>
                </a:solidFill>
              </a:rPr>
              <a:t> loan1, </a:t>
            </a:r>
            <a:r>
              <a:rPr lang="en-US" dirty="0" err="1" smtClean="0">
                <a:solidFill>
                  <a:schemeClr val="tx1"/>
                </a:solidFill>
              </a:rPr>
              <a:t>AnotherLoan</a:t>
            </a:r>
            <a:r>
              <a:rPr lang="en-US" dirty="0" smtClean="0">
                <a:solidFill>
                  <a:schemeClr val="tx1"/>
                </a:solidFill>
              </a:rPr>
              <a:t>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648200"/>
            <a:ext cx="7772400" cy="1371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 loan1, </a:t>
            </a:r>
            <a:r>
              <a:rPr lang="en-US" dirty="0" err="1" smtClean="0">
                <a:solidFill>
                  <a:schemeClr val="tx1"/>
                </a:solidFill>
              </a:rPr>
              <a:t>AnotherLoan</a:t>
            </a:r>
            <a:r>
              <a:rPr lang="en-US" dirty="0" smtClean="0">
                <a:solidFill>
                  <a:schemeClr val="tx1"/>
                </a:solidFill>
              </a:rPr>
              <a:t>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6172200"/>
            <a:ext cx="50292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Code duplication!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4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Overloading vs. Polymorphism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209800"/>
            <a:ext cx="77724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add(Loan loan1, Loan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3429000"/>
            <a:ext cx="77724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 loan1,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648200"/>
            <a:ext cx="7772400" cy="1066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chemeClr val="tx1"/>
                </a:solidFill>
              </a:rPr>
              <a:t>public static</a:t>
            </a:r>
            <a:r>
              <a:rPr lang="en-US" dirty="0" smtClean="0">
                <a:solidFill>
                  <a:schemeClr val="tx1"/>
                </a:solidFill>
              </a:rPr>
              <a:t> Loan add(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 loan1, </a:t>
            </a:r>
            <a:r>
              <a:rPr lang="en-US" dirty="0" err="1" smtClean="0">
                <a:solidFill>
                  <a:schemeClr val="tx1"/>
                </a:solidFill>
              </a:rPr>
              <a:t>AnotherLoan</a:t>
            </a:r>
            <a:r>
              <a:rPr lang="en-US" dirty="0" smtClean="0">
                <a:solidFill>
                  <a:schemeClr val="tx1"/>
                </a:solidFill>
              </a:rPr>
              <a:t> loan2) {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</a:t>
            </a:r>
            <a:r>
              <a:rPr lang="en-US" b="1" dirty="0" smtClean="0">
                <a:solidFill>
                  <a:schemeClr val="tx1"/>
                </a:solidFill>
              </a:rPr>
              <a:t>return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new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(loan1.getPrincipal() + loan2.getPrincipal()));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09600" y="6019800"/>
            <a:ext cx="2438400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09600" y="6172200"/>
            <a:ext cx="2438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Polymorphism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962400" y="6019800"/>
            <a:ext cx="2438400" cy="158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962400" y="6172200"/>
            <a:ext cx="2438400" cy="381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Overloading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" y="1066800"/>
            <a:ext cx="5334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add (new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(10000),  new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(5000));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1600200"/>
            <a:ext cx="57150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add (new </a:t>
            </a:r>
            <a:r>
              <a:rPr lang="en-US" dirty="0" err="1" smtClean="0">
                <a:solidFill>
                  <a:schemeClr val="tx1"/>
                </a:solidFill>
              </a:rPr>
              <a:t>ALoan</a:t>
            </a:r>
            <a:r>
              <a:rPr lang="en-US" dirty="0" smtClean="0">
                <a:solidFill>
                  <a:schemeClr val="tx1"/>
                </a:solidFill>
              </a:rPr>
              <a:t>(10000), new </a:t>
            </a:r>
            <a:r>
              <a:rPr lang="en-US" dirty="0" err="1" smtClean="0">
                <a:solidFill>
                  <a:schemeClr val="tx1"/>
                </a:solidFill>
              </a:rPr>
              <a:t>AnotherLoan</a:t>
            </a:r>
            <a:r>
              <a:rPr lang="en-US" dirty="0" smtClean="0">
                <a:solidFill>
                  <a:schemeClr val="tx1"/>
                </a:solidFill>
              </a:rPr>
              <a:t>(5000));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2781300" y="2095500"/>
            <a:ext cx="304800" cy="76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066800" y="1447800"/>
            <a:ext cx="1828800" cy="838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800100" y="1638300"/>
            <a:ext cx="2133600" cy="17526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1447800" y="3352800"/>
            <a:ext cx="2819400" cy="76200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92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14400"/>
            <a:ext cx="8458200" cy="4876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81400" y="1295400"/>
            <a:ext cx="5029200" cy="4419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86200" y="2133600"/>
            <a:ext cx="4648200" cy="182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Primitive vs. Object Types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2590800" cy="457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" y="2362200"/>
            <a:ext cx="2971800" cy="18288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1000" y="2438400"/>
            <a:ext cx="2590800" cy="457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Primitive types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86200" y="1371600"/>
            <a:ext cx="2590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Object types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57200" y="3200400"/>
            <a:ext cx="1143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double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1828800" y="3352800"/>
            <a:ext cx="1143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int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4038600" y="2743200"/>
            <a:ext cx="2057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ABMICalculator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172200" y="2743200"/>
            <a:ext cx="2209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ABMISpreadsheet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191000" y="3352800"/>
            <a:ext cx="16764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ALoan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886200" y="4267200"/>
            <a:ext cx="46482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38600" y="4953000"/>
            <a:ext cx="26670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BMISpreadsheet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038600" y="22098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Classes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038600" y="4343400"/>
            <a:ext cx="25908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990600" y="6019800"/>
            <a:ext cx="6553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 = set of operations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019800" y="3352800"/>
            <a:ext cx="2209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AnotherLoan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781800" y="4953000"/>
            <a:ext cx="1600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4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Real-World Analogy (O-O Programming)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56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2057400"/>
            <a:ext cx="1447800" cy="827314"/>
          </a:xfrm>
          <a:prstGeom prst="rect">
            <a:avLst/>
          </a:prstGeom>
        </p:spPr>
      </p:pic>
      <p:graphicFrame>
        <p:nvGraphicFramePr>
          <p:cNvPr id="6" name="Object 21"/>
          <p:cNvGraphicFramePr>
            <a:graphicFrameLocks noChangeAspect="1"/>
          </p:cNvGraphicFramePr>
          <p:nvPr/>
        </p:nvGraphicFramePr>
        <p:xfrm>
          <a:off x="1752600" y="2133600"/>
          <a:ext cx="1703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4" name="Clip" r:id="rId7" imgW="5905440" imgH="3697560" progId="">
                  <p:embed/>
                </p:oleObj>
              </mc:Choice>
              <mc:Fallback>
                <p:oleObj name="Clip" r:id="rId7" imgW="5905440" imgH="369756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133600"/>
                        <a:ext cx="170372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2743200"/>
            <a:ext cx="1447800" cy="82731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5" idx="1"/>
          </p:cNvCxnSpPr>
          <p:nvPr/>
        </p:nvCxnSpPr>
        <p:spPr>
          <a:xfrm>
            <a:off x="3505200" y="2438400"/>
            <a:ext cx="2514600" cy="32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3124200" y="3124200"/>
            <a:ext cx="2209800" cy="32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52800" y="2133600"/>
            <a:ext cx="20574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new </a:t>
            </a:r>
            <a:r>
              <a:rPr lang="en-US" sz="1400" dirty="0" err="1" smtClean="0"/>
              <a:t>ACorvette</a:t>
            </a:r>
            <a:r>
              <a:rPr lang="en-US" sz="1400" dirty="0" smtClean="0"/>
              <a:t>(silver)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124200" y="3200400"/>
            <a:ext cx="20574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new </a:t>
            </a:r>
            <a:r>
              <a:rPr lang="en-US" sz="1400" dirty="0" err="1" smtClean="0"/>
              <a:t>ACorvette</a:t>
            </a:r>
            <a:r>
              <a:rPr lang="en-US" sz="1400" dirty="0" smtClean="0"/>
              <a:t>(red)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562600" y="4038600"/>
            <a:ext cx="12192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getMileage</a:t>
            </a:r>
            <a:r>
              <a:rPr lang="en-US" sz="1400" dirty="0" smtClean="0"/>
              <a:t>()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6858000" y="4038600"/>
            <a:ext cx="12192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64000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7" idx="3"/>
            <a:endCxn id="18" idx="0"/>
          </p:cNvCxnSpPr>
          <p:nvPr/>
        </p:nvCxnSpPr>
        <p:spPr>
          <a:xfrm>
            <a:off x="6781800" y="3156857"/>
            <a:ext cx="685800" cy="881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572000"/>
            <a:ext cx="1447800" cy="827314"/>
          </a:xfrm>
          <a:prstGeom prst="rect">
            <a:avLst/>
          </a:prstGeom>
        </p:spPr>
      </p:pic>
      <p:pic>
        <p:nvPicPr>
          <p:cNvPr id="23" name="Picture 22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0800" y="5257800"/>
            <a:ext cx="1447800" cy="82731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rot="16200000" flipH="1">
            <a:off x="2400300" y="34671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6200000" flipH="1">
            <a:off x="1790700" y="3848100"/>
            <a:ext cx="19050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200" y="4800600"/>
            <a:ext cx="25908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blend(</a:t>
            </a:r>
            <a:r>
              <a:rPr lang="en-US" sz="1400" dirty="0" err="1" smtClean="0"/>
              <a:t>silverCar</a:t>
            </a:r>
            <a:r>
              <a:rPr lang="en-US" sz="1400" dirty="0" smtClean="0"/>
              <a:t>, </a:t>
            </a:r>
            <a:r>
              <a:rPr lang="en-US" sz="1400" dirty="0" err="1" smtClean="0"/>
              <a:t>redCar</a:t>
            </a:r>
            <a:r>
              <a:rPr lang="en-US" sz="1400" dirty="0" smtClean="0"/>
              <a:t>);</a:t>
            </a:r>
            <a:endParaRPr lang="en-US" sz="1400" dirty="0"/>
          </a:p>
        </p:txBody>
      </p:sp>
      <p:cxnSp>
        <p:nvCxnSpPr>
          <p:cNvPr id="31" name="Straight Arrow Connector 30"/>
          <p:cNvCxnSpPr>
            <a:stCxn id="17" idx="0"/>
          </p:cNvCxnSpPr>
          <p:nvPr/>
        </p:nvCxnSpPr>
        <p:spPr>
          <a:xfrm rot="5400000" flipH="1" flipV="1">
            <a:off x="6019800" y="3733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0"/>
          </p:cNvCxnSpPr>
          <p:nvPr/>
        </p:nvCxnSpPr>
        <p:spPr>
          <a:xfrm rot="5400000" flipH="1" flipV="1">
            <a:off x="1219200" y="3733800"/>
            <a:ext cx="1600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2000" y="1447800"/>
            <a:ext cx="25908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numCarsProduced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 rot="16200000" flipH="1">
            <a:off x="1638300" y="2095500"/>
            <a:ext cx="914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1371600" y="22860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85800" y="1981200"/>
            <a:ext cx="12192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101234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5257800" y="4648200"/>
            <a:ext cx="3048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O-O programming with class methods and variables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257800" y="5715000"/>
            <a:ext cx="3048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Blueprints as classes would not have </a:t>
            </a:r>
            <a:r>
              <a:rPr lang="en-US" dirty="0" err="1" smtClean="0"/>
              <a:t>modelled</a:t>
            </a:r>
            <a:r>
              <a:rPr lang="en-US" dirty="0" smtClean="0"/>
              <a:t> class state and operations</a:t>
            </a:r>
            <a:endParaRPr lang="en-US" dirty="0"/>
          </a:p>
        </p:txBody>
      </p:sp>
      <p:pic>
        <p:nvPicPr>
          <p:cNvPr id="28" name="~PP385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5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O-O World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562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3200400"/>
            <a:ext cx="20574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0200" y="2209800"/>
            <a:ext cx="20574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05400" y="2743200"/>
            <a:ext cx="20574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Point2</a:t>
            </a:r>
            <a:endParaRPr lang="en-US" dirty="0"/>
          </a:p>
        </p:txBody>
      </p: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3048000" y="2438400"/>
            <a:ext cx="2362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  <a:endCxn id="7" idx="1"/>
          </p:cNvCxnSpPr>
          <p:nvPr/>
        </p:nvCxnSpPr>
        <p:spPr>
          <a:xfrm flipV="1">
            <a:off x="3048000" y="2971800"/>
            <a:ext cx="2057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67000" y="2514600"/>
            <a:ext cx="2057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new </a:t>
            </a:r>
            <a:r>
              <a:rPr lang="en-US" sz="1400" dirty="0" err="1" smtClean="0">
                <a:solidFill>
                  <a:schemeClr val="tx1"/>
                </a:solidFill>
              </a:rPr>
              <a:t>ACartesianPoint</a:t>
            </a:r>
            <a:r>
              <a:rPr lang="en-US" sz="1400" dirty="0" smtClean="0">
                <a:solidFill>
                  <a:schemeClr val="tx1"/>
                </a:solidFill>
              </a:rPr>
              <a:t>( 25, 50)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7600" y="3276600"/>
            <a:ext cx="2362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new </a:t>
            </a:r>
            <a:r>
              <a:rPr lang="en-US" sz="1400" dirty="0" err="1" smtClean="0">
                <a:solidFill>
                  <a:schemeClr val="tx1"/>
                </a:solidFill>
              </a:rPr>
              <a:t>ACartesianPoint</a:t>
            </a:r>
            <a:r>
              <a:rPr lang="en-US" sz="1400" dirty="0" smtClean="0">
                <a:solidFill>
                  <a:schemeClr val="tx1"/>
                </a:solidFill>
              </a:rPr>
              <a:t>( 125, 150)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3600" y="3886200"/>
            <a:ext cx="137160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err="1" smtClean="0">
                <a:solidFill>
                  <a:schemeClr val="tx1"/>
                </a:solidFill>
              </a:rPr>
              <a:t>getRadius</a:t>
            </a:r>
            <a:r>
              <a:rPr lang="en-US" sz="1400" dirty="0" smtClean="0">
                <a:solidFill>
                  <a:schemeClr val="tx1"/>
                </a:solidFill>
              </a:rPr>
              <a:t>()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15200" y="3505200"/>
            <a:ext cx="53340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59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7" idx="2"/>
            <a:endCxn id="18" idx="1"/>
          </p:cNvCxnSpPr>
          <p:nvPr/>
        </p:nvCxnSpPr>
        <p:spPr>
          <a:xfrm rot="16200000" flipH="1">
            <a:off x="6515100" y="2819400"/>
            <a:ext cx="419100" cy="1181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0"/>
            <a:endCxn id="7" idx="2"/>
          </p:cNvCxnSpPr>
          <p:nvPr/>
        </p:nvCxnSpPr>
        <p:spPr>
          <a:xfrm rot="16200000" flipV="1">
            <a:off x="6038850" y="3295650"/>
            <a:ext cx="6858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4876800"/>
            <a:ext cx="20574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mid(25,50, 125,150);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5" idx="2"/>
            <a:endCxn id="25" idx="0"/>
          </p:cNvCxnSpPr>
          <p:nvPr/>
        </p:nvCxnSpPr>
        <p:spPr>
          <a:xfrm rot="16200000" flipH="1">
            <a:off x="2857500" y="2971800"/>
            <a:ext cx="1066800" cy="274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57200" y="5181600"/>
            <a:ext cx="2895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mid(point1x,point1y,</a:t>
            </a:r>
          </a:p>
          <a:p>
            <a:pPr algn="ctr"/>
            <a:r>
              <a:rPr lang="en-US" dirty="0" smtClean="0"/>
              <a:t>point2x,point2y);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0"/>
            <a:endCxn id="5" idx="2"/>
          </p:cNvCxnSpPr>
          <p:nvPr/>
        </p:nvCxnSpPr>
        <p:spPr>
          <a:xfrm rot="5400000" flipH="1" flipV="1">
            <a:off x="1276350" y="4438650"/>
            <a:ext cx="1371600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81000" y="1981200"/>
            <a:ext cx="19050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numInstances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7" idx="2"/>
            <a:endCxn id="5" idx="0"/>
          </p:cNvCxnSpPr>
          <p:nvPr/>
        </p:nvCxnSpPr>
        <p:spPr>
          <a:xfrm rot="16200000" flipH="1">
            <a:off x="1257300" y="2438400"/>
            <a:ext cx="8382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590800" y="1676400"/>
            <a:ext cx="457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5" idx="0"/>
            <a:endCxn id="42" idx="2"/>
          </p:cNvCxnSpPr>
          <p:nvPr/>
        </p:nvCxnSpPr>
        <p:spPr>
          <a:xfrm rot="5400000" flipH="1" flipV="1">
            <a:off x="1847850" y="2228850"/>
            <a:ext cx="114300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57800" y="4648200"/>
            <a:ext cx="30480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O-O programming with class methods and variables</a:t>
            </a:r>
            <a:endParaRPr lang="en-US" dirty="0"/>
          </a:p>
        </p:txBody>
      </p:sp>
      <p:pic>
        <p:nvPicPr>
          <p:cNvPr id="24" name="~PP17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Class Structure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Var</a:t>
            </a:r>
            <a:r>
              <a:rPr lang="en-US" sz="1600" dirty="0" smtClean="0"/>
              <a:t>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Class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Method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Var</a:t>
            </a:r>
            <a:r>
              <a:rPr lang="en-US" sz="1600" dirty="0" smtClean="0"/>
              <a:t> 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2000" y="38862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Instance </a:t>
            </a:r>
            <a:r>
              <a:rPr lang="en-US" sz="1600" dirty="0" err="1" smtClean="0"/>
              <a:t>Var</a:t>
            </a:r>
            <a:r>
              <a:rPr lang="en-US" sz="1600" dirty="0" smtClean="0"/>
              <a:t> 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2000" y="4800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Instance </a:t>
            </a:r>
            <a:r>
              <a:rPr lang="en-US" sz="1600" dirty="0" err="1" smtClean="0"/>
              <a:t>Var</a:t>
            </a:r>
            <a:r>
              <a:rPr lang="en-US" sz="1600" dirty="0" smtClean="0"/>
              <a:t> 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Method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81600" y="3886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Instance Method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81600" y="48768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Instance Method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~PP15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of Class With Instance and Class Methods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static </a:t>
            </a:r>
            <a:r>
              <a:rPr lang="en-US" sz="1600" dirty="0" err="1" smtClean="0"/>
              <a:t>int</a:t>
            </a:r>
            <a:r>
              <a:rPr lang="en-US" sz="1600" dirty="0" smtClean="0"/>
              <a:t> MAX_VALUE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Integer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static </a:t>
            </a:r>
            <a:r>
              <a:rPr lang="en-US" sz="1600" dirty="0" err="1" smtClean="0"/>
              <a:t>parseInt</a:t>
            </a:r>
            <a:r>
              <a:rPr lang="en-US" sz="1600" dirty="0" smtClean="0"/>
              <a:t>(String)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int</a:t>
            </a:r>
            <a:r>
              <a:rPr lang="en-US" sz="1600" dirty="0" smtClean="0"/>
              <a:t> value 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err="1" smtClean="0"/>
              <a:t>int</a:t>
            </a:r>
            <a:r>
              <a:rPr lang="en-US" sz="1600" dirty="0" smtClean="0"/>
              <a:t> </a:t>
            </a:r>
            <a:r>
              <a:rPr lang="en-US" sz="1600" dirty="0" err="1" smtClean="0"/>
              <a:t>intValue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Example of Java Class?</a:t>
            </a:r>
            <a:endParaRPr lang="en-US" dirty="0"/>
          </a:p>
        </p:txBody>
      </p:sp>
      <p:pic>
        <p:nvPicPr>
          <p:cNvPr id="9" name="~PP33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with no Instance Members?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Var</a:t>
            </a:r>
            <a:r>
              <a:rPr lang="en-US" sz="1600" dirty="0" smtClean="0"/>
              <a:t>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Class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Method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Var</a:t>
            </a:r>
            <a:r>
              <a:rPr lang="en-US" sz="1600" dirty="0" smtClean="0"/>
              <a:t> 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Method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" y="5486400"/>
            <a:ext cx="1905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Creating instances meaningless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Example of Java class?</a:t>
            </a:r>
            <a:endParaRPr lang="en-US" dirty="0"/>
          </a:p>
        </p:txBody>
      </p:sp>
      <p:pic>
        <p:nvPicPr>
          <p:cNvPr id="10" name="~PP149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Incremented Number of Instances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1600200"/>
            <a:ext cx="3838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3200400"/>
            <a:ext cx="49720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828800" y="3886200"/>
            <a:ext cx="1828800" cy="228600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25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     double </a:t>
            </a:r>
            <a:r>
              <a:rPr lang="en-US" sz="1600" b="1" dirty="0" smtClean="0"/>
              <a:t>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Math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double </a:t>
            </a:r>
            <a:r>
              <a:rPr lang="en-US" sz="1600" b="1" dirty="0" smtClean="0"/>
              <a:t>log</a:t>
            </a:r>
            <a:r>
              <a:rPr lang="en-US" sz="1600" dirty="0" smtClean="0"/>
              <a:t>(double a)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double </a:t>
            </a:r>
            <a:r>
              <a:rPr lang="en-US" sz="1600" b="1" dirty="0" smtClean="0"/>
              <a:t>PI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double </a:t>
            </a:r>
            <a:r>
              <a:rPr lang="en-US" sz="1600" b="1" dirty="0" smtClean="0"/>
              <a:t>abs</a:t>
            </a:r>
            <a:r>
              <a:rPr lang="en-US" sz="1600" dirty="0" smtClean="0"/>
              <a:t>(double a)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23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</a:t>
            </a:r>
            <a:r>
              <a:rPr lang="en-US" sz="1600" dirty="0" err="1" smtClean="0"/>
              <a:t>InputStream</a:t>
            </a:r>
            <a:r>
              <a:rPr lang="en-US" sz="1600" dirty="0" smtClean="0"/>
              <a:t> </a:t>
            </a:r>
            <a:r>
              <a:rPr lang="en-US" sz="1600" b="1" dirty="0" smtClean="0"/>
              <a:t>in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System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2362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void </a:t>
            </a:r>
            <a:r>
              <a:rPr lang="en-US" sz="1600" b="1" dirty="0" smtClean="0"/>
              <a:t>exit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 status)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</a:t>
            </a:r>
            <a:r>
              <a:rPr lang="en-US" sz="1600" dirty="0" err="1" smtClean="0"/>
              <a:t>PrintStream</a:t>
            </a:r>
            <a:r>
              <a:rPr lang="en-US" sz="1600" dirty="0" smtClean="0"/>
              <a:t> </a:t>
            </a:r>
            <a:r>
              <a:rPr lang="en-US" sz="1600" b="1" dirty="0" smtClean="0"/>
              <a:t>out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2362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long </a:t>
            </a:r>
            <a:r>
              <a:rPr lang="en-US" sz="1600" b="1" dirty="0" err="1" smtClean="0"/>
              <a:t>currentTimeMillis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Real-world analogy?</a:t>
            </a:r>
            <a:endParaRPr lang="en-US" dirty="0"/>
          </a:p>
        </p:txBody>
      </p:sp>
      <p:pic>
        <p:nvPicPr>
          <p:cNvPr id="10" name="~PP34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Life Analogy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4200" y="5638800"/>
            <a:ext cx="28956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Warehouse, dealership</a:t>
            </a:r>
            <a:endParaRPr lang="en-US" dirty="0"/>
          </a:p>
        </p:txBody>
      </p:sp>
      <p:pic>
        <p:nvPicPr>
          <p:cNvPr id="110596" name="Picture 4" descr="http://www.usedcarking.com/wow/IMG_7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1295400"/>
            <a:ext cx="5181600" cy="3882089"/>
          </a:xfrm>
          <a:prstGeom prst="rect">
            <a:avLst/>
          </a:prstGeom>
          <a:noFill/>
        </p:spPr>
      </p:pic>
      <p:pic>
        <p:nvPicPr>
          <p:cNvPr id="5" name="~PP30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with Only Class Methods?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Class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Method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Method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Example?</a:t>
            </a:r>
            <a:endParaRPr lang="en-US" dirty="0"/>
          </a:p>
        </p:txBody>
      </p:sp>
      <p:pic>
        <p:nvPicPr>
          <p:cNvPr id="7" name="~PP130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     double </a:t>
            </a:r>
            <a:r>
              <a:rPr lang="en-US" sz="1600" b="1" dirty="0" smtClean="0"/>
              <a:t>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Math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double </a:t>
            </a:r>
            <a:r>
              <a:rPr lang="en-US" sz="1600" b="1" dirty="0" smtClean="0"/>
              <a:t>log</a:t>
            </a:r>
            <a:r>
              <a:rPr lang="en-US" sz="1600" dirty="0" smtClean="0"/>
              <a:t>(double a)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double </a:t>
            </a:r>
            <a:r>
              <a:rPr lang="en-US" sz="1600" b="1" dirty="0" smtClean="0"/>
              <a:t>PI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double </a:t>
            </a:r>
            <a:r>
              <a:rPr lang="en-US" sz="1600" b="1" dirty="0" smtClean="0"/>
              <a:t>abs</a:t>
            </a:r>
            <a:r>
              <a:rPr lang="en-US" sz="1600" dirty="0" smtClean="0"/>
              <a:t>(double a)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34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Math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Math</a:t>
            </a:r>
            <a:endParaRPr lang="en-US" sz="1600" dirty="0"/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1981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double </a:t>
            </a:r>
            <a:r>
              <a:rPr lang="en-US" sz="1600" b="1" dirty="0" smtClean="0"/>
              <a:t>abs</a:t>
            </a:r>
            <a:r>
              <a:rPr lang="en-US" sz="1600" dirty="0" smtClean="0"/>
              <a:t>(double a)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Real-world analogy?</a:t>
            </a:r>
            <a:endParaRPr lang="en-US" dirty="0"/>
          </a:p>
        </p:txBody>
      </p:sp>
      <p:pic>
        <p:nvPicPr>
          <p:cNvPr id="6" name="~PP407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Life Analogy: Pure Service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0800" y="5410200"/>
            <a:ext cx="39624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Assume nothing stored</a:t>
            </a:r>
            <a:endParaRPr lang="en-US" dirty="0"/>
          </a:p>
        </p:txBody>
      </p:sp>
      <p:pic>
        <p:nvPicPr>
          <p:cNvPr id="5" name="~PP334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pic>
        <p:nvPicPr>
          <p:cNvPr id="91138" name="Picture 2" descr="http://t0.gstatic.com/images?q=tbn:ANd9GcReB9MJ15Xx5mSpHgywt8N7RAnt3Y9V-yaOJl1FDSplM9rJBKg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000500" cy="29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with only Class Variables?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Var</a:t>
            </a:r>
            <a:r>
              <a:rPr lang="en-US" sz="1600" dirty="0" smtClean="0"/>
              <a:t> 1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Class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Class </a:t>
            </a:r>
            <a:r>
              <a:rPr lang="en-US" sz="1600" dirty="0" err="1" smtClean="0"/>
              <a:t>Var</a:t>
            </a:r>
            <a:r>
              <a:rPr lang="en-US" sz="1600" dirty="0" smtClean="0"/>
              <a:t>  2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Example?</a:t>
            </a:r>
            <a:endParaRPr lang="en-US" dirty="0"/>
          </a:p>
        </p:txBody>
      </p:sp>
      <p:pic>
        <p:nvPicPr>
          <p:cNvPr id="7" name="~PP301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animBg="1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</a:t>
            </a:r>
            <a:r>
              <a:rPr lang="en-US" sz="1600" dirty="0" err="1" smtClean="0">
                <a:hlinkClick r:id="rId4" tooltip="class in java.io"/>
              </a:rPr>
              <a:t>InputStream</a:t>
            </a:r>
            <a:r>
              <a:rPr lang="en-US" sz="1600" dirty="0" smtClean="0"/>
              <a:t> </a:t>
            </a:r>
            <a:r>
              <a:rPr lang="en-US" sz="1600" b="1" dirty="0" smtClean="0"/>
              <a:t>in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System</a:t>
            </a:r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5181600" y="1676400"/>
            <a:ext cx="2362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void </a:t>
            </a:r>
            <a:r>
              <a:rPr lang="en-US" sz="1600" b="1" dirty="0" smtClean="0"/>
              <a:t>exit</a:t>
            </a:r>
            <a:r>
              <a:rPr lang="en-US" sz="1600" dirty="0" smtClean="0"/>
              <a:t>(</a:t>
            </a:r>
            <a:r>
              <a:rPr lang="en-US" sz="1600" dirty="0" err="1" smtClean="0"/>
              <a:t>int</a:t>
            </a:r>
            <a:r>
              <a:rPr lang="en-US" sz="1600" dirty="0" smtClean="0"/>
              <a:t> status)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</a:t>
            </a:r>
            <a:r>
              <a:rPr lang="en-US" sz="1600" dirty="0" err="1" smtClean="0">
                <a:hlinkClick r:id="rId5" tooltip="class in java.io"/>
              </a:rPr>
              <a:t>PrintStream</a:t>
            </a:r>
            <a:r>
              <a:rPr lang="en-US" sz="1600" dirty="0" smtClean="0"/>
              <a:t> </a:t>
            </a:r>
            <a:r>
              <a:rPr lang="en-US" sz="1600" b="1" dirty="0" smtClean="0"/>
              <a:t>out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81600" y="2743200"/>
            <a:ext cx="23622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long </a:t>
            </a:r>
            <a:r>
              <a:rPr lang="en-US" sz="1600" b="1" dirty="0" err="1" smtClean="0"/>
              <a:t>currentTimeMillis</a:t>
            </a:r>
            <a:r>
              <a:rPr lang="en-US" sz="1600" dirty="0" smtClean="0"/>
              <a:t>()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~PP13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Modified System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62000" y="17526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</a:t>
            </a:r>
            <a:r>
              <a:rPr lang="en-US" sz="1600" dirty="0" err="1" smtClean="0">
                <a:hlinkClick r:id="rId4" tooltip="class in java.io"/>
              </a:rPr>
              <a:t>InputStream</a:t>
            </a:r>
            <a:r>
              <a:rPr lang="en-US" sz="1600" dirty="0" smtClean="0"/>
              <a:t> </a:t>
            </a:r>
            <a:r>
              <a:rPr lang="en-US" sz="1600" b="1" dirty="0" smtClean="0"/>
              <a:t>in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90800" y="1600200"/>
            <a:ext cx="2590800" cy="4191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System</a:t>
            </a:r>
            <a:endParaRPr lang="en-US" sz="1600" dirty="0"/>
          </a:p>
        </p:txBody>
      </p:sp>
      <p:sp>
        <p:nvSpPr>
          <p:cNvPr id="21" name="Rectangle 20"/>
          <p:cNvSpPr/>
          <p:nvPr/>
        </p:nvSpPr>
        <p:spPr>
          <a:xfrm>
            <a:off x="762000" y="2819400"/>
            <a:ext cx="1828800" cy="762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/>
              <a:t>public static final </a:t>
            </a:r>
            <a:r>
              <a:rPr lang="en-US" sz="1600" dirty="0" err="1" smtClean="0">
                <a:hlinkClick r:id="rId5" tooltip="class in java.io"/>
              </a:rPr>
              <a:t>PrintStream</a:t>
            </a:r>
            <a:r>
              <a:rPr lang="en-US" sz="1600" dirty="0" smtClean="0"/>
              <a:t> </a:t>
            </a:r>
            <a:r>
              <a:rPr lang="en-US" sz="1600" b="1" dirty="0" smtClean="0"/>
              <a:t>out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~PP272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53200" y="5486400"/>
            <a:ext cx="1905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Real-world analogy?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</a:t>
            </a:r>
            <a:r>
              <a:rPr lang="en-US" dirty="0" err="1" smtClean="0"/>
              <a:t>MidPoint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638" y="1766888"/>
            <a:ext cx="42767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~PP9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Unguarded Air Hose</a:t>
            </a:r>
            <a:endParaRPr lang="en-US" dirty="0"/>
          </a:p>
        </p:txBody>
      </p:sp>
      <p:pic>
        <p:nvPicPr>
          <p:cNvPr id="116740" name="Picture 4" descr="http://i.ebayimg.com/t/TEXACO-Free-AIR-sign-Service-Station-eco-meter-pump-gas-/00/$(KGrHqJ,!joE4s6P9v4lBORy42EWTw~~0_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447800"/>
            <a:ext cx="4876800" cy="3657600"/>
          </a:xfrm>
          <a:prstGeom prst="rect">
            <a:avLst/>
          </a:prstGeom>
          <a:noFill/>
        </p:spPr>
      </p:pic>
      <p:pic>
        <p:nvPicPr>
          <p:cNvPr id="4" name="~PP11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 vs. Instance Object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52600" y="1066800"/>
            <a:ext cx="5334000" cy="9144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Should some state and associated  methods be accessed as a class or instance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8800" y="2590800"/>
            <a:ext cx="533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 Multiple independent instances of that state will not occur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8800" y="3505200"/>
            <a:ext cx="53340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Do not need dynamic dispatch or interfaces  to that state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828800" y="5715000"/>
            <a:ext cx="5334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 class with only one instance, useful when dynamic dispatch or interface needed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429000" y="2133600"/>
            <a:ext cx="23622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As class object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28800" y="4419600"/>
            <a:ext cx="5334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/>
              <a:t>E.g</a:t>
            </a:r>
            <a:r>
              <a:rPr lang="en-US" dirty="0" smtClean="0"/>
              <a:t>: </a:t>
            </a:r>
            <a:r>
              <a:rPr lang="en-US" dirty="0" err="1" smtClean="0"/>
              <a:t>System.in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05200" y="5257800"/>
            <a:ext cx="2209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Singleton class</a:t>
            </a:r>
            <a:endParaRPr lang="en-US" dirty="0"/>
          </a:p>
        </p:txBody>
      </p:sp>
      <p:pic>
        <p:nvPicPr>
          <p:cNvPr id="13" name="~PP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or Instance?</a:t>
            </a:r>
            <a:endParaRPr lang="en-US" dirty="0"/>
          </a:p>
        </p:txBody>
      </p:sp>
      <p:pic>
        <p:nvPicPr>
          <p:cNvPr id="110596" name="Picture 4" descr="http://t3.gstatic.com/images?q=tbn:ANd9GcTIBBQFo-7G_OiOxchMOLpXfepoP9b2ctPH0JA6GayqPWIZO0qeZ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1524000"/>
            <a:ext cx="4038600" cy="268750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828800" y="5257800"/>
            <a:ext cx="53340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Franchise: Multiple franchisees exist, so corresponds to an instance object</a:t>
            </a:r>
            <a:endParaRPr lang="en-US" dirty="0"/>
          </a:p>
        </p:txBody>
      </p:sp>
      <p:pic>
        <p:nvPicPr>
          <p:cNvPr id="6" name="~PP81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or Instance?</a:t>
            </a:r>
            <a:endParaRPr lang="en-US" dirty="0"/>
          </a:p>
        </p:txBody>
      </p:sp>
      <p:pic>
        <p:nvPicPr>
          <p:cNvPr id="128002" name="Picture 2" descr="http://4.bp.blogspot.com/_XZi0UOK96Ug/TRkyDLFqujI/AAAAAAAADb8/o4Y5NZi6jM0/s1600/Mom+And+Pop+3.jpg"/>
          <p:cNvPicPr>
            <a:picLocks noChangeAspect="1" noChangeArrowheads="1"/>
          </p:cNvPicPr>
          <p:nvPr/>
        </p:nvPicPr>
        <p:blipFill>
          <a:blip r:embed="rId5" cstate="print"/>
          <a:srcRect t="30222" b="16444"/>
          <a:stretch>
            <a:fillRect/>
          </a:stretch>
        </p:blipFill>
        <p:spPr bwMode="auto">
          <a:xfrm>
            <a:off x="1447800" y="1219200"/>
            <a:ext cx="5715000" cy="228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0" y="3581400"/>
            <a:ext cx="5410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One of,  corresponds to a class object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0" y="4343400"/>
            <a:ext cx="5410200" cy="685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Mom and pop store can later become franchise as it becomes popular and evolves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24000" y="51054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Class objects often converted to instance objects as program  becomes popular and evolves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5943600"/>
            <a:ext cx="54102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When in doubt make it an instance object</a:t>
            </a:r>
            <a:endParaRPr lang="en-US" dirty="0"/>
          </a:p>
        </p:txBody>
      </p:sp>
      <p:pic>
        <p:nvPicPr>
          <p:cNvPr id="8" name="~PP248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Two End Points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8350" y="3219450"/>
            <a:ext cx="48196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1219200"/>
            <a:ext cx="38385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133600" y="3886200"/>
            <a:ext cx="1524000" cy="228600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~PP12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Difference between method returning number of instances and other methods seen so far?</a:t>
            </a:r>
          </a:p>
          <a:p>
            <a:r>
              <a:rPr lang="en-US" dirty="0" smtClean="0"/>
              <a:t>Difference between mid and other methods seen so far?</a:t>
            </a:r>
            <a:endParaRPr lang="en-US" dirty="0"/>
          </a:p>
        </p:txBody>
      </p:sp>
      <p:pic>
        <p:nvPicPr>
          <p:cNvPr id="4" name="~PP7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Real-World Analogy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56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2057400"/>
            <a:ext cx="1447800" cy="827314"/>
          </a:xfrm>
          <a:prstGeom prst="rect">
            <a:avLst/>
          </a:prstGeom>
        </p:spPr>
      </p:pic>
      <p:graphicFrame>
        <p:nvGraphicFramePr>
          <p:cNvPr id="6" name="Object 21"/>
          <p:cNvGraphicFramePr>
            <a:graphicFrameLocks noChangeAspect="1"/>
          </p:cNvGraphicFramePr>
          <p:nvPr/>
        </p:nvGraphicFramePr>
        <p:xfrm>
          <a:off x="1752600" y="2133600"/>
          <a:ext cx="1703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Clip" r:id="rId7" imgW="5905440" imgH="3697560" progId="">
                  <p:embed/>
                </p:oleObj>
              </mc:Choice>
              <mc:Fallback>
                <p:oleObj name="Clip" r:id="rId7" imgW="5905440" imgH="369756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133600"/>
                        <a:ext cx="1703725" cy="1066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2743200"/>
            <a:ext cx="1447800" cy="82731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5" idx="1"/>
          </p:cNvCxnSpPr>
          <p:nvPr/>
        </p:nvCxnSpPr>
        <p:spPr>
          <a:xfrm>
            <a:off x="3505200" y="2438400"/>
            <a:ext cx="2514600" cy="32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3124200" y="3124200"/>
            <a:ext cx="2209800" cy="32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52800" y="2133600"/>
            <a:ext cx="20574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new </a:t>
            </a:r>
            <a:r>
              <a:rPr lang="en-US" sz="1400" dirty="0" err="1" smtClean="0"/>
              <a:t>ACorvette</a:t>
            </a:r>
            <a:r>
              <a:rPr lang="en-US" sz="1400" dirty="0" smtClean="0"/>
              <a:t>(silver)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3124200" y="3200400"/>
            <a:ext cx="20574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new </a:t>
            </a:r>
            <a:r>
              <a:rPr lang="en-US" sz="1400" dirty="0" err="1" smtClean="0"/>
              <a:t>ACorvette</a:t>
            </a:r>
            <a:r>
              <a:rPr lang="en-US" sz="1400" dirty="0" smtClean="0"/>
              <a:t>(red)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5562600" y="4038600"/>
            <a:ext cx="12192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getMileage</a:t>
            </a:r>
            <a:r>
              <a:rPr lang="en-US" sz="1400" dirty="0" smtClean="0"/>
              <a:t>()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6858000" y="4038600"/>
            <a:ext cx="12192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64000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stCxn id="7" idx="3"/>
            <a:endCxn id="18" idx="0"/>
          </p:cNvCxnSpPr>
          <p:nvPr/>
        </p:nvCxnSpPr>
        <p:spPr>
          <a:xfrm>
            <a:off x="6781800" y="3156857"/>
            <a:ext cx="685800" cy="8817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2007-chevrolet-corvette-z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4572000"/>
            <a:ext cx="1447800" cy="82731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rot="16200000" flipH="1">
            <a:off x="2400300" y="3467100"/>
            <a:ext cx="1295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200" y="4800600"/>
            <a:ext cx="25908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blend(</a:t>
            </a:r>
            <a:r>
              <a:rPr lang="en-US" sz="1400" dirty="0" err="1" smtClean="0"/>
              <a:t>silverCar</a:t>
            </a:r>
            <a:r>
              <a:rPr lang="en-US" sz="1400" dirty="0" smtClean="0"/>
              <a:t>, </a:t>
            </a:r>
            <a:r>
              <a:rPr lang="en-US" sz="1400" dirty="0" err="1" smtClean="0"/>
              <a:t>redCar</a:t>
            </a:r>
            <a:r>
              <a:rPr lang="en-US" sz="1400" dirty="0" smtClean="0"/>
              <a:t>);</a:t>
            </a:r>
            <a:endParaRPr lang="en-US" sz="1400" dirty="0"/>
          </a:p>
        </p:txBody>
      </p:sp>
      <p:cxnSp>
        <p:nvCxnSpPr>
          <p:cNvPr id="31" name="Straight Arrow Connector 30"/>
          <p:cNvCxnSpPr>
            <a:stCxn id="17" idx="0"/>
          </p:cNvCxnSpPr>
          <p:nvPr/>
        </p:nvCxnSpPr>
        <p:spPr>
          <a:xfrm rot="5400000" flipH="1" flipV="1">
            <a:off x="6019800" y="3733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9" idx="0"/>
          </p:cNvCxnSpPr>
          <p:nvPr/>
        </p:nvCxnSpPr>
        <p:spPr>
          <a:xfrm rot="5400000" flipH="1" flipV="1">
            <a:off x="1219200" y="3733800"/>
            <a:ext cx="1600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62000" y="1447800"/>
            <a:ext cx="25908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numCarsProduced</a:t>
            </a:r>
            <a:r>
              <a:rPr lang="en-US" sz="1400" dirty="0" smtClean="0"/>
              <a:t>();</a:t>
            </a:r>
            <a:endParaRPr lang="en-US" sz="1400" dirty="0"/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 rot="16200000" flipH="1">
            <a:off x="1638300" y="2095500"/>
            <a:ext cx="914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1371600" y="2286000"/>
            <a:ext cx="609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85800" y="1981200"/>
            <a:ext cx="1219200" cy="228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101234</a:t>
            </a:r>
            <a:endParaRPr lang="en-US" sz="1400" dirty="0"/>
          </a:p>
        </p:txBody>
      </p:sp>
      <p:pic>
        <p:nvPicPr>
          <p:cNvPr id="23" name="~PP177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9" grpId="0" animBg="1"/>
      <p:bldP spid="35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O-O World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990600"/>
            <a:ext cx="8153400" cy="5562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90600" y="3200400"/>
            <a:ext cx="2057400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ACartesianPoint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0200" y="2209800"/>
            <a:ext cx="20574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05400" y="2743200"/>
            <a:ext cx="2057400" cy="4572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Point2</a:t>
            </a:r>
            <a:endParaRPr lang="en-US" dirty="0"/>
          </a:p>
        </p:txBody>
      </p:sp>
      <p:cxnSp>
        <p:nvCxnSpPr>
          <p:cNvPr id="9" name="Straight Arrow Connector 8"/>
          <p:cNvCxnSpPr>
            <a:stCxn id="5" idx="3"/>
            <a:endCxn id="6" idx="1"/>
          </p:cNvCxnSpPr>
          <p:nvPr/>
        </p:nvCxnSpPr>
        <p:spPr>
          <a:xfrm flipV="1">
            <a:off x="3048000" y="2438400"/>
            <a:ext cx="2362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  <a:endCxn id="7" idx="1"/>
          </p:cNvCxnSpPr>
          <p:nvPr/>
        </p:nvCxnSpPr>
        <p:spPr>
          <a:xfrm flipV="1">
            <a:off x="3048000" y="2971800"/>
            <a:ext cx="2057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67000" y="2514600"/>
            <a:ext cx="20574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new </a:t>
            </a:r>
            <a:r>
              <a:rPr lang="en-US" sz="1400" dirty="0" err="1" smtClean="0">
                <a:solidFill>
                  <a:schemeClr val="tx1"/>
                </a:solidFill>
              </a:rPr>
              <a:t>ACartesianPoint</a:t>
            </a:r>
            <a:r>
              <a:rPr lang="en-US" sz="1400" dirty="0" smtClean="0">
                <a:solidFill>
                  <a:schemeClr val="tx1"/>
                </a:solidFill>
              </a:rPr>
              <a:t>( 25, 50)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57600" y="3276600"/>
            <a:ext cx="2362200" cy="4572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new </a:t>
            </a:r>
            <a:r>
              <a:rPr lang="en-US" sz="1400" dirty="0" err="1" smtClean="0">
                <a:solidFill>
                  <a:schemeClr val="tx1"/>
                </a:solidFill>
              </a:rPr>
              <a:t>ACartesianPoint</a:t>
            </a:r>
            <a:r>
              <a:rPr lang="en-US" sz="1400" dirty="0" smtClean="0">
                <a:solidFill>
                  <a:schemeClr val="tx1"/>
                </a:solidFill>
              </a:rPr>
              <a:t>( 125, 150)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43600" y="3886200"/>
            <a:ext cx="137160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err="1" smtClean="0">
                <a:solidFill>
                  <a:schemeClr val="tx1"/>
                </a:solidFill>
              </a:rPr>
              <a:t>getRadius</a:t>
            </a:r>
            <a:r>
              <a:rPr lang="en-US" sz="1400" dirty="0" smtClean="0">
                <a:solidFill>
                  <a:schemeClr val="tx1"/>
                </a:solidFill>
              </a:rPr>
              <a:t>()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15200" y="3505200"/>
            <a:ext cx="53340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1400" dirty="0" smtClean="0">
                <a:solidFill>
                  <a:schemeClr val="tx1"/>
                </a:solidFill>
              </a:rPr>
              <a:t>59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7" idx="2"/>
            <a:endCxn id="18" idx="1"/>
          </p:cNvCxnSpPr>
          <p:nvPr/>
        </p:nvCxnSpPr>
        <p:spPr>
          <a:xfrm rot="16200000" flipH="1">
            <a:off x="6515100" y="2819400"/>
            <a:ext cx="419100" cy="1181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0"/>
            <a:endCxn id="7" idx="2"/>
          </p:cNvCxnSpPr>
          <p:nvPr/>
        </p:nvCxnSpPr>
        <p:spPr>
          <a:xfrm rot="16200000" flipV="1">
            <a:off x="6038850" y="3295650"/>
            <a:ext cx="685800" cy="495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733800" y="4876800"/>
            <a:ext cx="20574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mid(25,50, 125,150);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5" idx="2"/>
            <a:endCxn id="25" idx="0"/>
          </p:cNvCxnSpPr>
          <p:nvPr/>
        </p:nvCxnSpPr>
        <p:spPr>
          <a:xfrm rot="16200000" flipH="1">
            <a:off x="2857500" y="2971800"/>
            <a:ext cx="1066800" cy="274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57200" y="5181600"/>
            <a:ext cx="2895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mid(point1x,point1y,</a:t>
            </a:r>
          </a:p>
          <a:p>
            <a:pPr algn="ctr"/>
            <a:r>
              <a:rPr lang="en-US" dirty="0" smtClean="0"/>
              <a:t>point2x,point2y);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0"/>
            <a:endCxn id="5" idx="2"/>
          </p:cNvCxnSpPr>
          <p:nvPr/>
        </p:nvCxnSpPr>
        <p:spPr>
          <a:xfrm rot="5400000" flipH="1" flipV="1">
            <a:off x="1276350" y="4438650"/>
            <a:ext cx="1371600" cy="114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81000" y="1981200"/>
            <a:ext cx="19050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numInstances</a:t>
            </a:r>
            <a:r>
              <a:rPr lang="en-US" dirty="0" smtClean="0"/>
              <a:t>()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7" idx="2"/>
            <a:endCxn id="5" idx="0"/>
          </p:cNvCxnSpPr>
          <p:nvPr/>
        </p:nvCxnSpPr>
        <p:spPr>
          <a:xfrm rot="16200000" flipH="1">
            <a:off x="1257300" y="2438400"/>
            <a:ext cx="8382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590800" y="1676400"/>
            <a:ext cx="457200" cy="381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43" name="Straight Arrow Connector 42"/>
          <p:cNvCxnSpPr>
            <a:stCxn id="5" idx="0"/>
            <a:endCxn id="42" idx="2"/>
          </p:cNvCxnSpPr>
          <p:nvPr/>
        </p:nvCxnSpPr>
        <p:spPr>
          <a:xfrm rot="5400000" flipH="1" flipV="1">
            <a:off x="1847850" y="2228850"/>
            <a:ext cx="1143000" cy="8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3" name="~PP132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56638" y="637063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25" grpId="0" animBg="1"/>
      <p:bldP spid="30" grpId="0" animBg="1"/>
      <p:bldP spid="37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5.7|1.6|7.9|1.4|5.5|1.2|1.4|1|2.5|15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.8|3.9|136.2|4.6|5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6|2.1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9|0.9|0.7|34.8|7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6|2.5|0.6|1.2|2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4|45.1|1.3|28.5|79.1|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4.9|2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72.2|0.6|14|5.4|9.6|14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0.7|22.4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5|1.9|18.4|13.7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0.6|1.6|4.4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3|1.5|13.3|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|0.8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6.8|2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7366</TotalTime>
  <Words>1500</Words>
  <Application>Microsoft Office PowerPoint</Application>
  <PresentationFormat>On-screen Show (4:3)</PresentationFormat>
  <Paragraphs>386</Paragraphs>
  <Slides>53</Slides>
  <Notes>0</Notes>
  <HiddenSlides>0</HiddenSlides>
  <MMClips>47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Oriel</vt:lpstr>
      <vt:lpstr>Clip</vt:lpstr>
      <vt:lpstr>Comp 110/401 Class (Static) vs. Instance State</vt:lpstr>
      <vt:lpstr>Prerequisite</vt:lpstr>
      <vt:lpstr>Counting Instances of ACartesianPoint</vt:lpstr>
      <vt:lpstr>Incremented Number of Instances</vt:lpstr>
      <vt:lpstr>Creating MidPoint</vt:lpstr>
      <vt:lpstr>Specifying Two End Points</vt:lpstr>
      <vt:lpstr>Type of Methods</vt:lpstr>
      <vt:lpstr>Real-World Analogy</vt:lpstr>
      <vt:lpstr>O-O World</vt:lpstr>
      <vt:lpstr>Class Methods</vt:lpstr>
      <vt:lpstr>Programmer-Defined Mid</vt:lpstr>
      <vt:lpstr>External Call of Class Method</vt:lpstr>
      <vt:lpstr>numInstances Algorithm</vt:lpstr>
      <vt:lpstr>Returning numInstances</vt:lpstr>
      <vt:lpstr>Incrementing numInstances</vt:lpstr>
      <vt:lpstr>Incrementing numInstances (Solution)</vt:lpstr>
      <vt:lpstr>Declaring numInstances</vt:lpstr>
      <vt:lpstr>Tracing Execution</vt:lpstr>
      <vt:lpstr>Instance vs. Class Members</vt:lpstr>
      <vt:lpstr>Scope of Class and Instance Members</vt:lpstr>
      <vt:lpstr>Legal &amp; Illegal Access</vt:lpstr>
      <vt:lpstr>Instance vs. Class Named Constant</vt:lpstr>
      <vt:lpstr>Instance vs. Class Named Constant</vt:lpstr>
      <vt:lpstr>Class vs. Instance Constant</vt:lpstr>
      <vt:lpstr>Class vs. Instance Methods</vt:lpstr>
      <vt:lpstr>Class vs. Instance Method</vt:lpstr>
      <vt:lpstr>Class vs. Instance Constant/Method</vt:lpstr>
      <vt:lpstr>Class Member Restrictions</vt:lpstr>
      <vt:lpstr>Static Example in Loan</vt:lpstr>
      <vt:lpstr>Instance Add</vt:lpstr>
      <vt:lpstr>Class (Static)  Add</vt:lpstr>
      <vt:lpstr>Non-Polymorphic Methods</vt:lpstr>
      <vt:lpstr>Overloading vs. Polymorphism</vt:lpstr>
      <vt:lpstr>Primitive vs. Object Types</vt:lpstr>
      <vt:lpstr>Real-World Analogy (O-O Programming) </vt:lpstr>
      <vt:lpstr>O-O World</vt:lpstr>
      <vt:lpstr>General Class Structure</vt:lpstr>
      <vt:lpstr>Example of Class With Instance and Class Methods</vt:lpstr>
      <vt:lpstr>Class with no Instance Members?</vt:lpstr>
      <vt:lpstr>Math</vt:lpstr>
      <vt:lpstr>System</vt:lpstr>
      <vt:lpstr>Real Life Analogy</vt:lpstr>
      <vt:lpstr>Class with Only Class Methods?</vt:lpstr>
      <vt:lpstr>Math</vt:lpstr>
      <vt:lpstr>Modified Math</vt:lpstr>
      <vt:lpstr>Real Life Analogy: Pure Service</vt:lpstr>
      <vt:lpstr>Class with only Class Variables?</vt:lpstr>
      <vt:lpstr>System</vt:lpstr>
      <vt:lpstr>Modified System</vt:lpstr>
      <vt:lpstr>Unguarded Air Hose</vt:lpstr>
      <vt:lpstr>Class vs. Instance Object</vt:lpstr>
      <vt:lpstr>Class or Instance?</vt:lpstr>
      <vt:lpstr>Class or Instance?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926</cp:revision>
  <dcterms:created xsi:type="dcterms:W3CDTF">2006-08-16T00:00:00Z</dcterms:created>
  <dcterms:modified xsi:type="dcterms:W3CDTF">2014-02-19T18:19:51Z</dcterms:modified>
</cp:coreProperties>
</file>