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85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06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png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2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3" Type="http://schemas.openxmlformats.org/officeDocument/2006/relationships/image" Target="../media/image19.jpe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png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r>
              <a:rPr lang="en-US" dirty="0" smtClean="0"/>
              <a:t>Comp 110 –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4495800" y="59552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276600" y="6336268"/>
            <a:ext cx="24384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>
            <a:off x="4495800" y="17642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4495800" y="26786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4495800" y="48757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>
            <a:off x="4495800" y="39613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2145268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76600" y="4342368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76600" y="1281668"/>
            <a:ext cx="24384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76600" y="3059668"/>
            <a:ext cx="2438400" cy="838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Platform Independent Intermediate Code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76600" y="5269468"/>
            <a:ext cx="2438400" cy="61188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Platform Specific Machine Code</a:t>
            </a:r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Translating Using Both a Complier and An Interpreter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 animBg="1"/>
      <p:bldP spid="69641" grpId="0" animBg="1"/>
      <p:bldP spid="69642" grpId="0" animBg="1"/>
      <p:bldP spid="69643" grpId="0" animBg="1"/>
      <p:bldP spid="69644" grpId="0" animBg="1"/>
      <p:bldP spid="69645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Programming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2133600" y="4493517"/>
            <a:ext cx="2438400" cy="1450877"/>
            <a:chOff x="4191000" y="5179317"/>
            <a:chExt cx="2438400" cy="1450877"/>
          </a:xfrm>
        </p:grpSpPr>
        <p:sp>
          <p:nvSpPr>
            <p:cNvPr id="23" name="Rectangle 22"/>
            <p:cNvSpPr/>
            <p:nvPr/>
          </p:nvSpPr>
          <p:spPr>
            <a:xfrm>
              <a:off x="4953000" y="5179317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Programmer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5409406" y="6248400"/>
              <a:ext cx="762794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91000" y="6248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by</a:t>
              </a:r>
              <a:endParaRPr lang="en-US" dirty="0"/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2895600" y="2359123"/>
            <a:ext cx="1676400" cy="2125009"/>
            <a:chOff x="4953000" y="4642840"/>
            <a:chExt cx="1676400" cy="2125009"/>
          </a:xfrm>
        </p:grpSpPr>
        <p:sp>
          <p:nvSpPr>
            <p:cNvPr id="33" name="Rectangle 32"/>
            <p:cNvSpPr/>
            <p:nvPr/>
          </p:nvSpPr>
          <p:spPr>
            <a:xfrm>
              <a:off x="4953000" y="4642840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Typewriter, Text Editor</a:t>
              </a:r>
              <a:endParaRPr lang="en-US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>
              <a:off x="5103467" y="6015583"/>
              <a:ext cx="1374675" cy="79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953000" y="639851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Uses</a:t>
              </a:r>
              <a:endParaRPr lang="en-US" dirty="0"/>
            </a:p>
          </p:txBody>
        </p:sp>
      </p:grpSp>
      <p:grpSp>
        <p:nvGrpSpPr>
          <p:cNvPr id="7" name="Group 75"/>
          <p:cNvGrpSpPr/>
          <p:nvPr/>
        </p:nvGrpSpPr>
        <p:grpSpPr>
          <a:xfrm>
            <a:off x="685800" y="3657600"/>
            <a:ext cx="2133602" cy="1143002"/>
            <a:chOff x="685800" y="3657600"/>
            <a:chExt cx="2133602" cy="1143002"/>
          </a:xfrm>
        </p:grpSpPr>
        <p:sp>
          <p:nvSpPr>
            <p:cNvPr id="57" name="Rectangle 56"/>
            <p:cNvSpPr/>
            <p:nvPr/>
          </p:nvSpPr>
          <p:spPr>
            <a:xfrm>
              <a:off x="685800" y="3657600"/>
              <a:ext cx="1676400" cy="4594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Linker</a:t>
              </a:r>
              <a:endParaRPr lang="en-US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600201" y="4190999"/>
              <a:ext cx="1219201" cy="609603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6"/>
          <p:cNvGrpSpPr/>
          <p:nvPr/>
        </p:nvGrpSpPr>
        <p:grpSpPr>
          <a:xfrm>
            <a:off x="228600" y="2133600"/>
            <a:ext cx="1676400" cy="1524000"/>
            <a:chOff x="228600" y="2133600"/>
            <a:chExt cx="1676400" cy="1524000"/>
          </a:xfrm>
        </p:grpSpPr>
        <p:cxnSp>
          <p:nvCxnSpPr>
            <p:cNvPr id="62" name="Straight Arrow Connector 61"/>
            <p:cNvCxnSpPr/>
            <p:nvPr/>
          </p:nvCxnSpPr>
          <p:spPr>
            <a:xfrm rot="16200000" flipH="1">
              <a:off x="914401" y="2971799"/>
              <a:ext cx="762001" cy="45720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28600" y="2133600"/>
              <a:ext cx="1676400" cy="609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Libraries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4800" y="32882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Links</a:t>
              </a:r>
              <a:endParaRPr lang="en-US" dirty="0"/>
            </a:p>
          </p:txBody>
        </p:sp>
      </p:grpSp>
      <p:grpSp>
        <p:nvGrpSpPr>
          <p:cNvPr id="9" name="Group 77"/>
          <p:cNvGrpSpPr/>
          <p:nvPr/>
        </p:nvGrpSpPr>
        <p:grpSpPr>
          <a:xfrm>
            <a:off x="4648202" y="3581400"/>
            <a:ext cx="3428998" cy="1283732"/>
            <a:chOff x="4648202" y="3581400"/>
            <a:chExt cx="3428998" cy="1283732"/>
          </a:xfrm>
        </p:grpSpPr>
        <p:sp>
          <p:nvSpPr>
            <p:cNvPr id="67" name="Rectangle 66"/>
            <p:cNvSpPr/>
            <p:nvPr/>
          </p:nvSpPr>
          <p:spPr>
            <a:xfrm>
              <a:off x="5410200" y="3581400"/>
              <a:ext cx="2667000" cy="611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Syntax, Semantics, Logic, &amp; Style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10800000" flipV="1">
              <a:off x="4648202" y="4267200"/>
              <a:ext cx="1600198" cy="533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181600" y="4495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Problems</a:t>
              </a:r>
              <a:endParaRPr lang="en-US" dirty="0"/>
            </a:p>
          </p:txBody>
        </p:sp>
      </p:grpSp>
      <p:grpSp>
        <p:nvGrpSpPr>
          <p:cNvPr id="10" name="Group 78"/>
          <p:cNvGrpSpPr/>
          <p:nvPr/>
        </p:nvGrpSpPr>
        <p:grpSpPr>
          <a:xfrm>
            <a:off x="5257800" y="1600200"/>
            <a:ext cx="3429000" cy="1969532"/>
            <a:chOff x="5257800" y="1600200"/>
            <a:chExt cx="3429000" cy="1969532"/>
          </a:xfrm>
        </p:grpSpPr>
        <p:cxnSp>
          <p:nvCxnSpPr>
            <p:cNvPr id="72" name="Straight Arrow Connector 71"/>
            <p:cNvCxnSpPr/>
            <p:nvPr/>
          </p:nvCxnSpPr>
          <p:spPr>
            <a:xfrm rot="5400000">
              <a:off x="6438904" y="2933702"/>
              <a:ext cx="838199" cy="304799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9342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Checked by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57800" y="1600200"/>
              <a:ext cx="3429000" cy="992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Editor, Programmer,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Translator, Operating System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Runtime, Processor</a:t>
              </a:r>
            </a:p>
          </p:txBody>
        </p:sp>
      </p:grp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810000" y="3623866"/>
          <a:ext cx="838200" cy="763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Clip" r:id="rId3" imgW="1793520" imgH="1635480" progId="">
                  <p:embed/>
                </p:oleObj>
              </mc:Choice>
              <mc:Fallback>
                <p:oleObj name="Clip" r:id="rId3" imgW="1793520" imgH="1635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623866"/>
                        <a:ext cx="838200" cy="763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684149" y="1143000"/>
          <a:ext cx="2027551" cy="1142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Document" r:id="rId5" imgW="5458320" imgH="3074760" progId="Word.Document.8">
                  <p:embed/>
                </p:oleObj>
              </mc:Choice>
              <mc:Fallback>
                <p:oleObj name="Document" r:id="rId5" imgW="5458320" imgH="307476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149" y="1143000"/>
                        <a:ext cx="2027551" cy="1142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Theater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066800"/>
          <a:ext cx="6096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Computer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Theater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Theater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Operating System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Theater Management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Processor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Performer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Instruction (e.g. add 2 to 5)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action (e.g. walk 3 steps.)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Source Code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Original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Object Code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Programming Language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Language (e.g. German)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Machine Language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Language (e.g. English)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Programmers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Writers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Library (of Code)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Reference Material (from Books)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Translator (Compilers/Interpreter)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Translator (Before/During Performance)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Users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Audience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Disks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Archival Storage Areas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performance notebook accessible to performers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Theater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Theater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066800"/>
          <a:ext cx="6096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Computer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Theater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 Notebook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Word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 Notebook Line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Address (Page Number, Word Number)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Line Identification (Page Number, Line Number)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Running a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Performing a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Interactive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with audience participation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Non-interactive (Batch)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with no audience participation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 arguments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Special instructions at start of performance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Runtime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Stage-Hands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Typewriter/Wordprocessor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Editing Programs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Writing Scripts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Lexical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Spelling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Syntax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Grammar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Semantics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Inconsistencies in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Logic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Execution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Debugging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Staging trial performances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</a:t>
            </a:r>
            <a:r>
              <a:rPr lang="en-US" dirty="0" smtClean="0"/>
              <a:t>vs. </a:t>
            </a:r>
            <a:r>
              <a:rPr lang="en-US" dirty="0"/>
              <a:t>Theater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is fast: can do several performances at one time.</a:t>
            </a:r>
          </a:p>
          <a:p>
            <a:r>
              <a:rPr lang="en-US" dirty="0"/>
              <a:t>CPU is dumb: no improvisation possible.</a:t>
            </a:r>
          </a:p>
          <a:p>
            <a:r>
              <a:rPr lang="en-US" dirty="0"/>
              <a:t>Machine language much lower-level than programming language.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Java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Modern, modular (object-oriented) language.</a:t>
            </a:r>
          </a:p>
          <a:p>
            <a:r>
              <a:rPr lang="en-US" dirty="0"/>
              <a:t>Good Error Detection.</a:t>
            </a:r>
          </a:p>
          <a:p>
            <a:r>
              <a:rPr lang="en-US" dirty="0"/>
              <a:t>Rich Library Embodying Many Good Programming Principles</a:t>
            </a:r>
          </a:p>
          <a:p>
            <a:r>
              <a:rPr lang="en-US" dirty="0"/>
              <a:t>Can Write Teaching Tool (</a:t>
            </a:r>
            <a:r>
              <a:rPr lang="en-US" dirty="0" err="1"/>
              <a:t>ObjectEditor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Java Versions, Dialects &amp; Programming </a:t>
            </a:r>
            <a:r>
              <a:rPr lang="en-US" dirty="0" err="1"/>
              <a:t>Enviromnet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JDK </a:t>
            </a:r>
            <a:r>
              <a:rPr lang="en-US" dirty="0" smtClean="0"/>
              <a:t>1.5+</a:t>
            </a:r>
            <a:endParaRPr lang="en-US" dirty="0"/>
          </a:p>
          <a:p>
            <a:r>
              <a:rPr lang="en-US" dirty="0" smtClean="0"/>
              <a:t>Eclipse IDE Programming </a:t>
            </a:r>
            <a:r>
              <a:rPr lang="en-US" dirty="0"/>
              <a:t>Environment</a:t>
            </a:r>
          </a:p>
          <a:p>
            <a:r>
              <a:rPr lang="en-US" dirty="0"/>
              <a:t>Will not matter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5000" y="1752600"/>
            <a:ext cx="5105400" cy="381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Program Model</a:t>
            </a:r>
            <a:endParaRPr lang="en-US" dirty="0"/>
          </a:p>
        </p:txBody>
      </p:sp>
      <p:pic>
        <p:nvPicPr>
          <p:cNvPr id="6" name="Picture 13" descr="C:\Users\Sasa2\AppData\Local\Microsoft\Windows\Temporary Internet Files\Content.IE5\12078WI6\MCj0432646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914400"/>
            <a:ext cx="2286000" cy="228571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19400" y="2819400"/>
            <a:ext cx="1828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9400" y="4572000"/>
            <a:ext cx="1828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3000" y="3581400"/>
            <a:ext cx="18288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(source code)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410200" y="2971800"/>
            <a:ext cx="9144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76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in Scripts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276600" y="1371600"/>
            <a:ext cx="24384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124200" y="1828800"/>
            <a:ext cx="2743200" cy="2667000"/>
            <a:chOff x="3200400" y="1752600"/>
            <a:chExt cx="2743200" cy="266700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3200400" y="2514600"/>
              <a:ext cx="2590800" cy="1828800"/>
              <a:chOff x="576" y="1776"/>
              <a:chExt cx="1632" cy="1152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720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672" y="2400"/>
                <a:ext cx="89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Performer</a:t>
                </a: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624" y="1968"/>
                <a:ext cx="7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006664"/>
                    </a:solidFill>
                  </a:rPr>
                  <a:t>Theater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3" name="Object 6"/>
              <p:cNvGraphicFramePr>
                <a:graphicFrameLocks noChangeAspect="1"/>
              </p:cNvGraphicFramePr>
              <p:nvPr/>
            </p:nvGraphicFramePr>
            <p:xfrm>
              <a:off x="576" y="1776"/>
              <a:ext cx="1632" cy="1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4" name="Clip" r:id="rId3" imgW="1107000" imgH="1220040" progId="">
                      <p:embed/>
                    </p:oleObj>
                  </mc:Choice>
                  <mc:Fallback>
                    <p:oleObj name="Clip" r:id="rId3" imgW="1107000" imgH="122004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1776"/>
                            <a:ext cx="1632" cy="115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528" cy="768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912" y="2112"/>
                <a:ext cx="1104" cy="33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912" cy="144"/>
              </a:xfrm>
              <a:prstGeom prst="rect">
                <a:avLst/>
              </a:prstGeom>
              <a:solidFill>
                <a:srgbClr val="D7968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1104" y="1776"/>
                <a:ext cx="48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720" y="2160"/>
                <a:ext cx="192" cy="38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96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960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584" y="2400"/>
                <a:ext cx="336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44" cy="14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480"/>
              </a:xfrm>
              <a:prstGeom prst="ellipse">
                <a:avLst/>
              </a:prstGeom>
              <a:solidFill>
                <a:srgbClr val="AE3E7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72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3810000" y="3429000"/>
              <a:ext cx="1981200" cy="990600"/>
              <a:chOff x="960" y="2352"/>
              <a:chExt cx="1248" cy="624"/>
            </a:xfrm>
          </p:grpSpPr>
          <p:sp>
            <p:nvSpPr>
              <p:cNvPr id="8" name="Rectangle 51"/>
              <p:cNvSpPr>
                <a:spLocks noChangeArrowheads="1"/>
              </p:cNvSpPr>
              <p:nvPr/>
            </p:nvSpPr>
            <p:spPr bwMode="auto">
              <a:xfrm>
                <a:off x="1344" y="2832"/>
                <a:ext cx="864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52"/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288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55"/>
            <p:cNvSpPr>
              <a:spLocks noChangeArrowheads="1"/>
            </p:cNvSpPr>
            <p:nvPr/>
          </p:nvSpPr>
          <p:spPr bwMode="auto">
            <a:xfrm>
              <a:off x="3352800" y="3200400"/>
              <a:ext cx="76200" cy="228600"/>
            </a:xfrm>
            <a:prstGeom prst="rect">
              <a:avLst/>
            </a:prstGeom>
            <a:solidFill>
              <a:srgbClr val="AE3E7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5" name="Object 53"/>
            <p:cNvGraphicFramePr>
              <a:graphicFrameLocks noChangeAspect="1"/>
            </p:cNvGraphicFramePr>
            <p:nvPr/>
          </p:nvGraphicFramePr>
          <p:xfrm>
            <a:off x="4038600" y="2819400"/>
            <a:ext cx="1114425" cy="1174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Clip" r:id="rId5" imgW="1115280" imgH="1174680" progId="">
                    <p:embed/>
                  </p:oleObj>
                </mc:Choice>
                <mc:Fallback>
                  <p:oleObj name="Clip" r:id="rId5" imgW="1115280" imgH="11746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2819400"/>
                          <a:ext cx="1114425" cy="1174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8" name="Straight Arrow Connector 27"/>
            <p:cNvCxnSpPr/>
            <p:nvPr/>
          </p:nvCxnSpPr>
          <p:spPr>
            <a:xfrm rot="5400000">
              <a:off x="41536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7244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994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in Scripts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276600" y="1371600"/>
            <a:ext cx="24384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09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276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943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7" idx="2"/>
            <a:endCxn id="47" idx="0"/>
          </p:cNvCxnSpPr>
          <p:nvPr/>
        </p:nvCxnSpPr>
        <p:spPr>
          <a:xfrm rot="5400000">
            <a:off x="3975100" y="2298700"/>
            <a:ext cx="1041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7" idx="2"/>
            <a:endCxn id="48" idx="0"/>
          </p:cNvCxnSpPr>
          <p:nvPr/>
        </p:nvCxnSpPr>
        <p:spPr>
          <a:xfrm rot="16200000" flipH="1">
            <a:off x="5308600" y="965200"/>
            <a:ext cx="1041400" cy="2667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7" idx="2"/>
            <a:endCxn id="46" idx="0"/>
          </p:cNvCxnSpPr>
          <p:nvPr/>
        </p:nvCxnSpPr>
        <p:spPr>
          <a:xfrm rot="5400000">
            <a:off x="2641600" y="965200"/>
            <a:ext cx="1041400" cy="2667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6" idx="2"/>
            <a:endCxn id="58" idx="0"/>
          </p:cNvCxnSpPr>
          <p:nvPr/>
        </p:nvCxnSpPr>
        <p:spPr>
          <a:xfrm rot="5400000">
            <a:off x="1155700" y="3441700"/>
            <a:ext cx="8890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52400" y="41148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Paragraph 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19400" y="41148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Paragraph 2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9" idx="2"/>
            <a:endCxn id="65" idx="0"/>
          </p:cNvCxnSpPr>
          <p:nvPr/>
        </p:nvCxnSpPr>
        <p:spPr>
          <a:xfrm rot="16200000" flipH="1">
            <a:off x="3784600" y="4775200"/>
            <a:ext cx="8890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33400" y="5410200"/>
            <a:ext cx="2438400" cy="406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Sentence 1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3200400" y="5410200"/>
            <a:ext cx="2438400" cy="406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Sentence 2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59" idx="2"/>
            <a:endCxn id="64" idx="0"/>
          </p:cNvCxnSpPr>
          <p:nvPr/>
        </p:nvCxnSpPr>
        <p:spPr>
          <a:xfrm rot="5400000">
            <a:off x="2451100" y="3822700"/>
            <a:ext cx="8890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6" idx="2"/>
            <a:endCxn id="59" idx="0"/>
          </p:cNvCxnSpPr>
          <p:nvPr/>
        </p:nvCxnSpPr>
        <p:spPr>
          <a:xfrm rot="16200000" flipH="1">
            <a:off x="2489200" y="2565400"/>
            <a:ext cx="889000" cy="2209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943600" y="3962400"/>
            <a:ext cx="25908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 components are abstract.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943600" y="5105400"/>
            <a:ext cx="25908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are program components!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8" grpId="0" animBg="1"/>
      <p:bldP spid="59" grpId="0" animBg="1"/>
      <p:bldP spid="64" grpId="0" animBg="1"/>
      <p:bldP spid="65" grpId="0" animBg="1"/>
      <p:bldP spid="68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None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2100259"/>
      </p:ext>
    </p:extLst>
  </p:cSld>
  <p:clrMapOvr>
    <a:masterClrMapping/>
  </p:clrMapOvr>
  <p:transition advTm="6157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5000" y="1752600"/>
            <a:ext cx="5105400" cy="381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Program Model</a:t>
            </a:r>
            <a:endParaRPr lang="en-US" dirty="0"/>
          </a:p>
        </p:txBody>
      </p:sp>
      <p:pic>
        <p:nvPicPr>
          <p:cNvPr id="6" name="Picture 13" descr="C:\Users\Sasa2\AppData\Local\Microsoft\Windows\Temporary Internet Files\Content.IE5\12078WI6\MCj0432646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914400"/>
            <a:ext cx="2286000" cy="228571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19400" y="2819400"/>
            <a:ext cx="1828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9400" y="4572000"/>
            <a:ext cx="1828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3000" y="3581400"/>
            <a:ext cx="18288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(source code)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410200" y="2971800"/>
            <a:ext cx="9144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061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Intuitive Explanation</a:t>
            </a:r>
          </a:p>
          <a:p>
            <a:r>
              <a:rPr lang="en-US" dirty="0" smtClean="0"/>
              <a:t>Two Concrete Examples</a:t>
            </a:r>
          </a:p>
          <a:p>
            <a:r>
              <a:rPr lang="en-US" dirty="0" smtClean="0"/>
              <a:t>Calculators</a:t>
            </a:r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smtClean="0"/>
              <a:t>BMI</a:t>
            </a:r>
          </a:p>
          <a:p>
            <a:r>
              <a:rPr lang="en-US" dirty="0" smtClean="0"/>
              <a:t>Basic Java program elements, programming styles, error handling</a:t>
            </a:r>
          </a:p>
          <a:p>
            <a:r>
              <a:rPr lang="en-US" dirty="0" smtClean="0"/>
              <a:t>Running and interacting with a Java program</a:t>
            </a:r>
          </a:p>
        </p:txBody>
      </p:sp>
    </p:spTree>
    <p:extLst>
      <p:ext uri="{BB962C8B-B14F-4D97-AF65-F5344CB8AC3E}">
        <p14:creationId xmlns:p14="http://schemas.microsoft.com/office/powerpoint/2010/main" val="22237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in Scripts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276600" y="1371600"/>
            <a:ext cx="24384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124200" y="1828800"/>
            <a:ext cx="2743200" cy="2667000"/>
            <a:chOff x="3200400" y="1752600"/>
            <a:chExt cx="2743200" cy="266700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3200400" y="2514600"/>
              <a:ext cx="2590800" cy="1828800"/>
              <a:chOff x="576" y="1776"/>
              <a:chExt cx="1632" cy="1152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720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672" y="2400"/>
                <a:ext cx="89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Performer</a:t>
                </a: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624" y="1968"/>
                <a:ext cx="7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006664"/>
                    </a:solidFill>
                  </a:rPr>
                  <a:t>Theater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3" name="Object 6"/>
              <p:cNvGraphicFramePr>
                <a:graphicFrameLocks noChangeAspect="1"/>
              </p:cNvGraphicFramePr>
              <p:nvPr/>
            </p:nvGraphicFramePr>
            <p:xfrm>
              <a:off x="576" y="1776"/>
              <a:ext cx="1632" cy="1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48" name="Clip" r:id="rId3" imgW="1107000" imgH="1220040" progId="">
                      <p:embed/>
                    </p:oleObj>
                  </mc:Choice>
                  <mc:Fallback>
                    <p:oleObj name="Clip" r:id="rId3" imgW="1107000" imgH="122004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1776"/>
                            <a:ext cx="1632" cy="115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528" cy="768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912" y="2112"/>
                <a:ext cx="1104" cy="33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912" cy="144"/>
              </a:xfrm>
              <a:prstGeom prst="rect">
                <a:avLst/>
              </a:prstGeom>
              <a:solidFill>
                <a:srgbClr val="D7968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1104" y="1776"/>
                <a:ext cx="48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720" y="2160"/>
                <a:ext cx="192" cy="38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96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960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584" y="2400"/>
                <a:ext cx="336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44" cy="14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480"/>
              </a:xfrm>
              <a:prstGeom prst="ellipse">
                <a:avLst/>
              </a:prstGeom>
              <a:solidFill>
                <a:srgbClr val="AE3E7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72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3810000" y="3429000"/>
              <a:ext cx="1981200" cy="990600"/>
              <a:chOff x="960" y="2352"/>
              <a:chExt cx="1248" cy="624"/>
            </a:xfrm>
          </p:grpSpPr>
          <p:sp>
            <p:nvSpPr>
              <p:cNvPr id="8" name="Rectangle 51"/>
              <p:cNvSpPr>
                <a:spLocks noChangeArrowheads="1"/>
              </p:cNvSpPr>
              <p:nvPr/>
            </p:nvSpPr>
            <p:spPr bwMode="auto">
              <a:xfrm>
                <a:off x="1344" y="2832"/>
                <a:ext cx="864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52"/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288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55"/>
            <p:cNvSpPr>
              <a:spLocks noChangeArrowheads="1"/>
            </p:cNvSpPr>
            <p:nvPr/>
          </p:nvSpPr>
          <p:spPr bwMode="auto">
            <a:xfrm>
              <a:off x="3352800" y="3200400"/>
              <a:ext cx="76200" cy="228600"/>
            </a:xfrm>
            <a:prstGeom prst="rect">
              <a:avLst/>
            </a:prstGeom>
            <a:solidFill>
              <a:srgbClr val="AE3E7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5" name="Object 53"/>
            <p:cNvGraphicFramePr>
              <a:graphicFrameLocks noChangeAspect="1"/>
            </p:cNvGraphicFramePr>
            <p:nvPr/>
          </p:nvGraphicFramePr>
          <p:xfrm>
            <a:off x="4038600" y="2819400"/>
            <a:ext cx="1114425" cy="1174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9" name="Clip" r:id="rId5" imgW="1115280" imgH="1174680" progId="">
                    <p:embed/>
                  </p:oleObj>
                </mc:Choice>
                <mc:Fallback>
                  <p:oleObj name="Clip" r:id="rId5" imgW="1115280" imgH="11746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2819400"/>
                          <a:ext cx="1114425" cy="1174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8" name="Straight Arrow Connector 27"/>
            <p:cNvCxnSpPr/>
            <p:nvPr/>
          </p:nvCxnSpPr>
          <p:spPr>
            <a:xfrm rot="5400000">
              <a:off x="41536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7244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25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in Scripts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276600" y="1371600"/>
            <a:ext cx="24384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09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276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943600" y="28194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7" idx="2"/>
            <a:endCxn id="47" idx="0"/>
          </p:cNvCxnSpPr>
          <p:nvPr/>
        </p:nvCxnSpPr>
        <p:spPr>
          <a:xfrm rot="5400000">
            <a:off x="3975100" y="2298700"/>
            <a:ext cx="1041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7" idx="2"/>
            <a:endCxn id="48" idx="0"/>
          </p:cNvCxnSpPr>
          <p:nvPr/>
        </p:nvCxnSpPr>
        <p:spPr>
          <a:xfrm rot="16200000" flipH="1">
            <a:off x="5308600" y="965200"/>
            <a:ext cx="1041400" cy="2667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7" idx="2"/>
            <a:endCxn id="46" idx="0"/>
          </p:cNvCxnSpPr>
          <p:nvPr/>
        </p:nvCxnSpPr>
        <p:spPr>
          <a:xfrm rot="5400000">
            <a:off x="2641600" y="965200"/>
            <a:ext cx="1041400" cy="2667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6" idx="2"/>
            <a:endCxn id="58" idx="0"/>
          </p:cNvCxnSpPr>
          <p:nvPr/>
        </p:nvCxnSpPr>
        <p:spPr>
          <a:xfrm rot="5400000">
            <a:off x="1155700" y="3441700"/>
            <a:ext cx="8890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52400" y="41148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Paragraph 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19400" y="4114800"/>
            <a:ext cx="2438400" cy="406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Paragraph 2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9" idx="2"/>
            <a:endCxn id="65" idx="0"/>
          </p:cNvCxnSpPr>
          <p:nvPr/>
        </p:nvCxnSpPr>
        <p:spPr>
          <a:xfrm rot="16200000" flipH="1">
            <a:off x="3784600" y="4775200"/>
            <a:ext cx="8890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33400" y="5410200"/>
            <a:ext cx="2438400" cy="406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Sentence 1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3200400" y="5410200"/>
            <a:ext cx="2438400" cy="406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Sentence 2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59" idx="2"/>
            <a:endCxn id="64" idx="0"/>
          </p:cNvCxnSpPr>
          <p:nvPr/>
        </p:nvCxnSpPr>
        <p:spPr>
          <a:xfrm rot="5400000">
            <a:off x="2451100" y="3822700"/>
            <a:ext cx="8890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6" idx="2"/>
            <a:endCxn id="59" idx="0"/>
          </p:cNvCxnSpPr>
          <p:nvPr/>
        </p:nvCxnSpPr>
        <p:spPr>
          <a:xfrm rot="16200000" flipH="1">
            <a:off x="2489200" y="2565400"/>
            <a:ext cx="889000" cy="2209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943600" y="3962400"/>
            <a:ext cx="25908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 components are abstract.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943600" y="5105400"/>
            <a:ext cx="25908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are program components!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405512" y="6010507"/>
            <a:ext cx="4028176" cy="7118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chapter discusses  abstract program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6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8" grpId="0" animBg="1"/>
      <p:bldP spid="59" grpId="0" animBg="1"/>
      <p:bldP spid="64" grpId="0" animBg="1"/>
      <p:bldP spid="65" grpId="0" animBg="1"/>
      <p:bldP spid="68" grpId="0" animBg="1"/>
      <p:bldP spid="6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295400"/>
          <a:ext cx="6096000" cy="4663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 b="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000" b="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Operating System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Word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Processor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Address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Instruction (e.g. add 2 to 5)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Running a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Source Code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Interactive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Object Code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Non-interactive (Batch)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Programming Language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 arguments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Machine Language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Runtime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Programmers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Library (of Code)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Editing Programs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Translator (Compilers/Interpreter)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Lexical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Users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Syntax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Disks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Semantics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Logic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Debugging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Play</a:t>
            </a:r>
          </a:p>
          <a:p>
            <a:r>
              <a:rPr lang="en-US" dirty="0" smtClean="0"/>
              <a:t>Concert</a:t>
            </a:r>
          </a:p>
          <a:p>
            <a:r>
              <a:rPr lang="en-US" dirty="0" smtClean="0"/>
              <a:t>Talk</a:t>
            </a:r>
          </a:p>
          <a:p>
            <a:r>
              <a:rPr lang="en-US" dirty="0" smtClean="0"/>
              <a:t>Speech</a:t>
            </a:r>
          </a:p>
          <a:p>
            <a:r>
              <a:rPr lang="en-US" dirty="0" smtClean="0"/>
              <a:t>Cooking Lessons</a:t>
            </a:r>
          </a:p>
          <a:p>
            <a:r>
              <a:rPr lang="en-US" dirty="0" smtClean="0"/>
              <a:t>Town Hall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1</a:t>
            </a:r>
            <a:endParaRPr lang="en-US" dirty="0"/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2514600" y="2514600"/>
            <a:ext cx="2590800" cy="1905000"/>
            <a:chOff x="576" y="1776"/>
            <a:chExt cx="1632" cy="120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576" y="1776"/>
              <a:ext cx="1632" cy="1152"/>
              <a:chOff x="576" y="1776"/>
              <a:chExt cx="1632" cy="1152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720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672" y="2400"/>
                <a:ext cx="89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Performer</a:t>
                </a: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624" y="1968"/>
                <a:ext cx="7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006664"/>
                    </a:solidFill>
                  </a:rPr>
                  <a:t>Theater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3" name="Object 6"/>
              <p:cNvGraphicFramePr>
                <a:graphicFrameLocks noChangeAspect="1"/>
              </p:cNvGraphicFramePr>
              <p:nvPr/>
            </p:nvGraphicFramePr>
            <p:xfrm>
              <a:off x="576" y="1776"/>
              <a:ext cx="1632" cy="1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2" name="Clip" r:id="rId3" imgW="1107000" imgH="1220040" progId="">
                      <p:embed/>
                    </p:oleObj>
                  </mc:Choice>
                  <mc:Fallback>
                    <p:oleObj name="Clip" r:id="rId3" imgW="1107000" imgH="122004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1776"/>
                            <a:ext cx="1632" cy="115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528" cy="768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912" y="2112"/>
                <a:ext cx="1104" cy="33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912" cy="144"/>
              </a:xfrm>
              <a:prstGeom prst="rect">
                <a:avLst/>
              </a:prstGeom>
              <a:solidFill>
                <a:srgbClr val="D7968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1104" y="1776"/>
                <a:ext cx="48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720" y="2160"/>
                <a:ext cx="192" cy="38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96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960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584" y="2400"/>
                <a:ext cx="336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44" cy="14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480"/>
              </a:xfrm>
              <a:prstGeom prst="ellipse">
                <a:avLst/>
              </a:prstGeom>
              <a:solidFill>
                <a:srgbClr val="AE3E7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72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960" y="2352"/>
              <a:ext cx="1248" cy="624"/>
              <a:chOff x="960" y="2352"/>
              <a:chExt cx="1248" cy="624"/>
            </a:xfrm>
          </p:grpSpPr>
          <p:sp>
            <p:nvSpPr>
              <p:cNvPr id="8" name="Rectangle 51"/>
              <p:cNvSpPr>
                <a:spLocks noChangeArrowheads="1"/>
              </p:cNvSpPr>
              <p:nvPr/>
            </p:nvSpPr>
            <p:spPr bwMode="auto">
              <a:xfrm>
                <a:off x="1344" y="2832"/>
                <a:ext cx="864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52"/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288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55"/>
            <p:cNvSpPr>
              <a:spLocks noChangeArrowheads="1"/>
            </p:cNvSpPr>
            <p:nvPr/>
          </p:nvSpPr>
          <p:spPr bwMode="auto">
            <a:xfrm>
              <a:off x="672" y="2208"/>
              <a:ext cx="48" cy="144"/>
            </a:xfrm>
            <a:prstGeom prst="rect">
              <a:avLst/>
            </a:prstGeom>
            <a:solidFill>
              <a:srgbClr val="AE3E7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6" name="Object 53"/>
          <p:cNvGraphicFramePr>
            <a:graphicFrameLocks noChangeAspect="1"/>
          </p:cNvGraphicFramePr>
          <p:nvPr/>
        </p:nvGraphicFramePr>
        <p:xfrm>
          <a:off x="3352800" y="2819400"/>
          <a:ext cx="111442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lip" r:id="rId5" imgW="1115280" imgH="1174680" progId="">
                  <p:embed/>
                </p:oleObj>
              </mc:Choice>
              <mc:Fallback>
                <p:oleObj name="Clip" r:id="rId5" imgW="1115280" imgH="11746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19400"/>
                        <a:ext cx="1114425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381000" y="3505200"/>
            <a:ext cx="3276600" cy="533400"/>
            <a:chOff x="990600" y="3657600"/>
            <a:chExt cx="3276600" cy="533400"/>
          </a:xfrm>
        </p:grpSpPr>
        <p:sp>
          <p:nvSpPr>
            <p:cNvPr id="28" name="Rectangle 27"/>
            <p:cNvSpPr/>
            <p:nvPr/>
          </p:nvSpPr>
          <p:spPr>
            <a:xfrm>
              <a:off x="990600" y="3657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Performer</a:t>
              </a:r>
              <a:endParaRPr lang="en-US" dirty="0"/>
            </a:p>
          </p:txBody>
        </p:sp>
        <p:cxnSp>
          <p:nvCxnSpPr>
            <p:cNvPr id="30" name="Straight Arrow Connector 29"/>
            <p:cNvCxnSpPr>
              <a:stCxn id="28" idx="3"/>
            </p:cNvCxnSpPr>
            <p:nvPr/>
          </p:nvCxnSpPr>
          <p:spPr>
            <a:xfrm flipV="1">
              <a:off x="2590800" y="3657600"/>
              <a:ext cx="1676400" cy="2667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81000" y="2819400"/>
            <a:ext cx="2286000" cy="609600"/>
            <a:chOff x="990600" y="2514600"/>
            <a:chExt cx="2286000" cy="609600"/>
          </a:xfrm>
        </p:grpSpPr>
        <p:sp>
          <p:nvSpPr>
            <p:cNvPr id="31" name="Rectangle 30"/>
            <p:cNvSpPr/>
            <p:nvPr/>
          </p:nvSpPr>
          <p:spPr>
            <a:xfrm>
              <a:off x="990600" y="2514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Stage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>
            <a:xfrm>
              <a:off x="2590800" y="2781300"/>
              <a:ext cx="685800" cy="3429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743200" y="4191000"/>
            <a:ext cx="2514600" cy="1397000"/>
            <a:chOff x="3352800" y="4333875"/>
            <a:chExt cx="2514600" cy="1571625"/>
          </a:xfrm>
        </p:grpSpPr>
        <p:sp>
          <p:nvSpPr>
            <p:cNvPr id="43" name="Rectangle 42"/>
            <p:cNvSpPr/>
            <p:nvPr/>
          </p:nvSpPr>
          <p:spPr>
            <a:xfrm>
              <a:off x="3352800" y="5448300"/>
              <a:ext cx="2362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Audience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>
              <a:off x="4025105" y="4890295"/>
              <a:ext cx="942977" cy="15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648200" y="4333875"/>
              <a:ext cx="1219200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Performs</a:t>
              </a:r>
              <a:endParaRPr lang="en-US" dirty="0"/>
            </a:p>
          </p:txBody>
        </p:sp>
      </p:grpSp>
      <p:grpSp>
        <p:nvGrpSpPr>
          <p:cNvPr id="52" name="Group 68"/>
          <p:cNvGrpSpPr>
            <a:grpSpLocks/>
          </p:cNvGrpSpPr>
          <p:nvPr/>
        </p:nvGrpSpPr>
        <p:grpSpPr bwMode="auto">
          <a:xfrm>
            <a:off x="2438401" y="5638800"/>
            <a:ext cx="2971799" cy="838200"/>
            <a:chOff x="384" y="3456"/>
            <a:chExt cx="1938" cy="528"/>
          </a:xfrm>
        </p:grpSpPr>
        <p:grpSp>
          <p:nvGrpSpPr>
            <p:cNvPr id="53" name="Group 66"/>
            <p:cNvGrpSpPr>
              <a:grpSpLocks/>
            </p:cNvGrpSpPr>
            <p:nvPr/>
          </p:nvGrpSpPr>
          <p:grpSpPr bwMode="auto">
            <a:xfrm>
              <a:off x="384" y="3456"/>
              <a:ext cx="871" cy="528"/>
              <a:chOff x="384" y="3456"/>
              <a:chExt cx="871" cy="528"/>
            </a:xfrm>
          </p:grpSpPr>
          <p:sp>
            <p:nvSpPr>
              <p:cNvPr id="57" name="Text Box 33"/>
              <p:cNvSpPr txBox="1">
                <a:spLocks noChangeArrowheads="1"/>
              </p:cNvSpPr>
              <p:nvPr/>
            </p:nvSpPr>
            <p:spPr bwMode="auto">
              <a:xfrm>
                <a:off x="384" y="3696"/>
                <a:ext cx="42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Real</a:t>
                </a:r>
              </a:p>
            </p:txBody>
          </p:sp>
          <p:graphicFrame>
            <p:nvGraphicFramePr>
              <p:cNvPr id="58" name="Object 43"/>
              <p:cNvGraphicFramePr>
                <a:graphicFrameLocks noChangeAspect="1"/>
              </p:cNvGraphicFramePr>
              <p:nvPr/>
            </p:nvGraphicFramePr>
            <p:xfrm>
              <a:off x="864" y="3456"/>
              <a:ext cx="391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4" name="Clip" r:id="rId7" imgW="1050120" imgH="1800360" progId="">
                      <p:embed/>
                    </p:oleObj>
                  </mc:Choice>
                  <mc:Fallback>
                    <p:oleObj name="Clip" r:id="rId7" imgW="1050120" imgH="1800360" progId="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3456"/>
                            <a:ext cx="391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4" name="Group 67"/>
            <p:cNvGrpSpPr>
              <a:grpSpLocks/>
            </p:cNvGrpSpPr>
            <p:nvPr/>
          </p:nvGrpSpPr>
          <p:grpSpPr bwMode="auto">
            <a:xfrm>
              <a:off x="1344" y="3456"/>
              <a:ext cx="978" cy="528"/>
              <a:chOff x="1344" y="3456"/>
              <a:chExt cx="978" cy="528"/>
            </a:xfrm>
          </p:grpSpPr>
          <p:graphicFrame>
            <p:nvGraphicFramePr>
              <p:cNvPr id="55" name="Object 42"/>
              <p:cNvGraphicFramePr>
                <a:graphicFrameLocks noChangeAspect="1"/>
              </p:cNvGraphicFramePr>
              <p:nvPr/>
            </p:nvGraphicFramePr>
            <p:xfrm>
              <a:off x="1344" y="3456"/>
              <a:ext cx="498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5" name="Clip" r:id="rId9" imgW="3374640" imgH="3581280" progId="">
                      <p:embed/>
                    </p:oleObj>
                  </mc:Choice>
                  <mc:Fallback>
                    <p:oleObj name="Clip" r:id="rId9" imgW="3374640" imgH="3581280" progId="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44" y="3456"/>
                            <a:ext cx="498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" name="Text Box 48"/>
              <p:cNvSpPr txBox="1">
                <a:spLocks noChangeArrowheads="1"/>
              </p:cNvSpPr>
              <p:nvPr/>
            </p:nvSpPr>
            <p:spPr bwMode="auto">
              <a:xfrm>
                <a:off x="1872" y="3696"/>
                <a:ext cx="45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Trial</a:t>
                </a: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2667000" y="1295400"/>
            <a:ext cx="2590800" cy="1295402"/>
            <a:chOff x="2667000" y="1295400"/>
            <a:chExt cx="2590800" cy="1295402"/>
          </a:xfrm>
        </p:grpSpPr>
        <p:sp>
          <p:nvSpPr>
            <p:cNvPr id="60" name="Rectangle 59"/>
            <p:cNvSpPr/>
            <p:nvPr/>
          </p:nvSpPr>
          <p:spPr>
            <a:xfrm>
              <a:off x="2667000" y="1295400"/>
              <a:ext cx="2362200" cy="406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Performance Script</a:t>
              </a:r>
              <a:endParaRPr lang="en-US" dirty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5400000">
              <a:off x="34678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0386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105400" y="1002268"/>
            <a:ext cx="3352800" cy="676415"/>
            <a:chOff x="1676400" y="1025385"/>
            <a:chExt cx="3352800" cy="676415"/>
          </a:xfrm>
        </p:grpSpPr>
        <p:sp>
          <p:nvSpPr>
            <p:cNvPr id="65" name="Rectangle 64"/>
            <p:cNvSpPr/>
            <p:nvPr/>
          </p:nvSpPr>
          <p:spPr>
            <a:xfrm>
              <a:off x="3352800" y="1089917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Performance Language</a:t>
              </a:r>
              <a:endParaRPr lang="en-US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10800000" flipV="1">
              <a:off x="1676400" y="1394717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6764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05400" y="1600200"/>
            <a:ext cx="3581400" cy="2241550"/>
            <a:chOff x="5105400" y="1600200"/>
            <a:chExt cx="3581400" cy="2241550"/>
          </a:xfrm>
        </p:grpSpPr>
        <p:grpSp>
          <p:nvGrpSpPr>
            <p:cNvPr id="71" name="Group 70"/>
            <p:cNvGrpSpPr/>
            <p:nvPr/>
          </p:nvGrpSpPr>
          <p:grpSpPr>
            <a:xfrm>
              <a:off x="5105400" y="1600200"/>
              <a:ext cx="3352800" cy="1450083"/>
              <a:chOff x="1524000" y="568185"/>
              <a:chExt cx="3352800" cy="1450083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3200400" y="1406385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Notebook or Teleprompter</a:t>
                </a:r>
                <a:endParaRPr lang="en-US" dirty="0"/>
              </a:p>
            </p:txBody>
          </p:sp>
          <p:cxnSp>
            <p:nvCxnSpPr>
              <p:cNvPr id="73" name="Straight Arrow Connector 72"/>
              <p:cNvCxnSpPr/>
              <p:nvPr/>
            </p:nvCxnSpPr>
            <p:spPr>
              <a:xfrm rot="10800000">
                <a:off x="1524000" y="568185"/>
                <a:ext cx="1600200" cy="1143000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2514600" y="1025385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Stored in</a:t>
                </a:r>
                <a:endParaRPr lang="en-US" dirty="0"/>
              </a:p>
            </p:txBody>
          </p:sp>
        </p:grpSp>
        <p:graphicFrame>
          <p:nvGraphicFramePr>
            <p:cNvPr id="83" name="Object 46"/>
            <p:cNvGraphicFramePr>
              <a:graphicFrameLocks noChangeAspect="1"/>
            </p:cNvGraphicFramePr>
            <p:nvPr/>
          </p:nvGraphicFramePr>
          <p:xfrm>
            <a:off x="7696200" y="3124200"/>
            <a:ext cx="990600" cy="71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Clip" r:id="rId11" imgW="3368160" imgH="2441880" progId="">
                    <p:embed/>
                  </p:oleObj>
                </mc:Choice>
                <mc:Fallback>
                  <p:oleObj name="Clip" r:id="rId11" imgW="3368160" imgH="244188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3124200"/>
                          <a:ext cx="990600" cy="717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7" name="Group 86"/>
          <p:cNvGrpSpPr/>
          <p:nvPr/>
        </p:nvGrpSpPr>
        <p:grpSpPr>
          <a:xfrm>
            <a:off x="6477000" y="3124200"/>
            <a:ext cx="2122488" cy="3121025"/>
            <a:chOff x="6477000" y="3124200"/>
            <a:chExt cx="2122488" cy="3121025"/>
          </a:xfrm>
        </p:grpSpPr>
        <p:grpSp>
          <p:nvGrpSpPr>
            <p:cNvPr id="77" name="Group 76"/>
            <p:cNvGrpSpPr/>
            <p:nvPr/>
          </p:nvGrpSpPr>
          <p:grpSpPr>
            <a:xfrm>
              <a:off x="6477000" y="3124200"/>
              <a:ext cx="1981200" cy="1906489"/>
              <a:chOff x="2514600" y="-1259821"/>
              <a:chExt cx="1981200" cy="190648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2819400" y="34785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Archive</a:t>
                </a:r>
                <a:endParaRPr lang="en-US" dirty="0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 rot="5400000" flipH="1" flipV="1">
                <a:off x="3047603" y="-650618"/>
                <a:ext cx="1219200" cy="794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2514600" y="-726421"/>
                <a:ext cx="1066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Fetched from</a:t>
                </a:r>
                <a:endParaRPr lang="en-US" dirty="0"/>
              </a:p>
            </p:txBody>
          </p:sp>
        </p:grpSp>
        <p:graphicFrame>
          <p:nvGraphicFramePr>
            <p:cNvPr id="86" name="Object 49"/>
            <p:cNvGraphicFramePr>
              <a:graphicFrameLocks noChangeAspect="1"/>
            </p:cNvGraphicFramePr>
            <p:nvPr/>
          </p:nvGraphicFramePr>
          <p:xfrm>
            <a:off x="7467600" y="5029200"/>
            <a:ext cx="1131888" cy="1216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Clip" r:id="rId13" imgW="707040" imgH="759960" progId="">
                    <p:embed/>
                  </p:oleObj>
                </mc:Choice>
                <mc:Fallback>
                  <p:oleObj name="Clip" r:id="rId13" imgW="707040" imgH="759960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5029200"/>
                          <a:ext cx="1131888" cy="1216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8" name="Group 69"/>
          <p:cNvGrpSpPr>
            <a:grpSpLocks/>
          </p:cNvGrpSpPr>
          <p:nvPr/>
        </p:nvGrpSpPr>
        <p:grpSpPr bwMode="auto">
          <a:xfrm>
            <a:off x="381000" y="4114801"/>
            <a:ext cx="2286000" cy="2109788"/>
            <a:chOff x="2160" y="2832"/>
            <a:chExt cx="1440" cy="1329"/>
          </a:xfrm>
        </p:grpSpPr>
        <p:sp>
          <p:nvSpPr>
            <p:cNvPr id="89" name="Line 32"/>
            <p:cNvSpPr>
              <a:spLocks noChangeShapeType="1"/>
            </p:cNvSpPr>
            <p:nvPr/>
          </p:nvSpPr>
          <p:spPr bwMode="auto">
            <a:xfrm flipH="1">
              <a:off x="2832" y="2832"/>
              <a:ext cx="768" cy="432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 type="triangle" w="med" len="med"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Text Box 38"/>
            <p:cNvSpPr txBox="1">
              <a:spLocks noChangeArrowheads="1"/>
            </p:cNvSpPr>
            <p:nvPr/>
          </p:nvSpPr>
          <p:spPr bwMode="auto">
            <a:xfrm>
              <a:off x="2304" y="3312"/>
              <a:ext cx="1056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Stagehand</a:t>
              </a:r>
            </a:p>
          </p:txBody>
        </p:sp>
        <p:graphicFrame>
          <p:nvGraphicFramePr>
            <p:cNvPr id="91" name="Object 41"/>
            <p:cNvGraphicFramePr>
              <a:graphicFrameLocks noChangeAspect="1"/>
            </p:cNvGraphicFramePr>
            <p:nvPr/>
          </p:nvGraphicFramePr>
          <p:xfrm>
            <a:off x="2160" y="3456"/>
            <a:ext cx="325" cy="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8" name="Clip" r:id="rId15" imgW="516240" imgH="1118880" progId="">
                    <p:embed/>
                  </p:oleObj>
                </mc:Choice>
                <mc:Fallback>
                  <p:oleObj name="Clip" r:id="rId15" imgW="516240" imgH="1118880" progId="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456"/>
                          <a:ext cx="325" cy="7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" name="Text Box 47"/>
            <p:cNvSpPr txBox="1">
              <a:spLocks noChangeArrowheads="1"/>
            </p:cNvSpPr>
            <p:nvPr/>
          </p:nvSpPr>
          <p:spPr bwMode="auto">
            <a:xfrm>
              <a:off x="2256" y="3072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sz="1800" dirty="0" smtClean="0"/>
                <a:t>ssists</a:t>
              </a:r>
              <a:endParaRPr lang="en-US" sz="1800" dirty="0"/>
            </a:p>
          </p:txBody>
        </p:sp>
      </p:grpSp>
      <p:grpSp>
        <p:nvGrpSpPr>
          <p:cNvPr id="93" name="Group 62"/>
          <p:cNvGrpSpPr>
            <a:grpSpLocks/>
          </p:cNvGrpSpPr>
          <p:nvPr/>
        </p:nvGrpSpPr>
        <p:grpSpPr bwMode="auto">
          <a:xfrm>
            <a:off x="304800" y="925513"/>
            <a:ext cx="2362201" cy="1741488"/>
            <a:chOff x="240" y="967"/>
            <a:chExt cx="1488" cy="1097"/>
          </a:xfrm>
        </p:grpSpPr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960" y="1680"/>
              <a:ext cx="768" cy="384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Text Box 34"/>
            <p:cNvSpPr txBox="1">
              <a:spLocks noChangeArrowheads="1"/>
            </p:cNvSpPr>
            <p:nvPr/>
          </p:nvSpPr>
          <p:spPr bwMode="auto">
            <a:xfrm>
              <a:off x="240" y="1399"/>
              <a:ext cx="1261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Management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40" y="1639"/>
              <a:ext cx="7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M</a:t>
              </a:r>
              <a:r>
                <a:rPr lang="en-US" sz="1800" dirty="0" smtClean="0"/>
                <a:t>anages</a:t>
              </a:r>
              <a:endParaRPr lang="en-US" sz="1800" dirty="0"/>
            </a:p>
          </p:txBody>
        </p:sp>
        <p:graphicFrame>
          <p:nvGraphicFramePr>
            <p:cNvPr id="97" name="Object 44"/>
            <p:cNvGraphicFramePr>
              <a:graphicFrameLocks noChangeAspect="1"/>
            </p:cNvGraphicFramePr>
            <p:nvPr/>
          </p:nvGraphicFramePr>
          <p:xfrm>
            <a:off x="576" y="967"/>
            <a:ext cx="648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9" name="Clip" r:id="rId17" imgW="1028520" imgH="626040" progId="">
                    <p:embed/>
                  </p:oleObj>
                </mc:Choice>
                <mc:Fallback>
                  <p:oleObj name="Clip" r:id="rId17" imgW="1028520" imgH="626040" progId="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967"/>
                          <a:ext cx="648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23622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Script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1800" y="1066800"/>
            <a:ext cx="1676400" cy="6118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Language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105400" y="1371600"/>
            <a:ext cx="1600200" cy="152400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1002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Written in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Script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43000" y="3505200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Translator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2247900" y="1943100"/>
            <a:ext cx="1600200" cy="13716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2133600" y="4267200"/>
            <a:ext cx="1905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67200" y="3429000"/>
            <a:ext cx="2438400" cy="6096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Translator (Interpreter)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000500" y="1866900"/>
            <a:ext cx="1524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848100" y="4305300"/>
            <a:ext cx="18288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82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entire script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entire script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864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Speaks sentence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64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Hears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7" grpId="0" animBg="1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Script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22" name="Group 15"/>
          <p:cNvGrpSpPr/>
          <p:nvPr/>
        </p:nvGrpSpPr>
        <p:grpSpPr>
          <a:xfrm>
            <a:off x="2133600" y="4493517"/>
            <a:ext cx="2438400" cy="1450877"/>
            <a:chOff x="4191000" y="5179317"/>
            <a:chExt cx="2438400" cy="1450877"/>
          </a:xfrm>
        </p:grpSpPr>
        <p:sp>
          <p:nvSpPr>
            <p:cNvPr id="23" name="Rectangle 22"/>
            <p:cNvSpPr/>
            <p:nvPr/>
          </p:nvSpPr>
          <p:spPr>
            <a:xfrm>
              <a:off x="4953000" y="5179317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Writer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5409406" y="6248400"/>
              <a:ext cx="762794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91000" y="6248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by</a:t>
              </a:r>
              <a:endParaRPr lang="en-US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1143000"/>
            <a:ext cx="2438400" cy="3341132"/>
            <a:chOff x="2514600" y="1143000"/>
            <a:chExt cx="2438400" cy="3341132"/>
          </a:xfrm>
        </p:grpSpPr>
        <p:grpSp>
          <p:nvGrpSpPr>
            <p:cNvPr id="32" name="Group 15"/>
            <p:cNvGrpSpPr/>
            <p:nvPr/>
          </p:nvGrpSpPr>
          <p:grpSpPr>
            <a:xfrm>
              <a:off x="2895600" y="2359123"/>
              <a:ext cx="1676400" cy="2125009"/>
              <a:chOff x="4953000" y="4642840"/>
              <a:chExt cx="1676400" cy="2125009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953000" y="4642840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Typewriter, Text Editor</a:t>
                </a:r>
                <a:endParaRPr lang="en-US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5103467" y="6015583"/>
                <a:ext cx="1374675" cy="792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4953000" y="6398517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Uses</a:t>
                </a:r>
                <a:endParaRPr lang="en-US" dirty="0"/>
              </a:p>
            </p:txBody>
          </p:sp>
        </p:grpSp>
        <p:graphicFrame>
          <p:nvGraphicFramePr>
            <p:cNvPr id="36" name="Object 28"/>
            <p:cNvGraphicFramePr>
              <a:graphicFrameLocks noChangeAspect="1"/>
            </p:cNvGraphicFramePr>
            <p:nvPr/>
          </p:nvGraphicFramePr>
          <p:xfrm>
            <a:off x="4038600" y="1600200"/>
            <a:ext cx="9144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Clip" r:id="rId3" imgW="3573360" imgH="2330280" progId="">
                    <p:embed/>
                  </p:oleObj>
                </mc:Choice>
                <mc:Fallback>
                  <p:oleObj name="Clip" r:id="rId3" imgW="3573360" imgH="233028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600200"/>
                          <a:ext cx="914400" cy="596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5" name="Picture 3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14600" y="1143000"/>
              <a:ext cx="1447800" cy="117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6" name="Group 75"/>
          <p:cNvGrpSpPr/>
          <p:nvPr/>
        </p:nvGrpSpPr>
        <p:grpSpPr>
          <a:xfrm>
            <a:off x="685800" y="3657600"/>
            <a:ext cx="2133602" cy="1143002"/>
            <a:chOff x="685800" y="3657600"/>
            <a:chExt cx="2133602" cy="1143002"/>
          </a:xfrm>
        </p:grpSpPr>
        <p:sp>
          <p:nvSpPr>
            <p:cNvPr id="57" name="Rectangle 56"/>
            <p:cNvSpPr/>
            <p:nvPr/>
          </p:nvSpPr>
          <p:spPr>
            <a:xfrm>
              <a:off x="685800" y="3657600"/>
              <a:ext cx="1676400" cy="4594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Secretary</a:t>
              </a:r>
              <a:endParaRPr lang="en-US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600201" y="4190999"/>
              <a:ext cx="1219201" cy="609603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28600" y="1066800"/>
            <a:ext cx="1676400" cy="2590800"/>
            <a:chOff x="228600" y="1066800"/>
            <a:chExt cx="1676400" cy="2590800"/>
          </a:xfrm>
        </p:grpSpPr>
        <p:cxnSp>
          <p:nvCxnSpPr>
            <p:cNvPr id="62" name="Straight Arrow Connector 61"/>
            <p:cNvCxnSpPr/>
            <p:nvPr/>
          </p:nvCxnSpPr>
          <p:spPr>
            <a:xfrm rot="16200000" flipH="1">
              <a:off x="914401" y="2971799"/>
              <a:ext cx="762001" cy="45720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77" name="Object 5"/>
            <p:cNvGraphicFramePr>
              <a:graphicFrameLocks noChangeAspect="1"/>
            </p:cNvGraphicFramePr>
            <p:nvPr/>
          </p:nvGraphicFramePr>
          <p:xfrm>
            <a:off x="304800" y="1066800"/>
            <a:ext cx="15240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Clip" r:id="rId6" imgW="3497040" imgH="2095200" progId="">
                    <p:embed/>
                  </p:oleObj>
                </mc:Choice>
                <mc:Fallback>
                  <p:oleObj name="Clip" r:id="rId6" imgW="3497040" imgH="209520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" y="1066800"/>
                          <a:ext cx="1524000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Rectangle 64"/>
            <p:cNvSpPr/>
            <p:nvPr/>
          </p:nvSpPr>
          <p:spPr>
            <a:xfrm>
              <a:off x="228600" y="2133600"/>
              <a:ext cx="1676400" cy="609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Reference Material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4800" y="32882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Links</a:t>
              </a:r>
              <a:endParaRPr lang="en-US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648202" y="3581400"/>
            <a:ext cx="3428998" cy="1283732"/>
            <a:chOff x="4648202" y="3581400"/>
            <a:chExt cx="3428998" cy="1283732"/>
          </a:xfrm>
        </p:grpSpPr>
        <p:sp>
          <p:nvSpPr>
            <p:cNvPr id="67" name="Rectangle 66"/>
            <p:cNvSpPr/>
            <p:nvPr/>
          </p:nvSpPr>
          <p:spPr>
            <a:xfrm>
              <a:off x="5410200" y="3581400"/>
              <a:ext cx="2667000" cy="611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Syntax, Semantics, Logic, &amp; Style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10800000" flipV="1">
              <a:off x="4648202" y="4267200"/>
              <a:ext cx="1600198" cy="533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181600" y="4495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Problems</a:t>
              </a:r>
              <a:endParaRPr lang="en-US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257800" y="1600200"/>
            <a:ext cx="3429000" cy="1969532"/>
            <a:chOff x="5257800" y="1600200"/>
            <a:chExt cx="3429000" cy="1969532"/>
          </a:xfrm>
        </p:grpSpPr>
        <p:cxnSp>
          <p:nvCxnSpPr>
            <p:cNvPr id="72" name="Straight Arrow Connector 71"/>
            <p:cNvCxnSpPr/>
            <p:nvPr/>
          </p:nvCxnSpPr>
          <p:spPr>
            <a:xfrm rot="5400000">
              <a:off x="6438904" y="2933702"/>
              <a:ext cx="838199" cy="304799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9342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Checked by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57800" y="1600200"/>
              <a:ext cx="3429000" cy="992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Word Processor, Script Writer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Translator / Interpreter,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Stagehand, Performer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2" name="Picture 18" descr="C:\Users\Sasa2\AppData\Local\Microsoft\Windows\Temporary Internet Files\Content.IE5\XCQ2QMDQ\MPj031635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124200"/>
            <a:ext cx="990600" cy="912114"/>
          </a:xfrm>
          <a:prstGeom prst="rect">
            <a:avLst/>
          </a:prstGeom>
          <a:noFill/>
        </p:spPr>
      </p:pic>
      <p:graphicFrame>
        <p:nvGraphicFramePr>
          <p:cNvPr id="77" name="Object 35"/>
          <p:cNvGraphicFramePr>
            <a:graphicFrameLocks noChangeAspect="1"/>
          </p:cNvGraphicFramePr>
          <p:nvPr/>
        </p:nvGraphicFramePr>
        <p:xfrm>
          <a:off x="609600" y="914400"/>
          <a:ext cx="14954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Photo Editor Photo" r:id="rId4" imgW="1114581" imgH="809738" progId="">
                  <p:embed/>
                </p:oleObj>
              </mc:Choice>
              <mc:Fallback>
                <p:oleObj name="Photo Editor Photo" r:id="rId4" imgW="1114581" imgH="809738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14954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2819400" y="2590800"/>
          <a:ext cx="22672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Clip" r:id="rId6" imgW="3885840" imgH="2742840" progId="">
                  <p:embed/>
                </p:oleObj>
              </mc:Choice>
              <mc:Fallback>
                <p:oleObj name="Clip" r:id="rId6" imgW="3885840" imgH="274284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90800"/>
                        <a:ext cx="226723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 – Part 1</a:t>
            </a:r>
            <a:endParaRPr lang="en-US" dirty="0"/>
          </a:p>
        </p:txBody>
      </p:sp>
      <p:grpSp>
        <p:nvGrpSpPr>
          <p:cNvPr id="6" name="Group 35"/>
          <p:cNvGrpSpPr/>
          <p:nvPr/>
        </p:nvGrpSpPr>
        <p:grpSpPr>
          <a:xfrm>
            <a:off x="381000" y="3505200"/>
            <a:ext cx="4114800" cy="533400"/>
            <a:chOff x="990600" y="3657600"/>
            <a:chExt cx="4114800" cy="533400"/>
          </a:xfrm>
        </p:grpSpPr>
        <p:sp>
          <p:nvSpPr>
            <p:cNvPr id="28" name="Rectangle 27"/>
            <p:cNvSpPr/>
            <p:nvPr/>
          </p:nvSpPr>
          <p:spPr>
            <a:xfrm>
              <a:off x="990600" y="3657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Processor</a:t>
              </a:r>
              <a:endParaRPr lang="en-US" dirty="0"/>
            </a:p>
          </p:txBody>
        </p:sp>
        <p:cxnSp>
          <p:nvCxnSpPr>
            <p:cNvPr id="30" name="Straight Arrow Connector 29"/>
            <p:cNvCxnSpPr>
              <a:stCxn id="28" idx="3"/>
            </p:cNvCxnSpPr>
            <p:nvPr/>
          </p:nvCxnSpPr>
          <p:spPr>
            <a:xfrm flipV="1">
              <a:off x="2590800" y="3886200"/>
              <a:ext cx="2514600" cy="381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34"/>
          <p:cNvGrpSpPr/>
          <p:nvPr/>
        </p:nvGrpSpPr>
        <p:grpSpPr>
          <a:xfrm>
            <a:off x="381000" y="2819400"/>
            <a:ext cx="2743200" cy="609600"/>
            <a:chOff x="990600" y="2514600"/>
            <a:chExt cx="2743200" cy="609600"/>
          </a:xfrm>
        </p:grpSpPr>
        <p:sp>
          <p:nvSpPr>
            <p:cNvPr id="31" name="Rectangle 30"/>
            <p:cNvSpPr/>
            <p:nvPr/>
          </p:nvSpPr>
          <p:spPr>
            <a:xfrm>
              <a:off x="990600" y="2514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Computer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>
            <a:xfrm>
              <a:off x="2590800" y="2781300"/>
              <a:ext cx="1143000" cy="3429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8"/>
          <p:cNvGrpSpPr/>
          <p:nvPr/>
        </p:nvGrpSpPr>
        <p:grpSpPr>
          <a:xfrm>
            <a:off x="2743200" y="4191000"/>
            <a:ext cx="2514600" cy="1397000"/>
            <a:chOff x="3352800" y="4333875"/>
            <a:chExt cx="2514600" cy="1571625"/>
          </a:xfrm>
        </p:grpSpPr>
        <p:sp>
          <p:nvSpPr>
            <p:cNvPr id="43" name="Rectangle 42"/>
            <p:cNvSpPr/>
            <p:nvPr/>
          </p:nvSpPr>
          <p:spPr>
            <a:xfrm>
              <a:off x="3352800" y="5448300"/>
              <a:ext cx="2362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Users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>
              <a:off x="4025105" y="4890295"/>
              <a:ext cx="942977" cy="15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648200" y="4333875"/>
              <a:ext cx="1219200" cy="727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Interacts with</a:t>
              </a:r>
              <a:endParaRPr lang="en-US" dirty="0"/>
            </a:p>
          </p:txBody>
        </p:sp>
      </p:grpSp>
      <p:grpSp>
        <p:nvGrpSpPr>
          <p:cNvPr id="29" name="Group 68"/>
          <p:cNvGrpSpPr>
            <a:grpSpLocks/>
          </p:cNvGrpSpPr>
          <p:nvPr/>
        </p:nvGrpSpPr>
        <p:grpSpPr bwMode="auto">
          <a:xfrm>
            <a:off x="2058109" y="6019808"/>
            <a:ext cx="4379492" cy="369888"/>
            <a:chOff x="136" y="3696"/>
            <a:chExt cx="2856" cy="233"/>
          </a:xfrm>
        </p:grpSpPr>
        <p:sp>
          <p:nvSpPr>
            <p:cNvPr id="57" name="Text Box 33"/>
            <p:cNvSpPr txBox="1">
              <a:spLocks noChangeArrowheads="1"/>
            </p:cNvSpPr>
            <p:nvPr/>
          </p:nvSpPr>
          <p:spPr bwMode="auto">
            <a:xfrm>
              <a:off x="136" y="3696"/>
              <a:ext cx="4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Real</a:t>
              </a:r>
            </a:p>
          </p:txBody>
        </p: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2123" y="3696"/>
              <a:ext cx="8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Debugging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62"/>
          <p:cNvGrpSpPr/>
          <p:nvPr/>
        </p:nvGrpSpPr>
        <p:grpSpPr>
          <a:xfrm>
            <a:off x="2667000" y="1295400"/>
            <a:ext cx="2590800" cy="1295402"/>
            <a:chOff x="2667000" y="1295400"/>
            <a:chExt cx="2590800" cy="1295402"/>
          </a:xfrm>
        </p:grpSpPr>
        <p:sp>
          <p:nvSpPr>
            <p:cNvPr id="60" name="Rectangle 59"/>
            <p:cNvSpPr/>
            <p:nvPr/>
          </p:nvSpPr>
          <p:spPr>
            <a:xfrm>
              <a:off x="2667000" y="1295400"/>
              <a:ext cx="2362200" cy="406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 Code</a:t>
              </a:r>
              <a:endParaRPr lang="en-US" dirty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5400000">
              <a:off x="34678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0386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  <p:grpSp>
        <p:nvGrpSpPr>
          <p:cNvPr id="36" name="Group 63"/>
          <p:cNvGrpSpPr/>
          <p:nvPr/>
        </p:nvGrpSpPr>
        <p:grpSpPr>
          <a:xfrm>
            <a:off x="5105400" y="1002268"/>
            <a:ext cx="3352800" cy="676415"/>
            <a:chOff x="1676400" y="1025385"/>
            <a:chExt cx="3352800" cy="676415"/>
          </a:xfrm>
        </p:grpSpPr>
        <p:sp>
          <p:nvSpPr>
            <p:cNvPr id="65" name="Rectangle 64"/>
            <p:cNvSpPr/>
            <p:nvPr/>
          </p:nvSpPr>
          <p:spPr>
            <a:xfrm>
              <a:off x="3352800" y="1089917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Machine Language</a:t>
              </a:r>
              <a:endParaRPr lang="en-US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10800000" flipV="1">
              <a:off x="1676400" y="1394717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6764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38" name="Group 70"/>
          <p:cNvGrpSpPr/>
          <p:nvPr/>
        </p:nvGrpSpPr>
        <p:grpSpPr>
          <a:xfrm>
            <a:off x="5105400" y="1600200"/>
            <a:ext cx="3352800" cy="1450083"/>
            <a:chOff x="1524000" y="568185"/>
            <a:chExt cx="3352800" cy="1450083"/>
          </a:xfrm>
        </p:grpSpPr>
        <p:sp>
          <p:nvSpPr>
            <p:cNvPr id="72" name="Rectangle 71"/>
            <p:cNvSpPr/>
            <p:nvPr/>
          </p:nvSpPr>
          <p:spPr>
            <a:xfrm>
              <a:off x="3200400" y="1406385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rot="10800000">
              <a:off x="1524000" y="568185"/>
              <a:ext cx="1600200" cy="11430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25146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Stored in</a:t>
              </a:r>
              <a:endParaRPr lang="en-US" dirty="0"/>
            </a:p>
          </p:txBody>
        </p:sp>
      </p:grpSp>
      <p:grpSp>
        <p:nvGrpSpPr>
          <p:cNvPr id="40" name="Group 76"/>
          <p:cNvGrpSpPr/>
          <p:nvPr/>
        </p:nvGrpSpPr>
        <p:grpSpPr>
          <a:xfrm>
            <a:off x="6477000" y="3124200"/>
            <a:ext cx="1981200" cy="1906489"/>
            <a:chOff x="2514600" y="-1259821"/>
            <a:chExt cx="1981200" cy="1906489"/>
          </a:xfrm>
        </p:grpSpPr>
        <p:sp>
          <p:nvSpPr>
            <p:cNvPr id="78" name="Rectangle 77"/>
            <p:cNvSpPr/>
            <p:nvPr/>
          </p:nvSpPr>
          <p:spPr>
            <a:xfrm>
              <a:off x="2819400" y="34785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Disk, Tape</a:t>
              </a:r>
              <a:endParaRPr lang="en-US" dirty="0"/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rot="5400000" flipH="1" flipV="1">
              <a:off x="3047603" y="-650618"/>
              <a:ext cx="1219200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514600" y="-726421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Fetched from</a:t>
              </a:r>
              <a:endParaRPr lang="en-US" dirty="0"/>
            </a:p>
          </p:txBody>
        </p:sp>
      </p:grpSp>
      <p:grpSp>
        <p:nvGrpSpPr>
          <p:cNvPr id="41" name="Group 69"/>
          <p:cNvGrpSpPr>
            <a:grpSpLocks/>
          </p:cNvGrpSpPr>
          <p:nvPr/>
        </p:nvGrpSpPr>
        <p:grpSpPr bwMode="auto">
          <a:xfrm>
            <a:off x="533400" y="4114802"/>
            <a:ext cx="2133600" cy="1131888"/>
            <a:chOff x="2256" y="2832"/>
            <a:chExt cx="1344" cy="713"/>
          </a:xfrm>
        </p:grpSpPr>
        <p:sp>
          <p:nvSpPr>
            <p:cNvPr id="89" name="Line 32"/>
            <p:cNvSpPr>
              <a:spLocks noChangeShapeType="1"/>
            </p:cNvSpPr>
            <p:nvPr/>
          </p:nvSpPr>
          <p:spPr bwMode="auto">
            <a:xfrm flipH="1">
              <a:off x="2832" y="2832"/>
              <a:ext cx="768" cy="432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 type="triangle" w="med" len="med"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Text Box 38"/>
            <p:cNvSpPr txBox="1">
              <a:spLocks noChangeArrowheads="1"/>
            </p:cNvSpPr>
            <p:nvPr/>
          </p:nvSpPr>
          <p:spPr bwMode="auto">
            <a:xfrm>
              <a:off x="2304" y="3312"/>
              <a:ext cx="1056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Runtime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Text Box 47"/>
            <p:cNvSpPr txBox="1">
              <a:spLocks noChangeArrowheads="1"/>
            </p:cNvSpPr>
            <p:nvPr/>
          </p:nvSpPr>
          <p:spPr bwMode="auto">
            <a:xfrm>
              <a:off x="2256" y="3072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sz="1800" dirty="0" smtClean="0"/>
                <a:t>ssists</a:t>
              </a:r>
              <a:endParaRPr lang="en-US" sz="1800" dirty="0"/>
            </a:p>
          </p:txBody>
        </p:sp>
      </p:grpSp>
      <p:grpSp>
        <p:nvGrpSpPr>
          <p:cNvPr id="42" name="Group 62"/>
          <p:cNvGrpSpPr>
            <a:grpSpLocks/>
          </p:cNvGrpSpPr>
          <p:nvPr/>
        </p:nvGrpSpPr>
        <p:grpSpPr bwMode="auto">
          <a:xfrm>
            <a:off x="304800" y="1611314"/>
            <a:ext cx="2819401" cy="1436688"/>
            <a:chOff x="240" y="1399"/>
            <a:chExt cx="1776" cy="905"/>
          </a:xfrm>
        </p:grpSpPr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960" y="1680"/>
              <a:ext cx="1056" cy="624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Text Box 34"/>
            <p:cNvSpPr txBox="1">
              <a:spLocks noChangeArrowheads="1"/>
            </p:cNvSpPr>
            <p:nvPr/>
          </p:nvSpPr>
          <p:spPr bwMode="auto">
            <a:xfrm>
              <a:off x="240" y="1399"/>
              <a:ext cx="1344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Operating System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40" y="1639"/>
              <a:ext cx="7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M</a:t>
              </a:r>
              <a:r>
                <a:rPr lang="en-US" sz="1800" dirty="0" smtClean="0"/>
                <a:t>anages</a:t>
              </a:r>
              <a:endParaRPr lang="en-US" sz="1800" dirty="0"/>
            </a:p>
          </p:txBody>
        </p:sp>
      </p:grp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495800" y="3429000"/>
          <a:ext cx="6858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Clip" r:id="rId8" imgW="4311360" imgH="3596760" progId="">
                  <p:embed/>
                </p:oleObj>
              </mc:Choice>
              <mc:Fallback>
                <p:oleObj name="Clip" r:id="rId8" imgW="4311360" imgH="359676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685800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2667000" y="5562600"/>
          <a:ext cx="12954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Clip" r:id="rId10" imgW="1866960" imgH="1618920" progId="">
                  <p:embed/>
                </p:oleObj>
              </mc:Choice>
              <mc:Fallback>
                <p:oleObj name="Clip" r:id="rId10" imgW="1866960" imgH="161892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562600"/>
                        <a:ext cx="12954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962400" y="5638800"/>
          <a:ext cx="1219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Clip" r:id="rId12" imgW="1793520" imgH="1635480" progId="">
                  <p:embed/>
                </p:oleObj>
              </mc:Choice>
              <mc:Fallback>
                <p:oleObj name="Clip" r:id="rId12" imgW="1793520" imgH="163548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638800"/>
                        <a:ext cx="12192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7467600" y="5105400"/>
          <a:ext cx="10033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Clip" r:id="rId14" imgW="1003680" imgH="1127880" progId="">
                  <p:embed/>
                </p:oleObj>
              </mc:Choice>
              <mc:Fallback>
                <p:oleObj name="Clip" r:id="rId14" imgW="1003680" imgH="112788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05400"/>
                        <a:ext cx="10033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7200" y="5334000"/>
            <a:ext cx="7905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 – Part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23622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Code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1800" y="1066800"/>
            <a:ext cx="1676400" cy="6118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Language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105400" y="1371600"/>
            <a:ext cx="1600200" cy="152400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1002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Written in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Programming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43000" y="3505200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2247900" y="1943100"/>
            <a:ext cx="1600200" cy="13716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2133600" y="4267200"/>
            <a:ext cx="1905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67200" y="3429000"/>
            <a:ext cx="2438400" cy="6096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Interpreter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000500" y="1866900"/>
            <a:ext cx="1524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848100" y="4305300"/>
            <a:ext cx="18288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82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entire source code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source code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864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statement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64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statement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7" grpId="0" animBg="1"/>
      <p:bldP spid="37" grpId="0"/>
      <p:bldP spid="38" grpId="0"/>
      <p:bldP spid="39" grpId="0"/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248</TotalTime>
  <Words>725</Words>
  <Application>Microsoft Office PowerPoint</Application>
  <PresentationFormat>On-screen Show (4:3)</PresentationFormat>
  <Paragraphs>284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Oriel</vt:lpstr>
      <vt:lpstr>Clip</vt:lpstr>
      <vt:lpstr>Photo Editor Photo</vt:lpstr>
      <vt:lpstr>Document</vt:lpstr>
      <vt:lpstr>Comp 110 – Introduction to Programming</vt:lpstr>
      <vt:lpstr>Prerequisites</vt:lpstr>
      <vt:lpstr>Computer World</vt:lpstr>
      <vt:lpstr>Theater Analogy</vt:lpstr>
      <vt:lpstr>Theater World – Part 1</vt:lpstr>
      <vt:lpstr>Theater World – Part 2</vt:lpstr>
      <vt:lpstr>Theater World – Part 3</vt:lpstr>
      <vt:lpstr>Computer World – Part 1</vt:lpstr>
      <vt:lpstr>Computer World – Part 2</vt:lpstr>
      <vt:lpstr>Translating Using Both a Complier and An Interpreter</vt:lpstr>
      <vt:lpstr>Theater World – Part 3</vt:lpstr>
      <vt:lpstr>Computer vs. Theater</vt:lpstr>
      <vt:lpstr>Computer vs. Theater</vt:lpstr>
      <vt:lpstr>Computer vs. Theater</vt:lpstr>
      <vt:lpstr>Why Java</vt:lpstr>
      <vt:lpstr>Java Versions, Dialects &amp; Programming Enviromnet</vt:lpstr>
      <vt:lpstr>Computer vs. Program Model</vt:lpstr>
      <vt:lpstr>Structuring in Scripts</vt:lpstr>
      <vt:lpstr>Structuring in Scripts</vt:lpstr>
      <vt:lpstr>Computer vs. Program Model</vt:lpstr>
      <vt:lpstr>Outline</vt:lpstr>
      <vt:lpstr>Structuring in Scripts</vt:lpstr>
      <vt:lpstr>Structuring in Scripts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dewan</cp:lastModifiedBy>
  <cp:revision>74</cp:revision>
  <dcterms:created xsi:type="dcterms:W3CDTF">2006-08-16T00:00:00Z</dcterms:created>
  <dcterms:modified xsi:type="dcterms:W3CDTF">2012-12-26T06:32:42Z</dcterms:modified>
</cp:coreProperties>
</file>