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309" r:id="rId3"/>
    <p:sldId id="269" r:id="rId4"/>
    <p:sldId id="270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19" autoAdjust="0"/>
    <p:restoredTop sz="94660" autoAdjust="0"/>
  </p:normalViewPr>
  <p:slideViewPr>
    <p:cSldViewPr>
      <p:cViewPr>
        <p:scale>
          <a:sx n="80" d="100"/>
          <a:sy n="80" d="100"/>
        </p:scale>
        <p:origin x="-366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BFCD-1A9F-4E04-964F-3BE1AA8E8FD6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EB67-F149-44AB-8268-6FBAA37BC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2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  <a:prstGeom prst="rect">
            <a:avLst/>
          </a:prstGeom>
        </p:spPr>
        <p:txBody>
          <a:bodyPr vert="horz" anchor="ctr" anchorCtr="1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9248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483194" y="6172200"/>
            <a:ext cx="526694" cy="55265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83139" y="6289965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B77D36F-9883-46BD-B382-AD309B12512B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514600"/>
            <a:ext cx="6172200" cy="1894362"/>
          </a:xfrm>
        </p:spPr>
        <p:txBody>
          <a:bodyPr/>
          <a:lstStyle/>
          <a:p>
            <a:pPr algn="ctr"/>
            <a:r>
              <a:rPr lang="en-US" dirty="0" smtClean="0"/>
              <a:t>Comp 110</a:t>
            </a:r>
            <a:br>
              <a:rPr lang="en-US" dirty="0" smtClean="0"/>
            </a:br>
            <a:r>
              <a:rPr lang="en-US" dirty="0" smtClean="0"/>
              <a:t>Types</a:t>
            </a:r>
            <a:r>
              <a:rPr lang="en-US" smtClean="0"/>
              <a:t>: Char and String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172200" cy="1117122"/>
          </a:xfrm>
        </p:spPr>
        <p:txBody>
          <a:bodyPr/>
          <a:lstStyle/>
          <a:p>
            <a:r>
              <a:rPr lang="en-US" dirty="0" smtClean="0"/>
              <a:t>Instructor: </a:t>
            </a:r>
            <a:r>
              <a:rPr lang="en-US" dirty="0" err="1" smtClean="0"/>
              <a:t>Prasun</a:t>
            </a:r>
            <a:r>
              <a:rPr lang="en-US" dirty="0" smtClean="0"/>
              <a:t> </a:t>
            </a:r>
            <a:r>
              <a:rPr lang="en-US" dirty="0" err="1" smtClean="0"/>
              <a:t>Dewan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Useful Character Operation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2209800"/>
            <a:ext cx="3733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Character.isLetter</a:t>
            </a:r>
            <a:r>
              <a:rPr lang="en-US" dirty="0" smtClean="0">
                <a:solidFill>
                  <a:schemeClr val="tx1"/>
                </a:solidFill>
              </a:rPr>
              <a:t>(c)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>
            <a:stCxn id="4" idx="3"/>
            <a:endCxn id="6" idx="1"/>
          </p:cNvCxnSpPr>
          <p:nvPr/>
        </p:nvCxnSpPr>
        <p:spPr>
          <a:xfrm>
            <a:off x="4800600" y="24384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181600" y="2209800"/>
            <a:ext cx="2590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true</a:t>
            </a:r>
            <a:r>
              <a:rPr lang="en-US" dirty="0" smtClean="0">
                <a:solidFill>
                  <a:schemeClr val="tx1"/>
                </a:solidFill>
              </a:rPr>
              <a:t> if c is a letter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2743200"/>
            <a:ext cx="3733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Character.isLetter</a:t>
            </a:r>
            <a:r>
              <a:rPr lang="en-US" dirty="0" smtClean="0">
                <a:solidFill>
                  <a:schemeClr val="tx1"/>
                </a:solidFill>
              </a:rPr>
              <a:t>(‘c’)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9" idx="3"/>
            <a:endCxn id="11" idx="1"/>
          </p:cNvCxnSpPr>
          <p:nvPr/>
        </p:nvCxnSpPr>
        <p:spPr>
          <a:xfrm>
            <a:off x="4800600" y="29718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181600" y="2743200"/>
            <a:ext cx="2590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true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800" y="3276600"/>
            <a:ext cx="3733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Character.isLetter</a:t>
            </a:r>
            <a:r>
              <a:rPr lang="en-US" dirty="0" smtClean="0">
                <a:solidFill>
                  <a:schemeClr val="tx1"/>
                </a:solidFill>
              </a:rPr>
              <a:t>(‘A’)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12" idx="3"/>
            <a:endCxn id="14" idx="1"/>
          </p:cNvCxnSpPr>
          <p:nvPr/>
        </p:nvCxnSpPr>
        <p:spPr>
          <a:xfrm>
            <a:off x="4800600" y="35052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181600" y="3276600"/>
            <a:ext cx="2590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true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6800" y="3810000"/>
            <a:ext cx="3733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Character.isLetter</a:t>
            </a:r>
            <a:r>
              <a:rPr lang="en-US" dirty="0" smtClean="0">
                <a:solidFill>
                  <a:schemeClr val="tx1"/>
                </a:solidFill>
              </a:rPr>
              <a:t>(‘1’)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5" idx="3"/>
            <a:endCxn id="17" idx="1"/>
          </p:cNvCxnSpPr>
          <p:nvPr/>
        </p:nvCxnSpPr>
        <p:spPr>
          <a:xfrm>
            <a:off x="4800600" y="40386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181600" y="3810000"/>
            <a:ext cx="2590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false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6800" y="4343400"/>
            <a:ext cx="3733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Character.isLetter</a:t>
            </a:r>
            <a:r>
              <a:rPr lang="en-US" dirty="0" smtClean="0">
                <a:solidFill>
                  <a:schemeClr val="tx1"/>
                </a:solidFill>
              </a:rPr>
              <a:t>(‘ ’)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18" idx="3"/>
            <a:endCxn id="20" idx="1"/>
          </p:cNvCxnSpPr>
          <p:nvPr/>
        </p:nvCxnSpPr>
        <p:spPr>
          <a:xfrm>
            <a:off x="4800600" y="45720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181600" y="4343400"/>
            <a:ext cx="2590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false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Constants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752600"/>
            <a:ext cx="7086600" cy="2971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1828800"/>
            <a:ext cx="4038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String {sequences of characters}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2514600"/>
            <a:ext cx="69342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43600" y="1600200"/>
            <a:ext cx="22860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Variable size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990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“hello”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1"/>
            <a:endCxn id="5" idx="3"/>
          </p:cNvCxnSpPr>
          <p:nvPr/>
        </p:nvCxnSpPr>
        <p:spPr>
          <a:xfrm rot="10800000" flipV="1">
            <a:off x="5029200" y="1905000"/>
            <a:ext cx="914400" cy="1905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19200" y="3581400"/>
            <a:ext cx="7620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“123”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438400" y="2971800"/>
            <a:ext cx="15240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“hello 123”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819400" y="3810000"/>
            <a:ext cx="7620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“a”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343400" y="2743200"/>
            <a:ext cx="7620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‘a’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67200" y="3581400"/>
            <a:ext cx="7620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“”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562600" y="3048000"/>
            <a:ext cx="2133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“hello\n\n123”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53200" y="3810000"/>
            <a:ext cx="7620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“\\”</a:t>
            </a:r>
            <a:endParaRPr lang="en-US" dirty="0"/>
          </a:p>
        </p:txBody>
      </p:sp>
      <p:sp>
        <p:nvSpPr>
          <p:cNvPr id="21" name="Multiply 20"/>
          <p:cNvSpPr/>
          <p:nvPr/>
        </p:nvSpPr>
        <p:spPr>
          <a:xfrm>
            <a:off x="4876800" y="3048000"/>
            <a:ext cx="457200" cy="4572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57200" y="533400"/>
            <a:ext cx="19050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 Type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9" idx="2"/>
          </p:cNvCxnSpPr>
          <p:nvPr/>
        </p:nvCxnSpPr>
        <p:spPr>
          <a:xfrm rot="16200000" flipH="1">
            <a:off x="1162050" y="1390650"/>
            <a:ext cx="685800" cy="1905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562600" y="3733800"/>
            <a:ext cx="7620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“\”</a:t>
            </a:r>
            <a:endParaRPr lang="en-US" dirty="0"/>
          </a:p>
        </p:txBody>
      </p:sp>
      <p:sp>
        <p:nvSpPr>
          <p:cNvPr id="23" name="Multiply 22"/>
          <p:cNvSpPr/>
          <p:nvPr/>
        </p:nvSpPr>
        <p:spPr>
          <a:xfrm>
            <a:off x="6096000" y="4038600"/>
            <a:ext cx="457200" cy="4572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9" grpId="0" animBg="1"/>
      <p:bldP spid="37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String Components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981200"/>
            <a:ext cx="3733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String s = “hello world”;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124200"/>
            <a:ext cx="3733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err="1" smtClean="0">
                <a:solidFill>
                  <a:schemeClr val="tx1"/>
                </a:solidFill>
              </a:rPr>
              <a:t>s.getFirstChar</a:t>
            </a:r>
            <a:r>
              <a:rPr lang="en-US" dirty="0" smtClean="0">
                <a:solidFill>
                  <a:schemeClr val="tx1"/>
                </a:solidFill>
              </a:rPr>
              <a:t>()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733800"/>
            <a:ext cx="3733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err="1" smtClean="0">
                <a:solidFill>
                  <a:schemeClr val="tx1"/>
                </a:solidFill>
              </a:rPr>
              <a:t>s.getSecondChar</a:t>
            </a:r>
            <a:r>
              <a:rPr lang="en-US" dirty="0" smtClean="0">
                <a:solidFill>
                  <a:schemeClr val="tx1"/>
                </a:solidFill>
              </a:rPr>
              <a:t>()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990600" y="2438400"/>
            <a:ext cx="2667000" cy="2438400"/>
          </a:xfrm>
          <a:prstGeom prst="mathMultiply">
            <a:avLst>
              <a:gd name="adj1" fmla="val 50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8200" y="1981200"/>
            <a:ext cx="1828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err="1" smtClean="0">
                <a:solidFill>
                  <a:schemeClr val="tx1"/>
                </a:solidFill>
              </a:rPr>
              <a:t>s.charAt</a:t>
            </a:r>
            <a:r>
              <a:rPr lang="en-US" dirty="0" smtClean="0">
                <a:solidFill>
                  <a:schemeClr val="tx1"/>
                </a:solidFill>
              </a:rPr>
              <a:t>(0)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8" idx="3"/>
            <a:endCxn id="10" idx="1"/>
          </p:cNvCxnSpPr>
          <p:nvPr/>
        </p:nvCxnSpPr>
        <p:spPr>
          <a:xfrm>
            <a:off x="6477000" y="22098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858000" y="1981200"/>
            <a:ext cx="1524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‘h’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8200" y="2514600"/>
            <a:ext cx="1828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err="1" smtClean="0">
                <a:solidFill>
                  <a:schemeClr val="tx1"/>
                </a:solidFill>
              </a:rPr>
              <a:t>s.charAt</a:t>
            </a:r>
            <a:r>
              <a:rPr lang="en-US" dirty="0" smtClean="0">
                <a:solidFill>
                  <a:schemeClr val="tx1"/>
                </a:solidFill>
              </a:rPr>
              <a:t>(1)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12" idx="3"/>
            <a:endCxn id="14" idx="1"/>
          </p:cNvCxnSpPr>
          <p:nvPr/>
        </p:nvCxnSpPr>
        <p:spPr>
          <a:xfrm>
            <a:off x="6477000" y="27432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858000" y="2514600"/>
            <a:ext cx="1524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‘e’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48200" y="3429000"/>
            <a:ext cx="1828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err="1" smtClean="0">
                <a:solidFill>
                  <a:schemeClr val="tx1"/>
                </a:solidFill>
              </a:rPr>
              <a:t>s.charAt</a:t>
            </a:r>
            <a:r>
              <a:rPr lang="en-US" dirty="0" smtClean="0">
                <a:solidFill>
                  <a:schemeClr val="tx1"/>
                </a:solidFill>
              </a:rPr>
              <a:t>(-1)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8200" y="3962400"/>
            <a:ext cx="1828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err="1" smtClean="0">
                <a:solidFill>
                  <a:schemeClr val="tx1"/>
                </a:solidFill>
              </a:rPr>
              <a:t>s.charAt</a:t>
            </a:r>
            <a:r>
              <a:rPr lang="en-US" dirty="0" smtClean="0">
                <a:solidFill>
                  <a:schemeClr val="tx1"/>
                </a:solidFill>
              </a:rPr>
              <a:t>(11)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4800600"/>
            <a:ext cx="2514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StringIndexBounds</a:t>
            </a:r>
            <a:r>
              <a:rPr lang="en-US" dirty="0" smtClean="0"/>
              <a:t> </a:t>
            </a:r>
            <a:r>
              <a:rPr lang="en-US" dirty="0" err="1" smtClean="0"/>
              <a:t>Excepion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7" idx="3"/>
            <a:endCxn id="16" idx="1"/>
          </p:cNvCxnSpPr>
          <p:nvPr/>
        </p:nvCxnSpPr>
        <p:spPr>
          <a:xfrm flipV="1">
            <a:off x="3276600" y="4191000"/>
            <a:ext cx="1371600" cy="1104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3"/>
            <a:endCxn id="15" idx="1"/>
          </p:cNvCxnSpPr>
          <p:nvPr/>
        </p:nvCxnSpPr>
        <p:spPr>
          <a:xfrm flipV="1">
            <a:off x="3276600" y="3657600"/>
            <a:ext cx="1371600" cy="16383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648200" y="4876800"/>
            <a:ext cx="1828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err="1" smtClean="0">
                <a:solidFill>
                  <a:schemeClr val="tx1"/>
                </a:solidFill>
              </a:rPr>
              <a:t>s.length</a:t>
            </a:r>
            <a:r>
              <a:rPr lang="en-US" dirty="0" smtClean="0">
                <a:solidFill>
                  <a:schemeClr val="tx1"/>
                </a:solidFill>
              </a:rPr>
              <a:t>()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stCxn id="24" idx="3"/>
            <a:endCxn id="26" idx="1"/>
          </p:cNvCxnSpPr>
          <p:nvPr/>
        </p:nvCxnSpPr>
        <p:spPr>
          <a:xfrm>
            <a:off x="6477000" y="51054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858000" y="4876800"/>
            <a:ext cx="1524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648200" y="5410200"/>
            <a:ext cx="1828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“ ”.length()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stCxn id="27" idx="3"/>
            <a:endCxn id="29" idx="1"/>
          </p:cNvCxnSpPr>
          <p:nvPr/>
        </p:nvCxnSpPr>
        <p:spPr>
          <a:xfrm>
            <a:off x="6477000" y="56388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858000" y="5410200"/>
            <a:ext cx="1524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648200" y="5943600"/>
            <a:ext cx="1828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“”.length()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30" idx="3"/>
            <a:endCxn id="32" idx="1"/>
          </p:cNvCxnSpPr>
          <p:nvPr/>
        </p:nvCxnSpPr>
        <p:spPr>
          <a:xfrm>
            <a:off x="6477000" y="61722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858000" y="5943600"/>
            <a:ext cx="1524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410200" y="1219200"/>
            <a:ext cx="2514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33" idx="2"/>
          </p:cNvCxnSpPr>
          <p:nvPr/>
        </p:nvCxnSpPr>
        <p:spPr>
          <a:xfrm rot="5400000">
            <a:off x="6115050" y="1581150"/>
            <a:ext cx="457200" cy="6477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3" idx="2"/>
          </p:cNvCxnSpPr>
          <p:nvPr/>
        </p:nvCxnSpPr>
        <p:spPr>
          <a:xfrm rot="5400000">
            <a:off x="5886450" y="1809750"/>
            <a:ext cx="914400" cy="6477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6" grpId="0" animBg="1"/>
      <p:bldP spid="27" grpId="0" animBg="1"/>
      <p:bldP spid="29" grpId="0" animBg="1"/>
      <p:bldP spid="30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Substring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1295400"/>
            <a:ext cx="60960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String substring (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beginIndex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endIndex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2209800"/>
            <a:ext cx="6096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s.substring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beginIndex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endIndex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2743200"/>
            <a:ext cx="6096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noProof="1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chemeClr val="tx1"/>
                </a:solidFill>
              </a:rPr>
              <a:t>s.charAt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beginIndex</a:t>
            </a:r>
            <a:r>
              <a:rPr lang="en-US" dirty="0" smtClean="0">
                <a:solidFill>
                  <a:schemeClr val="tx1"/>
                </a:solidFill>
              </a:rPr>
              <a:t>) .. </a:t>
            </a:r>
            <a:r>
              <a:rPr lang="en-US" dirty="0" err="1" smtClean="0">
                <a:solidFill>
                  <a:schemeClr val="tx1"/>
                </a:solidFill>
              </a:rPr>
              <a:t>s.charAt</a:t>
            </a:r>
            <a:r>
              <a:rPr lang="en-US" dirty="0" smtClean="0">
                <a:solidFill>
                  <a:schemeClr val="tx1"/>
                </a:solidFill>
              </a:rPr>
              <a:t>(endIndex-1)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4419600"/>
            <a:ext cx="3429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“hello </a:t>
            </a:r>
            <a:r>
              <a:rPr lang="en-US" dirty="0" err="1" smtClean="0">
                <a:solidFill>
                  <a:schemeClr val="tx1"/>
                </a:solidFill>
              </a:rPr>
              <a:t>world”.substring</a:t>
            </a:r>
            <a:r>
              <a:rPr lang="en-US" dirty="0" smtClean="0">
                <a:solidFill>
                  <a:schemeClr val="tx1"/>
                </a:solidFill>
              </a:rPr>
              <a:t>(4,7)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7" idx="3"/>
            <a:endCxn id="9" idx="1"/>
          </p:cNvCxnSpPr>
          <p:nvPr/>
        </p:nvCxnSpPr>
        <p:spPr>
          <a:xfrm>
            <a:off x="4800600" y="46482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181600" y="4419600"/>
            <a:ext cx="2286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“o w”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71600" y="4953000"/>
            <a:ext cx="3429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“hello </a:t>
            </a:r>
            <a:r>
              <a:rPr lang="en-US" dirty="0" err="1" smtClean="0">
                <a:solidFill>
                  <a:schemeClr val="tx1"/>
                </a:solidFill>
              </a:rPr>
              <a:t>world”.substring</a:t>
            </a:r>
            <a:r>
              <a:rPr lang="en-US" dirty="0" smtClean="0">
                <a:solidFill>
                  <a:schemeClr val="tx1"/>
                </a:solidFill>
              </a:rPr>
              <a:t>(4,4)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13" idx="3"/>
            <a:endCxn id="15" idx="1"/>
          </p:cNvCxnSpPr>
          <p:nvPr/>
        </p:nvCxnSpPr>
        <p:spPr>
          <a:xfrm>
            <a:off x="4800600" y="51816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181600" y="4953000"/>
            <a:ext cx="2286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“”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71600" y="5486400"/>
            <a:ext cx="3429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“hello </a:t>
            </a:r>
            <a:r>
              <a:rPr lang="en-US" dirty="0" err="1" smtClean="0">
                <a:solidFill>
                  <a:schemeClr val="tx1"/>
                </a:solidFill>
              </a:rPr>
              <a:t>world”.substring</a:t>
            </a:r>
            <a:r>
              <a:rPr lang="en-US" dirty="0" smtClean="0">
                <a:solidFill>
                  <a:schemeClr val="tx1"/>
                </a:solidFill>
              </a:rPr>
              <a:t>(7,4)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2600" y="5715000"/>
            <a:ext cx="2514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StringIndexBounds</a:t>
            </a:r>
            <a:r>
              <a:rPr lang="en-US" dirty="0" smtClean="0"/>
              <a:t> Exception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1"/>
            <a:endCxn id="20" idx="3"/>
          </p:cNvCxnSpPr>
          <p:nvPr/>
        </p:nvCxnSpPr>
        <p:spPr>
          <a:xfrm rot="10800000">
            <a:off x="4800600" y="5715000"/>
            <a:ext cx="762000" cy="4953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3" grpId="0" animBg="1"/>
      <p:bldP spid="15" grpId="0" animBg="1"/>
      <p:bldP spid="20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Strings?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1295400"/>
            <a:ext cx="60960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Stings are read-only (immutable)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3048000"/>
            <a:ext cx="3429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“hello” + “world”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5" idx="3"/>
            <a:endCxn id="7" idx="1"/>
          </p:cNvCxnSpPr>
          <p:nvPr/>
        </p:nvCxnSpPr>
        <p:spPr>
          <a:xfrm>
            <a:off x="4800600" y="32766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181600" y="3048000"/>
            <a:ext cx="2286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“hello world”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7000" y="4724400"/>
            <a:ext cx="3429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Three different instances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rot="16200000" flipV="1">
            <a:off x="2914650" y="3257550"/>
            <a:ext cx="1295400" cy="16383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</p:cNvCxnSpPr>
          <p:nvPr/>
        </p:nvCxnSpPr>
        <p:spPr>
          <a:xfrm rot="16200000" flipV="1">
            <a:off x="3257550" y="3600450"/>
            <a:ext cx="1295400" cy="952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0"/>
          </p:cNvCxnSpPr>
          <p:nvPr/>
        </p:nvCxnSpPr>
        <p:spPr>
          <a:xfrm rot="5400000" flipH="1" flipV="1">
            <a:off x="4591050" y="3219450"/>
            <a:ext cx="1295400" cy="1714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String Operations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209800"/>
            <a:ext cx="2819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err="1" smtClean="0">
                <a:solidFill>
                  <a:schemeClr val="tx1"/>
                </a:solidFill>
              </a:rPr>
              <a:t>s.toLowerCase</a:t>
            </a:r>
            <a:r>
              <a:rPr lang="en-US" dirty="0" smtClean="0">
                <a:solidFill>
                  <a:schemeClr val="tx1"/>
                </a:solidFill>
              </a:rPr>
              <a:t>()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>
            <a:stCxn id="4" idx="3"/>
            <a:endCxn id="6" idx="1"/>
          </p:cNvCxnSpPr>
          <p:nvPr/>
        </p:nvCxnSpPr>
        <p:spPr>
          <a:xfrm>
            <a:off x="3276600" y="24384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657600" y="2209800"/>
            <a:ext cx="51816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copy of s with letters converted to lower case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2743200"/>
            <a:ext cx="2819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err="1" smtClean="0">
                <a:solidFill>
                  <a:schemeClr val="tx1"/>
                </a:solidFill>
              </a:rPr>
              <a:t>s.toUpperCase</a:t>
            </a:r>
            <a:r>
              <a:rPr lang="en-US" dirty="0" smtClean="0">
                <a:solidFill>
                  <a:schemeClr val="tx1"/>
                </a:solidFill>
              </a:rPr>
              <a:t>()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11" idx="3"/>
            <a:endCxn id="13" idx="1"/>
          </p:cNvCxnSpPr>
          <p:nvPr/>
        </p:nvCxnSpPr>
        <p:spPr>
          <a:xfrm>
            <a:off x="3276600" y="29718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657600" y="2743200"/>
            <a:ext cx="51816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copy of s with letters converted to upper case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3276600"/>
            <a:ext cx="44196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“Hello </a:t>
            </a:r>
            <a:r>
              <a:rPr lang="en-US" dirty="0" err="1" smtClean="0">
                <a:solidFill>
                  <a:schemeClr val="tx1"/>
                </a:solidFill>
              </a:rPr>
              <a:t>World”.toLowerCase</a:t>
            </a:r>
            <a:r>
              <a:rPr lang="en-US" dirty="0" smtClean="0">
                <a:solidFill>
                  <a:schemeClr val="tx1"/>
                </a:solidFill>
              </a:rPr>
              <a:t>()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4" idx="3"/>
            <a:endCxn id="16" idx="1"/>
          </p:cNvCxnSpPr>
          <p:nvPr/>
        </p:nvCxnSpPr>
        <p:spPr>
          <a:xfrm>
            <a:off x="4876800" y="35052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257800" y="3276600"/>
            <a:ext cx="3581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“hello world”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3810000"/>
            <a:ext cx="44196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“Hello </a:t>
            </a:r>
            <a:r>
              <a:rPr lang="en-US" dirty="0" err="1" smtClean="0">
                <a:solidFill>
                  <a:schemeClr val="tx1"/>
                </a:solidFill>
              </a:rPr>
              <a:t>World”.toUpperCase</a:t>
            </a:r>
            <a:r>
              <a:rPr lang="en-US" dirty="0" smtClean="0">
                <a:solidFill>
                  <a:schemeClr val="tx1"/>
                </a:solidFill>
              </a:rPr>
              <a:t>()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stCxn id="20" idx="3"/>
            <a:endCxn id="22" idx="1"/>
          </p:cNvCxnSpPr>
          <p:nvPr/>
        </p:nvCxnSpPr>
        <p:spPr>
          <a:xfrm>
            <a:off x="4876800" y="40386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257800" y="3810000"/>
            <a:ext cx="3581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“HELLO WORLD”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3" grpId="0" animBg="1"/>
      <p:bldP spid="14" grpId="0" animBg="1"/>
      <p:bldP spid="16" grpId="0" animBg="1"/>
      <p:bldP spid="20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Types Math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~PP212.WAV">
            <a:hlinkClick r:id="" action="ppaction://media"/>
          </p:cNvPr>
          <p:cNvPicPr>
            <a:picLocks noRot="1" noChangeAspect="1"/>
          </p:cNvPicPr>
          <p:nvPr>
            <a:wavAudioFile r:embed="rId2" name="~PP212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2100259"/>
      </p:ext>
    </p:extLst>
  </p:cSld>
  <p:clrMapOvr>
    <a:masterClrMapping/>
  </p:clrMapOvr>
  <p:transition advTm="6157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Primitive Types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514600"/>
          </a:xfrm>
        </p:spPr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, double, </a:t>
            </a:r>
            <a:r>
              <a:rPr lang="en-US" dirty="0" err="1"/>
              <a:t>boolean</a:t>
            </a:r>
            <a:r>
              <a:rPr lang="en-US" dirty="0"/>
              <a:t>, long, short, float, byte</a:t>
            </a:r>
          </a:p>
          <a:p>
            <a:r>
              <a:rPr lang="en-US" dirty="0"/>
              <a:t>char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Primitive Types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514600"/>
          </a:xfrm>
        </p:spPr>
        <p:txBody>
          <a:bodyPr/>
          <a:lstStyle/>
          <a:p>
            <a:r>
              <a:rPr lang="en-US" dirty="0"/>
              <a:t>Constants (Literals &amp; Named Constants)</a:t>
            </a:r>
          </a:p>
          <a:p>
            <a:r>
              <a:rPr lang="en-US" dirty="0"/>
              <a:t>Operations  with Invocation Syntax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 Constants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752600"/>
            <a:ext cx="7086600" cy="2971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1828800"/>
            <a:ext cx="4038600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char {letters, digits, operations, … }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0600" y="2514600"/>
            <a:ext cx="6934200" cy="2057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43600" y="1600200"/>
            <a:ext cx="2286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 bits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43000" y="2819400"/>
            <a:ext cx="7620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‘a’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8" idx="1"/>
            <a:endCxn id="5" idx="3"/>
          </p:cNvCxnSpPr>
          <p:nvPr/>
        </p:nvCxnSpPr>
        <p:spPr>
          <a:xfrm rot="10800000" flipV="1">
            <a:off x="5029200" y="1905000"/>
            <a:ext cx="914400" cy="190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143000" y="3581400"/>
            <a:ext cx="7620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‘A’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133600" y="2667000"/>
            <a:ext cx="7620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‘1’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057400" y="3352800"/>
            <a:ext cx="7620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‘&lt;’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124200" y="2971800"/>
            <a:ext cx="7620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  ’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895600" y="3733800"/>
            <a:ext cx="7620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 ’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267200" y="2743200"/>
            <a:ext cx="7620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‘’’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191000" y="3581400"/>
            <a:ext cx="7620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 \’’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257800" y="2590800"/>
            <a:ext cx="7620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‘\n’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334000" y="3276600"/>
            <a:ext cx="7620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324600" y="3048000"/>
            <a:ext cx="7620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‘\’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477000" y="3810000"/>
            <a:ext cx="7620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‘\\’</a:t>
            </a:r>
            <a:endParaRPr lang="en-US" dirty="0"/>
          </a:p>
        </p:txBody>
      </p:sp>
      <p:sp>
        <p:nvSpPr>
          <p:cNvPr id="30" name="Multiply 29"/>
          <p:cNvSpPr/>
          <p:nvPr/>
        </p:nvSpPr>
        <p:spPr>
          <a:xfrm>
            <a:off x="4800600" y="3048000"/>
            <a:ext cx="457200" cy="4572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y 30"/>
          <p:cNvSpPr/>
          <p:nvPr/>
        </p:nvSpPr>
        <p:spPr>
          <a:xfrm>
            <a:off x="5791200" y="3505200"/>
            <a:ext cx="457200" cy="4572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y 31"/>
          <p:cNvSpPr/>
          <p:nvPr/>
        </p:nvSpPr>
        <p:spPr>
          <a:xfrm>
            <a:off x="6858000" y="3352800"/>
            <a:ext cx="457200" cy="4572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352800" y="5334000"/>
            <a:ext cx="2514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Escape Sequence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33" idx="0"/>
            <a:endCxn id="36" idx="2"/>
          </p:cNvCxnSpPr>
          <p:nvPr/>
        </p:nvCxnSpPr>
        <p:spPr>
          <a:xfrm rot="16200000" flipV="1">
            <a:off x="3942113" y="4666012"/>
            <a:ext cx="1295400" cy="405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455225" y="3657600"/>
            <a:ext cx="228600" cy="381000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943600" y="5334000"/>
            <a:ext cx="2514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newline character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38" idx="0"/>
            <a:endCxn id="26" idx="2"/>
          </p:cNvCxnSpPr>
          <p:nvPr/>
        </p:nvCxnSpPr>
        <p:spPr>
          <a:xfrm rot="16200000" flipV="1">
            <a:off x="5314950" y="3448050"/>
            <a:ext cx="2209800" cy="1562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Escape Sequences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25908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Escape Sequence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Character Denoted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\’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’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\n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 line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\b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back space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\\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\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\t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\”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”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Characters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18288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‘’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76600" y="18288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00600" y="18288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‘a’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24600" y="18288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57400" y="2895600"/>
            <a:ext cx="4724400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Ordinal number(integer code)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6781800" y="3124200"/>
            <a:ext cx="12954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1"/>
          </p:cNvCxnSpPr>
          <p:nvPr/>
        </p:nvCxnSpPr>
        <p:spPr>
          <a:xfrm rot="10800000">
            <a:off x="762000" y="3124200"/>
            <a:ext cx="12954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057401" y="3733800"/>
            <a:ext cx="4724400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Position in ordered character list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Characters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16002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‘’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24200" y="16002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48200" y="16002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‘a’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629400" y="16002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76400" y="21336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‘’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24200" y="21336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48200" y="21336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‘A’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29400" y="21336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76400" y="25908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‘’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124200" y="25908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648200" y="25908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‘0’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29400" y="25908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029200" y="16002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‘b’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029200" y="21336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‘B’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029200" y="25908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‘1’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410200" y="16002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‘c’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410200" y="21336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‘C’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410200" y="25908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‘2’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14400" y="3886200"/>
            <a:ext cx="1524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‘a’ &gt; ‘b’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914400" y="4419600"/>
            <a:ext cx="1524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‘B’ &gt; ‘A’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914400" y="4953000"/>
            <a:ext cx="1524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‘4’ &gt; ‘0’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2" idx="3"/>
            <a:endCxn id="29" idx="1"/>
          </p:cNvCxnSpPr>
          <p:nvPr/>
        </p:nvCxnSpPr>
        <p:spPr>
          <a:xfrm>
            <a:off x="2438400" y="41148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819400" y="3886200"/>
            <a:ext cx="1524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false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819400" y="4419600"/>
            <a:ext cx="1524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true</a:t>
            </a:r>
          </a:p>
        </p:txBody>
      </p:sp>
      <p:cxnSp>
        <p:nvCxnSpPr>
          <p:cNvPr id="32" name="Straight Arrow Connector 31"/>
          <p:cNvCxnSpPr>
            <a:stCxn id="23" idx="3"/>
            <a:endCxn id="31" idx="1"/>
          </p:cNvCxnSpPr>
          <p:nvPr/>
        </p:nvCxnSpPr>
        <p:spPr>
          <a:xfrm>
            <a:off x="2438400" y="46482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819400" y="4953000"/>
            <a:ext cx="1524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true</a:t>
            </a:r>
          </a:p>
        </p:txBody>
      </p:sp>
      <p:cxnSp>
        <p:nvCxnSpPr>
          <p:cNvPr id="36" name="Straight Arrow Connector 35"/>
          <p:cNvCxnSpPr>
            <a:stCxn id="24" idx="3"/>
            <a:endCxn id="35" idx="1"/>
          </p:cNvCxnSpPr>
          <p:nvPr/>
        </p:nvCxnSpPr>
        <p:spPr>
          <a:xfrm>
            <a:off x="2438400" y="51816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800600" y="3886200"/>
            <a:ext cx="1524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‘a’ &gt; ‘A’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41" idx="3"/>
            <a:endCxn id="43" idx="1"/>
          </p:cNvCxnSpPr>
          <p:nvPr/>
        </p:nvCxnSpPr>
        <p:spPr>
          <a:xfrm>
            <a:off x="6324600" y="41148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705600" y="3886200"/>
            <a:ext cx="1524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???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800600" y="4419600"/>
            <a:ext cx="1524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‘a’ &gt; ‘0’</a:t>
            </a:r>
            <a:endParaRPr lang="en-US" dirty="0"/>
          </a:p>
        </p:txBody>
      </p:sp>
      <p:cxnSp>
        <p:nvCxnSpPr>
          <p:cNvPr id="45" name="Straight Arrow Connector 44"/>
          <p:cNvCxnSpPr>
            <a:stCxn id="44" idx="3"/>
            <a:endCxn id="46" idx="1"/>
          </p:cNvCxnSpPr>
          <p:nvPr/>
        </p:nvCxnSpPr>
        <p:spPr>
          <a:xfrm>
            <a:off x="6324600" y="46482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705600" y="4419600"/>
            <a:ext cx="1524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9" grpId="0" animBg="1"/>
      <p:bldP spid="31" grpId="0" animBg="1"/>
      <p:bldP spid="35" grpId="0" animBg="1"/>
      <p:bldP spid="41" grpId="0" animBg="1"/>
      <p:bldP spid="43" grpId="0" animBg="1"/>
      <p:bldP spid="44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Converting Between Characters and Their Ordinal Numbers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524000"/>
            <a:ext cx="1524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</a:t>
            </a:r>
            <a:r>
              <a:rPr lang="en-US" b="1" dirty="0" err="1" smtClean="0"/>
              <a:t>int</a:t>
            </a:r>
            <a:r>
              <a:rPr lang="en-US" dirty="0" smtClean="0"/>
              <a:t>) ‘a’ </a:t>
            </a:r>
            <a:endParaRPr lang="en-US" dirty="0"/>
          </a:p>
        </p:txBody>
      </p:sp>
      <p:cxnSp>
        <p:nvCxnSpPr>
          <p:cNvPr id="5" name="Straight Arrow Connector 4"/>
          <p:cNvCxnSpPr>
            <a:stCxn id="4" idx="3"/>
            <a:endCxn id="6" idx="1"/>
          </p:cNvCxnSpPr>
          <p:nvPr/>
        </p:nvCxnSpPr>
        <p:spPr>
          <a:xfrm>
            <a:off x="1905000" y="17526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86000" y="1524000"/>
            <a:ext cx="2590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Ordinal number of ‘a’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2209800"/>
            <a:ext cx="1524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</a:t>
            </a:r>
            <a:r>
              <a:rPr lang="en-US" b="1" dirty="0" smtClean="0"/>
              <a:t>char</a:t>
            </a:r>
            <a:r>
              <a:rPr lang="en-US" dirty="0" smtClean="0"/>
              <a:t>) 55 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3"/>
            <a:endCxn id="13" idx="1"/>
          </p:cNvCxnSpPr>
          <p:nvPr/>
        </p:nvCxnSpPr>
        <p:spPr>
          <a:xfrm>
            <a:off x="1905000" y="24384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286000" y="2057400"/>
            <a:ext cx="25908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Character whose ordinal number is 55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" y="3352800"/>
            <a:ext cx="1524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</a:t>
            </a:r>
            <a:r>
              <a:rPr lang="en-US" b="1" dirty="0" err="1" smtClean="0"/>
              <a:t>int</a:t>
            </a:r>
            <a:r>
              <a:rPr lang="en-US" dirty="0" smtClean="0"/>
              <a:t>) ‘’ 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6" idx="3"/>
            <a:endCxn id="18" idx="1"/>
          </p:cNvCxnSpPr>
          <p:nvPr/>
        </p:nvCxnSpPr>
        <p:spPr>
          <a:xfrm>
            <a:off x="1905000" y="35814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286000" y="3352800"/>
            <a:ext cx="1219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1000" y="3886200"/>
            <a:ext cx="1524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</a:t>
            </a:r>
            <a:r>
              <a:rPr lang="en-US" b="1" dirty="0" smtClean="0"/>
              <a:t>char</a:t>
            </a:r>
            <a:r>
              <a:rPr lang="en-US" dirty="0" smtClean="0"/>
              <a:t>) 0 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0" idx="3"/>
            <a:endCxn id="22" idx="1"/>
          </p:cNvCxnSpPr>
          <p:nvPr/>
        </p:nvCxnSpPr>
        <p:spPr>
          <a:xfrm>
            <a:off x="1905000" y="41148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286000" y="3886200"/>
            <a:ext cx="1219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‘’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1000" y="4419600"/>
            <a:ext cx="1524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</a:t>
            </a:r>
            <a:r>
              <a:rPr lang="en-US" b="1" dirty="0" err="1" smtClean="0"/>
              <a:t>int</a:t>
            </a:r>
            <a:r>
              <a:rPr lang="en-US" dirty="0" smtClean="0"/>
              <a:t>) ‘d’ 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3"/>
            <a:endCxn id="25" idx="1"/>
          </p:cNvCxnSpPr>
          <p:nvPr/>
        </p:nvCxnSpPr>
        <p:spPr>
          <a:xfrm>
            <a:off x="1905000" y="46482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286000" y="4419600"/>
            <a:ext cx="1219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???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1000" y="4953000"/>
            <a:ext cx="1524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</a:t>
            </a:r>
            <a:r>
              <a:rPr lang="en-US" b="1" dirty="0" smtClean="0"/>
              <a:t>char</a:t>
            </a:r>
            <a:r>
              <a:rPr lang="en-US" dirty="0" smtClean="0"/>
              <a:t>) 1 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6" idx="3"/>
            <a:endCxn id="28" idx="1"/>
          </p:cNvCxnSpPr>
          <p:nvPr/>
        </p:nvCxnSpPr>
        <p:spPr>
          <a:xfrm>
            <a:off x="1905000" y="51816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286000" y="4953000"/>
            <a:ext cx="1219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???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1000" y="5486400"/>
            <a:ext cx="1524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</a:t>
            </a:r>
            <a:r>
              <a:rPr lang="en-US" b="1" dirty="0" smtClean="0"/>
              <a:t>char</a:t>
            </a:r>
            <a:r>
              <a:rPr lang="en-US" dirty="0" smtClean="0"/>
              <a:t>) -1 </a:t>
            </a:r>
            <a:endParaRPr lang="en-US" dirty="0"/>
          </a:p>
        </p:txBody>
      </p:sp>
      <p:sp>
        <p:nvSpPr>
          <p:cNvPr id="30" name="Multiply 29"/>
          <p:cNvSpPr/>
          <p:nvPr/>
        </p:nvSpPr>
        <p:spPr>
          <a:xfrm>
            <a:off x="1676400" y="5715000"/>
            <a:ext cx="457200" cy="4572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114800" y="3352800"/>
            <a:ext cx="28956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) ‘c’ – (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) ‘a’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stCxn id="31" idx="3"/>
            <a:endCxn id="33" idx="1"/>
          </p:cNvCxnSpPr>
          <p:nvPr/>
        </p:nvCxnSpPr>
        <p:spPr>
          <a:xfrm>
            <a:off x="7010400" y="35814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391400" y="3352800"/>
            <a:ext cx="1219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114800" y="3886200"/>
            <a:ext cx="28956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‘c’ – ‘a’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>
            <a:stCxn id="36" idx="3"/>
            <a:endCxn id="38" idx="1"/>
          </p:cNvCxnSpPr>
          <p:nvPr/>
        </p:nvCxnSpPr>
        <p:spPr>
          <a:xfrm>
            <a:off x="7010400" y="41148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391400" y="3886200"/>
            <a:ext cx="1219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562600" y="2057400"/>
            <a:ext cx="2895600" cy="76200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Implicit conversion to wider type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39" idx="2"/>
          </p:cNvCxnSpPr>
          <p:nvPr/>
        </p:nvCxnSpPr>
        <p:spPr>
          <a:xfrm rot="5400000">
            <a:off x="5600700" y="2552700"/>
            <a:ext cx="1143000" cy="167640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2" name="Straight Arrow Connector 41"/>
          <p:cNvCxnSpPr>
            <a:stCxn id="39" idx="2"/>
          </p:cNvCxnSpPr>
          <p:nvPr/>
        </p:nvCxnSpPr>
        <p:spPr>
          <a:xfrm rot="5400000">
            <a:off x="5829300" y="2781300"/>
            <a:ext cx="1143000" cy="121920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45" name="Rectangle 44"/>
          <p:cNvSpPr/>
          <p:nvPr/>
        </p:nvSpPr>
        <p:spPr>
          <a:xfrm>
            <a:off x="4114800" y="4419600"/>
            <a:ext cx="28956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char</a:t>
            </a:r>
            <a:r>
              <a:rPr lang="en-US" dirty="0" smtClean="0">
                <a:solidFill>
                  <a:schemeClr val="tx1"/>
                </a:solidFill>
              </a:rPr>
              <a:t>) (‘c’ - 2)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>
            <a:stCxn id="45" idx="3"/>
            <a:endCxn id="47" idx="1"/>
          </p:cNvCxnSpPr>
          <p:nvPr/>
        </p:nvCxnSpPr>
        <p:spPr>
          <a:xfrm>
            <a:off x="7010400" y="46482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391400" y="4419600"/>
            <a:ext cx="1219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‘a’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114800" y="4953000"/>
            <a:ext cx="28956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char</a:t>
            </a:r>
            <a:r>
              <a:rPr lang="en-US" dirty="0" smtClean="0">
                <a:solidFill>
                  <a:schemeClr val="tx1"/>
                </a:solidFill>
              </a:rPr>
              <a:t>) (‘A’ + 2)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7010400" y="51816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391400" y="4953000"/>
            <a:ext cx="1219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‘C’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114800" y="5486400"/>
            <a:ext cx="28956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(char)</a:t>
            </a:r>
            <a:r>
              <a:rPr lang="en-US" dirty="0" smtClean="0">
                <a:solidFill>
                  <a:schemeClr val="tx1"/>
                </a:solidFill>
              </a:rPr>
              <a:t> (‘C’ - ‘A’ + ‘a’)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/>
          <p:cNvCxnSpPr>
            <a:stCxn id="53" idx="3"/>
            <a:endCxn id="55" idx="1"/>
          </p:cNvCxnSpPr>
          <p:nvPr/>
        </p:nvCxnSpPr>
        <p:spPr>
          <a:xfrm>
            <a:off x="7010400" y="57150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7391400" y="5486400"/>
            <a:ext cx="1219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‘c’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3" grpId="0" animBg="1"/>
      <p:bldP spid="16" grpId="0" animBg="1"/>
      <p:bldP spid="18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6" grpId="0" animBg="1"/>
      <p:bldP spid="38" grpId="0" animBg="1"/>
      <p:bldP spid="39" grpId="0" animBg="1"/>
      <p:bldP spid="45" grpId="0" animBg="1"/>
      <p:bldP spid="47" grpId="0" animBg="1"/>
      <p:bldP spid="50" grpId="0" animBg="1"/>
      <p:bldP spid="52" grpId="0" animBg="1"/>
      <p:bldP spid="53" grpId="0" animBg="1"/>
      <p:bldP spid="5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88.7|89.5|96.5|52.4|67.8|4.4|42.7|20.8|133.4|6.8|1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6855</TotalTime>
  <Words>547</Words>
  <Application>Microsoft Office PowerPoint</Application>
  <PresentationFormat>On-screen Show (4:3)</PresentationFormat>
  <Paragraphs>169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Oriel</vt:lpstr>
      <vt:lpstr>Comp 110 Types: Char and String</vt:lpstr>
      <vt:lpstr>Prerequisites</vt:lpstr>
      <vt:lpstr>Primitive Types</vt:lpstr>
      <vt:lpstr>Primitive Types</vt:lpstr>
      <vt:lpstr>char Constants</vt:lpstr>
      <vt:lpstr>Useful Escape Sequences</vt:lpstr>
      <vt:lpstr>Ordering Characters</vt:lpstr>
      <vt:lpstr>Ordering Characters</vt:lpstr>
      <vt:lpstr>Converting Between Characters and Their Ordinal Numbers</vt:lpstr>
      <vt:lpstr>A Useful Character Operation</vt:lpstr>
      <vt:lpstr>String Constants</vt:lpstr>
      <vt:lpstr>Accessing String Components</vt:lpstr>
      <vt:lpstr>Accessing Substring</vt:lpstr>
      <vt:lpstr>Changing Strings?</vt:lpstr>
      <vt:lpstr>Useful String Operations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Prasun Dewan</cp:lastModifiedBy>
  <cp:revision>1003</cp:revision>
  <dcterms:created xsi:type="dcterms:W3CDTF">2006-08-16T00:00:00Z</dcterms:created>
  <dcterms:modified xsi:type="dcterms:W3CDTF">2012-05-01T20:25:28Z</dcterms:modified>
</cp:coreProperties>
</file>