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0"/>
  </p:notesMasterIdLst>
  <p:sldIdLst>
    <p:sldId id="256" r:id="rId2"/>
    <p:sldId id="583" r:id="rId3"/>
    <p:sldId id="257" r:id="rId4"/>
    <p:sldId id="406" r:id="rId5"/>
    <p:sldId id="407" r:id="rId6"/>
    <p:sldId id="491" r:id="rId7"/>
    <p:sldId id="408" r:id="rId8"/>
    <p:sldId id="409" r:id="rId9"/>
    <p:sldId id="410" r:id="rId10"/>
    <p:sldId id="411" r:id="rId11"/>
    <p:sldId id="413" r:id="rId12"/>
    <p:sldId id="495" r:id="rId13"/>
    <p:sldId id="566" r:id="rId14"/>
    <p:sldId id="567" r:id="rId15"/>
    <p:sldId id="568" r:id="rId16"/>
    <p:sldId id="569" r:id="rId17"/>
    <p:sldId id="572" r:id="rId18"/>
    <p:sldId id="545" r:id="rId19"/>
    <p:sldId id="418" r:id="rId20"/>
    <p:sldId id="573" r:id="rId21"/>
    <p:sldId id="574" r:id="rId22"/>
    <p:sldId id="575" r:id="rId23"/>
    <p:sldId id="576" r:id="rId24"/>
    <p:sldId id="577" r:id="rId25"/>
    <p:sldId id="578" r:id="rId26"/>
    <p:sldId id="565" r:id="rId27"/>
    <p:sldId id="420" r:id="rId28"/>
    <p:sldId id="471" r:id="rId29"/>
    <p:sldId id="470" r:id="rId30"/>
    <p:sldId id="469" r:id="rId31"/>
    <p:sldId id="421" r:id="rId32"/>
    <p:sldId id="422" r:id="rId33"/>
    <p:sldId id="489" r:id="rId34"/>
    <p:sldId id="579" r:id="rId35"/>
    <p:sldId id="580" r:id="rId36"/>
    <p:sldId id="581" r:id="rId37"/>
    <p:sldId id="582" r:id="rId38"/>
    <p:sldId id="546" r:id="rId39"/>
    <p:sldId id="547" r:id="rId40"/>
    <p:sldId id="548" r:id="rId41"/>
    <p:sldId id="549" r:id="rId42"/>
    <p:sldId id="514" r:id="rId43"/>
    <p:sldId id="515" r:id="rId44"/>
    <p:sldId id="516" r:id="rId45"/>
    <p:sldId id="517" r:id="rId46"/>
    <p:sldId id="518" r:id="rId47"/>
    <p:sldId id="519" r:id="rId48"/>
    <p:sldId id="498" r:id="rId49"/>
    <p:sldId id="506" r:id="rId50"/>
    <p:sldId id="507" r:id="rId51"/>
    <p:sldId id="499" r:id="rId52"/>
    <p:sldId id="509" r:id="rId53"/>
    <p:sldId id="508" r:id="rId54"/>
    <p:sldId id="500" r:id="rId55"/>
    <p:sldId id="503" r:id="rId56"/>
    <p:sldId id="510" r:id="rId57"/>
    <p:sldId id="512" r:id="rId58"/>
    <p:sldId id="504" r:id="rId59"/>
    <p:sldId id="535" r:id="rId60"/>
    <p:sldId id="461" r:id="rId61"/>
    <p:sldId id="479" r:id="rId62"/>
    <p:sldId id="480" r:id="rId63"/>
    <p:sldId id="486" r:id="rId64"/>
    <p:sldId id="487" r:id="rId65"/>
    <p:sldId id="488" r:id="rId66"/>
    <p:sldId id="384" r:id="rId67"/>
    <p:sldId id="525" r:id="rId68"/>
    <p:sldId id="402" r:id="rId69"/>
    <p:sldId id="385" r:id="rId70"/>
    <p:sldId id="386" r:id="rId71"/>
    <p:sldId id="389" r:id="rId72"/>
    <p:sldId id="490" r:id="rId73"/>
    <p:sldId id="513" r:id="rId74"/>
    <p:sldId id="520" r:id="rId75"/>
    <p:sldId id="521" r:id="rId76"/>
    <p:sldId id="522" r:id="rId77"/>
    <p:sldId id="523" r:id="rId78"/>
    <p:sldId id="524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4" autoAdjust="0"/>
    <p:restoredTop sz="94639" autoAdjust="0"/>
  </p:normalViewPr>
  <p:slideViewPr>
    <p:cSldViewPr>
      <p:cViewPr>
        <p:scale>
          <a:sx n="66" d="100"/>
          <a:sy n="66" d="100"/>
        </p:scale>
        <p:origin x="-1152" y="-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2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18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46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47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60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61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62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63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64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65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3F4C6-5E78-40F5-AC23-24E53FFE67A5}" type="slidenum">
              <a:rPr lang="en-US"/>
              <a:pPr/>
              <a:t>67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6BFA95-CB10-4813-8545-7669F7CE7B22}" type="slidenum">
              <a:rPr lang="en-US"/>
              <a:pPr/>
              <a:t>73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6BFA95-CB10-4813-8545-7669F7CE7B22}" type="slidenum">
              <a:rPr lang="en-US"/>
              <a:pPr/>
              <a:t>38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6BFA95-CB10-4813-8545-7669F7CE7B22}" type="slidenum">
              <a:rPr lang="en-US"/>
              <a:pPr/>
              <a:t>74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75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76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77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78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6BFA95-CB10-4813-8545-7669F7CE7B22}" type="slidenum">
              <a:rPr lang="en-US"/>
              <a:pPr/>
              <a:t>39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6BFA95-CB10-4813-8545-7669F7CE7B22}" type="slidenum">
              <a:rPr lang="en-US"/>
              <a:pPr/>
              <a:t>40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3F4C6-5E78-40F5-AC23-24E53FFE67A5}" type="slidenum">
              <a:rPr lang="en-US"/>
              <a:pPr/>
              <a:t>41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42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43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44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45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2" Type="http://schemas.microsoft.com/office/2007/relationships/media" Target="../media/media29.WAV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8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2" Type="http://schemas.microsoft.com/office/2007/relationships/media" Target="../media/media36.WAV"/><Relationship Id="rId1" Type="http://schemas.openxmlformats.org/officeDocument/2006/relationships/tags" Target="../tags/tag9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AV"/><Relationship Id="rId2" Type="http://schemas.microsoft.com/office/2007/relationships/media" Target="../media/media38.WAV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AV"/><Relationship Id="rId2" Type="http://schemas.microsoft.com/office/2007/relationships/media" Target="../media/media39.WAV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AV"/><Relationship Id="rId2" Type="http://schemas.microsoft.com/office/2007/relationships/media" Target="../media/media40.WAV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AV"/><Relationship Id="rId2" Type="http://schemas.microsoft.com/office/2007/relationships/media" Target="../media/media41.WAV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AV"/><Relationship Id="rId2" Type="http://schemas.microsoft.com/office/2007/relationships/media" Target="../media/media42.WAV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AV"/><Relationship Id="rId2" Type="http://schemas.microsoft.com/office/2007/relationships/media" Target="../media/media43.WAV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AV"/><Relationship Id="rId2" Type="http://schemas.microsoft.com/office/2007/relationships/media" Target="../media/media45.WAV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WAV"/><Relationship Id="rId2" Type="http://schemas.microsoft.com/office/2007/relationships/media" Target="../media/media46.WAV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AV"/><Relationship Id="rId2" Type="http://schemas.microsoft.com/office/2007/relationships/media" Target="../media/media55.WAV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WAV"/><Relationship Id="rId2" Type="http://schemas.microsoft.com/office/2007/relationships/media" Target="../media/media65.WAV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WAV"/><Relationship Id="rId2" Type="http://schemas.microsoft.com/office/2007/relationships/media" Target="../media/media65.WAV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Command </a:t>
            </a:r>
            <a:r>
              <a:rPr lang="en-US" smtClean="0"/>
              <a:t>Objects and Undo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6" name="~PP27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Weight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5181600"/>
            <a:ext cx="40386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Execute change weight command.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133600" y="5867400"/>
            <a:ext cx="40386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Height and </a:t>
            </a:r>
            <a:r>
              <a:rPr lang="en-US" dirty="0" err="1" smtClean="0"/>
              <a:t>bmi</a:t>
            </a:r>
            <a:r>
              <a:rPr lang="en-US" dirty="0" smtClean="0"/>
              <a:t> change. </a:t>
            </a:r>
          </a:p>
        </p:txBody>
      </p:sp>
      <p:pic>
        <p:nvPicPr>
          <p:cNvPr id="9" name="~PP19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7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49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0" y="4267200"/>
            <a:ext cx="80010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err="1" smtClean="0"/>
              <a:t>Weightand</a:t>
            </a:r>
            <a:r>
              <a:rPr lang="en-US" dirty="0" smtClean="0"/>
              <a:t> BMI both undone to restore state before </a:t>
            </a:r>
            <a:r>
              <a:rPr lang="en-US" dirty="0" err="1" smtClean="0"/>
              <a:t>setWeight</a:t>
            </a:r>
            <a:r>
              <a:rPr lang="en-US" dirty="0" smtClean="0"/>
              <a:t>() call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5575" y="2771775"/>
            <a:ext cx="3752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244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5181600"/>
            <a:ext cx="40386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Redo last undone command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71775"/>
            <a:ext cx="3752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28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29205"/>
      </p:ext>
    </p:extLst>
  </p:cSld>
  <p:clrMapOvr>
    <a:masterClrMapping/>
  </p:clrMapOvr>
  <p:transition advTm="4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5181600"/>
            <a:ext cx="40386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Last undone command </a:t>
            </a:r>
            <a:r>
              <a:rPr lang="en-US" dirty="0" err="1" smtClean="0"/>
              <a:t>reexecuted</a:t>
            </a:r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71775"/>
            <a:ext cx="3752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15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29023"/>
      </p:ext>
    </p:extLst>
  </p:cSld>
  <p:clrMapOvr>
    <a:masterClrMapping/>
  </p:clrMapOvr>
  <p:transition advTm="2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Command Undo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5181600"/>
            <a:ext cx="40386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Redo after a redo.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71775"/>
            <a:ext cx="3752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137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35636"/>
      </p:ext>
    </p:extLst>
  </p:cSld>
  <p:clrMapOvr>
    <a:masterClrMapping/>
  </p:clrMapOvr>
  <p:transition advTm="7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Cannot Always Redo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5181600"/>
            <a:ext cx="40386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No undo commands to redo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71775"/>
            <a:ext cx="3752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5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35708"/>
      </p:ext>
    </p:extLst>
  </p:cSld>
  <p:clrMapOvr>
    <a:masterClrMapping/>
  </p:clrMapOvr>
  <p:transition advTm="3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 Implementation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0" y="4267200"/>
            <a:ext cx="80010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err="1" smtClean="0"/>
              <a:t>Weightand</a:t>
            </a:r>
            <a:r>
              <a:rPr lang="en-US" dirty="0" smtClean="0"/>
              <a:t> BMI both undone to restore state before </a:t>
            </a:r>
            <a:r>
              <a:rPr lang="en-US" dirty="0" err="1" smtClean="0"/>
              <a:t>setWeight</a:t>
            </a:r>
            <a:r>
              <a:rPr lang="en-US" dirty="0" smtClean="0"/>
              <a:t>() call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5575" y="2771775"/>
            <a:ext cx="3752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09600" y="4648200"/>
            <a:ext cx="80010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err="1" smtClean="0"/>
              <a:t>setWeight</a:t>
            </a:r>
            <a:r>
              <a:rPr lang="en-US" dirty="0" smtClean="0"/>
              <a:t>() called with old weight.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5486400"/>
            <a:ext cx="8001000" cy="53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In the  application could have multiple spreadsheets, points, … all sharing one undo history.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5105400"/>
            <a:ext cx="80010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Undoable command object remembers method and its parameters.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6096000"/>
            <a:ext cx="8001000" cy="311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Special global </a:t>
            </a:r>
            <a:r>
              <a:rPr lang="en-US" dirty="0" err="1" smtClean="0"/>
              <a:t>undoer</a:t>
            </a:r>
            <a:r>
              <a:rPr lang="en-US" dirty="0" smtClean="0"/>
              <a:t> keeps track of command history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6546199"/>
            <a:ext cx="8001000" cy="311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mtClean="0"/>
              <a:t>setWeight </a:t>
            </a:r>
            <a:r>
              <a:rPr lang="en-US" dirty="0" smtClean="0"/>
              <a:t>in undoable  creates command and gives it to </a:t>
            </a:r>
            <a:r>
              <a:rPr lang="en-US" dirty="0" err="1" smtClean="0"/>
              <a:t>undoer</a:t>
            </a:r>
            <a:endParaRPr lang="en-US" dirty="0" smtClean="0"/>
          </a:p>
        </p:txBody>
      </p:sp>
      <p:pic>
        <p:nvPicPr>
          <p:cNvPr id="12" name="~PP316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4062867"/>
      </p:ext>
    </p:extLst>
  </p:cSld>
  <p:clrMapOvr>
    <a:masterClrMapping/>
  </p:clrMapOvr>
  <p:transition advTm="743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 in BMI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838200" y="1371600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04800" y="25146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AnUndoableBMISpreadsheet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894" y="20947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4648200" y="2438400"/>
            <a:ext cx="3581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AHistoryUndoer</a:t>
            </a:r>
            <a:endParaRPr lang="en-US" dirty="0"/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4572000" y="1295400"/>
            <a:ext cx="3657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ASetWeight</a:t>
            </a:r>
            <a:r>
              <a:rPr lang="en-US" dirty="0" smtClean="0"/>
              <a:t>(Height)Command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3124200" y="1524000"/>
            <a:ext cx="1446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5715794" y="20566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733800" y="2667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~PP77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8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667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err="1" smtClean="0"/>
              <a:t>Undoer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1143000"/>
            <a:ext cx="75438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Undoer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   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undo();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execute(Command command);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redo();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000" dirty="0" smtClean="0"/>
          </a:p>
        </p:txBody>
      </p:sp>
      <p:pic>
        <p:nvPicPr>
          <p:cNvPr id="7" name="~PP19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Animation Threads Commands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~PP2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100259"/>
      </p:ext>
    </p:extLst>
  </p:cSld>
  <p:clrMapOvr>
    <a:masterClrMapping/>
  </p:clrMapOvr>
  <p:transition advTm="61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</a:t>
            </a:r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57600" y="16764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57600" y="22098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57600" y="27432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57600" y="32766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4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19400" y="42926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657600" y="38100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5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57600" y="43434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6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57600" y="48768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7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657600" y="54102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8</a:t>
            </a:r>
            <a:endParaRPr lang="en-US" dirty="0"/>
          </a:p>
        </p:txBody>
      </p:sp>
      <p:sp>
        <p:nvSpPr>
          <p:cNvPr id="15" name="Up-Down Arrow 14"/>
          <p:cNvSpPr/>
          <p:nvPr/>
        </p:nvSpPr>
        <p:spPr>
          <a:xfrm>
            <a:off x="2819400" y="1676400"/>
            <a:ext cx="685800" cy="25527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Executed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2837543" y="4292600"/>
            <a:ext cx="685800" cy="20193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Undo ne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57600" y="59436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9</a:t>
            </a:r>
            <a:endParaRPr lang="en-US" dirty="0"/>
          </a:p>
        </p:txBody>
      </p:sp>
      <p:pic>
        <p:nvPicPr>
          <p:cNvPr id="18" name="~PP38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26210"/>
      </p:ext>
    </p:extLst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57600" y="16764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57600" y="22098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57600" y="27432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57600" y="32766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4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19400" y="38100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657600" y="38100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5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57600" y="43434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6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57600" y="48768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7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657600" y="54102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57600" y="59436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9</a:t>
            </a:r>
            <a:endParaRPr lang="en-US" dirty="0"/>
          </a:p>
        </p:txBody>
      </p:sp>
      <p:pic>
        <p:nvPicPr>
          <p:cNvPr id="15" name="~PP84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81066"/>
      </p:ext>
    </p:extLst>
  </p:cSld>
  <p:clrMapOvr>
    <a:masterClrMapping/>
  </p:clrMapOvr>
  <p:transition advTm="5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57600" y="16764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57600" y="22098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57600" y="27432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57600" y="32766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4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19400" y="4307114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657600" y="38100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5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57600" y="43434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6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57600" y="48768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7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657600" y="54102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57600" y="59436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9</a:t>
            </a:r>
            <a:endParaRPr lang="en-US" dirty="0"/>
          </a:p>
        </p:txBody>
      </p:sp>
      <p:pic>
        <p:nvPicPr>
          <p:cNvPr id="15" name="~PP10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7073"/>
      </p:ext>
    </p:extLst>
  </p:cSld>
  <p:clrMapOvr>
    <a:masterClrMapping/>
  </p:clrMapOvr>
  <p:transition advTm="32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57600" y="16764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57600" y="22098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57600" y="27432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57600" y="32766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4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19400" y="4307114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657600" y="38100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5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57600" y="43434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6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57600" y="48768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7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657600" y="54102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57600" y="59436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9</a:t>
            </a:r>
            <a:endParaRPr lang="en-US" dirty="0"/>
          </a:p>
        </p:txBody>
      </p:sp>
      <p:pic>
        <p:nvPicPr>
          <p:cNvPr id="15" name="~PP12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61095"/>
      </p:ext>
    </p:extLst>
  </p:cSld>
  <p:clrMapOvr>
    <a:masterClrMapping/>
  </p:clrMapOvr>
  <p:transition advTm="101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57600" y="16764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57600" y="22098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57600" y="27432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57600" y="32766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4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19400" y="4307114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657600" y="38100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5</a:t>
            </a:r>
            <a:endParaRPr lang="en-US" dirty="0"/>
          </a:p>
        </p:txBody>
      </p:sp>
      <p:pic>
        <p:nvPicPr>
          <p:cNvPr id="9" name="~PP9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45071"/>
      </p:ext>
    </p:extLst>
  </p:cSld>
  <p:clrMapOvr>
    <a:masterClrMapping/>
  </p:clrMapOvr>
  <p:transition advTm="4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57600" y="16764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57600" y="22098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57600" y="27432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57600" y="32766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4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19400" y="4307114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657600" y="38100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5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57600" y="4343400"/>
            <a:ext cx="2286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10</a:t>
            </a:r>
            <a:endParaRPr lang="en-US" dirty="0"/>
          </a:p>
        </p:txBody>
      </p:sp>
      <p:pic>
        <p:nvPicPr>
          <p:cNvPr id="12" name="~PP15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50408"/>
      </p:ext>
    </p:extLst>
  </p:cSld>
  <p:clrMapOvr>
    <a:masterClrMapping/>
  </p:clrMapOvr>
  <p:transition advTm="8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83820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General History </a:t>
            </a:r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2067" y="914400"/>
            <a:ext cx="8610600" cy="601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HistoryUndoer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Undoer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List&lt;Command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historyList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ArrayList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execute (Command c)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&lt;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historyList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.size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historyList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.remove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 </a:t>
            </a:r>
            <a:r>
              <a:rPr lang="en-US" sz="1600" dirty="0">
                <a:solidFill>
                  <a:srgbClr val="3F7F5F"/>
                </a:solidFill>
                <a:latin typeface="Courier New"/>
              </a:rPr>
              <a:t>// clear redo chain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c.execute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historyList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(c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undo()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== 0)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Command c =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historyList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c.undo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  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redo()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historyList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.size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())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Command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c =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historyList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c.execute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2000" dirty="0" smtClean="0"/>
          </a:p>
        </p:txBody>
      </p:sp>
      <p:pic>
        <p:nvPicPr>
          <p:cNvPr id="6" name="~PP34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0111"/>
      </p:ext>
    </p:extLst>
  </p:cSld>
  <p:clrMapOvr>
    <a:masterClrMapping/>
  </p:clrMapOvr>
  <p:transition advTm="14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Undoable Command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828800"/>
            <a:ext cx="78486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Command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execute();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undo();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000" dirty="0" smtClean="0"/>
          </a:p>
        </p:txBody>
      </p:sp>
      <p:pic>
        <p:nvPicPr>
          <p:cNvPr id="7" name="~PP2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ASetWeightCommand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905000"/>
            <a:ext cx="8153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ASetWeightCommand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Command {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oldWeight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ASetWeightCommand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oldWeight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.getWeight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execute()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oldWeight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400" dirty="0" smtClean="0"/>
          </a:p>
        </p:txBody>
      </p:sp>
      <p:pic>
        <p:nvPicPr>
          <p:cNvPr id="7" name="~PP32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ASetHeightCommand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905000"/>
            <a:ext cx="8153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ASetHeightCommand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Command {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oldHeight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ASetHeightCommand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height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oldHeight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.getHeight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execute()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oldHeight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90800" y="5706070"/>
            <a:ext cx="3124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Reflection could allow these two command objects to be combined.</a:t>
            </a:r>
            <a:endParaRPr lang="en-US" dirty="0"/>
          </a:p>
        </p:txBody>
      </p:sp>
      <p:pic>
        <p:nvPicPr>
          <p:cNvPr id="6" name="~PP157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1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Command Object</a:t>
            </a:r>
          </a:p>
          <a:p>
            <a:pPr lvl="1"/>
            <a:r>
              <a:rPr lang="en-US" dirty="0" smtClean="0"/>
              <a:t>Object representing an action invocation such as “Do your homework”.</a:t>
            </a:r>
          </a:p>
          <a:p>
            <a:r>
              <a:rPr lang="en-US" dirty="0" smtClean="0"/>
              <a:t>Threads</a:t>
            </a:r>
          </a:p>
          <a:p>
            <a:pPr lvl="1"/>
            <a:r>
              <a:rPr lang="en-US" dirty="0" smtClean="0"/>
              <a:t>Support non blocking action invocation.</a:t>
            </a:r>
          </a:p>
          <a:p>
            <a:r>
              <a:rPr lang="en-US" dirty="0" smtClean="0"/>
              <a:t>Undo/Redo</a:t>
            </a:r>
          </a:p>
          <a:p>
            <a:pPr lvl="1"/>
            <a:r>
              <a:rPr lang="en-US" dirty="0" smtClean="0"/>
              <a:t>Supports undoable/re-doable commands (action invocations)</a:t>
            </a:r>
          </a:p>
          <a:p>
            <a:pPr lvl="1"/>
            <a:endParaRPr lang="en-US" dirty="0" smtClean="0"/>
          </a:p>
        </p:txBody>
      </p:sp>
      <p:pic>
        <p:nvPicPr>
          <p:cNvPr id="6" name="~PP2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1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Undoable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828800"/>
            <a:ext cx="78486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UndoableBMISpreadsheet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redo();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undo();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1295400" y="4267200"/>
            <a:ext cx="3962400" cy="97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Usually  user-</a:t>
            </a:r>
            <a:r>
              <a:rPr lang="en-US" dirty="0" err="1" smtClean="0"/>
              <a:t>invokable</a:t>
            </a:r>
            <a:r>
              <a:rPr lang="en-US" dirty="0" smtClean="0"/>
              <a:t> undo/redo methods would be provided by a global  application object for all objects in the application.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5562600"/>
            <a:ext cx="3962400" cy="75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Here there is only one application object so undo/redo in  </a:t>
            </a:r>
            <a:r>
              <a:rPr lang="en-US" dirty="0" err="1" smtClean="0"/>
              <a:t>UndoableBMISpreadsheet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5486400" y="4267200"/>
            <a:ext cx="3276600" cy="97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The interface of </a:t>
            </a:r>
            <a:r>
              <a:rPr lang="en-US" dirty="0" err="1" smtClean="0"/>
              <a:t>AnUndoableSpreadsheet</a:t>
            </a:r>
            <a:r>
              <a:rPr lang="en-US" dirty="0" smtClean="0"/>
              <a:t> and </a:t>
            </a:r>
            <a:r>
              <a:rPr lang="en-US" dirty="0" err="1" smtClean="0"/>
              <a:t>BMiSpreadsheet</a:t>
            </a:r>
            <a:r>
              <a:rPr lang="en-US" dirty="0" smtClean="0"/>
              <a:t> would be same if global object</a:t>
            </a:r>
          </a:p>
        </p:txBody>
      </p:sp>
      <p:pic>
        <p:nvPicPr>
          <p:cNvPr id="8" name="~PP329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Undoable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219200"/>
            <a:ext cx="83820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AnUndoableBMISpreadsheet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UndoableBMISpreadsheet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Undoer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AnUndoableBMISpreadsheet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Undoer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theUndoer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	</a:t>
            </a:r>
            <a:r>
              <a:rPr lang="en-US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smtClean="0">
                <a:solidFill>
                  <a:srgbClr val="000000"/>
                </a:solidFill>
                <a:latin typeface="Courier New"/>
              </a:rPr>
              <a:t>theBMISpreadhseet;</a:t>
            </a:r>
          </a:p>
          <a:p>
            <a:r>
              <a:rPr lang="en-US" smtClean="0">
                <a:solidFill>
                  <a:srgbClr val="0000C0"/>
                </a:solidFill>
                <a:latin typeface="Courier New"/>
              </a:rPr>
              <a:t>		undoer </a:t>
            </a:r>
            <a:r>
              <a:rPr lang="en-US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b="1" smtClean="0">
                <a:solidFill>
                  <a:srgbClr val="000000"/>
                </a:solidFill>
                <a:latin typeface="Courier New"/>
              </a:rPr>
              <a:t>theUndoer;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.getBMI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	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endParaRPr lang="en-US" sz="2400" dirty="0" smtClean="0"/>
          </a:p>
        </p:txBody>
      </p:sp>
      <p:pic>
        <p:nvPicPr>
          <p:cNvPr id="7" name="~PP16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8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Undoable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905000"/>
            <a:ext cx="8153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.execute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ASetHeightCommand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.execute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ASetWeightCommand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.undo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redo()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.redo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400" dirty="0" smtClean="0"/>
          </a:p>
        </p:txBody>
      </p:sp>
      <p:pic>
        <p:nvPicPr>
          <p:cNvPr id="7" name="~PP17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Undoable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905000"/>
            <a:ext cx="8153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.execute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ASetHeightCommand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this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.execute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ASetWeightCommand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this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.undo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redo()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.redo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743200" y="5791200"/>
            <a:ext cx="39624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this</a:t>
            </a:r>
            <a:r>
              <a:rPr lang="en-US" dirty="0" smtClean="0"/>
              <a:t> would cause infinite recursion</a:t>
            </a: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rot="5400000" flipH="1" flipV="1">
            <a:off x="4572000" y="2743200"/>
            <a:ext cx="3200400" cy="2895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219700" y="3238500"/>
            <a:ext cx="2057400" cy="3048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10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3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Undoable </a:t>
            </a:r>
            <a:r>
              <a:rPr lang="en-US" dirty="0" err="1" smtClean="0"/>
              <a:t>BMISpreadsheet</a:t>
            </a:r>
            <a:r>
              <a:rPr lang="en-US" dirty="0" smtClean="0"/>
              <a:t> (review)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828800"/>
            <a:ext cx="78486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UndoableBMISpreadsheet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redo();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undo();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1295400" y="4267200"/>
            <a:ext cx="3962400" cy="97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Usually  user-</a:t>
            </a:r>
            <a:r>
              <a:rPr lang="en-US" dirty="0" err="1" smtClean="0"/>
              <a:t>invokable</a:t>
            </a:r>
            <a:r>
              <a:rPr lang="en-US" dirty="0" smtClean="0"/>
              <a:t> undo/redo methods would be provided by a global  application object for all objects in the application.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5562600"/>
            <a:ext cx="3962400" cy="75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Here there is only one application object so undo/redo in  </a:t>
            </a:r>
            <a:r>
              <a:rPr lang="en-US" dirty="0" err="1" smtClean="0"/>
              <a:t>UndoableBMISpreadsheet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5486400" y="4267200"/>
            <a:ext cx="3276600" cy="97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The interface of </a:t>
            </a:r>
            <a:r>
              <a:rPr lang="en-US" dirty="0" err="1" smtClean="0"/>
              <a:t>AnUndoableSpreadsheet</a:t>
            </a:r>
            <a:r>
              <a:rPr lang="en-US" dirty="0" smtClean="0"/>
              <a:t> and </a:t>
            </a:r>
            <a:r>
              <a:rPr lang="en-US" dirty="0" err="1" smtClean="0"/>
              <a:t>BMiSpreadsheet</a:t>
            </a:r>
            <a:r>
              <a:rPr lang="en-US" dirty="0" smtClean="0"/>
              <a:t> would be same if global object</a:t>
            </a:r>
          </a:p>
        </p:txBody>
      </p:sp>
      <p:pic>
        <p:nvPicPr>
          <p:cNvPr id="10" name="~PP24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3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Undoable </a:t>
            </a:r>
            <a:r>
              <a:rPr lang="en-US" dirty="0" err="1" smtClean="0"/>
              <a:t>BMISpreadsheet</a:t>
            </a:r>
            <a:r>
              <a:rPr lang="en-US" dirty="0" smtClean="0"/>
              <a:t> (review)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219200"/>
            <a:ext cx="83820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AnUndoableBMISpreadsheet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UndoableBMISpreadsheet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Undoer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AnUndoableBMISpreadsheet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Undoer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theUndoer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	</a:t>
            </a:r>
            <a:r>
              <a:rPr lang="en-US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smtClean="0">
                <a:solidFill>
                  <a:srgbClr val="000000"/>
                </a:solidFill>
                <a:latin typeface="Courier New"/>
              </a:rPr>
              <a:t>theBMISpreadhseet;</a:t>
            </a:r>
          </a:p>
          <a:p>
            <a:r>
              <a:rPr lang="en-US" smtClean="0">
                <a:solidFill>
                  <a:srgbClr val="0000C0"/>
                </a:solidFill>
                <a:latin typeface="Courier New"/>
              </a:rPr>
              <a:t>		undoer </a:t>
            </a:r>
            <a:r>
              <a:rPr lang="en-US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b="1" smtClean="0">
                <a:solidFill>
                  <a:srgbClr val="000000"/>
                </a:solidFill>
                <a:latin typeface="Courier New"/>
              </a:rPr>
              <a:t>theUndoer;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.getBMI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	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endParaRPr lang="en-US" sz="2400" dirty="0" smtClean="0"/>
          </a:p>
        </p:txBody>
      </p:sp>
      <p:pic>
        <p:nvPicPr>
          <p:cNvPr id="6" name="~PP29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8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Undoable </a:t>
            </a:r>
            <a:r>
              <a:rPr lang="en-US" dirty="0" err="1" smtClean="0"/>
              <a:t>BMISpreadsheet</a:t>
            </a:r>
            <a:r>
              <a:rPr lang="en-US" dirty="0" smtClean="0"/>
              <a:t> (review)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905000"/>
            <a:ext cx="8153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.execute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ASetHeightCommand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.execute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ASetWeightCommand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.undo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redo()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.redo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400" dirty="0" smtClean="0"/>
          </a:p>
        </p:txBody>
      </p:sp>
      <p:pic>
        <p:nvPicPr>
          <p:cNvPr id="6" name="~PP382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Undoable </a:t>
            </a:r>
            <a:r>
              <a:rPr lang="en-US" dirty="0" err="1" smtClean="0"/>
              <a:t>BMISpreadsheet</a:t>
            </a:r>
            <a:r>
              <a:rPr lang="en-US" dirty="0" smtClean="0"/>
              <a:t> (review)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905000"/>
            <a:ext cx="8153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.execute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ASetHeightCommand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this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.execute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ASetWeightCommand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this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.undo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redo()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.redo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743200" y="5791200"/>
            <a:ext cx="39624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this</a:t>
            </a:r>
            <a:r>
              <a:rPr lang="en-US" dirty="0" smtClean="0"/>
              <a:t> would cause infinite recursion</a:t>
            </a: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rot="5400000" flipH="1" flipV="1">
            <a:off x="4572000" y="2743200"/>
            <a:ext cx="3200400" cy="2895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219700" y="3238500"/>
            <a:ext cx="2057400" cy="3048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~PP52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44" name="Line 8"/>
          <p:cNvSpPr>
            <a:spLocks noChangeShapeType="1"/>
          </p:cNvSpPr>
          <p:nvPr/>
        </p:nvSpPr>
        <p:spPr bwMode="auto">
          <a:xfrm>
            <a:off x="1524000" y="2819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Intermediary Delegating Class</a:t>
            </a:r>
            <a:endParaRPr lang="en-US" dirty="0"/>
          </a:p>
        </p:txBody>
      </p:sp>
      <p:sp>
        <p:nvSpPr>
          <p:cNvPr id="526339" name="Text Box 3"/>
          <p:cNvSpPr txBox="1">
            <a:spLocks noChangeArrowheads="1"/>
          </p:cNvSpPr>
          <p:nvPr/>
        </p:nvSpPr>
        <p:spPr bwMode="auto">
          <a:xfrm>
            <a:off x="228600" y="2667000"/>
            <a:ext cx="1219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client</a:t>
            </a:r>
          </a:p>
        </p:txBody>
      </p:sp>
      <p:sp>
        <p:nvSpPr>
          <p:cNvPr id="526340" name="Text Box 4"/>
          <p:cNvSpPr txBox="1">
            <a:spLocks noChangeArrowheads="1"/>
          </p:cNvSpPr>
          <p:nvPr/>
        </p:nvSpPr>
        <p:spPr bwMode="auto">
          <a:xfrm>
            <a:off x="6172200" y="2667000"/>
            <a:ext cx="2362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526346" name="Line 10"/>
          <p:cNvSpPr>
            <a:spLocks noChangeShapeType="1"/>
          </p:cNvSpPr>
          <p:nvPr/>
        </p:nvSpPr>
        <p:spPr bwMode="auto">
          <a:xfrm>
            <a:off x="5334000" y="2819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286000" y="2667000"/>
            <a:ext cx="3352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/>
              <a:t>AnUndoableBMISpreadheet</a:t>
            </a:r>
            <a:endParaRPr lang="en-US" dirty="0"/>
          </a:p>
        </p:txBody>
      </p:sp>
      <p:pic>
        <p:nvPicPr>
          <p:cNvPr id="9" name="~PP27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6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43" name="Rectangle 7"/>
          <p:cNvSpPr>
            <a:spLocks noChangeArrowheads="1"/>
          </p:cNvSpPr>
          <p:nvPr/>
        </p:nvSpPr>
        <p:spPr bwMode="auto">
          <a:xfrm>
            <a:off x="4419600" y="2667000"/>
            <a:ext cx="9144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ADAPTER?</a:t>
            </a:r>
            <a:endParaRPr lang="en-US" dirty="0"/>
          </a:p>
        </p:txBody>
      </p:sp>
      <p:sp>
        <p:nvSpPr>
          <p:cNvPr id="5263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848600" cy="2895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Adapter is a class that sits between a client and </a:t>
            </a:r>
            <a:r>
              <a:rPr lang="en-US" sz="2800" dirty="0" err="1" smtClean="0"/>
              <a:t>adaptee</a:t>
            </a:r>
            <a:r>
              <a:rPr lang="en-US" sz="2800" dirty="0" smtClean="0"/>
              <a:t> class much like an adapter sits between two objects that need to interact with each other.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Methods called in </a:t>
            </a:r>
            <a:r>
              <a:rPr lang="en-US" sz="2800" dirty="0" err="1" smtClean="0"/>
              <a:t>adaptee</a:t>
            </a:r>
            <a:r>
              <a:rPr lang="en-US" sz="2800" dirty="0" smtClean="0"/>
              <a:t> through adapter.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Degree </a:t>
            </a:r>
            <a:r>
              <a:rPr lang="en-US" sz="2800" dirty="0"/>
              <a:t>of adaptation undefined</a:t>
            </a:r>
            <a:r>
              <a:rPr lang="en-US" sz="2800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sz="2500" dirty="0" smtClean="0"/>
              <a:t>Assumed no extra functionality offered but some may be removed.</a:t>
            </a:r>
            <a:endParaRPr lang="en-US" sz="2500" dirty="0"/>
          </a:p>
          <a:p>
            <a:pPr>
              <a:lnSpc>
                <a:spcPct val="90000"/>
              </a:lnSpc>
            </a:pPr>
            <a:r>
              <a:rPr lang="en-US" sz="2800" dirty="0"/>
              <a:t>Methods offered to client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Adapted </a:t>
            </a:r>
            <a:r>
              <a:rPr lang="en-US" sz="2400" dirty="0" smtClean="0"/>
              <a:t>name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Adapted </a:t>
            </a:r>
            <a:r>
              <a:rPr lang="en-US" sz="2400" dirty="0" smtClean="0"/>
              <a:t>parameters.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26339" name="Text Box 3"/>
          <p:cNvSpPr txBox="1">
            <a:spLocks noChangeArrowheads="1"/>
          </p:cNvSpPr>
          <p:nvPr/>
        </p:nvSpPr>
        <p:spPr bwMode="auto">
          <a:xfrm>
            <a:off x="838200" y="2667000"/>
            <a:ext cx="1905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client</a:t>
            </a:r>
          </a:p>
        </p:txBody>
      </p:sp>
      <p:sp>
        <p:nvSpPr>
          <p:cNvPr id="526340" name="Text Box 4"/>
          <p:cNvSpPr txBox="1">
            <a:spLocks noChangeArrowheads="1"/>
          </p:cNvSpPr>
          <p:nvPr/>
        </p:nvSpPr>
        <p:spPr bwMode="auto">
          <a:xfrm>
            <a:off x="6172200" y="2667000"/>
            <a:ext cx="1905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adaptee</a:t>
            </a:r>
          </a:p>
        </p:txBody>
      </p:sp>
      <p:sp>
        <p:nvSpPr>
          <p:cNvPr id="526342" name="Rectangle 6"/>
          <p:cNvSpPr>
            <a:spLocks noChangeArrowheads="1"/>
          </p:cNvSpPr>
          <p:nvPr/>
        </p:nvSpPr>
        <p:spPr bwMode="auto">
          <a:xfrm>
            <a:off x="3505200" y="2667000"/>
            <a:ext cx="9144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26341" name="Text Box 5"/>
          <p:cNvSpPr txBox="1">
            <a:spLocks noChangeArrowheads="1"/>
          </p:cNvSpPr>
          <p:nvPr/>
        </p:nvSpPr>
        <p:spPr bwMode="auto">
          <a:xfrm>
            <a:off x="3429000" y="2667000"/>
            <a:ext cx="1828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adapter</a:t>
            </a:r>
          </a:p>
        </p:txBody>
      </p:sp>
      <p:sp>
        <p:nvSpPr>
          <p:cNvPr id="526344" name="Line 8"/>
          <p:cNvSpPr>
            <a:spLocks noChangeShapeType="1"/>
          </p:cNvSpPr>
          <p:nvPr/>
        </p:nvSpPr>
        <p:spPr bwMode="auto">
          <a:xfrm>
            <a:off x="2667000" y="2895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6346" name="Line 10"/>
          <p:cNvSpPr>
            <a:spLocks noChangeShapeType="1"/>
          </p:cNvSpPr>
          <p:nvPr/>
        </p:nvSpPr>
        <p:spPr bwMode="auto">
          <a:xfrm>
            <a:off x="5334000" y="2895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~PP250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2634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Undo: Initial State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29000" y="5181600"/>
            <a:ext cx="19050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Initial State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33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6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43" name="Rectangle 7"/>
          <p:cNvSpPr>
            <a:spLocks noChangeArrowheads="1"/>
          </p:cNvSpPr>
          <p:nvPr/>
        </p:nvSpPr>
        <p:spPr bwMode="auto">
          <a:xfrm>
            <a:off x="3505200" y="2667000"/>
            <a:ext cx="18288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PROXY</a:t>
            </a:r>
            <a:endParaRPr lang="en-US" dirty="0"/>
          </a:p>
        </p:txBody>
      </p:sp>
      <p:sp>
        <p:nvSpPr>
          <p:cNvPr id="5263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3657600"/>
            <a:ext cx="7848600" cy="32004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Proxy  is a class that sits between a client and subject class, offering the same interface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Proxy is a stand-in for real subject.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Methods called in subject through proxy methods.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 proxy method does not change the behavior of subject method</a:t>
            </a:r>
            <a:endParaRPr lang="en-US" sz="25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A proxy can add functionality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Like a regulated power supply, or one with a special fuse</a:t>
            </a:r>
            <a:endParaRPr lang="en-US" sz="2800" dirty="0"/>
          </a:p>
        </p:txBody>
      </p:sp>
      <p:sp>
        <p:nvSpPr>
          <p:cNvPr id="526339" name="Text Box 3"/>
          <p:cNvSpPr txBox="1">
            <a:spLocks noChangeArrowheads="1"/>
          </p:cNvSpPr>
          <p:nvPr/>
        </p:nvSpPr>
        <p:spPr bwMode="auto">
          <a:xfrm>
            <a:off x="838200" y="2667000"/>
            <a:ext cx="1905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client</a:t>
            </a:r>
          </a:p>
        </p:txBody>
      </p:sp>
      <p:sp>
        <p:nvSpPr>
          <p:cNvPr id="526340" name="Text Box 4"/>
          <p:cNvSpPr txBox="1">
            <a:spLocks noChangeArrowheads="1"/>
          </p:cNvSpPr>
          <p:nvPr/>
        </p:nvSpPr>
        <p:spPr bwMode="auto">
          <a:xfrm>
            <a:off x="6172200" y="2667000"/>
            <a:ext cx="1905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526341" name="Text Box 5"/>
          <p:cNvSpPr txBox="1">
            <a:spLocks noChangeArrowheads="1"/>
          </p:cNvSpPr>
          <p:nvPr/>
        </p:nvSpPr>
        <p:spPr bwMode="auto">
          <a:xfrm>
            <a:off x="3505200" y="2667000"/>
            <a:ext cx="18288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proxy</a:t>
            </a:r>
            <a:endParaRPr lang="en-US" dirty="0"/>
          </a:p>
        </p:txBody>
      </p:sp>
      <p:sp>
        <p:nvSpPr>
          <p:cNvPr id="526344" name="Line 8"/>
          <p:cNvSpPr>
            <a:spLocks noChangeShapeType="1"/>
          </p:cNvSpPr>
          <p:nvPr/>
        </p:nvSpPr>
        <p:spPr bwMode="auto">
          <a:xfrm>
            <a:off x="2667000" y="2895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6346" name="Line 10"/>
          <p:cNvSpPr>
            <a:spLocks noChangeShapeType="1"/>
          </p:cNvSpPr>
          <p:nvPr/>
        </p:nvSpPr>
        <p:spPr bwMode="auto">
          <a:xfrm>
            <a:off x="5334000" y="2895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~PP238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7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26347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Proxies in </a:t>
            </a:r>
            <a:r>
              <a:rPr lang="en-US" dirty="0" smtClean="0"/>
              <a:t>Everyday </a:t>
            </a:r>
            <a:r>
              <a:rPr lang="en-US" dirty="0"/>
              <a:t>A</a:t>
            </a:r>
            <a:r>
              <a:rPr lang="en-US" dirty="0" smtClean="0"/>
              <a:t>pps</a:t>
            </a:r>
            <a:endParaRPr lang="en-US" dirty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52600"/>
            <a:ext cx="82296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Proxies adding support for: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Logging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Collaboration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Cache data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Redirect to nearest server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Access </a:t>
            </a:r>
            <a:r>
              <a:rPr lang="en-US" sz="2400" dirty="0"/>
              <a:t>control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Assertions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Undo/redo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6" name="~PP148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5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9747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 Pattern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838200" y="1371600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04800" y="25146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AnUndoableBMISpreadsheet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894" y="20947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4648200" y="24384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AHistoryUndoer</a:t>
            </a:r>
            <a:endParaRPr lang="en-US" dirty="0"/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4572000" y="1295400"/>
            <a:ext cx="36576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ASetWeight</a:t>
            </a:r>
            <a:r>
              <a:rPr lang="en-US" dirty="0" smtClean="0"/>
              <a:t>(Height)Command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3124200" y="1524000"/>
            <a:ext cx="1446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5715794" y="20566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733800" y="2667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990600" y="4202668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Executer</a:t>
            </a:r>
            <a:endParaRPr lang="en-US" dirty="0"/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457200" y="52578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Undoable</a:t>
            </a:r>
            <a:endParaRPr lang="en-US" dirty="0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4800600" y="518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4724400" y="4126468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Undoable Command(s)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 rot="10800000">
            <a:off x="3276600" y="4355068"/>
            <a:ext cx="1446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3886200" y="54102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4724400" y="3581400"/>
            <a:ext cx="2667000" cy="5355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Undo and execute undoable method(s) </a:t>
            </a:r>
            <a:endParaRPr lang="en-US" dirty="0" smtClean="0"/>
          </a:p>
        </p:txBody>
      </p:sp>
      <p:sp>
        <p:nvSpPr>
          <p:cNvPr id="54" name="Rectangle 53"/>
          <p:cNvSpPr/>
          <p:nvPr/>
        </p:nvSpPr>
        <p:spPr>
          <a:xfrm>
            <a:off x="4648200" y="5562600"/>
            <a:ext cx="3048000" cy="7571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Chooses undo/redo command and invokes undo/execute on it</a:t>
            </a:r>
            <a:endParaRPr lang="en-US" dirty="0" smtClean="0"/>
          </a:p>
        </p:txBody>
      </p:sp>
      <p:cxnSp>
        <p:nvCxnSpPr>
          <p:cNvPr id="63" name="Straight Arrow Connector 62"/>
          <p:cNvCxnSpPr/>
          <p:nvPr/>
        </p:nvCxnSpPr>
        <p:spPr>
          <a:xfrm rot="5400000" flipH="1" flipV="1">
            <a:off x="1715294" y="49141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5400000" flipH="1" flipV="1">
            <a:off x="5868194" y="48760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990600" y="3655469"/>
            <a:ext cx="2514600" cy="5355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Defines executable methods</a:t>
            </a:r>
            <a:endParaRPr lang="en-US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457200" y="5638800"/>
            <a:ext cx="3657600" cy="9787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Provides proxy undoable methods that instantiate commands, and interacts with </a:t>
            </a:r>
            <a:r>
              <a:rPr lang="en-US" b="1" dirty="0" err="1" smtClean="0"/>
              <a:t>undoer</a:t>
            </a:r>
            <a:endParaRPr lang="en-US" dirty="0" smtClean="0"/>
          </a:p>
        </p:txBody>
      </p:sp>
      <p:pic>
        <p:nvPicPr>
          <p:cNvPr id="26" name="~PP334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7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56679" grpId="0" animBg="1"/>
      <p:bldP spid="30" grpId="0" animBg="1"/>
      <p:bldP spid="31" grpId="0" animBg="1"/>
      <p:bldP spid="42" grpId="0" animBg="1"/>
      <p:bldP spid="43" grpId="0" animBg="1"/>
      <p:bldP spid="45" grpId="0" animBg="1"/>
      <p:bldP spid="46" grpId="0" animBg="1"/>
      <p:bldP spid="53" grpId="0" animBg="1"/>
      <p:bldP spid="54" grpId="0" animBg="1"/>
      <p:bldP spid="6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Undoable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28956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04800" y="25146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AnUndoableBMISpreadsheet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894" y="20947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4648200" y="24384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AHistoryUndoer</a:t>
            </a:r>
            <a:endParaRPr lang="en-US" dirty="0"/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4572000" y="1295400"/>
            <a:ext cx="36576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ASetWeight</a:t>
            </a:r>
            <a:r>
              <a:rPr lang="en-US" dirty="0" smtClean="0"/>
              <a:t>(Height)Command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3124200" y="1524000"/>
            <a:ext cx="1446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5715794" y="20566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733800" y="2667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52400" y="1295400"/>
            <a:ext cx="30480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~PP107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990600" y="4202668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Executer</a:t>
            </a:r>
            <a:endParaRPr lang="en-US" dirty="0"/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457200" y="52578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Undoable</a:t>
            </a:r>
            <a:endParaRPr lang="en-US" dirty="0"/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4800600" y="518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4724400" y="4126468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Undoable Command(s)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 rot="10800000">
            <a:off x="3276600" y="4355068"/>
            <a:ext cx="1446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886200" y="54102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 flipH="1" flipV="1">
            <a:off x="1715294" y="49141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5400000" flipH="1" flipV="1">
            <a:off x="5868194" y="48760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18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</a:t>
            </a:r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28956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04800" y="25146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AnUndoableBMISpreadsheet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894" y="20947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4648200" y="24384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ALastCommandUndoer</a:t>
            </a:r>
            <a:endParaRPr lang="en-US" dirty="0"/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4572000" y="1295400"/>
            <a:ext cx="3657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ASetWeight</a:t>
            </a:r>
            <a:r>
              <a:rPr lang="en-US" dirty="0" smtClean="0"/>
              <a:t>(Height)Command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3124200" y="1524000"/>
            <a:ext cx="1446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5715794" y="20566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733800" y="2667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495800" y="2362200"/>
            <a:ext cx="30480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~PP48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990600" y="4202668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Executer</a:t>
            </a:r>
            <a:endParaRPr lang="en-US" dirty="0"/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457200" y="52578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Undoable</a:t>
            </a:r>
            <a:endParaRPr lang="en-US" dirty="0"/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4800600" y="518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4724400" y="4126468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Undoable Command(s)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10800000">
            <a:off x="3276600" y="4355068"/>
            <a:ext cx="1446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886200" y="54102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 flipH="1" flipV="1">
            <a:off x="1715294" y="49141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 flipH="1" flipV="1">
            <a:off x="5868194" y="48760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11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35" grpId="0" animBg="1"/>
      <p:bldP spid="36" grpId="0" animBg="1"/>
      <p:bldP spid="3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Everything But </a:t>
            </a:r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28956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04800" y="25146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AnUndoablePoint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894" y="20947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4648200" y="24384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ALastCommandUndoer</a:t>
            </a:r>
            <a:endParaRPr lang="en-US" dirty="0"/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4572000" y="1295400"/>
            <a:ext cx="36576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ASetX</a:t>
            </a:r>
            <a:r>
              <a:rPr lang="en-US" dirty="0" smtClean="0"/>
              <a:t>(Y)Command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3124200" y="1524000"/>
            <a:ext cx="1446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5715794" y="20566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733800" y="2667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28600" y="2438400"/>
            <a:ext cx="35814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52400" y="1295400"/>
            <a:ext cx="31242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419600" y="1219200"/>
            <a:ext cx="38862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990600" y="4202668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Executer</a:t>
            </a:r>
            <a:endParaRPr lang="en-US" dirty="0"/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457200" y="52578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Undoable</a:t>
            </a:r>
            <a:endParaRPr lang="en-US" dirty="0"/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4800600" y="518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4724400" y="4126468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Undoable Command(s)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rot="10800000">
            <a:off x="3276600" y="4355068"/>
            <a:ext cx="1446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886200" y="54102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 flipH="1" flipV="1">
            <a:off x="1715294" y="49141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5868194" y="48760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17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8" grpId="0" animBg="1"/>
      <p:bldP spid="40" grpId="0" animBg="1"/>
      <p:bldP spid="4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User Interface </a:t>
            </a:r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28956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04800" y="25146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AnUndoablePoint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894" y="20947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4648200" y="24384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ALastCommandUndoer</a:t>
            </a:r>
            <a:endParaRPr lang="en-US" dirty="0"/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4572000" y="1295400"/>
            <a:ext cx="36576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ASetX</a:t>
            </a:r>
            <a:r>
              <a:rPr lang="en-US" dirty="0" smtClean="0"/>
              <a:t>(Y)Command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3124200" y="1524000"/>
            <a:ext cx="1446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5715794" y="20566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733800" y="2667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28600" y="2438400"/>
            <a:ext cx="35814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52400" y="1295400"/>
            <a:ext cx="31242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419600" y="1219200"/>
            <a:ext cx="38862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457200" y="4648200"/>
            <a:ext cx="28956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28600" y="35052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AnUndoableBMISpreadsheet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1524794" y="42664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4419600" y="4648200"/>
            <a:ext cx="36576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ASetWeight</a:t>
            </a:r>
            <a:r>
              <a:rPr lang="en-US" dirty="0" smtClean="0"/>
              <a:t>(Height)Command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rot="5400000" flipH="1" flipV="1">
            <a:off x="3619500" y="2781300"/>
            <a:ext cx="990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>
            <a:off x="5144294" y="3771106"/>
            <a:ext cx="1905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352800" y="4800600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295400" y="5562600"/>
            <a:ext cx="1905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All  Objects in a UI share a single </a:t>
            </a:r>
            <a:r>
              <a:rPr lang="en-US" dirty="0" err="1" smtClean="0"/>
              <a:t>Undoer</a:t>
            </a:r>
            <a:endParaRPr lang="en-US" dirty="0"/>
          </a:p>
        </p:txBody>
      </p:sp>
      <p:pic>
        <p:nvPicPr>
          <p:cNvPr id="23" name="~PP47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 Pattern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838200" y="1371600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04800" y="25146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AnUndoableBMISpreadsheet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894" y="20947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4648200" y="24384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ALastCommandUndoer</a:t>
            </a:r>
            <a:endParaRPr lang="en-US" dirty="0"/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4572000" y="1295400"/>
            <a:ext cx="36576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ASetWeight</a:t>
            </a:r>
            <a:r>
              <a:rPr lang="en-US" dirty="0" smtClean="0"/>
              <a:t>(Height)Command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3124200" y="1524000"/>
            <a:ext cx="1446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5715794" y="20566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733800" y="2667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~PP113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990600" y="4202668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Executer</a:t>
            </a:r>
            <a:endParaRPr lang="en-US" dirty="0"/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457200" y="52578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Undoable</a:t>
            </a:r>
            <a:endParaRPr lang="en-US" dirty="0"/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4800600" y="518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4724400" y="4126468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Undoable Command(s)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rot="10800000">
            <a:off x="3276600" y="4355068"/>
            <a:ext cx="1446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886200" y="54102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1715294" y="49141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 flipH="1" flipV="1">
            <a:off x="5868194" y="48760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7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9" grpId="0" animBg="1"/>
      <p:bldP spid="33" grpId="0" animBg="1"/>
      <p:bldP spid="35" grpId="0" animBg="1"/>
      <p:bldP spid="3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Executing an Undoable Method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4724400"/>
            <a:ext cx="4038600" cy="75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Delegating </a:t>
            </a:r>
            <a:r>
              <a:rPr lang="en-US" dirty="0" err="1" smtClean="0"/>
              <a:t>setWeight</a:t>
            </a:r>
            <a:r>
              <a:rPr lang="en-US" dirty="0" smtClean="0"/>
              <a:t>() creates command and asks  </a:t>
            </a:r>
            <a:r>
              <a:rPr lang="en-US" dirty="0" err="1" smtClean="0"/>
              <a:t>undoer</a:t>
            </a:r>
            <a:r>
              <a:rPr lang="en-US" dirty="0" smtClean="0"/>
              <a:t> to execute it.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04800" y="990600"/>
            <a:ext cx="81534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.execute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ASetWeightCommand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endParaRPr lang="en-US" sz="2400" dirty="0" smtClean="0"/>
          </a:p>
        </p:txBody>
      </p:sp>
      <p:pic>
        <p:nvPicPr>
          <p:cNvPr id="8" name="~PP222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0" y="990600"/>
            <a:ext cx="81534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execute (Command c) {</a:t>
            </a:r>
          </a:p>
          <a:p>
            <a:pPr lvl="0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!=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historyList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 { </a:t>
            </a:r>
          </a:p>
          <a:p>
            <a:pPr lvl="0"/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historyList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.clear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 </a:t>
            </a:r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//ignore remaining undone commands</a:t>
            </a:r>
          </a:p>
          <a:p>
            <a:pPr lvl="0"/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0; </a:t>
            </a:r>
          </a:p>
          <a:p>
            <a:pPr lvl="0"/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c.execute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pPr lvl="0"/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historyList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(c);</a:t>
            </a:r>
          </a:p>
          <a:p>
            <a:pPr lvl="0"/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pPr lvl="0"/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Executing an Undoable Method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4724400"/>
            <a:ext cx="4038600" cy="75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Delegating </a:t>
            </a:r>
            <a:r>
              <a:rPr lang="en-US" dirty="0" err="1" smtClean="0"/>
              <a:t>setWeight</a:t>
            </a:r>
            <a:r>
              <a:rPr lang="en-US" dirty="0" smtClean="0"/>
              <a:t>() creates command and asks  </a:t>
            </a:r>
            <a:r>
              <a:rPr lang="en-US" dirty="0" err="1" smtClean="0"/>
              <a:t>undoer</a:t>
            </a:r>
            <a:r>
              <a:rPr lang="en-US" dirty="0" smtClean="0"/>
              <a:t> to execute it.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133600" y="5562600"/>
            <a:ext cx="40386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err="1" smtClean="0"/>
              <a:t>Undoer</a:t>
            </a:r>
            <a:r>
              <a:rPr lang="en-US" dirty="0" smtClean="0"/>
              <a:t> calls execute() in command.</a:t>
            </a:r>
          </a:p>
        </p:txBody>
      </p:sp>
      <p:pic>
        <p:nvPicPr>
          <p:cNvPr id="9" name="~PP189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 Initial State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29000" y="5181600"/>
            <a:ext cx="22860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Undo Initial State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19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Executing an Undoable Method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4724400"/>
            <a:ext cx="4038600" cy="75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Delegating </a:t>
            </a:r>
            <a:r>
              <a:rPr lang="en-US" dirty="0" err="1" smtClean="0"/>
              <a:t>setWeight</a:t>
            </a:r>
            <a:r>
              <a:rPr lang="en-US" dirty="0" smtClean="0"/>
              <a:t>() creates command and asks  </a:t>
            </a:r>
            <a:r>
              <a:rPr lang="en-US" dirty="0" err="1" smtClean="0"/>
              <a:t>undoer</a:t>
            </a:r>
            <a:r>
              <a:rPr lang="en-US" dirty="0" smtClean="0"/>
              <a:t> to execute it.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133600" y="5562600"/>
            <a:ext cx="40386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err="1" smtClean="0"/>
              <a:t>Undoer</a:t>
            </a:r>
            <a:r>
              <a:rPr lang="en-US" dirty="0" smtClean="0"/>
              <a:t> calls execute() in command.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6019800"/>
            <a:ext cx="4038600" cy="75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Command asks delegate to invoke() </a:t>
            </a:r>
            <a:r>
              <a:rPr lang="en-US" dirty="0" err="1" smtClean="0"/>
              <a:t>setWeight</a:t>
            </a:r>
            <a:r>
              <a:rPr lang="en-US" dirty="0" smtClean="0"/>
              <a:t>() with constructor parameter value 66.0.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990600"/>
            <a:ext cx="8153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ASetWeightCommand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Command {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oldWeight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ASetWeightCommand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oldWeight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.getWeight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execute()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oldWeight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400" dirty="0" smtClean="0"/>
          </a:p>
        </p:txBody>
      </p:sp>
      <p:pic>
        <p:nvPicPr>
          <p:cNvPr id="10" name="~PP16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Undoable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4267200"/>
            <a:ext cx="4038600" cy="53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Delegating undo asks </a:t>
            </a:r>
            <a:r>
              <a:rPr lang="en-US" dirty="0" err="1" smtClean="0"/>
              <a:t>undoer</a:t>
            </a:r>
            <a:r>
              <a:rPr lang="en-US" dirty="0" smtClean="0"/>
              <a:t> to execute undo.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04800" y="1143000"/>
            <a:ext cx="8153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.undo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endParaRPr lang="en-US" sz="2400" dirty="0" smtClean="0"/>
          </a:p>
        </p:txBody>
      </p:sp>
      <p:pic>
        <p:nvPicPr>
          <p:cNvPr id="8" name="~PP394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4267200"/>
            <a:ext cx="4038600" cy="53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Delegating undo asks </a:t>
            </a:r>
            <a:r>
              <a:rPr lang="en-US" dirty="0" err="1" smtClean="0"/>
              <a:t>undoer</a:t>
            </a:r>
            <a:r>
              <a:rPr lang="en-US" dirty="0" smtClean="0"/>
              <a:t> to execute undo.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33600" y="4953000"/>
            <a:ext cx="4038600" cy="75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err="1" smtClean="0"/>
              <a:t>Undoer</a:t>
            </a:r>
            <a:r>
              <a:rPr lang="en-US" dirty="0" smtClean="0"/>
              <a:t>  finds command object of last command and calls undo method of command object.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990600"/>
            <a:ext cx="81534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undo()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0)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	Command c =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historyList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c.undo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    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}</a:t>
            </a:r>
          </a:p>
        </p:txBody>
      </p:sp>
      <p:pic>
        <p:nvPicPr>
          <p:cNvPr id="9" name="~PP34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990600"/>
            <a:ext cx="8153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ASetWeightCommand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Command {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oldWeight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ASetWeightCommand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oldWeight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.getWeight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execute()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oldWeight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 Command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4267200"/>
            <a:ext cx="4038600" cy="53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Delegating undo asks </a:t>
            </a:r>
            <a:r>
              <a:rPr lang="en-US" dirty="0" err="1" smtClean="0"/>
              <a:t>undoer</a:t>
            </a:r>
            <a:r>
              <a:rPr lang="en-US" dirty="0" smtClean="0"/>
              <a:t> to execute undo.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33600" y="4953000"/>
            <a:ext cx="4038600" cy="75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err="1" smtClean="0"/>
              <a:t>Undoer</a:t>
            </a:r>
            <a:r>
              <a:rPr lang="en-US" dirty="0" smtClean="0"/>
              <a:t>  finds command object of last command and calls undo method of command object.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0" y="5867400"/>
            <a:ext cx="4038600" cy="75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Undo method of command object calls </a:t>
            </a:r>
            <a:r>
              <a:rPr lang="en-US" dirty="0" err="1" smtClean="0"/>
              <a:t>setWeight</a:t>
            </a:r>
            <a:r>
              <a:rPr lang="en-US" dirty="0" smtClean="0"/>
              <a:t>() method of delegate with old value of weight: 75.0</a:t>
            </a:r>
          </a:p>
        </p:txBody>
      </p:sp>
      <p:pic>
        <p:nvPicPr>
          <p:cNvPr id="10" name="~PP24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 Effect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5181600"/>
            <a:ext cx="40386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command undone.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71775"/>
            <a:ext cx="3752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148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Undoable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71775"/>
            <a:ext cx="3752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133600" y="4267200"/>
            <a:ext cx="4038600" cy="53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Delegating redo asks </a:t>
            </a:r>
            <a:r>
              <a:rPr lang="en-US" dirty="0" err="1" smtClean="0"/>
              <a:t>undoer</a:t>
            </a:r>
            <a:r>
              <a:rPr lang="en-US" dirty="0" smtClean="0"/>
              <a:t> to execute redo.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1447800"/>
            <a:ext cx="8153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redo()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undoer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.redo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400" dirty="0" smtClean="0"/>
          </a:p>
        </p:txBody>
      </p:sp>
      <p:pic>
        <p:nvPicPr>
          <p:cNvPr id="9" name="~PP38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Undoer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71775"/>
            <a:ext cx="3752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133600" y="4267200"/>
            <a:ext cx="4038600" cy="53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Delegating redo asks </a:t>
            </a:r>
            <a:r>
              <a:rPr lang="en-US" dirty="0" err="1" smtClean="0"/>
              <a:t>undoer</a:t>
            </a:r>
            <a:r>
              <a:rPr lang="en-US" dirty="0" smtClean="0"/>
              <a:t> to execute redo.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4953000"/>
            <a:ext cx="4038600" cy="75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err="1" smtClean="0"/>
              <a:t>Undoer</a:t>
            </a:r>
            <a:r>
              <a:rPr lang="en-US" dirty="0" smtClean="0"/>
              <a:t>  finds last undone command object  and calls execute method of command object.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838200"/>
            <a:ext cx="8382000" cy="190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redo()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historyList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Command c =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historyList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c.execute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nextCommandIndex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}</a:t>
            </a:r>
          </a:p>
        </p:txBody>
      </p:sp>
      <p:pic>
        <p:nvPicPr>
          <p:cNvPr id="10" name="~PP34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Command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5575" y="2771775"/>
            <a:ext cx="3752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133600" y="4267200"/>
            <a:ext cx="4038600" cy="53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Delegating redo asks </a:t>
            </a:r>
            <a:r>
              <a:rPr lang="en-US" dirty="0" err="1" smtClean="0"/>
              <a:t>undoer</a:t>
            </a:r>
            <a:r>
              <a:rPr lang="en-US" dirty="0" smtClean="0"/>
              <a:t> to execute redo.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4953000"/>
            <a:ext cx="4038600" cy="75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err="1" smtClean="0"/>
              <a:t>Undoer</a:t>
            </a:r>
            <a:r>
              <a:rPr lang="en-US" dirty="0" smtClean="0"/>
              <a:t>  finds last undone command object  and calls redo method of command object.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3600" y="5867400"/>
            <a:ext cx="4038600" cy="97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Redo method of command object calls </a:t>
            </a:r>
            <a:r>
              <a:rPr lang="en-US" dirty="0" err="1" smtClean="0"/>
              <a:t>setWeight</a:t>
            </a:r>
            <a:r>
              <a:rPr lang="en-US" dirty="0" smtClean="0"/>
              <a:t>() method of delegate with its constrictor parameter value : 66.0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990600"/>
            <a:ext cx="8153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ASetWeightCommand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Command {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oldWeight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ASetWeightCommand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oldWeight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.getWeight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execute()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undo() {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oldWeight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24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553200" y="4953000"/>
            <a:ext cx="2286000" cy="97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Execute method of same command object executed multiple times!</a:t>
            </a:r>
          </a:p>
        </p:txBody>
      </p:sp>
      <p:pic>
        <p:nvPicPr>
          <p:cNvPr id="13" name="~PP107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5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Redo Effect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5181600"/>
            <a:ext cx="40386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Last undone command </a:t>
            </a:r>
            <a:r>
              <a:rPr lang="en-US" dirty="0" err="1" smtClean="0"/>
              <a:t>reexecuted</a:t>
            </a:r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71775"/>
            <a:ext cx="3752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48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4" name="~PP7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Cannot Always Undo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95600" y="5181600"/>
            <a:ext cx="2895600" cy="53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If no command executed, undo does nothing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157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Inheritance-based Proxy </a:t>
            </a:r>
            <a:r>
              <a:rPr lang="en-US" dirty="0"/>
              <a:t>Pattern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838200" y="1371600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5105400" y="13716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3352800" y="1143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implements</a:t>
            </a: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04800" y="30480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AnUndoableBMISpreadsheet</a:t>
            </a:r>
            <a:endParaRPr lang="en-US" dirty="0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1066800" y="2133600"/>
            <a:ext cx="7620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IS-A</a:t>
            </a:r>
          </a:p>
        </p:txBody>
      </p:sp>
      <p:sp>
        <p:nvSpPr>
          <p:cNvPr id="156687" name="Text Box 15"/>
          <p:cNvSpPr txBox="1">
            <a:spLocks noChangeArrowheads="1"/>
          </p:cNvSpPr>
          <p:nvPr/>
        </p:nvSpPr>
        <p:spPr bwMode="auto">
          <a:xfrm>
            <a:off x="2743200" y="1905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00400" y="16002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1296194" y="2361406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56676" idx="2"/>
          </p:cNvCxnSpPr>
          <p:nvPr/>
        </p:nvCxnSpPr>
        <p:spPr>
          <a:xfrm flipV="1">
            <a:off x="1905000" y="1740932"/>
            <a:ext cx="4229100" cy="12308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066800" y="4355068"/>
            <a:ext cx="1752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Subject Class</a:t>
            </a:r>
            <a:endParaRPr lang="en-US" dirty="0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105400" y="4355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Subject Interface</a:t>
            </a:r>
            <a:endParaRPr lang="en-US" dirty="0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066800" y="5943600"/>
            <a:ext cx="1828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Proxy Class</a:t>
            </a:r>
            <a:endParaRPr lang="en-US" dirty="0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066800" y="5117068"/>
            <a:ext cx="7620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IS-A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2743200" y="4888468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819400" y="4572000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1296194" y="5344874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3" idx="2"/>
          </p:cNvCxnSpPr>
          <p:nvPr/>
        </p:nvCxnSpPr>
        <p:spPr>
          <a:xfrm flipV="1">
            <a:off x="1905000" y="4724400"/>
            <a:ext cx="4229100" cy="1230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~PP8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Delegation-based Proxy </a:t>
            </a:r>
            <a:r>
              <a:rPr lang="en-US" dirty="0"/>
              <a:t>Pattern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838200" y="1371600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5105400" y="13716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3352800" y="1143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implements</a:t>
            </a: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04800" y="30480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AnUndoableBMISpreadsheet</a:t>
            </a:r>
            <a:endParaRPr lang="en-US" dirty="0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838200" y="2133600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156687" name="Text Box 15"/>
          <p:cNvSpPr txBox="1">
            <a:spLocks noChangeArrowheads="1"/>
          </p:cNvSpPr>
          <p:nvPr/>
        </p:nvSpPr>
        <p:spPr bwMode="auto">
          <a:xfrm>
            <a:off x="2743200" y="1905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00400" y="16002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1296194" y="2361406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38200" y="4355068"/>
            <a:ext cx="2133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Subject Class</a:t>
            </a:r>
            <a:endParaRPr lang="en-US" dirty="0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105400" y="4355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Subject Interface</a:t>
            </a:r>
            <a:endParaRPr lang="en-US" dirty="0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066800" y="5943600"/>
            <a:ext cx="1828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Proxy Class</a:t>
            </a:r>
            <a:endParaRPr lang="en-US" dirty="0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62000" y="5117068"/>
            <a:ext cx="10668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2743200" y="4888468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819400" y="4572000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1296194" y="5344874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3" idx="2"/>
          </p:cNvCxnSpPr>
          <p:nvPr/>
        </p:nvCxnSpPr>
        <p:spPr>
          <a:xfrm flipV="1">
            <a:off x="1905000" y="4724400"/>
            <a:ext cx="4229100" cy="1230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410200" y="5257800"/>
            <a:ext cx="228600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Works for all implementations of Subject Interface (e.g. Web Server)</a:t>
            </a:r>
            <a:endParaRPr lang="en-US" dirty="0"/>
          </a:p>
        </p:txBody>
      </p:sp>
      <p:pic>
        <p:nvPicPr>
          <p:cNvPr id="21" name="~PP1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Inheritance-based Proxy </a:t>
            </a:r>
            <a:r>
              <a:rPr lang="en-US" dirty="0"/>
              <a:t>Pattern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2895600" y="1524000"/>
            <a:ext cx="22860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Adding proxy functionality to subject class</a:t>
            </a:r>
            <a:endParaRPr lang="en-US" dirty="0"/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895600" y="3276600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Inheriting Proxy</a:t>
            </a:r>
            <a:endParaRPr lang="en-US" dirty="0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895600" y="4648200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Delegating Proxy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-343694" y="3390900"/>
            <a:ext cx="3582194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4839494" y="3390106"/>
            <a:ext cx="3429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6200000">
            <a:off x="70366" y="30538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Ease of coding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 rot="5400000">
            <a:off x="5594865" y="339673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Modularity Distribution</a:t>
            </a:r>
            <a:endParaRPr lang="en-US" dirty="0"/>
          </a:p>
        </p:txBody>
      </p:sp>
      <p:pic>
        <p:nvPicPr>
          <p:cNvPr id="10" name="~PP328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Based Commands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457200" y="137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AHistoryUndoer</a:t>
            </a:r>
            <a:endParaRPr lang="en-US" dirty="0"/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3352800" y="1143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457200" y="3048000"/>
            <a:ext cx="2971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ASetWeightCommand</a:t>
            </a:r>
            <a:endParaRPr lang="en-US" dirty="0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1828800" y="2133600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00400" y="15240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1219994" y="2361406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5181600" y="1295400"/>
            <a:ext cx="12192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5334000" y="3048000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Command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429000" y="3276600"/>
            <a:ext cx="1905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457200" y="4278868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Command Invoker</a:t>
            </a:r>
            <a:endParaRPr lang="en-US" dirty="0"/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457200" y="5955268"/>
            <a:ext cx="2819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Command Class</a:t>
            </a:r>
            <a:endParaRPr lang="en-US" dirty="0"/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1828800" y="5040868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276600" y="44958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1219994" y="5268674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5181600" y="4202668"/>
            <a:ext cx="21336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Command Invoker Interface</a:t>
            </a:r>
            <a:endParaRPr lang="en-US" dirty="0"/>
          </a:p>
        </p:txBody>
      </p:sp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5181600" y="5955268"/>
            <a:ext cx="2438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Command Interface</a:t>
            </a:r>
            <a:endParaRPr lang="en-US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3276600" y="6172200"/>
            <a:ext cx="1905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3352800" y="27432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55" name="Text Box 6"/>
          <p:cNvSpPr txBox="1">
            <a:spLocks noChangeArrowheads="1"/>
          </p:cNvSpPr>
          <p:nvPr/>
        </p:nvSpPr>
        <p:spPr bwMode="auto">
          <a:xfrm>
            <a:off x="3505200" y="39624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3657600" y="5715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pic>
        <p:nvPicPr>
          <p:cNvPr id="23" name="~PP13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Based Commands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457200" y="137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457200" y="3048000"/>
            <a:ext cx="3505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AShuttleAnimationCommand</a:t>
            </a:r>
            <a:endParaRPr lang="en-US" dirty="0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1828800" y="2133600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1219994" y="2361406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5181600" y="3048000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Runnable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038600" y="32766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457200" y="4278868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Command Invoker</a:t>
            </a:r>
            <a:endParaRPr lang="en-US" dirty="0"/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457200" y="5955268"/>
            <a:ext cx="2819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Command Class</a:t>
            </a:r>
            <a:endParaRPr lang="en-US" dirty="0"/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1828800" y="5040868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276600" y="44958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1219994" y="5268674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5181600" y="4202668"/>
            <a:ext cx="21336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Command Invoker Interface</a:t>
            </a:r>
            <a:endParaRPr lang="en-US" dirty="0"/>
          </a:p>
        </p:txBody>
      </p:sp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5181600" y="5955268"/>
            <a:ext cx="2438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Command Interface</a:t>
            </a:r>
            <a:endParaRPr lang="en-US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3276600" y="6172200"/>
            <a:ext cx="1905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3733800" y="2667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55" name="Text Box 6"/>
          <p:cNvSpPr txBox="1">
            <a:spLocks noChangeArrowheads="1"/>
          </p:cNvSpPr>
          <p:nvPr/>
        </p:nvSpPr>
        <p:spPr bwMode="auto">
          <a:xfrm>
            <a:off x="3505200" y="39624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3657600" y="5715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pic>
        <p:nvPicPr>
          <p:cNvPr id="20" name="~PP284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Inheritance Based Commands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457200" y="137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457200" y="3048000"/>
            <a:ext cx="3505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AShuttleAnimationCommand</a:t>
            </a:r>
            <a:endParaRPr lang="en-US" dirty="0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1905000" y="2133600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1296194" y="2437606"/>
            <a:ext cx="1219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876800" y="1371600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Runnable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276600" y="1598612"/>
            <a:ext cx="1524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457200" y="4278868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Command Invoker</a:t>
            </a:r>
            <a:endParaRPr lang="en-US" dirty="0"/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457200" y="5955268"/>
            <a:ext cx="2819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Command Class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276600" y="44958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5257800" y="4202668"/>
            <a:ext cx="25908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Command and Command Invoker Interface</a:t>
            </a:r>
            <a:endParaRPr lang="en-US" dirty="0"/>
          </a:p>
        </p:txBody>
      </p:sp>
      <p:sp>
        <p:nvSpPr>
          <p:cNvPr id="55" name="Text Box 6"/>
          <p:cNvSpPr txBox="1">
            <a:spLocks noChangeArrowheads="1"/>
          </p:cNvSpPr>
          <p:nvPr/>
        </p:nvSpPr>
        <p:spPr bwMode="auto">
          <a:xfrm>
            <a:off x="3505200" y="39624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905000" y="5029200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1296194" y="5333206"/>
            <a:ext cx="1219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57800" y="5657671"/>
            <a:ext cx="22860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Old but convenient and  inflexible way of implementing threads</a:t>
            </a:r>
            <a:endParaRPr lang="en-US" dirty="0"/>
          </a:p>
        </p:txBody>
      </p:sp>
      <p:pic>
        <p:nvPicPr>
          <p:cNvPr id="18" name="~PP12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3" name="~PP289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Command Objects in </a:t>
            </a:r>
            <a:r>
              <a:rPr lang="en-US" dirty="0"/>
              <a:t>E</a:t>
            </a:r>
            <a:r>
              <a:rPr lang="en-US" dirty="0" smtClean="0"/>
              <a:t>veryday </a:t>
            </a:r>
            <a:r>
              <a:rPr lang="en-US" dirty="0"/>
              <a:t>A</a:t>
            </a:r>
            <a:r>
              <a:rPr lang="en-US" dirty="0" smtClean="0"/>
              <a:t>pps</a:t>
            </a:r>
            <a:endParaRPr lang="en-US" dirty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52600"/>
            <a:ext cx="82296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Thread: </a:t>
            </a:r>
            <a:r>
              <a:rPr lang="en-US" sz="2800" dirty="0" err="1" smtClean="0"/>
              <a:t>Runnables</a:t>
            </a: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Undo/Redo: Undoable Command Object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Animating vs. Updating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general, a method that performs the animation steps and a method that changes the value of some animating property may be in different classes:</a:t>
            </a:r>
          </a:p>
          <a:p>
            <a:pPr lvl="1"/>
            <a:r>
              <a:rPr lang="en-US" sz="2400" dirty="0" err="1" smtClean="0"/>
              <a:t>AnAnimatingShuttleLocation</a:t>
            </a:r>
            <a:endParaRPr lang="en-US" sz="2400" dirty="0" smtClean="0"/>
          </a:p>
          <a:p>
            <a:pPr lvl="1"/>
            <a:r>
              <a:rPr lang="en-US" sz="2400" dirty="0" err="1" smtClean="0"/>
              <a:t>ALabel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Method Parameters in Java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200400"/>
            <a:ext cx="2819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Objects include methods and data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2057400"/>
            <a:ext cx="3124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Java does not allow method parameters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505200" y="1981200"/>
            <a:ext cx="5181600" cy="3352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Object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657600" y="2297668"/>
            <a:ext cx="15240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Method 1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010400" y="2286000"/>
            <a:ext cx="1600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Variable 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086600" y="4572000"/>
            <a:ext cx="1600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Parameter 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581400" y="4267200"/>
            <a:ext cx="1219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Method 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010400" y="2971800"/>
            <a:ext cx="1600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Variable 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Redo Initial State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95600" y="5181600"/>
            <a:ext cx="2895600" cy="53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If no command executed, undo does nothing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27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8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505200" y="1981200"/>
            <a:ext cx="5181600" cy="3352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Object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Command Object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2297668"/>
            <a:ext cx="2667000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Parameterless</a:t>
            </a:r>
            <a:r>
              <a:rPr lang="en-US" dirty="0" smtClean="0"/>
              <a:t> method that calls method to be called.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10400" y="2286000"/>
            <a:ext cx="1600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Parameter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86600" y="3581400"/>
            <a:ext cx="1600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Parameter 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81400" y="4267200"/>
            <a:ext cx="3276600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Constructor takes parameters of  method to be called and target.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10400" y="2971800"/>
            <a:ext cx="1600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Parameter 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34200" y="4191000"/>
            <a:ext cx="17526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Object on which method is to be called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2400" y="2133600"/>
            <a:ext cx="28194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When  a method m1 wants to pass method m2 to method m3, it </a:t>
            </a:r>
            <a:r>
              <a:rPr lang="en-US" dirty="0" err="1" smtClean="0"/>
              <a:t>passedsa</a:t>
            </a:r>
            <a:r>
              <a:rPr lang="en-US" dirty="0" smtClean="0"/>
              <a:t> command object for the method m2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396240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When method m3 wants to call m2 on object o, it  passes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Method Parameters in Java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3048000"/>
            <a:ext cx="5791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Objects include methods and data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43000" y="1905000"/>
            <a:ext cx="5715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Java does not allow method parameters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4114800"/>
            <a:ext cx="5791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Instead of passing a method, pass a command object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5181600"/>
            <a:ext cx="4876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Command object = method + parameters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Undoer</a:t>
            </a:r>
            <a:r>
              <a:rPr lang="en-US" dirty="0" smtClean="0"/>
              <a:t> </a:t>
            </a:r>
            <a:r>
              <a:rPr lang="en-US" dirty="0" err="1" smtClean="0"/>
              <a:t>BMISpreadsheet</a:t>
            </a:r>
            <a:r>
              <a:rPr lang="en-US" dirty="0" smtClean="0"/>
              <a:t> Separation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Can use </a:t>
            </a:r>
            <a:r>
              <a:rPr lang="en-US" dirty="0" err="1" smtClean="0"/>
              <a:t>BMISpreadsheet</a:t>
            </a:r>
            <a:r>
              <a:rPr lang="en-US" dirty="0" smtClean="0"/>
              <a:t> with different </a:t>
            </a:r>
            <a:r>
              <a:rPr lang="en-US" dirty="0" err="1" smtClean="0"/>
              <a:t>undoer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Can use </a:t>
            </a:r>
            <a:r>
              <a:rPr lang="en-US" dirty="0" err="1" smtClean="0"/>
              <a:t>undoer</a:t>
            </a:r>
            <a:r>
              <a:rPr lang="en-US" dirty="0" smtClean="0"/>
              <a:t> with different object.</a:t>
            </a:r>
          </a:p>
          <a:p>
            <a:r>
              <a:rPr lang="en-US" dirty="0" smtClean="0"/>
              <a:t>Can use </a:t>
            </a:r>
            <a:r>
              <a:rPr lang="en-US" dirty="0" err="1" smtClean="0"/>
              <a:t>undoer</a:t>
            </a:r>
            <a:r>
              <a:rPr lang="en-US" dirty="0" smtClean="0"/>
              <a:t> with multiple objects in a single user interface.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43" name="Rectangle 7"/>
          <p:cNvSpPr>
            <a:spLocks noChangeArrowheads="1"/>
          </p:cNvSpPr>
          <p:nvPr/>
        </p:nvSpPr>
        <p:spPr bwMode="auto">
          <a:xfrm>
            <a:off x="3505200" y="2667000"/>
            <a:ext cx="18288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PROXY</a:t>
            </a:r>
            <a:endParaRPr lang="en-US" dirty="0"/>
          </a:p>
        </p:txBody>
      </p:sp>
      <p:sp>
        <p:nvSpPr>
          <p:cNvPr id="5263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3657600"/>
            <a:ext cx="7848600" cy="3200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Proxy  is a class that sits between a client and subject class.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Proxy is a stand-in for real subject.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Methods called in subject through proxy methods,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 proxy method does not change the behavior of subject method</a:t>
            </a:r>
            <a:endParaRPr lang="en-US" sz="25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A proxy adds subject-independent functionality – which is independent of specific subject.</a:t>
            </a:r>
          </a:p>
          <a:p>
            <a:pPr lvl="1">
              <a:lnSpc>
                <a:spcPct val="90000"/>
              </a:lnSpc>
            </a:pPr>
            <a:r>
              <a:rPr lang="en-US" sz="2500" dirty="0" smtClean="0"/>
              <a:t>The interface of functionality is independent of subject interface (undo/redo)</a:t>
            </a:r>
          </a:p>
          <a:p>
            <a:pPr lvl="1">
              <a:lnSpc>
                <a:spcPct val="90000"/>
              </a:lnSpc>
            </a:pPr>
            <a:r>
              <a:rPr lang="en-US" sz="2500" dirty="0" smtClean="0"/>
              <a:t>The implementation may not be (required subject-specific commands)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26339" name="Text Box 3"/>
          <p:cNvSpPr txBox="1">
            <a:spLocks noChangeArrowheads="1"/>
          </p:cNvSpPr>
          <p:nvPr/>
        </p:nvSpPr>
        <p:spPr bwMode="auto">
          <a:xfrm>
            <a:off x="838200" y="2667000"/>
            <a:ext cx="1905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client</a:t>
            </a:r>
          </a:p>
        </p:txBody>
      </p:sp>
      <p:sp>
        <p:nvSpPr>
          <p:cNvPr id="526340" name="Text Box 4"/>
          <p:cNvSpPr txBox="1">
            <a:spLocks noChangeArrowheads="1"/>
          </p:cNvSpPr>
          <p:nvPr/>
        </p:nvSpPr>
        <p:spPr bwMode="auto">
          <a:xfrm>
            <a:off x="6172200" y="2667000"/>
            <a:ext cx="1905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526341" name="Text Box 5"/>
          <p:cNvSpPr txBox="1">
            <a:spLocks noChangeArrowheads="1"/>
          </p:cNvSpPr>
          <p:nvPr/>
        </p:nvSpPr>
        <p:spPr bwMode="auto">
          <a:xfrm>
            <a:off x="3505200" y="2667000"/>
            <a:ext cx="18288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proxy</a:t>
            </a:r>
            <a:endParaRPr lang="en-US" dirty="0"/>
          </a:p>
        </p:txBody>
      </p:sp>
      <p:sp>
        <p:nvSpPr>
          <p:cNvPr id="526344" name="Line 8"/>
          <p:cNvSpPr>
            <a:spLocks noChangeShapeType="1"/>
          </p:cNvSpPr>
          <p:nvPr/>
        </p:nvSpPr>
        <p:spPr bwMode="auto">
          <a:xfrm>
            <a:off x="2667000" y="2895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6346" name="Line 10"/>
          <p:cNvSpPr>
            <a:spLocks noChangeShapeType="1"/>
          </p:cNvSpPr>
          <p:nvPr/>
        </p:nvSpPr>
        <p:spPr bwMode="auto">
          <a:xfrm>
            <a:off x="5334000" y="2895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~PP203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1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26347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43" name="Rectangle 7"/>
          <p:cNvSpPr>
            <a:spLocks noChangeArrowheads="1"/>
          </p:cNvSpPr>
          <p:nvPr/>
        </p:nvSpPr>
        <p:spPr bwMode="auto">
          <a:xfrm>
            <a:off x="3505200" y="2667000"/>
            <a:ext cx="18288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PROXY</a:t>
            </a:r>
            <a:endParaRPr lang="en-US" dirty="0"/>
          </a:p>
        </p:txBody>
      </p:sp>
      <p:sp>
        <p:nvSpPr>
          <p:cNvPr id="5263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3657600"/>
            <a:ext cx="7848600" cy="3200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Proxy  is a class that sits between a client and subject class.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Proxy is a stand-in for real subject.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Methods called in subject through proxy methods,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 proxy method does not change the behavior of subject method</a:t>
            </a:r>
            <a:endParaRPr lang="en-US" sz="25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A proxy adds functionality – which is independent of specific subject.</a:t>
            </a:r>
          </a:p>
          <a:p>
            <a:pPr lvl="1">
              <a:lnSpc>
                <a:spcPct val="90000"/>
              </a:lnSpc>
            </a:pPr>
            <a:r>
              <a:rPr lang="en-US" sz="2500" dirty="0" smtClean="0"/>
              <a:t>The interface of functionality is independent of subject interface (undo/redo)</a:t>
            </a:r>
          </a:p>
          <a:p>
            <a:pPr lvl="1">
              <a:lnSpc>
                <a:spcPct val="90000"/>
              </a:lnSpc>
            </a:pPr>
            <a:r>
              <a:rPr lang="en-US" sz="2500" dirty="0" smtClean="0"/>
              <a:t>The implementation may not be (required subject-specific commands)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26339" name="Text Box 3"/>
          <p:cNvSpPr txBox="1">
            <a:spLocks noChangeArrowheads="1"/>
          </p:cNvSpPr>
          <p:nvPr/>
        </p:nvSpPr>
        <p:spPr bwMode="auto">
          <a:xfrm>
            <a:off x="838200" y="2667000"/>
            <a:ext cx="1905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client</a:t>
            </a:r>
          </a:p>
        </p:txBody>
      </p:sp>
      <p:sp>
        <p:nvSpPr>
          <p:cNvPr id="526340" name="Text Box 4"/>
          <p:cNvSpPr txBox="1">
            <a:spLocks noChangeArrowheads="1"/>
          </p:cNvSpPr>
          <p:nvPr/>
        </p:nvSpPr>
        <p:spPr bwMode="auto">
          <a:xfrm>
            <a:off x="6172200" y="2667000"/>
            <a:ext cx="1905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526341" name="Text Box 5"/>
          <p:cNvSpPr txBox="1">
            <a:spLocks noChangeArrowheads="1"/>
          </p:cNvSpPr>
          <p:nvPr/>
        </p:nvSpPr>
        <p:spPr bwMode="auto">
          <a:xfrm>
            <a:off x="3505200" y="2667000"/>
            <a:ext cx="18288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proxy</a:t>
            </a:r>
            <a:endParaRPr lang="en-US" dirty="0"/>
          </a:p>
        </p:txBody>
      </p:sp>
      <p:sp>
        <p:nvSpPr>
          <p:cNvPr id="526344" name="Line 8"/>
          <p:cNvSpPr>
            <a:spLocks noChangeShapeType="1"/>
          </p:cNvSpPr>
          <p:nvPr/>
        </p:nvSpPr>
        <p:spPr bwMode="auto">
          <a:xfrm>
            <a:off x="2667000" y="2895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6346" name="Line 10"/>
          <p:cNvSpPr>
            <a:spLocks noChangeShapeType="1"/>
          </p:cNvSpPr>
          <p:nvPr/>
        </p:nvSpPr>
        <p:spPr bwMode="auto">
          <a:xfrm>
            <a:off x="5334000" y="2895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~PP203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1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26347" grpId="0" build="p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Undoer</a:t>
            </a:r>
            <a:r>
              <a:rPr lang="en-US" dirty="0" smtClean="0"/>
              <a:t>/Undoable Separation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609600" y="137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ALastCommandUndoer</a:t>
            </a:r>
            <a:endParaRPr lang="en-US" dirty="0"/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5334000" y="30480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3352800" y="1143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04800" y="30480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AnUndoableBMISpreadsheet</a:t>
            </a:r>
            <a:endParaRPr lang="en-US" dirty="0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838200" y="2133600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156687" name="Text Box 15"/>
          <p:cNvSpPr txBox="1">
            <a:spLocks noChangeArrowheads="1"/>
          </p:cNvSpPr>
          <p:nvPr/>
        </p:nvSpPr>
        <p:spPr bwMode="auto">
          <a:xfrm>
            <a:off x="3810000" y="2667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52800" y="15240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1296194" y="2361406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33800" y="32004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38200" y="4355068"/>
            <a:ext cx="1981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Undoer</a:t>
            </a:r>
            <a:r>
              <a:rPr lang="en-US" dirty="0" smtClean="0"/>
              <a:t> Class</a:t>
            </a:r>
            <a:endParaRPr lang="en-US" dirty="0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257800" y="4355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Undoer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838200" y="59436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Undoable Class</a:t>
            </a:r>
            <a:endParaRPr lang="en-US" dirty="0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62000" y="5117068"/>
            <a:ext cx="10668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124200" y="4114800"/>
            <a:ext cx="18288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implements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819400" y="4572000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1296194" y="5344874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5334000" y="1295400"/>
            <a:ext cx="12192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5257800" y="6031468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Undoable Interface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895600" y="6170612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3124200" y="5715000"/>
            <a:ext cx="18288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implements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the </a:t>
            </a:r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609600" y="137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AHistoryUndoer</a:t>
            </a:r>
            <a:endParaRPr lang="en-US" dirty="0"/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5334000" y="30480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3352800" y="1143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04800" y="30480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AnUndoableBMISpreadsheet</a:t>
            </a:r>
            <a:endParaRPr lang="en-US" dirty="0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838200" y="2133600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156687" name="Text Box 15"/>
          <p:cNvSpPr txBox="1">
            <a:spLocks noChangeArrowheads="1"/>
          </p:cNvSpPr>
          <p:nvPr/>
        </p:nvSpPr>
        <p:spPr bwMode="auto">
          <a:xfrm>
            <a:off x="3810000" y="2667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52800" y="15240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1296194" y="2361406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33800" y="32004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38200" y="4355068"/>
            <a:ext cx="1981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Undoer</a:t>
            </a:r>
            <a:r>
              <a:rPr lang="en-US" dirty="0" smtClean="0"/>
              <a:t> Class 2</a:t>
            </a:r>
            <a:endParaRPr lang="en-US" dirty="0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257800" y="4355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Undoer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838200" y="59436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Undoable Class</a:t>
            </a:r>
            <a:endParaRPr lang="en-US" dirty="0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62000" y="5117068"/>
            <a:ext cx="10668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124200" y="4114800"/>
            <a:ext cx="18288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implements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819400" y="4572000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1296194" y="5344874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5334000" y="1295400"/>
            <a:ext cx="12192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5257800" y="6031468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Undoable Interface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895600" y="6170612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3124200" y="5715000"/>
            <a:ext cx="18288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implements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the </a:t>
            </a:r>
            <a:r>
              <a:rPr lang="en-US" dirty="0" err="1" smtClean="0"/>
              <a:t>Undoablle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609600" y="137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AHistoryUndoer</a:t>
            </a:r>
            <a:endParaRPr lang="en-US" dirty="0"/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5334000" y="30480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3352800" y="1143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04800" y="30480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AnUndoablecartesianPoint</a:t>
            </a:r>
            <a:endParaRPr lang="en-US" dirty="0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838200" y="2133600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156687" name="Text Box 15"/>
          <p:cNvSpPr txBox="1">
            <a:spLocks noChangeArrowheads="1"/>
          </p:cNvSpPr>
          <p:nvPr/>
        </p:nvSpPr>
        <p:spPr bwMode="auto">
          <a:xfrm>
            <a:off x="3810000" y="2667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52800" y="15240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1296194" y="2361406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33800" y="32004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38200" y="4355068"/>
            <a:ext cx="1981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Undoer</a:t>
            </a:r>
            <a:r>
              <a:rPr lang="en-US" dirty="0" smtClean="0"/>
              <a:t> Class</a:t>
            </a:r>
            <a:endParaRPr lang="en-US" dirty="0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257800" y="4355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Undoer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838200" y="59436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Undoable Class 2 </a:t>
            </a:r>
            <a:endParaRPr lang="en-US" dirty="0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62000" y="5117068"/>
            <a:ext cx="10668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124200" y="4114800"/>
            <a:ext cx="18288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implements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819400" y="4572000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1296194" y="5344874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5334000" y="1295400"/>
            <a:ext cx="12192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5257800" y="6031468"/>
            <a:ext cx="2438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Undoable Interface 2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895600" y="6170612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3124200" y="5715000"/>
            <a:ext cx="18288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implements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</a:t>
            </a:r>
            <a:r>
              <a:rPr lang="en-US" dirty="0" err="1" smtClean="0"/>
              <a:t>Undoables</a:t>
            </a:r>
            <a:r>
              <a:rPr lang="en-US" dirty="0" smtClean="0"/>
              <a:t> Per </a:t>
            </a:r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609600" y="137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AHistoryUndoer</a:t>
            </a:r>
            <a:endParaRPr lang="en-US" dirty="0"/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3352800" y="1143000"/>
            <a:ext cx="1828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04800" y="30480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AnUndoablecartesianPoint</a:t>
            </a:r>
            <a:endParaRPr lang="en-US" dirty="0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838200" y="2133600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52800" y="15240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1296194" y="2361406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38200" y="4355068"/>
            <a:ext cx="1981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Undoer</a:t>
            </a:r>
            <a:r>
              <a:rPr lang="en-US" dirty="0" smtClean="0"/>
              <a:t> Class</a:t>
            </a:r>
            <a:endParaRPr lang="en-US" dirty="0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257800" y="4355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Undoer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838200" y="59436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Undoable Class 2 </a:t>
            </a:r>
            <a:endParaRPr lang="en-US" dirty="0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62000" y="5117068"/>
            <a:ext cx="10668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124200" y="4114800"/>
            <a:ext cx="18288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implements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819400" y="4572000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1296194" y="5344874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5334000" y="1295400"/>
            <a:ext cx="12192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Undoer</a:t>
            </a:r>
            <a:endParaRPr lang="en-US" dirty="0"/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191000" y="30480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AnUndoableBMISpreadsheet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9" idx="0"/>
          </p:cNvCxnSpPr>
          <p:nvPr/>
        </p:nvCxnSpPr>
        <p:spPr>
          <a:xfrm rot="16200000" flipV="1">
            <a:off x="3295650" y="438150"/>
            <a:ext cx="1219200" cy="400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3733800" y="2057400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4419600" y="59436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Undoable Class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5" idx="0"/>
            <a:endCxn id="22" idx="2"/>
          </p:cNvCxnSpPr>
          <p:nvPr/>
        </p:nvCxnSpPr>
        <p:spPr>
          <a:xfrm rot="16200000" flipV="1">
            <a:off x="3028950" y="3524250"/>
            <a:ext cx="1219200" cy="3619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590800" y="5181600"/>
            <a:ext cx="10668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629400" y="5257800"/>
            <a:ext cx="1905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All  Objects in a UI share a single </a:t>
            </a:r>
            <a:r>
              <a:rPr lang="en-US" dirty="0" err="1" smtClean="0"/>
              <a:t>Undoer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Cannot Always Redo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95600" y="5181600"/>
            <a:ext cx="2895600" cy="53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If no command executed, redo does nothing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11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Height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0" y="5181600"/>
            <a:ext cx="4038600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Execute change height command.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767013"/>
            <a:ext cx="3752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33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|0.9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38.5|1.9|3.3|7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4.7|8.8|8.6|1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1|17|19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1|17|1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8|28.3|4|2.8|5.1|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8.2|41|1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0.6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1.7|0.6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11566</TotalTime>
  <Words>1996</Words>
  <Application>Microsoft Office PowerPoint</Application>
  <PresentationFormat>On-screen Show (4:3)</PresentationFormat>
  <Paragraphs>667</Paragraphs>
  <Slides>78</Slides>
  <Notes>24</Notes>
  <HiddenSlides>0</HiddenSlides>
  <MMClips>67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Oriel</vt:lpstr>
      <vt:lpstr>Comp 401 Command Objects and Undo</vt:lpstr>
      <vt:lpstr>Prerequisites</vt:lpstr>
      <vt:lpstr>Topics</vt:lpstr>
      <vt:lpstr>Undo: Initial State</vt:lpstr>
      <vt:lpstr>Undo Initial State</vt:lpstr>
      <vt:lpstr>Cannot Always Undo</vt:lpstr>
      <vt:lpstr>Redo Initial State</vt:lpstr>
      <vt:lpstr>Cannot Always Redo</vt:lpstr>
      <vt:lpstr>Change Height</vt:lpstr>
      <vt:lpstr>Change Weight</vt:lpstr>
      <vt:lpstr>Undo</vt:lpstr>
      <vt:lpstr>Undo</vt:lpstr>
      <vt:lpstr>Redo</vt:lpstr>
      <vt:lpstr>Redo</vt:lpstr>
      <vt:lpstr>Last Command Undo</vt:lpstr>
      <vt:lpstr>Cannot Always Redo</vt:lpstr>
      <vt:lpstr>Undo Implementation</vt:lpstr>
      <vt:lpstr>Undo in BMI</vt:lpstr>
      <vt:lpstr>General Undoer Interface</vt:lpstr>
      <vt:lpstr>History Undoer</vt:lpstr>
      <vt:lpstr>Undo</vt:lpstr>
      <vt:lpstr>Redo</vt:lpstr>
      <vt:lpstr>Execute</vt:lpstr>
      <vt:lpstr>Execute</vt:lpstr>
      <vt:lpstr>Execute</vt:lpstr>
      <vt:lpstr>General History Undoer</vt:lpstr>
      <vt:lpstr>Undoable Command</vt:lpstr>
      <vt:lpstr>ASetWeightCommand</vt:lpstr>
      <vt:lpstr>ASetHeightCommand</vt:lpstr>
      <vt:lpstr>Undoable BMISpreadsheet</vt:lpstr>
      <vt:lpstr>Undoable BMISpreadsheet</vt:lpstr>
      <vt:lpstr>Undoable BMISpreadsheet</vt:lpstr>
      <vt:lpstr>Undoable BMISpreadsheet</vt:lpstr>
      <vt:lpstr>Undoable BMISpreadsheet (review)</vt:lpstr>
      <vt:lpstr>Undoable BMISpreadsheet (review)</vt:lpstr>
      <vt:lpstr>Undoable BMISpreadsheet (review)</vt:lpstr>
      <vt:lpstr>Undoable BMISpreadsheet (review)</vt:lpstr>
      <vt:lpstr>Intermediary Delegating Class</vt:lpstr>
      <vt:lpstr>ADAPTER?</vt:lpstr>
      <vt:lpstr>PROXY</vt:lpstr>
      <vt:lpstr>Proxies in Everyday Apps</vt:lpstr>
      <vt:lpstr>Undo Pattern</vt:lpstr>
      <vt:lpstr>Changing Undoable</vt:lpstr>
      <vt:lpstr>Changing Undoer</vt:lpstr>
      <vt:lpstr>Changing Everything But Undoer</vt:lpstr>
      <vt:lpstr>Global User Interface Undoer</vt:lpstr>
      <vt:lpstr>Undo Pattern</vt:lpstr>
      <vt:lpstr>Executing an Undoable Method</vt:lpstr>
      <vt:lpstr>Executing an Undoable Method</vt:lpstr>
      <vt:lpstr>Executing an Undoable Method</vt:lpstr>
      <vt:lpstr>Undoable</vt:lpstr>
      <vt:lpstr>Undoer</vt:lpstr>
      <vt:lpstr>Undo Command</vt:lpstr>
      <vt:lpstr>Undo Effect</vt:lpstr>
      <vt:lpstr>Undoable</vt:lpstr>
      <vt:lpstr>Undoer</vt:lpstr>
      <vt:lpstr>Command</vt:lpstr>
      <vt:lpstr>Redo Effect</vt:lpstr>
      <vt:lpstr>Extra Slides</vt:lpstr>
      <vt:lpstr>Inheritance-based Proxy Pattern</vt:lpstr>
      <vt:lpstr>Delegation-based Proxy Pattern</vt:lpstr>
      <vt:lpstr>Inheritance-based Proxy Pattern</vt:lpstr>
      <vt:lpstr>Delegation Based Commands</vt:lpstr>
      <vt:lpstr>Delegation Based Commands</vt:lpstr>
      <vt:lpstr>Inheritance Based Commands</vt:lpstr>
      <vt:lpstr>Extra Slides</vt:lpstr>
      <vt:lpstr>Command Objects in Everyday Apps</vt:lpstr>
      <vt:lpstr>Animating vs. Updating Classes</vt:lpstr>
      <vt:lpstr>Method Parameters in Java</vt:lpstr>
      <vt:lpstr>Command Object</vt:lpstr>
      <vt:lpstr>Method Parameters in Java</vt:lpstr>
      <vt:lpstr>Undoer BMISpreadsheet Separation</vt:lpstr>
      <vt:lpstr>PROXY</vt:lpstr>
      <vt:lpstr>PROXY</vt:lpstr>
      <vt:lpstr>Undoer/Undoable Separation</vt:lpstr>
      <vt:lpstr>Changing the Undoer</vt:lpstr>
      <vt:lpstr>Changing the Undoablle</vt:lpstr>
      <vt:lpstr>Multiple Undoables Per Undoer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1368</cp:revision>
  <dcterms:created xsi:type="dcterms:W3CDTF">2006-08-16T00:00:00Z</dcterms:created>
  <dcterms:modified xsi:type="dcterms:W3CDTF">2013-12-15T12:51:55Z</dcterms:modified>
</cp:coreProperties>
</file>