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sldIdLst>
    <p:sldId id="256" r:id="rId2"/>
    <p:sldId id="363" r:id="rId3"/>
    <p:sldId id="260" r:id="rId4"/>
    <p:sldId id="330" r:id="rId5"/>
    <p:sldId id="263" r:id="rId6"/>
    <p:sldId id="262" r:id="rId7"/>
    <p:sldId id="261" r:id="rId8"/>
    <p:sldId id="266" r:id="rId9"/>
    <p:sldId id="269" r:id="rId10"/>
    <p:sldId id="270" r:id="rId11"/>
    <p:sldId id="273" r:id="rId12"/>
    <p:sldId id="274" r:id="rId13"/>
    <p:sldId id="267" r:id="rId14"/>
    <p:sldId id="271" r:id="rId15"/>
    <p:sldId id="284" r:id="rId16"/>
    <p:sldId id="314" r:id="rId17"/>
    <p:sldId id="315" r:id="rId18"/>
    <p:sldId id="278" r:id="rId19"/>
    <p:sldId id="279" r:id="rId20"/>
    <p:sldId id="280" r:id="rId21"/>
    <p:sldId id="282" r:id="rId22"/>
    <p:sldId id="293" r:id="rId23"/>
    <p:sldId id="294" r:id="rId24"/>
    <p:sldId id="281" r:id="rId25"/>
    <p:sldId id="283" r:id="rId26"/>
    <p:sldId id="259" r:id="rId27"/>
    <p:sldId id="285" r:id="rId28"/>
    <p:sldId id="295" r:id="rId29"/>
    <p:sldId id="297" r:id="rId30"/>
    <p:sldId id="298" r:id="rId31"/>
    <p:sldId id="301" r:id="rId32"/>
    <p:sldId id="302" r:id="rId33"/>
    <p:sldId id="303" r:id="rId34"/>
    <p:sldId id="304" r:id="rId35"/>
    <p:sldId id="309" r:id="rId36"/>
    <p:sldId id="310" r:id="rId37"/>
    <p:sldId id="311" r:id="rId38"/>
    <p:sldId id="364" r:id="rId39"/>
    <p:sldId id="318" r:id="rId40"/>
    <p:sldId id="319" r:id="rId41"/>
    <p:sldId id="320" r:id="rId42"/>
    <p:sldId id="346" r:id="rId43"/>
    <p:sldId id="351" r:id="rId44"/>
    <p:sldId id="345" r:id="rId45"/>
    <p:sldId id="324" r:id="rId46"/>
    <p:sldId id="326" r:id="rId47"/>
    <p:sldId id="322" r:id="rId48"/>
    <p:sldId id="337" r:id="rId49"/>
    <p:sldId id="338" r:id="rId50"/>
    <p:sldId id="339" r:id="rId51"/>
    <p:sldId id="327" r:id="rId52"/>
    <p:sldId id="340" r:id="rId53"/>
    <p:sldId id="329" r:id="rId54"/>
    <p:sldId id="343" r:id="rId55"/>
    <p:sldId id="347" r:id="rId56"/>
    <p:sldId id="348" r:id="rId57"/>
    <p:sldId id="349" r:id="rId58"/>
    <p:sldId id="370" r:id="rId59"/>
    <p:sldId id="371" r:id="rId60"/>
    <p:sldId id="362" r:id="rId61"/>
    <p:sldId id="352" r:id="rId62"/>
    <p:sldId id="353" r:id="rId63"/>
    <p:sldId id="354" r:id="rId64"/>
    <p:sldId id="357" r:id="rId65"/>
    <p:sldId id="356" r:id="rId66"/>
    <p:sldId id="350" r:id="rId67"/>
    <p:sldId id="367" r:id="rId68"/>
    <p:sldId id="306" r:id="rId69"/>
    <p:sldId id="308" r:id="rId70"/>
    <p:sldId id="307" r:id="rId71"/>
    <p:sldId id="305" r:id="rId72"/>
    <p:sldId id="299" r:id="rId73"/>
    <p:sldId id="300" r:id="rId74"/>
    <p:sldId id="289" r:id="rId75"/>
    <p:sldId id="288" r:id="rId76"/>
    <p:sldId id="272" r:id="rId77"/>
    <p:sldId id="275" r:id="rId78"/>
    <p:sldId id="276" r:id="rId79"/>
    <p:sldId id="291" r:id="rId80"/>
    <p:sldId id="292" r:id="rId81"/>
    <p:sldId id="296" r:id="rId82"/>
    <p:sldId id="331" r:id="rId83"/>
    <p:sldId id="332" r:id="rId84"/>
    <p:sldId id="333" r:id="rId85"/>
    <p:sldId id="334" r:id="rId86"/>
    <p:sldId id="335" r:id="rId87"/>
    <p:sldId id="336" r:id="rId88"/>
    <p:sldId id="365" r:id="rId89"/>
    <p:sldId id="366" r:id="rId90"/>
    <p:sldId id="368" r:id="rId91"/>
    <p:sldId id="369" r:id="rId9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6296" autoAdjust="0"/>
  </p:normalViewPr>
  <p:slideViewPr>
    <p:cSldViewPr>
      <p:cViewPr varScale="1">
        <p:scale>
          <a:sx n="96" d="100"/>
          <a:sy n="96" d="100"/>
        </p:scale>
        <p:origin x="-9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5BFCD-1A9F-4E04-964F-3BE1AA8E8FD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6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 110/401 </a:t>
            </a:r>
            <a:br>
              <a:rPr lang="en-US" dirty="0" smtClean="0"/>
            </a:br>
            <a:r>
              <a:rPr lang="en-US" dirty="0" smtClean="0"/>
              <a:t>Windows Command Interpreter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8580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(FB 150, dewan@unc.edu)</a:t>
            </a:r>
            <a:endParaRPr lang="en-US" dirty="0"/>
          </a:p>
        </p:txBody>
      </p:sp>
      <p:pic>
        <p:nvPicPr>
          <p:cNvPr id="10" name="~PP2429.WAV">
            <a:hlinkClick r:id="" action="ppaction://media"/>
          </p:cNvPr>
          <p:cNvPicPr>
            <a:picLocks noRot="1" noChangeAspect="1"/>
          </p:cNvPicPr>
          <p:nvPr>
            <a:wavAudioFile r:embed="rId1" name="~PP2429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Program Interpreting Parameters: </a:t>
            </a:r>
            <a:r>
              <a:rPr lang="en-US" dirty="0"/>
              <a:t>S</a:t>
            </a:r>
            <a:r>
              <a:rPr lang="en-US" dirty="0" smtClean="0"/>
              <a:t>econd  Interpretation Stage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179322"/>
            <a:ext cx="80010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It passes the remaining tokens to the newly executed program, which then interprets it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72346" r="24285" b="6708"/>
          <a:stretch/>
        </p:blipFill>
        <p:spPr bwMode="auto">
          <a:xfrm>
            <a:off x="440940" y="2895600"/>
            <a:ext cx="82458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3048000"/>
            <a:ext cx="10668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200400"/>
            <a:ext cx="10668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Tokenization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42900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r>
              <a:rPr lang="en-US" sz="1400" dirty="0"/>
              <a:t>:\Program Files\Java\jdk1.7.0_11\bin\</a:t>
            </a:r>
            <a:r>
              <a:rPr lang="en-US" sz="1400" dirty="0" err="1"/>
              <a:t>javac</a:t>
            </a:r>
            <a:r>
              <a:rPr lang="en-US" sz="1400" dirty="0"/>
              <a:t> </a:t>
            </a:r>
            <a:r>
              <a:rPr lang="en-US" sz="1400" dirty="0" smtClean="0"/>
              <a:t> -d </a:t>
            </a:r>
            <a:r>
              <a:rPr lang="en-US" sz="1400" dirty="0"/>
              <a:t>bin </a:t>
            </a:r>
            <a:r>
              <a:rPr lang="en-US" sz="1400" dirty="0" err="1"/>
              <a:t>src</a:t>
            </a:r>
            <a:r>
              <a:rPr lang="en-US" sz="1400" dirty="0"/>
              <a:t>\</a:t>
            </a:r>
            <a:r>
              <a:rPr lang="en-US" sz="1400" dirty="0" err="1"/>
              <a:t>warmup</a:t>
            </a:r>
            <a:r>
              <a:rPr lang="en-US" sz="1400" dirty="0"/>
              <a:t>\AGreeter.java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1066800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5149" y="4953000"/>
            <a:ext cx="28956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First token = command-name</a:t>
            </a:r>
          </a:p>
        </p:txBody>
      </p:sp>
      <p:cxnSp>
        <p:nvCxnSpPr>
          <p:cNvPr id="10" name="Straight Arrow Connector 9"/>
          <p:cNvCxnSpPr>
            <a:stCxn id="9" idx="0"/>
            <a:endCxn id="8" idx="2"/>
          </p:cNvCxnSpPr>
          <p:nvPr/>
        </p:nvCxnSpPr>
        <p:spPr>
          <a:xfrm flipH="1" flipV="1">
            <a:off x="1447800" y="4229100"/>
            <a:ext cx="3105149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7" r="3160"/>
          <a:stretch/>
        </p:blipFill>
        <p:spPr bwMode="auto">
          <a:xfrm>
            <a:off x="138112" y="1425389"/>
            <a:ext cx="8548688" cy="1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828800"/>
            <a:ext cx="13716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343027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</a:t>
            </a:r>
            <a:r>
              <a:rPr lang="en-US" sz="1400" dirty="0"/>
              <a:t>:\Program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 smtClean="0"/>
              <a:t>" -d D:\dewan_backup\Java\WarmupProject\bin  AGreeter.java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Quotes for Tokens with Spaces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4800600"/>
            <a:ext cx="28956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First token = command-name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43175" y="4126706"/>
            <a:ext cx="2395934" cy="7667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3759994"/>
            <a:ext cx="4105276" cy="278606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" t="56233" r="3959" b="25316"/>
          <a:stretch/>
        </p:blipFill>
        <p:spPr bwMode="auto">
          <a:xfrm>
            <a:off x="0" y="1219200"/>
            <a:ext cx="887870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6200" y="1219200"/>
            <a:ext cx="2286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86800" y="1219200"/>
            <a:ext cx="2286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Name Files (and Folders)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2133600"/>
            <a:ext cx="62484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One or more of the parameters may be file (and folder) names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5867400"/>
            <a:ext cx="50292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Files and folders are both often called files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43027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</a:t>
            </a:r>
            <a:r>
              <a:rPr lang="en-US" sz="1400" dirty="0"/>
              <a:t>:\Program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 smtClean="0"/>
              <a:t>" -d D:\dewan_backup\Java\WarmupProject\bin  AGreeter.java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648200" y="3735070"/>
            <a:ext cx="3733800" cy="3035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3733800"/>
            <a:ext cx="3962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57600" y="3962400"/>
            <a:ext cx="1504315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4724400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File Names</a:t>
            </a: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H="1" flipV="1">
            <a:off x="2286002" y="4000498"/>
            <a:ext cx="2213291" cy="7239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flipV="1">
            <a:off x="4499293" y="4038600"/>
            <a:ext cx="2358707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95800" y="4191000"/>
            <a:ext cx="0" cy="5333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4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343027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</a:t>
            </a:r>
            <a:r>
              <a:rPr lang="en-US" sz="1400" dirty="0"/>
              <a:t>:\Program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 smtClean="0"/>
              <a:t>" -d D:\dewan_backup\Java\WarmupProject\bin  AGreeter.java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Relative/Partial vs. Absolute/Full Names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48200" y="3735070"/>
            <a:ext cx="3733800" cy="3035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3733800"/>
            <a:ext cx="38862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3962400"/>
            <a:ext cx="1504315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4724400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2209800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Absolute name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2362200" y="2895600"/>
            <a:ext cx="2213293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895600"/>
            <a:ext cx="20574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19600" y="4191001"/>
            <a:ext cx="0" cy="5333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76600" y="5867400"/>
            <a:ext cx="2590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Shorter  names but more complicated naming scheme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6600" y="990600"/>
            <a:ext cx="2667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Longer names but simpler naming scheme</a:t>
            </a:r>
          </a:p>
        </p:txBody>
      </p:sp>
    </p:spTree>
    <p:extLst>
      <p:ext uri="{BB962C8B-B14F-4D97-AF65-F5344CB8AC3E}">
        <p14:creationId xmlns:p14="http://schemas.microsoft.com/office/powerpoint/2010/main" val="2208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Name of File/folder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3429000"/>
            <a:ext cx="8458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“D:\</a:t>
            </a:r>
            <a:r>
              <a:rPr lang="en-US" sz="1400" dirty="0"/>
              <a:t>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/>
              <a:t>" </a:t>
            </a:r>
            <a:r>
              <a:rPr lang="en-US" sz="1400" dirty="0" smtClean="0"/>
              <a:t>–d D:\dewan_backup\Java\WarmupProject\bin AGreeter.java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192907" y="2215127"/>
            <a:ext cx="12192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Local Name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838700" y="2824727"/>
            <a:ext cx="1963807" cy="9261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15000" y="2824727"/>
            <a:ext cx="1087507" cy="932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19200" y="1219200"/>
            <a:ext cx="624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file or folder is always created within some parent folder to create a hierarchical file system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95400" y="5181600"/>
            <a:ext cx="6248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name  given within the parent folder is called the local name of the file/folder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73054" y="2824727"/>
            <a:ext cx="429453" cy="932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02507" y="2824727"/>
            <a:ext cx="474592" cy="9261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802507" y="2824727"/>
            <a:ext cx="1388992" cy="932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871001" y="3732530"/>
            <a:ext cx="1321905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1999" y="3732530"/>
            <a:ext cx="299001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2907" y="3732530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5601" y="3732530"/>
            <a:ext cx="129539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01000" y="3732530"/>
            <a:ext cx="3810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Absolute/Full Name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11598" y="4788813"/>
            <a:ext cx="2590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Names are separated by \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800" y="4800600"/>
            <a:ext cx="3810000" cy="1105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Gives the full “path” name, with each name taking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isone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level down in the folder hierarchy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" y="3429000"/>
            <a:ext cx="8458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“D:\</a:t>
            </a:r>
            <a:r>
              <a:rPr lang="en-US" sz="1400" dirty="0"/>
              <a:t>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/>
              <a:t>" </a:t>
            </a:r>
            <a:r>
              <a:rPr lang="en-US" sz="1400" dirty="0" smtClean="0"/>
              <a:t>–d D:\dewan_backup\Java\WarmupProject\bin AGreeter.java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43000" y="2667000"/>
            <a:ext cx="3695701" cy="1083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438400" y="2667000"/>
            <a:ext cx="3276601" cy="1090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38600" y="2667000"/>
            <a:ext cx="2334455" cy="1090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38800" y="2667000"/>
            <a:ext cx="1638299" cy="1083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7" idx="2"/>
          </p:cNvCxnSpPr>
          <p:nvPr/>
        </p:nvCxnSpPr>
        <p:spPr>
          <a:xfrm>
            <a:off x="7429500" y="2667000"/>
            <a:ext cx="761999" cy="1090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71002" y="3733938"/>
            <a:ext cx="1321905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72000" y="3733938"/>
            <a:ext cx="299001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92908" y="3733938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2" y="3733938"/>
            <a:ext cx="129539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001000" y="3733938"/>
            <a:ext cx="3810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5" idx="0"/>
            <a:endCxn id="47" idx="1"/>
          </p:cNvCxnSpPr>
          <p:nvPr/>
        </p:nvCxnSpPr>
        <p:spPr>
          <a:xfrm flipV="1">
            <a:off x="6306998" y="3895504"/>
            <a:ext cx="398604" cy="8933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24600" y="1676400"/>
            <a:ext cx="2209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Local name of the target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flile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(folder)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24400" y="1676400"/>
            <a:ext cx="1447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Preceded by Local name of its parent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43200" y="1676400"/>
            <a:ext cx="1905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Preceded by Local name of its parent’s parent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28800" y="1676400"/>
            <a:ext cx="838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8200" y="1676400"/>
            <a:ext cx="838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Drive name</a:t>
            </a:r>
          </a:p>
        </p:txBody>
      </p:sp>
    </p:spTree>
    <p:extLst>
      <p:ext uri="{BB962C8B-B14F-4D97-AF65-F5344CB8AC3E}">
        <p14:creationId xmlns:p14="http://schemas.microsoft.com/office/powerpoint/2010/main" val="26926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8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724400" y="2667000"/>
            <a:ext cx="4038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D:\dewan_backup\Java\WarmupProject\bin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Traversing Down the Hierarchy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75383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7929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459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3977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15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37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4923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201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4084983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4983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43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flipH="1">
            <a:off x="2855842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2800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55842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86788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55842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03352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3220278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0743" y="1473614"/>
            <a:ext cx="2286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48244" y="2223328"/>
            <a:ext cx="1493768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99601" y="2819401"/>
            <a:ext cx="1321905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00599" y="2819401"/>
            <a:ext cx="299001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21507" y="2819401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4201" y="2819401"/>
            <a:ext cx="129539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76453" y="2921414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13043" y="3664998"/>
            <a:ext cx="152896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33338" y="4521614"/>
            <a:ext cx="3810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29600" y="2819400"/>
            <a:ext cx="3810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Effort to Enter Absolute Names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Copy </a:t>
            </a:r>
            <a:r>
              <a:rPr lang="en-US" dirty="0" smtClean="0"/>
              <a:t>Absolute Name from GUI 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Paste into Command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124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Edit  Previously Entered Command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Absolute Name from Folder Browser GUI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7" b="75994"/>
          <a:stretch/>
        </p:blipFill>
        <p:spPr bwMode="auto">
          <a:xfrm>
            <a:off x="373270" y="4176889"/>
            <a:ext cx="8143461" cy="161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164" b="73141"/>
          <a:stretch/>
        </p:blipFill>
        <p:spPr bwMode="auto">
          <a:xfrm>
            <a:off x="379896" y="1967089"/>
            <a:ext cx="8153400" cy="18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8849443" flipV="1">
            <a:off x="1021421" y="995580"/>
            <a:ext cx="2618612" cy="113709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mouse to get full name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1911788" flipV="1">
            <a:off x="3959438" y="4597776"/>
            <a:ext cx="1939093" cy="637344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CTRL +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Command Interpreter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2"/>
          <a:stretch/>
        </p:blipFill>
        <p:spPr bwMode="auto">
          <a:xfrm>
            <a:off x="914400" y="1295400"/>
            <a:ext cx="389613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89" y="2133600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5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Paste into Command Line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175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486400"/>
            <a:ext cx="43434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Top border, Right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menu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EditPaste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 Pasted at Current Cursor Position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9" r="3506"/>
          <a:stretch>
            <a:fillRect/>
          </a:stretch>
        </p:blipFill>
        <p:spPr bwMode="auto">
          <a:xfrm>
            <a:off x="228600" y="1676400"/>
            <a:ext cx="84582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1" y="1676400"/>
            <a:ext cx="4648200" cy="433386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 r="3553"/>
          <a:stretch>
            <a:fillRect/>
          </a:stretch>
        </p:blipFill>
        <p:spPr bwMode="auto">
          <a:xfrm>
            <a:off x="228600" y="1676400"/>
            <a:ext cx="83058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 pitchFamily="2" charset="2"/>
              </a:rPr>
              <a:t>Use left and right arrow Keys to change Cursor Position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2" y="2438400"/>
            <a:ext cx="2514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Cursor at start of 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1" y="1676400"/>
            <a:ext cx="381000" cy="433386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2" y="20574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0" r="3478"/>
          <a:stretch>
            <a:fillRect/>
          </a:stretch>
        </p:blipFill>
        <p:spPr bwMode="auto">
          <a:xfrm>
            <a:off x="228600" y="1753855"/>
            <a:ext cx="8458200" cy="45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Can insert or Delete at Cursor 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2589530"/>
            <a:ext cx="30480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“ inserted at start of 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381000" cy="433386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16764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Name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3716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current directory (or folder)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folders in System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Directory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3716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Each command interpreter is associated with a current directory or folder name, parts of the Windows prompt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Build-in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command can be used to change the current directory to some other directory on the same drive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808496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Initial  folder is home directory of logged in user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816626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Build-in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drive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command can be used to change drive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" t="68085" r="52379" b="25316"/>
          <a:stretch/>
        </p:blipFill>
        <p:spPr bwMode="auto">
          <a:xfrm>
            <a:off x="1371600" y="2211070"/>
            <a:ext cx="5622941" cy="3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r="21427" b="73644"/>
          <a:stretch/>
        </p:blipFill>
        <p:spPr bwMode="auto">
          <a:xfrm>
            <a:off x="1355035" y="5667844"/>
            <a:ext cx="6202816" cy="76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Drives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1" y="3505200"/>
            <a:ext cx="3505093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= Drive Name: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343400"/>
            <a:ext cx="3505093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does not matter in drive file names on Windows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4" r="72658" b="60383"/>
          <a:stretch/>
        </p:blipFill>
        <p:spPr bwMode="auto">
          <a:xfrm>
            <a:off x="2819400" y="1371600"/>
            <a:ext cx="297180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4400" y="1524000"/>
            <a:ext cx="3810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6858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Folder within Drive: CD Command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3581400"/>
            <a:ext cx="2590801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d &lt;folder name&gt;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4419600"/>
            <a:ext cx="40386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directory </a:t>
            </a:r>
            <a:r>
              <a:rPr lang="en-US" dirty="0" smtClean="0">
                <a:sym typeface="Wingdings" pitchFamily="2" charset="2"/>
              </a:rPr>
              <a:t> &lt;folder name&gt;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4" r="45872" b="56305"/>
          <a:stretch/>
        </p:blipFill>
        <p:spPr bwMode="auto">
          <a:xfrm>
            <a:off x="1828800" y="1905000"/>
            <a:ext cx="571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09800" y="2008016"/>
            <a:ext cx="4953000" cy="35418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2362200"/>
            <a:ext cx="46482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Relative to Current Directory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0285" y="961804"/>
            <a:ext cx="4419600" cy="839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current directory (or folder)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2667000" cy="731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80" r="50000"/>
          <a:stretch/>
        </p:blipFill>
        <p:spPr bwMode="auto">
          <a:xfrm>
            <a:off x="1639350" y="3161914"/>
            <a:ext cx="5447250" cy="14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14800" y="2057400"/>
            <a:ext cx="2133600" cy="731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r 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=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9350" y="3161912"/>
            <a:ext cx="2018250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19965" y="2788561"/>
            <a:ext cx="724285" cy="4120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2567" y="2788561"/>
            <a:ext cx="641475" cy="3733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49651" y="3183835"/>
            <a:ext cx="2365833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3" idx="2"/>
          </p:cNvCxnSpPr>
          <p:nvPr/>
        </p:nvCxnSpPr>
        <p:spPr>
          <a:xfrm flipH="1">
            <a:off x="6324600" y="2788561"/>
            <a:ext cx="990600" cy="11738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76400" y="3641035"/>
            <a:ext cx="1981200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29878" y="3611217"/>
            <a:ext cx="2494722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48400" y="2057400"/>
            <a:ext cx="2133600" cy="731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file with absolute name: a\r</a:t>
            </a:r>
          </a:p>
        </p:txBody>
      </p:sp>
    </p:spTree>
    <p:extLst>
      <p:ext uri="{BB962C8B-B14F-4D97-AF65-F5344CB8AC3E}">
        <p14:creationId xmlns:p14="http://schemas.microsoft.com/office/powerpoint/2010/main" val="17075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7" grpId="0" animBg="1"/>
      <p:bldP spid="24" grpId="0" animBg="1"/>
      <p:bldP spid="25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Name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2391" y="114173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 single current directory (or folder)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multiple folders in System Path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895600"/>
            <a:ext cx="8763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“D:\</a:t>
            </a:r>
            <a:r>
              <a:rPr lang="en-US" sz="1400" dirty="0"/>
              <a:t>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/>
              <a:t>" </a:t>
            </a:r>
            <a:r>
              <a:rPr lang="en-US" sz="1400" dirty="0" smtClean="0"/>
              <a:t>–d D:\dewan_backup\Java\WarmupProject\bin  AGreeter.java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3189116"/>
            <a:ext cx="4114800" cy="27798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3243937"/>
            <a:ext cx="3657600" cy="27798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42391" y="1981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be used in both command names and file parameters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2514600" y="2820670"/>
            <a:ext cx="2004391" cy="3684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0"/>
          </p:cNvCxnSpPr>
          <p:nvPr/>
        </p:nvCxnSpPr>
        <p:spPr>
          <a:xfrm>
            <a:off x="4535557" y="2799447"/>
            <a:ext cx="2170043" cy="4444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1600" y="441833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Used only in command names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67000" y="3521921"/>
            <a:ext cx="2080592" cy="896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Interpreter?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3716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Interprets  Command Lines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57400" y="20574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Provides alternative to (OS and Application) GUIs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9" r="11377" b="2840"/>
          <a:stretch/>
        </p:blipFill>
        <p:spPr bwMode="auto">
          <a:xfrm>
            <a:off x="381000" y="34290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3505200"/>
            <a:ext cx="44196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System Path: System Properties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0" b="75711"/>
          <a:stretch/>
        </p:blipFill>
        <p:spPr bwMode="auto">
          <a:xfrm>
            <a:off x="1371600" y="1219200"/>
            <a:ext cx="6120180" cy="263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71800" y="2133600"/>
            <a:ext cx="18288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System Path: Advanced System Settings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41914" b="70390"/>
          <a:stretch/>
        </p:blipFill>
        <p:spPr bwMode="auto">
          <a:xfrm>
            <a:off x="533400" y="1219200"/>
            <a:ext cx="803838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133600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System Path: Environment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4724400"/>
            <a:ext cx="1447800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876800" cy="540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5410200"/>
            <a:ext cx="1447800" cy="39756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Path System:  Select Path Variable and Edit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768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5486400"/>
            <a:ext cx="762000" cy="29486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128090"/>
            <a:ext cx="6211694" cy="250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Path System: Add  Folder to Path after Semicolon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0" r="12575"/>
          <a:stretch/>
        </p:blipFill>
        <p:spPr bwMode="auto">
          <a:xfrm>
            <a:off x="0" y="4045226"/>
            <a:ext cx="8693703" cy="7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5257800"/>
            <a:ext cx="5181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D:\</a:t>
            </a:r>
            <a:r>
              <a:rPr lang="en-US" sz="1400" dirty="0"/>
              <a:t>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 rot="8849443" flipV="1">
            <a:off x="4959607" y="1294543"/>
            <a:ext cx="2634735" cy="686439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need for quotes because of ;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4419600"/>
            <a:ext cx="331306" cy="825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81400" y="2438400"/>
            <a:ext cx="3505200" cy="30480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Commands: Command History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3" r="3671"/>
          <a:stretch/>
        </p:blipFill>
        <p:spPr bwMode="auto">
          <a:xfrm>
            <a:off x="0" y="1676400"/>
            <a:ext cx="878916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329" y="1676400"/>
            <a:ext cx="8206711" cy="5715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3537" y="3429000"/>
            <a:ext cx="44196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Want to  execute (portion of) a command in history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648200"/>
            <a:ext cx="44196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Use up and down arrow keys to reuse commands in history</a:t>
            </a:r>
          </a:p>
        </p:txBody>
      </p:sp>
    </p:spTree>
    <p:extLst>
      <p:ext uri="{BB962C8B-B14F-4D97-AF65-F5344CB8AC3E}">
        <p14:creationId xmlns:p14="http://schemas.microsoft.com/office/powerpoint/2010/main" val="25064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Reusing Commands: Up Arrow Displays Previous Editable Command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29" y="1676400"/>
            <a:ext cx="8206711" cy="5715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1" y="3429000"/>
            <a:ext cx="22098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First Up-Arrow shows last command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3" r="3374"/>
          <a:stretch/>
        </p:blipFill>
        <p:spPr bwMode="auto">
          <a:xfrm>
            <a:off x="457199" y="1676399"/>
            <a:ext cx="8239841" cy="112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87249" y="2514600"/>
            <a:ext cx="3632751" cy="28352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Reusing Commands: Up Arrow Displays Previous Editable Command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1" y="3429000"/>
            <a:ext cx="22098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Second Up Arrow shows second last command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7249" y="2514600"/>
            <a:ext cx="3632751" cy="28352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1" r="3123"/>
          <a:stretch/>
        </p:blipFill>
        <p:spPr bwMode="auto">
          <a:xfrm>
            <a:off x="457199" y="1649756"/>
            <a:ext cx="8201337" cy="1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438400"/>
            <a:ext cx="80772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Reusing Commands: Enter Executes (Possibly Edited) Previous Command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29" y="1676400"/>
            <a:ext cx="8206711" cy="5715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8792" y="3733800"/>
            <a:ext cx="22098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Enter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3" r="3374"/>
          <a:stretch/>
        </p:blipFill>
        <p:spPr bwMode="auto">
          <a:xfrm>
            <a:off x="457199" y="1676399"/>
            <a:ext cx="8239841" cy="112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87249" y="2514600"/>
            <a:ext cx="3632751" cy="28352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1" r="3123"/>
          <a:stretch/>
        </p:blipFill>
        <p:spPr bwMode="auto">
          <a:xfrm>
            <a:off x="457199" y="1649756"/>
            <a:ext cx="8201337" cy="1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6" r="3202"/>
          <a:stretch/>
        </p:blipFill>
        <p:spPr bwMode="auto">
          <a:xfrm>
            <a:off x="490328" y="1649756"/>
            <a:ext cx="8046951" cy="14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18792" y="4800600"/>
            <a:ext cx="22098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Could have edited 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173" y="5860001"/>
            <a:ext cx="3518451" cy="839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particularly useful if absolute files names entered</a:t>
            </a:r>
          </a:p>
        </p:txBody>
      </p:sp>
    </p:spTree>
    <p:extLst>
      <p:ext uri="{BB962C8B-B14F-4D97-AF65-F5344CB8AC3E}">
        <p14:creationId xmlns:p14="http://schemas.microsoft.com/office/powerpoint/2010/main" val="36446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724400" y="2667000"/>
            <a:ext cx="4038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D:\dewan_backup\Java\WarmupProject\bin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Names: Traversing Down the Hierarchy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75383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7929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459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3977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15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37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4923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201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4084983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4983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43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flipH="1">
            <a:off x="2855842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2800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55842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86788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55842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03352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3220278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0743" y="1473614"/>
            <a:ext cx="2286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48244" y="2223328"/>
            <a:ext cx="1493768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99601" y="2830885"/>
            <a:ext cx="1321905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00599" y="2830885"/>
            <a:ext cx="299001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21507" y="2830885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4201" y="2830885"/>
            <a:ext cx="129539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29598" y="2830884"/>
            <a:ext cx="457201" cy="317887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76453" y="2921414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13043" y="3664998"/>
            <a:ext cx="152896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33338" y="4521614"/>
            <a:ext cx="3810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210" r="12879" b="74069"/>
          <a:stretch/>
        </p:blipFill>
        <p:spPr bwMode="auto">
          <a:xfrm>
            <a:off x="457200" y="1219200"/>
            <a:ext cx="796521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2" r="18617"/>
          <a:stretch/>
        </p:blipFill>
        <p:spPr bwMode="auto">
          <a:xfrm>
            <a:off x="304800" y="38100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1600200"/>
            <a:ext cx="14478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3886200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286000"/>
            <a:ext cx="6661150" cy="6477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6019800" cy="990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2971800"/>
            <a:ext cx="13716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5943600"/>
            <a:ext cx="38100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421506" y="3713230"/>
            <a:ext cx="1503293" cy="553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..\..\bin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Traversing Up (and Down) the Hierarchy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5383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7929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459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3977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15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37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4923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201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4084983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4983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43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flipH="1">
            <a:off x="2855842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2800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55842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86788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55842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03352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3220278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11399" y="3810000"/>
            <a:ext cx="299001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0" y="3810000"/>
            <a:ext cx="457201" cy="34080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99494" y="4521614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33338" y="4521614"/>
            <a:ext cx="3810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19472" y="3709228"/>
            <a:ext cx="142254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4130" y="5133358"/>
            <a:ext cx="1457741" cy="6298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Current Directory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4502" y="1257300"/>
            <a:ext cx="638798" cy="374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..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6096000" y="1790700"/>
            <a:ext cx="2514599" cy="8763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Name denoting the parent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16199" y="3810000"/>
            <a:ext cx="299001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53200" y="4419600"/>
            <a:ext cx="1457741" cy="6298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Target Directory</a:t>
            </a:r>
          </a:p>
        </p:txBody>
      </p:sp>
    </p:spTree>
    <p:extLst>
      <p:ext uri="{BB962C8B-B14F-4D97-AF65-F5344CB8AC3E}">
        <p14:creationId xmlns:p14="http://schemas.microsoft.com/office/powerpoint/2010/main" val="485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4" grpId="0" animBg="1"/>
      <p:bldP spid="37" grpId="0" animBg="1"/>
      <p:bldP spid="38" grpId="1" animBg="1"/>
      <p:bldP spid="39" grpId="0" animBg="1"/>
      <p:bldP spid="32" grpId="0" animBg="1"/>
      <p:bldP spid="33" grpId="0" animBg="1"/>
      <p:bldP spid="40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r="4036"/>
          <a:stretch/>
        </p:blipFill>
        <p:spPr bwMode="auto">
          <a:xfrm>
            <a:off x="228600" y="1219200"/>
            <a:ext cx="822998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3352800"/>
            <a:ext cx="11430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3810000"/>
            <a:ext cx="9144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1295400"/>
            <a:ext cx="34290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2819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286000"/>
            <a:ext cx="6553200" cy="990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858001" y="3070760"/>
            <a:ext cx="838200" cy="553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Current Directory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75383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7929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459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3977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15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37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4923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201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4084983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4983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43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flipH="1">
            <a:off x="2855842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2800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55842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86788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55842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03352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3220278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2200" y="5257800"/>
            <a:ext cx="9906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4130" y="5133358"/>
            <a:ext cx="1457741" cy="6298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Current Directory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9504" y="3978068"/>
            <a:ext cx="2514599" cy="57826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current directory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1162" y="4761732"/>
            <a:ext cx="2514599" cy="57826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la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Java</a:t>
            </a:r>
          </a:p>
        </p:txBody>
      </p:sp>
    </p:spTree>
    <p:extLst>
      <p:ext uri="{BB962C8B-B14F-4D97-AF65-F5344CB8AC3E}">
        <p14:creationId xmlns:p14="http://schemas.microsoft.com/office/powerpoint/2010/main" val="1790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8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3340729" flipV="1">
            <a:off x="4890139" y="5321986"/>
            <a:ext cx="2400300" cy="44795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Root Folder on Drive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992" r="48659" b="-22"/>
          <a:stretch/>
        </p:blipFill>
        <p:spPr bwMode="auto">
          <a:xfrm>
            <a:off x="4307787" y="2213552"/>
            <a:ext cx="4426692" cy="102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1606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6623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152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468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1146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8235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3341206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1206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31266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112065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89023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12065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43011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2065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59575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2476501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10844" y="1473614"/>
            <a:ext cx="470555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76023" y="3463095"/>
            <a:ext cx="751646" cy="553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\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276023" y="4218815"/>
            <a:ext cx="751646" cy="553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D:</a:t>
            </a:r>
            <a:endParaRPr lang="en-US" sz="2000" dirty="0"/>
          </a:p>
        </p:txBody>
      </p:sp>
      <p:sp>
        <p:nvSpPr>
          <p:cNvPr id="31" name="Multiply 30"/>
          <p:cNvSpPr/>
          <p:nvPr/>
        </p:nvSpPr>
        <p:spPr>
          <a:xfrm>
            <a:off x="5410200" y="4436985"/>
            <a:ext cx="762000" cy="695177"/>
          </a:xfrm>
          <a:prstGeom prst="mathMultiply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53200" y="4191000"/>
            <a:ext cx="1905000" cy="8221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Changes drive, not directory within drive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000" y="2590800"/>
            <a:ext cx="533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67200" y="2895600"/>
            <a:ext cx="533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8600" y="2286000"/>
            <a:ext cx="533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28" grpId="0" animBg="1"/>
      <p:bldP spid="33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File Name Token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1457741" cy="6298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Hit tab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93057" r="76101" b="1448"/>
          <a:stretch/>
        </p:blipFill>
        <p:spPr bwMode="auto">
          <a:xfrm>
            <a:off x="2724148" y="1295400"/>
            <a:ext cx="3676652" cy="4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File Name Token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24148" y="2570516"/>
            <a:ext cx="3600452" cy="7822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Hit tab to complete token if  known to application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cmpleting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956" y="3581400"/>
            <a:ext cx="3600452" cy="7822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Should choose unique prefix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86405" r="72426" b="8110"/>
          <a:stretch/>
        </p:blipFill>
        <p:spPr bwMode="auto">
          <a:xfrm>
            <a:off x="2724147" y="1295400"/>
            <a:ext cx="4279901" cy="4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Interaction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876425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626162">
            <a:off x="440845" y="4146157"/>
            <a:ext cx="1040091" cy="44795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9700" y="4467225"/>
            <a:ext cx="1066800" cy="1524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Text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Text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257800"/>
            <a:ext cx="2895600" cy="6298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Drag mouse to select text</a:t>
            </a:r>
          </a:p>
        </p:txBody>
      </p:sp>
    </p:spTree>
    <p:extLst>
      <p:ext uri="{BB962C8B-B14F-4D97-AF65-F5344CB8AC3E}">
        <p14:creationId xmlns:p14="http://schemas.microsoft.com/office/powerpoint/2010/main" val="15933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Command Interpreter?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69720" y="1605280"/>
            <a:ext cx="54102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lines may be preferred to GUIs in some situations and by some people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69720" y="2611684"/>
            <a:ext cx="5410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applications and OS’s do not come with GUIs and must be used through command interpreter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69720" y="3546122"/>
            <a:ext cx="5410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  <a:r>
              <a:rPr lang="en-US" dirty="0" smtClean="0"/>
              <a:t>ava, </a:t>
            </a:r>
            <a:r>
              <a:rPr lang="en-US" dirty="0" err="1" smtClean="0"/>
              <a:t>javac</a:t>
            </a:r>
            <a:r>
              <a:rPr lang="en-US" dirty="0" smtClean="0"/>
              <a:t>, </a:t>
            </a:r>
            <a:r>
              <a:rPr lang="en-US" dirty="0" err="1" smtClean="0"/>
              <a:t>kindlegen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572000"/>
            <a:ext cx="54102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think you do not know computers if you do not understand a command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Text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5562599"/>
            <a:ext cx="2520163" cy="8221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text can now be pasted anywhere</a:t>
            </a:r>
          </a:p>
        </p:txBody>
      </p:sp>
    </p:spTree>
    <p:extLst>
      <p:ext uri="{BB962C8B-B14F-4D97-AF65-F5344CB8AC3E}">
        <p14:creationId xmlns:p14="http://schemas.microsoft.com/office/powerpoint/2010/main" val="16870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5" r="3294" b="35571"/>
          <a:stretch/>
        </p:blipFill>
        <p:spPr bwMode="auto">
          <a:xfrm>
            <a:off x="1368289" y="1441795"/>
            <a:ext cx="6153150" cy="4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Redirection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15665" b="74972"/>
          <a:stretch/>
        </p:blipFill>
        <p:spPr bwMode="auto">
          <a:xfrm>
            <a:off x="1464365" y="3809999"/>
            <a:ext cx="5653502" cy="16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626162">
            <a:off x="425934" y="1355332"/>
            <a:ext cx="1040091" cy="44795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6162">
            <a:off x="84293" y="5301777"/>
            <a:ext cx="2288113" cy="1095134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Echoed </a:t>
            </a:r>
            <a:r>
              <a:rPr lang="en-US" dirty="0" smtClean="0"/>
              <a:t>Input of “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” command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6324599"/>
            <a:ext cx="762000" cy="13334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1800" y="1447800"/>
            <a:ext cx="6858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2209800"/>
            <a:ext cx="1905000" cy="60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&gt;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2971799"/>
            <a:ext cx="4267200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Output of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goes to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rather than the  command window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21336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5" b="82916"/>
          <a:stretch/>
        </p:blipFill>
        <p:spPr bwMode="auto">
          <a:xfrm>
            <a:off x="2366962" y="5644161"/>
            <a:ext cx="181927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5" b="82916"/>
          <a:stretch/>
        </p:blipFill>
        <p:spPr bwMode="auto">
          <a:xfrm>
            <a:off x="2366962" y="5644161"/>
            <a:ext cx="181927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4" r="3359" b="19679"/>
          <a:stretch/>
        </p:blipFill>
        <p:spPr bwMode="auto">
          <a:xfrm>
            <a:off x="1325217" y="1438482"/>
            <a:ext cx="6149009" cy="8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Redirection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15665" b="74972"/>
          <a:stretch/>
        </p:blipFill>
        <p:spPr bwMode="auto">
          <a:xfrm>
            <a:off x="1464365" y="3810000"/>
            <a:ext cx="5653502" cy="16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219566">
            <a:off x="-15046" y="1252797"/>
            <a:ext cx="1443369" cy="1034792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Echoed input from file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18522" y="6019800"/>
            <a:ext cx="838200" cy="13334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6162">
            <a:off x="231805" y="5146602"/>
            <a:ext cx="2121410" cy="995115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for “</a:t>
            </a:r>
            <a:r>
              <a:rPr lang="en-US" dirty="0" err="1" smtClean="0"/>
              <a:t>Buon</a:t>
            </a:r>
            <a:r>
              <a:rPr lang="en-US" dirty="0" smtClean="0"/>
              <a:t> </a:t>
            </a:r>
            <a:r>
              <a:rPr lang="en-US" dirty="0" err="1" smtClean="0"/>
              <a:t>Girono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29000" y="2438400"/>
            <a:ext cx="1905000" cy="60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5063" y="3124200"/>
            <a:ext cx="4267200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Input of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comes from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rather than the  command window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3226" y="1447800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5056" y="1457738"/>
            <a:ext cx="2665343" cy="21866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16220" y="155940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11" grpId="0" animBg="1"/>
      <p:bldP spid="13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2"/>
          <a:stretch/>
        </p:blipFill>
        <p:spPr bwMode="auto">
          <a:xfrm>
            <a:off x="1235765" y="1454737"/>
            <a:ext cx="6362700" cy="21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07518" y="4953000"/>
            <a:ext cx="2786063" cy="60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Command1 |  Command2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5943600"/>
            <a:ext cx="5029200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Output of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Command1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becomes input of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Command2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1481" y="1828800"/>
            <a:ext cx="31242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3381" y="1524000"/>
            <a:ext cx="32004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3381" y="2556842"/>
            <a:ext cx="2267054" cy="169793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31781" y="2573407"/>
            <a:ext cx="762000" cy="169793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819400"/>
            <a:ext cx="990600" cy="5334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2658303"/>
            <a:ext cx="1828800" cy="169793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2"/>
          <a:stretch/>
        </p:blipFill>
        <p:spPr bwMode="auto">
          <a:xfrm>
            <a:off x="1192696" y="2580861"/>
            <a:ext cx="63627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Alternative: </a:t>
            </a:r>
            <a:r>
              <a:rPr lang="en-US" dirty="0" err="1" smtClean="0"/>
              <a:t>Dir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33850" y="2580861"/>
            <a:ext cx="533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2696" y="3048000"/>
            <a:ext cx="4267200" cy="1143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4"/>
          <a:stretch/>
        </p:blipFill>
        <p:spPr bwMode="auto">
          <a:xfrm>
            <a:off x="1238250" y="3584713"/>
            <a:ext cx="6362700" cy="7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Alternative: Type Command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56213" y="3505200"/>
            <a:ext cx="12573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3733800"/>
            <a:ext cx="12573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8"/>
          <a:stretch/>
        </p:blipFill>
        <p:spPr bwMode="auto">
          <a:xfrm>
            <a:off x="1358348" y="3120887"/>
            <a:ext cx="6362700" cy="185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Alternative: Erase Command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76530" y="3120887"/>
            <a:ext cx="1186070" cy="2667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387587"/>
            <a:ext cx="4191000" cy="1413013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5"/>
          <a:stretch/>
        </p:blipFill>
        <p:spPr bwMode="auto">
          <a:xfrm>
            <a:off x="1390650" y="3048000"/>
            <a:ext cx="6362700" cy="192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Alternative: </a:t>
            </a:r>
            <a:r>
              <a:rPr lang="en-US" dirty="0" err="1" smtClean="0"/>
              <a:t>Mkdir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3505200"/>
            <a:ext cx="4085811" cy="12192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1" y="3048000"/>
            <a:ext cx="990599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81100"/>
            <a:ext cx="61626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WildCard</a:t>
            </a:r>
            <a:r>
              <a:rPr lang="en-US" dirty="0" smtClean="0"/>
              <a:t>: 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1" y="1981200"/>
            <a:ext cx="6858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438400"/>
            <a:ext cx="1066801" cy="1524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2726" y="1181100"/>
            <a:ext cx="990599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77904" y="1447800"/>
            <a:ext cx="475422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6"/>
          <a:stretch/>
        </p:blipFill>
        <p:spPr bwMode="auto">
          <a:xfrm>
            <a:off x="1360833" y="1833355"/>
            <a:ext cx="6362700" cy="212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WildCard</a:t>
            </a:r>
            <a:r>
              <a:rPr lang="en-US" dirty="0" smtClean="0"/>
              <a:t>: 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6286" y="1874354"/>
            <a:ext cx="765313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438400"/>
            <a:ext cx="1066801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Syntax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2174522"/>
            <a:ext cx="6553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javac</a:t>
            </a:r>
            <a:r>
              <a:rPr lang="en-US" dirty="0"/>
              <a:t> -d bin </a:t>
            </a:r>
            <a:r>
              <a:rPr lang="en-US" dirty="0" err="1"/>
              <a:t>src</a:t>
            </a:r>
            <a:r>
              <a:rPr lang="en-US" dirty="0"/>
              <a:t>\</a:t>
            </a:r>
            <a:r>
              <a:rPr lang="en-US" dirty="0" err="1"/>
              <a:t>warmup</a:t>
            </a:r>
            <a:r>
              <a:rPr lang="en-US" dirty="0"/>
              <a:t>\AGreeter.java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860322"/>
            <a:ext cx="6553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cd</a:t>
            </a:r>
            <a:r>
              <a:rPr lang="en-US" dirty="0" smtClean="0"/>
              <a:t> </a:t>
            </a:r>
            <a:r>
              <a:rPr lang="en-US" dirty="0" err="1" smtClean="0"/>
              <a:t>warmup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1488722"/>
            <a:ext cx="65532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&lt;command name&gt; &lt;parameters&gt;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4267200"/>
            <a:ext cx="14478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&lt;command name&gt;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9520" y="4303041"/>
            <a:ext cx="14478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parameters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2325511"/>
            <a:ext cx="633730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9770" y="2325511"/>
            <a:ext cx="3765550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3357" y="3048000"/>
            <a:ext cx="568697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22054" y="3048000"/>
            <a:ext cx="1566742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0"/>
          </p:cNvCxnSpPr>
          <p:nvPr/>
        </p:nvCxnSpPr>
        <p:spPr>
          <a:xfrm flipV="1">
            <a:off x="2705100" y="2693318"/>
            <a:ext cx="114300" cy="15738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2"/>
          </p:cNvCxnSpPr>
          <p:nvPr/>
        </p:nvCxnSpPr>
        <p:spPr>
          <a:xfrm flipV="1">
            <a:off x="2705100" y="3467100"/>
            <a:ext cx="1532606" cy="800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477000" y="2744611"/>
            <a:ext cx="566420" cy="1522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2"/>
          </p:cNvCxnSpPr>
          <p:nvPr/>
        </p:nvCxnSpPr>
        <p:spPr>
          <a:xfrm flipH="1" flipV="1">
            <a:off x="5305425" y="3467100"/>
            <a:ext cx="1738411" cy="800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38400" y="56388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= Command Line</a:t>
            </a:r>
          </a:p>
          <a:p>
            <a:pPr algn="ctr"/>
            <a:r>
              <a:rPr lang="en-US" dirty="0" smtClean="0"/>
              <a:t>Command = Command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7"/>
          <a:stretch/>
        </p:blipFill>
        <p:spPr bwMode="auto">
          <a:xfrm>
            <a:off x="1378226" y="3272251"/>
            <a:ext cx="6362700" cy="16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WildCard</a:t>
            </a:r>
            <a:r>
              <a:rPr lang="en-US" dirty="0" smtClean="0"/>
              <a:t> and Find </a:t>
            </a:r>
            <a:r>
              <a:rPr lang="en-US" dirty="0" smtClean="0"/>
              <a:t>(Piped)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3295442"/>
            <a:ext cx="18288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Ipconfig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05740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362200"/>
            <a:ext cx="5334000" cy="23622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3200400"/>
            <a:ext cx="1638300" cy="381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3581400"/>
            <a:ext cx="4648200" cy="1143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(Piped)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2438400"/>
            <a:ext cx="2438400" cy="3048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4953000" cy="11430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Find(Piped)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52613"/>
            <a:ext cx="63627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4114800"/>
            <a:ext cx="3962400" cy="1524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267200"/>
            <a:ext cx="39624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Separate Command Interpreter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2"/>
          <a:stretch/>
        </p:blipFill>
        <p:spPr bwMode="auto">
          <a:xfrm>
            <a:off x="2514600" y="1295400"/>
            <a:ext cx="389613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Another  Command Interpreter in Same Window and Exit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5"/>
          <a:stretch/>
        </p:blipFill>
        <p:spPr bwMode="auto">
          <a:xfrm>
            <a:off x="1219200" y="2133600"/>
            <a:ext cx="6362700" cy="97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Interpreter?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3716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Interprets  Command Lines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57400" y="21336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Provides alternative to (OS and Application) GUIs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9"/>
          <a:stretch/>
        </p:blipFill>
        <p:spPr bwMode="auto">
          <a:xfrm>
            <a:off x="914400" y="3733800"/>
            <a:ext cx="6362700" cy="5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6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Command Interpreter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69720" y="1605280"/>
            <a:ext cx="54102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lines may be preferred to GUIs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69720" y="2611684"/>
            <a:ext cx="5410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applications and OS’s do not come with GUIs and must be used through command interpreter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69720" y="3546122"/>
            <a:ext cx="5410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  <a:r>
              <a:rPr lang="en-US" dirty="0" smtClean="0"/>
              <a:t>ava, </a:t>
            </a:r>
            <a:r>
              <a:rPr lang="en-US" dirty="0" err="1" smtClean="0"/>
              <a:t>javac</a:t>
            </a:r>
            <a:r>
              <a:rPr lang="en-US" dirty="0" smtClean="0"/>
              <a:t>, </a:t>
            </a:r>
            <a:r>
              <a:rPr lang="en-US" dirty="0" err="1" smtClean="0"/>
              <a:t>kindlegen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Command (Names)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3800" y="1665676"/>
            <a:ext cx="32004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Execute code built-into OS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371600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Internal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057400"/>
            <a:ext cx="2362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4440" y="3922323"/>
            <a:ext cx="3200400" cy="1011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Execute some application program installed on top of OS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3698522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External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384322"/>
            <a:ext cx="2362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5410200"/>
            <a:ext cx="5715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 does not know about external command names; so how does it run and interpret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39000" y="2227438"/>
            <a:ext cx="14478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7544" y="4177683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58674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interpreters came first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210" r="12879" b="74069"/>
          <a:stretch/>
        </p:blipFill>
        <p:spPr bwMode="auto">
          <a:xfrm>
            <a:off x="629355" y="1600200"/>
            <a:ext cx="6457245" cy="172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2" r="15048"/>
          <a:stretch/>
        </p:blipFill>
        <p:spPr bwMode="auto">
          <a:xfrm>
            <a:off x="857955" y="3924300"/>
            <a:ext cx="5405261" cy="187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Command Name Relative to Folder in Path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9"/>
          <a:stretch/>
        </p:blipFill>
        <p:spPr bwMode="auto">
          <a:xfrm>
            <a:off x="685800" y="2209800"/>
            <a:ext cx="7094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04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9"/>
          <a:stretch/>
        </p:blipFill>
        <p:spPr bwMode="auto">
          <a:xfrm>
            <a:off x="914400" y="3733800"/>
            <a:ext cx="6362700" cy="5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05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Name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2391" y="10668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current directory (or folder)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folders in System Path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895600"/>
            <a:ext cx="8763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“D:\</a:t>
            </a:r>
            <a:r>
              <a:rPr lang="en-US" sz="1400" dirty="0"/>
              <a:t>Program </a:t>
            </a:r>
            <a:r>
              <a:rPr lang="en-US" sz="1400" dirty="0" smtClean="0"/>
              <a:t>Files\Java\jdk1.7.0_11\bin\</a:t>
            </a:r>
            <a:r>
              <a:rPr lang="en-US" sz="1400" dirty="0" err="1" smtClean="0"/>
              <a:t>javac</a:t>
            </a:r>
            <a:r>
              <a:rPr lang="en-US" sz="1400" dirty="0"/>
              <a:t>" </a:t>
            </a:r>
            <a:r>
              <a:rPr lang="en-US" sz="1400" dirty="0" smtClean="0"/>
              <a:t>–d D:\dewan_backup\Java\WarmupProject\bin  AGreeter.java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3189116"/>
            <a:ext cx="4114800" cy="27798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3243937"/>
            <a:ext cx="3657600" cy="27798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42391" y="1981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used in both command names and file parameters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2514600" y="2820670"/>
            <a:ext cx="2004391" cy="3684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0"/>
          </p:cNvCxnSpPr>
          <p:nvPr/>
        </p:nvCxnSpPr>
        <p:spPr>
          <a:xfrm>
            <a:off x="4535557" y="2799447"/>
            <a:ext cx="2170043" cy="4444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1600" y="441833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Used only in command names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67000" y="3521921"/>
            <a:ext cx="2080592" cy="896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Name: Going Backward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3716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.. After some directory D refers to the parent of the 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4384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267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...  denotes a file with absolute name: d\f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105400"/>
            <a:ext cx="6553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\AGreeter.java  denotes a file with absolute name “</a:t>
            </a:r>
            <a:r>
              <a:rPr lang="en-US" dirty="0" smtClean="0"/>
              <a:t>D:\dewan_backup\Java\WarmupProject&gt;“\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\AGreeter.java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276600"/>
            <a:ext cx="6553200" cy="839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“</a:t>
            </a:r>
            <a:r>
              <a:rPr lang="en-US" dirty="0" smtClean="0"/>
              <a:t>D:\dewan_backup\Java\WarmupProject&gt;"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3" r="50000"/>
          <a:stretch/>
        </p:blipFill>
        <p:spPr bwMode="auto">
          <a:xfrm>
            <a:off x="685800" y="2551540"/>
            <a:ext cx="5447250" cy="15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3716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current directory (or folder)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4384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267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f  denotes a file with absolute name: d\f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105400"/>
            <a:ext cx="6553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\AGreeter.java  denotes a file with absolute name “</a:t>
            </a:r>
            <a:r>
              <a:rPr lang="en-US" dirty="0" smtClean="0"/>
              <a:t>D:\dewan_backup\Java\WarmupProject&gt;“\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\AGreeter.java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276600"/>
            <a:ext cx="6553200" cy="839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“</a:t>
            </a:r>
            <a:r>
              <a:rPr lang="en-US" dirty="0" smtClean="0"/>
              <a:t>D:\dewan_backup\Java\WarmupProject&gt;"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Relative/Partial vs. Absolute/Full Names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19200" y="1737783"/>
            <a:ext cx="6553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javac</a:t>
            </a:r>
            <a:r>
              <a:rPr lang="en-US" dirty="0"/>
              <a:t> -d bin </a:t>
            </a:r>
            <a:r>
              <a:rPr lang="en-US" dirty="0" err="1"/>
              <a:t>src</a:t>
            </a:r>
            <a:r>
              <a:rPr lang="en-US" dirty="0"/>
              <a:t>\</a:t>
            </a:r>
            <a:r>
              <a:rPr lang="en-US" dirty="0" err="1"/>
              <a:t>warmup</a:t>
            </a:r>
            <a:r>
              <a:rPr lang="en-US" dirty="0"/>
              <a:t>\AGreeter.java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1888772"/>
            <a:ext cx="633730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20085" y="1884821"/>
            <a:ext cx="376872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96956" y="1884821"/>
            <a:ext cx="3032443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35280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D:\dewan_backup\Java\WarmupProject\src\warmup&gt;"D:\Program Files\Java\jdk1.7.0_11</a:t>
            </a:r>
          </a:p>
          <a:p>
            <a:pPr algn="ctr"/>
            <a:r>
              <a:rPr lang="en-US" sz="1400" dirty="0"/>
              <a:t>\bin\</a:t>
            </a:r>
            <a:r>
              <a:rPr lang="en-US" sz="1400" dirty="0" err="1"/>
              <a:t>javac</a:t>
            </a:r>
            <a:r>
              <a:rPr lang="en-US" sz="1400" dirty="0"/>
              <a:t>" -d D</a:t>
            </a:r>
            <a:r>
              <a:rPr lang="en-US" sz="1400" dirty="0" smtClean="0"/>
              <a:t>:\dewan_backup\Java\WarmupProject\bin </a:t>
            </a:r>
            <a:r>
              <a:rPr lang="en-US" sz="1400" dirty="0"/>
              <a:t>AGreeter.java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77" y="463296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r>
              <a:rPr lang="en-US" sz="1400" dirty="0"/>
              <a:t>:\Program Files\Java\jdk1.7.0_11</a:t>
            </a:r>
          </a:p>
          <a:p>
            <a:pPr algn="ctr"/>
            <a:r>
              <a:rPr lang="en-US" sz="1400" dirty="0"/>
              <a:t>\bin\</a:t>
            </a:r>
            <a:r>
              <a:rPr lang="en-US" sz="1400" dirty="0" err="1"/>
              <a:t>javac</a:t>
            </a:r>
            <a:r>
              <a:rPr lang="en-US" sz="1400" dirty="0"/>
              <a:t>" -d D</a:t>
            </a:r>
            <a:r>
              <a:rPr lang="en-US" sz="1400" dirty="0" smtClean="0"/>
              <a:t>:\dewan_backup\Java\WarmupProject\bin </a:t>
            </a:r>
            <a:r>
              <a:rPr lang="en-US" sz="1400" dirty="0"/>
              <a:t>AGreeter.java</a:t>
            </a:r>
          </a:p>
        </p:txBody>
      </p:sp>
    </p:spTree>
    <p:extLst>
      <p:ext uri="{BB962C8B-B14F-4D97-AF65-F5344CB8AC3E}">
        <p14:creationId xmlns:p14="http://schemas.microsoft.com/office/powerpoint/2010/main" val="9280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Tokenization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38124" y="464820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D:\dewan_backup\Java\WarmupProject\src\warmup&gt;"D:\Program Files\Java\jdk1.7.0_11</a:t>
            </a:r>
          </a:p>
          <a:p>
            <a:pPr algn="ctr"/>
            <a:r>
              <a:rPr lang="en-US" sz="1400" dirty="0"/>
              <a:t>\bin\</a:t>
            </a:r>
            <a:r>
              <a:rPr lang="en-US" sz="1400" dirty="0" err="1"/>
              <a:t>javac</a:t>
            </a:r>
            <a:r>
              <a:rPr lang="en-US" sz="1400" dirty="0"/>
              <a:t>" -d D</a:t>
            </a:r>
            <a:r>
              <a:rPr lang="en-US" sz="1400" dirty="0" smtClean="0"/>
              <a:t>:\dewan_backup\Java\WarmupProject\bin  AGreeter.java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4" r="2769" b="47734"/>
          <a:stretch/>
        </p:blipFill>
        <p:spPr bwMode="auto">
          <a:xfrm>
            <a:off x="238124" y="1219200"/>
            <a:ext cx="8592344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4312" y="228600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D:\</a:t>
            </a:r>
            <a:r>
              <a:rPr lang="en-US" sz="1400" dirty="0" smtClean="0"/>
              <a:t>dewan_backup\Java\WarmupProject\src\warmup&gt;D</a:t>
            </a:r>
            <a:r>
              <a:rPr lang="en-US" sz="1400" dirty="0"/>
              <a:t>:\Program Files\Java\jdk1.7.0_11</a:t>
            </a:r>
          </a:p>
          <a:p>
            <a:pPr algn="ctr"/>
            <a:r>
              <a:rPr lang="en-US" sz="1400" dirty="0"/>
              <a:t>\</a:t>
            </a:r>
            <a:r>
              <a:rPr lang="en-US" sz="1400" dirty="0" smtClean="0"/>
              <a:t>bin\</a:t>
            </a:r>
            <a:r>
              <a:rPr lang="en-US" sz="1400" dirty="0" err="1" smtClean="0"/>
              <a:t>javac</a:t>
            </a:r>
            <a:r>
              <a:rPr lang="en-US" sz="1400" dirty="0" smtClean="0"/>
              <a:t> </a:t>
            </a:r>
            <a:r>
              <a:rPr lang="en-US" sz="1400" dirty="0"/>
              <a:t>-d D</a:t>
            </a:r>
            <a:r>
              <a:rPr lang="en-US" sz="1400" dirty="0" smtClean="0"/>
              <a:t>:\dewan_backup\Java\WarmupProject\bin  AGreeter.java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105400" y="2547937"/>
            <a:ext cx="1066800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67037" y="3657600"/>
            <a:ext cx="28956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First token = command-name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4800600" y="2890837"/>
            <a:ext cx="838200" cy="766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Quotes to Separate Tokens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87" y="219313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D:\dewan_backup\Java\WarmupProject\src\warmup&gt;"D:\Program Files\Java\jdk1.7.0_11</a:t>
            </a:r>
          </a:p>
          <a:p>
            <a:pPr algn="ctr"/>
            <a:r>
              <a:rPr lang="en-US" sz="1400" dirty="0"/>
              <a:t>\bin\</a:t>
            </a:r>
            <a:r>
              <a:rPr lang="en-US" sz="1400" dirty="0" err="1"/>
              <a:t>javac</a:t>
            </a:r>
            <a:r>
              <a:rPr lang="en-US" sz="1400" dirty="0"/>
              <a:t>" -d D</a:t>
            </a:r>
            <a:r>
              <a:rPr lang="en-US" sz="1400" dirty="0" smtClean="0"/>
              <a:t>:\dewan_backup\Java\WarmupProject\bin  AGreeter.java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4" r="2769" b="47734"/>
          <a:stretch/>
        </p:blipFill>
        <p:spPr bwMode="auto">
          <a:xfrm>
            <a:off x="238124" y="1219200"/>
            <a:ext cx="8592344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24820" y="2524124"/>
            <a:ext cx="3152379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67037" y="3657600"/>
            <a:ext cx="28956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First token = command-name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4620021" y="2867024"/>
            <a:ext cx="1880989" cy="7667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4333" y="2714623"/>
            <a:ext cx="1109267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6637" y="1143000"/>
            <a:ext cx="14478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19437" y="3581400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5035" y="59436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interpreters came first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4" y="1905000"/>
            <a:ext cx="6334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5" r="25693" b="5153"/>
          <a:stretch/>
        </p:blipFill>
        <p:spPr bwMode="auto">
          <a:xfrm>
            <a:off x="1983951" y="4408311"/>
            <a:ext cx="4727928" cy="15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External Command:  Tokenization and Two-Stage Command Interpretation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13572" y="2738331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Name of an executable file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1295400"/>
            <a:ext cx="6553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javac</a:t>
            </a:r>
            <a:r>
              <a:rPr lang="en-US" dirty="0"/>
              <a:t> -d bin </a:t>
            </a:r>
            <a:r>
              <a:rPr lang="en-US" dirty="0" err="1"/>
              <a:t>src</a:t>
            </a:r>
            <a:r>
              <a:rPr lang="en-US" dirty="0"/>
              <a:t>\</a:t>
            </a:r>
            <a:r>
              <a:rPr lang="en-US" dirty="0" err="1"/>
              <a:t>warmup</a:t>
            </a:r>
            <a:r>
              <a:rPr lang="en-US" dirty="0"/>
              <a:t>\AGreeter.java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1442438"/>
            <a:ext cx="633730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9770" y="1442438"/>
            <a:ext cx="265430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07665" y="1865489"/>
            <a:ext cx="0" cy="8728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" idx="0"/>
            <a:endCxn id="17" idx="2"/>
          </p:cNvCxnSpPr>
          <p:nvPr/>
        </p:nvCxnSpPr>
        <p:spPr>
          <a:xfrm flipH="1" flipV="1">
            <a:off x="3372485" y="1861538"/>
            <a:ext cx="1961515" cy="8767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39907" y="2738331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sequence of parameters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24885" y="1442438"/>
            <a:ext cx="376872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01756" y="1442438"/>
            <a:ext cx="3032443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" y="3581400"/>
            <a:ext cx="8001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 separates the command line into a sequence of units  or tokens divided by “separators” ( spaces and tabs)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" y="4495800"/>
            <a:ext cx="8001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It treats the first token as the name of an executable file, finds it and executes 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8320" y="5156199"/>
            <a:ext cx="80010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It passes the remaining tokens to the newly executed program, which then interprets them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400" y="5928354"/>
            <a:ext cx="80010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One or more of the parameters may be file (and folder) names</a:t>
            </a:r>
          </a:p>
        </p:txBody>
      </p:sp>
      <p:cxnSp>
        <p:nvCxnSpPr>
          <p:cNvPr id="25" name="Straight Arrow Connector 24"/>
          <p:cNvCxnSpPr>
            <a:stCxn id="20" idx="0"/>
          </p:cNvCxnSpPr>
          <p:nvPr/>
        </p:nvCxnSpPr>
        <p:spPr>
          <a:xfrm flipV="1">
            <a:off x="5334000" y="1905000"/>
            <a:ext cx="381001" cy="8333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0"/>
          </p:cNvCxnSpPr>
          <p:nvPr/>
        </p:nvCxnSpPr>
        <p:spPr>
          <a:xfrm flipH="1" flipV="1">
            <a:off x="3657601" y="1828800"/>
            <a:ext cx="1676399" cy="909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Tokenization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312" y="228600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D:\dewan_backup\Java\WarmupProject&gt;D:\Program Files\Java\jdk1.7.0_11\bin\</a:t>
            </a:r>
            <a:r>
              <a:rPr lang="en-US" sz="1400" dirty="0" err="1"/>
              <a:t>javac</a:t>
            </a:r>
            <a:r>
              <a:rPr lang="en-US" sz="1400" dirty="0"/>
              <a:t> -</a:t>
            </a:r>
          </a:p>
          <a:p>
            <a:pPr algn="ctr"/>
            <a:r>
              <a:rPr lang="en-US" sz="1400" dirty="0"/>
              <a:t> d bin </a:t>
            </a:r>
            <a:r>
              <a:rPr lang="en-US" sz="1400" dirty="0" err="1"/>
              <a:t>src</a:t>
            </a:r>
            <a:r>
              <a:rPr lang="en-US" sz="1400" dirty="0"/>
              <a:t>\</a:t>
            </a:r>
            <a:r>
              <a:rPr lang="en-US" sz="1400" dirty="0" err="1"/>
              <a:t>warmup</a:t>
            </a:r>
            <a:r>
              <a:rPr lang="en-US" sz="1400" dirty="0"/>
              <a:t>\AGreeter.java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555081"/>
            <a:ext cx="1066800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67037" y="3657600"/>
            <a:ext cx="28956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First token = command-name</a:t>
            </a:r>
          </a:p>
        </p:txBody>
      </p:sp>
      <p:cxnSp>
        <p:nvCxnSpPr>
          <p:cNvPr id="10" name="Straight Arrow Connector 9"/>
          <p:cNvCxnSpPr>
            <a:stCxn id="9" idx="0"/>
            <a:endCxn id="8" idx="2"/>
          </p:cNvCxnSpPr>
          <p:nvPr/>
        </p:nvCxnSpPr>
        <p:spPr>
          <a:xfrm flipH="1" flipV="1">
            <a:off x="990600" y="2897981"/>
            <a:ext cx="3424237" cy="7596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7" r="3160"/>
          <a:stretch/>
        </p:blipFill>
        <p:spPr bwMode="auto">
          <a:xfrm>
            <a:off x="0" y="891989"/>
            <a:ext cx="8548688" cy="1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Name: Going Forward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3716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to current directory (or folder)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4384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267200"/>
            <a:ext cx="65532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f  denotes a file with absolute name: d\f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105400"/>
            <a:ext cx="6553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\AGreeter.java  denotes a file with absolute name </a:t>
            </a:r>
            <a:r>
              <a:rPr lang="en-US" dirty="0" smtClean="0"/>
              <a:t>D:\dewan_backup\Java\WarmupProject&gt;\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\AGreeter.java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276600"/>
            <a:ext cx="6553200" cy="839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Given current directory with absolute name: </a:t>
            </a:r>
            <a:r>
              <a:rPr lang="en-US" dirty="0" smtClean="0"/>
              <a:t>D:\dewan_backup\Java\WarmupProject&gt;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Alternative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39000" y="2227438"/>
            <a:ext cx="14478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7544" y="4177683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5867400"/>
            <a:ext cx="44958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interpreters came first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210" r="12879" b="74069"/>
          <a:stretch/>
        </p:blipFill>
        <p:spPr bwMode="auto">
          <a:xfrm>
            <a:off x="629355" y="1600200"/>
            <a:ext cx="6457245" cy="172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2" r="15048"/>
          <a:stretch/>
        </p:blipFill>
        <p:spPr bwMode="auto">
          <a:xfrm>
            <a:off x="857955" y="3924300"/>
            <a:ext cx="5405261" cy="187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Command-Names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3800" y="1665676"/>
            <a:ext cx="3200400" cy="7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Identify code built-into OS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371600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Internal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057400"/>
            <a:ext cx="2362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4440" y="3922323"/>
            <a:ext cx="3200400" cy="1011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Identify some application program installed on top of OS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3698522"/>
            <a:ext cx="2362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External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384322"/>
            <a:ext cx="2362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5410200"/>
            <a:ext cx="5715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interpreter does not know about external command names; so how does it run and interpret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372870"/>
            <a:ext cx="8305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D:\dewan_backup\Java\WarmupProject\src\warmup&gt;"D</a:t>
            </a:r>
            <a:r>
              <a:rPr lang="en-US" sz="1400" dirty="0"/>
              <a:t>:\Program </a:t>
            </a:r>
            <a:r>
              <a:rPr lang="en-US" sz="1400" dirty="0" smtClean="0"/>
              <a:t>Files\Java\jdk1.7.0_11</a:t>
            </a:r>
          </a:p>
          <a:p>
            <a:pPr algn="ctr"/>
            <a:r>
              <a:rPr lang="en-US" sz="1400" dirty="0" smtClean="0"/>
              <a:t>\bin\</a:t>
            </a:r>
            <a:r>
              <a:rPr lang="en-US" sz="1400" dirty="0" err="1" smtClean="0"/>
              <a:t>javac</a:t>
            </a:r>
            <a:r>
              <a:rPr lang="en-US" sz="1400" dirty="0" smtClean="0"/>
              <a:t>" -d D:\dewan_backup\Java\WarmupProject\bin  AGreeter.java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Relative/Partial vs. Absolute/Full Names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81600" y="1677670"/>
            <a:ext cx="3124200" cy="2667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5400" y="1869440"/>
            <a:ext cx="1066800" cy="3416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10485" y="1945640"/>
            <a:ext cx="3561716" cy="2654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2788" y="3128961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Relative name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707" y="3100387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Absolute name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057400" y="2211070"/>
            <a:ext cx="1" cy="8001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287271"/>
            <a:ext cx="2133601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2"/>
          </p:cNvCxnSpPr>
          <p:nvPr/>
        </p:nvCxnSpPr>
        <p:spPr>
          <a:xfrm flipV="1">
            <a:off x="6776881" y="2209800"/>
            <a:ext cx="0" cy="890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72201" y="1944370"/>
            <a:ext cx="1209359" cy="2654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419600"/>
            <a:ext cx="35052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Shorter  names but more complicated naming scheme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" y="4419600"/>
            <a:ext cx="35052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Longer names and simpler naming scheme</a:t>
            </a:r>
          </a:p>
        </p:txBody>
      </p:sp>
    </p:spTree>
    <p:extLst>
      <p:ext uri="{BB962C8B-B14F-4D97-AF65-F5344CB8AC3E}">
        <p14:creationId xmlns:p14="http://schemas.microsoft.com/office/powerpoint/2010/main" val="2208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Name Files (and Folders)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2098322"/>
            <a:ext cx="6553200" cy="721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javac</a:t>
            </a:r>
            <a:r>
              <a:rPr lang="en-US" dirty="0"/>
              <a:t> -d bin </a:t>
            </a:r>
            <a:r>
              <a:rPr lang="en-US" dirty="0" err="1"/>
              <a:t>src</a:t>
            </a:r>
            <a:r>
              <a:rPr lang="en-US" dirty="0"/>
              <a:t>\</a:t>
            </a:r>
            <a:r>
              <a:rPr lang="en-US" dirty="0" err="1"/>
              <a:t>warmup</a:t>
            </a:r>
            <a:r>
              <a:rPr lang="en-US" dirty="0"/>
              <a:t>\AGreeter.java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2249311"/>
            <a:ext cx="633730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24885" y="2245360"/>
            <a:ext cx="376872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01756" y="2245360"/>
            <a:ext cx="3032443" cy="4191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1219200"/>
            <a:ext cx="62484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One or more of the parameters may be file (and folder) names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792" y="3429000"/>
            <a:ext cx="1988185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File names</a:t>
            </a:r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flipH="1" flipV="1">
            <a:off x="2971800" y="2664461"/>
            <a:ext cx="1452085" cy="7645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0"/>
          </p:cNvCxnSpPr>
          <p:nvPr/>
        </p:nvCxnSpPr>
        <p:spPr>
          <a:xfrm flipV="1">
            <a:off x="4423885" y="2612955"/>
            <a:ext cx="376715" cy="8160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52850" y="2573444"/>
            <a:ext cx="671035" cy="8555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5486400"/>
            <a:ext cx="5029200" cy="716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Files and folders are both often called files</a:t>
            </a:r>
          </a:p>
        </p:txBody>
      </p:sp>
    </p:spTree>
    <p:extLst>
      <p:ext uri="{BB962C8B-B14F-4D97-AF65-F5344CB8AC3E}">
        <p14:creationId xmlns:p14="http://schemas.microsoft.com/office/powerpoint/2010/main" val="3887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5" grpId="0" animBg="1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File/folder Hierarchies and Local Names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75383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0400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7929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8459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3977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915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53777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74923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4201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Straight Arrow Connector 40"/>
          <p:cNvCxnSpPr>
            <a:endCxn id="20" idx="0"/>
          </p:cNvCxnSpPr>
          <p:nvPr/>
        </p:nvCxnSpPr>
        <p:spPr>
          <a:xfrm>
            <a:off x="4084983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84983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75043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>
            <a:endCxn id="24" idx="0"/>
          </p:cNvCxnSpPr>
          <p:nvPr/>
        </p:nvCxnSpPr>
        <p:spPr>
          <a:xfrm flipH="1">
            <a:off x="2855842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32800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55842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286788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55842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03352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61" name="Rectangle 60"/>
          <p:cNvSpPr/>
          <p:nvPr/>
        </p:nvSpPr>
        <p:spPr>
          <a:xfrm>
            <a:off x="3220278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Completing File 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29" y="1676400"/>
            <a:ext cx="8206711" cy="5715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8792" y="3733800"/>
            <a:ext cx="22098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Enter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3" r="3374"/>
          <a:stretch/>
        </p:blipFill>
        <p:spPr bwMode="auto">
          <a:xfrm>
            <a:off x="457199" y="1676399"/>
            <a:ext cx="8239841" cy="112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87249" y="2514600"/>
            <a:ext cx="3632751" cy="28352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1" r="3123"/>
          <a:stretch/>
        </p:blipFill>
        <p:spPr bwMode="auto">
          <a:xfrm>
            <a:off x="457199" y="1649756"/>
            <a:ext cx="8201337" cy="1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6" r="3202"/>
          <a:stretch/>
        </p:blipFill>
        <p:spPr bwMode="auto">
          <a:xfrm>
            <a:off x="490328" y="1649756"/>
            <a:ext cx="8046951" cy="14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18792" y="4800600"/>
            <a:ext cx="2209800" cy="839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Could have edited 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173" y="5860001"/>
            <a:ext cx="3518451" cy="839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particularly useful if absolute files names entered</a:t>
            </a:r>
          </a:p>
        </p:txBody>
      </p:sp>
    </p:spTree>
    <p:extLst>
      <p:ext uri="{BB962C8B-B14F-4D97-AF65-F5344CB8AC3E}">
        <p14:creationId xmlns:p14="http://schemas.microsoft.com/office/powerpoint/2010/main" val="33407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Output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15665" b="74972"/>
          <a:stretch/>
        </p:blipFill>
        <p:spPr bwMode="auto">
          <a:xfrm>
            <a:off x="1464365" y="2438400"/>
            <a:ext cx="5653502" cy="16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1395"/>
          <a:stretch/>
        </p:blipFill>
        <p:spPr bwMode="auto">
          <a:xfrm>
            <a:off x="2362200" y="4267201"/>
            <a:ext cx="3648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219566">
            <a:off x="168434" y="1452256"/>
            <a:ext cx="1246051" cy="745949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Echoed input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38400" y="4663107"/>
            <a:ext cx="838200" cy="13334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5"/>
          <a:stretch/>
        </p:blipFill>
        <p:spPr bwMode="auto">
          <a:xfrm>
            <a:off x="1308652" y="1438482"/>
            <a:ext cx="6362700" cy="9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Arrow 15"/>
          <p:cNvSpPr/>
          <p:nvPr/>
        </p:nvSpPr>
        <p:spPr>
          <a:xfrm rot="1626162">
            <a:off x="1277175" y="4333759"/>
            <a:ext cx="1040091" cy="44795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3737" y="5257800"/>
            <a:ext cx="1905000" cy="60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&lt; 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9800" y="6019799"/>
            <a:ext cx="4267200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Input of Command comes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fromFile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rather than the  command window</a:t>
            </a:r>
          </a:p>
        </p:txBody>
      </p:sp>
    </p:spTree>
    <p:extLst>
      <p:ext uri="{BB962C8B-B14F-4D97-AF65-F5344CB8AC3E}">
        <p14:creationId xmlns:p14="http://schemas.microsoft.com/office/powerpoint/2010/main" val="9471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724400" y="2667000"/>
            <a:ext cx="4038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..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Traversing Up (and Down) the Hierarchy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31606" y="1447800"/>
            <a:ext cx="1219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6623" y="2171700"/>
            <a:ext cx="17691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dewan_backup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4152" y="2895600"/>
            <a:ext cx="1083366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4682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5257800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AGreeter.java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6019800"/>
            <a:ext cx="1466023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AGreeter.class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1146" y="5294243"/>
            <a:ext cx="102373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warmup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8235" y="4495800"/>
            <a:ext cx="854765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3341206" y="1823571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41206" y="25527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31266" y="32766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 flipH="1">
            <a:off x="2112065" y="4038600"/>
            <a:ext cx="122913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89023" y="4038600"/>
            <a:ext cx="122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12065" y="4876800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43011" y="4934907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12065" y="5675243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9575" y="5675242"/>
            <a:ext cx="0" cy="348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2476501" y="3636064"/>
            <a:ext cx="182134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WarmupProject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6966" y="1499428"/>
            <a:ext cx="228600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04467" y="2223328"/>
            <a:ext cx="1493768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32676" y="2921414"/>
            <a:ext cx="512693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69266" y="3664998"/>
            <a:ext cx="1528969" cy="3231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31065" y="5320057"/>
            <a:ext cx="808382" cy="32937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1518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Command Interpreter Searching </a:t>
            </a:r>
            <a:r>
              <a:rPr lang="en-US" dirty="0"/>
              <a:t>for Executable </a:t>
            </a:r>
            <a:r>
              <a:rPr lang="en-US" dirty="0" smtClean="0"/>
              <a:t>Command: First Interpretation Stage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001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It treats the first token as the name of an executable file, finds it and executes 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36" r="7385" b="6063"/>
          <a:stretch/>
        </p:blipFill>
        <p:spPr bwMode="auto">
          <a:xfrm>
            <a:off x="381000" y="2895600"/>
            <a:ext cx="8240889" cy="76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Redirection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7"/>
          <a:stretch/>
        </p:blipFill>
        <p:spPr bwMode="auto">
          <a:xfrm>
            <a:off x="1371600" y="1441795"/>
            <a:ext cx="6362700" cy="6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15665" b="74972"/>
          <a:stretch/>
        </p:blipFill>
        <p:spPr bwMode="auto">
          <a:xfrm>
            <a:off x="1464365" y="3809999"/>
            <a:ext cx="5653502" cy="16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1395"/>
          <a:stretch/>
        </p:blipFill>
        <p:spPr bwMode="auto">
          <a:xfrm>
            <a:off x="2362200" y="5638800"/>
            <a:ext cx="3648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626162">
            <a:off x="425934" y="1355332"/>
            <a:ext cx="1040091" cy="44795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6162">
            <a:off x="629318" y="5753974"/>
            <a:ext cx="1667242" cy="690012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Echoed Input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6324599"/>
            <a:ext cx="762000" cy="13334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1800" y="1447800"/>
            <a:ext cx="6858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2209800"/>
            <a:ext cx="1905000" cy="60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&gt; File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2971799"/>
            <a:ext cx="4267200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Output of Command goes to File rather than the  command window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20574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5" r="3294" b="35571"/>
          <a:stretch/>
        </p:blipFill>
        <p:spPr bwMode="auto">
          <a:xfrm>
            <a:off x="1510960" y="2037149"/>
            <a:ext cx="6153150" cy="4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Redirection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15665" b="74972"/>
          <a:stretch/>
        </p:blipFill>
        <p:spPr bwMode="auto">
          <a:xfrm>
            <a:off x="1464365" y="3810000"/>
            <a:ext cx="5653502" cy="16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1395"/>
          <a:stretch/>
        </p:blipFill>
        <p:spPr bwMode="auto">
          <a:xfrm>
            <a:off x="2362200" y="5791200"/>
            <a:ext cx="3648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219566">
            <a:off x="-15046" y="1252797"/>
            <a:ext cx="1443369" cy="1034792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Echoed input from file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38400" y="6187106"/>
            <a:ext cx="838200" cy="13334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5"/>
          <a:stretch/>
        </p:blipFill>
        <p:spPr bwMode="auto">
          <a:xfrm>
            <a:off x="1308652" y="1438482"/>
            <a:ext cx="6362700" cy="9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Arrow 15"/>
          <p:cNvSpPr/>
          <p:nvPr/>
        </p:nvSpPr>
        <p:spPr>
          <a:xfrm rot="1626162">
            <a:off x="1277175" y="5857758"/>
            <a:ext cx="1040091" cy="447950"/>
          </a:xfrm>
          <a:prstGeom prst="rightArrow">
            <a:avLst>
              <a:gd name="adj1" fmla="val 75656"/>
              <a:gd name="adj2" fmla="val 46335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29000" y="2438400"/>
            <a:ext cx="1905000" cy="60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Command &lt; 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5063" y="3124200"/>
            <a:ext cx="4267200" cy="609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Input of Command comes from file rather than the  command window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1447800"/>
            <a:ext cx="7620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1447800"/>
            <a:ext cx="2057400" cy="2286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4927</TotalTime>
  <Words>1870</Words>
  <Application>Microsoft Office PowerPoint</Application>
  <PresentationFormat>On-screen Show (4:3)</PresentationFormat>
  <Paragraphs>367</Paragraphs>
  <Slides>91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Oriel</vt:lpstr>
      <vt:lpstr>Comp 110/401  Windows Command Interpreter</vt:lpstr>
      <vt:lpstr>Windows Command Interpreter</vt:lpstr>
      <vt:lpstr>Command Interpreter?</vt:lpstr>
      <vt:lpstr>GUI Alternative</vt:lpstr>
      <vt:lpstr>Why Command Interpreter?</vt:lpstr>
      <vt:lpstr>Command Line Syntax</vt:lpstr>
      <vt:lpstr>Classifying Command (Names)</vt:lpstr>
      <vt:lpstr>Running External Command:  Tokenization and Two-Stage Command Interpretation</vt:lpstr>
      <vt:lpstr>Command Interpreter Searching for Executable Command: First Interpretation Stage</vt:lpstr>
      <vt:lpstr>External Program Interpreting Parameters: Second  Interpretation Stage</vt:lpstr>
      <vt:lpstr>Tokenization</vt:lpstr>
      <vt:lpstr>Using Quotes for Tokens with Spaces</vt:lpstr>
      <vt:lpstr>How to Name Files (and Folders)</vt:lpstr>
      <vt:lpstr>Relative/Partial vs. Absolute/Full Names</vt:lpstr>
      <vt:lpstr>Local Name of File/folder</vt:lpstr>
      <vt:lpstr>Absolute/Full Name</vt:lpstr>
      <vt:lpstr>Traversing Down the Hierarchy</vt:lpstr>
      <vt:lpstr>Reducing Effort to Enter Absolute Names</vt:lpstr>
      <vt:lpstr>Copy Absolute Name from Folder Browser GUI</vt:lpstr>
      <vt:lpstr>Paste into Command Line </vt:lpstr>
      <vt:lpstr>Text Pasted at Current Cursor Position</vt:lpstr>
      <vt:lpstr>Use left and right arrow Keys to change Cursor Position</vt:lpstr>
      <vt:lpstr>Can insert or Delete at Cursor Point</vt:lpstr>
      <vt:lpstr>Relative Name</vt:lpstr>
      <vt:lpstr>Current Directory</vt:lpstr>
      <vt:lpstr>Changing Drives</vt:lpstr>
      <vt:lpstr>Changing Folder within Drive: CD Command</vt:lpstr>
      <vt:lpstr>Name Relative to Current Directory</vt:lpstr>
      <vt:lpstr>Relative Name</vt:lpstr>
      <vt:lpstr>Setting System Path: System Properties</vt:lpstr>
      <vt:lpstr>Setting System Path: Advanced System Settings</vt:lpstr>
      <vt:lpstr>Setting System Path: Environment Variables</vt:lpstr>
      <vt:lpstr>Select Path System:  Select Path Variable and Edit</vt:lpstr>
      <vt:lpstr>Select Path System: Add  Folder to Path after Semicolon</vt:lpstr>
      <vt:lpstr>Reusing Commands: Command History</vt:lpstr>
      <vt:lpstr>Reusing Commands: Up Arrow Displays Previous Editable Command </vt:lpstr>
      <vt:lpstr>Reusing Commands: Up Arrow Displays Previous Editable Command </vt:lpstr>
      <vt:lpstr>Reusing Commands: Enter Executes (Possibly Edited) Previous Command</vt:lpstr>
      <vt:lpstr>More on Names: Traversing Down the Hierarchy</vt:lpstr>
      <vt:lpstr>Traversing Up (and Down) the Hierarchy</vt:lpstr>
      <vt:lpstr>Use of ..</vt:lpstr>
      <vt:lpstr>Naming Current Directory</vt:lpstr>
      <vt:lpstr>Use of .</vt:lpstr>
      <vt:lpstr>NAMING Root Folder on Drive</vt:lpstr>
      <vt:lpstr>Completing File Name Token</vt:lpstr>
      <vt:lpstr>Completing File Name Token</vt:lpstr>
      <vt:lpstr>Saving Interaction</vt:lpstr>
      <vt:lpstr>Marking Text</vt:lpstr>
      <vt:lpstr>Marking Text</vt:lpstr>
      <vt:lpstr>Copy Text</vt:lpstr>
      <vt:lpstr>Output Redirection</vt:lpstr>
      <vt:lpstr>Input Redirection</vt:lpstr>
      <vt:lpstr>Pipe</vt:lpstr>
      <vt:lpstr>GUI Alternative: Dir Command</vt:lpstr>
      <vt:lpstr>GUI Alternative: Type Command</vt:lpstr>
      <vt:lpstr>GUI Alternative: Erase Command</vt:lpstr>
      <vt:lpstr>GUI Alternative: Mkdir Command</vt:lpstr>
      <vt:lpstr>WildCard: *</vt:lpstr>
      <vt:lpstr>WildCard: *</vt:lpstr>
      <vt:lpstr>Partial WildCard and Find (Piped)</vt:lpstr>
      <vt:lpstr>Ipconfig</vt:lpstr>
      <vt:lpstr>PING</vt:lpstr>
      <vt:lpstr>Sort (Piped)</vt:lpstr>
      <vt:lpstr>Find(Piped)</vt:lpstr>
      <vt:lpstr>Starting Separate Command Interpreter</vt:lpstr>
      <vt:lpstr>Extra Slides</vt:lpstr>
      <vt:lpstr>Starting Another  Command Interpreter in Same Window and Exit</vt:lpstr>
      <vt:lpstr>Command Interpreter?</vt:lpstr>
      <vt:lpstr>Why Command Interpreter</vt:lpstr>
      <vt:lpstr>GUI Alternative</vt:lpstr>
      <vt:lpstr>Command Name Relative to Folder in Path</vt:lpstr>
      <vt:lpstr>Advance </vt:lpstr>
      <vt:lpstr>Relative Name</vt:lpstr>
      <vt:lpstr>Relative Name: Going Backward</vt:lpstr>
      <vt:lpstr>…</vt:lpstr>
      <vt:lpstr>Relative/Partial vs. Absolute/Full Names</vt:lpstr>
      <vt:lpstr>Tokenization</vt:lpstr>
      <vt:lpstr>Using Quotes to Separate Tokens</vt:lpstr>
      <vt:lpstr>GUI Alternative</vt:lpstr>
      <vt:lpstr>Tokenization</vt:lpstr>
      <vt:lpstr>Relative Name: Going Forward</vt:lpstr>
      <vt:lpstr>GUI Alternative</vt:lpstr>
      <vt:lpstr>Classifying Command-Names</vt:lpstr>
      <vt:lpstr>Relative/Partial vs. Absolute/Full Names</vt:lpstr>
      <vt:lpstr>How to Name Files (and Folders)</vt:lpstr>
      <vt:lpstr>File/folder Hierarchies and Local Names</vt:lpstr>
      <vt:lpstr>Completing File Name</vt:lpstr>
      <vt:lpstr>Redirecting Output</vt:lpstr>
      <vt:lpstr>Traversing Up (and Down) the Hierarchy</vt:lpstr>
      <vt:lpstr>Output Redirection</vt:lpstr>
      <vt:lpstr>Input Redirection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638</cp:revision>
  <dcterms:created xsi:type="dcterms:W3CDTF">2006-08-16T00:00:00Z</dcterms:created>
  <dcterms:modified xsi:type="dcterms:W3CDTF">2013-01-31T16:59:40Z</dcterms:modified>
</cp:coreProperties>
</file>