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7" r:id="rId4"/>
    <p:sldId id="257" r:id="rId5"/>
    <p:sldId id="259" r:id="rId6"/>
    <p:sldId id="260" r:id="rId7"/>
    <p:sldId id="262" r:id="rId8"/>
    <p:sldId id="263" r:id="rId9"/>
    <p:sldId id="264" r:id="rId10"/>
    <p:sldId id="265" r:id="rId11"/>
    <p:sldId id="272" r:id="rId12"/>
    <p:sldId id="273" r:id="rId13"/>
    <p:sldId id="287" r:id="rId14"/>
    <p:sldId id="288" r:id="rId15"/>
    <p:sldId id="277" r:id="rId16"/>
    <p:sldId id="282" r:id="rId17"/>
    <p:sldId id="283" r:id="rId18"/>
    <p:sldId id="276" r:id="rId19"/>
    <p:sldId id="278" r:id="rId20"/>
    <p:sldId id="268" r:id="rId21"/>
    <p:sldId id="269" r:id="rId22"/>
    <p:sldId id="270" r:id="rId23"/>
    <p:sldId id="285" r:id="rId24"/>
    <p:sldId id="284" r:id="rId25"/>
    <p:sldId id="286"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C04AB-0F02-4A40-AE57-9A548E3E55FD}" type="datetimeFigureOut">
              <a:rPr lang="en-US" smtClean="0"/>
              <a:t>8/24/2018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800F4-0CB7-4F80-A9FA-8912617CE9AF}" type="slidenum">
              <a:rPr lang="en-US" smtClean="0"/>
              <a:t>‹#›</a:t>
            </a:fld>
            <a:endParaRPr lang="en-US"/>
          </a:p>
        </p:txBody>
      </p:sp>
    </p:spTree>
    <p:extLst>
      <p:ext uri="{BB962C8B-B14F-4D97-AF65-F5344CB8AC3E}">
        <p14:creationId xmlns:p14="http://schemas.microsoft.com/office/powerpoint/2010/main" val="228232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10</a:t>
            </a:fld>
            <a:endParaRPr lang="en-US"/>
          </a:p>
        </p:txBody>
      </p:sp>
    </p:spTree>
    <p:extLst>
      <p:ext uri="{BB962C8B-B14F-4D97-AF65-F5344CB8AC3E}">
        <p14:creationId xmlns:p14="http://schemas.microsoft.com/office/powerpoint/2010/main" val="161402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15</a:t>
            </a:fld>
            <a:endParaRPr lang="en-US"/>
          </a:p>
        </p:txBody>
      </p:sp>
    </p:spTree>
    <p:extLst>
      <p:ext uri="{BB962C8B-B14F-4D97-AF65-F5344CB8AC3E}">
        <p14:creationId xmlns:p14="http://schemas.microsoft.com/office/powerpoint/2010/main" val="171647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20</a:t>
            </a:fld>
            <a:endParaRPr lang="en-US"/>
          </a:p>
        </p:txBody>
      </p:sp>
    </p:spTree>
    <p:extLst>
      <p:ext uri="{BB962C8B-B14F-4D97-AF65-F5344CB8AC3E}">
        <p14:creationId xmlns:p14="http://schemas.microsoft.com/office/powerpoint/2010/main" val="124552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21</a:t>
            </a:fld>
            <a:endParaRPr lang="en-US"/>
          </a:p>
        </p:txBody>
      </p:sp>
    </p:spTree>
    <p:extLst>
      <p:ext uri="{BB962C8B-B14F-4D97-AF65-F5344CB8AC3E}">
        <p14:creationId xmlns:p14="http://schemas.microsoft.com/office/powerpoint/2010/main" val="301130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22</a:t>
            </a:fld>
            <a:endParaRPr lang="en-US"/>
          </a:p>
        </p:txBody>
      </p:sp>
    </p:spTree>
    <p:extLst>
      <p:ext uri="{BB962C8B-B14F-4D97-AF65-F5344CB8AC3E}">
        <p14:creationId xmlns:p14="http://schemas.microsoft.com/office/powerpoint/2010/main" val="179446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00F4-0CB7-4F80-A9FA-8912617CE9AF}" type="slidenum">
              <a:rPr lang="en-US" smtClean="0"/>
              <a:t>23</a:t>
            </a:fld>
            <a:endParaRPr lang="en-US"/>
          </a:p>
        </p:txBody>
      </p:sp>
    </p:spTree>
    <p:extLst>
      <p:ext uri="{BB962C8B-B14F-4D97-AF65-F5344CB8AC3E}">
        <p14:creationId xmlns:p14="http://schemas.microsoft.com/office/powerpoint/2010/main" val="54018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138667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383874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393592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105219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96262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169622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399185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77136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401744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423067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BDE62AC-AA8B-4909-9DB1-08660FF3174D}" type="datetimeFigureOut">
              <a:rPr lang="zh-CN" altLang="en-US" smtClean="0"/>
              <a:t>2018/8/24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111749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E62AC-AA8B-4909-9DB1-08660FF3174D}" type="datetimeFigureOut">
              <a:rPr lang="zh-CN" altLang="en-US" smtClean="0"/>
              <a:t>2018/8/24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F955D-C393-45EB-9CEC-ABE07A7669BE}" type="slidenum">
              <a:rPr lang="zh-CN" altLang="en-US" smtClean="0"/>
              <a:t>‹#›</a:t>
            </a:fld>
            <a:endParaRPr lang="zh-CN" altLang="en-US"/>
          </a:p>
        </p:txBody>
      </p:sp>
    </p:spTree>
    <p:extLst>
      <p:ext uri="{BB962C8B-B14F-4D97-AF65-F5344CB8AC3E}">
        <p14:creationId xmlns:p14="http://schemas.microsoft.com/office/powerpoint/2010/main" val="392360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err="1" smtClean="0"/>
              <a:t>JavaTeaching</a:t>
            </a:r>
            <a:r>
              <a:rPr lang="en-US" altLang="zh-CN" dirty="0" smtClean="0"/>
              <a:t> and Importing a </a:t>
            </a:r>
            <a:r>
              <a:rPr lang="en-US" altLang="zh-CN" dirty="0" err="1" smtClean="0"/>
              <a:t>github</a:t>
            </a:r>
            <a:r>
              <a:rPr lang="en-US" altLang="zh-CN" dirty="0" smtClean="0"/>
              <a:t> repository </a:t>
            </a:r>
            <a:endParaRPr lang="zh-CN" altLang="en-US" dirty="0"/>
          </a:p>
        </p:txBody>
      </p:sp>
      <p:sp>
        <p:nvSpPr>
          <p:cNvPr id="3" name="Subtitle 2"/>
          <p:cNvSpPr>
            <a:spLocks noGrp="1"/>
          </p:cNvSpPr>
          <p:nvPr>
            <p:ph type="subTitle" idx="1"/>
          </p:nvPr>
        </p:nvSpPr>
        <p:spPr/>
        <p:txBody>
          <a:bodyPr/>
          <a:lstStyle/>
          <a:p>
            <a:r>
              <a:rPr lang="en-US" altLang="zh-CN" dirty="0" smtClean="0"/>
              <a:t>Dong </a:t>
            </a:r>
            <a:r>
              <a:rPr lang="en-US" altLang="zh-CN" dirty="0" err="1" smtClean="0"/>
              <a:t>Nie</a:t>
            </a:r>
            <a:endParaRPr lang="zh-CN" altLang="en-US" dirty="0"/>
          </a:p>
        </p:txBody>
      </p:sp>
    </p:spTree>
    <p:extLst>
      <p:ext uri="{BB962C8B-B14F-4D97-AF65-F5344CB8AC3E}">
        <p14:creationId xmlns:p14="http://schemas.microsoft.com/office/powerpoint/2010/main" val="2233637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Here comes the Project with Compile Errors</a:t>
            </a:r>
            <a:endParaRPr lang="zh-CN" altLang="en-US" dirty="0"/>
          </a:p>
        </p:txBody>
      </p:sp>
      <p:sp>
        <p:nvSpPr>
          <p:cNvPr id="5" name="Rectangle 4"/>
          <p:cNvSpPr/>
          <p:nvPr/>
        </p:nvSpPr>
        <p:spPr>
          <a:xfrm>
            <a:off x="6018984" y="2194210"/>
            <a:ext cx="3971071" cy="2913556"/>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You will have errors, be sure to delete the oeall22 reference (if it exists in the class path) and add your oeall22 library (See eclipse install and </a:t>
            </a:r>
            <a:r>
              <a:rPr lang="en-US" dirty="0" err="1" smtClean="0">
                <a:latin typeface="Calibri" pitchFamily="34" charset="0"/>
                <a:cs typeface="Calibri" pitchFamily="34" charset="0"/>
              </a:rPr>
              <a:t>objecteditor</a:t>
            </a:r>
            <a:r>
              <a:rPr lang="en-US" dirty="0" smtClean="0">
                <a:latin typeface="Calibri" pitchFamily="34" charset="0"/>
                <a:cs typeface="Calibri" pitchFamily="34" charset="0"/>
              </a:rPr>
              <a:t> library sections and the next two slides) Until you need </a:t>
            </a:r>
            <a:r>
              <a:rPr lang="en-US" dirty="0" err="1" smtClean="0">
                <a:latin typeface="Calibri" pitchFamily="34" charset="0"/>
                <a:cs typeface="Calibri" pitchFamily="34" charset="0"/>
              </a:rPr>
              <a:t>ObjectEditor</a:t>
            </a:r>
            <a:r>
              <a:rPr lang="en-US" dirty="0" smtClean="0">
                <a:latin typeface="Calibri" pitchFamily="34" charset="0"/>
                <a:cs typeface="Calibri" pitchFamily="34" charset="0"/>
              </a:rPr>
              <a:t>, you can ignore the errors</a:t>
            </a:r>
          </a:p>
        </p:txBody>
      </p:sp>
      <p:sp>
        <p:nvSpPr>
          <p:cNvPr id="3" name="Content Placeholder 2"/>
          <p:cNvSpPr>
            <a:spLocks noGrp="1"/>
          </p:cNvSpPr>
          <p:nvPr>
            <p:ph idx="1"/>
          </p:nvPr>
        </p:nvSpPr>
        <p:spPr>
          <a:xfrm>
            <a:off x="838200" y="1825625"/>
            <a:ext cx="4319427" cy="4351338"/>
          </a:xfrm>
        </p:spPr>
        <p:txBody>
          <a:bodyPr/>
          <a:lstStyle/>
          <a:p>
            <a:endParaRPr lang="en-US" dirty="0"/>
          </a:p>
        </p:txBody>
      </p:sp>
      <p:pic>
        <p:nvPicPr>
          <p:cNvPr id="6" name="Picture 5"/>
          <p:cNvPicPr>
            <a:picLocks noChangeAspect="1"/>
          </p:cNvPicPr>
          <p:nvPr/>
        </p:nvPicPr>
        <p:blipFill rotWithShape="1">
          <a:blip r:embed="rId3"/>
          <a:srcRect t="28139" r="61758" b="5805"/>
          <a:stretch/>
        </p:blipFill>
        <p:spPr>
          <a:xfrm>
            <a:off x="0" y="1232452"/>
            <a:ext cx="4655240" cy="5115339"/>
          </a:xfrm>
          <a:prstGeom prst="rect">
            <a:avLst/>
          </a:prstGeom>
        </p:spPr>
      </p:pic>
    </p:spTree>
    <p:extLst>
      <p:ext uri="{BB962C8B-B14F-4D97-AF65-F5344CB8AC3E}">
        <p14:creationId xmlns:p14="http://schemas.microsoft.com/office/powerpoint/2010/main" val="307567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Replacing/Adding oeall22 (or any other JAR)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7003474" cy="4655281"/>
          </a:xfrm>
        </p:spPr>
      </p:pic>
      <p:sp>
        <p:nvSpPr>
          <p:cNvPr id="5" name="TextBox 4"/>
          <p:cNvSpPr txBox="1"/>
          <p:nvPr/>
        </p:nvSpPr>
        <p:spPr>
          <a:xfrm>
            <a:off x="8465127" y="2230582"/>
            <a:ext cx="3034146" cy="2062103"/>
          </a:xfrm>
          <a:prstGeom prst="rect">
            <a:avLst/>
          </a:prstGeom>
          <a:noFill/>
        </p:spPr>
        <p:txBody>
          <a:bodyPr wrap="square" rtlCol="0">
            <a:spAutoFit/>
          </a:bodyPr>
          <a:lstStyle/>
          <a:p>
            <a:r>
              <a:rPr lang="en-US" sz="3200"/>
              <a:t>Right-click on the project you want to modify </a:t>
            </a:r>
            <a:r>
              <a:rPr lang="en-US" sz="3200">
                <a:sym typeface="Wingdings"/>
              </a:rPr>
              <a:t> Properties</a:t>
            </a:r>
            <a:endParaRPr lang="en-US" sz="3200"/>
          </a:p>
        </p:txBody>
      </p:sp>
    </p:spTree>
    <p:extLst>
      <p:ext uri="{BB962C8B-B14F-4D97-AF65-F5344CB8AC3E}">
        <p14:creationId xmlns:p14="http://schemas.microsoft.com/office/powerpoint/2010/main" val="188134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Replacing/Adding oeall22 (or any other JAR)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71" y="1429429"/>
            <a:ext cx="6923126" cy="4517289"/>
          </a:xfrm>
        </p:spPr>
      </p:pic>
      <p:sp>
        <p:nvSpPr>
          <p:cNvPr id="5" name="TextBox 4"/>
          <p:cNvSpPr txBox="1"/>
          <p:nvPr/>
        </p:nvSpPr>
        <p:spPr>
          <a:xfrm>
            <a:off x="7593873" y="1424752"/>
            <a:ext cx="4310556" cy="2246769"/>
          </a:xfrm>
          <a:prstGeom prst="rect">
            <a:avLst/>
          </a:prstGeom>
          <a:noFill/>
        </p:spPr>
        <p:txBody>
          <a:bodyPr wrap="square" rtlCol="0">
            <a:spAutoFit/>
          </a:bodyPr>
          <a:lstStyle/>
          <a:p>
            <a:r>
              <a:rPr lang="en-US" sz="2800" dirty="0"/>
              <a:t>Go to Java Build Path </a:t>
            </a:r>
            <a:r>
              <a:rPr lang="en-US" sz="2800" dirty="0">
                <a:sym typeface="Wingdings"/>
              </a:rPr>
              <a:t> Libraries tab. Remove the old JAR (if it exists), and choose </a:t>
            </a:r>
            <a:r>
              <a:rPr lang="en-US" sz="2800" b="1" dirty="0">
                <a:sym typeface="Wingdings"/>
              </a:rPr>
              <a:t>Add External JARs</a:t>
            </a:r>
            <a:r>
              <a:rPr lang="en-US" sz="2800" dirty="0">
                <a:sym typeface="Wingdings"/>
              </a:rPr>
              <a:t>. Click </a:t>
            </a:r>
            <a:r>
              <a:rPr lang="en-US" sz="2800" dirty="0" err="1">
                <a:sym typeface="Wingdings"/>
              </a:rPr>
              <a:t>ApplyOK</a:t>
            </a:r>
            <a:endParaRPr lang="en-US" sz="2800" b="1" dirty="0"/>
          </a:p>
        </p:txBody>
      </p:sp>
      <p:sp>
        <p:nvSpPr>
          <p:cNvPr id="6" name="TextBox 5"/>
          <p:cNvSpPr txBox="1"/>
          <p:nvPr/>
        </p:nvSpPr>
        <p:spPr>
          <a:xfrm>
            <a:off x="287571" y="6043749"/>
            <a:ext cx="11216452" cy="923330"/>
          </a:xfrm>
          <a:prstGeom prst="rect">
            <a:avLst/>
          </a:prstGeom>
          <a:noFill/>
        </p:spPr>
        <p:txBody>
          <a:bodyPr wrap="square" rtlCol="0">
            <a:spAutoFit/>
          </a:bodyPr>
          <a:lstStyle/>
          <a:p>
            <a:r>
              <a:rPr lang="en-US" dirty="0" smtClean="0"/>
              <a:t>You need not add external jar if you can live with the compiler errors in code you will not access in the first few praxes. However, if you have time, look at </a:t>
            </a:r>
            <a:r>
              <a:rPr lang="en-US" dirty="0" err="1"/>
              <a:t>objecteditor</a:t>
            </a:r>
            <a:r>
              <a:rPr lang="en-US" dirty="0"/>
              <a:t> PPT on how to download </a:t>
            </a:r>
            <a:r>
              <a:rPr lang="en-US" dirty="0" err="1" smtClean="0"/>
              <a:t>oeall</a:t>
            </a:r>
            <a:r>
              <a:rPr lang="en-US" dirty="0" smtClean="0"/>
              <a:t> from the web page and then use add external jar to add it. At this point there should be no errors. </a:t>
            </a:r>
            <a:endParaRPr lang="en-US" dirty="0"/>
          </a:p>
        </p:txBody>
      </p:sp>
      <p:sp>
        <p:nvSpPr>
          <p:cNvPr id="7" name="TextBox 6"/>
          <p:cNvSpPr txBox="1"/>
          <p:nvPr/>
        </p:nvSpPr>
        <p:spPr>
          <a:xfrm>
            <a:off x="7593873" y="3671521"/>
            <a:ext cx="4310556" cy="1384995"/>
          </a:xfrm>
          <a:prstGeom prst="rect">
            <a:avLst/>
          </a:prstGeom>
          <a:noFill/>
        </p:spPr>
        <p:txBody>
          <a:bodyPr wrap="square" rtlCol="0">
            <a:spAutoFit/>
          </a:bodyPr>
          <a:lstStyle/>
          <a:p>
            <a:r>
              <a:rPr lang="en-US" sz="2800" dirty="0" smtClean="0"/>
              <a:t>If you see </a:t>
            </a:r>
            <a:r>
              <a:rPr lang="en-US" sz="2800" dirty="0" err="1" smtClean="0"/>
              <a:t>modulepath</a:t>
            </a:r>
            <a:r>
              <a:rPr lang="en-US" sz="2800" dirty="0" smtClean="0"/>
              <a:t> or </a:t>
            </a:r>
            <a:r>
              <a:rPr lang="en-US" sz="2800" dirty="0" err="1" smtClean="0"/>
              <a:t>classpath</a:t>
            </a:r>
            <a:r>
              <a:rPr lang="en-US" sz="2800" dirty="0" smtClean="0"/>
              <a:t> as options, select </a:t>
            </a:r>
            <a:r>
              <a:rPr lang="en-US" sz="2800" dirty="0" err="1" smtClean="0"/>
              <a:t>classpath</a:t>
            </a:r>
            <a:endParaRPr lang="en-US" sz="2800" b="1" dirty="0"/>
          </a:p>
        </p:txBody>
      </p:sp>
    </p:spTree>
    <p:extLst>
      <p:ext uri="{BB962C8B-B14F-4D97-AF65-F5344CB8AC3E}">
        <p14:creationId xmlns:p14="http://schemas.microsoft.com/office/powerpoint/2010/main" val="3155737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junit</a:t>
            </a:r>
            <a:r>
              <a:rPr lang="en-US" dirty="0" smtClean="0"/>
              <a:t> library to your </a:t>
            </a:r>
            <a:r>
              <a:rPr lang="en-US" dirty="0" err="1" smtClean="0"/>
              <a:t>classpath</a:t>
            </a:r>
            <a:endParaRPr lang="en-US" dirty="0"/>
          </a:p>
        </p:txBody>
      </p:sp>
      <p:pic>
        <p:nvPicPr>
          <p:cNvPr id="4" name="Picture 3"/>
          <p:cNvPicPr>
            <a:picLocks noChangeAspect="1"/>
          </p:cNvPicPr>
          <p:nvPr/>
        </p:nvPicPr>
        <p:blipFill rotWithShape="1">
          <a:blip r:embed="rId2"/>
          <a:srcRect l="43731" b="54394"/>
          <a:stretch/>
        </p:blipFill>
        <p:spPr>
          <a:xfrm>
            <a:off x="838200" y="1469695"/>
            <a:ext cx="4572000" cy="2568049"/>
          </a:xfrm>
          <a:prstGeom prst="rect">
            <a:avLst/>
          </a:prstGeom>
        </p:spPr>
      </p:pic>
      <p:sp>
        <p:nvSpPr>
          <p:cNvPr id="5" name="Rectangle 4"/>
          <p:cNvSpPr/>
          <p:nvPr/>
        </p:nvSpPr>
        <p:spPr>
          <a:xfrm>
            <a:off x="1605977" y="5432941"/>
            <a:ext cx="3971071" cy="1001053"/>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Select Add Library instead of Add External Jar and then select Junit</a:t>
            </a:r>
            <a:endParaRPr lang="en-US" dirty="0" smtClean="0">
              <a:latin typeface="Calibri" pitchFamily="34" charset="0"/>
              <a:cs typeface="Calibri" pitchFamily="34" charset="0"/>
            </a:endParaRPr>
          </a:p>
        </p:txBody>
      </p:sp>
      <p:pic>
        <p:nvPicPr>
          <p:cNvPr id="6" name="Picture 5"/>
          <p:cNvPicPr>
            <a:picLocks noChangeAspect="1"/>
          </p:cNvPicPr>
          <p:nvPr/>
        </p:nvPicPr>
        <p:blipFill>
          <a:blip r:embed="rId3"/>
          <a:stretch>
            <a:fillRect/>
          </a:stretch>
        </p:blipFill>
        <p:spPr>
          <a:xfrm>
            <a:off x="5743896" y="1514475"/>
            <a:ext cx="4694648" cy="4110796"/>
          </a:xfrm>
          <a:prstGeom prst="rect">
            <a:avLst/>
          </a:prstGeom>
        </p:spPr>
      </p:pic>
    </p:spTree>
    <p:extLst>
      <p:ext uri="{BB962C8B-B14F-4D97-AF65-F5344CB8AC3E}">
        <p14:creationId xmlns:p14="http://schemas.microsoft.com/office/powerpoint/2010/main" val="415908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your </a:t>
            </a:r>
            <a:r>
              <a:rPr lang="en-US" smtClean="0"/>
              <a:t>libraries in </a:t>
            </a:r>
            <a:r>
              <a:rPr lang="en-US" dirty="0" smtClean="0"/>
              <a:t>build </a:t>
            </a:r>
            <a:r>
              <a:rPr lang="en-US" smtClean="0"/>
              <a:t>path  </a:t>
            </a:r>
            <a:r>
              <a:rPr lang="en-US" dirty="0" smtClean="0"/>
              <a:t>should look after both additions</a:t>
            </a:r>
            <a:endParaRPr lang="en-US" dirty="0"/>
          </a:p>
        </p:txBody>
      </p:sp>
      <p:pic>
        <p:nvPicPr>
          <p:cNvPr id="4" name="Picture 3"/>
          <p:cNvPicPr>
            <a:picLocks noChangeAspect="1"/>
          </p:cNvPicPr>
          <p:nvPr/>
        </p:nvPicPr>
        <p:blipFill>
          <a:blip r:embed="rId2"/>
          <a:stretch>
            <a:fillRect/>
          </a:stretch>
        </p:blipFill>
        <p:spPr>
          <a:xfrm>
            <a:off x="669426" y="1455025"/>
            <a:ext cx="7632094" cy="5289130"/>
          </a:xfrm>
          <a:prstGeom prst="rect">
            <a:avLst/>
          </a:prstGeom>
        </p:spPr>
      </p:pic>
      <p:sp>
        <p:nvSpPr>
          <p:cNvPr id="5" name="Rectangle 4"/>
          <p:cNvSpPr/>
          <p:nvPr/>
        </p:nvSpPr>
        <p:spPr>
          <a:xfrm>
            <a:off x="1636799" y="5011701"/>
            <a:ext cx="3971071" cy="1001053"/>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You will probably have a later version of the JRE system library</a:t>
            </a: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68333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Pulling (Updating) the Project</a:t>
            </a:r>
            <a:endParaRPr lang="zh-CN" altLang="en-US" dirty="0"/>
          </a:p>
        </p:txBody>
      </p:sp>
      <p:sp>
        <p:nvSpPr>
          <p:cNvPr id="5" name="Rectangle 4"/>
          <p:cNvSpPr/>
          <p:nvPr/>
        </p:nvSpPr>
        <p:spPr>
          <a:xfrm>
            <a:off x="7756071" y="1539431"/>
            <a:ext cx="3954853" cy="811883"/>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Right click project, Team&gt;Pull (</a:t>
            </a:r>
            <a:r>
              <a:rPr lang="en-US" smtClean="0">
                <a:latin typeface="Calibri" pitchFamily="34" charset="0"/>
                <a:cs typeface="Calibri" pitchFamily="34" charset="0"/>
              </a:rPr>
              <a:t>not Pull…)</a:t>
            </a:r>
            <a:endParaRPr lang="en-US" dirty="0" smtClean="0">
              <a:latin typeface="Calibri" pitchFamily="34" charset="0"/>
              <a:cs typeface="Calibri" pitchFamily="34" charset="0"/>
            </a:endParaRPr>
          </a:p>
        </p:txBody>
      </p:sp>
      <p:pic>
        <p:nvPicPr>
          <p:cNvPr id="3" name="Picture 2"/>
          <p:cNvPicPr>
            <a:picLocks noChangeAspect="1"/>
          </p:cNvPicPr>
          <p:nvPr/>
        </p:nvPicPr>
        <p:blipFill rotWithShape="1">
          <a:blip r:embed="rId3"/>
          <a:srcRect t="49822" r="54266"/>
          <a:stretch/>
        </p:blipFill>
        <p:spPr>
          <a:xfrm>
            <a:off x="1289265" y="1902229"/>
            <a:ext cx="6211915" cy="3933502"/>
          </a:xfrm>
          <a:prstGeom prst="rect">
            <a:avLst/>
          </a:prstGeom>
        </p:spPr>
      </p:pic>
      <p:sp>
        <p:nvSpPr>
          <p:cNvPr id="7" name="Rectangle 6"/>
          <p:cNvSpPr/>
          <p:nvPr/>
        </p:nvSpPr>
        <p:spPr>
          <a:xfrm>
            <a:off x="7756066" y="2819702"/>
            <a:ext cx="3954859" cy="1049278"/>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You may get conflicts if you changed files that were updated in the master version you are pulling</a:t>
            </a:r>
          </a:p>
        </p:txBody>
      </p:sp>
      <p:sp>
        <p:nvSpPr>
          <p:cNvPr id="8" name="Rectangle 7"/>
          <p:cNvSpPr/>
          <p:nvPr/>
        </p:nvSpPr>
        <p:spPr>
          <a:xfrm>
            <a:off x="7756065" y="4039152"/>
            <a:ext cx="3954859" cy="136310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In this case, you should save the folders you changed (they will have a &gt; next to them) and then reset the project and then pull again</a:t>
            </a:r>
          </a:p>
        </p:txBody>
      </p:sp>
    </p:spTree>
    <p:extLst>
      <p:ext uri="{BB962C8B-B14F-4D97-AF65-F5344CB8AC3E}">
        <p14:creationId xmlns:p14="http://schemas.microsoft.com/office/powerpoint/2010/main" val="3718823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Pulling the project</a:t>
            </a:r>
            <a:endParaRPr lang="en-US" dirty="0"/>
          </a:p>
        </p:txBody>
      </p:sp>
      <p:pic>
        <p:nvPicPr>
          <p:cNvPr id="7" name="Picture 6"/>
          <p:cNvPicPr>
            <a:picLocks noChangeAspect="1"/>
          </p:cNvPicPr>
          <p:nvPr/>
        </p:nvPicPr>
        <p:blipFill>
          <a:blip r:embed="rId2"/>
          <a:stretch>
            <a:fillRect/>
          </a:stretch>
        </p:blipFill>
        <p:spPr>
          <a:xfrm>
            <a:off x="1573283" y="1690688"/>
            <a:ext cx="8188304" cy="5208991"/>
          </a:xfrm>
          <a:prstGeom prst="rect">
            <a:avLst/>
          </a:prstGeom>
        </p:spPr>
      </p:pic>
    </p:spTree>
    <p:extLst>
      <p:ext uri="{BB962C8B-B14F-4D97-AF65-F5344CB8AC3E}">
        <p14:creationId xmlns:p14="http://schemas.microsoft.com/office/powerpoint/2010/main" val="167034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a:t>
            </a:r>
            <a:endParaRPr lang="en-US" dirty="0"/>
          </a:p>
        </p:txBody>
      </p:sp>
      <p:sp>
        <p:nvSpPr>
          <p:cNvPr id="6" name="Rectangle 5"/>
          <p:cNvSpPr/>
          <p:nvPr/>
        </p:nvSpPr>
        <p:spPr>
          <a:xfrm>
            <a:off x="7657895" y="320598"/>
            <a:ext cx="45341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This happens if you (accidentally) changed a file that was also changed by some one else – in this case the instructor  </a:t>
            </a:r>
          </a:p>
        </p:txBody>
      </p:sp>
      <p:sp>
        <p:nvSpPr>
          <p:cNvPr id="9" name="Rectangle 8"/>
          <p:cNvSpPr/>
          <p:nvPr/>
        </p:nvSpPr>
        <p:spPr>
          <a:xfrm>
            <a:off x="7657895" y="1690688"/>
            <a:ext cx="45341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The name(s) of the changed files are given in the message, and next to the project name you see you are behind the version in the repository</a:t>
            </a:r>
          </a:p>
        </p:txBody>
      </p:sp>
      <p:sp>
        <p:nvSpPr>
          <p:cNvPr id="10" name="Rectangle 9"/>
          <p:cNvSpPr/>
          <p:nvPr/>
        </p:nvSpPr>
        <p:spPr>
          <a:xfrm>
            <a:off x="7657895" y="3060778"/>
            <a:ext cx="45341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If your changed files have important information, save them, or save the whole project</a:t>
            </a:r>
          </a:p>
        </p:txBody>
      </p:sp>
      <p:sp>
        <p:nvSpPr>
          <p:cNvPr id="11" name="Rectangle 10"/>
          <p:cNvSpPr/>
          <p:nvPr/>
        </p:nvSpPr>
        <p:spPr>
          <a:xfrm>
            <a:off x="7657895" y="4430868"/>
            <a:ext cx="45341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Then reset (hard) the project</a:t>
            </a:r>
          </a:p>
        </p:txBody>
      </p:sp>
      <p:pic>
        <p:nvPicPr>
          <p:cNvPr id="3" name="Picture 2"/>
          <p:cNvPicPr>
            <a:picLocks noChangeAspect="1"/>
          </p:cNvPicPr>
          <p:nvPr/>
        </p:nvPicPr>
        <p:blipFill rotWithShape="1">
          <a:blip r:embed="rId2"/>
          <a:srcRect l="653" t="23517" r="34106" b="35583"/>
          <a:stretch/>
        </p:blipFill>
        <p:spPr>
          <a:xfrm>
            <a:off x="-283884" y="1790142"/>
            <a:ext cx="7941779" cy="3167270"/>
          </a:xfrm>
          <a:prstGeom prst="rect">
            <a:avLst/>
          </a:prstGeom>
        </p:spPr>
      </p:pic>
    </p:spTree>
    <p:extLst>
      <p:ext uri="{BB962C8B-B14F-4D97-AF65-F5344CB8AC3E}">
        <p14:creationId xmlns:p14="http://schemas.microsoft.com/office/powerpoint/2010/main" val="1715114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folders changed</a:t>
            </a:r>
            <a:endParaRPr lang="en-US" dirty="0"/>
          </a:p>
        </p:txBody>
      </p:sp>
      <p:pic>
        <p:nvPicPr>
          <p:cNvPr id="3" name="Picture 2"/>
          <p:cNvPicPr>
            <a:picLocks noChangeAspect="1"/>
          </p:cNvPicPr>
          <p:nvPr/>
        </p:nvPicPr>
        <p:blipFill>
          <a:blip r:embed="rId2"/>
          <a:stretch>
            <a:fillRect/>
          </a:stretch>
        </p:blipFill>
        <p:spPr>
          <a:xfrm>
            <a:off x="2307771" y="2324780"/>
            <a:ext cx="5783544" cy="2557463"/>
          </a:xfrm>
          <a:prstGeom prst="rect">
            <a:avLst/>
          </a:prstGeom>
        </p:spPr>
      </p:pic>
      <p:sp>
        <p:nvSpPr>
          <p:cNvPr id="9" name="Rectangle 8"/>
          <p:cNvSpPr/>
          <p:nvPr/>
        </p:nvSpPr>
        <p:spPr>
          <a:xfrm>
            <a:off x="7756071" y="1539431"/>
            <a:ext cx="3518775" cy="811883"/>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Click on each changed folder/file and execute CTRL-C (copy)</a:t>
            </a:r>
          </a:p>
        </p:txBody>
      </p:sp>
    </p:spTree>
    <p:extLst>
      <p:ext uri="{BB962C8B-B14F-4D97-AF65-F5344CB8AC3E}">
        <p14:creationId xmlns:p14="http://schemas.microsoft.com/office/powerpoint/2010/main" val="3384080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folders changed</a:t>
            </a:r>
            <a:endParaRPr lang="en-US" dirty="0"/>
          </a:p>
        </p:txBody>
      </p:sp>
      <p:sp>
        <p:nvSpPr>
          <p:cNvPr id="9" name="Rectangle 8"/>
          <p:cNvSpPr/>
          <p:nvPr/>
        </p:nvSpPr>
        <p:spPr>
          <a:xfrm>
            <a:off x="7756071" y="1539431"/>
            <a:ext cx="3518775" cy="811883"/>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Go to desktop or some folder and hit CTRL-V (paste)</a:t>
            </a:r>
          </a:p>
        </p:txBody>
      </p:sp>
      <p:pic>
        <p:nvPicPr>
          <p:cNvPr id="4" name="Picture 3"/>
          <p:cNvPicPr>
            <a:picLocks noChangeAspect="1"/>
          </p:cNvPicPr>
          <p:nvPr/>
        </p:nvPicPr>
        <p:blipFill>
          <a:blip r:embed="rId2"/>
          <a:stretch>
            <a:fillRect/>
          </a:stretch>
        </p:blipFill>
        <p:spPr>
          <a:xfrm>
            <a:off x="759246" y="1625403"/>
            <a:ext cx="6917871" cy="5232597"/>
          </a:xfrm>
          <a:prstGeom prst="rect">
            <a:avLst/>
          </a:prstGeom>
        </p:spPr>
      </p:pic>
    </p:spTree>
    <p:extLst>
      <p:ext uri="{BB962C8B-B14F-4D97-AF65-F5344CB8AC3E}">
        <p14:creationId xmlns:p14="http://schemas.microsoft.com/office/powerpoint/2010/main" val="36952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Example used: </a:t>
            </a:r>
            <a:r>
              <a:rPr lang="en-US" altLang="zh-CN" dirty="0" err="1" smtClean="0"/>
              <a:t>JavaTeaching</a:t>
            </a:r>
            <a:endParaRPr lang="zh-CN" altLang="en-US" dirty="0"/>
          </a:p>
        </p:txBody>
      </p:sp>
      <p:sp>
        <p:nvSpPr>
          <p:cNvPr id="6" name="Rectangle 5"/>
          <p:cNvSpPr/>
          <p:nvPr/>
        </p:nvSpPr>
        <p:spPr>
          <a:xfrm>
            <a:off x="6388015" y="1628554"/>
            <a:ext cx="3799667" cy="129891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If you have already loaded </a:t>
            </a:r>
            <a:r>
              <a:rPr lang="en-US" dirty="0" err="1" smtClean="0">
                <a:latin typeface="Calibri" pitchFamily="34" charset="0"/>
                <a:cs typeface="Calibri" pitchFamily="34" charset="0"/>
              </a:rPr>
              <a:t>JavaTeahcing</a:t>
            </a:r>
            <a:r>
              <a:rPr lang="en-US" dirty="0" smtClean="0">
                <a:latin typeface="Calibri" pitchFamily="34" charset="0"/>
                <a:cs typeface="Calibri" pitchFamily="34" charset="0"/>
              </a:rPr>
              <a:t> from zip file, you should delete it before starting on this exercise </a:t>
            </a:r>
          </a:p>
        </p:txBody>
      </p:sp>
      <p:pic>
        <p:nvPicPr>
          <p:cNvPr id="7" name="Picture 6"/>
          <p:cNvPicPr>
            <a:picLocks noChangeAspect="1"/>
          </p:cNvPicPr>
          <p:nvPr/>
        </p:nvPicPr>
        <p:blipFill rotWithShape="1">
          <a:blip r:embed="rId2"/>
          <a:srcRect t="1" r="66900" b="44213"/>
          <a:stretch/>
        </p:blipFill>
        <p:spPr>
          <a:xfrm>
            <a:off x="970969" y="1690688"/>
            <a:ext cx="4495800" cy="4373105"/>
          </a:xfrm>
          <a:prstGeom prst="rect">
            <a:avLst/>
          </a:prstGeom>
        </p:spPr>
      </p:pic>
      <p:pic>
        <p:nvPicPr>
          <p:cNvPr id="8" name="Picture 7"/>
          <p:cNvPicPr>
            <a:picLocks noChangeAspect="1"/>
          </p:cNvPicPr>
          <p:nvPr/>
        </p:nvPicPr>
        <p:blipFill>
          <a:blip r:embed="rId3"/>
          <a:stretch>
            <a:fillRect/>
          </a:stretch>
        </p:blipFill>
        <p:spPr>
          <a:xfrm>
            <a:off x="5752616" y="3877240"/>
            <a:ext cx="4314825" cy="2255107"/>
          </a:xfrm>
          <a:prstGeom prst="rect">
            <a:avLst/>
          </a:prstGeom>
        </p:spPr>
      </p:pic>
      <p:sp>
        <p:nvSpPr>
          <p:cNvPr id="9" name="Rectangle 8"/>
          <p:cNvSpPr/>
          <p:nvPr/>
        </p:nvSpPr>
        <p:spPr>
          <a:xfrm>
            <a:off x="6611448" y="3214607"/>
            <a:ext cx="3352800" cy="160020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a:latin typeface="Calibri" pitchFamily="34" charset="0"/>
                <a:cs typeface="Calibri" pitchFamily="34" charset="0"/>
              </a:rPr>
              <a:t>Right click project and delete. Usually not a good idea to delete project on disk, can always use the OS to do so, which will put it in the recycling bin</a:t>
            </a:r>
          </a:p>
        </p:txBody>
      </p:sp>
    </p:spTree>
    <p:extLst>
      <p:ext uri="{BB962C8B-B14F-4D97-AF65-F5344CB8AC3E}">
        <p14:creationId xmlns:p14="http://schemas.microsoft.com/office/powerpoint/2010/main" val="3509914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Resetting the Project</a:t>
            </a:r>
            <a:endParaRPr lang="zh-CN" altLang="en-US" dirty="0"/>
          </a:p>
        </p:txBody>
      </p:sp>
      <p:sp>
        <p:nvSpPr>
          <p:cNvPr id="5" name="Rectangle 4"/>
          <p:cNvSpPr/>
          <p:nvPr/>
        </p:nvSpPr>
        <p:spPr>
          <a:xfrm>
            <a:off x="8629973" y="2465849"/>
            <a:ext cx="34295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After doing an exercise with the code or when you get a conflict, you can reset the project</a:t>
            </a:r>
          </a:p>
        </p:txBody>
      </p:sp>
      <p:pic>
        <p:nvPicPr>
          <p:cNvPr id="6" name="Picture 5"/>
          <p:cNvPicPr>
            <a:picLocks noChangeAspect="1"/>
          </p:cNvPicPr>
          <p:nvPr/>
        </p:nvPicPr>
        <p:blipFill rotWithShape="1">
          <a:blip r:embed="rId3"/>
          <a:srcRect t="48171" r="45822"/>
          <a:stretch/>
        </p:blipFill>
        <p:spPr>
          <a:xfrm>
            <a:off x="684831" y="2200760"/>
            <a:ext cx="7358789" cy="4062897"/>
          </a:xfrm>
          <a:prstGeom prst="rect">
            <a:avLst/>
          </a:prstGeom>
        </p:spPr>
      </p:pic>
      <p:sp>
        <p:nvSpPr>
          <p:cNvPr id="7" name="Rectangle 6"/>
          <p:cNvSpPr/>
          <p:nvPr/>
        </p:nvSpPr>
        <p:spPr>
          <a:xfrm>
            <a:off x="8629973" y="3957616"/>
            <a:ext cx="3429505"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Right click project, select Team&gt;reset</a:t>
            </a:r>
          </a:p>
        </p:txBody>
      </p:sp>
    </p:spTree>
    <p:extLst>
      <p:ext uri="{BB962C8B-B14F-4D97-AF65-F5344CB8AC3E}">
        <p14:creationId xmlns:p14="http://schemas.microsoft.com/office/powerpoint/2010/main" val="2960474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Reset Dialog to Pick Kind of Reset Option</a:t>
            </a:r>
            <a:endParaRPr lang="zh-CN" altLang="en-US" dirty="0"/>
          </a:p>
        </p:txBody>
      </p:sp>
      <p:pic>
        <p:nvPicPr>
          <p:cNvPr id="4" name="Picture 3"/>
          <p:cNvPicPr>
            <a:picLocks noChangeAspect="1"/>
          </p:cNvPicPr>
          <p:nvPr/>
        </p:nvPicPr>
        <p:blipFill>
          <a:blip r:embed="rId3"/>
          <a:stretch>
            <a:fillRect/>
          </a:stretch>
        </p:blipFill>
        <p:spPr>
          <a:xfrm>
            <a:off x="1404730" y="1537252"/>
            <a:ext cx="3684015" cy="5135708"/>
          </a:xfrm>
          <a:prstGeom prst="rect">
            <a:avLst/>
          </a:prstGeom>
        </p:spPr>
      </p:pic>
      <p:sp>
        <p:nvSpPr>
          <p:cNvPr id="7" name="Rectangle 6"/>
          <p:cNvSpPr/>
          <p:nvPr/>
        </p:nvSpPr>
        <p:spPr>
          <a:xfrm>
            <a:off x="5655275" y="2922487"/>
            <a:ext cx="3528336" cy="839558"/>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Default picks Mixed Option</a:t>
            </a:r>
          </a:p>
        </p:txBody>
      </p:sp>
    </p:spTree>
    <p:extLst>
      <p:ext uri="{BB962C8B-B14F-4D97-AF65-F5344CB8AC3E}">
        <p14:creationId xmlns:p14="http://schemas.microsoft.com/office/powerpoint/2010/main" val="257821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Hard Reset Deletes all of Your Changes</a:t>
            </a:r>
            <a:endParaRPr lang="zh-CN" altLang="en-US" dirty="0"/>
          </a:p>
        </p:txBody>
      </p:sp>
      <p:sp>
        <p:nvSpPr>
          <p:cNvPr id="4" name="Rectangle 3"/>
          <p:cNvSpPr/>
          <p:nvPr/>
        </p:nvSpPr>
        <p:spPr>
          <a:xfrm>
            <a:off x="6228523" y="3071633"/>
            <a:ext cx="2809460" cy="839558"/>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Pick hard and press reset</a:t>
            </a:r>
          </a:p>
        </p:txBody>
      </p:sp>
      <p:pic>
        <p:nvPicPr>
          <p:cNvPr id="5" name="Picture 4"/>
          <p:cNvPicPr>
            <a:picLocks noChangeAspect="1"/>
          </p:cNvPicPr>
          <p:nvPr/>
        </p:nvPicPr>
        <p:blipFill>
          <a:blip r:embed="rId3"/>
          <a:stretch>
            <a:fillRect/>
          </a:stretch>
        </p:blipFill>
        <p:spPr>
          <a:xfrm>
            <a:off x="1404730" y="1537252"/>
            <a:ext cx="3684015" cy="5135709"/>
          </a:xfrm>
          <a:prstGeom prst="rect">
            <a:avLst/>
          </a:prstGeom>
        </p:spPr>
      </p:pic>
    </p:spTree>
    <p:extLst>
      <p:ext uri="{BB962C8B-B14F-4D97-AF65-F5344CB8AC3E}">
        <p14:creationId xmlns:p14="http://schemas.microsoft.com/office/powerpoint/2010/main" val="116578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Hard Reset Deletes all of Your Changes</a:t>
            </a:r>
            <a:endParaRPr lang="zh-CN" altLang="en-US" dirty="0"/>
          </a:p>
        </p:txBody>
      </p:sp>
      <p:pic>
        <p:nvPicPr>
          <p:cNvPr id="3" name="Picture 2"/>
          <p:cNvPicPr>
            <a:picLocks noChangeAspect="1"/>
          </p:cNvPicPr>
          <p:nvPr/>
        </p:nvPicPr>
        <p:blipFill>
          <a:blip r:embed="rId3"/>
          <a:stretch>
            <a:fillRect/>
          </a:stretch>
        </p:blipFill>
        <p:spPr>
          <a:xfrm>
            <a:off x="1534767" y="2452895"/>
            <a:ext cx="5067300" cy="1581150"/>
          </a:xfrm>
          <a:prstGeom prst="rect">
            <a:avLst/>
          </a:prstGeom>
        </p:spPr>
      </p:pic>
    </p:spTree>
    <p:extLst>
      <p:ext uri="{BB962C8B-B14F-4D97-AF65-F5344CB8AC3E}">
        <p14:creationId xmlns:p14="http://schemas.microsoft.com/office/powerpoint/2010/main" val="1227700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Pull the project again to get latest non conflicting changes</a:t>
            </a:r>
            <a:endParaRPr lang="en-US" dirty="0"/>
          </a:p>
        </p:txBody>
      </p:sp>
      <p:pic>
        <p:nvPicPr>
          <p:cNvPr id="7" name="Picture 6"/>
          <p:cNvPicPr>
            <a:picLocks noChangeAspect="1"/>
          </p:cNvPicPr>
          <p:nvPr/>
        </p:nvPicPr>
        <p:blipFill>
          <a:blip r:embed="rId2"/>
          <a:stretch>
            <a:fillRect/>
          </a:stretch>
        </p:blipFill>
        <p:spPr>
          <a:xfrm>
            <a:off x="1573283" y="1690688"/>
            <a:ext cx="8188304" cy="5208991"/>
          </a:xfrm>
          <a:prstGeom prst="rect">
            <a:avLst/>
          </a:prstGeom>
        </p:spPr>
      </p:pic>
    </p:spTree>
    <p:extLst>
      <p:ext uri="{BB962C8B-B14F-4D97-AF65-F5344CB8AC3E}">
        <p14:creationId xmlns:p14="http://schemas.microsoft.com/office/powerpoint/2010/main" val="2060143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Successful Pull After Conflict</a:t>
            </a:r>
            <a:endParaRPr lang="en-US" dirty="0"/>
          </a:p>
        </p:txBody>
      </p:sp>
      <p:pic>
        <p:nvPicPr>
          <p:cNvPr id="2" name="Picture 1"/>
          <p:cNvPicPr>
            <a:picLocks noChangeAspect="1"/>
          </p:cNvPicPr>
          <p:nvPr/>
        </p:nvPicPr>
        <p:blipFill>
          <a:blip r:embed="rId2"/>
          <a:stretch>
            <a:fillRect/>
          </a:stretch>
        </p:blipFill>
        <p:spPr>
          <a:xfrm>
            <a:off x="2133600" y="2199861"/>
            <a:ext cx="7924800" cy="3810000"/>
          </a:xfrm>
          <a:prstGeom prst="rect">
            <a:avLst/>
          </a:prstGeom>
        </p:spPr>
      </p:pic>
    </p:spTree>
    <p:extLst>
      <p:ext uri="{BB962C8B-B14F-4D97-AF65-F5344CB8AC3E}">
        <p14:creationId xmlns:p14="http://schemas.microsoft.com/office/powerpoint/2010/main" val="1507532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a package and class in Java Teaching</a:t>
            </a:r>
            <a:endParaRPr lang="en-US" dirty="0"/>
          </a:p>
        </p:txBody>
      </p:sp>
      <p:pic>
        <p:nvPicPr>
          <p:cNvPr id="4" name="Picture 3"/>
          <p:cNvPicPr>
            <a:picLocks noChangeAspect="1"/>
          </p:cNvPicPr>
          <p:nvPr/>
        </p:nvPicPr>
        <p:blipFill>
          <a:blip r:embed="rId2"/>
          <a:stretch>
            <a:fillRect/>
          </a:stretch>
        </p:blipFill>
        <p:spPr>
          <a:xfrm>
            <a:off x="1508026" y="1195754"/>
            <a:ext cx="4442608" cy="5367082"/>
          </a:xfrm>
          <a:prstGeom prst="rect">
            <a:avLst/>
          </a:prstGeom>
        </p:spPr>
      </p:pic>
      <p:sp>
        <p:nvSpPr>
          <p:cNvPr id="5" name="Rectangle 4"/>
          <p:cNvSpPr/>
          <p:nvPr/>
        </p:nvSpPr>
        <p:spPr>
          <a:xfrm>
            <a:off x="-1" y="2743539"/>
            <a:ext cx="1300528" cy="100016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Packages (class folders)</a:t>
            </a:r>
          </a:p>
        </p:txBody>
      </p:sp>
      <p:cxnSp>
        <p:nvCxnSpPr>
          <p:cNvPr id="6" name="Straight Arrow Connector 5"/>
          <p:cNvCxnSpPr>
            <a:stCxn id="5" idx="3"/>
          </p:cNvCxnSpPr>
          <p:nvPr/>
        </p:nvCxnSpPr>
        <p:spPr>
          <a:xfrm flipV="1">
            <a:off x="1300527" y="2307280"/>
            <a:ext cx="610773" cy="9363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a:off x="1300527" y="3243620"/>
            <a:ext cx="667044" cy="961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70" y="4998118"/>
            <a:ext cx="1299357" cy="924379"/>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Classes (Java source code files)</a:t>
            </a:r>
          </a:p>
        </p:txBody>
      </p:sp>
      <p:cxnSp>
        <p:nvCxnSpPr>
          <p:cNvPr id="15" name="Straight Arrow Connector 14"/>
          <p:cNvCxnSpPr>
            <a:stCxn id="14" idx="3"/>
          </p:cNvCxnSpPr>
          <p:nvPr/>
        </p:nvCxnSpPr>
        <p:spPr>
          <a:xfrm flipV="1">
            <a:off x="1300527" y="4498522"/>
            <a:ext cx="667044" cy="96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p:cNvCxnSpPr>
          <p:nvPr/>
        </p:nvCxnSpPr>
        <p:spPr>
          <a:xfrm>
            <a:off x="1300527" y="5460308"/>
            <a:ext cx="865898" cy="7548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620460" y="5535190"/>
            <a:ext cx="2368795" cy="879677"/>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package-info (starting point </a:t>
            </a:r>
            <a:r>
              <a:rPr lang="en-US" smtClean="0">
                <a:latin typeface="Calibri" pitchFamily="34" charset="0"/>
                <a:cs typeface="Calibri" pitchFamily="34" charset="0"/>
              </a:rPr>
              <a:t>of praxes</a:t>
            </a:r>
            <a:r>
              <a:rPr lang="en-US" dirty="0" smtClean="0">
                <a:latin typeface="Calibri" pitchFamily="34" charset="0"/>
                <a:cs typeface="Calibri" pitchFamily="34" charset="0"/>
              </a:rPr>
              <a:t>)</a:t>
            </a:r>
          </a:p>
        </p:txBody>
      </p:sp>
      <p:cxnSp>
        <p:nvCxnSpPr>
          <p:cNvPr id="26" name="Straight Arrow Connector 25"/>
          <p:cNvCxnSpPr/>
          <p:nvPr/>
        </p:nvCxnSpPr>
        <p:spPr>
          <a:xfrm flipH="1" flipV="1">
            <a:off x="3855135" y="5922498"/>
            <a:ext cx="2765325" cy="14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082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Collapsed parts</a:t>
            </a:r>
            <a:endParaRPr lang="en-US" dirty="0"/>
          </a:p>
        </p:txBody>
      </p:sp>
      <p:pic>
        <p:nvPicPr>
          <p:cNvPr id="3" name="Picture 2"/>
          <p:cNvPicPr>
            <a:picLocks noChangeAspect="1"/>
          </p:cNvPicPr>
          <p:nvPr/>
        </p:nvPicPr>
        <p:blipFill>
          <a:blip r:embed="rId2"/>
          <a:stretch>
            <a:fillRect/>
          </a:stretch>
        </p:blipFill>
        <p:spPr>
          <a:xfrm>
            <a:off x="1266825" y="2257425"/>
            <a:ext cx="9658350" cy="2343150"/>
          </a:xfrm>
          <a:prstGeom prst="rect">
            <a:avLst/>
          </a:prstGeom>
        </p:spPr>
      </p:pic>
      <p:sp>
        <p:nvSpPr>
          <p:cNvPr id="13" name="Rectangle 12"/>
          <p:cNvSpPr/>
          <p:nvPr/>
        </p:nvSpPr>
        <p:spPr>
          <a:xfrm>
            <a:off x="1055913" y="2257424"/>
            <a:ext cx="5453743" cy="75735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lIns="45720" rIns="45720" rtlCol="0" anchor="ctr">
            <a:spAutoFit/>
          </a:bodyPr>
          <a:lstStyle/>
          <a:p>
            <a:pPr algn="ct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10939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0713" y="1861286"/>
            <a:ext cx="9067800" cy="3848100"/>
          </a:xfrm>
          <a:prstGeom prst="rect">
            <a:avLst/>
          </a:prstGeom>
        </p:spPr>
      </p:pic>
      <p:sp>
        <p:nvSpPr>
          <p:cNvPr id="2" name="Title 1"/>
          <p:cNvSpPr>
            <a:spLocks noGrp="1"/>
          </p:cNvSpPr>
          <p:nvPr>
            <p:ph type="title"/>
          </p:nvPr>
        </p:nvSpPr>
        <p:spPr/>
        <p:txBody>
          <a:bodyPr/>
          <a:lstStyle/>
          <a:p>
            <a:r>
              <a:rPr lang="en-US" dirty="0" smtClean="0"/>
              <a:t>Open them</a:t>
            </a:r>
            <a:endParaRPr lang="en-US" dirty="0"/>
          </a:p>
        </p:txBody>
      </p:sp>
      <p:sp>
        <p:nvSpPr>
          <p:cNvPr id="13" name="Rectangle 12"/>
          <p:cNvSpPr/>
          <p:nvPr/>
        </p:nvSpPr>
        <p:spPr>
          <a:xfrm>
            <a:off x="1360713" y="1482611"/>
            <a:ext cx="9176658" cy="463516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lIns="45720" rIns="45720" rtlCol="0" anchor="ctr">
            <a:spAutoFit/>
          </a:bodyPr>
          <a:lstStyle/>
          <a:p>
            <a:pPr algn="ct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02258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Eclipse: File-&gt;import</a:t>
            </a:r>
            <a:endParaRPr lang="zh-CN" altLang="en-US" dirty="0"/>
          </a:p>
        </p:txBody>
      </p:sp>
      <p:pic>
        <p:nvPicPr>
          <p:cNvPr id="4" name="Content Placeholder 3"/>
          <p:cNvPicPr>
            <a:picLocks noGrp="1" noChangeAspect="1"/>
          </p:cNvPicPr>
          <p:nvPr>
            <p:ph idx="1"/>
          </p:nvPr>
        </p:nvPicPr>
        <p:blipFill>
          <a:blip r:embed="rId2"/>
          <a:stretch>
            <a:fillRect/>
          </a:stretch>
        </p:blipFill>
        <p:spPr>
          <a:xfrm>
            <a:off x="3442343" y="1825625"/>
            <a:ext cx="5307313" cy="4351338"/>
          </a:xfrm>
          <a:prstGeom prst="rect">
            <a:avLst/>
          </a:prstGeom>
        </p:spPr>
      </p:pic>
    </p:spTree>
    <p:extLst>
      <p:ext uri="{BB962C8B-B14F-4D97-AF65-F5344CB8AC3E}">
        <p14:creationId xmlns:p14="http://schemas.microsoft.com/office/powerpoint/2010/main" val="208478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Choose </a:t>
            </a:r>
            <a:r>
              <a:rPr lang="en-US" altLang="zh-CN" dirty="0" err="1" smtClean="0"/>
              <a:t>Git</a:t>
            </a:r>
            <a:r>
              <a:rPr lang="en-US" altLang="zh-CN" dirty="0" smtClean="0"/>
              <a:t>: Projects from </a:t>
            </a:r>
            <a:r>
              <a:rPr lang="en-US" altLang="zh-CN" dirty="0" err="1" smtClean="0"/>
              <a:t>Git</a:t>
            </a:r>
            <a:r>
              <a:rPr lang="en-US" altLang="zh-CN" dirty="0" smtClean="0"/>
              <a:t>, and click “next”</a:t>
            </a:r>
            <a:endParaRPr lang="zh-CN" altLang="en-US" dirty="0"/>
          </a:p>
        </p:txBody>
      </p:sp>
      <p:pic>
        <p:nvPicPr>
          <p:cNvPr id="4" name="Content Placeholder 3"/>
          <p:cNvPicPr>
            <a:picLocks noGrp="1" noChangeAspect="1"/>
          </p:cNvPicPr>
          <p:nvPr>
            <p:ph idx="1"/>
          </p:nvPr>
        </p:nvPicPr>
        <p:blipFill>
          <a:blip r:embed="rId2"/>
          <a:stretch>
            <a:fillRect/>
          </a:stretch>
        </p:blipFill>
        <p:spPr>
          <a:xfrm>
            <a:off x="3382213" y="1948455"/>
            <a:ext cx="4090094" cy="4351338"/>
          </a:xfrm>
          <a:prstGeom prst="rect">
            <a:avLst/>
          </a:prstGeom>
        </p:spPr>
      </p:pic>
      <p:sp>
        <p:nvSpPr>
          <p:cNvPr id="6" name="Rectangle 5"/>
          <p:cNvSpPr/>
          <p:nvPr/>
        </p:nvSpPr>
        <p:spPr>
          <a:xfrm>
            <a:off x="8691966" y="2343191"/>
            <a:ext cx="2453897" cy="2042829"/>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If you do not see the </a:t>
            </a:r>
            <a:r>
              <a:rPr lang="en-US" dirty="0" err="1" smtClean="0">
                <a:latin typeface="Calibri" pitchFamily="34" charset="0"/>
                <a:cs typeface="Calibri" pitchFamily="34" charset="0"/>
              </a:rPr>
              <a:t>Git</a:t>
            </a:r>
            <a:r>
              <a:rPr lang="en-US" dirty="0" smtClean="0">
                <a:latin typeface="Calibri" pitchFamily="34" charset="0"/>
                <a:cs typeface="Calibri" pitchFamily="34" charset="0"/>
              </a:rPr>
              <a:t> choice, see PPT on importing </a:t>
            </a:r>
            <a:r>
              <a:rPr lang="en-US" dirty="0" err="1" smtClean="0">
                <a:latin typeface="Calibri" pitchFamily="34" charset="0"/>
                <a:cs typeface="Calibri" pitchFamily="34" charset="0"/>
              </a:rPr>
              <a:t>Egit</a:t>
            </a:r>
            <a:r>
              <a:rPr lang="en-US" dirty="0" smtClean="0">
                <a:latin typeface="Calibri" pitchFamily="34" charset="0"/>
                <a:cs typeface="Calibri" pitchFamily="34" charset="0"/>
              </a:rPr>
              <a:t> in reference material or install most recent version of Eclipse</a:t>
            </a:r>
          </a:p>
        </p:txBody>
      </p:sp>
    </p:spTree>
    <p:extLst>
      <p:ext uri="{BB962C8B-B14F-4D97-AF65-F5344CB8AC3E}">
        <p14:creationId xmlns:p14="http://schemas.microsoft.com/office/powerpoint/2010/main" val="2014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Choose Clone URI, and click “next”</a:t>
            </a:r>
            <a:endParaRPr lang="zh-CN" altLang="en-US" dirty="0"/>
          </a:p>
        </p:txBody>
      </p:sp>
      <p:pic>
        <p:nvPicPr>
          <p:cNvPr id="4" name="Content Placeholder 3"/>
          <p:cNvPicPr>
            <a:picLocks noGrp="1" noChangeAspect="1"/>
          </p:cNvPicPr>
          <p:nvPr>
            <p:ph idx="1"/>
          </p:nvPr>
        </p:nvPicPr>
        <p:blipFill>
          <a:blip r:embed="rId2"/>
          <a:stretch>
            <a:fillRect/>
          </a:stretch>
        </p:blipFill>
        <p:spPr>
          <a:xfrm>
            <a:off x="3969131" y="1825625"/>
            <a:ext cx="4253737" cy="4351338"/>
          </a:xfrm>
          <a:prstGeom prst="rect">
            <a:avLst/>
          </a:prstGeom>
        </p:spPr>
      </p:pic>
    </p:spTree>
    <p:extLst>
      <p:ext uri="{BB962C8B-B14F-4D97-AF65-F5344CB8AC3E}">
        <p14:creationId xmlns:p14="http://schemas.microsoft.com/office/powerpoint/2010/main" val="161796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6988" cy="1654744"/>
          </a:xfrm>
        </p:spPr>
        <p:txBody>
          <a:bodyPr>
            <a:normAutofit/>
          </a:bodyPr>
          <a:lstStyle/>
          <a:p>
            <a:r>
              <a:rPr lang="en-US" altLang="zh-CN" dirty="0" smtClean="0"/>
              <a:t>Use the url:</a:t>
            </a:r>
            <a:br>
              <a:rPr lang="en-US" altLang="zh-CN" dirty="0" smtClean="0"/>
            </a:br>
            <a:r>
              <a:rPr lang="en-US" altLang="zh-CN" dirty="0" smtClean="0"/>
              <a:t>https://github.com/pdewan/JavaTeaching.git</a:t>
            </a:r>
            <a:endParaRPr lang="zh-CN" altLang="en-US" dirty="0"/>
          </a:p>
        </p:txBody>
      </p:sp>
      <p:pic>
        <p:nvPicPr>
          <p:cNvPr id="4" name="Content Placeholder 3"/>
          <p:cNvPicPr>
            <a:picLocks noGrp="1" noChangeAspect="1"/>
          </p:cNvPicPr>
          <p:nvPr>
            <p:ph idx="1"/>
          </p:nvPr>
        </p:nvPicPr>
        <p:blipFill>
          <a:blip r:embed="rId2"/>
          <a:stretch>
            <a:fillRect/>
          </a:stretch>
        </p:blipFill>
        <p:spPr>
          <a:xfrm>
            <a:off x="3880966" y="2344240"/>
            <a:ext cx="4129815" cy="4351338"/>
          </a:xfrm>
          <a:prstGeom prst="rect">
            <a:avLst/>
          </a:prstGeom>
        </p:spPr>
      </p:pic>
      <p:sp>
        <p:nvSpPr>
          <p:cNvPr id="5" name="Rectangle 4"/>
          <p:cNvSpPr/>
          <p:nvPr/>
        </p:nvSpPr>
        <p:spPr>
          <a:xfrm>
            <a:off x="8629973" y="3313988"/>
            <a:ext cx="2453897" cy="1205921"/>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Only the URI field needs to be filled, the others will be set automatically</a:t>
            </a:r>
          </a:p>
        </p:txBody>
      </p:sp>
    </p:spTree>
    <p:extLst>
      <p:ext uri="{BB962C8B-B14F-4D97-AF65-F5344CB8AC3E}">
        <p14:creationId xmlns:p14="http://schemas.microsoft.com/office/powerpoint/2010/main" val="326853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Choose Destination Directory (you can set default, and click “next”</a:t>
            </a:r>
            <a:endParaRPr lang="zh-CN" altLang="en-US" dirty="0"/>
          </a:p>
        </p:txBody>
      </p:sp>
      <p:pic>
        <p:nvPicPr>
          <p:cNvPr id="4" name="Content Placeholder 3"/>
          <p:cNvPicPr>
            <a:picLocks noGrp="1" noChangeAspect="1"/>
          </p:cNvPicPr>
          <p:nvPr>
            <p:ph idx="1"/>
          </p:nvPr>
        </p:nvPicPr>
        <p:blipFill>
          <a:blip r:embed="rId2"/>
          <a:stretch>
            <a:fillRect/>
          </a:stretch>
        </p:blipFill>
        <p:spPr>
          <a:xfrm>
            <a:off x="3270357" y="1921160"/>
            <a:ext cx="4122735" cy="4351338"/>
          </a:xfrm>
          <a:prstGeom prst="rect">
            <a:avLst/>
          </a:prstGeom>
        </p:spPr>
      </p:pic>
    </p:spTree>
    <p:extLst>
      <p:ext uri="{BB962C8B-B14F-4D97-AF65-F5344CB8AC3E}">
        <p14:creationId xmlns:p14="http://schemas.microsoft.com/office/powerpoint/2010/main" val="25702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Click “next”</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3250726" y="1295400"/>
            <a:ext cx="5372100" cy="5562600"/>
          </a:xfrm>
          <a:prstGeom prst="rect">
            <a:avLst/>
          </a:prstGeom>
        </p:spPr>
      </p:pic>
    </p:spTree>
    <p:extLst>
      <p:ext uri="{BB962C8B-B14F-4D97-AF65-F5344CB8AC3E}">
        <p14:creationId xmlns:p14="http://schemas.microsoft.com/office/powerpoint/2010/main" val="205871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t>Finish</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3614737" y="1448594"/>
            <a:ext cx="4962525" cy="5105400"/>
          </a:xfrm>
          <a:prstGeom prst="rect">
            <a:avLst/>
          </a:prstGeom>
        </p:spPr>
      </p:pic>
    </p:spTree>
    <p:extLst>
      <p:ext uri="{BB962C8B-B14F-4D97-AF65-F5344CB8AC3E}">
        <p14:creationId xmlns:p14="http://schemas.microsoft.com/office/powerpoint/2010/main" val="353429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635</Words>
  <Application>Microsoft Office PowerPoint</Application>
  <PresentationFormat>Widescreen</PresentationFormat>
  <Paragraphs>62</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宋体</vt:lpstr>
      <vt:lpstr>Arial</vt:lpstr>
      <vt:lpstr>Calibri</vt:lpstr>
      <vt:lpstr>Calibri Light</vt:lpstr>
      <vt:lpstr>Wingdings</vt:lpstr>
      <vt:lpstr>Office Theme</vt:lpstr>
      <vt:lpstr>JavaTeaching and Importing a github repository </vt:lpstr>
      <vt:lpstr>Example used: JavaTeaching</vt:lpstr>
      <vt:lpstr>Eclipse: File-&gt;import</vt:lpstr>
      <vt:lpstr>Choose Git: Projects from Git, and click “next”</vt:lpstr>
      <vt:lpstr>Choose Clone URI, and click “next”</vt:lpstr>
      <vt:lpstr>Use the url: https://github.com/pdewan/JavaTeaching.git</vt:lpstr>
      <vt:lpstr>Choose Destination Directory (you can set default, and click “next”</vt:lpstr>
      <vt:lpstr>Click “next”</vt:lpstr>
      <vt:lpstr>Finish</vt:lpstr>
      <vt:lpstr>Here comes the Project with Compile Errors</vt:lpstr>
      <vt:lpstr>Replacing/Adding oeall22 (or any other JAR)</vt:lpstr>
      <vt:lpstr>Replacing/Adding oeall22 (or any other JAR)</vt:lpstr>
      <vt:lpstr>Add junit library to your classpath</vt:lpstr>
      <vt:lpstr>What your libraries in build path  should look after both additions</vt:lpstr>
      <vt:lpstr>Pulling (Updating) the Project</vt:lpstr>
      <vt:lpstr>Pulling the project</vt:lpstr>
      <vt:lpstr>Conflict</vt:lpstr>
      <vt:lpstr>Saving folders changed</vt:lpstr>
      <vt:lpstr>Saving folders changed</vt:lpstr>
      <vt:lpstr>Resetting the Project</vt:lpstr>
      <vt:lpstr>Reset Dialog to Pick Kind of Reset Option</vt:lpstr>
      <vt:lpstr>Hard Reset Deletes all of Your Changes</vt:lpstr>
      <vt:lpstr>Hard Reset Deletes all of Your Changes</vt:lpstr>
      <vt:lpstr>Pull the project again to get latest non conflicting changes</vt:lpstr>
      <vt:lpstr>Successful Pull After Conflict</vt:lpstr>
      <vt:lpstr>Going to a package and class in Java Teaching</vt:lpstr>
      <vt:lpstr>Collapsed parts</vt:lpstr>
      <vt:lpstr>Open them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Egit to import github repository</dc:title>
  <dc:creator>kosko</dc:creator>
  <cp:lastModifiedBy>Prasun Dewan</cp:lastModifiedBy>
  <cp:revision>36</cp:revision>
  <dcterms:created xsi:type="dcterms:W3CDTF">2015-08-23T16:40:35Z</dcterms:created>
  <dcterms:modified xsi:type="dcterms:W3CDTF">2018-08-24T15:23:13Z</dcterms:modified>
</cp:coreProperties>
</file>