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6"/>
    <p:restoredTop sz="94648"/>
  </p:normalViewPr>
  <p:slideViewPr>
    <p:cSldViewPr>
      <p:cViewPr>
        <p:scale>
          <a:sx n="125" d="100"/>
          <a:sy n="125" d="100"/>
        </p:scale>
        <p:origin x="1410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60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64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89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99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46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18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27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6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30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11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62ECC1B-D623-439C-9A41-7B41242AC643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2017/9/22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9969BF-83DE-49F1-B8F7-59BE7A1D01C1}" type="slidenum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2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Recitation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Composite Objects with Object Editor</a:t>
            </a:r>
          </a:p>
          <a:p>
            <a:r>
              <a:rPr lang="en-US" sz="1800" dirty="0"/>
              <a:t>With slides from Andrew </a:t>
            </a:r>
            <a:r>
              <a:rPr lang="en-US" sz="1800" dirty="0" err="1"/>
              <a:t>Ghobrial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2254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US" altLang="zh-CN" sz="3400" dirty="0"/>
              <a:t>Composite objects and </a:t>
            </a:r>
            <a:r>
              <a:rPr lang="en-US" altLang="zh-CN" sz="3400" dirty="0" err="1"/>
              <a:t>ObjectEditor</a:t>
            </a:r>
            <a:endParaRPr lang="zh-CN" altLang="en-US" sz="34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A composite object has properties that are objects (that is, non-primitive values)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In this recitation you will have an example of a composite object whose class is called </a:t>
            </a:r>
            <a:r>
              <a:rPr lang="en-US" altLang="zh-CN" dirty="0" err="1">
                <a:solidFill>
                  <a:schemeClr val="tx1"/>
                </a:solidFill>
              </a:rPr>
              <a:t>AUniverse</a:t>
            </a:r>
            <a:r>
              <a:rPr lang="en-US" altLang="zh-CN" dirty="0">
                <a:solidFill>
                  <a:schemeClr val="tx1"/>
                </a:solidFill>
              </a:rPr>
              <a:t>. 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You will change the class of the composite object.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You will use </a:t>
            </a:r>
            <a:r>
              <a:rPr lang="en-US" altLang="zh-CN" dirty="0" err="1">
                <a:solidFill>
                  <a:schemeClr val="tx1"/>
                </a:solidFill>
              </a:rPr>
              <a:t>ObjectEditor</a:t>
            </a:r>
            <a:r>
              <a:rPr lang="en-US" altLang="zh-CN" dirty="0">
                <a:solidFill>
                  <a:schemeClr val="tx1"/>
                </a:solidFill>
              </a:rPr>
              <a:t> to view the changed and unchanged object.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The code can be found on the recitation page.</a:t>
            </a:r>
          </a:p>
        </p:txBody>
      </p:sp>
    </p:spTree>
    <p:extLst>
      <p:ext uri="{BB962C8B-B14F-4D97-AF65-F5344CB8AC3E}">
        <p14:creationId xmlns:p14="http://schemas.microsoft.com/office/powerpoint/2010/main" val="382335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US" altLang="zh-CN" sz="3400" dirty="0" err="1"/>
              <a:t>AUniverse</a:t>
            </a:r>
            <a:endParaRPr lang="zh-CN" altLang="en-US" sz="3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Class </a:t>
            </a:r>
            <a:r>
              <a:rPr lang="en-US" altLang="zh-CN" dirty="0" err="1">
                <a:solidFill>
                  <a:schemeClr val="tx1"/>
                </a:solidFill>
              </a:rPr>
              <a:t>AUniverse</a:t>
            </a:r>
            <a:r>
              <a:rPr lang="en-US" altLang="zh-CN" dirty="0">
                <a:solidFill>
                  <a:schemeClr val="tx1"/>
                </a:solidFill>
              </a:rPr>
              <a:t> is the class of the composite object which implements the interface Universe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To ensure that ObjectEditor can “see” the components of the composite object every component needs to be a property (i.e. it must have a getter, and potentially a setter).</a:t>
            </a:r>
          </a:p>
          <a:p>
            <a:endParaRPr lang="en-US" altLang="zh-CN" dirty="0">
              <a:solidFill>
                <a:schemeClr val="tx1"/>
              </a:solidFill>
            </a:endParaRPr>
          </a:p>
          <a:p>
            <a:r>
              <a:rPr lang="en-US" altLang="zh-CN" dirty="0">
                <a:solidFill>
                  <a:schemeClr val="tx1"/>
                </a:solidFill>
              </a:rPr>
              <a:t>The line object </a:t>
            </a:r>
            <a:r>
              <a:rPr lang="en-US" altLang="zh-CN" dirty="0" err="1">
                <a:solidFill>
                  <a:schemeClr val="tx1"/>
                </a:solidFill>
              </a:rPr>
              <a:t>theLine</a:t>
            </a:r>
            <a:r>
              <a:rPr lang="en-US" altLang="zh-CN" dirty="0">
                <a:solidFill>
                  <a:schemeClr val="tx1"/>
                </a:solidFill>
              </a:rPr>
              <a:t> and point object </a:t>
            </a:r>
            <a:r>
              <a:rPr lang="en-US" altLang="zh-CN" dirty="0" err="1">
                <a:solidFill>
                  <a:schemeClr val="tx1"/>
                </a:solidFill>
              </a:rPr>
              <a:t>lineLocation</a:t>
            </a:r>
            <a:r>
              <a:rPr lang="en-US" altLang="zh-CN" dirty="0">
                <a:solidFill>
                  <a:schemeClr val="tx1"/>
                </a:solidFill>
              </a:rPr>
              <a:t>: </a:t>
            </a:r>
            <a:r>
              <a:rPr lang="en-US" altLang="zh-CN" dirty="0" err="1">
                <a:solidFill>
                  <a:schemeClr val="tx1"/>
                </a:solidFill>
              </a:rPr>
              <a:t>theLine</a:t>
            </a:r>
            <a:r>
              <a:rPr lang="en-US" altLang="zh-CN" dirty="0">
                <a:solidFill>
                  <a:schemeClr val="tx1"/>
                </a:solidFill>
              </a:rPr>
              <a:t> takes </a:t>
            </a:r>
            <a:r>
              <a:rPr lang="en-US" altLang="zh-CN" dirty="0" err="1">
                <a:solidFill>
                  <a:schemeClr val="tx1"/>
                </a:solidFill>
              </a:rPr>
              <a:t>lineLocation</a:t>
            </a:r>
            <a:r>
              <a:rPr lang="en-US" altLang="zh-CN" dirty="0">
                <a:solidFill>
                  <a:schemeClr val="tx1"/>
                </a:solidFill>
              </a:rPr>
              <a:t>  as its X and Y. As a result, every time you set a new value for </a:t>
            </a:r>
            <a:r>
              <a:rPr lang="en-US" altLang="zh-CN" dirty="0" err="1">
                <a:solidFill>
                  <a:schemeClr val="tx1"/>
                </a:solidFill>
              </a:rPr>
              <a:t>lineLocation</a:t>
            </a:r>
            <a:r>
              <a:rPr lang="en-US" altLang="zh-CN" dirty="0">
                <a:solidFill>
                  <a:schemeClr val="tx1"/>
                </a:solidFill>
              </a:rPr>
              <a:t>, </a:t>
            </a:r>
            <a:r>
              <a:rPr lang="en-US" altLang="zh-CN" dirty="0" err="1">
                <a:solidFill>
                  <a:schemeClr val="tx1"/>
                </a:solidFill>
              </a:rPr>
              <a:t>theLine</a:t>
            </a:r>
            <a:r>
              <a:rPr lang="en-US" altLang="zh-CN" dirty="0">
                <a:solidFill>
                  <a:schemeClr val="tx1"/>
                </a:solidFill>
              </a:rPr>
              <a:t> will also move.</a:t>
            </a:r>
          </a:p>
        </p:txBody>
      </p:sp>
    </p:spTree>
    <p:extLst>
      <p:ext uri="{BB962C8B-B14F-4D97-AF65-F5344CB8AC3E}">
        <p14:creationId xmlns:p14="http://schemas.microsoft.com/office/powerpoint/2010/main" val="207517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US" altLang="zh-CN" sz="3400" dirty="0" err="1"/>
              <a:t>AStringShape</a:t>
            </a:r>
            <a:r>
              <a:rPr lang="en-US" altLang="zh-CN" sz="3400" dirty="0"/>
              <a:t> and </a:t>
            </a:r>
            <a:r>
              <a:rPr lang="en-US" altLang="zh-CN" sz="3400" dirty="0" err="1"/>
              <a:t>AShapeImage</a:t>
            </a:r>
            <a:endParaRPr lang="zh-CN" altLang="en-US" sz="3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en-US" altLang="zh-CN" dirty="0" err="1">
                <a:solidFill>
                  <a:schemeClr val="tx1"/>
                </a:solidFill>
              </a:rPr>
              <a:t>AStringShape</a:t>
            </a:r>
            <a:r>
              <a:rPr lang="en-US" altLang="zh-CN" dirty="0">
                <a:solidFill>
                  <a:schemeClr val="tx1"/>
                </a:solidFill>
              </a:rPr>
              <a:t> and </a:t>
            </a:r>
            <a:r>
              <a:rPr lang="en-US" altLang="zh-CN" dirty="0" err="1">
                <a:solidFill>
                  <a:schemeClr val="tx1"/>
                </a:solidFill>
              </a:rPr>
              <a:t>AShapeImage</a:t>
            </a:r>
            <a:r>
              <a:rPr lang="en-US" altLang="zh-CN" dirty="0">
                <a:solidFill>
                  <a:schemeClr val="tx1"/>
                </a:solidFill>
              </a:rPr>
              <a:t> are objects that displays a string text and an image respectively.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Both of them have a String property called Text and </a:t>
            </a:r>
            <a:r>
              <a:rPr lang="en-US" altLang="zh-CN" dirty="0" err="1">
                <a:solidFill>
                  <a:schemeClr val="tx1"/>
                </a:solidFill>
              </a:rPr>
              <a:t>ImageFileName</a:t>
            </a:r>
            <a:r>
              <a:rPr lang="en-US" altLang="zh-CN" dirty="0">
                <a:solidFill>
                  <a:schemeClr val="tx1"/>
                </a:solidFill>
              </a:rPr>
              <a:t>, which represents the string text or the filename of the image, respectively.  These two properties need to be initialized before the getters that access them are called. (Otherwise </a:t>
            </a:r>
            <a:r>
              <a:rPr lang="en-US" altLang="zh-CN" dirty="0" err="1">
                <a:solidFill>
                  <a:schemeClr val="tx1"/>
                </a:solidFill>
              </a:rPr>
              <a:t>ObjectEditor</a:t>
            </a:r>
            <a:r>
              <a:rPr lang="en-US" altLang="zh-CN" dirty="0">
                <a:solidFill>
                  <a:schemeClr val="tx1"/>
                </a:solidFill>
              </a:rPr>
              <a:t> cannot display them.)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The image file named by </a:t>
            </a:r>
            <a:r>
              <a:rPr lang="en-US" altLang="zh-CN" dirty="0" err="1">
                <a:solidFill>
                  <a:schemeClr val="tx1"/>
                </a:solidFill>
              </a:rPr>
              <a:t>AShapeImage</a:t>
            </a:r>
            <a:r>
              <a:rPr lang="en-US" altLang="zh-CN" dirty="0">
                <a:solidFill>
                  <a:schemeClr val="tx1"/>
                </a:solidFill>
              </a:rPr>
              <a:t> has to be located in </a:t>
            </a:r>
            <a:r>
              <a:rPr lang="en-US" altLang="zh-CN" b="1" dirty="0">
                <a:solidFill>
                  <a:schemeClr val="tx1"/>
                </a:solidFill>
              </a:rPr>
              <a:t>the project folder, not in the package, not in the </a:t>
            </a:r>
            <a:r>
              <a:rPr lang="en-US" altLang="zh-CN" b="1" dirty="0" err="1">
                <a:solidFill>
                  <a:schemeClr val="tx1"/>
                </a:solidFill>
              </a:rPr>
              <a:t>src</a:t>
            </a:r>
            <a:r>
              <a:rPr lang="en-US" altLang="zh-CN" b="1" dirty="0">
                <a:solidFill>
                  <a:schemeClr val="tx1"/>
                </a:solidFill>
              </a:rPr>
              <a:t> folder.</a:t>
            </a:r>
          </a:p>
        </p:txBody>
      </p:sp>
    </p:spTree>
    <p:extLst>
      <p:ext uri="{BB962C8B-B14F-4D97-AF65-F5344CB8AC3E}">
        <p14:creationId xmlns:p14="http://schemas.microsoft.com/office/powerpoint/2010/main" val="139751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altLang="zh-CN" sz="3400" dirty="0"/>
              <a:t>Try these out</a:t>
            </a:r>
            <a:endParaRPr lang="zh-CN" altLang="en-US" sz="3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chemeClr val="tx1"/>
                </a:solidFill>
              </a:rPr>
              <a:t>Modify the constants of </a:t>
            </a:r>
            <a:r>
              <a:rPr lang="en-US" altLang="zh-CN" dirty="0" err="1">
                <a:solidFill>
                  <a:schemeClr val="tx1"/>
                </a:solidFill>
              </a:rPr>
              <a:t>AUniverse</a:t>
            </a:r>
            <a:r>
              <a:rPr lang="en-US" altLang="zh-CN" dirty="0">
                <a:solidFill>
                  <a:schemeClr val="tx1"/>
                </a:solidFill>
              </a:rPr>
              <a:t>, use some different values to initialize the component objects.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Modify the constant that is being used in the constructor of </a:t>
            </a:r>
            <a:r>
              <a:rPr lang="en-US" altLang="zh-CN" dirty="0" err="1">
                <a:solidFill>
                  <a:schemeClr val="tx1"/>
                </a:solidFill>
              </a:rPr>
              <a:t>AStringShape</a:t>
            </a:r>
            <a:endParaRPr lang="en-US" altLang="zh-CN" dirty="0">
              <a:solidFill>
                <a:schemeClr val="tx1"/>
              </a:solidFill>
            </a:endParaRPr>
          </a:p>
          <a:p>
            <a:r>
              <a:rPr lang="en-US" altLang="zh-CN" dirty="0">
                <a:solidFill>
                  <a:schemeClr val="tx1"/>
                </a:solidFill>
              </a:rPr>
              <a:t>Uncomment the annotation @Visible(false)</a:t>
            </a:r>
          </a:p>
          <a:p>
            <a:pPr lvl="1"/>
            <a:r>
              <a:rPr lang="en-US" altLang="zh-CN" dirty="0">
                <a:solidFill>
                  <a:schemeClr val="tx1"/>
                </a:solidFill>
              </a:rPr>
              <a:t>And </a:t>
            </a:r>
            <a:r>
              <a:rPr lang="en-US" b="1" dirty="0"/>
              <a:t>import </a:t>
            </a:r>
            <a:r>
              <a:rPr lang="en-US" b="1" u="sng" dirty="0" err="1"/>
              <a:t>util.annotations.Visible</a:t>
            </a:r>
            <a:r>
              <a:rPr lang="en-US" b="1" u="sng" dirty="0"/>
              <a:t>;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51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721499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Use the tree view to observe the textual values of all components of the composite object and its (logical) structure.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Try changing the values in the tree view, and observe the effects in the graphics view.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When ObjectEditor is running, notice the menu bar, under the list </a:t>
            </a:r>
            <a:r>
              <a:rPr lang="en-US" altLang="zh-CN" dirty="0" err="1">
                <a:solidFill>
                  <a:schemeClr val="tx1"/>
                </a:solidFill>
              </a:rPr>
              <a:t>AUniverse</a:t>
            </a:r>
            <a:r>
              <a:rPr lang="en-US" altLang="zh-CN" dirty="0">
                <a:solidFill>
                  <a:schemeClr val="tx1"/>
                </a:solidFill>
              </a:rPr>
              <a:t>, you can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see a list of methods. They are 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actually public methods in 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</a:t>
            </a:r>
            <a:r>
              <a:rPr lang="en-US" altLang="zh-CN" dirty="0" err="1">
                <a:solidFill>
                  <a:schemeClr val="tx1"/>
                </a:solidFill>
              </a:rPr>
              <a:t>AUniverse</a:t>
            </a:r>
            <a:r>
              <a:rPr lang="en-US" altLang="zh-CN" dirty="0">
                <a:solidFill>
                  <a:schemeClr val="tx1"/>
                </a:solidFill>
              </a:rPr>
              <a:t> (except setters and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getters). Try to use these methods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to control these objects. You will need to use menu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in next assignment.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996952"/>
            <a:ext cx="2548647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3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“Assignment”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Add a method to </a:t>
            </a:r>
            <a:r>
              <a:rPr lang="en-US" dirty="0" err="1">
                <a:solidFill>
                  <a:schemeClr val="tx1"/>
                </a:solidFill>
              </a:rPr>
              <a:t>AUniverse</a:t>
            </a:r>
            <a:r>
              <a:rPr lang="en-US" dirty="0">
                <a:solidFill>
                  <a:schemeClr val="tx1"/>
                </a:solidFill>
              </a:rPr>
              <a:t> that allows you to close the </a:t>
            </a:r>
            <a:r>
              <a:rPr lang="en-US" dirty="0" err="1">
                <a:solidFill>
                  <a:schemeClr val="tx1"/>
                </a:solidFill>
              </a:rPr>
              <a:t>ObjectEditor</a:t>
            </a:r>
            <a:r>
              <a:rPr lang="en-US" dirty="0">
                <a:solidFill>
                  <a:schemeClr val="tx1"/>
                </a:solidFill>
              </a:rPr>
              <a:t> from the menu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An easy way to do this is to utilize the </a:t>
            </a:r>
            <a:r>
              <a:rPr lang="en-US" dirty="0" err="1">
                <a:solidFill>
                  <a:schemeClr val="tx1"/>
                </a:solidFill>
              </a:rPr>
              <a:t>System.exit</a:t>
            </a:r>
            <a:r>
              <a:rPr lang="en-US" dirty="0">
                <a:solidFill>
                  <a:schemeClr val="tx1"/>
                </a:solidFill>
              </a:rPr>
              <a:t>(0) command</a:t>
            </a:r>
          </a:p>
          <a:p>
            <a:r>
              <a:rPr lang="en-US" dirty="0">
                <a:solidFill>
                  <a:schemeClr val="tx1"/>
                </a:solidFill>
              </a:rPr>
              <a:t>The Quiz assumes that you have finished this assignment before attempting to answer the questions</a:t>
            </a:r>
          </a:p>
          <a:p>
            <a:r>
              <a:rPr lang="en-US" dirty="0">
                <a:solidFill>
                  <a:schemeClr val="tx1"/>
                </a:solidFill>
              </a:rPr>
              <a:t>Try putting the annotation @</a:t>
            </a:r>
            <a:r>
              <a:rPr lang="en-US" dirty="0" err="1">
                <a:solidFill>
                  <a:schemeClr val="tx1"/>
                </a:solidFill>
              </a:rPr>
              <a:t>Postion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) above the close() method you created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Make sure you also add </a:t>
            </a:r>
            <a:r>
              <a:rPr lang="en-US" b="1" dirty="0"/>
              <a:t>import </a:t>
            </a:r>
            <a:r>
              <a:rPr lang="en-US" b="1" dirty="0" err="1"/>
              <a:t>util.annotations.Position</a:t>
            </a:r>
            <a:r>
              <a:rPr lang="en-US" b="1" dirty="0"/>
              <a:t>;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(Or press </a:t>
            </a:r>
            <a:r>
              <a:rPr lang="en-US" dirty="0" err="1">
                <a:solidFill>
                  <a:schemeClr val="tx1"/>
                </a:solidFill>
              </a:rPr>
              <a:t>ctrl+shift+o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to automatically do it)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036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主管人员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主管人员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主管人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</TotalTime>
  <Words>504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宋体</vt:lpstr>
      <vt:lpstr>幼圆</vt:lpstr>
      <vt:lpstr>Arial</vt:lpstr>
      <vt:lpstr>Century Gothic</vt:lpstr>
      <vt:lpstr>Courier New</vt:lpstr>
      <vt:lpstr>Palatino Linotype</vt:lpstr>
      <vt:lpstr>主管人员</vt:lpstr>
      <vt:lpstr>Recitation 5</vt:lpstr>
      <vt:lpstr>Composite objects and ObjectEditor</vt:lpstr>
      <vt:lpstr>AUniverse</vt:lpstr>
      <vt:lpstr>AStringShape and AShapeImage</vt:lpstr>
      <vt:lpstr>Try these out</vt:lpstr>
      <vt:lpstr>PowerPoint Presentation</vt:lpstr>
      <vt:lpstr>“Assignment”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5</dc:title>
  <dc:creator>Andy</dc:creator>
  <cp:lastModifiedBy>Kent Torell</cp:lastModifiedBy>
  <cp:revision>35</cp:revision>
  <dcterms:created xsi:type="dcterms:W3CDTF">2013-09-20T02:32:07Z</dcterms:created>
  <dcterms:modified xsi:type="dcterms:W3CDTF">2017-09-22T18:38:59Z</dcterms:modified>
</cp:coreProperties>
</file>