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notesSlides/notesSlide23.xml" ContentType="application/vnd.openxmlformats-officedocument.presentationml.notesSlide+xml"/>
  <Override PartName="/ppt/tags/tag29.xml" ContentType="application/vnd.openxmlformats-officedocument.presentationml.tags+xml"/>
  <Override PartName="/ppt/notesSlides/notesSlide2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5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27.xml" ContentType="application/vnd.openxmlformats-officedocument.presentationml.notesSlide+xml"/>
  <Override PartName="/ppt/tags/tag38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5"/>
  </p:notesMasterIdLst>
  <p:handoutMasterIdLst>
    <p:handoutMasterId r:id="rId76"/>
  </p:handoutMasterIdLst>
  <p:sldIdLst>
    <p:sldId id="256" r:id="rId2"/>
    <p:sldId id="403" r:id="rId3"/>
    <p:sldId id="404" r:id="rId4"/>
    <p:sldId id="588" r:id="rId5"/>
    <p:sldId id="405" r:id="rId6"/>
    <p:sldId id="638" r:id="rId7"/>
    <p:sldId id="645" r:id="rId8"/>
    <p:sldId id="668" r:id="rId9"/>
    <p:sldId id="643" r:id="rId10"/>
    <p:sldId id="644" r:id="rId11"/>
    <p:sldId id="413" r:id="rId12"/>
    <p:sldId id="585" r:id="rId13"/>
    <p:sldId id="554" r:id="rId14"/>
    <p:sldId id="553" r:id="rId15"/>
    <p:sldId id="555" r:id="rId16"/>
    <p:sldId id="558" r:id="rId17"/>
    <p:sldId id="557" r:id="rId18"/>
    <p:sldId id="482" r:id="rId19"/>
    <p:sldId id="559" r:id="rId20"/>
    <p:sldId id="659" r:id="rId21"/>
    <p:sldId id="492" r:id="rId22"/>
    <p:sldId id="493" r:id="rId23"/>
    <p:sldId id="609" r:id="rId24"/>
    <p:sldId id="497" r:id="rId25"/>
    <p:sldId id="605" r:id="rId26"/>
    <p:sldId id="607" r:id="rId27"/>
    <p:sldId id="613" r:id="rId28"/>
    <p:sldId id="663" r:id="rId29"/>
    <p:sldId id="615" r:id="rId30"/>
    <p:sldId id="647" r:id="rId31"/>
    <p:sldId id="669" r:id="rId32"/>
    <p:sldId id="562" r:id="rId33"/>
    <p:sldId id="616" r:id="rId34"/>
    <p:sldId id="564" r:id="rId35"/>
    <p:sldId id="622" r:id="rId36"/>
    <p:sldId id="623" r:id="rId37"/>
    <p:sldId id="627" r:id="rId38"/>
    <p:sldId id="581" r:id="rId39"/>
    <p:sldId id="625" r:id="rId40"/>
    <p:sldId id="626" r:id="rId41"/>
    <p:sldId id="648" r:id="rId42"/>
    <p:sldId id="649" r:id="rId43"/>
    <p:sldId id="584" r:id="rId44"/>
    <p:sldId id="621" r:id="rId45"/>
    <p:sldId id="666" r:id="rId46"/>
    <p:sldId id="655" r:id="rId47"/>
    <p:sldId id="660" r:id="rId48"/>
    <p:sldId id="661" r:id="rId49"/>
    <p:sldId id="662" r:id="rId50"/>
    <p:sldId id="634" r:id="rId51"/>
    <p:sldId id="630" r:id="rId52"/>
    <p:sldId id="635" r:id="rId53"/>
    <p:sldId id="617" r:id="rId54"/>
    <p:sldId id="586" r:id="rId55"/>
    <p:sldId id="430" r:id="rId56"/>
    <p:sldId id="431" r:id="rId57"/>
    <p:sldId id="589" r:id="rId58"/>
    <p:sldId id="611" r:id="rId59"/>
    <p:sldId id="618" r:id="rId60"/>
    <p:sldId id="619" r:id="rId61"/>
    <p:sldId id="620" r:id="rId62"/>
    <p:sldId id="628" r:id="rId63"/>
    <p:sldId id="629" r:id="rId64"/>
    <p:sldId id="639" r:id="rId65"/>
    <p:sldId id="640" r:id="rId66"/>
    <p:sldId id="651" r:id="rId67"/>
    <p:sldId id="641" r:id="rId68"/>
    <p:sldId id="646" r:id="rId69"/>
    <p:sldId id="654" r:id="rId70"/>
    <p:sldId id="652" r:id="rId71"/>
    <p:sldId id="653" r:id="rId72"/>
    <p:sldId id="665" r:id="rId73"/>
    <p:sldId id="667" r:id="rId74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537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024" autoAdjust="0"/>
    <p:restoredTop sz="94853" autoAdjust="0"/>
  </p:normalViewPr>
  <p:slideViewPr>
    <p:cSldViewPr>
      <p:cViewPr varScale="1">
        <p:scale>
          <a:sx n="47" d="100"/>
          <a:sy n="47" d="100"/>
        </p:scale>
        <p:origin x="-1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F74CD9-5F46-47BB-8686-2BC8B2E46702}" type="slidenum">
              <a:rPr lang="en-US"/>
              <a:pPr/>
              <a:t>18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1266D-248E-4A94-B0F7-E058D5C7D611}" type="slidenum">
              <a:rPr lang="en-US"/>
              <a:pPr/>
              <a:t>19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1266D-248E-4A94-B0F7-E058D5C7D611}" type="slidenum">
              <a:rPr lang="en-US"/>
              <a:pPr/>
              <a:t>20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A30C68-7B5E-4802-966E-2CDD2A37BDF5}" type="slidenum">
              <a:rPr lang="en-US"/>
              <a:pPr/>
              <a:t>21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DD9285-D62C-4F9D-B79A-E7A51B4C2821}" type="slidenum">
              <a:rPr lang="en-US"/>
              <a:pPr/>
              <a:t>22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27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98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F5A52C-7710-4759-AFA4-B68B4B556EFF}" type="slidenum">
              <a:rPr lang="en-US"/>
              <a:pPr/>
              <a:t>37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F5A52C-7710-4759-AFA4-B68B4B556EFF}" type="slidenum">
              <a:rPr lang="en-US"/>
              <a:pPr/>
              <a:t>39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1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98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A30C68-7B5E-4802-966E-2CDD2A37BDF5}" type="slidenum">
              <a:rPr lang="en-US"/>
              <a:pPr/>
              <a:t>47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F74CD9-5F46-47BB-8686-2BC8B2E46702}" type="slidenum">
              <a:rPr lang="en-US"/>
              <a:pPr/>
              <a:t>48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1266D-248E-4A94-B0F7-E058D5C7D611}" type="slidenum">
              <a:rPr lang="en-US"/>
              <a:pPr/>
              <a:t>49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F5A52C-7710-4759-AFA4-B68B4B556EFF}" type="slidenum">
              <a:rPr lang="en-US"/>
              <a:pPr/>
              <a:t>51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F5A52C-7710-4759-AFA4-B68B4B556EFF}" type="slidenum">
              <a:rPr lang="en-US"/>
              <a:pPr/>
              <a:t>52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56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F5A52C-7710-4759-AFA4-B68B4B556EFF}" type="slidenum">
              <a:rPr lang="en-US"/>
              <a:pPr/>
              <a:t>62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98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E54F54-07C8-46EE-B15B-FC77E1D31DA3}" type="slidenum">
              <a:rPr lang="en-US"/>
              <a:pPr/>
              <a:t>67</a:t>
            </a:fld>
            <a:endParaRPr lang="en-US"/>
          </a:p>
        </p:txBody>
      </p:sp>
      <p:sp>
        <p:nvSpPr>
          <p:cNvPr id="643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DD9285-D62C-4F9D-B79A-E7A51B4C2821}" type="slidenum">
              <a:rPr lang="en-US"/>
              <a:pPr/>
              <a:t>11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DD9285-D62C-4F9D-B79A-E7A51B4C2821}" type="slidenum">
              <a:rPr lang="en-US"/>
              <a:pPr/>
              <a:t>12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C1892A-44C8-4E8D-A7E1-722A37D46BC8}" type="slidenum">
              <a:rPr lang="en-US"/>
              <a:pPr/>
              <a:t>13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F1266D-248E-4A94-B0F7-E058D5C7D611}" type="slidenum">
              <a:rPr lang="en-US"/>
              <a:pPr/>
              <a:t>14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DD9285-D62C-4F9D-B79A-E7A51B4C2821}" type="slidenum">
              <a:rPr lang="en-US"/>
              <a:pPr/>
              <a:t>15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EE64F0-2AA2-46A1-A6EA-9E612D3C3878}" type="slidenum">
              <a:rPr lang="en-US"/>
              <a:pPr/>
              <a:t>16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A30C68-7B5E-4802-966E-2CDD2A37BDF5}" type="slidenum">
              <a:rPr lang="en-US"/>
              <a:pPr/>
              <a:t>17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5/4/2012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1.wav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2.wav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audio13.wav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.wav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5.wav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6.wav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7.wav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8.wav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9.wav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audio20.wav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1.wav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2.wav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3.wav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4.wav"/><Relationship Id="rId1" Type="http://schemas.openxmlformats.org/officeDocument/2006/relationships/tags" Target="../tags/tag14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5.wav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6.png"/><Relationship Id="rId2" Type="http://schemas.openxmlformats.org/officeDocument/2006/relationships/audio" Target="../media/audio26.wav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27.wav"/><Relationship Id="rId1" Type="http://schemas.openxmlformats.org/officeDocument/2006/relationships/tags" Target="../tags/tag16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9.wav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.wav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png"/><Relationship Id="rId12" Type="http://schemas.openxmlformats.org/officeDocument/2006/relationships/image" Target="../media/image6.png"/><Relationship Id="rId2" Type="http://schemas.openxmlformats.org/officeDocument/2006/relationships/audio" Target="../media/audio30.wav"/><Relationship Id="rId1" Type="http://schemas.openxmlformats.org/officeDocument/2006/relationships/tags" Target="../tags/tag1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audio31.wav"/><Relationship Id="rId1" Type="http://schemas.openxmlformats.org/officeDocument/2006/relationships/tags" Target="../tags/tag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2.wav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3.wav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4.wav"/><Relationship Id="rId1" Type="http://schemas.openxmlformats.org/officeDocument/2006/relationships/tags" Target="../tags/tag21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35.wav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7.wav"/><Relationship Id="rId5" Type="http://schemas.openxmlformats.org/officeDocument/2006/relationships/image" Target="../media/image6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8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audio39.wav"/><Relationship Id="rId1" Type="http://schemas.openxmlformats.org/officeDocument/2006/relationships/tags" Target="../tags/tag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.wav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0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1.wav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42.wav"/><Relationship Id="rId1" Type="http://schemas.openxmlformats.org/officeDocument/2006/relationships/tags" Target="../tags/tag3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6.wav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7.wav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avi"/><Relationship Id="rId7" Type="http://schemas.openxmlformats.org/officeDocument/2006/relationships/image" Target="../media/image9.png"/><Relationship Id="rId2" Type="http://schemas.microsoft.com/office/2007/relationships/media" Target="../media/media1.avi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2.avi"/><Relationship Id="rId7" Type="http://schemas.openxmlformats.org/officeDocument/2006/relationships/image" Target="../media/image11.png"/><Relationship Id="rId2" Type="http://schemas.microsoft.com/office/2007/relationships/media" Target="../media/media2.avi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9.wav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514600"/>
            <a:ext cx="6248400" cy="1894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a Language-based GUI Generator Can Influence the Teaching of Object-Oriented Programming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81600"/>
            <a:ext cx="7924800" cy="1117122"/>
          </a:xfrm>
        </p:spPr>
        <p:txBody>
          <a:bodyPr/>
          <a:lstStyle/>
          <a:p>
            <a:pPr algn="ctr"/>
            <a:r>
              <a:rPr lang="en-US" dirty="0" smtClean="0"/>
              <a:t>Prasun Dewan</a:t>
            </a:r>
          </a:p>
          <a:p>
            <a:pPr algn="ctr"/>
            <a:r>
              <a:rPr lang="en-US" dirty="0" smtClean="0"/>
              <a:t>The University of North Carolina</a:t>
            </a:r>
          </a:p>
          <a:p>
            <a:pPr algn="ctr"/>
            <a:r>
              <a:rPr lang="en-US" dirty="0" smtClean="0"/>
              <a:t>(dewan@cs.unc.edu)</a:t>
            </a:r>
            <a:endParaRPr lang="en-US" dirty="0"/>
          </a:p>
        </p:txBody>
      </p:sp>
      <p:pic>
        <p:nvPicPr>
          <p:cNvPr id="5" name="~PP669.WAV">
            <a:hlinkClick r:id="" action="ppaction://media"/>
          </p:cNvPr>
          <p:cNvPicPr>
            <a:picLocks noRot="1" noChangeAspect="1"/>
          </p:cNvPicPr>
          <p:nvPr>
            <a:wavAudioFile r:embed="rId1" name="~PP669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2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5857" y="5638800"/>
            <a:ext cx="2581543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My “much wimpier” Halloween project</a:t>
            </a:r>
            <a:endParaRPr lang="en-US" dirty="0"/>
          </a:p>
        </p:txBody>
      </p:sp>
      <p:pic>
        <p:nvPicPr>
          <p:cNvPr id="3" name="myhallowee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0100" y="304800"/>
            <a:ext cx="7543800" cy="5029200"/>
          </a:xfrm>
          <a:prstGeom prst="rect">
            <a:avLst/>
          </a:prstGeom>
        </p:spPr>
      </p:pic>
      <p:pic>
        <p:nvPicPr>
          <p:cNvPr id="6" name="~PP2517.WAV">
            <a:hlinkClick r:id="" action="ppaction://media"/>
          </p:cNvPr>
          <p:cNvPicPr>
            <a:picLocks noRot="1" noChangeAspect="1"/>
          </p:cNvPicPr>
          <p:nvPr>
            <a:wavAudioFile r:embed="rId3" name="~PP2517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90705"/>
      </p:ext>
    </p:extLst>
  </p:cSld>
  <p:clrMapOvr>
    <a:masterClrMapping/>
  </p:clrMapOvr>
  <p:transition advTm="15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First Program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990600"/>
            <a:ext cx="76200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4038600"/>
            <a:ext cx="78486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bus.uigen.ObjectEditor</a:t>
            </a: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BMILauncher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        	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/>
              <a:t>ABMICalculator</a:t>
            </a:r>
            <a:r>
              <a:rPr lang="en-US" dirty="0" smtClean="0"/>
              <a:t>()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867400" y="2209800"/>
            <a:ext cx="2819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Function, as in functional programming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0438" y="5486400"/>
            <a:ext cx="5029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7400" y="3041561"/>
            <a:ext cx="2819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Embedded in model object </a:t>
            </a:r>
          </a:p>
        </p:txBody>
      </p:sp>
      <p:pic>
        <p:nvPicPr>
          <p:cNvPr id="11" name="~PP3876.WAV">
            <a:hlinkClick r:id="" action="ppaction://media"/>
          </p:cNvPr>
          <p:cNvPicPr>
            <a:picLocks noRot="1" noChangeAspect="1"/>
          </p:cNvPicPr>
          <p:nvPr>
            <a:wavAudioFile r:embed="rId2" name="~PP387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8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First Program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" y="990600"/>
            <a:ext cx="76200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581400"/>
            <a:ext cx="55626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943600" y="3581400"/>
            <a:ext cx="26670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Menu to invoke methods of instance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43600" y="4343400"/>
            <a:ext cx="26670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Menu item, Calculate BMI, beautified version of method name, </a:t>
            </a:r>
            <a:r>
              <a:rPr lang="en-US" dirty="0" err="1" smtClean="0"/>
              <a:t>calculateBMI</a:t>
            </a:r>
            <a:r>
              <a:rPr lang="en-US" dirty="0" smtClean="0"/>
              <a:t>()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6000" y="1219200"/>
            <a:ext cx="1981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43200" y="3886200"/>
            <a:ext cx="1219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71800" y="1752600"/>
            <a:ext cx="5029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43200" y="4267200"/>
            <a:ext cx="2438400" cy="304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~PP962.WAV">
            <a:hlinkClick r:id="" action="ppaction://media"/>
          </p:cNvPr>
          <p:cNvPicPr>
            <a:picLocks noRot="1" noChangeAspect="1"/>
          </p:cNvPicPr>
          <p:nvPr>
            <a:wavAudioFile r:embed="rId2" name="~PP962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Interactive method invocation</a:t>
            </a: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066800"/>
            <a:ext cx="6096000" cy="216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62000" y="35052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Demystifies parameter passing, reducing to familiar form filling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print"/>
          <a:srcRect l="5139" t="14953" r="29764"/>
          <a:stretch>
            <a:fillRect/>
          </a:stretch>
        </p:blipFill>
        <p:spPr bwMode="auto">
          <a:xfrm>
            <a:off x="1676400" y="4191000"/>
            <a:ext cx="458204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41496" y="5791200"/>
            <a:ext cx="7086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Visualizes </a:t>
            </a:r>
            <a:r>
              <a:rPr lang="en-US" dirty="0" smtClean="0"/>
              <a:t>Polymorphism</a:t>
            </a:r>
          </a:p>
        </p:txBody>
      </p:sp>
      <p:pic>
        <p:nvPicPr>
          <p:cNvPr id="7" name="~PP369.WAV">
            <a:hlinkClick r:id="" action="ppaction://media"/>
          </p:cNvPr>
          <p:cNvPicPr>
            <a:picLocks noRot="1" noChangeAspect="1"/>
          </p:cNvPicPr>
          <p:nvPr>
            <a:wavAudioFile r:embed="rId2" name="~PP369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4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Return Value</a:t>
            </a: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1430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524000" y="4724400"/>
            <a:ext cx="5562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Return value visualized like any other object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5410200"/>
            <a:ext cx="5562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invoke any method on it</a:t>
            </a:r>
          </a:p>
        </p:txBody>
      </p:sp>
      <p:pic>
        <p:nvPicPr>
          <p:cNvPr id="6" name="~PP1700.WAV">
            <a:hlinkClick r:id="" action="ppaction://media"/>
          </p:cNvPr>
          <p:cNvPicPr>
            <a:picLocks noRot="1" noChangeAspect="1"/>
          </p:cNvPicPr>
          <p:nvPr>
            <a:wavAudioFile r:embed="rId1" name="~PP170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Main as Magic or Not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533400" y="1143000"/>
            <a:ext cx="78486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bus.uigen.ObjectEditor</a:t>
            </a: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BMILauncher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        	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/>
              <a:t>ABMICalculator</a:t>
            </a:r>
            <a:r>
              <a:rPr lang="en-US" dirty="0" smtClean="0"/>
              <a:t>()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3400" y="4114800"/>
            <a:ext cx="7848600" cy="2667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import </a:t>
            </a:r>
            <a:r>
              <a:rPr lang="en-US" dirty="0" err="1" smtClean="0"/>
              <a:t>bus.uigen.ObjectEditor</a:t>
            </a:r>
            <a:endParaRPr lang="en-US" b="1" dirty="0" smtClean="0"/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Comp110ObjectEditor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{        	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/>
              <a:t>ObjectEditor</a:t>
            </a:r>
            <a:r>
              <a:rPr lang="en-US" dirty="0" smtClean="0"/>
              <a:t>()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00600" y="2971800"/>
            <a:ext cx="3200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as magic for Comp 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48200" y="6019799"/>
            <a:ext cx="3505200" cy="695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Predefined main: Editing </a:t>
            </a:r>
            <a:r>
              <a:rPr lang="en-US" dirty="0" err="1" smtClean="0"/>
              <a:t>ObjectEditor</a:t>
            </a:r>
            <a:r>
              <a:rPr lang="en-US" dirty="0" smtClean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8914" y="2590800"/>
            <a:ext cx="4627685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43857" y="5562600"/>
            <a:ext cx="4627685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92924" y="4724400"/>
            <a:ext cx="26670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~PP186.WAV">
            <a:hlinkClick r:id="" action="ppaction://media"/>
          </p:cNvPr>
          <p:cNvPicPr>
            <a:picLocks noRot="1" noChangeAspect="1"/>
          </p:cNvPicPr>
          <p:nvPr>
            <a:wavAudioFile r:embed="rId2" name="~PP18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5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9" grpId="0" animBg="1"/>
      <p:bldP spid="1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382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Running Predefined Main</a:t>
            </a:r>
            <a:endParaRPr lang="en-US" sz="40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 l="29922" t="40000" r="26641" b="39487"/>
          <a:stretch>
            <a:fillRect/>
          </a:stretch>
        </p:blipFill>
        <p:spPr bwMode="auto">
          <a:xfrm>
            <a:off x="762000" y="2362200"/>
            <a:ext cx="685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536.WAV">
            <a:hlinkClick r:id="" action="ppaction://media"/>
          </p:cNvPr>
          <p:cNvPicPr>
            <a:picLocks noRot="1" noChangeAspect="1"/>
          </p:cNvPicPr>
          <p:nvPr>
            <a:wavAudioFile r:embed="rId1" name="~PP53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OE  GUI</a:t>
            </a:r>
            <a:endParaRPr lang="en-US" sz="4000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2954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2025.WAV">
            <a:hlinkClick r:id="" action="ppaction://media"/>
          </p:cNvPr>
          <p:cNvPicPr>
            <a:picLocks noRot="1" noChangeAspect="1"/>
          </p:cNvPicPr>
          <p:nvPr>
            <a:wavAudioFile r:embed="rId1" name="~PP2025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 </a:t>
            </a:r>
            <a:r>
              <a:rPr lang="en-US" dirty="0" smtClean="0"/>
              <a:t>New Invocation</a:t>
            </a:r>
            <a:endParaRPr lang="en-US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828800"/>
            <a:ext cx="86106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981200" y="4419600"/>
            <a:ext cx="5562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Invoking method instantiates class</a:t>
            </a:r>
          </a:p>
        </p:txBody>
      </p:sp>
      <p:pic>
        <p:nvPicPr>
          <p:cNvPr id="5" name="~PP3358.WAV">
            <a:hlinkClick r:id="" action="ppaction://media"/>
          </p:cNvPr>
          <p:cNvPicPr>
            <a:picLocks noRot="1" noChangeAspect="1"/>
          </p:cNvPicPr>
          <p:nvPr>
            <a:wavAudioFile r:embed="rId1" name="~PP3358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OE Return </a:t>
            </a:r>
            <a:r>
              <a:rPr lang="en-US" dirty="0"/>
              <a:t>Value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376818"/>
            <a:ext cx="55626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600200" y="4724400"/>
            <a:ext cx="6096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Returned instance visualized in </a:t>
            </a:r>
            <a:r>
              <a:rPr lang="en-US" dirty="0" err="1" smtClean="0"/>
              <a:t>ObjectEditor</a:t>
            </a:r>
            <a:r>
              <a:rPr lang="en-US" dirty="0" smtClean="0"/>
              <a:t> window</a:t>
            </a:r>
          </a:p>
        </p:txBody>
      </p:sp>
      <p:pic>
        <p:nvPicPr>
          <p:cNvPr id="5" name="~PP3004.WAV">
            <a:hlinkClick r:id="" action="ppaction://media"/>
          </p:cNvPr>
          <p:cNvPicPr>
            <a:picLocks noRot="1" noChangeAspect="1"/>
          </p:cNvPicPr>
          <p:nvPr>
            <a:wavAudioFile r:embed="rId1" name="~PP300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Programming Exciting?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762000" y="4038600"/>
            <a:ext cx="2057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Applications</a:t>
            </a:r>
          </a:p>
        </p:txBody>
      </p:sp>
      <p:sp>
        <p:nvSpPr>
          <p:cNvPr id="98308" name="AutoShape 4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0" name="AutoShape 6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2" name="AutoShape 8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14" name="Picture 10" descr="http://t2.gstatic.com/images?q=tbn:ANd9GcQT8d8nO14PpcKO3X2DrAwEIBFwzlEntQAOGaoDUYPEvvZ0sW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876800"/>
            <a:ext cx="1371600" cy="517161"/>
          </a:xfrm>
          <a:prstGeom prst="rect">
            <a:avLst/>
          </a:prstGeom>
          <a:noFill/>
        </p:spPr>
      </p:pic>
      <p:sp>
        <p:nvSpPr>
          <p:cNvPr id="98316" name="AutoShape 12" descr="data:image/jpeg;base64,/9j/4AAQSkZJRgABAQAAAQABAAD/2wCEAAkGBg8MDA4NDQ0QDA8OEA8PDQ0NEBANDgwNFBEVFBUQEhIXHCcfGBkjGRISHzsgIycpLCwsFR4xNTAqNSYrLCkBCQoKDgwOGg8PGDUcHB4qKzApKSkpNSkpLywpKSosKSkpKSwpKS8pLCkpKSkpLCkpKSwpKSopKSkpKS0qKSkpLv/AABEIAOEA4QMBIgACEQEDEQH/xAAcAAABBQEBAQAAAAAAAAAAAAAAAQIFBgcEAwj/xABLEAACAQIBAhAKCQIGAgMAAAAAAQIDEQQFUgYSFBYhMTJRYXFykZKhsdEHEyIzNUFzssHCFSM0QlNidIGT0uEXJCWCg6JU8ENEY//EABoBAAIDAQEAAAAAAAAAAAAAAAAEAQMFAgb/xAAtEQABAwEGBQMFAQEAAAAAAAAAAQIDEQQTITEycRJBUVKBFEJhBTORscEiI//aAAwDAQACEQMRAD8A3EAAAARs4MsZbp4OGmn5Upbimt1LuXCUfKGWsRjZWlJ6X1UobEEuHf42XxQOkxyQrfIjS64nRHhaTtKtGTXqp3qP/qcb0aYXeqP/AGLvKnSyW/vytwR2es91k6mt98b7hn08SZrUpvXqWXXrht6r0F3hr1w29V6C7yt6gp5vXLvDUFPN65d5NzF8hePLJr1w29V6C7w164beq9Bd5W9QU83rl3hqCnm9cu8LmL5C8eWTXrht6r0F3hr1w29V6C7yt6gp5vXLvDUFPN65d4XMXyF48smvXDb1XoLvDXrht6r0F3lb1BTzeuXeGoKeb1y7wuYvkLx5ZNeuG3qvQXeGvXDb1XoLvK3qCnm9cu8NQU83rl3hcxfIXjyya9cNvVegu8NeuG3qvQXeVvUFPN65d4agp5vXLvC5i+QvHlk164beq9Bd4a9cNvVegu8reoKeb1y7w1BTzeuXeFzF8hePLJr1w29V6C7w164beq9Bd5W9QU83rl3hqCnm9cu8LmL5C8eWVaNML/8AouFwXwZ3YXL+GrO0K0bvajK8G+JStcpUsm03taZcTOetkyS3D03A9hkenjXJaBevQ00DOsmaIq+DlpbucFt0ql9hfle3Hs4C85MyrTxdPxlJ8EovdQlvNC0sDo8c0LmSI47AACgsAAAAA5MqZRjhaM6s/urYj65Se1FHWUTRvlJzrxoJ+TTWmkt+cu5e8y2GO8eiHD3cLakRWr1MZXc5u8pbLf3YR3lwIkqFGNNWiuN+tvfZ44Gh4uCuvKlsy+CPLKGO0nkR3T23mrvNNcV4UyFEwxU98Rjo09jdSzV6uPeOCplSo9q0VwK752cVwuWIxEOFcp0PG1M+XOGrKmfLnZz3C51RCKnRqypny52GrKmfLnZz3C4UQKnRqypny52GrKmfLnZz3C4UQKnRqypny52GrKmfLnZz3C4UQKnRqypny52GrKmfLnZz3C4UQKnRqypny52GrKmfLnZz3C4UQKnRqypny52GrKmfLnZz3C4UQKnRqypny52CxtTPlz3Oe4XCiBU7qeVJrdWkuZ86JDD4yNTadnmvb/uQNwjNp3Ts1tNeo5ViKdI5SexOGjUWzsP1S9a/scOT8fUwNdTjtrYnD1VIbz7zowON8YrPdLb4VvjMp0NNHTrbjt8krTtdkdL1Q0XB4uNelCrB3jNJrufCexTdAmUnephpPY85Dg9Ul7r5y5GXKzgcrRxjuJKgAAVnQypK0WzMMZPx2OqN7N6sujF27ImmYp+Q+Iy+js4yfLqvrY5ZM3L8FE3IlKtXSRcn6lcgJ1HJuT2W3dknlWpalbfkl8fgQ9x+NMKiz1H3C4y4XLDgfcLjLhcAH3C4y4XAB9wuMuFwAfcLjLhcAH3C4y4sU20km22kktltvaSQEj43bSSbb2ElstveSLBk/QTiayUqjjh4v1T8qduStr92ixaGdDEcJBVaqUq8lsvbVFP7seHfZYDPltS1oz8jLIebisUNANCPnKtWo+DSwXNZvrOynoOwUf8A4nLlVKnwZNgKrNIvuLkjanIiVoUwX/jx6U38RHoUwT/+uv2lUXxJcCLx/cv5J4G9CnaKtD+Gw2FdWjTcJKcFfTzkrN7Ow2U25oWjr7A/aU+0zq5pWVyuZVVriKTIiOwPajWcJKS9T51vE/dSjvqS50ytXJzJ1S9GPBdczLJE5nLDz0N1nSx9Jb8pQf7prtsabF7BluTdjKFP2z+JqFLcoRtepNhiDJR4AAmXnji9w+Iy3Dv/ADlTl1u1mpYvcPiMrw7/AM7U5dbtY7ZPdsUTcj3yw/q48r4Mibkpll/Vx5XwZEXNCPIVdmPuFxlwudnI+4XGXC4APuFxlxbgA64XG3C4AOuFxtwuADrlq0B5JVWtLEzV40bKF9p1Wtv9l7yKnc1LQjg/E5Po7FnUTqy4XPZX/XSr9ha1P4Wbl0LauJkAAyB0AAAAAIbKWizCYWThOo5zWxKFJadxe83tJ8FzifhBwmbW6Ef6i1IXqlUQ4V7U5npo89Hv2lPtM4uWvRPouoYzCujSjVUnOErzjFRsns7UmVG5pWZqtZRU5isqorsB9yayU/qVypEFcm8kv6lcqRbJkcNzPPJz/wBRp+2fxNSo7lGV5Of+pU/bP4mqUdyjPtepNhmHJdx4AAmXnji9w+IynDv/ADtTl1u1mrYvcMxPCZUmspVoySklVxCXqaSnIdsnu2KJuRN5af1ceV8GQ+mO3LOUIeLhd6Xy/XtbT9aI6FVS2YtS4nc0I8hV2Z6aYLjbhc7OR9wuNC4AOFG3AkB1wuNuFwAdcUZcUAFe0bPgqeko04LajCEV+0UjFmza6DvCD/LHsM+25N8jNn5noAAZw0BB6MMrSwmDk4PS1KjVODW3G6bclxJP92icKV4SpeRhV6nKq/3Sj3sugajpERTiRaNVSj3AaFzbM8W4XG3C4ALcnMkv6lcqRX6lWMd1JR43YlclZQh4haW8vKltbC6yqTI7bmemTX/qVP2z+Jq9HcoxTJGUpzyzRhZRi8Q0/W2vK9ZtdHcoz7XqTYZhyXceAAJl544vcMweh6Ur+1xPvyN4xe4Zg9D0pX9riffkPWT3bFE3I9tEfmocv5WV+Ltsp2e+tgsGiPzUOX8rIA0Y9Iq7M6KePqx++3yvK7TphliX3oJ8TaI8UsocktDK0HtqUeZntDH0399Ljuu0gxbE0AsEa0XtST4mmPK5YcpNbTa4nYOEgsNxbkCsRNbU5dJjljKme+phwganoT0L4XF4ONatCUpudRNqc4qylZbCZM6xMD+FP+Wp3nJ4MqjnkqDk7vxtbZ/3lrMWaV6SORHcx5jGq1MCv6xMD+FP+Wp3k/GNkktpJJcQoFDnudqWpajUTJAAAOCQI/K2QqGN0nj4uXi9NpbSlC2mtfafAiQAlFVq1QhURcFK/rEwP4U/5aneJrEwP4U/5aneWECy+k7l/JzwN6GeaPND2HyfgPH4eDjU8bTheU5zWlle+w3wGZ1MbUltza4F5PYa74VvRX/PR+Yxw1bIqujquOIpMiI7AR8JZMgr/LLlT7SuFkyD9nXKn2l0uRw3M58g+m6P6l/MbtR3KMKyF6bo/qX8xutHcozLZqTYagyUeAAJF544vcMwih6Ur+1xPvyN3xe4ZhOH9J1/a4n35D1j92xRNyPXRH5qHL+VkAWDRH5qHL+VkAaUekVdmAoClpyIKApJAWAWwWJALBYWwtiSDYvBf6Jh7Wv75bTN9A2jPBYHJ8aGIqyhUVSrJpU6k1aUrrZSsWD/ABKyb+PP+Gt/SYU0MiyOVGrn0H2PajUxLQBVv8Ssmfjz/hrf0lnhNSSktppNcTF3RuZqShYjkXJRwABwdAAEXlvRJhsnKm8VNw8bptJpYTnfS2vuU7bpEtarloiVIVUTFSUAq3+JeTPx5/w1v6Q/xLyZ+PP+Gt/SW3Enav4ObxvU5/Cr6K/56PzGOmj6PdGWCx+A8Rh6sp1PG05WdOpBaVXvstW9ZnJq2Ritjo5KYikyorsBpZMhfZ1yp9pXCyZC+zrlT7S6XI4Zmc+QvTVH9S/mN0o7lGGZC9NUf1L+Y3OjuUZlt1JsNQZLuPAAES88cXuGYTQ9J1/a4n35G7YvcMwrD+k6/tcT78h+x+7YXm5Htoi81Dl/KyALBoi81Dl/KyANKLSLOzAUBS44EFFsKkSQJYWwoAABYULEkCCi2AkBr2nxM+icJ5qnyI+6j54ltPiZ9D4TzVPkR91GX9Ryb5/g3ZuZ6gAGSNgZ14YNzguPEdlM0Uzrwv7nBcdfspjVk+83z+iqbQpmtgsKBvmeNsIOsJYgBpZMhfZ1yp9pXCx5C+zrlT7SmXSdszOfIfpqj+pfzG50dyjDch+mqP6l/MblR3KMu26m7DcGS7jwABEvPHF7hmF4f0nX9riffkbpi9wzC8P6Tr+1xPvyH7H7thebke2iLzUOX8rIEn9EPmocv5WQJpxaRV+YCgKkXHAJCgKSABYUUkgQULCkgJYLDrAADZLYfEz6GwnmqfIj2I+entPiZ9C4XzVPkR7EZf1HJvn+DVm5nqAAZA4Bnfhe3OC46/ZTNEM78Lu5wXHX7KY1Y/vN8/pSqbQpm9hB1hD0BnDRBzQhADbFjyH9nXKl2leLFkP7OuVPtKZdJYzM58h+mqP6l/MbjR3KMPyJ6Zo/qX8xuFHcoy7dqbsNQZLuPAAEBg8cXuGYZh/Sdb2uJ9+RueL3DMMw/pOt7XE+/IfsXu2F5uR76IvNQ5fysgCf0Q+ahy/lZAo1ItIq/MVIUBS44AUBUSQCQoCkgAC2AkgLBYULEgI1sPiZ9B4XzVPkR7EfPrWw+Jn0FhfNQ5EexGT9Syb5/g3ZuZ6gAGQOAZ54XNzguOv2UzQzPPC5ucFx1+ymN2P7zfP6Upm0KZwI0OEPQGeNEaHNCEANLFkP7OuVLtK8yxZD+zrlS7SmXSdszOfInpmj+ofzG4UdyjEMiemaP6h/MbfR3KMq3am7DcGS7jwABAYPHF7hmG4f0nW9riffkbli9wzDKLtlOtw1cQv+0u40LF7thefke+iHzUOX8rIJFhy/C9BPNmutNdxXzUi0ij8wHIQUuOBRQQpIAKCFJIAWwCnQCWFFCwEDWth8TPoHC+ahyI9iMAa2HxM3/C+ahyI9iMn6nk3z/Buy8z1AAMcdAz3wt7nBcdfspmhGfeFrc4Ljr9lMbsX32+f0pTPoUzgQcIz0RnDRGOEOSRpYsh/Z1ypdpXiyZGhbDw4dM+dspm0nbMzlyJ6Zo/qH8xt1HcoxDIbvlii1/wCQ/mNvo7lGTbtbdhuz5LuPAAEBg8cVuHxGFY76jKdW+wo4ibfJlJu/NI3irG8WjG/CDk10sX41Lyaqs+XHY61bmY9YnIj1avNCidP816Hti6HjKc4ZysuB+rrsVNxabTVmnZreZZslYvx1JXflR8mfH6n+6+Jx5Zya3etBX/EiveRpxrwrwqKuSqVQhUOQiFQyVCighUdECioQUkBRQFOiAAUCSBGth8TN+wvm4ciPYjAmth8TN5w2Jh4uHlx3MfvLeRk/U0wb5/g5ZeZ0geWqYfiR6SDVMPxI9JGNRR2p6mfeFnc4Pjr9lMvmqYfiR6SKD4VqsZRwelkpWde9mnbYpjdiT/u3z+lKZ9CmeCDhGeiM0axBRDkkWlSc5RjHbk0kWuMVSgl92EepL+xwZIyb4teMmrSa8lP7seHhEy5i9LT8Wn5U9vgh/fvFXrxuoha3BKnloRg6uVKD3pyqP9oyfa0bfS3KMr8GuTHKtPENbC+rh1OT91c5q0VZGVbXo6WichuBKN3FAAEi8Cp6M8hrE0ZJrhTzZLaZbDyr0VOLTJRVRaoQqVwMBpzqYOu1JWcXacfVOP8A7s3LFhMZCtHTQe1txexKPGie0V6E1VvJKzW5klsrge+ig4jB1sJO7TjbanHaf7/BmzFMydMcHCT2LHsSuNyLGo3Km/Fy9a+638CKq5Nq09um2t+PlLqOzD5fktipBS/NHyXzbXYdkMu0Xt6ePHG9uZjKK9vKpX/lSA0jXqa/ZiqL3mWH6bo50ujIX6ao50ujI743dpzwp1K8oveY5Re8ywfTVHOl0ZC/TVHOl0ZHV47tI4U6lfUXvMXSveZYFlmjnS6MhfpmjnS6Mibx3aHCnUr+le8xdK95lg+maOdLoyFWWaOdLoyOrx3aRwp1K/pXvMPF8HUWH6Yo50ujIX6Yo50ujILx3aHCnUrmk4OoTScHUWP6Yo50ujIb9M0c6XRkF47tDhTqV3ScHUJpODqLF9M0c6XRkJ9M0c6XRkReO7SeFOpXdK95goN7Sb4k2WF5ao50ujIPpqjnS6Mjm8d2hwp1IWjkurPag4rfn5K7yWwWSI0vKl5c/U/VHiXxEnl2ktpTl+yV+dnFicuzkrQSprf3Uu5HC8bsMjpOFCTx2UIUFs7MnuYLbfC95EDQoVMZXstmUnsv1Qjv8SPTB5Mq4mV0nZvZqSu795omhXQtGik7cLk9uTFZp2wJRuLi1kavWq5EzoWyRHDUYRSskv3fC+EnxlOmoqyHmKq1WqjwAAEAAAAAeVagpqzRX8p6GIzu4rbLKAAZhjdBEbv6u3DC8eraOB6CuXzruNblST20MeFjmoubaJW5OU4WNq8jJtZnL513C6zeXzruNY1LDNQalhmo69VL3EXTOhk+s5/n513C6z3+fnXcavqWGag1LDNRPqpu4LpnQyjWe/z867hdaD/PzruNW1LDNQalhmoPVTdwXTOhlOtF/n513C60n+fnXcarqWGag1LDNQerm7lIumdDKtab3p9XcLrTe9Pq7jVNSwzUGpYZqD1c3coXLOhlWtJ70+ruE1ov8/Ou41bUsM1BqWGag9XN3KF0zoZTrRf5+ddwmtB/n513Gr6lhmoNSwzUHqpu4m6Z0Mo1nv8APzruE1nP8/Ou41jUsM1BqWGag9VN3BdM6GUR0GbO1PnXcSWB0Eq6fi/3l5XaaMsLHeQ+NNLaRw60SuwVykpG1MkIHJuhyNOzaJ2nSUVZIeBSdg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8" name="AutoShape 14" descr="data:image/jpeg;base64,/9j/4AAQSkZJRgABAQAAAQABAAD/2wCEAAkGBhAPDxAPDw8QDg4QEBIODw0QDg8QDw4QFBAWFRQQEhIXHCYeGBkjGhQUHy8hJCcpLCwsFR4xNTAqNSYrLCkBCQoKDgwOGg8PGikkHyQsKSkpKSwpKSwpKiksLCksLCksLCwsLCwpKSwqKSwsLCksKSwsLCwpKSwsLCwpLCkpLP/AABEIAOEA4QMBIgACEQEDEQH/xAAcAAEAAQUBAQAAAAAAAAAAAAAABQIDBAYHAQj/xABAEAACAgACBgYGCAUEAwEAAAAAAQIDBBEFBiExQXESIjJRYYEHE1JysbMjMzQ1dLLB0UJTc4KRJENioWOD0hT/xAAZAQEAAwEBAAAAAAAAAAAAAAAAAgMEAQX/xAAmEQEAAgICAQMEAwEAAAAAAAAAAQIDEQQxIRIyM0FRcYETIsFC/9oADAMBAAIRAxEAPwDuIAAAAAAAAAAAAAAUWWxis5NJeIFZYxOMhWus9vCK2t+RgYrSzeyHVXtPe+S4EXOWbze1ve3vL6YZntTbLEdNiwuOhZ2Xk/Ze8yDUXLLatj4NEhhNPOOy3rR9tdpc+87fBPdXK5YntPAt0XxsjGcJKUJLOMk800XDOvAAAAAAAAAAAAAAAAAAAAAAAAAAAPGyO0pp+nD7JS6U+FcdsvPuNO0prFdiM030K/5cdz958S/Hgtf8Kr5Yq2XSuttdWcasrbN2afUi/F8fIidH422+UrbZOXCK3RjyRrhsuiq+jVHx2mz+KuOPDNN5tPllSZbkyzpDSVVEenbNQj4734Jb2aNprXqyzOGHTqhu9Y/rJLw9n4na0m3SMy2jTGsNGGXXlnPhVHbN8+7zNF0vrRdic45+qq/lxe/3pcSInNttttt7W28234s8NNaRCO3etSvu7Cf0IE2QWqFsYaNwkpNRSojm28kWdJa0b40L/wBkl8F+55E47XvOvu3euK1jbYwaNhdPXVScum5pvOUZ7U/28jZtGawVX5LPoWexLj7r4i+G1PLlcsWSYAKVoAAAAAAAAAAAAAAAACi22MU5SajFb23kka1pXXJLOOHXSe71sl1f7Vx8ydMdrz4RteK9tgxukK6I9KyaiuC4vwS4mo6V1vsszjTnVD2v9yX7EHiMTOyTlZJzk+LeZbN+Pj1r5nzLLfNM9Dee17W97e8AjcfpyurNLrz9lblzZqUJFyS2tpLi28kijS2vkK4+rwq6cksvWyXUXuriadjdJWXPry6vCC2RXkYp30RPbq/jMdZdNztnKcnxb3eCXBFgEnonV6/E7YR6NfG2Waj5d/kT8QIxIntFapW25St+hr8V15LwXDzNp0Xq1Thsml6yz+ZJZte6uBISZVOT7GluGcK66lKThVFQgm88ki1JlyTMTF4uFUelOSiu98eS4kIh2VUmYGP0rXQutLrcIR2yf7EJpPWmUs40pwj7b7T5LgQMptvNttve282y2K/dx2f0daftxlNzsearsUIZ7ZKPRz2vibac/wDQ99nxP9aP5Dfp2KKbk1FLa23kl5nkZ41kmIbsc/1hUCDnrfh1Z0Os47nal1U+W9rxJmm6M4qUJKUXuknmmV2pavcJRaJ6VgAikAAAAAAAAEJpvWmrDT9T28Q4KxVZ5ZQbaUn4Zxe7uJs4h6Z5uOk65RbjJYSppp5NfS27mXYKRe+pQvMxHhsmkdLW4h52SzXCC2QjyRiGmaJ1zlHKGIXTju9au0veXE2mvSdMq/WqyLh7WfHuy35+B6sREeIYZ39WUYuN0jXSuvLbwitsn5ENj9ZG840ror23vfJcCFnNttttt723m2TiqKRx+nbLc1H6OHcntfNkYCqEG2kk23uSWbZIUmVo/RluIl0KoOb4tdmPjJ7kTmr2qfrZp3txjv8AVrtPm+BvuHwldUFCuEYQW6MVl5vvZXfJrxDsQ1rQ+pFdWU72rrN/Q/24/wD0bE0ksksktiS2JeRckyzJlEzM9pKJMsWzSTbaSW1tvJLmRml9ZqaM4p+ts9iL2L3pcDTdJ6atxD68so8K47Iry4+ZZWky42DSutsI5xoXTl7b7C5LiatisXO2XSsk5Px4eCXAsguisQ4AysFo2y59SOzjN7IrzNjwGgq6snL6SftNbFyR2Z04l/R7phYPDXdKEnOyxSrjuTXRyzb7jI0lpi3EP6SXV4VrZBeXHzMEFHor6pt9U5vOtBl4DSltEs65td8d8Zc0YNlsYrOTUV3sisVppvZWsl7b3+S4E/T6vCO9Op6F1prxElVJervabUN6klvaf7k4ck9Hzb0jW2824WZt731DrZ5fIxxjvqG3FabV3IADOtAAAAAA4f6avvKv8JX8207gcP8ATV95V/hKvm2mni/Irye1z9ozNGb5eRiMzNGb5ckepHbLbpnAFMtISocbIxjJp9mazTX6E5VpTAaCstyb+jh3tbXyRseC0dXSuotvGT2yfmYOiNZ6cRlHP1Vv8uT3+6+JMEJnZ0z9DfWPkTMmQGAxcKnKdk4wgo7ZSeSIbTWvTlnDDLord66S6z92PDzKprNp8Ow2XSumacMs7JpPhBbZy5I0jS+ttt+cYfQ19yfXkv8AlL9EQtt0pycpycpPa5N5t+ZQW1xxDmwHsYttJJtvcks2yf0bqpOWUrm64+wu2+fcTmdOITD4adkujCLlLuS/7fcbFo/VeMcpXPpP+Wuyub4k5h8JCqPRriorw3vm+J7Jlc226oUUkkkkluSWSRS2VNkfjtK11bG+lP2Fv8+4Q4zGyMxmm4x2V5Tl3/wr9yIxmkrLd7yj7C3efeY6JxX7i/biJWPObzf/AEuSPYotwLyRNxsvo9+8Kvds/IzrZyX0f/eFXu2fkZ1o8nmfJ+mzj+0ABjaAAAAAAOIemn7yr/CVfNtO3nEPTT95V/hK/m2mni/Irye1oDMvRu+XkYjMvR2+XkerHbLPTOMPSfZXvfoZhiaS7K5/oSnpCO0WT+hdab68q5NWxeaj08+lHZ38V4ECXsD9ZHz+DKo7WT0n8VjJ2vpTk5PguC5IsA9zXFqK4yeeSXfsLlLwltF6t3X5Sa9XX7clv91cTYtAavYZQjcpxxLe1TW2tco9/MnJMqnJ9ndI3R+hqsOupHOfGyW2T/byMqTK5Mx77oxTlJqMVvbeSIdhJmJjMbCpZzkl3Li+SIjSOs++NCz/APJJflX7kDZbKb6Um5Se9t5ssiok8dp6dmah9HDv/ifnwI1HiRKaE1dxGMl0aK21/FY+rXDnL9N5KZisblzUz0jkVI3DWnUqvAYKFjm7cRK6EJS3QjFwm2ox5pbWaghS8XjdXbVms6lXXvL8UWa1tMiKJoNj1B+31e7Z+RnWTk+of2+rlZ+RnWDyub8n6beP7QAGJoAAAAAA4j6aPvKv8JX8207ccS9M/wB5Q/CV/NtNXF+RXl9rn7MvR2+XkYrRlaP3y8j1IZJ6ZpiaS7K5/oZZiaR7K5/oSnpGO0YX8D9ZHz+DLJewX1kfP4MrhZPSXLeJ7EvdfwLhbxHYl7r+BZKqEfovTN+Fl0qbHDvjvhLwlHczfdCa+035Qv8AoLd2b+qk/B8PP/JzUFGlsxt1XSms9deca/pZ+D6keb4+RquM0jZc87JN90d0Y8kYsdy5IqRdFYhU9RWkeJG+ejXVRXyeLujnVXLKqDWydi3ya4pfHkcyXilfVLtazadQuan+jl2qN+MTjW+tDD7VKa4OfcvDfyOl4bDQqioVwjCEVkoRSUV5IukLrFrZh8BH6WTlZJZwohk7JeOXBeLPHve+a3+Nta1pCG9K32Gv8TX+Sw5Wib1k1vxGPajNRrojLpwojt2pNKUpb28m/DaQyR6nHxzSmpY8totbcK6ltMiKLNS2mRFGlU2HUT7fTys+Wzq5ynUb7fTyn8tnVjyeb8n6beP7QAGJoAAAAAA4l6Z/vGH4Sv5tp204l6Z/vGH4Sv5tpq4vyKsvtaCzKwG+XkYzMnA75eR6sMs9MwxdI9lc/wBDKMXSHZXP9Ds9Ix2jWXsF9ZHz+DLTLuD+sj5/Blf1WT0li3iOxL3X8C4W8R2Je6/gWSqhBA9PClc2GG5ckVophuXJFxIvUKq4NtJb20lzZ9A6F0csNh6aI7q4KL8Zb5P/ADmcO1dpU8ZhYvdLEVJ8vWI78edzbdQ1YI7l42cC0pjJX4i66xuU52Seb4JPJRXgkkjvstz5HN9B+jKU5OzFy6EHJtUwfXks8+tL+Hy28ivi3rTc2SzVm2ohoca3k3k8lkm8tib3Js9SOi+kjCVYfBYeimEa4PEJ9GKyz6NU9r73tRzxI9HFk/kr6mS9fTOldS2mSkWaltMhIuVp/Uf7fT/f8uR1U5XqSv8AXU/3/LkdUPJ5vyR+G7j+0ABiaAAAAAAOJ+mb7xh+Er+badsOKemX7xh+Er+baauL8irL7WgmTgd8vIx2ZGC3y8j1WWemWYukOyuf6GUY2P7K5/odlCO0cXcH9ZHz+DLZdwf1kfP4MgsnpKFvEdiXuv4Fwt4jsS91/AsVwhDw9PClc2OG5ckVpFMNy5IzdE6Nnib66K2lOyXRTk8orY22/JMtmdRuVLL1W+3YT8TT8xHeDV9W9QMPg3Gyf0+IWTVkl1YP/hHhze02k8jk5a5Lf1bMVJrHkAOcax+kyTcqsFHo5NxeIsW3Zsfq4fq/8FWPFbJOqrLXisblc9LFyzwtee3OybXHdFJ/E0KKPbbZ2Sdlk5WWS2ynJtyfmexR7WHH/HSKvPyW9VtrlS2mRFFmpbTISLVad1K+3U/3/LkdTOW6mfbqP7/lyOpHk835I/Ddx/aAAxNAAAAAAHFPTL94w/CV/NtO1mra46n4fHtOyLjaoKMLo7JxWbeT4NbXsfeX4LxS+5QvG404Cy/gt8vIm9YtRsVgs5OPrqOF0E2kv+cd8fgQuD/i8j162i3mGS0THbKMbH9lczZtCaoYjFZSy9VT/Nmt6/4x3v4GXr1q5ThMHV6uLc3clK2W2UupLZ4LwRG2Su/T9XK0ntz9l3CduPn8GW2XMJ24+fwZJ2UmUYjsS91/ArKMR2Je6/gTVwhDwqPGUrmxQ3LkjYdRfvHC/wBR/Lka/DcuS+BKavaTjhcVViJRc1XJycY5Zy6rSW3xZO8brMR9lNZ1aHez05HVrpisbjsKpy9VR/8AppyorbUX9LHty3y+HgdcPGyYpx6230vFunjPn+1defvz/Mz6AZwG1defvz/MzZwe7fpRyPo8ii7FCFZfhE9JjK4F5I8SM/RuiLcQ8q45rjN7IR5v9Ecm0VjckRM+IZ+pv26jnP5UjqJrGrerFeHmrJP1lqTyk9ijmsn0V+ps543KyRe+4ehhpNa6kABmXAAAAAAWL4ZvyL5TJAYFlGexrNdxAx1JwUb3esPBTf8AD/t9LPtdDdmbVKBbdRZW0x0jMbRsqTRPSxDLCVf11+SR0edRqfpB1btxuFjCjo9OFnrOjJ5dNdFrJPv28S3FaItG0LR4cPZcwnbj5/BleMwVlM3XbCVc474SWTRThe2vP4M9WGaUiUX9iXuv4FZn1av320W3KPRqhXOfTlsUlGLeUVxJTMRHlXEbaoyllTKWVrmyV7lyXwK0U17lyXwK0i1QktW/tuE/E0/Nid4OEauL/WYX8RT82J3c83m+6Grj9SM4VdXlZP35fmZ3VnELq27ZJJtuckklm31mS4P/AF+nOT9FqKMnCYOdslCuLnLuS/7fcT+h9SrJ5Svfq47+gu2+fcbrgNFV0x6NcFBeC2vxb4l+XlVr4r5lVTDNu2taI1KSyliGpv8AlxfVXvPibZRhFFJRSjFbEkkkuSMiFRdjA83JltefMtdaRXpTTXky8eJHpSsAAAAAAAAAAB5keOJUALUoFm2oysimUTuxrum9XKMXDoX1qa/hlunDxjLejm2k/RdfVdF4aSuqk8us1Cdeafa4NeK/wdlsrMWdW0vx5rU6V2pEtH0NqHVRlO7K+3fk19HF+EePN/4M7WOOWDxP9Cz8jNhtrIPWaH+jxX9C38jJ+ubW3KPpiI8ODspZXkU5HoqGy1rYuS+BejWU0x2LkvgXoouUJDV5f6vDfiKfmxO5HGdV9GW2YimyMG4V21zlPdFKM03t4vYdelY34I8zmebQ18fqVydqW7ayC0ZoCqhuUI9eTbc3tltee/gTMYFUKzHFpiNQvmNrVdJfjAqUSojt14kegHHQAAAAAAAAAAAAAAAAAAUOJanWZBS4nRgW1GFiMMmmms00001mmu5kxKBZspJRKOnL9YvRrVbnPDP1Fm/of7Uny/h8thznSmhr8LPoX1yrfBtdWXjGW5n0XPCmJjdDVXwdd1cbIPfGSz813M005E18T5V2xxPTkejsBZc4wqg5yyWxLds4vgbvoXUSMcp4h9OW/wBWuyub4m14DQ9VEVCqChFcEt/N8TOhQTycqbeK+EKYYjtj4bCKKSilGK3JLJIkYxKYVl7IxTO2iIeJHqR6CLoAAAAAAAAAAAAAAAAAAAAAAAAAAPMjxxKgBadZ56kvDI6LSrKlErBweJHo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22" name="Picture 18" descr="http://t0.gstatic.com/images?q=tbn:ANd9GcSU6Ixh0Gl6Ee0CvCJBbCqvJHVwcpQOJLZ6AAQ2zIEmlyN1nN3zA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4876800"/>
            <a:ext cx="1343645" cy="762000"/>
          </a:xfrm>
          <a:prstGeom prst="rect">
            <a:avLst/>
          </a:prstGeom>
          <a:noFill/>
        </p:spPr>
      </p:pic>
      <p:pic>
        <p:nvPicPr>
          <p:cNvPr id="98324" name="Picture 20" descr="http://t1.gstatic.com/images?q=tbn:ANd9GcTJEbEpCgg7ZsbJ-_VSYOXTSAKMfHxHPEis0H6juyURXkqHEclNeA"/>
          <p:cNvPicPr>
            <a:picLocks noChangeAspect="1" noChangeArrowheads="1"/>
          </p:cNvPicPr>
          <p:nvPr/>
        </p:nvPicPr>
        <p:blipFill>
          <a:blip r:embed="rId7" cstate="print"/>
          <a:srcRect b="51567"/>
          <a:stretch>
            <a:fillRect/>
          </a:stretch>
        </p:blipFill>
        <p:spPr bwMode="auto">
          <a:xfrm>
            <a:off x="304800" y="5486400"/>
            <a:ext cx="1600200" cy="609600"/>
          </a:xfrm>
          <a:prstGeom prst="rect">
            <a:avLst/>
          </a:prstGeom>
          <a:noFill/>
        </p:spPr>
      </p:pic>
      <p:sp>
        <p:nvSpPr>
          <p:cNvPr id="16" name="Rounded Rectangle 15"/>
          <p:cNvSpPr/>
          <p:nvPr/>
        </p:nvSpPr>
        <p:spPr>
          <a:xfrm>
            <a:off x="609600" y="1295400"/>
            <a:ext cx="2057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" y="21336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600200" y="21336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function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38200" y="2743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inheritance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76800" y="27432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Dr. Java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657600" y="2133600"/>
            <a:ext cx="990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Lisp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3810000" y="1219200"/>
            <a:ext cx="22098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Interpreter not requiring any I/O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2743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BlueJ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876800" y="21336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Smalltalk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3733800" y="3962400"/>
            <a:ext cx="23622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l/O library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34000" y="5181600"/>
            <a:ext cx="1143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Android Toolkit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657600" y="5715000"/>
            <a:ext cx="1600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Swing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657600" y="48768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Console I/O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629400" y="2133600"/>
            <a:ext cx="19050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interactive applications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629400" y="5105400"/>
            <a:ext cx="1905000" cy="1066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Library use takes class and student time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85800" y="6324600"/>
            <a:ext cx="57150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Beauty both in abstractions and applications</a:t>
            </a:r>
            <a:endParaRPr lang="en-US" dirty="0"/>
          </a:p>
        </p:txBody>
      </p:sp>
      <p:pic>
        <p:nvPicPr>
          <p:cNvPr id="34" name="~PP3618.WAV">
            <a:hlinkClick r:id="" action="ppaction://media"/>
          </p:cNvPr>
          <p:cNvPicPr>
            <a:picLocks noRot="1" noChangeAspect="1"/>
          </p:cNvPicPr>
          <p:nvPr>
            <a:wavAudioFile r:embed="rId2" name="~PP3618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34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Meta Circular Editing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99315" y="5638800"/>
            <a:ext cx="6096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Like Lisp, </a:t>
            </a:r>
            <a:r>
              <a:rPr lang="en-US" dirty="0" err="1" smtClean="0"/>
              <a:t>ObjectEditor</a:t>
            </a:r>
            <a:r>
              <a:rPr lang="en-US" dirty="0" smtClean="0"/>
              <a:t> bootstrapped using itself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0" y="6248400"/>
            <a:ext cx="6096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Meta circular editing vs. interpretation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4648200"/>
            <a:ext cx="31242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</a:p>
          <a:p>
            <a:pPr>
              <a:spcBef>
                <a:spcPct val="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  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/>
              <a:t>ObjectEditor</a:t>
            </a:r>
            <a:r>
              <a:rPr lang="en-US" dirty="0" smtClean="0"/>
              <a:t>()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</a:t>
            </a:r>
            <a:endParaRPr lang="en-US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371600"/>
            <a:ext cx="55626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2192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3534177" y="4743450"/>
            <a:ext cx="4876800" cy="571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</a:p>
          <a:p>
            <a:pPr>
              <a:spcBef>
                <a:spcPct val="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ObjectEditor.edit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/>
              <a:t>ABMICalculator</a:t>
            </a:r>
            <a:r>
              <a:rPr lang="en-US" dirty="0" smtClean="0"/>
              <a:t>()</a:t>
            </a:r>
            <a:r>
              <a:rPr lang="en-US" dirty="0" smtClean="0">
                <a:solidFill>
                  <a:schemeClr val="tx1"/>
                </a:solidFill>
              </a:rPr>
              <a:t> 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	</a:t>
            </a:r>
            <a:endParaRPr lang="en-US" dirty="0"/>
          </a:p>
        </p:txBody>
      </p:sp>
      <p:pic>
        <p:nvPicPr>
          <p:cNvPr id="9" name="~PP2975.WAV">
            <a:hlinkClick r:id="" action="ppaction://media"/>
          </p:cNvPr>
          <p:cNvPicPr>
            <a:picLocks noRot="1" noChangeAspect="1"/>
          </p:cNvPicPr>
          <p:nvPr>
            <a:wavAudioFile r:embed="rId2" name="~PP2975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980508"/>
      </p:ext>
    </p:extLst>
  </p:cSld>
  <p:clrMapOvr>
    <a:masterClrMapping/>
  </p:clrMapOvr>
  <p:transition advTm="20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Where is the Editing?</a:t>
            </a:r>
            <a:endParaRPr lang="en-US" sz="40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371600"/>
            <a:ext cx="55626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2192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2057400" y="4800600"/>
            <a:ext cx="5791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GIUs are simply menus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57400" y="5638800"/>
            <a:ext cx="5791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real editing so far</a:t>
            </a:r>
          </a:p>
        </p:txBody>
      </p:sp>
      <p:pic>
        <p:nvPicPr>
          <p:cNvPr id="7" name="~PP2271.WAV">
            <a:hlinkClick r:id="" action="ppaction://media"/>
          </p:cNvPr>
          <p:cNvPicPr>
            <a:picLocks noRot="1" noChangeAspect="1"/>
          </p:cNvPicPr>
          <p:nvPr>
            <a:wavAudioFile r:embed="rId1" name="~PP2271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Stateless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609600" y="1143000"/>
            <a:ext cx="7620000" cy="2514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4" name="~PP1833.WAV">
            <a:hlinkClick r:id="" action="ppaction://media"/>
          </p:cNvPr>
          <p:cNvPicPr>
            <a:picLocks noRot="1" noChangeAspect="1"/>
          </p:cNvPicPr>
          <p:nvPr>
            <a:wavAudioFile r:embed="rId1" name="~PP1833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with Encapsulated State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3276600"/>
            <a:ext cx="3352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4800" y="12954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(Java ) Encapsulated Model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7200" y="52578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+ Controller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1448594" y="28948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8" idx="2"/>
          </p:cNvCxnSpPr>
          <p:nvPr/>
        </p:nvCxnSpPr>
        <p:spPr>
          <a:xfrm rot="5400000">
            <a:off x="1518166" y="4947166"/>
            <a:ext cx="62126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4267200"/>
            <a:ext cx="3352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99904" y="3276600"/>
            <a:ext cx="3657600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Private variables cannot be accessed by </a:t>
            </a:r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04197" y="1540099"/>
            <a:ext cx="3657600" cy="8221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Encapsulated model cannot define public variables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0" y="5867400"/>
            <a:ext cx="3657600" cy="8744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assumes programming  conventions</a:t>
            </a:r>
            <a:endParaRPr lang="en-US" dirty="0"/>
          </a:p>
        </p:txBody>
      </p:sp>
      <p:pic>
        <p:nvPicPr>
          <p:cNvPr id="12" name="~PP2730.WAV">
            <a:hlinkClick r:id="" action="ppaction://media"/>
          </p:cNvPr>
          <p:cNvPicPr>
            <a:picLocks noRot="1" noChangeAspect="1"/>
          </p:cNvPicPr>
          <p:nvPr>
            <a:wavAudioFile r:embed="rId2" name="~PP2730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133806"/>
      </p:ext>
    </p:extLst>
  </p:cSld>
  <p:clrMapOvr>
    <a:masterClrMapping/>
  </p:clrMapOvr>
  <p:transition advTm="33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Extract State?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914400"/>
            <a:ext cx="8382000" cy="579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height, weight;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 {}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ABMISpreadsheet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initHeight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initWeight</a:t>
            </a:r>
            <a:r>
              <a:rPr lang="en-US" dirty="0" smtClean="0">
                <a:solidFill>
                  <a:schemeClr val="tx1"/>
                </a:solidFill>
              </a:rPr>
              <a:t>) { 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height =  </a:t>
            </a:r>
            <a:r>
              <a:rPr lang="en-US" dirty="0" err="1" smtClean="0">
                <a:solidFill>
                  <a:schemeClr val="tx1"/>
                </a:solidFill>
              </a:rPr>
              <a:t>initHeight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weight =  </a:t>
            </a:r>
            <a:r>
              <a:rPr lang="en-US" dirty="0" err="1" smtClean="0">
                <a:solidFill>
                  <a:schemeClr val="tx1"/>
                </a:solidFill>
              </a:rPr>
              <a:t>initWeight</a:t>
            </a:r>
            <a:r>
              <a:rPr lang="en-US" dirty="0" smtClean="0">
                <a:solidFill>
                  <a:schemeClr val="tx1"/>
                </a:solidFill>
              </a:rPr>
              <a:t>; }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getHeight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height;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setHeight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height = </a:t>
            </a:r>
            <a:r>
              <a:rPr lang="en-US" dirty="0" err="1" smtClean="0">
                <a:solidFill>
                  <a:schemeClr val="tx1"/>
                </a:solidFill>
              </a:rPr>
              <a:t>newHeight</a:t>
            </a:r>
            <a:r>
              <a:rPr lang="en-US" dirty="0" smtClean="0">
                <a:solidFill>
                  <a:schemeClr val="tx1"/>
                </a:solidFill>
              </a:rPr>
              <a:t>;}	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setWeight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weight = </a:t>
            </a:r>
            <a:r>
              <a:rPr lang="en-US" dirty="0" err="1" smtClean="0">
                <a:solidFill>
                  <a:schemeClr val="tx1"/>
                </a:solidFill>
              </a:rPr>
              <a:t>newWeight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weight/(height*height);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	}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00" y="5181600"/>
            <a:ext cx="1905000" cy="12287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 pattern: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humans and tools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54045" y="1295400"/>
            <a:ext cx="3365555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54045" y="2743200"/>
            <a:ext cx="3975155" cy="1066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545901"/>
            <a:ext cx="3733799" cy="191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~PP2120.WAV">
            <a:hlinkClick r:id="" action="ppaction://media"/>
          </p:cNvPr>
          <p:cNvPicPr>
            <a:picLocks noRot="1" noChangeAspect="1"/>
          </p:cNvPicPr>
          <p:nvPr>
            <a:wavAudioFile r:embed="rId2" name="~PP2120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Bean Pattern in Examples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b="68377"/>
          <a:stretch/>
        </p:blipFill>
        <p:spPr bwMode="auto">
          <a:xfrm>
            <a:off x="914400" y="1303985"/>
            <a:ext cx="6891464" cy="204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57600"/>
            <a:ext cx="481263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~PP3609.WAV">
            <a:hlinkClick r:id="" action="ppaction://media"/>
          </p:cNvPr>
          <p:cNvPicPr>
            <a:picLocks noRot="1" noChangeAspect="1"/>
          </p:cNvPicPr>
          <p:nvPr>
            <a:wavAudioFile r:embed="rId1" name="~PP3609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58625"/>
      </p:ext>
    </p:extLst>
  </p:cSld>
  <p:clrMapOvr>
    <a:masterClrMapping/>
  </p:clrMapOvr>
  <p:transition advTm="5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and Collections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8007" t="29611" r="64380" b="48613"/>
          <a:stretch/>
        </p:blipFill>
        <p:spPr bwMode="auto">
          <a:xfrm>
            <a:off x="1676400" y="1902247"/>
            <a:ext cx="1493949" cy="110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l="3789" t="53696" r="71831" b="24782"/>
          <a:stretch/>
        </p:blipFill>
        <p:spPr bwMode="auto">
          <a:xfrm>
            <a:off x="3410754" y="1895808"/>
            <a:ext cx="1319012" cy="109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5"/>
          <a:stretch/>
        </p:blipFill>
        <p:spPr bwMode="auto">
          <a:xfrm>
            <a:off x="5181600" y="1895808"/>
            <a:ext cx="1302028" cy="115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4"/>
          <a:stretch/>
        </p:blipFill>
        <p:spPr bwMode="auto">
          <a:xfrm>
            <a:off x="1249143" y="4290812"/>
            <a:ext cx="2924175" cy="69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1025" y="4362585"/>
            <a:ext cx="277177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143" y="5363313"/>
            <a:ext cx="84772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68" y="5278326"/>
            <a:ext cx="3578257" cy="104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250842" y="1203101"/>
            <a:ext cx="1676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Graphics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250842" y="3581400"/>
            <a:ext cx="1676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Collections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656768" y="3009830"/>
            <a:ext cx="1905000" cy="12287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existing conventions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graphics and collections</a:t>
            </a:r>
            <a:endParaRPr lang="en-US" dirty="0"/>
          </a:p>
        </p:txBody>
      </p:sp>
      <p:pic>
        <p:nvPicPr>
          <p:cNvPr id="13" name="~PP3512.WAV">
            <a:hlinkClick r:id="" action="ppaction://media"/>
          </p:cNvPr>
          <p:cNvPicPr>
            <a:picLocks noRot="1" noChangeAspect="1"/>
          </p:cNvPicPr>
          <p:nvPr>
            <a:wavAudioFile r:embed="rId2" name="~PP3512.WAV"/>
          </p:nvPr>
        </p:nvPicPr>
        <p:blipFill>
          <a:blip r:embed="rId10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102410"/>
      </p:ext>
    </p:extLst>
  </p:cSld>
  <p:clrMapOvr>
    <a:masterClrMapping/>
  </p:clrMapOvr>
  <p:transition advTm="16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914400" y="4683800"/>
            <a:ext cx="68580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i="1" dirty="0" smtClean="0"/>
              <a:t>@</a:t>
            </a:r>
            <a:r>
              <a:rPr lang="en-US" i="1" dirty="0" err="1" smtClean="0"/>
              <a:t>StructurePattern</a:t>
            </a:r>
            <a:r>
              <a:rPr lang="en-US" i="1" dirty="0" smtClean="0"/>
              <a:t>(</a:t>
            </a:r>
            <a:r>
              <a:rPr lang="en-US" i="1" dirty="0" err="1" smtClean="0"/>
              <a:t>StructurePatternNames.LIST_PATTERN</a:t>
            </a:r>
            <a:r>
              <a:rPr lang="en-US" i="1" dirty="0" smtClean="0"/>
              <a:t>) 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CandyList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size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Candy get(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i);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Candy pop();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push(Candy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dirty="0">
              <a:latin typeface="Courier New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 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Patterns for Graphics and Collections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91355" y="1295400"/>
            <a:ext cx="7467600" cy="312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 smtClean="0"/>
              <a:t>@</a:t>
            </a:r>
            <a:r>
              <a:rPr lang="en-US" i="1" dirty="0" err="1" smtClean="0"/>
              <a:t>StructurePattern</a:t>
            </a:r>
            <a:r>
              <a:rPr lang="en-US" i="1" dirty="0" smtClean="0"/>
              <a:t>(</a:t>
            </a:r>
            <a:r>
              <a:rPr lang="en-US" i="1" dirty="0" err="1" smtClean="0"/>
              <a:t>StructurePatternNames.OVAL_PATTERN</a:t>
            </a:r>
            <a:r>
              <a:rPr lang="en-US" i="1" dirty="0" smtClean="0"/>
              <a:t>)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Oval{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getX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 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setX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getY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setY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getWidth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setWidth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setHeight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newVal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91200" y="3028226"/>
            <a:ext cx="2667000" cy="664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Motivates annotations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1355" y="1323304"/>
            <a:ext cx="6876245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" y="4683800"/>
            <a:ext cx="6705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91200" y="2174464"/>
            <a:ext cx="2667000" cy="664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Allow error checking</a:t>
            </a:r>
            <a:endParaRPr lang="en-US" dirty="0"/>
          </a:p>
        </p:txBody>
      </p:sp>
      <p:pic>
        <p:nvPicPr>
          <p:cNvPr id="10" name="~PP2914.WAV">
            <a:hlinkClick r:id="" action="ppaction://media"/>
          </p:cNvPr>
          <p:cNvPicPr>
            <a:picLocks noRot="1" noChangeAspect="1"/>
          </p:cNvPicPr>
          <p:nvPr>
            <a:wavAudioFile r:embed="rId2" name="~PP2914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110092"/>
      </p:ext>
    </p:extLst>
  </p:cSld>
  <p:clrMapOvr>
    <a:masterClrMapping/>
  </p:clrMapOvr>
  <p:transition advTm="52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Programmer-Defined  </a:t>
            </a:r>
            <a:r>
              <a:rPr lang="en-US" dirty="0" err="1" smtClean="0"/>
              <a:t>Composable</a:t>
            </a:r>
            <a:r>
              <a:rPr lang="en-US" dirty="0" smtClean="0"/>
              <a:t>  Structure Types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286000" y="1599480"/>
            <a:ext cx="3309871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Conventional  Languages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309611" y="3962400"/>
            <a:ext cx="3309871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O-O Languages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rray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528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29200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8498" y="26670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86963" y="4876800"/>
            <a:ext cx="295516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 with private instance variables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653011" y="4953000"/>
            <a:ext cx="1881389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Structure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705600" y="2599563"/>
            <a:ext cx="1881389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Composable</a:t>
            </a:r>
            <a:r>
              <a:rPr lang="en-US" dirty="0" smtClean="0"/>
              <a:t> constructors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36502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rray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336702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Sequence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013102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" y="58674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6742090" y="5846653"/>
            <a:ext cx="1881389" cy="5920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Composable</a:t>
            </a:r>
            <a:r>
              <a:rPr lang="en-US" dirty="0" smtClean="0"/>
              <a:t> Conventions</a:t>
            </a:r>
            <a:endParaRPr lang="en-US" dirty="0"/>
          </a:p>
        </p:txBody>
      </p:sp>
      <p:pic>
        <p:nvPicPr>
          <p:cNvPr id="17" name="~PP44.WAV">
            <a:hlinkClick r:id="" action="ppaction://media"/>
          </p:cNvPr>
          <p:cNvPicPr>
            <a:picLocks noRot="1" noChangeAspect="1"/>
          </p:cNvPicPr>
          <p:nvPr>
            <a:wavAudioFile r:embed="rId1" name="~PP44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58152"/>
      </p:ext>
    </p:extLst>
  </p:cSld>
  <p:clrMapOvr>
    <a:masterClrMapping/>
  </p:clrMapOvr>
  <p:transition advTm="62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Structure</a:t>
            </a:r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t="18563" r="-39" b="18765"/>
          <a:stretch/>
        </p:blipFill>
        <p:spPr bwMode="auto">
          <a:xfrm>
            <a:off x="381000" y="1371600"/>
            <a:ext cx="8191500" cy="451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7868" y="5715000"/>
            <a:ext cx="2667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Tree view shows logical structure distinct from physical structure</a:t>
            </a:r>
            <a:endParaRPr lang="en-US" dirty="0"/>
          </a:p>
        </p:txBody>
      </p:sp>
      <p:pic>
        <p:nvPicPr>
          <p:cNvPr id="5" name="~PP1647.WAV">
            <a:hlinkClick r:id="" action="ppaction://media"/>
          </p:cNvPr>
          <p:cNvPicPr>
            <a:picLocks noRot="1" noChangeAspect="1"/>
          </p:cNvPicPr>
          <p:nvPr>
            <a:wavAudioFile r:embed="rId1" name="~PP1647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21401"/>
      </p:ext>
    </p:extLst>
  </p:cSld>
  <p:clrMapOvr>
    <a:masterClrMapping/>
  </p:clrMapOvr>
  <p:transition advTm="17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Implementation</a:t>
            </a:r>
            <a:endParaRPr lang="en-US" dirty="0"/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1524000" y="2819400"/>
            <a:ext cx="2971800" cy="1371600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1981200" y="2971800"/>
            <a:ext cx="4114800" cy="838200"/>
            <a:chOff x="1248" y="1872"/>
            <a:chExt cx="2592" cy="528"/>
          </a:xfrm>
        </p:grpSpPr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1248" y="1872"/>
              <a:ext cx="1536" cy="528"/>
            </a:xfrm>
            <a:prstGeom prst="rect">
              <a:avLst/>
            </a:prstGeom>
            <a:solidFill>
              <a:srgbClr val="6BCA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2976" y="1920"/>
              <a:ext cx="864" cy="40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dirty="0" smtClean="0"/>
                <a:t>User </a:t>
              </a:r>
            </a:p>
            <a:p>
              <a:r>
                <a:rPr lang="en-US" dirty="0" smtClean="0"/>
                <a:t>Interface</a:t>
              </a:r>
              <a:endParaRPr lang="en-US" dirty="0"/>
            </a:p>
          </p:txBody>
        </p:sp>
      </p:grp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1828800" y="1600200"/>
            <a:ext cx="2895600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Interactive Application</a:t>
            </a: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1981200" y="3810000"/>
            <a:ext cx="4114800" cy="457200"/>
            <a:chOff x="1248" y="2400"/>
            <a:chExt cx="2592" cy="288"/>
          </a:xfrm>
        </p:grpSpPr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1248" y="2400"/>
              <a:ext cx="1536" cy="288"/>
            </a:xfrm>
            <a:prstGeom prst="rect">
              <a:avLst/>
            </a:prstGeom>
            <a:solidFill>
              <a:srgbClr val="00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2976" y="2400"/>
              <a:ext cx="864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en-US" dirty="0"/>
                <a:t> Library</a:t>
              </a:r>
            </a:p>
          </p:txBody>
        </p:sp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1981200" y="2133600"/>
            <a:ext cx="4114800" cy="838200"/>
            <a:chOff x="1248" y="1344"/>
            <a:chExt cx="2592" cy="528"/>
          </a:xfrm>
        </p:grpSpPr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2976" y="1495"/>
              <a:ext cx="864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en-US" dirty="0" smtClean="0"/>
                <a:t>Semantics</a:t>
              </a:r>
              <a:endParaRPr lang="en-US" dirty="0"/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1248" y="1344"/>
              <a:ext cx="1536" cy="528"/>
            </a:xfrm>
            <a:prstGeom prst="rect">
              <a:avLst/>
            </a:prstGeom>
            <a:solidFill>
              <a:srgbClr val="CCCC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7162800" y="3810000"/>
            <a:ext cx="16002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 smtClean="0"/>
              <a:t> Console I/O</a:t>
            </a:r>
            <a:endParaRPr lang="en-US" dirty="0"/>
          </a:p>
        </p:txBody>
      </p:sp>
      <p:sp>
        <p:nvSpPr>
          <p:cNvPr id="32" name="Rectangle 38"/>
          <p:cNvSpPr>
            <a:spLocks noChangeArrowheads="1"/>
          </p:cNvSpPr>
          <p:nvPr/>
        </p:nvSpPr>
        <p:spPr bwMode="auto">
          <a:xfrm>
            <a:off x="1981200" y="2133600"/>
            <a:ext cx="2438400" cy="2133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7162800" y="1981200"/>
            <a:ext cx="1447800" cy="3998913"/>
            <a:chOff x="4512" y="1248"/>
            <a:chExt cx="912" cy="2519"/>
          </a:xfrm>
        </p:grpSpPr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>
              <a:off x="4512" y="1248"/>
              <a:ext cx="43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en-US" dirty="0"/>
                <a:t>50%</a:t>
              </a: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4512" y="1920"/>
              <a:ext cx="432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en-US" dirty="0"/>
                <a:t>50%</a:t>
              </a:r>
            </a:p>
          </p:txBody>
        </p:sp>
        <p:sp>
          <p:nvSpPr>
            <p:cNvPr id="36" name="Text Box 42"/>
            <p:cNvSpPr txBox="1">
              <a:spLocks noChangeArrowheads="1"/>
            </p:cNvSpPr>
            <p:nvPr/>
          </p:nvSpPr>
          <p:spPr bwMode="auto">
            <a:xfrm>
              <a:off x="4512" y="3360"/>
              <a:ext cx="912" cy="40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l"/>
              <a:r>
                <a:rPr lang="en-US" dirty="0"/>
                <a:t>Sutton &amp; Sprague ‘78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562600" y="5410200"/>
            <a:ext cx="121860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Myers ‘95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146919" y="3810000"/>
            <a:ext cx="93968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Toolkit</a:t>
            </a:r>
            <a:endParaRPr lang="en-US" dirty="0"/>
          </a:p>
        </p:txBody>
      </p:sp>
      <p:pic>
        <p:nvPicPr>
          <p:cNvPr id="33" name="~PP1851.WAV">
            <a:hlinkClick r:id="" action="ppaction://media"/>
          </p:cNvPr>
          <p:cNvPicPr>
            <a:picLocks noRot="1" noChangeAspect="1"/>
          </p:cNvPicPr>
          <p:nvPr>
            <a:wavAudioFile r:embed="rId2" name="~PP1851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02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Incremental Structure Creation and  Visualization: Cumulative Assignments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4" cstate="print"/>
          <a:srcRect l="13538" t="26000" r="76616" b="64857"/>
          <a:stretch>
            <a:fillRect/>
          </a:stretch>
        </p:blipFill>
        <p:spPr bwMode="auto">
          <a:xfrm>
            <a:off x="457200" y="1524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5" cstate="print"/>
          <a:srcRect l="12308" t="57175" r="75384" b="32063"/>
          <a:stretch>
            <a:fillRect/>
          </a:stretch>
        </p:blipFill>
        <p:spPr bwMode="auto">
          <a:xfrm>
            <a:off x="1676400" y="1461309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6" cstate="print"/>
          <a:srcRect l="27076" t="75199" r="60616" b="7915"/>
          <a:stretch>
            <a:fillRect/>
          </a:stretch>
        </p:blipFill>
        <p:spPr bwMode="auto">
          <a:xfrm>
            <a:off x="3459384" y="1371600"/>
            <a:ext cx="38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7" cstate="print"/>
          <a:srcRect l="29688" t="17459" r="20480" b="7082"/>
          <a:stretch>
            <a:fillRect/>
          </a:stretch>
        </p:blipFill>
        <p:spPr bwMode="auto">
          <a:xfrm>
            <a:off x="4953000" y="1310836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2" b="26852"/>
          <a:stretch>
            <a:fillRect/>
          </a:stretch>
        </p:blipFill>
        <p:spPr bwMode="auto">
          <a:xfrm>
            <a:off x="457200" y="3581400"/>
            <a:ext cx="1109663" cy="221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3"/>
          <a:stretch>
            <a:fillRect/>
          </a:stretch>
        </p:blipFill>
        <p:spPr bwMode="auto">
          <a:xfrm>
            <a:off x="2090737" y="3591745"/>
            <a:ext cx="1152525" cy="213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47"/>
          <a:stretch>
            <a:fillRect/>
          </a:stretch>
        </p:blipFill>
        <p:spPr bwMode="auto">
          <a:xfrm>
            <a:off x="3649884" y="3581400"/>
            <a:ext cx="2215206" cy="213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34" b="37285"/>
          <a:stretch>
            <a:fillRect/>
          </a:stretch>
        </p:blipFill>
        <p:spPr bwMode="auto">
          <a:xfrm>
            <a:off x="6248400" y="3613944"/>
            <a:ext cx="1995961" cy="208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73831" y="1993745"/>
            <a:ext cx="838199" cy="3501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Candy</a:t>
            </a:r>
            <a:endParaRPr lang="en-US" sz="1400" dirty="0"/>
          </a:p>
        </p:txBody>
      </p:sp>
      <p:sp>
        <p:nvSpPr>
          <p:cNvPr id="17" name="Rounded Rectangle 16"/>
          <p:cNvSpPr/>
          <p:nvPr/>
        </p:nvSpPr>
        <p:spPr>
          <a:xfrm>
            <a:off x="1295400" y="2003390"/>
            <a:ext cx="1371600" cy="5874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Candy List in Container</a:t>
            </a:r>
            <a:endParaRPr lang="en-US" sz="1400" dirty="0"/>
          </a:p>
        </p:txBody>
      </p:sp>
      <p:sp>
        <p:nvSpPr>
          <p:cNvPr id="18" name="Rounded Rectangle 17"/>
          <p:cNvSpPr/>
          <p:nvPr/>
        </p:nvSpPr>
        <p:spPr>
          <a:xfrm>
            <a:off x="3154584" y="2050168"/>
            <a:ext cx="1371600" cy="5874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Candy List in Container</a:t>
            </a:r>
            <a:endParaRPr lang="en-US" sz="1400" dirty="0"/>
          </a:p>
        </p:txBody>
      </p:sp>
      <p:sp>
        <p:nvSpPr>
          <p:cNvPr id="19" name="Rounded Rectangle 18"/>
          <p:cNvSpPr/>
          <p:nvPr/>
        </p:nvSpPr>
        <p:spPr>
          <a:xfrm>
            <a:off x="7315200" y="1918509"/>
            <a:ext cx="1371600" cy="5874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Halloween Simulation</a:t>
            </a:r>
            <a:endParaRPr lang="en-US" sz="1400" dirty="0"/>
          </a:p>
        </p:txBody>
      </p:sp>
      <p:sp>
        <p:nvSpPr>
          <p:cNvPr id="20" name="Rounded Rectangle 19"/>
          <p:cNvSpPr/>
          <p:nvPr/>
        </p:nvSpPr>
        <p:spPr>
          <a:xfrm>
            <a:off x="347663" y="5943600"/>
            <a:ext cx="1219200" cy="35012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Expression</a:t>
            </a:r>
            <a:endParaRPr lang="en-US" sz="1400" dirty="0"/>
          </a:p>
        </p:txBody>
      </p:sp>
      <p:sp>
        <p:nvSpPr>
          <p:cNvPr id="21" name="Rounded Rectangle 20"/>
          <p:cNvSpPr/>
          <p:nvPr/>
        </p:nvSpPr>
        <p:spPr>
          <a:xfrm>
            <a:off x="2024062" y="5920936"/>
            <a:ext cx="1219200" cy="4798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Expression List</a:t>
            </a:r>
            <a:endParaRPr lang="en-US" sz="1400" dirty="0"/>
          </a:p>
        </p:txBody>
      </p:sp>
      <p:sp>
        <p:nvSpPr>
          <p:cNvPr id="22" name="Rounded Rectangle 21"/>
          <p:cNvSpPr/>
          <p:nvPr/>
        </p:nvSpPr>
        <p:spPr>
          <a:xfrm>
            <a:off x="4147887" y="5943600"/>
            <a:ext cx="12192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Expression Matrix</a:t>
            </a:r>
            <a:endParaRPr lang="en-US" sz="1400" dirty="0"/>
          </a:p>
        </p:txBody>
      </p:sp>
      <p:sp>
        <p:nvSpPr>
          <p:cNvPr id="23" name="Rounded Rectangle 22"/>
          <p:cNvSpPr/>
          <p:nvPr/>
        </p:nvSpPr>
        <p:spPr>
          <a:xfrm>
            <a:off x="6705600" y="5938777"/>
            <a:ext cx="13716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Spreadsheet</a:t>
            </a:r>
            <a:endParaRPr lang="en-US" sz="1400" dirty="0"/>
          </a:p>
        </p:txBody>
      </p:sp>
      <p:pic>
        <p:nvPicPr>
          <p:cNvPr id="24" name="~PP3377.WAV">
            <a:hlinkClick r:id="" action="ppaction://media"/>
          </p:cNvPr>
          <p:cNvPicPr>
            <a:picLocks noRot="1" noChangeAspect="1"/>
          </p:cNvPicPr>
          <p:nvPr>
            <a:wavAudioFile r:embed="rId2" name="~PP3377.WAV"/>
          </p:nvPr>
        </p:nvPicPr>
        <p:blipFill>
          <a:blip r:embed="rId12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735320"/>
      </p:ext>
    </p:extLst>
  </p:cSld>
  <p:clrMapOvr>
    <a:masterClrMapping/>
  </p:clrMapOvr>
  <p:transition advTm="38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Models vs. Spaghetti Code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09346" y="12954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(Java ) Encapsulated Model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547446" y="32766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View + Controller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2653140" y="2894806"/>
            <a:ext cx="7620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033346" y="2514600"/>
            <a:ext cx="2781300" cy="76200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677508" y="3288323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Manual View + Controller</a:t>
            </a:r>
            <a:endParaRPr lang="en-US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199" y="4114799"/>
            <a:ext cx="1890329" cy="206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 cstate="print"/>
          <a:srcRect b="52005"/>
          <a:stretch>
            <a:fillRect/>
          </a:stretch>
        </p:blipFill>
        <p:spPr bwMode="auto">
          <a:xfrm>
            <a:off x="2111009" y="4114800"/>
            <a:ext cx="1847850" cy="206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5005752" y="1295400"/>
            <a:ext cx="3300901" cy="8909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Edited objects are models with </a:t>
            </a:r>
            <a:r>
              <a:rPr lang="en-US" dirty="0" err="1" smtClean="0"/>
              <a:t>replacable</a:t>
            </a:r>
            <a:r>
              <a:rPr lang="en-US" dirty="0" smtClean="0"/>
              <a:t> views and controllers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005752" y="2268415"/>
            <a:ext cx="330090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spaghetti code!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90196" y="6289431"/>
            <a:ext cx="74676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 1 Project: Replace OE View/Controller with Student Versions</a:t>
            </a:r>
            <a:endParaRPr lang="en-US" dirty="0"/>
          </a:p>
        </p:txBody>
      </p:sp>
      <p:pic>
        <p:nvPicPr>
          <p:cNvPr id="14" name="~PP112.WAV">
            <a:hlinkClick r:id="" action="ppaction://media"/>
          </p:cNvPr>
          <p:cNvPicPr>
            <a:picLocks noRot="1" noChangeAspect="1"/>
          </p:cNvPicPr>
          <p:nvPr>
            <a:wavAudioFile r:embed="rId2" name="~PP112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299799"/>
      </p:ext>
    </p:extLst>
  </p:cSld>
  <p:clrMapOvr>
    <a:masterClrMapping/>
  </p:clrMapOvr>
  <p:transition advTm="49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1" grpId="0" animBg="1"/>
      <p:bldP spid="34" grpId="0" animBg="1"/>
      <p:bldP spid="35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Hiding Invalid Items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447800"/>
            <a:ext cx="477921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038600"/>
            <a:ext cx="477921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821.WAV">
            <a:hlinkClick r:id="" action="ppaction://media"/>
          </p:cNvPr>
          <p:cNvPicPr>
            <a:picLocks noRot="1" noChangeAspect="1"/>
          </p:cNvPicPr>
          <p:nvPr>
            <a:wavAudioFile r:embed="rId2" name="~PP3821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Hiding Invalid Items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066800"/>
            <a:ext cx="5105400" cy="223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3352800"/>
            <a:ext cx="5105400" cy="223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922.WAV">
            <a:hlinkClick r:id="" action="ppaction://media"/>
          </p:cNvPr>
          <p:cNvPicPr>
            <a:picLocks noRot="1" noChangeAspect="1"/>
          </p:cNvPicPr>
          <p:nvPr>
            <a:wavAudioFile r:embed="rId2" name="~PP2922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2931584"/>
      </p:ext>
    </p:extLst>
  </p:cSld>
  <p:clrMapOvr>
    <a:masterClrMapping/>
  </p:clrMapOvr>
  <p:transition advTm="39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Getter Preconditions and Pattern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2575" y="1447800"/>
            <a:ext cx="4648200" cy="2286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preGetBMI</a:t>
            </a:r>
            <a:r>
              <a:rPr lang="en-US" dirty="0" smtClean="0">
                <a:solidFill>
                  <a:schemeClr val="tx1"/>
                </a:solidFill>
              </a:rPr>
              <a:t>() { </a:t>
            </a:r>
          </a:p>
          <a:p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  return</a:t>
            </a:r>
            <a:r>
              <a:rPr lang="en-US" dirty="0" smtClean="0">
                <a:solidFill>
                  <a:schemeClr val="tx1"/>
                </a:solidFill>
              </a:rPr>
              <a:t> weight &gt; 0 &amp;&amp; height &gt; 0;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double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getBMI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assert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preGetBMI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weight/(height*height);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3962400"/>
            <a:ext cx="7696200" cy="2408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	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boolean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preRestoreHeightAndWeight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height != </a:t>
            </a:r>
            <a:r>
              <a:rPr lang="en-US" dirty="0" err="1" smtClean="0">
                <a:solidFill>
                  <a:schemeClr val="tx1"/>
                </a:solidFill>
              </a:rPr>
              <a:t>initialHeight</a:t>
            </a:r>
            <a:r>
              <a:rPr lang="en-US" dirty="0" smtClean="0">
                <a:solidFill>
                  <a:schemeClr val="tx1"/>
                </a:solidFill>
              </a:rPr>
              <a:t> || weight != </a:t>
            </a:r>
            <a:r>
              <a:rPr lang="en-US" dirty="0" err="1" smtClean="0">
                <a:solidFill>
                  <a:schemeClr val="tx1"/>
                </a:solidFill>
              </a:rPr>
              <a:t>initialWeight</a:t>
            </a:r>
            <a:r>
              <a:rPr lang="en-US" dirty="0" smtClean="0">
                <a:solidFill>
                  <a:schemeClr val="tx1"/>
                </a:solidFill>
              </a:rPr>
              <a:t>;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restoreHeightAndWeight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1" dirty="0" smtClean="0">
                <a:solidFill>
                  <a:schemeClr val="tx1"/>
                </a:solidFill>
              </a:rPr>
              <a:t>assert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preRestoreHeightAndWeight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height = </a:t>
            </a:r>
            <a:r>
              <a:rPr lang="en-US" dirty="0" err="1" smtClean="0">
                <a:solidFill>
                  <a:schemeClr val="tx1"/>
                </a:solidFill>
              </a:rPr>
              <a:t>initialHeight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weight = </a:t>
            </a:r>
            <a:r>
              <a:rPr lang="en-US" dirty="0" err="1" smtClean="0">
                <a:solidFill>
                  <a:schemeClr val="tx1"/>
                </a:solidFill>
              </a:rPr>
              <a:t>initialWeight</a:t>
            </a:r>
            <a:r>
              <a:rPr lang="en-US" dirty="0" smtClean="0">
                <a:solidFill>
                  <a:schemeClr val="tx1"/>
                </a:solidFill>
              </a:rPr>
              <a:t>;	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5653853" y="1447800"/>
            <a:ext cx="2667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Precondition of method M() is </a:t>
            </a:r>
            <a:r>
              <a:rPr lang="en-US" dirty="0" err="1" smtClean="0"/>
              <a:t>preM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73144" y="2438400"/>
            <a:ext cx="26670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does not allow M() to be called if </a:t>
            </a:r>
            <a:r>
              <a:rPr lang="en-US" dirty="0" err="1" smtClean="0"/>
              <a:t>preM</a:t>
            </a:r>
            <a:r>
              <a:rPr lang="en-US" dirty="0" smtClean="0"/>
              <a:t>() is false.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68975" y="2422356"/>
            <a:ext cx="1295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68876" y="1600200"/>
            <a:ext cx="2464924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28800" y="4976019"/>
            <a:ext cx="28956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68875" y="4191000"/>
            <a:ext cx="4384978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1628.WAV">
            <a:hlinkClick r:id="" action="ppaction://media"/>
          </p:cNvPr>
          <p:cNvPicPr>
            <a:picLocks noRot="1" noChangeAspect="1"/>
          </p:cNvPicPr>
          <p:nvPr>
            <a:wavAudioFile r:embed="rId2" name="~PP162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Preconditions in Example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3810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461795"/>
            <a:ext cx="38100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0" y="1637818"/>
            <a:ext cx="1295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60608" y="2295524"/>
            <a:ext cx="1496992" cy="32131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60494" y="3810000"/>
            <a:ext cx="1295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74594" y="4476388"/>
            <a:ext cx="3083206" cy="62901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0139127" flipV="1">
            <a:off x="5162160" y="4352238"/>
            <a:ext cx="2796545" cy="71236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Data type behind spinners?</a:t>
            </a:r>
            <a:endParaRPr lang="en-US" dirty="0"/>
          </a:p>
        </p:txBody>
      </p:sp>
      <p:pic>
        <p:nvPicPr>
          <p:cNvPr id="10" name="~PP3290.WAV">
            <a:hlinkClick r:id="" action="ppaction://media"/>
          </p:cNvPr>
          <p:cNvPicPr>
            <a:picLocks noRot="1" noChangeAspect="1"/>
          </p:cNvPicPr>
          <p:nvPr>
            <a:wavAudioFile r:embed="rId2" name="~PP3290.WAV"/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598358"/>
      </p:ext>
    </p:extLst>
  </p:cSld>
  <p:clrMapOvr>
    <a:masterClrMapping/>
  </p:clrMapOvr>
  <p:transition advTm="34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Encouraging </a:t>
            </a:r>
            <a:r>
              <a:rPr lang="en-US" dirty="0" err="1" smtClean="0"/>
              <a:t>Subranges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1676400"/>
            <a:ext cx="6617826" cy="2590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dirty="0" err="1">
                <a:solidFill>
                  <a:srgbClr val="646464"/>
                </a:solidFill>
                <a:latin typeface="Courier New"/>
              </a:rPr>
              <a:t>MinValue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(1)</a:t>
            </a:r>
          </a:p>
          <a:p>
            <a:r>
              <a:rPr lang="en-US" dirty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dirty="0" err="1">
                <a:solidFill>
                  <a:srgbClr val="646464"/>
                </a:solidFill>
                <a:latin typeface="Courier New"/>
              </a:rPr>
              <a:t>MaxValue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(500)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getNumberOfSteps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assert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preGetNumberOfSteps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();</a:t>
            </a:r>
            <a:endParaRPr lang="en-US" b="1" dirty="0">
              <a:solidFill>
                <a:srgbClr val="000000"/>
              </a:solidFill>
              <a:latin typeface="Courier New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 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C0"/>
                </a:solidFill>
                <a:latin typeface="Courier New"/>
              </a:rPr>
              <a:t>numberOfSteps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4648201"/>
            <a:ext cx="5149287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supports and encourages students to use </a:t>
            </a:r>
            <a:r>
              <a:rPr lang="en-US" dirty="0" err="1" smtClean="0"/>
              <a:t>subranges</a:t>
            </a:r>
            <a:r>
              <a:rPr lang="en-US" dirty="0" smtClean="0"/>
              <a:t> rather than full </a:t>
            </a:r>
            <a:r>
              <a:rPr lang="en-US" dirty="0" err="1" smtClean="0"/>
              <a:t>ints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76400" y="5715000"/>
            <a:ext cx="5149287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user-interface makes it clear if students have used </a:t>
            </a:r>
            <a:r>
              <a:rPr lang="en-US" dirty="0" err="1" smtClean="0"/>
              <a:t>subranges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1905000"/>
            <a:ext cx="3083206" cy="629012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2860.WAV">
            <a:hlinkClick r:id="" action="ppaction://media"/>
          </p:cNvPr>
          <p:cNvPicPr>
            <a:picLocks noRot="1" noChangeAspect="1"/>
          </p:cNvPicPr>
          <p:nvPr>
            <a:wavAudioFile r:embed="rId1" name="~PP286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0158"/>
      </p:ext>
    </p:extLst>
  </p:cSld>
  <p:clrMapOvr>
    <a:masterClrMapping/>
  </p:clrMapOvr>
  <p:transition advTm="3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71600"/>
            <a:ext cx="441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Named Spinner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 rot="10139127" flipV="1">
            <a:off x="5857486" y="2878073"/>
            <a:ext cx="2796545" cy="71236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Data type behind naming spinner?</a:t>
            </a:r>
            <a:endParaRPr lang="en-US" dirty="0"/>
          </a:p>
        </p:txBody>
      </p:sp>
      <p:pic>
        <p:nvPicPr>
          <p:cNvPr id="5" name="~PP1937.WAV">
            <a:hlinkClick r:id="" action="ppaction://media"/>
          </p:cNvPr>
          <p:cNvPicPr>
            <a:picLocks noRot="1" noChangeAspect="1"/>
          </p:cNvPicPr>
          <p:nvPr>
            <a:wavAudioFile r:embed="rId1" name="~PP1937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81547"/>
      </p:ext>
    </p:extLst>
  </p:cSld>
  <p:clrMapOvr>
    <a:masterClrMapping/>
  </p:clrMapOvr>
  <p:transition advTm="6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Encouraging </a:t>
            </a:r>
            <a:r>
              <a:rPr lang="en-US" dirty="0" err="1" smtClean="0"/>
              <a:t>Enums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1828800"/>
            <a:ext cx="7162800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RabbitStatus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i="1" dirty="0" smtClean="0">
                <a:solidFill>
                  <a:srgbClr val="0000C0"/>
                </a:solidFill>
                <a:latin typeface="Courier New"/>
              </a:rPr>
              <a:t>  ALIVE</a:t>
            </a:r>
            <a:r>
              <a:rPr lang="en-US" i="1" dirty="0">
                <a:solidFill>
                  <a:srgbClr val="000000"/>
                </a:solidFill>
                <a:latin typeface="Courier New"/>
              </a:rPr>
              <a:t>,</a:t>
            </a:r>
          </a:p>
          <a:p>
            <a:r>
              <a:rPr lang="en-US" i="1" dirty="0" smtClean="0">
                <a:solidFill>
                  <a:srgbClr val="0000C0"/>
                </a:solidFill>
                <a:latin typeface="Courier New"/>
              </a:rPr>
              <a:t>  ROAD_KILL</a:t>
            </a:r>
            <a:endParaRPr lang="en-US" i="1" dirty="0">
              <a:solidFill>
                <a:srgbClr val="0000C0"/>
              </a:solidFill>
              <a:latin typeface="Courier New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4651094"/>
            <a:ext cx="5606487" cy="6327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encourages students to use </a:t>
            </a:r>
            <a:r>
              <a:rPr lang="en-US" dirty="0" err="1" smtClean="0"/>
              <a:t>enums</a:t>
            </a:r>
            <a:r>
              <a:rPr lang="en-US" dirty="0" smtClean="0"/>
              <a:t> rather than </a:t>
            </a:r>
            <a:r>
              <a:rPr lang="en-US" dirty="0" err="1" smtClean="0"/>
              <a:t>ints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00200" y="5715000"/>
            <a:ext cx="5606487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user-interface makes it clear if students have used </a:t>
            </a:r>
            <a:r>
              <a:rPr lang="en-US" dirty="0" err="1" smtClean="0"/>
              <a:t>enums</a:t>
            </a:r>
            <a:endParaRPr lang="en-US" dirty="0"/>
          </a:p>
        </p:txBody>
      </p:sp>
      <p:pic>
        <p:nvPicPr>
          <p:cNvPr id="6" name="~PP680.WAV">
            <a:hlinkClick r:id="" action="ppaction://media"/>
          </p:cNvPr>
          <p:cNvPicPr>
            <a:picLocks noRot="1" noChangeAspect="1"/>
          </p:cNvPicPr>
          <p:nvPr>
            <a:wavAudioFile r:embed="rId1" name="~PP68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7086600" cy="266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ToolTip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 rot="8960947" flipV="1">
            <a:off x="5777431" y="1098007"/>
            <a:ext cx="2796545" cy="71236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Menu </a:t>
            </a:r>
          </a:p>
          <a:p>
            <a:pPr algn="r"/>
            <a:r>
              <a:rPr lang="en-US" dirty="0" smtClean="0"/>
              <a:t>tooltip?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83" y="3915137"/>
            <a:ext cx="712815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 rot="8960947" flipV="1">
            <a:off x="5362419" y="4044175"/>
            <a:ext cx="3283436" cy="71236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Property</a:t>
            </a:r>
          </a:p>
          <a:p>
            <a:pPr algn="r"/>
            <a:r>
              <a:rPr lang="en-US" dirty="0" smtClean="0"/>
              <a:t> tooltip?</a:t>
            </a:r>
            <a:endParaRPr lang="en-US" dirty="0"/>
          </a:p>
        </p:txBody>
      </p:sp>
      <p:pic>
        <p:nvPicPr>
          <p:cNvPr id="7" name="~PP3339.WAV">
            <a:hlinkClick r:id="" action="ppaction://media"/>
          </p:cNvPr>
          <p:cNvPicPr>
            <a:picLocks noRot="1" noChangeAspect="1"/>
          </p:cNvPicPr>
          <p:nvPr>
            <a:wavAudioFile r:embed="rId2" name="~PP3339.WAV"/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014381"/>
      </p:ext>
    </p:extLst>
  </p:cSld>
  <p:clrMapOvr>
    <a:masterClrMapping/>
  </p:clrMapOvr>
  <p:transition advTm="6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Plugging into Application Environment</a:t>
            </a:r>
            <a:endParaRPr lang="en-US" dirty="0"/>
          </a:p>
        </p:txBody>
      </p:sp>
      <p:pic>
        <p:nvPicPr>
          <p:cNvPr id="266242" name="Picture 2" descr="http://www.dickbaldwin.com/alice/alice0115a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371600"/>
            <a:ext cx="4343400" cy="4425696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5105400" y="12192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 Environment: An existing set of classes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105400" y="22098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Students plug-in their code into the application environment 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105400" y="5029200"/>
            <a:ext cx="3581400" cy="9906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Manipulating predefined classes motivates  rather than teaches “serious” programming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05400" y="31242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Interactive primitives for using predefined classes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105400" y="4114800"/>
            <a:ext cx="3581400" cy="6858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Compelling applications without I/O</a:t>
            </a:r>
            <a:endParaRPr lang="en-US" dirty="0"/>
          </a:p>
        </p:txBody>
      </p:sp>
      <p:pic>
        <p:nvPicPr>
          <p:cNvPr id="10" name="~PP2791.WAV">
            <a:hlinkClick r:id="" action="ppaction://media"/>
          </p:cNvPr>
          <p:cNvPicPr>
            <a:picLocks noRot="1" noChangeAspect="1"/>
          </p:cNvPicPr>
          <p:nvPr>
            <a:wavAudioFile r:embed="rId2" name="~PP2791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5" grpId="0" animBg="1"/>
      <p:bldP spid="28" grpId="0" animBg="1"/>
      <p:bldP spid="40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Encouraging Documentation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3876" y="2209800"/>
            <a:ext cx="8458200" cy="3429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rgbClr val="646464"/>
                </a:solidFill>
                <a:latin typeface="Courier New"/>
              </a:rPr>
              <a:t>@Explanation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"Weight is in Kilograms. "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double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getWeight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{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return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0000C0"/>
                </a:solidFill>
                <a:latin typeface="Courier New"/>
              </a:rPr>
              <a:t>weight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rgbClr val="646464"/>
              </a:solidFill>
              <a:latin typeface="Courier New"/>
            </a:endParaRPr>
          </a:p>
          <a:p>
            <a:endParaRPr lang="en-US" dirty="0" smtClean="0">
              <a:solidFill>
                <a:srgbClr val="646464"/>
              </a:solidFill>
              <a:latin typeface="Courier New"/>
            </a:endParaRPr>
          </a:p>
          <a:p>
            <a:r>
              <a:rPr lang="en-US" dirty="0" smtClean="0">
                <a:solidFill>
                  <a:srgbClr val="646464"/>
                </a:solidFill>
                <a:latin typeface="Courier New"/>
              </a:rPr>
              <a:t>@</a:t>
            </a:r>
            <a:r>
              <a:rPr lang="en-US" dirty="0">
                <a:solidFill>
                  <a:srgbClr val="646464"/>
                </a:solidFill>
                <a:latin typeface="Courier New"/>
              </a:rPr>
              <a:t>Explanation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dirty="0">
                <a:solidFill>
                  <a:srgbClr val="2A00FF"/>
                </a:solidFill>
                <a:latin typeface="Courier New"/>
              </a:rPr>
              <a:t>"Restores weight and height to initial values"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)</a:t>
            </a:r>
          </a:p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restoreHeightAndWeight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  assert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preRestoreHeightAndWeight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height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dirty="0" err="1">
                <a:solidFill>
                  <a:srgbClr val="0000C0"/>
                </a:solidFill>
                <a:latin typeface="Courier New"/>
              </a:rPr>
              <a:t>initialHeight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 smtClean="0">
                <a:solidFill>
                  <a:srgbClr val="0000C0"/>
                </a:solidFill>
                <a:latin typeface="Courier New"/>
              </a:rPr>
              <a:t>  weight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dirty="0" err="1">
                <a:solidFill>
                  <a:srgbClr val="0000C0"/>
                </a:solidFill>
                <a:latin typeface="Courier New"/>
              </a:rPr>
              <a:t>initialWeight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8960947" flipV="1">
            <a:off x="3567631" y="1425085"/>
            <a:ext cx="2796545" cy="71236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Method explanation?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8960947" flipV="1">
            <a:off x="4442968" y="2852628"/>
            <a:ext cx="2796545" cy="71236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Method explanation?</a:t>
            </a:r>
            <a:endParaRPr lang="en-US" dirty="0"/>
          </a:p>
        </p:txBody>
      </p:sp>
      <p:pic>
        <p:nvPicPr>
          <p:cNvPr id="6" name="~PP2120.WAV">
            <a:hlinkClick r:id="" action="ppaction://media"/>
          </p:cNvPr>
          <p:cNvPicPr>
            <a:picLocks noRot="1" noChangeAspect="1"/>
          </p:cNvPicPr>
          <p:nvPr>
            <a:wavAudioFile r:embed="rId1" name="~PP2120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44789"/>
      </p:ext>
    </p:extLst>
  </p:cSld>
  <p:clrMapOvr>
    <a:masterClrMapping/>
  </p:clrMapOvr>
  <p:transition advTm="6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647344"/>
              </p:ext>
            </p:extLst>
          </p:nvPr>
        </p:nvGraphicFramePr>
        <p:xfrm>
          <a:off x="228600" y="1036320"/>
          <a:ext cx="84582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0393"/>
                <a:gridCol w="1585913"/>
                <a:gridCol w="1208315"/>
                <a:gridCol w="1986603"/>
                <a:gridCol w="2166976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Interpreter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I/O Library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 environment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UI</a:t>
                      </a:r>
                      <a:r>
                        <a:rPr lang="en-US" baseline="0" smtClean="0"/>
                        <a:t> Generator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Concept/</a:t>
                      </a:r>
                    </a:p>
                    <a:p>
                      <a:r>
                        <a:rPr lang="en-US" dirty="0" smtClean="0"/>
                        <a:t>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 or 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Range</a:t>
                      </a:r>
                      <a:r>
                        <a:rPr lang="en-US" baseline="0" dirty="0" smtClean="0"/>
                        <a:t> of Concepts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Range of Applications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Concept Understand-ability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Meta circularity: Interpreter interprets itself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 instantiation and method</a:t>
                      </a:r>
                      <a:r>
                        <a:rPr lang="en-US" baseline="0" dirty="0" smtClean="0"/>
                        <a:t> invocation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Meta circularity,</a:t>
                      </a:r>
                      <a:r>
                        <a:rPr lang="en-US" sz="1600" baseline="0" dirty="0" smtClean="0"/>
                        <a:t> Class instantiation and method invocation, </a:t>
                      </a:r>
                      <a:r>
                        <a:rPr lang="en-US" sz="1600" dirty="0" smtClean="0"/>
                        <a:t>MVC,  Preconditions,  Polymorphism,</a:t>
                      </a:r>
                      <a:r>
                        <a:rPr lang="en-US" sz="1600" baseline="0" dirty="0" smtClean="0"/>
                        <a:t>  Composite objects, Programming conventions,  Annotations, </a:t>
                      </a:r>
                      <a:r>
                        <a:rPr lang="en-US" sz="1600" baseline="0" dirty="0" err="1" smtClean="0"/>
                        <a:t>Subranges</a:t>
                      </a:r>
                      <a:r>
                        <a:rPr lang="en-US" sz="1600" baseline="0" dirty="0" smtClean="0"/>
                        <a:t>, </a:t>
                      </a:r>
                      <a:r>
                        <a:rPr lang="en-US" sz="1600" baseline="0" dirty="0" err="1" smtClean="0"/>
                        <a:t>Enums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~PP893.WAV">
            <a:hlinkClick r:id="" action="ppaction://media"/>
          </p:cNvPr>
          <p:cNvPicPr>
            <a:picLocks noRot="1" noChangeAspect="1"/>
          </p:cNvPicPr>
          <p:nvPr>
            <a:wavAudioFile r:embed="rId1" name="~PP89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9163"/>
      </p:ext>
    </p:extLst>
  </p:cSld>
  <p:clrMapOvr>
    <a:masterClrMapping/>
  </p:clrMapOvr>
  <p:transition advTm="76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42699" y="1524000"/>
            <a:ext cx="330090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Better loading time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7000" y="2514600"/>
            <a:ext cx="330090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Better error detection and recovery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667000" y="4267200"/>
            <a:ext cx="330090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testing to uncover bugs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67000" y="3429000"/>
            <a:ext cx="330090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3-D Graphics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30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762000" y="4038600"/>
            <a:ext cx="2057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Applications</a:t>
            </a:r>
          </a:p>
        </p:txBody>
      </p:sp>
      <p:sp>
        <p:nvSpPr>
          <p:cNvPr id="98308" name="AutoShape 4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0" name="AutoShape 6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2" name="AutoShape 8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14" name="Picture 10" descr="http://t2.gstatic.com/images?q=tbn:ANd9GcQT8d8nO14PpcKO3X2DrAwEIBFwzlEntQAOGaoDUYPEvvZ0sW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876800"/>
            <a:ext cx="1371600" cy="517161"/>
          </a:xfrm>
          <a:prstGeom prst="rect">
            <a:avLst/>
          </a:prstGeom>
          <a:noFill/>
        </p:spPr>
      </p:pic>
      <p:sp>
        <p:nvSpPr>
          <p:cNvPr id="98316" name="AutoShape 12" descr="data:image/jpeg;base64,/9j/4AAQSkZJRgABAQAAAQABAAD/2wCEAAkGBg8MDA4NDQ0QDA8OEA8PDQ0NEBANDgwNFBEVFBUQEhIXHCcfGBkjGRISHzsgIycpLCwsFR4xNTAqNSYrLCkBCQoKDgwOGg8PGDUcHB4qKzApKSkpNSkpLywpKSosKSkpKSwpKS8pLCkpKSkpLCkpKSwpKSopKSkpKS0qKSkpLv/AABEIAOEA4QMBIgACEQEDEQH/xAAcAAABBQEBAQAAAAAAAAAAAAAAAQIFBgcEAwj/xABLEAACAQIBAhAKCQIGAgMAAAAAAQIDEQQFUgYSFBYhMTJRYXFykZKhsdEHEyIzNUFzssHCFSM0QlNidIGT0uEXJCWCg6JU8ENEY//EABoBAAIDAQEAAAAAAAAAAAAAAAAEAQMFAgb/xAAtEQABAwEGBQMFAQEAAAAAAAAAAQIDEQQTITEycRJBUVKBFEJhBTORscEiI//aAAwDAQACEQMRAD8A3EAAAARs4MsZbp4OGmn5Upbimt1LuXCUfKGWsRjZWlJ6X1UobEEuHf42XxQOkxyQrfIjS64nRHhaTtKtGTXqp3qP/qcb0aYXeqP/AGLvKnSyW/vytwR2es91k6mt98b7hn08SZrUpvXqWXXrht6r0F3hr1w29V6C7yt6gp5vXLvDUFPN65d5NzF8hePLJr1w29V6C7w164beq9Bd5W9QU83rl3hqCnm9cu8LmL5C8eWTXrht6r0F3hr1w29V6C7yt6gp5vXLvDUFPN65d4XMXyF48smvXDb1XoLvDXrht6r0F3lb1BTzeuXeGoKeb1y7wuYvkLx5ZNeuG3qvQXeGvXDb1XoLvK3qCnm9cu8NQU83rl3hcxfIXjyya9cNvVegu8NeuG3qvQXeVvUFPN65d4agp5vXLvC5i+QvHlk164beq9Bd4a9cNvVegu8reoKeb1y7w1BTzeuXeFzF8hePLJr1w29V6C7w164beq9Bd5W9QU83rl3hqCnm9cu8LmL5C8eWVaNML/8AouFwXwZ3YXL+GrO0K0bvajK8G+JStcpUsm03taZcTOetkyS3D03A9hkenjXJaBevQ00DOsmaIq+DlpbucFt0ql9hfle3Hs4C85MyrTxdPxlJ8EovdQlvNC0sDo8c0LmSI47AACgsAAAAA5MqZRjhaM6s/urYj65Se1FHWUTRvlJzrxoJ+TTWmkt+cu5e8y2GO8eiHD3cLakRWr1MZXc5u8pbLf3YR3lwIkqFGNNWiuN+tvfZ44Gh4uCuvKlsy+CPLKGO0nkR3T23mrvNNcV4UyFEwxU98Rjo09jdSzV6uPeOCplSo9q0VwK752cVwuWIxEOFcp0PG1M+XOGrKmfLnZz3C51RCKnRqypny52GrKmfLnZz3C4UQKnRqypny52GrKmfLnZz3C4UQKnRqypny52GrKmfLnZz3C4UQKnRqypny52GrKmfLnZz3C4UQKnRqypny52GrKmfLnZz3C4UQKnRqypny52GrKmfLnZz3C4UQKnRqypny52CxtTPlz3Oe4XCiBU7qeVJrdWkuZ86JDD4yNTadnmvb/uQNwjNp3Ts1tNeo5ViKdI5SexOGjUWzsP1S9a/scOT8fUwNdTjtrYnD1VIbz7zowON8YrPdLb4VvjMp0NNHTrbjt8krTtdkdL1Q0XB4uNelCrB3jNJrufCexTdAmUnephpPY85Dg9Ul7r5y5GXKzgcrRxjuJKgAAVnQypK0WzMMZPx2OqN7N6sujF27ImmYp+Q+Iy+js4yfLqvrY5ZM3L8FE3IlKtXSRcn6lcgJ1HJuT2W3dknlWpalbfkl8fgQ9x+NMKiz1H3C4y4XLDgfcLjLhcAH3C4y4XAB9wuMuFwAfcLjLhcAH3C4y4sU20km22kktltvaSQEj43bSSbb2ElstveSLBk/QTiayUqjjh4v1T8qduStr92ixaGdDEcJBVaqUq8lsvbVFP7seHfZYDPltS1oz8jLIebisUNANCPnKtWo+DSwXNZvrOynoOwUf8A4nLlVKnwZNgKrNIvuLkjanIiVoUwX/jx6U38RHoUwT/+uv2lUXxJcCLx/cv5J4G9CnaKtD+Gw2FdWjTcJKcFfTzkrN7Ow2U25oWjr7A/aU+0zq5pWVyuZVVriKTIiOwPajWcJKS9T51vE/dSjvqS50ytXJzJ1S9GPBdczLJE5nLDz0N1nSx9Jb8pQf7prtsabF7BluTdjKFP2z+JqFLcoRtepNhiDJR4AAmXnji9w+Iy3Dv/ADlTl1u1mpYvcPiMrw7/AM7U5dbtY7ZPdsUTcj3yw/q48r4Mibkpll/Vx5XwZEXNCPIVdmPuFxlwudnI+4XGXC4APuFxlxbgA64XG3C4AOuFxtwuADrlq0B5JVWtLEzV40bKF9p1Wtv9l7yKnc1LQjg/E5Po7FnUTqy4XPZX/XSr9ha1P4Wbl0LauJkAAyB0AAAAAIbKWizCYWThOo5zWxKFJadxe83tJ8FzifhBwmbW6Ef6i1IXqlUQ4V7U5npo89Hv2lPtM4uWvRPouoYzCujSjVUnOErzjFRsns7UmVG5pWZqtZRU5isqorsB9yayU/qVypEFcm8kv6lcqRbJkcNzPPJz/wBRp+2fxNSo7lGV5Of+pU/bP4mqUdyjPtepNhmHJdx4AAmXnji9w+IynDv/ADtTl1u1mrYvcMxPCZUmspVoySklVxCXqaSnIdsnu2KJuRN5af1ceV8GQ+mO3LOUIeLhd6Xy/XtbT9aI6FVS2YtS4nc0I8hV2Z6aYLjbhc7OR9wuNC4AOFG3AkB1wuNuFwAdcUZcUAFe0bPgqeko04LajCEV+0UjFmza6DvCD/LHsM+25N8jNn5noAAZw0BB6MMrSwmDk4PS1KjVODW3G6bclxJP92icKV4SpeRhV6nKq/3Sj3sugajpERTiRaNVSj3AaFzbM8W4XG3C4ALcnMkv6lcqRX6lWMd1JR43YlclZQh4haW8vKltbC6yqTI7bmemTX/qVP2z+Jq9HcoxTJGUpzyzRhZRi8Q0/W2vK9ZtdHcoz7XqTYZhyXceAAJl544vcMweh6Ur+1xPvyN4xe4Zg9D0pX9riffkPWT3bFE3I9tEfmocv5WV+Ltsp2e+tgsGiPzUOX8rIA0Y9Iq7M6KePqx++3yvK7TphliX3oJ8TaI8UsocktDK0HtqUeZntDH0399Ljuu0gxbE0AsEa0XtST4mmPK5YcpNbTa4nYOEgsNxbkCsRNbU5dJjljKme+phwganoT0L4XF4ONatCUpudRNqc4qylZbCZM6xMD+FP+Wp3nJ4MqjnkqDk7vxtbZ/3lrMWaV6SORHcx5jGq1MCv6xMD+FP+Wp3k/GNkktpJJcQoFDnudqWpajUTJAAAOCQI/K2QqGN0nj4uXi9NpbSlC2mtfafAiQAlFVq1QhURcFK/rEwP4U/5aneJrEwP4U/5aneWECy+k7l/JzwN6GeaPND2HyfgPH4eDjU8bTheU5zWlle+w3wGZ1MbUltza4F5PYa74VvRX/PR+Yxw1bIqujquOIpMiI7AR8JZMgr/LLlT7SuFkyD9nXKn2l0uRw3M58g+m6P6l/MbtR3KMKyF6bo/qX8xutHcozLZqTYagyUeAAJF544vcMwih6Ur+1xPvyN3xe4ZhOH9J1/a4n35D1j92xRNyPXRH5qHL+VkAWDRH5qHL+VkAaUekVdmAoClpyIKApJAWAWwWJALBYWwtiSDYvBf6Jh7Wv75bTN9A2jPBYHJ8aGIqyhUVSrJpU6k1aUrrZSsWD/ABKyb+PP+Gt/SYU0MiyOVGrn0H2PajUxLQBVv8Ssmfjz/hrf0lnhNSSktppNcTF3RuZqShYjkXJRwABwdAAEXlvRJhsnKm8VNw8bptJpYTnfS2vuU7bpEtarloiVIVUTFSUAq3+JeTPx5/w1v6Q/xLyZ+PP+Gt/SW3Enav4ObxvU5/Cr6K/56PzGOmj6PdGWCx+A8Rh6sp1PG05WdOpBaVXvstW9ZnJq2Ritjo5KYikyorsBpZMhfZ1yp9pXCyZC+zrlT7S6XI4Zmc+QvTVH9S/mN0o7lGGZC9NUf1L+Y3OjuUZlt1JsNQZLuPAAES88cXuGYTQ9J1/a4n35G7YvcMwrD+k6/tcT78h+x+7YXm5Htoi81Dl/KyALBoi81Dl/KyANKLSLOzAUBS44EFFsKkSQJYWwoAABYULEkCCi2AkBr2nxM+icJ5qnyI+6j54ltPiZ9D4TzVPkR91GX9Ryb5/g3ZuZ6gAGSNgZ14YNzguPEdlM0Uzrwv7nBcdfspjVk+83z+iqbQpmtgsKBvmeNsIOsJYgBpZMhfZ1yp9pXCx5C+zrlT7SmXSdszOfIfpqj+pfzG50dyjDch+mqP6l/MblR3KMu26m7DcGS7jwABEvPHF7hmF4f0nX9riffkbpi9wzC8P6Tr+1xPvyH7H7thebke2iLzUOX8rIEn9EPmocv5WQJpxaRV+YCgKkXHAJCgKSABYUUkgQULCkgJYLDrAADZLYfEz6GwnmqfIj2I+entPiZ9C4XzVPkR7EZf1HJvn+DVm5nqAAZA4Bnfhe3OC46/ZTNEM78Lu5wXHX7KY1Y/vN8/pSqbQpm9hB1hD0BnDRBzQhADbFjyH9nXKl2leLFkP7OuVPtKZdJYzM58h+mqP6l/MbjR3KMPyJ6Zo/qX8xuFHcoy7dqbsNQZLuPAAEBg8cXuGYZh/Sdb2uJ9+RueL3DMMw/pOt7XE+/IfsXu2F5uR76IvNQ5fysgCf0Q+ahy/lZAo1ItIq/MVIUBS44AUBUSQCQoCkgAC2AkgLBYULEgI1sPiZ9B4XzVPkR7EfPrWw+Jn0FhfNQ5EexGT9Syb5/g3ZuZ6gAGQOAZ54XNzguOv2UzQzPPC5ucFx1+ymN2P7zfP6Upm0KZwI0OEPQGeNEaHNCEANLFkP7OuVLtK8yxZD+zrlS7SmXSdszOfInpmj+ofzG4UdyjEMiemaP6h/MbfR3KMq3am7DcGS7jwABAYPHF7hmG4f0nW9riffkbli9wzDKLtlOtw1cQv+0u40LF7thefke+iHzUOX8rIJFhy/C9BPNmutNdxXzUi0ij8wHIQUuOBRQQpIAKCFJIAWwCnQCWFFCwEDWth8TPoHC+ahyI9iMAa2HxM3/C+ahyI9iMn6nk3z/Buy8z1AAMcdAz3wt7nBcdfspmhGfeFrc4Ljr9lMbsX32+f0pTPoUzgQcIz0RnDRGOEOSRpYsh/Z1ypdpXiyZGhbDw4dM+dspm0nbMzlyJ6Zo/qH8xt1HcoxDIbvlii1/wCQ/mNvo7lGTbtbdhuz5LuPAAEBg8cVuHxGFY76jKdW+wo4ibfJlJu/NI3irG8WjG/CDk10sX41Lyaqs+XHY61bmY9YnIj1avNCidP816Hti6HjKc4ZysuB+rrsVNxabTVmnZreZZslYvx1JXflR8mfH6n+6+Jx5Zya3etBX/EiveRpxrwrwqKuSqVQhUOQiFQyVCighUdECioQUkBRQFOiAAUCSBGth8TN+wvm4ciPYjAmth8TN5w2Jh4uHlx3MfvLeRk/U0wb5/g5ZeZ0geWqYfiR6SDVMPxI9JGNRR2p6mfeFnc4Pjr9lMvmqYfiR6SKD4VqsZRwelkpWde9mnbYpjdiT/u3z+lKZ9CmeCDhGeiM0axBRDkkWlSc5RjHbk0kWuMVSgl92EepL+xwZIyb4teMmrSa8lP7seHhEy5i9LT8Wn5U9vgh/fvFXrxuoha3BKnloRg6uVKD3pyqP9oyfa0bfS3KMr8GuTHKtPENbC+rh1OT91c5q0VZGVbXo6WichuBKN3FAAEi8Cp6M8hrE0ZJrhTzZLaZbDyr0VOLTJRVRaoQqVwMBpzqYOu1JWcXacfVOP8A7s3LFhMZCtHTQe1txexKPGie0V6E1VvJKzW5klsrge+ig4jB1sJO7TjbanHaf7/BmzFMydMcHCT2LHsSuNyLGo3Km/Fy9a+638CKq5Nq09um2t+PlLqOzD5fktipBS/NHyXzbXYdkMu0Xt6ePHG9uZjKK9vKpX/lSA0jXqa/ZiqL3mWH6bo50ujIX6ao50ujI743dpzwp1K8oveY5Re8ywfTVHOl0ZC/TVHOl0ZHV47tI4U6lfUXvMXSveZYFlmjnS6MhfpmjnS6Mibx3aHCnUr+le8xdK95lg+maOdLoyFWWaOdLoyOrx3aRwp1K/pXvMPF8HUWH6Yo50ujIX6Yo50ujILx3aHCnUrmk4OoTScHUWP6Yo50ujIb9M0c6XRkF47tDhTqV3ScHUJpODqLF9M0c6XRkJ9M0c6XRkReO7SeFOpXdK95goN7Sb4k2WF5ao50ujIPpqjnS6Mjm8d2hwp1IWjkurPag4rfn5K7yWwWSI0vKl5c/U/VHiXxEnl2ktpTl+yV+dnFicuzkrQSprf3Uu5HC8bsMjpOFCTx2UIUFs7MnuYLbfC95EDQoVMZXstmUnsv1Qjv8SPTB5Mq4mV0nZvZqSu795omhXQtGik7cLk9uTFZp2wJRuLi1kavWq5EzoWyRHDUYRSskv3fC+EnxlOmoqyHmKq1WqjwAAEAAAAAeVagpqzRX8p6GIzu4rbLKAAZhjdBEbv6u3DC8eraOB6CuXzruNblST20MeFjmoubaJW5OU4WNq8jJtZnL513C6zeXzruNY1LDNQalhmo69VL3EXTOhk+s5/n513C6z3+fnXcavqWGag1LDNRPqpu4LpnQyjWe/z867hdaD/PzruNW1LDNQalhmoPVTdwXTOhlOtF/n513C60n+fnXcarqWGag1LDNQerm7lIumdDKtab3p9XcLrTe9Pq7jVNSwzUGpYZqD1c3coXLOhlWtJ70+ruE1ov8/Ou41bUsM1BqWGag9XN3KF0zoZTrRf5+ddwmtB/n513Gr6lhmoNSwzUHqpu4m6Z0Mo1nv8APzruE1nP8/Ou41jUsM1BqWGag9VN3BdM6GUR0GbO1PnXcSWB0Eq6fi/3l5XaaMsLHeQ+NNLaRw60SuwVykpG1MkIHJuhyNOzaJ2nSUVZIeBSdg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8" name="AutoShape 14" descr="data:image/jpeg;base64,/9j/4AAQSkZJRgABAQAAAQABAAD/2wCEAAkGBhAPDxAPDw8QDg4QEBIODw0QDg8QDw4QFBAWFRQQEhIXHCYeGBkjGhQUHy8hJCcpLCwsFR4xNTAqNSYrLCkBCQoKDgwOGg8PGikkHyQsKSkpKSwpKSwpKiksLCksLCksLCwsLCwpKSwqKSwsLCksKSwsLCwpKSwsLCwpLCkpLP/AABEIAOEA4QMBIgACEQEDEQH/xAAcAAEAAQUBAQAAAAAAAAAAAAAABQIDBAYHAQj/xABAEAACAgACBgYGCAUEAwEAAAAAAQIDBBEFBiExQXESIjJRYYEHE1JysbMjMzQ1dLLB0UJTc4KRJENioWOD0hT/xAAZAQEAAwEBAAAAAAAAAAAAAAAAAgMEAQX/xAAmEQEAAgICAQMEAwEAAAAAAAAAAQIDEQQxIRIyM0FRcYETIsFC/9oADAMBAAIRAxEAPwDuIAAAAAAAAAAAAAAUWWxis5NJeIFZYxOMhWus9vCK2t+RgYrSzeyHVXtPe+S4EXOWbze1ve3vL6YZntTbLEdNiwuOhZ2Xk/Ze8yDUXLLatj4NEhhNPOOy3rR9tdpc+87fBPdXK5YntPAt0XxsjGcJKUJLOMk800XDOvAAAAAAAAAAAAAAAAAAAAAAAAAAAPGyO0pp+nD7JS6U+FcdsvPuNO0prFdiM030K/5cdz958S/Hgtf8Kr5Yq2XSuttdWcasrbN2afUi/F8fIidH422+UrbZOXCK3RjyRrhsuiq+jVHx2mz+KuOPDNN5tPllSZbkyzpDSVVEenbNQj4734Jb2aNprXqyzOGHTqhu9Y/rJLw9n4na0m3SMy2jTGsNGGXXlnPhVHbN8+7zNF0vrRdic45+qq/lxe/3pcSInNttttt7W28234s8NNaRCO3etSvu7Cf0IE2QWqFsYaNwkpNRSojm28kWdJa0b40L/wBkl8F+55E47XvOvu3euK1jbYwaNhdPXVScum5pvOUZ7U/28jZtGawVX5LPoWexLj7r4i+G1PLlcsWSYAKVoAAAAAAAAAAAAAAAACi22MU5SajFb23kka1pXXJLOOHXSe71sl1f7Vx8ydMdrz4RteK9tgxukK6I9KyaiuC4vwS4mo6V1vsszjTnVD2v9yX7EHiMTOyTlZJzk+LeZbN+Pj1r5nzLLfNM9Dee17W97e8AjcfpyurNLrz9lblzZqUJFyS2tpLi28kijS2vkK4+rwq6cksvWyXUXuriadjdJWXPry6vCC2RXkYp30RPbq/jMdZdNztnKcnxb3eCXBFgEnonV6/E7YR6NfG2Waj5d/kT8QIxIntFapW25St+hr8V15LwXDzNp0Xq1Thsml6yz+ZJZte6uBISZVOT7GluGcK66lKThVFQgm88ki1JlyTMTF4uFUelOSiu98eS4kIh2VUmYGP0rXQutLrcIR2yf7EJpPWmUs40pwj7b7T5LgQMptvNttve282y2K/dx2f0daftxlNzsearsUIZ7ZKPRz2vibac/wDQ99nxP9aP5Dfp2KKbk1FLa23kl5nkZ41kmIbsc/1hUCDnrfh1Z0Os47nal1U+W9rxJmm6M4qUJKUXuknmmV2pavcJRaJ6VgAikAAAAAAAAEJpvWmrDT9T28Q4KxVZ5ZQbaUn4Zxe7uJs4h6Z5uOk65RbjJYSppp5NfS27mXYKRe+pQvMxHhsmkdLW4h52SzXCC2QjyRiGmaJ1zlHKGIXTju9au0veXE2mvSdMq/WqyLh7WfHuy35+B6sREeIYZ39WUYuN0jXSuvLbwitsn5ENj9ZG840ror23vfJcCFnNttttt723m2TiqKRx+nbLc1H6OHcntfNkYCqEG2kk23uSWbZIUmVo/RluIl0KoOb4tdmPjJ7kTmr2qfrZp3txjv8AVrtPm+BvuHwldUFCuEYQW6MVl5vvZXfJrxDsQ1rQ+pFdWU72rrN/Q/24/wD0bE0ksksktiS2JeRckyzJlEzM9pKJMsWzSTbaSW1tvJLmRml9ZqaM4p+ts9iL2L3pcDTdJ6atxD68so8K47Iry4+ZZWky42DSutsI5xoXTl7b7C5LiatisXO2XSsk5Px4eCXAsguisQ4AysFo2y59SOzjN7IrzNjwGgq6snL6SftNbFyR2Z04l/R7phYPDXdKEnOyxSrjuTXRyzb7jI0lpi3EP6SXV4VrZBeXHzMEFHor6pt9U5vOtBl4DSltEs65td8d8Zc0YNlsYrOTUV3sisVppvZWsl7b3+S4E/T6vCO9Op6F1prxElVJervabUN6klvaf7k4ck9Hzb0jW2824WZt731DrZ5fIxxjvqG3FabV3IADOtAAAAAA4f6avvKv8JX8207gcP8ATV95V/hKvm2mni/Irye1z9ozNGb5eRiMzNGb5ckepHbLbpnAFMtISocbIxjJp9mazTX6E5VpTAaCstyb+jh3tbXyRseC0dXSuotvGT2yfmYOiNZ6cRlHP1Vv8uT3+6+JMEJnZ0z9DfWPkTMmQGAxcKnKdk4wgo7ZSeSIbTWvTlnDDLord66S6z92PDzKprNp8Ow2XSumacMs7JpPhBbZy5I0jS+ttt+cYfQ19yfXkv8AlL9EQtt0pycpycpPa5N5t+ZQW1xxDmwHsYttJJtvcks2yf0bqpOWUrm64+wu2+fcTmdOITD4adkujCLlLuS/7fcbFo/VeMcpXPpP+Wuyub4k5h8JCqPRriorw3vm+J7Jlc226oUUkkkkluSWSRS2VNkfjtK11bG+lP2Fv8+4Q4zGyMxmm4x2V5Tl3/wr9yIxmkrLd7yj7C3efeY6JxX7i/biJWPObzf/AEuSPYotwLyRNxsvo9+8Kvds/IzrZyX0f/eFXu2fkZ1o8nmfJ+mzj+0ABjaAAAAAAOIemn7yr/CVfNtO3nEPTT95V/hK/m2mni/Irye1oDMvRu+XkYjMvR2+XkerHbLPTOMPSfZXvfoZhiaS7K5/oSnpCO0WT+hdab68q5NWxeaj08+lHZ38V4ECXsD9ZHz+DKo7WT0n8VjJ2vpTk5PguC5IsA9zXFqK4yeeSXfsLlLwltF6t3X5Sa9XX7clv91cTYtAavYZQjcpxxLe1TW2tco9/MnJMqnJ9ndI3R+hqsOupHOfGyW2T/byMqTK5Mx77oxTlJqMVvbeSIdhJmJjMbCpZzkl3Li+SIjSOs++NCz/APJJflX7kDZbKb6Um5Se9t5ssiok8dp6dmah9HDv/ifnwI1HiRKaE1dxGMl0aK21/FY+rXDnL9N5KZisblzUz0jkVI3DWnUqvAYKFjm7cRK6EJS3QjFwm2ox5pbWaghS8XjdXbVms6lXXvL8UWa1tMiKJoNj1B+31e7Z+RnWTk+of2+rlZ+RnWDyub8n6beP7QAGJoAAAAAA4j6aPvKv8JX8207ccS9M/wB5Q/CV/NtNXF+RXl9rn7MvR2+XkYrRlaP3y8j1IZJ6ZpiaS7K5/oZZiaR7K5/oSnpGO0YX8D9ZHz+DLJewX1kfP4MrhZPSXLeJ7EvdfwLhbxHYl7r+BZKqEfovTN+Fl0qbHDvjvhLwlHczfdCa+035Qv8AoLd2b+qk/B8PP/JzUFGlsxt1XSms9deca/pZ+D6keb4+RquM0jZc87JN90d0Y8kYsdy5IqRdFYhU9RWkeJG+ejXVRXyeLujnVXLKqDWydi3ya4pfHkcyXilfVLtazadQuan+jl2qN+MTjW+tDD7VKa4OfcvDfyOl4bDQqioVwjCEVkoRSUV5IukLrFrZh8BH6WTlZJZwohk7JeOXBeLPHve+a3+Nta1pCG9K32Gv8TX+Sw5Wib1k1vxGPajNRrojLpwojt2pNKUpb28m/DaQyR6nHxzSmpY8totbcK6ltMiKLNS2mRFGlU2HUT7fTys+Wzq5ynUb7fTyn8tnVjyeb8n6beP7QAGJoAAAAAA4l6Z/vGH4Sv5tp204l6Z/vGH4Sv5tpq4vyKsvtaCzKwG+XkYzMnA75eR6sMs9MwxdI9lc/wBDKMXSHZXP9Ds9Ix2jWXsF9ZHz+DLTLuD+sj5/Blf1WT0li3iOxL3X8C4W8R2Je6/gWSqhBA9PClc2GG5ckVophuXJFxIvUKq4NtJb20lzZ9A6F0csNh6aI7q4KL8Zb5P/ADmcO1dpU8ZhYvdLEVJ8vWI78edzbdQ1YI7l42cC0pjJX4i66xuU52Seb4JPJRXgkkjvstz5HN9B+jKU5OzFy6EHJtUwfXks8+tL+Hy28ivi3rTc2SzVm2ohoca3k3k8lkm8tib3Js9SOi+kjCVYfBYeimEa4PEJ9GKyz6NU9r73tRzxI9HFk/kr6mS9fTOldS2mSkWaltMhIuVp/Uf7fT/f8uR1U5XqSv8AXU/3/LkdUPJ5vyR+G7j+0ABiaAAAAAAOJ+mb7xh+Er+badsOKemX7xh+Er+baauL8irL7WgmTgd8vIx2ZGC3y8j1WWemWYukOyuf6GUY2P7K5/odlCO0cXcH9ZHz+DLZdwf1kfP4MgsnpKFvEdiXuv4Fwt4jsS91/AsVwhDw9PClc2OG5ckVpFMNy5IzdE6Nnib66K2lOyXRTk8orY22/JMtmdRuVLL1W+3YT8TT8xHeDV9W9QMPg3Gyf0+IWTVkl1YP/hHhze02k8jk5a5Lf1bMVJrHkAOcax+kyTcqsFHo5NxeIsW3Zsfq4fq/8FWPFbJOqrLXisblc9LFyzwtee3OybXHdFJ/E0KKPbbZ2Sdlk5WWS2ynJtyfmexR7WHH/HSKvPyW9VtrlS2mRFFmpbTISLVad1K+3U/3/LkdTOW6mfbqP7/lyOpHk835I/Ddx/aAAxNAAAAAAHFPTL94w/CV/NtO1mra46n4fHtOyLjaoKMLo7JxWbeT4NbXsfeX4LxS+5QvG404Cy/gt8vIm9YtRsVgs5OPrqOF0E2kv+cd8fgQuD/i8j162i3mGS0THbKMbH9lczZtCaoYjFZSy9VT/Nmt6/4x3v4GXr1q5ThMHV6uLc3clK2W2UupLZ4LwRG2Su/T9XK0ntz9l3CduPn8GW2XMJ24+fwZJ2UmUYjsS91/ArKMR2Je6/gTVwhDwqPGUrmxQ3LkjYdRfvHC/wBR/Lka/DcuS+BKavaTjhcVViJRc1XJycY5Zy6rSW3xZO8brMR9lNZ1aHez05HVrpisbjsKpy9VR/8AppyorbUX9LHty3y+HgdcPGyYpx6230vFunjPn+1defvz/Mz6AZwG1defvz/MzZwe7fpRyPo8ii7FCFZfhE9JjK4F5I8SM/RuiLcQ8q45rjN7IR5v9Ecm0VjckRM+IZ+pv26jnP5UjqJrGrerFeHmrJP1lqTyk9ijmsn0V+ps543KyRe+4ehhpNa6kABmXAAAAAAWL4ZvyL5TJAYFlGexrNdxAx1JwUb3esPBTf8AD/t9LPtdDdmbVKBbdRZW0x0jMbRsqTRPSxDLCVf11+SR0edRqfpB1btxuFjCjo9OFnrOjJ5dNdFrJPv28S3FaItG0LR4cPZcwnbj5/BleMwVlM3XbCVc474SWTRThe2vP4M9WGaUiUX9iXuv4FZn1av320W3KPRqhXOfTlsUlGLeUVxJTMRHlXEbaoyllTKWVrmyV7lyXwK0U17lyXwK0i1QktW/tuE/E0/Nid4OEauL/WYX8RT82J3c83m+6Grj9SM4VdXlZP35fmZ3VnELq27ZJJtuckklm31mS4P/AF+nOT9FqKMnCYOdslCuLnLuS/7fcT+h9SrJ5Svfq47+gu2+fcbrgNFV0x6NcFBeC2vxb4l+XlVr4r5lVTDNu2taI1KSyliGpv8AlxfVXvPibZRhFFJRSjFbEkkkuSMiFRdjA83JltefMtdaRXpTTXky8eJHpSsAAAAAAAAAAB5keOJUALUoFm2oysimUTuxrum9XKMXDoX1qa/hlunDxjLejm2k/RdfVdF4aSuqk8us1Cdeafa4NeK/wdlsrMWdW0vx5rU6V2pEtH0NqHVRlO7K+3fk19HF+EePN/4M7WOOWDxP9Cz8jNhtrIPWaH+jxX9C38jJ+ubW3KPpiI8ODspZXkU5HoqGy1rYuS+BejWU0x2LkvgXoouUJDV5f6vDfiKfmxO5HGdV9GW2YimyMG4V21zlPdFKM03t4vYdelY34I8zmebQ18fqVydqW7ayC0ZoCqhuUI9eTbc3tltee/gTMYFUKzHFpiNQvmNrVdJfjAqUSojt14kegHHQAAAAAAAAAAAAAAAAAAUOJanWZBS4nRgW1GFiMMmmms00001mmu5kxKBZspJRKOnL9YvRrVbnPDP1Fm/of7Uny/h8thznSmhr8LPoX1yrfBtdWXjGW5n0XPCmJjdDVXwdd1cbIPfGSz813M005E18T5V2xxPTkejsBZc4wqg5yyWxLds4vgbvoXUSMcp4h9OW/wBWuyub4m14DQ9VEVCqChFcEt/N8TOhQTycqbeK+EKYYjtj4bCKKSilGK3JLJIkYxKYVl7IxTO2iIeJHqR6CLoAAAAAAAAAAAAAAAAAAAAAAAAAAPMjxxKgBadZ56kvDI6LSrKlErBweJHo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22" name="Picture 18" descr="http://t0.gstatic.com/images?q=tbn:ANd9GcSU6Ixh0Gl6Ee0CvCJBbCqvJHVwcpQOJLZ6AAQ2zIEmlyN1nN3z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4876800"/>
            <a:ext cx="1343645" cy="762000"/>
          </a:xfrm>
          <a:prstGeom prst="rect">
            <a:avLst/>
          </a:prstGeom>
          <a:noFill/>
        </p:spPr>
      </p:pic>
      <p:pic>
        <p:nvPicPr>
          <p:cNvPr id="98324" name="Picture 20" descr="http://t1.gstatic.com/images?q=tbn:ANd9GcTJEbEpCgg7ZsbJ-_VSYOXTSAKMfHxHPEis0H6juyURXkqHEclNeA"/>
          <p:cNvPicPr>
            <a:picLocks noChangeAspect="1" noChangeArrowheads="1"/>
          </p:cNvPicPr>
          <p:nvPr/>
        </p:nvPicPr>
        <p:blipFill>
          <a:blip r:embed="rId4" cstate="print"/>
          <a:srcRect b="51567"/>
          <a:stretch>
            <a:fillRect/>
          </a:stretch>
        </p:blipFill>
        <p:spPr bwMode="auto">
          <a:xfrm>
            <a:off x="304800" y="5486400"/>
            <a:ext cx="1600200" cy="609600"/>
          </a:xfrm>
          <a:prstGeom prst="rect">
            <a:avLst/>
          </a:prstGeom>
          <a:noFill/>
        </p:spPr>
      </p:pic>
      <p:sp>
        <p:nvSpPr>
          <p:cNvPr id="16" name="Rounded Rectangle 15"/>
          <p:cNvSpPr/>
          <p:nvPr/>
        </p:nvSpPr>
        <p:spPr>
          <a:xfrm>
            <a:off x="609600" y="1295400"/>
            <a:ext cx="2057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" y="21336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600200" y="21336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function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38200" y="2743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inheritance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181600" y="1219200"/>
            <a:ext cx="2362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is possible to teach certain concepts more effectively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181600" y="4419600"/>
            <a:ext cx="2362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Composite objects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181600" y="4876800"/>
            <a:ext cx="2362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Programming conventions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181600" y="5562600"/>
            <a:ext cx="2362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Annotations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181600" y="2590800"/>
            <a:ext cx="2362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Separation of model from view and controller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181600" y="3505200"/>
            <a:ext cx="2362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Preconditions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81600" y="3962400"/>
            <a:ext cx="2362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Polymorphism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181600" y="6096000"/>
            <a:ext cx="2362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Meta circularity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2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 are 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40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Semi-Automatic  Generation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447116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199" y="1295400"/>
            <a:ext cx="370646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819400"/>
            <a:ext cx="3200400" cy="378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95140" y="4567170"/>
            <a:ext cx="4724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Focus on programming and not </a:t>
            </a:r>
            <a:r>
              <a:rPr lang="en-US" dirty="0" err="1"/>
              <a:t>ObjectEditor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4430" y="5716878"/>
            <a:ext cx="4724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No more time spent on OE in semester course than was done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262987"/>
      </p:ext>
    </p:extLst>
  </p:cSld>
  <p:clrMapOvr>
    <a:masterClrMapping/>
  </p:clrMapOvr>
  <p:transition advTm="48581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 Problem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066800"/>
            <a:ext cx="7579489" cy="5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Teaching programming is difficult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1" y="2874469"/>
            <a:ext cx="7592028" cy="5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Programming is exciting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1" y="3560269"/>
            <a:ext cx="7592028" cy="5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Any computer scientist should be able to teach it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22269"/>
            <a:ext cx="2016890" cy="139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81000" y="4322269"/>
            <a:ext cx="5374512" cy="5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 field with probably largest number of books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1001" y="5730433"/>
            <a:ext cx="7592028" cy="5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Yet few CS professors  volunteer to teach programming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V="1">
            <a:off x="215194" y="4298324"/>
            <a:ext cx="7772400" cy="139273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819400" y="2209800"/>
            <a:ext cx="2057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Paradox</a:t>
            </a:r>
          </a:p>
        </p:txBody>
      </p:sp>
    </p:spTree>
    <p:extLst>
      <p:ext uri="{BB962C8B-B14F-4D97-AF65-F5344CB8AC3E}">
        <p14:creationId xmlns:p14="http://schemas.microsoft.com/office/powerpoint/2010/main" val="382538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20" grpId="0" animBg="1"/>
      <p:bldP spid="21" grpId="0" animBg="1"/>
      <p:bldP spid="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OE  GUI vs. App-Object GUI</a:t>
            </a:r>
            <a:endParaRPr lang="en-US" sz="40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371600"/>
            <a:ext cx="55626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219200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219200" y="5257800"/>
            <a:ext cx="5791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Same mechanism used to create both kinds of GUIs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059755"/>
      </p:ext>
    </p:extLst>
  </p:cSld>
  <p:clrMapOvr>
    <a:masterClrMapping/>
  </p:clrMapOvr>
  <p:transition advTm="22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Interactive </a:t>
            </a:r>
            <a:r>
              <a:rPr lang="en-US" dirty="0" smtClean="0"/>
              <a:t>New vs. App-Method Invocation</a:t>
            </a:r>
            <a:endParaRPr lang="en-US" dirty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066800"/>
            <a:ext cx="86106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971800"/>
            <a:ext cx="74676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981200" y="5943600"/>
            <a:ext cx="5562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Invoking method instantiates class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26173"/>
      </p:ext>
    </p:extLst>
  </p:cSld>
  <p:clrMapOvr>
    <a:masterClrMapping/>
  </p:clrMapOvr>
  <p:transition advTm="45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OE vs. App-Object Method </a:t>
            </a:r>
            <a:r>
              <a:rPr lang="en-US" dirty="0"/>
              <a:t>Return Value</a:t>
            </a:r>
          </a:p>
        </p:txBody>
      </p:sp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3100" y="1218862"/>
            <a:ext cx="309562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231" y="1376818"/>
            <a:ext cx="55626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76200" y="4724400"/>
            <a:ext cx="6096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Returned instance visualized in </a:t>
            </a:r>
            <a:r>
              <a:rPr lang="en-US" dirty="0" err="1" smtClean="0"/>
              <a:t>ObjectEditor</a:t>
            </a:r>
            <a:r>
              <a:rPr lang="en-US" dirty="0" smtClean="0"/>
              <a:t> window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" y="5410200"/>
            <a:ext cx="6096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Like Lisp, </a:t>
            </a:r>
            <a:r>
              <a:rPr lang="en-US" dirty="0" err="1" smtClean="0"/>
              <a:t>ObjectEditor</a:t>
            </a:r>
            <a:r>
              <a:rPr lang="en-US" dirty="0" smtClean="0"/>
              <a:t> bootstrapped using itself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" y="6096000"/>
            <a:ext cx="6096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Meta circular editing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844696"/>
      </p:ext>
    </p:extLst>
  </p:cSld>
  <p:clrMapOvr>
    <a:masterClrMapping/>
  </p:clrMapOvr>
  <p:transition advTm="223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3276600"/>
            <a:ext cx="3352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Generator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Generation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04800" y="12954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Semantics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7200" y="52578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Interface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448594" y="28948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</p:cNvCxnSpPr>
          <p:nvPr/>
        </p:nvCxnSpPr>
        <p:spPr>
          <a:xfrm rot="5400000">
            <a:off x="1518166" y="4947166"/>
            <a:ext cx="62126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" y="4267200"/>
            <a:ext cx="3352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425483" y="1331742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Specification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828800" y="2550942"/>
            <a:ext cx="3082583" cy="7256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~PP3503.WAV">
            <a:hlinkClick r:id="" action="ppaction://media"/>
          </p:cNvPr>
          <p:cNvPicPr>
            <a:picLocks noRot="1" noChangeAspect="1"/>
          </p:cNvPicPr>
          <p:nvPr>
            <a:wavAudioFile r:embed="rId1" name="~PP3503.WAV"/>
          </p:nvPr>
        </p:nvPicPr>
        <p:blipFill>
          <a:blip r:embed="rId3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5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Replacing </a:t>
            </a:r>
            <a:r>
              <a:rPr lang="en-US" dirty="0" err="1" smtClean="0"/>
              <a:t>ObjectEditor</a:t>
            </a:r>
            <a:endParaRPr lang="en-US" dirty="0"/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19200"/>
            <a:ext cx="342585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7" name="Picture 3"/>
          <p:cNvPicPr>
            <a:picLocks noChangeAspect="1" noChangeArrowheads="1"/>
          </p:cNvPicPr>
          <p:nvPr/>
        </p:nvPicPr>
        <p:blipFill>
          <a:blip r:embed="rId3" cstate="print"/>
          <a:srcRect b="52005"/>
          <a:stretch>
            <a:fillRect/>
          </a:stretch>
        </p:blipFill>
        <p:spPr bwMode="auto">
          <a:xfrm>
            <a:off x="914400" y="1219200"/>
            <a:ext cx="3276600" cy="365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1143000" y="5105400"/>
            <a:ext cx="30480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View and Controller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00600" y="5105400"/>
            <a:ext cx="30480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Manual View and Controller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47800" y="59436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Edited Objects are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38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Fully Automatic Generation</a:t>
            </a:r>
            <a:endParaRPr lang="en-US" dirty="0"/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1295400"/>
            <a:ext cx="4648200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191000" y="1981200"/>
            <a:ext cx="1752600" cy="228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81200" y="2971800"/>
            <a:ext cx="1219200" cy="3048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0" y="2743200"/>
            <a:ext cx="1828800" cy="1371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48006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Strings and numbers to text components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524000" y="41148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Each property mapped to a widget based on its type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524000" y="54864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Booleans to checkboxes.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524000" y="6172200"/>
            <a:ext cx="6248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Enums</a:t>
            </a:r>
            <a:r>
              <a:rPr lang="en-US" dirty="0" smtClean="0"/>
              <a:t> to combo-boxes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00993"/>
      </p:ext>
    </p:extLst>
  </p:cSld>
  <p:clrMapOvr>
    <a:masterClrMapping/>
  </p:clrMapOvr>
  <p:transition advTm="35061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Named Spinner</a:t>
            </a:r>
            <a:endParaRPr lang="en-US" dirty="0"/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430337"/>
            <a:ext cx="4648200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ight Arrow 19"/>
          <p:cNvSpPr/>
          <p:nvPr/>
        </p:nvSpPr>
        <p:spPr>
          <a:xfrm rot="10139127" flipV="1">
            <a:off x="5909694" y="2987883"/>
            <a:ext cx="2796545" cy="71236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Data type behind spinner?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053049"/>
      </p:ext>
    </p:extLst>
  </p:cSld>
  <p:clrMapOvr>
    <a:masterClrMapping/>
  </p:clrMapOvr>
  <p:transition advTm="35061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Combined Abstraction and Application  View Point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37445"/>
            <a:ext cx="54102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436617" y="3048000"/>
            <a:ext cx="2250181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19 classes/ interfaces built from scratch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01985"/>
      </p:ext>
    </p:extLst>
  </p:cSld>
  <p:clrMapOvr>
    <a:masterClrMapping/>
  </p:clrMapOvr>
  <p:transition advTm="7608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3230880"/>
            <a:ext cx="4648200" cy="23317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1600" y="1219200"/>
            <a:ext cx="4648200" cy="6858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59507" y="2527110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648200" y="2527110"/>
            <a:ext cx="2286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6612454">
            <a:off x="6329131" y="2385793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descent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5400000">
            <a:off x="6663598" y="4172766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descent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6815998" y="4325166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descent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24000" y="2362200"/>
            <a:ext cx="1752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ight Arrow 10"/>
          <p:cNvSpPr/>
          <p:nvPr/>
        </p:nvSpPr>
        <p:spPr>
          <a:xfrm rot="6612454">
            <a:off x="4072798" y="4789670"/>
            <a:ext cx="2400300" cy="447950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Recursive descent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8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Bean Programming Pattern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00200"/>
            <a:ext cx="4191000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1676400"/>
            <a:ext cx="4038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C</a:t>
            </a:r>
          </a:p>
          <a:p>
            <a:r>
              <a:rPr lang="en-US" dirty="0" smtClean="0"/>
              <a:t>{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5562600"/>
            <a:ext cx="40386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26670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T </a:t>
            </a:r>
            <a:r>
              <a:rPr lang="en-US" dirty="0" err="1" smtClean="0">
                <a:solidFill>
                  <a:schemeClr val="tx1"/>
                </a:solidFill>
              </a:rPr>
              <a:t>getP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39624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setP</a:t>
            </a:r>
            <a:r>
              <a:rPr lang="en-US" dirty="0" smtClean="0">
                <a:solidFill>
                  <a:schemeClr val="tx1"/>
                </a:solidFill>
              </a:rPr>
              <a:t>(T </a:t>
            </a:r>
            <a:r>
              <a:rPr lang="en-US" dirty="0" err="1" smtClean="0">
                <a:solidFill>
                  <a:schemeClr val="tx1"/>
                </a:solidFill>
              </a:rPr>
              <a:t>newValue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990600"/>
            <a:ext cx="6705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Property: Typed, Named Unit of Exported Object State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9800" y="1600200"/>
            <a:ext cx="17526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P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Type 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19800" y="28194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Read-only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19800" y="33528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Editable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5908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718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0" idx="2"/>
            <a:endCxn id="21" idx="0"/>
          </p:cNvCxnSpPr>
          <p:nvPr/>
        </p:nvCxnSpPr>
        <p:spPr>
          <a:xfrm rot="16200000" flipH="1">
            <a:off x="2438400" y="3314700"/>
            <a:ext cx="9144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74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004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8" idx="2"/>
            <a:endCxn id="29" idx="0"/>
          </p:cNvCxnSpPr>
          <p:nvPr/>
        </p:nvCxnSpPr>
        <p:spPr>
          <a:xfrm rot="16200000" flipH="1">
            <a:off x="2286000" y="2933700"/>
            <a:ext cx="914400" cy="1143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62000" y="6096000"/>
            <a:ext cx="1905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obtainP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6" idx="0"/>
          </p:cNvCxnSpPr>
          <p:nvPr/>
        </p:nvCxnSpPr>
        <p:spPr>
          <a:xfrm rot="5400000" flipH="1" flipV="1">
            <a:off x="552450" y="4210050"/>
            <a:ext cx="3048000" cy="723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&quot;No&quot; Symbol 38"/>
          <p:cNvSpPr/>
          <p:nvPr/>
        </p:nvSpPr>
        <p:spPr>
          <a:xfrm>
            <a:off x="1447800" y="5943600"/>
            <a:ext cx="838200" cy="838200"/>
          </a:xfrm>
          <a:prstGeom prst="noSmoking">
            <a:avLst>
              <a:gd name="adj" fmla="val 1162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34000" y="43434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Relationship among method signatures allowing extracting of object semantics.</a:t>
            </a:r>
          </a:p>
        </p:txBody>
      </p:sp>
    </p:spTree>
    <p:custDataLst>
      <p:tags r:id="rId1"/>
    </p:custDataLst>
  </p:cSld>
  <p:clrMapOvr>
    <a:masterClrMapping/>
  </p:clrMapOvr>
  <p:transition advTm="94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2" grpId="1" animBg="1"/>
      <p:bldP spid="13" grpId="0" animBg="1"/>
      <p:bldP spid="20" grpId="0" animBg="1"/>
      <p:bldP spid="21" grpId="0" animBg="1"/>
      <p:bldP spid="28" grpId="0" animBg="1"/>
      <p:bldP spid="29" grpId="0" animBg="1"/>
      <p:bldP spid="36" grpId="0" animBg="1"/>
      <p:bldP spid="39" grpId="0" animBg="1"/>
      <p:bldP spid="2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Patterns for </a:t>
            </a:r>
            <a:r>
              <a:rPr lang="en-US" dirty="0"/>
              <a:t>Variable-Sized Collection</a:t>
            </a:r>
          </a:p>
        </p:txBody>
      </p:sp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152400" y="2409825"/>
            <a:ext cx="6477000" cy="28315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lvl="2" algn="l"/>
            <a:endParaRPr lang="en-US" sz="1600" dirty="0"/>
          </a:p>
          <a:p>
            <a:pPr algn="l"/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interface </a:t>
            </a:r>
            <a:r>
              <a:rPr lang="en-US" dirty="0" smtClean="0">
                <a:solidFill>
                  <a:sysClr val="windowText" lastClr="000000"/>
                </a:solidFill>
              </a:rPr>
              <a:t>C{</a:t>
            </a:r>
            <a:endParaRPr lang="en-US" dirty="0">
              <a:solidFill>
                <a:sysClr val="windowText" lastClr="000000"/>
              </a:solidFill>
            </a:endParaRP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void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</a:rPr>
              <a:t>addElement</a:t>
            </a:r>
            <a:r>
              <a:rPr lang="en-US" dirty="0">
                <a:solidFill>
                  <a:sysClr val="windowText" lastClr="000000"/>
                </a:solidFill>
              </a:rPr>
              <a:t> (T t);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T </a:t>
            </a:r>
            <a:r>
              <a:rPr lang="en-US" dirty="0" err="1">
                <a:solidFill>
                  <a:sysClr val="windowText" lastClr="000000"/>
                </a:solidFill>
              </a:rPr>
              <a:t>elementAt</a:t>
            </a:r>
            <a:r>
              <a:rPr lang="en-US" dirty="0">
                <a:solidFill>
                  <a:sysClr val="windowText" lastClr="000000"/>
                </a:solidFill>
              </a:rPr>
              <a:t> (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index); 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    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 algn="l"/>
            <a:r>
              <a:rPr lang="en-US" dirty="0" smtClean="0">
                <a:solidFill>
                  <a:sysClr val="windowText" lastClr="000000"/>
                </a:solidFill>
              </a:rPr>
              <a:t>	</a:t>
            </a:r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err="1" smtClean="0">
                <a:solidFill>
                  <a:sysClr val="windowText" lastClr="000000"/>
                </a:solidFill>
              </a:rPr>
              <a:t>setElementAt</a:t>
            </a:r>
            <a:r>
              <a:rPr lang="en-US" dirty="0" smtClean="0">
                <a:solidFill>
                  <a:sysClr val="windowText" lastClr="000000"/>
                </a:solidFill>
              </a:rPr>
              <a:t>(T t, </a:t>
            </a:r>
            <a:r>
              <a:rPr lang="en-US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</a:t>
            </a:r>
          </a:p>
          <a:p>
            <a:pPr lvl="1"/>
            <a:r>
              <a:rPr lang="en-US" b="1" dirty="0" smtClean="0">
                <a:solidFill>
                  <a:sysClr val="windowText" lastClr="000000"/>
                </a:solidFill>
              </a:rPr>
              <a:t>	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err="1" smtClean="0">
                <a:solidFill>
                  <a:sysClr val="windowText" lastClr="000000"/>
                </a:solidFill>
              </a:rPr>
              <a:t>removeElementAt</a:t>
            </a:r>
            <a:r>
              <a:rPr lang="en-US" dirty="0" smtClean="0">
                <a:solidFill>
                  <a:sysClr val="windowText" lastClr="000000"/>
                </a:solidFill>
              </a:rPr>
              <a:t>(</a:t>
            </a:r>
            <a:r>
              <a:rPr lang="en-US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</a:t>
            </a:r>
          </a:p>
          <a:p>
            <a:pPr lvl="1"/>
            <a:r>
              <a:rPr lang="en-US" b="1" dirty="0" smtClean="0">
                <a:solidFill>
                  <a:sysClr val="windowText" lastClr="000000"/>
                </a:solidFill>
              </a:rPr>
              <a:t>  	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err="1" smtClean="0">
                <a:solidFill>
                  <a:sysClr val="windowText" lastClr="000000"/>
                </a:solidFill>
              </a:rPr>
              <a:t>removeElementAt</a:t>
            </a:r>
            <a:r>
              <a:rPr lang="en-US" dirty="0" smtClean="0">
                <a:solidFill>
                  <a:sysClr val="windowText" lastClr="000000"/>
                </a:solidFill>
              </a:rPr>
              <a:t>(T </a:t>
            </a:r>
            <a:r>
              <a:rPr lang="en-US" dirty="0" err="1" smtClean="0">
                <a:solidFill>
                  <a:sysClr val="windowText" lastClr="000000"/>
                </a:solidFill>
              </a:rPr>
              <a:t>t</a:t>
            </a:r>
            <a:r>
              <a:rPr lang="en-US" dirty="0" smtClean="0">
                <a:solidFill>
                  <a:sysClr val="windowText" lastClr="000000"/>
                </a:solidFill>
              </a:rPr>
              <a:t>);</a:t>
            </a:r>
          </a:p>
          <a:p>
            <a:pPr lvl="1"/>
            <a:r>
              <a:rPr lang="en-US" dirty="0" smtClean="0">
                <a:solidFill>
                  <a:sysClr val="windowText" lastClr="000000"/>
                </a:solidFill>
              </a:rPr>
              <a:t>	…</a:t>
            </a:r>
            <a:endParaRPr lang="en-US" dirty="0">
              <a:solidFill>
                <a:sysClr val="windowText" lastClr="000000"/>
              </a:solidFill>
            </a:endParaRPr>
          </a:p>
          <a:p>
            <a:pPr algn="l"/>
            <a:r>
              <a:rPr lang="en-US" dirty="0">
                <a:solidFill>
                  <a:schemeClr val="accent2"/>
                </a:solidFill>
              </a:rPr>
              <a:t>}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76400" y="3429000"/>
            <a:ext cx="1855788" cy="2198688"/>
            <a:chOff x="1680" y="2304"/>
            <a:chExt cx="1169" cy="1385"/>
          </a:xfrm>
        </p:grpSpPr>
        <p:sp>
          <p:nvSpPr>
            <p:cNvPr id="437255" name="Line 7"/>
            <p:cNvSpPr>
              <a:spLocks noChangeShapeType="1"/>
            </p:cNvSpPr>
            <p:nvPr/>
          </p:nvSpPr>
          <p:spPr bwMode="auto">
            <a:xfrm flipH="1" flipV="1">
              <a:off x="1920" y="2304"/>
              <a:ext cx="336" cy="100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6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1169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Arbitrary Type.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0575" y="3504135"/>
            <a:ext cx="3353025" cy="2133600"/>
            <a:chOff x="2301" y="2400"/>
            <a:chExt cx="1986" cy="1001"/>
          </a:xfrm>
        </p:grpSpPr>
        <p:sp>
          <p:nvSpPr>
            <p:cNvPr id="437258" name="Line 10"/>
            <p:cNvSpPr>
              <a:spLocks noChangeShapeType="1"/>
            </p:cNvSpPr>
            <p:nvPr/>
          </p:nvSpPr>
          <p:spPr bwMode="auto">
            <a:xfrm flipH="1" flipV="1">
              <a:off x="2617" y="2400"/>
              <a:ext cx="839" cy="76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9" name="Line 11"/>
            <p:cNvSpPr>
              <a:spLocks noChangeShapeType="1"/>
            </p:cNvSpPr>
            <p:nvPr/>
          </p:nvSpPr>
          <p:spPr bwMode="auto">
            <a:xfrm flipH="1" flipV="1">
              <a:off x="2301" y="2508"/>
              <a:ext cx="1155" cy="66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60" name="Text Box 12"/>
            <p:cNvSpPr txBox="1">
              <a:spLocks noChangeArrowheads="1"/>
            </p:cNvSpPr>
            <p:nvPr/>
          </p:nvSpPr>
          <p:spPr bwMode="auto">
            <a:xfrm>
              <a:off x="3216" y="3168"/>
              <a:ext cx="1071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Read methods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962402" y="1295400"/>
            <a:ext cx="4506918" cy="1828800"/>
            <a:chOff x="2496" y="912"/>
            <a:chExt cx="2839" cy="1152"/>
          </a:xfrm>
        </p:grpSpPr>
        <p:sp>
          <p:nvSpPr>
            <p:cNvPr id="437262" name="Line 14"/>
            <p:cNvSpPr>
              <a:spLocks noChangeShapeType="1"/>
            </p:cNvSpPr>
            <p:nvPr/>
          </p:nvSpPr>
          <p:spPr bwMode="auto">
            <a:xfrm flipH="1">
              <a:off x="2496" y="1152"/>
              <a:ext cx="1248" cy="91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63" name="Text Box 15"/>
            <p:cNvSpPr txBox="1">
              <a:spLocks noChangeArrowheads="1"/>
            </p:cNvSpPr>
            <p:nvPr/>
          </p:nvSpPr>
          <p:spPr bwMode="auto">
            <a:xfrm>
              <a:off x="3541" y="912"/>
              <a:ext cx="1794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Write </a:t>
              </a:r>
              <a:r>
                <a:rPr lang="en-US" dirty="0" smtClean="0">
                  <a:solidFill>
                    <a:sysClr val="windowText" lastClr="000000"/>
                  </a:solidFill>
                </a:rPr>
                <a:t>methods (optional)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77000" y="5181600"/>
            <a:ext cx="1981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Pattern based on Vector</a:t>
            </a:r>
            <a:endParaRPr lang="en-US" dirty="0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3810000" y="1676400"/>
            <a:ext cx="2133600" cy="2362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4114800" y="1676400"/>
            <a:ext cx="1828800" cy="2590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33400" y="4038600"/>
            <a:ext cx="4702184" cy="2046288"/>
            <a:chOff x="1680" y="2400"/>
            <a:chExt cx="2962" cy="1289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2256" y="2400"/>
              <a:ext cx="384" cy="91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2962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ysClr val="windowText" lastClr="000000"/>
                  </a:solidFill>
                </a:rPr>
                <a:t>Unconstrained Type (void or T in practice)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Line 14"/>
          <p:cNvSpPr>
            <a:spLocks noChangeShapeType="1"/>
          </p:cNvSpPr>
          <p:nvPr/>
        </p:nvSpPr>
        <p:spPr bwMode="auto">
          <a:xfrm flipH="1">
            <a:off x="3810000" y="1676400"/>
            <a:ext cx="2133600" cy="2895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477000" y="5943600"/>
            <a:ext cx="1981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Another Pattern based on List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56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0" grpId="0" animBg="1"/>
      <p:bldP spid="2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Programming Exciting?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762000" y="4038600"/>
            <a:ext cx="2057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Applications</a:t>
            </a:r>
          </a:p>
        </p:txBody>
      </p:sp>
      <p:sp>
        <p:nvSpPr>
          <p:cNvPr id="98308" name="AutoShape 4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0" name="AutoShape 6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2" name="AutoShape 8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14" name="Picture 10" descr="http://t2.gstatic.com/images?q=tbn:ANd9GcQT8d8nO14PpcKO3X2DrAwEIBFwzlEntQAOGaoDUYPEvvZ0sW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876800"/>
            <a:ext cx="1371600" cy="517161"/>
          </a:xfrm>
          <a:prstGeom prst="rect">
            <a:avLst/>
          </a:prstGeom>
          <a:noFill/>
        </p:spPr>
      </p:pic>
      <p:sp>
        <p:nvSpPr>
          <p:cNvPr id="98316" name="AutoShape 12" descr="data:image/jpeg;base64,/9j/4AAQSkZJRgABAQAAAQABAAD/2wCEAAkGBg8MDA4NDQ0QDA8OEA8PDQ0NEBANDgwNFBEVFBUQEhIXHCcfGBkjGRISHzsgIycpLCwsFR4xNTAqNSYrLCkBCQoKDgwOGg8PGDUcHB4qKzApKSkpNSkpLywpKSosKSkpKSwpKS8pLCkpKSkpLCkpKSwpKSopKSkpKS0qKSkpLv/AABEIAOEA4QMBIgACEQEDEQH/xAAcAAABBQEBAQAAAAAAAAAAAAAAAQIFBgcEAwj/xABLEAACAQIBAhAKCQIGAgMAAAAAAQIDEQQFUgYSFBYhMTJRYXFykZKhsdEHEyIzNUFzssHCFSM0QlNidIGT0uEXJCWCg6JU8ENEY//EABoBAAIDAQEAAAAAAAAAAAAAAAAEAQMFAgb/xAAtEQABAwEGBQMFAQEAAAAAAAAAAQIDEQQTITEycRJBUVKBFEJhBTORscEiI//aAAwDAQACEQMRAD8A3EAAAARs4MsZbp4OGmn5Upbimt1LuXCUfKGWsRjZWlJ6X1UobEEuHf42XxQOkxyQrfIjS64nRHhaTtKtGTXqp3qP/qcb0aYXeqP/AGLvKnSyW/vytwR2es91k6mt98b7hn08SZrUpvXqWXXrht6r0F3hr1w29V6C7yt6gp5vXLvDUFPN65d5NzF8hePLJr1w29V6C7w164beq9Bd5W9QU83rl3hqCnm9cu8LmL5C8eWTXrht6r0F3hr1w29V6C7yt6gp5vXLvDUFPN65d4XMXyF48smvXDb1XoLvDXrht6r0F3lb1BTzeuXeGoKeb1y7wuYvkLx5ZNeuG3qvQXeGvXDb1XoLvK3qCnm9cu8NQU83rl3hcxfIXjyya9cNvVegu8NeuG3qvQXeVvUFPN65d4agp5vXLvC5i+QvHlk164beq9Bd4a9cNvVegu8reoKeb1y7w1BTzeuXeFzF8hePLJr1w29V6C7w164beq9Bd5W9QU83rl3hqCnm9cu8LmL5C8eWVaNML/8AouFwXwZ3YXL+GrO0K0bvajK8G+JStcpUsm03taZcTOetkyS3D03A9hkenjXJaBevQ00DOsmaIq+DlpbucFt0ql9hfle3Hs4C85MyrTxdPxlJ8EovdQlvNC0sDo8c0LmSI47AACgsAAAAA5MqZRjhaM6s/urYj65Se1FHWUTRvlJzrxoJ+TTWmkt+cu5e8y2GO8eiHD3cLakRWr1MZXc5u8pbLf3YR3lwIkqFGNNWiuN+tvfZ44Gh4uCuvKlsy+CPLKGO0nkR3T23mrvNNcV4UyFEwxU98Rjo09jdSzV6uPeOCplSo9q0VwK752cVwuWIxEOFcp0PG1M+XOGrKmfLnZz3C51RCKnRqypny52GrKmfLnZz3C4UQKnRqypny52GrKmfLnZz3C4UQKnRqypny52GrKmfLnZz3C4UQKnRqypny52GrKmfLnZz3C4UQKnRqypny52GrKmfLnZz3C4UQKnRqypny52GrKmfLnZz3C4UQKnRqypny52CxtTPlz3Oe4XCiBU7qeVJrdWkuZ86JDD4yNTadnmvb/uQNwjNp3Ts1tNeo5ViKdI5SexOGjUWzsP1S9a/scOT8fUwNdTjtrYnD1VIbz7zowON8YrPdLb4VvjMp0NNHTrbjt8krTtdkdL1Q0XB4uNelCrB3jNJrufCexTdAmUnephpPY85Dg9Ul7r5y5GXKzgcrRxjuJKgAAVnQypK0WzMMZPx2OqN7N6sujF27ImmYp+Q+Iy+js4yfLqvrY5ZM3L8FE3IlKtXSRcn6lcgJ1HJuT2W3dknlWpalbfkl8fgQ9x+NMKiz1H3C4y4XLDgfcLjLhcAH3C4y4XAB9wuMuFwAfcLjLhcAH3C4y4sU20km22kktltvaSQEj43bSSbb2ElstveSLBk/QTiayUqjjh4v1T8qduStr92ixaGdDEcJBVaqUq8lsvbVFP7seHfZYDPltS1oz8jLIebisUNANCPnKtWo+DSwXNZvrOynoOwUf8A4nLlVKnwZNgKrNIvuLkjanIiVoUwX/jx6U38RHoUwT/+uv2lUXxJcCLx/cv5J4G9CnaKtD+Gw2FdWjTcJKcFfTzkrN7Ow2U25oWjr7A/aU+0zq5pWVyuZVVriKTIiOwPajWcJKS9T51vE/dSjvqS50ytXJzJ1S9GPBdczLJE5nLDz0N1nSx9Jb8pQf7prtsabF7BluTdjKFP2z+JqFLcoRtepNhiDJR4AAmXnji9w+Iy3Dv/ADlTl1u1mpYvcPiMrw7/AM7U5dbtY7ZPdsUTcj3yw/q48r4Mibkpll/Vx5XwZEXNCPIVdmPuFxlwudnI+4XGXC4APuFxlxbgA64XG3C4AOuFxtwuADrlq0B5JVWtLEzV40bKF9p1Wtv9l7yKnc1LQjg/E5Po7FnUTqy4XPZX/XSr9ha1P4Wbl0LauJkAAyB0AAAAAIbKWizCYWThOo5zWxKFJadxe83tJ8FzifhBwmbW6Ef6i1IXqlUQ4V7U5npo89Hv2lPtM4uWvRPouoYzCujSjVUnOErzjFRsns7UmVG5pWZqtZRU5isqorsB9yayU/qVypEFcm8kv6lcqRbJkcNzPPJz/wBRp+2fxNSo7lGV5Of+pU/bP4mqUdyjPtepNhmHJdx4AAmXnji9w+IynDv/ADtTl1u1mrYvcMxPCZUmspVoySklVxCXqaSnIdsnu2KJuRN5af1ceV8GQ+mO3LOUIeLhd6Xy/XtbT9aI6FVS2YtS4nc0I8hV2Z6aYLjbhc7OR9wuNC4AOFG3AkB1wuNuFwAdcUZcUAFe0bPgqeko04LajCEV+0UjFmza6DvCD/LHsM+25N8jNn5noAAZw0BB6MMrSwmDk4PS1KjVODW3G6bclxJP92icKV4SpeRhV6nKq/3Sj3sugajpERTiRaNVSj3AaFzbM8W4XG3C4ALcnMkv6lcqRX6lWMd1JR43YlclZQh4haW8vKltbC6yqTI7bmemTX/qVP2z+Jq9HcoxTJGUpzyzRhZRi8Q0/W2vK9ZtdHcoz7XqTYZhyXceAAJl544vcMweh6Ur+1xPvyN4xe4Zg9D0pX9riffkPWT3bFE3I9tEfmocv5WV+Ltsp2e+tgsGiPzUOX8rIA0Y9Iq7M6KePqx++3yvK7TphliX3oJ8TaI8UsocktDK0HtqUeZntDH0399Ljuu0gxbE0AsEa0XtST4mmPK5YcpNbTa4nYOEgsNxbkCsRNbU5dJjljKme+phwganoT0L4XF4ONatCUpudRNqc4qylZbCZM6xMD+FP+Wp3nJ4MqjnkqDk7vxtbZ/3lrMWaV6SORHcx5jGq1MCv6xMD+FP+Wp3k/GNkktpJJcQoFDnudqWpajUTJAAAOCQI/K2QqGN0nj4uXi9NpbSlC2mtfafAiQAlFVq1QhURcFK/rEwP4U/5aneJrEwP4U/5aneWECy+k7l/JzwN6GeaPND2HyfgPH4eDjU8bTheU5zWlle+w3wGZ1MbUltza4F5PYa74VvRX/PR+Yxw1bIqujquOIpMiI7AR8JZMgr/LLlT7SuFkyD9nXKn2l0uRw3M58g+m6P6l/MbtR3KMKyF6bo/qX8xutHcozLZqTYagyUeAAJF544vcMwih6Ur+1xPvyN3xe4ZhOH9J1/a4n35D1j92xRNyPXRH5qHL+VkAWDRH5qHL+VkAaUekVdmAoClpyIKApJAWAWwWJALBYWwtiSDYvBf6Jh7Wv75bTN9A2jPBYHJ8aGIqyhUVSrJpU6k1aUrrZSsWD/ABKyb+PP+Gt/SYU0MiyOVGrn0H2PajUxLQBVv8Ssmfjz/hrf0lnhNSSktppNcTF3RuZqShYjkXJRwABwdAAEXlvRJhsnKm8VNw8bptJpYTnfS2vuU7bpEtarloiVIVUTFSUAq3+JeTPx5/w1v6Q/xLyZ+PP+Gt/SW3Enav4ObxvU5/Cr6K/56PzGOmj6PdGWCx+A8Rh6sp1PG05WdOpBaVXvstW9ZnJq2Ritjo5KYikyorsBpZMhfZ1yp9pXCyZC+zrlT7S6XI4Zmc+QvTVH9S/mN0o7lGGZC9NUf1L+Y3OjuUZlt1JsNQZLuPAAES88cXuGYTQ9J1/a4n35G7YvcMwrD+k6/tcT78h+x+7YXm5Htoi81Dl/KyALBoi81Dl/KyANKLSLOzAUBS44EFFsKkSQJYWwoAABYULEkCCi2AkBr2nxM+icJ5qnyI+6j54ltPiZ9D4TzVPkR91GX9Ryb5/g3ZuZ6gAGSNgZ14YNzguPEdlM0Uzrwv7nBcdfspjVk+83z+iqbQpmtgsKBvmeNsIOsJYgBpZMhfZ1yp9pXCx5C+zrlT7SmXSdszOfIfpqj+pfzG50dyjDch+mqP6l/MblR3KMu26m7DcGS7jwABEvPHF7hmF4f0nX9riffkbpi9wzC8P6Tr+1xPvyH7H7thebke2iLzUOX8rIEn9EPmocv5WQJpxaRV+YCgKkXHAJCgKSABYUUkgQULCkgJYLDrAADZLYfEz6GwnmqfIj2I+entPiZ9C4XzVPkR7EZf1HJvn+DVm5nqAAZA4Bnfhe3OC46/ZTNEM78Lu5wXHX7KY1Y/vN8/pSqbQpm9hB1hD0BnDRBzQhADbFjyH9nXKl2leLFkP7OuVPtKZdJYzM58h+mqP6l/MbjR3KMPyJ6Zo/qX8xuFHcoy7dqbsNQZLuPAAEBg8cXuGYZh/Sdb2uJ9+RueL3DMMw/pOt7XE+/IfsXu2F5uR76IvNQ5fysgCf0Q+ahy/lZAo1ItIq/MVIUBS44AUBUSQCQoCkgAC2AkgLBYULEgI1sPiZ9B4XzVPkR7EfPrWw+Jn0FhfNQ5EexGT9Syb5/g3ZuZ6gAGQOAZ54XNzguOv2UzQzPPC5ucFx1+ymN2P7zfP6Upm0KZwI0OEPQGeNEaHNCEANLFkP7OuVLtK8yxZD+zrlS7SmXSdszOfInpmj+ofzG4UdyjEMiemaP6h/MbfR3KMq3am7DcGS7jwABAYPHF7hmG4f0nW9riffkbli9wzDKLtlOtw1cQv+0u40LF7thefke+iHzUOX8rIJFhy/C9BPNmutNdxXzUi0ij8wHIQUuOBRQQpIAKCFJIAWwCnQCWFFCwEDWth8TPoHC+ahyI9iMAa2HxM3/C+ahyI9iMn6nk3z/Buy8z1AAMcdAz3wt7nBcdfspmhGfeFrc4Ljr9lMbsX32+f0pTPoUzgQcIz0RnDRGOEOSRpYsh/Z1ypdpXiyZGhbDw4dM+dspm0nbMzlyJ6Zo/qH8xt1HcoxDIbvlii1/wCQ/mNvo7lGTbtbdhuz5LuPAAEBg8cVuHxGFY76jKdW+wo4ibfJlJu/NI3irG8WjG/CDk10sX41Lyaqs+XHY61bmY9YnIj1avNCidP816Hti6HjKc4ZysuB+rrsVNxabTVmnZreZZslYvx1JXflR8mfH6n+6+Jx5Zya3etBX/EiveRpxrwrwqKuSqVQhUOQiFQyVCighUdECioQUkBRQFOiAAUCSBGth8TN+wvm4ciPYjAmth8TN5w2Jh4uHlx3MfvLeRk/U0wb5/g5ZeZ0geWqYfiR6SDVMPxI9JGNRR2p6mfeFnc4Pjr9lMvmqYfiR6SKD4VqsZRwelkpWde9mnbYpjdiT/u3z+lKZ9CmeCDhGeiM0axBRDkkWlSc5RjHbk0kWuMVSgl92EepL+xwZIyb4teMmrSa8lP7seHhEy5i9LT8Wn5U9vgh/fvFXrxuoha3BKnloRg6uVKD3pyqP9oyfa0bfS3KMr8GuTHKtPENbC+rh1OT91c5q0VZGVbXo6WichuBKN3FAAEi8Cp6M8hrE0ZJrhTzZLaZbDyr0VOLTJRVRaoQqVwMBpzqYOu1JWcXacfVOP8A7s3LFhMZCtHTQe1txexKPGie0V6E1VvJKzW5klsrge+ig4jB1sJO7TjbanHaf7/BmzFMydMcHCT2LHsSuNyLGo3Km/Fy9a+638CKq5Nq09um2t+PlLqOzD5fktipBS/NHyXzbXYdkMu0Xt6ePHG9uZjKK9vKpX/lSA0jXqa/ZiqL3mWH6bo50ujIX6ao50ujI743dpzwp1K8oveY5Re8ywfTVHOl0ZC/TVHOl0ZHV47tI4U6lfUXvMXSveZYFlmjnS6MhfpmjnS6Mibx3aHCnUr+le8xdK95lg+maOdLoyFWWaOdLoyOrx3aRwp1K/pXvMPF8HUWH6Yo50ujIX6Yo50ujILx3aHCnUrmk4OoTScHUWP6Yo50ujIb9M0c6XRkF47tDhTqV3ScHUJpODqLF9M0c6XRkJ9M0c6XRkReO7SeFOpXdK95goN7Sb4k2WF5ao50ujIPpqjnS6Mjm8d2hwp1IWjkurPag4rfn5K7yWwWSI0vKl5c/U/VHiXxEnl2ktpTl+yV+dnFicuzkrQSprf3Uu5HC8bsMjpOFCTx2UIUFs7MnuYLbfC95EDQoVMZXstmUnsv1Qjv8SPTB5Mq4mV0nZvZqSu795omhXQtGik7cLk9uTFZp2wJRuLi1kavWq5EzoWyRHDUYRSskv3fC+EnxlOmoqyHmKq1WqjwAAEAAAAAeVagpqzRX8p6GIzu4rbLKAAZhjdBEbv6u3DC8eraOB6CuXzruNblST20MeFjmoubaJW5OU4WNq8jJtZnL513C6zeXzruNY1LDNQalhmo69VL3EXTOhk+s5/n513C6z3+fnXcavqWGag1LDNRPqpu4LpnQyjWe/z867hdaD/PzruNW1LDNQalhmoPVTdwXTOhlOtF/n513C60n+fnXcarqWGag1LDNQerm7lIumdDKtab3p9XcLrTe9Pq7jVNSwzUGpYZqD1c3coXLOhlWtJ70+ruE1ov8/Ou41bUsM1BqWGag9XN3KF0zoZTrRf5+ddwmtB/n513Gr6lhmoNSwzUHqpu4m6Z0Mo1nv8APzruE1nP8/Ou41jUsM1BqWGag9VN3BdM6GUR0GbO1PnXcSWB0Eq6fi/3l5XaaMsLHeQ+NNLaRw60SuwVykpG1MkIHJuhyNOzaJ2nSUVZIeBSdg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8" name="AutoShape 14" descr="data:image/jpeg;base64,/9j/4AAQSkZJRgABAQAAAQABAAD/2wCEAAkGBhAPDxAPDw8QDg4QEBIODw0QDg8QDw4QFBAWFRQQEhIXHCYeGBkjGhQUHy8hJCcpLCwsFR4xNTAqNSYrLCkBCQoKDgwOGg8PGikkHyQsKSkpKSwpKSwpKiksLCksLCksLCwsLCwpKSwqKSwsLCksKSwsLCwpKSwsLCwpLCkpLP/AABEIAOEA4QMBIgACEQEDEQH/xAAcAAEAAQUBAQAAAAAAAAAAAAAABQIDBAYHAQj/xABAEAACAgACBgYGCAUEAwEAAAAAAQIDBBEFBiExQXESIjJRYYEHE1JysbMjMzQ1dLLB0UJTc4KRJENioWOD0hT/xAAZAQEAAwEBAAAAAAAAAAAAAAAAAgMEAQX/xAAmEQEAAgICAQMEAwEAAAAAAAAAAQIDEQQxIRIyM0FRcYETIsFC/9oADAMBAAIRAxEAPwDuIAAAAAAAAAAAAAAUWWxis5NJeIFZYxOMhWus9vCK2t+RgYrSzeyHVXtPe+S4EXOWbze1ve3vL6YZntTbLEdNiwuOhZ2Xk/Ze8yDUXLLatj4NEhhNPOOy3rR9tdpc+87fBPdXK5YntPAt0XxsjGcJKUJLOMk800XDOvAAAAAAAAAAAAAAAAAAAAAAAAAAAPGyO0pp+nD7JS6U+FcdsvPuNO0prFdiM030K/5cdz958S/Hgtf8Kr5Yq2XSuttdWcasrbN2afUi/F8fIidH422+UrbZOXCK3RjyRrhsuiq+jVHx2mz+KuOPDNN5tPllSZbkyzpDSVVEenbNQj4734Jb2aNprXqyzOGHTqhu9Y/rJLw9n4na0m3SMy2jTGsNGGXXlnPhVHbN8+7zNF0vrRdic45+qq/lxe/3pcSInNttttt7W28234s8NNaRCO3etSvu7Cf0IE2QWqFsYaNwkpNRSojm28kWdJa0b40L/wBkl8F+55E47XvOvu3euK1jbYwaNhdPXVScum5pvOUZ7U/28jZtGawVX5LPoWexLj7r4i+G1PLlcsWSYAKVoAAAAAAAAAAAAAAAACi22MU5SajFb23kka1pXXJLOOHXSe71sl1f7Vx8ydMdrz4RteK9tgxukK6I9KyaiuC4vwS4mo6V1vsszjTnVD2v9yX7EHiMTOyTlZJzk+LeZbN+Pj1r5nzLLfNM9Dee17W97e8AjcfpyurNLrz9lblzZqUJFyS2tpLi28kijS2vkK4+rwq6cksvWyXUXuriadjdJWXPry6vCC2RXkYp30RPbq/jMdZdNztnKcnxb3eCXBFgEnonV6/E7YR6NfG2Waj5d/kT8QIxIntFapW25St+hr8V15LwXDzNp0Xq1Thsml6yz+ZJZte6uBISZVOT7GluGcK66lKThVFQgm88ki1JlyTMTF4uFUelOSiu98eS4kIh2VUmYGP0rXQutLrcIR2yf7EJpPWmUs40pwj7b7T5LgQMptvNttve282y2K/dx2f0daftxlNzsearsUIZ7ZKPRz2vibac/wDQ99nxP9aP5Dfp2KKbk1FLa23kl5nkZ41kmIbsc/1hUCDnrfh1Z0Os47nal1U+W9rxJmm6M4qUJKUXuknmmV2pavcJRaJ6VgAikAAAAAAAAEJpvWmrDT9T28Q4KxVZ5ZQbaUn4Zxe7uJs4h6Z5uOk65RbjJYSppp5NfS27mXYKRe+pQvMxHhsmkdLW4h52SzXCC2QjyRiGmaJ1zlHKGIXTju9au0veXE2mvSdMq/WqyLh7WfHuy35+B6sREeIYZ39WUYuN0jXSuvLbwitsn5ENj9ZG840ror23vfJcCFnNttttt723m2TiqKRx+nbLc1H6OHcntfNkYCqEG2kk23uSWbZIUmVo/RluIl0KoOb4tdmPjJ7kTmr2qfrZp3txjv8AVrtPm+BvuHwldUFCuEYQW6MVl5vvZXfJrxDsQ1rQ+pFdWU72rrN/Q/24/wD0bE0ksksktiS2JeRckyzJlEzM9pKJMsWzSTbaSW1tvJLmRml9ZqaM4p+ts9iL2L3pcDTdJ6atxD68so8K47Iry4+ZZWky42DSutsI5xoXTl7b7C5LiatisXO2XSsk5Px4eCXAsguisQ4AysFo2y59SOzjN7IrzNjwGgq6snL6SftNbFyR2Z04l/R7phYPDXdKEnOyxSrjuTXRyzb7jI0lpi3EP6SXV4VrZBeXHzMEFHor6pt9U5vOtBl4DSltEs65td8d8Zc0YNlsYrOTUV3sisVppvZWsl7b3+S4E/T6vCO9Op6F1prxElVJervabUN6klvaf7k4ck9Hzb0jW2824WZt731DrZ5fIxxjvqG3FabV3IADOtAAAAAA4f6avvKv8JX8207gcP8ATV95V/hKvm2mni/Irye1z9ozNGb5eRiMzNGb5ckepHbLbpnAFMtISocbIxjJp9mazTX6E5VpTAaCstyb+jh3tbXyRseC0dXSuotvGT2yfmYOiNZ6cRlHP1Vv8uT3+6+JMEJnZ0z9DfWPkTMmQGAxcKnKdk4wgo7ZSeSIbTWvTlnDDLord66S6z92PDzKprNp8Ow2XSumacMs7JpPhBbZy5I0jS+ttt+cYfQ19yfXkv8AlL9EQtt0pycpycpPa5N5t+ZQW1xxDmwHsYttJJtvcks2yf0bqpOWUrm64+wu2+fcTmdOITD4adkujCLlLuS/7fcbFo/VeMcpXPpP+Wuyub4k5h8JCqPRriorw3vm+J7Jlc226oUUkkkkluSWSRS2VNkfjtK11bG+lP2Fv8+4Q4zGyMxmm4x2V5Tl3/wr9yIxmkrLd7yj7C3efeY6JxX7i/biJWPObzf/AEuSPYotwLyRNxsvo9+8Kvds/IzrZyX0f/eFXu2fkZ1o8nmfJ+mzj+0ABjaAAAAAAOIemn7yr/CVfNtO3nEPTT95V/hK/m2mni/Irye1oDMvRu+XkYjMvR2+XkerHbLPTOMPSfZXvfoZhiaS7K5/oSnpCO0WT+hdab68q5NWxeaj08+lHZ38V4ECXsD9ZHz+DKo7WT0n8VjJ2vpTk5PguC5IsA9zXFqK4yeeSXfsLlLwltF6t3X5Sa9XX7clv91cTYtAavYZQjcpxxLe1TW2tco9/MnJMqnJ9ndI3R+hqsOupHOfGyW2T/byMqTK5Mx77oxTlJqMVvbeSIdhJmJjMbCpZzkl3Li+SIjSOs++NCz/APJJflX7kDZbKb6Um5Se9t5ssiok8dp6dmah9HDv/ifnwI1HiRKaE1dxGMl0aK21/FY+rXDnL9N5KZisblzUz0jkVI3DWnUqvAYKFjm7cRK6EJS3QjFwm2ox5pbWaghS8XjdXbVms6lXXvL8UWa1tMiKJoNj1B+31e7Z+RnWTk+of2+rlZ+RnWDyub8n6beP7QAGJoAAAAAA4j6aPvKv8JX8207ccS9M/wB5Q/CV/NtNXF+RXl9rn7MvR2+XkYrRlaP3y8j1IZJ6ZpiaS7K5/oZZiaR7K5/oSnpGO0YX8D9ZHz+DLJewX1kfP4MrhZPSXLeJ7EvdfwLhbxHYl7r+BZKqEfovTN+Fl0qbHDvjvhLwlHczfdCa+035Qv8AoLd2b+qk/B8PP/JzUFGlsxt1XSms9deca/pZ+D6keb4+RquM0jZc87JN90d0Y8kYsdy5IqRdFYhU9RWkeJG+ejXVRXyeLujnVXLKqDWydi3ya4pfHkcyXilfVLtazadQuan+jl2qN+MTjW+tDD7VKa4OfcvDfyOl4bDQqioVwjCEVkoRSUV5IukLrFrZh8BH6WTlZJZwohk7JeOXBeLPHve+a3+Nta1pCG9K32Gv8TX+Sw5Wib1k1vxGPajNRrojLpwojt2pNKUpb28m/DaQyR6nHxzSmpY8totbcK6ltMiKLNS2mRFGlU2HUT7fTys+Wzq5ynUb7fTyn8tnVjyeb8n6beP7QAGJoAAAAAA4l6Z/vGH4Sv5tp204l6Z/vGH4Sv5tpq4vyKsvtaCzKwG+XkYzMnA75eR6sMs9MwxdI9lc/wBDKMXSHZXP9Ds9Ix2jWXsF9ZHz+DLTLuD+sj5/Blf1WT0li3iOxL3X8C4W8R2Je6/gWSqhBA9PClc2GG5ckVophuXJFxIvUKq4NtJb20lzZ9A6F0csNh6aI7q4KL8Zb5P/ADmcO1dpU8ZhYvdLEVJ8vWI78edzbdQ1YI7l42cC0pjJX4i66xuU52Seb4JPJRXgkkjvstz5HN9B+jKU5OzFy6EHJtUwfXks8+tL+Hy28ivi3rTc2SzVm2ohoca3k3k8lkm8tib3Js9SOi+kjCVYfBYeimEa4PEJ9GKyz6NU9r73tRzxI9HFk/kr6mS9fTOldS2mSkWaltMhIuVp/Uf7fT/f8uR1U5XqSv8AXU/3/LkdUPJ5vyR+G7j+0ABiaAAAAAAOJ+mb7xh+Er+badsOKemX7xh+Er+baauL8irL7WgmTgd8vIx2ZGC3y8j1WWemWYukOyuf6GUY2P7K5/odlCO0cXcH9ZHz+DLZdwf1kfP4MgsnpKFvEdiXuv4Fwt4jsS91/AsVwhDw9PClc2OG5ckVpFMNy5IzdE6Nnib66K2lOyXRTk8orY22/JMtmdRuVLL1W+3YT8TT8xHeDV9W9QMPg3Gyf0+IWTVkl1YP/hHhze02k8jk5a5Lf1bMVJrHkAOcax+kyTcqsFHo5NxeIsW3Zsfq4fq/8FWPFbJOqrLXisblc9LFyzwtee3OybXHdFJ/E0KKPbbZ2Sdlk5WWS2ynJtyfmexR7WHH/HSKvPyW9VtrlS2mRFFmpbTISLVad1K+3U/3/LkdTOW6mfbqP7/lyOpHk835I/Ddx/aAAxNAAAAAAHFPTL94w/CV/NtO1mra46n4fHtOyLjaoKMLo7JxWbeT4NbXsfeX4LxS+5QvG404Cy/gt8vIm9YtRsVgs5OPrqOF0E2kv+cd8fgQuD/i8j162i3mGS0THbKMbH9lczZtCaoYjFZSy9VT/Nmt6/4x3v4GXr1q5ThMHV6uLc3clK2W2UupLZ4LwRG2Su/T9XK0ntz9l3CduPn8GW2XMJ24+fwZJ2UmUYjsS91/ArKMR2Je6/gTVwhDwqPGUrmxQ3LkjYdRfvHC/wBR/Lka/DcuS+BKavaTjhcVViJRc1XJycY5Zy6rSW3xZO8brMR9lNZ1aHez05HVrpisbjsKpy9VR/8AppyorbUX9LHty3y+HgdcPGyYpx6230vFunjPn+1defvz/Mz6AZwG1defvz/MzZwe7fpRyPo8ii7FCFZfhE9JjK4F5I8SM/RuiLcQ8q45rjN7IR5v9Ecm0VjckRM+IZ+pv26jnP5UjqJrGrerFeHmrJP1lqTyk9ijmsn0V+ps543KyRe+4ehhpNa6kABmXAAAAAAWL4ZvyL5TJAYFlGexrNdxAx1JwUb3esPBTf8AD/t9LPtdDdmbVKBbdRZW0x0jMbRsqTRPSxDLCVf11+SR0edRqfpB1btxuFjCjo9OFnrOjJ5dNdFrJPv28S3FaItG0LR4cPZcwnbj5/BleMwVlM3XbCVc474SWTRThe2vP4M9WGaUiUX9iXuv4FZn1av320W3KPRqhXOfTlsUlGLeUVxJTMRHlXEbaoyllTKWVrmyV7lyXwK0U17lyXwK0i1QktW/tuE/E0/Nid4OEauL/WYX8RT82J3c83m+6Grj9SM4VdXlZP35fmZ3VnELq27ZJJtuckklm31mS4P/AF+nOT9FqKMnCYOdslCuLnLuS/7fcT+h9SrJ5Svfq47+gu2+fcbrgNFV0x6NcFBeC2vxb4l+XlVr4r5lVTDNu2taI1KSyliGpv8AlxfVXvPibZRhFFJRSjFbEkkkuSMiFRdjA83JltefMtdaRXpTTXky8eJHpSsAAAAAAAAAAB5keOJUALUoFm2oysimUTuxrum9XKMXDoX1qa/hlunDxjLejm2k/RdfVdF4aSuqk8us1Cdeafa4NeK/wdlsrMWdW0vx5rU6V2pEtH0NqHVRlO7K+3fk19HF+EePN/4M7WOOWDxP9Cz8jNhtrIPWaH+jxX9C38jJ+ubW3KPpiI8ODspZXkU5HoqGy1rYuS+BejWU0x2LkvgXoouUJDV5f6vDfiKfmxO5HGdV9GW2YimyMG4V21zlPdFKM03t4vYdelY34I8zmebQ18fqVydqW7ayC0ZoCqhuUI9eTbc3tltee/gTMYFUKzHFpiNQvmNrVdJfjAqUSojt14kegHHQAAAAAAAAAAAAAAAAAAUOJanWZBS4nRgW1GFiMMmmms00001mmu5kxKBZspJRKOnL9YvRrVbnPDP1Fm/of7Uny/h8thznSmhr8LPoX1yrfBtdWXjGW5n0XPCmJjdDVXwdd1cbIPfGSz813M005E18T5V2xxPTkejsBZc4wqg5yyWxLds4vgbvoXUSMcp4h9OW/wBWuyub4m14DQ9VEVCqChFcEt/N8TOhQTycqbeK+EKYYjtj4bCKKSilGK3JLJIkYxKYVl7IxTO2iIeJHqR6CLoAAAAAAAAAAAAAAAAAAAAAAAAAAPMjxxKgBadZ56kvDI6LSrKlErBweJHo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22" name="Picture 18" descr="http://t0.gstatic.com/images?q=tbn:ANd9GcSU6Ixh0Gl6Ee0CvCJBbCqvJHVwcpQOJLZ6AAQ2zIEmlyN1nN3z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4876800"/>
            <a:ext cx="1343645" cy="762000"/>
          </a:xfrm>
          <a:prstGeom prst="rect">
            <a:avLst/>
          </a:prstGeom>
          <a:noFill/>
        </p:spPr>
      </p:pic>
      <p:pic>
        <p:nvPicPr>
          <p:cNvPr id="98324" name="Picture 20" descr="http://t1.gstatic.com/images?q=tbn:ANd9GcTJEbEpCgg7ZsbJ-_VSYOXTSAKMfHxHPEis0H6juyURXkqHEclNeA"/>
          <p:cNvPicPr>
            <a:picLocks noChangeAspect="1" noChangeArrowheads="1"/>
          </p:cNvPicPr>
          <p:nvPr/>
        </p:nvPicPr>
        <p:blipFill>
          <a:blip r:embed="rId4" cstate="print"/>
          <a:srcRect b="51567"/>
          <a:stretch>
            <a:fillRect/>
          </a:stretch>
        </p:blipFill>
        <p:spPr bwMode="auto">
          <a:xfrm>
            <a:off x="304800" y="5486400"/>
            <a:ext cx="1600200" cy="609600"/>
          </a:xfrm>
          <a:prstGeom prst="rect">
            <a:avLst/>
          </a:prstGeom>
          <a:noFill/>
        </p:spPr>
      </p:pic>
      <p:sp>
        <p:nvSpPr>
          <p:cNvPr id="16" name="Rounded Rectangle 15"/>
          <p:cNvSpPr/>
          <p:nvPr/>
        </p:nvSpPr>
        <p:spPr>
          <a:xfrm>
            <a:off x="609600" y="1295400"/>
            <a:ext cx="2057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" y="21336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600200" y="21336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function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38200" y="2743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inheritance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76800" y="27432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Dr. Java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657600" y="2133600"/>
            <a:ext cx="990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Lisp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3810000" y="1219200"/>
            <a:ext cx="22098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Interpreter not requiring any I/O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2743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BlueJ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876800" y="21336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Smalltalk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3733800" y="3962400"/>
            <a:ext cx="23622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(generic/specific) l/O library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34000" y="5181600"/>
            <a:ext cx="1143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Android Toolkit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657600" y="5715000"/>
            <a:ext cx="1600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Swing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657600" y="48768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Traditional I/O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629400" y="3962400"/>
            <a:ext cx="1905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Library taught as magic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553200" y="1981200"/>
            <a:ext cx="1905000" cy="1295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Students cannot create interactive applications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629400" y="5105400"/>
            <a:ext cx="18288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Library use takes class and student time</a:t>
            </a:r>
            <a:endParaRPr lang="en-US" dirty="0"/>
          </a:p>
        </p:txBody>
      </p:sp>
      <p:sp>
        <p:nvSpPr>
          <p:cNvPr id="29" name="Multiply 28"/>
          <p:cNvSpPr/>
          <p:nvPr/>
        </p:nvSpPr>
        <p:spPr>
          <a:xfrm>
            <a:off x="4238625" y="989721"/>
            <a:ext cx="1285875" cy="1068558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ltiply 29"/>
          <p:cNvSpPr/>
          <p:nvPr/>
        </p:nvSpPr>
        <p:spPr>
          <a:xfrm>
            <a:off x="4238625" y="3732921"/>
            <a:ext cx="1285875" cy="1068558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/>
          <p:cNvSpPr/>
          <p:nvPr/>
        </p:nvSpPr>
        <p:spPr>
          <a:xfrm>
            <a:off x="6934200" y="1828800"/>
            <a:ext cx="1285875" cy="1068558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y 35"/>
          <p:cNvSpPr/>
          <p:nvPr/>
        </p:nvSpPr>
        <p:spPr>
          <a:xfrm>
            <a:off x="7010400" y="3810000"/>
            <a:ext cx="1285875" cy="1068558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/>
          <p:cNvSpPr/>
          <p:nvPr/>
        </p:nvSpPr>
        <p:spPr>
          <a:xfrm>
            <a:off x="6934200" y="5105400"/>
            <a:ext cx="1285875" cy="1068558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5" grpId="0" animBg="1"/>
      <p:bldP spid="36" grpId="0" animBg="1"/>
      <p:bldP spid="3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Shape Pattern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371600"/>
            <a:ext cx="7467600" cy="312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 smtClean="0"/>
              <a:t>@</a:t>
            </a:r>
            <a:r>
              <a:rPr lang="en-US" i="1" dirty="0" err="1" smtClean="0"/>
              <a:t>StructurePattern</a:t>
            </a:r>
            <a:r>
              <a:rPr lang="en-US" i="1" dirty="0" smtClean="0"/>
              <a:t>(</a:t>
            </a:r>
            <a:r>
              <a:rPr lang="en-US" i="1" dirty="0" err="1" smtClean="0"/>
              <a:t>StructurePatternNames.LINE_PATTERN</a:t>
            </a:r>
            <a:r>
              <a:rPr lang="en-US" i="1" dirty="0" smtClean="0"/>
              <a:t>)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Line {	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getX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setX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getY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setY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getWidth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setWidth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getHeight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setHeight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8200" y="1981200"/>
            <a:ext cx="4191000" cy="2362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7800" y="1371600"/>
            <a:ext cx="2057400" cy="3048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7000" y="1676400"/>
            <a:ext cx="609600" cy="3048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6" name="~PP1601.WAV">
            <a:hlinkClick r:id="" action="ppaction://media"/>
          </p:cNvPr>
          <p:cNvPicPr>
            <a:picLocks noRot="1" noChangeAspect="1"/>
          </p:cNvPicPr>
          <p:nvPr>
            <a:wavAudioFile r:embed="rId2" name="~PP1601.WAV"/>
          </p:nvPr>
        </p:nvPicPr>
        <p:blipFill>
          <a:blip r:embed="rId4" cstate="print"/>
          <a:stretch>
            <a:fillRect/>
          </a:stretch>
        </p:blipFill>
        <p:spPr>
          <a:xfrm>
            <a:off x="8696325" y="6410325"/>
            <a:ext cx="304800" cy="304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90600" y="4114800"/>
            <a:ext cx="6400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Shape patterns built on top of Bean pattern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600" y="4724400"/>
            <a:ext cx="6400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 line/rectangle/textbox/label must have properties describing its bounding box (X, Y, Width, Height) (plus several optional properties.)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0600" y="5715000"/>
            <a:ext cx="6400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 optional annotation explicitly indicates kind of shape.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90600" y="6324600"/>
            <a:ext cx="6400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of type used if annotation missing.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556516"/>
      </p:ext>
    </p:extLst>
  </p:cSld>
  <p:clrMapOvr>
    <a:masterClrMapping/>
  </p:clrMapOvr>
  <p:transition advTm="75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Graphics or Variable-Size Collections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rcRect t="61013" r="50293"/>
          <a:stretch>
            <a:fillRect/>
          </a:stretch>
        </p:blipFill>
        <p:spPr bwMode="auto">
          <a:xfrm>
            <a:off x="540510" y="1348264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 rotWithShape="1">
          <a:blip r:embed="rId4" cstate="print"/>
          <a:srcRect t="65572" r="39077"/>
          <a:stretch/>
        </p:blipFill>
        <p:spPr bwMode="auto">
          <a:xfrm>
            <a:off x="609600" y="3890962"/>
            <a:ext cx="188595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5" cstate="print"/>
          <a:srcRect t="31429"/>
          <a:stretch>
            <a:fillRect/>
          </a:stretch>
        </p:blipFill>
        <p:spPr bwMode="auto">
          <a:xfrm>
            <a:off x="2667000" y="1066800"/>
            <a:ext cx="3095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1371600"/>
            <a:ext cx="1676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Really complex constraints and object composition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3352800"/>
            <a:ext cx="1676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293139"/>
      </p:ext>
    </p:extLst>
  </p:cSld>
  <p:clrMapOvr>
    <a:masterClrMapping/>
  </p:clrMapOvr>
  <p:transition advTm="27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3276600"/>
            <a:ext cx="3352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Language-based UI Generation: </a:t>
            </a:r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04800" y="12954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(Java ) Encapsulated Model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7200" y="52578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+ Controller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448594" y="28948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</p:cNvCxnSpPr>
          <p:nvPr/>
        </p:nvCxnSpPr>
        <p:spPr>
          <a:xfrm rot="5400000">
            <a:off x="1518166" y="4947166"/>
            <a:ext cx="62126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" y="4267200"/>
            <a:ext cx="3352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425483" y="1331742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Optional Specification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4"/>
            <a:endCxn id="8" idx="0"/>
          </p:cNvCxnSpPr>
          <p:nvPr/>
        </p:nvCxnSpPr>
        <p:spPr>
          <a:xfrm flipH="1">
            <a:off x="1828800" y="2550942"/>
            <a:ext cx="3082583" cy="7256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486400" y="2895600"/>
            <a:ext cx="24384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Students write entire model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86400" y="4141590"/>
            <a:ext cx="2438400" cy="887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and controller automatically generated</a:t>
            </a:r>
            <a:endParaRPr lang="en-US" dirty="0"/>
          </a:p>
        </p:txBody>
      </p:sp>
      <p:pic>
        <p:nvPicPr>
          <p:cNvPr id="18" name="~PP1106.WAV">
            <a:hlinkClick r:id="" action="ppaction://media"/>
          </p:cNvPr>
          <p:cNvPicPr>
            <a:picLocks noRot="1" noChangeAspect="1"/>
          </p:cNvPicPr>
          <p:nvPr>
            <a:wavAudioFile r:embed="rId2" name="~PP1106.WAV"/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371494"/>
      </p:ext>
    </p:extLst>
  </p:cSld>
  <p:clrMapOvr>
    <a:masterClrMapping/>
  </p:clrMapOvr>
  <p:transition advTm="384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Graphics or Variable-Size Collections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 cstate="print"/>
          <a:srcRect t="61013" r="50293"/>
          <a:stretch>
            <a:fillRect/>
          </a:stretch>
        </p:blipFill>
        <p:spPr bwMode="auto">
          <a:xfrm>
            <a:off x="540510" y="1348264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 rotWithShape="1">
          <a:blip r:embed="rId4" cstate="print"/>
          <a:srcRect t="65572" r="39077"/>
          <a:stretch/>
        </p:blipFill>
        <p:spPr bwMode="auto">
          <a:xfrm>
            <a:off x="609600" y="3890962"/>
            <a:ext cx="1885950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5" cstate="print"/>
          <a:srcRect t="31429"/>
          <a:stretch>
            <a:fillRect/>
          </a:stretch>
        </p:blipFill>
        <p:spPr bwMode="auto">
          <a:xfrm>
            <a:off x="2667000" y="1066800"/>
            <a:ext cx="3095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1371600"/>
            <a:ext cx="1676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Really complex constraints and object composition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3352800"/>
            <a:ext cx="1676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834800"/>
      </p:ext>
    </p:extLst>
  </p:cSld>
  <p:clrMapOvr>
    <a:masterClrMapping/>
  </p:clrMapOvr>
  <p:transition advTm="27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Shape Pattern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1371600"/>
            <a:ext cx="7467600" cy="3124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 smtClean="0"/>
              <a:t>@</a:t>
            </a:r>
            <a:r>
              <a:rPr lang="en-US" i="1" dirty="0" err="1" smtClean="0"/>
              <a:t>StructurePattern</a:t>
            </a:r>
            <a:r>
              <a:rPr lang="en-US" i="1" dirty="0" smtClean="0"/>
              <a:t>(</a:t>
            </a:r>
            <a:r>
              <a:rPr lang="en-US" i="1" dirty="0" err="1" smtClean="0"/>
              <a:t>StructurePatternNames.LINE_PATTERN</a:t>
            </a:r>
            <a:r>
              <a:rPr lang="en-US" i="1" dirty="0" smtClean="0"/>
              <a:t>)</a:t>
            </a:r>
          </a:p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interface</a:t>
            </a:r>
            <a:r>
              <a:rPr lang="en-US" dirty="0" smtClean="0"/>
              <a:t> Line {	</a:t>
            </a:r>
          </a:p>
          <a:p>
            <a:r>
              <a:rPr lang="en-US" b="1" dirty="0" smtClean="0"/>
              <a:t>    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getX</a:t>
            </a:r>
            <a:r>
              <a:rPr lang="en-US" dirty="0" smtClean="0"/>
              <a:t>(); 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setX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getY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setY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getWidth</a:t>
            </a:r>
            <a:r>
              <a:rPr lang="en-US" dirty="0" smtClean="0"/>
              <a:t>();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setWidth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getHeight</a:t>
            </a:r>
            <a:r>
              <a:rPr lang="en-US" dirty="0" smtClean="0"/>
              <a:t>() ;</a:t>
            </a:r>
          </a:p>
          <a:p>
            <a:r>
              <a:rPr lang="en-US" dirty="0" smtClean="0"/>
              <a:t> 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void</a:t>
            </a:r>
            <a:r>
              <a:rPr lang="en-US" dirty="0" smtClean="0"/>
              <a:t> </a:t>
            </a:r>
            <a:r>
              <a:rPr lang="en-US" dirty="0" err="1" smtClean="0"/>
              <a:t>setHeight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newVal</a:t>
            </a:r>
            <a:r>
              <a:rPr lang="en-US" dirty="0" smtClean="0"/>
              <a:t>);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8200" y="1981200"/>
            <a:ext cx="4191000" cy="2362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57800" y="1371600"/>
            <a:ext cx="2057400" cy="3048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67000" y="1676400"/>
            <a:ext cx="609600" cy="3048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0600" y="4114800"/>
            <a:ext cx="6400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Shape patterns built on top of Bean pattern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0600" y="4724400"/>
            <a:ext cx="6400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 line/rectangle/textbox/label must have properties describing its bounding box (X, Y, Width, Height) (plus several optional properties.)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0600" y="5715000"/>
            <a:ext cx="6400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 optional annotation explicitly indicates kind of shape.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90600" y="6324600"/>
            <a:ext cx="64008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of type used if annotation missing.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984598"/>
      </p:ext>
    </p:extLst>
  </p:cSld>
  <p:clrMapOvr>
    <a:masterClrMapping/>
  </p:clrMapOvr>
  <p:transition advTm="75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Named Spinner</a:t>
            </a:r>
            <a:endParaRPr lang="en-US" dirty="0"/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430337"/>
            <a:ext cx="4648200" cy="38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ight Arrow 19"/>
          <p:cNvSpPr/>
          <p:nvPr/>
        </p:nvSpPr>
        <p:spPr>
          <a:xfrm rot="10139127" flipV="1">
            <a:off x="5909694" y="2987883"/>
            <a:ext cx="2796545" cy="71236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Data type behind spinner?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28700"/>
            <a:ext cx="441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829822"/>
      </p:ext>
    </p:extLst>
  </p:cSld>
  <p:clrMapOvr>
    <a:masterClrMapping/>
  </p:clrMapOvr>
  <p:transition advTm="35061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Encouraging </a:t>
            </a:r>
            <a:r>
              <a:rPr lang="en-US" dirty="0" err="1" smtClean="0"/>
              <a:t>Enums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1447800"/>
            <a:ext cx="7162800" cy="20313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BMIClassification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 </a:t>
            </a:r>
          </a:p>
          <a:p>
            <a:pPr lvl="2"/>
            <a:r>
              <a:rPr lang="en-US" i="1" dirty="0" smtClean="0">
                <a:solidFill>
                  <a:srgbClr val="0000C0"/>
                </a:solidFill>
                <a:latin typeface="Courier New"/>
              </a:rPr>
              <a:t>UNDER_WEIGHT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pPr lvl="2"/>
            <a:r>
              <a:rPr lang="en-US" i="1" dirty="0" smtClean="0">
                <a:solidFill>
                  <a:srgbClr val="0000C0"/>
                </a:solidFill>
                <a:latin typeface="Courier New"/>
              </a:rPr>
              <a:t>NORMAL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pPr lvl="2"/>
            <a:r>
              <a:rPr lang="en-US" i="1" dirty="0" smtClean="0">
                <a:solidFill>
                  <a:srgbClr val="0000C0"/>
                </a:solidFill>
                <a:latin typeface="Courier New"/>
              </a:rPr>
              <a:t>OVER_WEIGHT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pPr lvl="2"/>
            <a:r>
              <a:rPr lang="en-US" i="1" dirty="0" smtClean="0">
                <a:solidFill>
                  <a:srgbClr val="0000C0"/>
                </a:solidFill>
                <a:latin typeface="Courier New"/>
              </a:rPr>
              <a:t>OBESE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pPr lvl="2"/>
            <a:r>
              <a:rPr lang="en-US" i="1" dirty="0" smtClean="0">
                <a:solidFill>
                  <a:srgbClr val="0000C0"/>
                </a:solidFill>
                <a:latin typeface="Courier New"/>
              </a:rPr>
              <a:t>EXTREMELY_OBESE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2115" y="3657600"/>
            <a:ext cx="7162800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BMIClassification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getBMIClassification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 {…}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4651094"/>
            <a:ext cx="5606487" cy="6327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encourages students to use </a:t>
            </a:r>
            <a:r>
              <a:rPr lang="en-US" dirty="0" err="1" smtClean="0"/>
              <a:t>enums</a:t>
            </a:r>
            <a:r>
              <a:rPr lang="en-US" dirty="0" smtClean="0"/>
              <a:t> rather than </a:t>
            </a:r>
            <a:r>
              <a:rPr lang="en-US" dirty="0" err="1" smtClean="0"/>
              <a:t>ints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00200" y="5715000"/>
            <a:ext cx="5606487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 user-interface makes it clear if students have used </a:t>
            </a:r>
            <a:r>
              <a:rPr lang="en-US" dirty="0" err="1" smtClean="0"/>
              <a:t>enums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68031"/>
      </p:ext>
    </p:extLst>
  </p:cSld>
  <p:clrMapOvr>
    <a:masterClrMapping/>
  </p:clrMapOvr>
  <p:transition advTm="41271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3276600"/>
            <a:ext cx="3352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04800" y="12954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(Java ) Encapsulated Model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7200" y="52578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+ Controller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448594" y="28948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7" idx="2"/>
          </p:cNvCxnSpPr>
          <p:nvPr/>
        </p:nvCxnSpPr>
        <p:spPr>
          <a:xfrm rot="5400000">
            <a:off x="1518166" y="4947166"/>
            <a:ext cx="62126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" y="4267200"/>
            <a:ext cx="3352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425483" y="1331742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Optional Specification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H="1">
            <a:off x="1828800" y="2514600"/>
            <a:ext cx="3082584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657600" y="3124200"/>
            <a:ext cx="22860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Library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57600" y="3581400"/>
            <a:ext cx="2286000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special  language or  application/ programming environment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657600" y="5029200"/>
            <a:ext cx="2286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Entire model created by student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324600" y="1219200"/>
            <a:ext cx="2362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 is possible to teach certain concepts more effectively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341772" y="4419600"/>
            <a:ext cx="2362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Composite objects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324600" y="4876800"/>
            <a:ext cx="2362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Programming conventions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341772" y="5562600"/>
            <a:ext cx="2362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Annotations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324600" y="2590800"/>
            <a:ext cx="23622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Separation of model from view and controller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324600" y="3505200"/>
            <a:ext cx="2362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Preconditions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657600" y="2590800"/>
            <a:ext cx="22860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I/O Required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657600" y="5867400"/>
            <a:ext cx="22860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and controller generated from model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324600" y="3962400"/>
            <a:ext cx="2362200" cy="381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Polymorphism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324600" y="6096000"/>
            <a:ext cx="2362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Meta circularity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71494"/>
      </p:ext>
    </p:extLst>
  </p:cSld>
  <p:clrMapOvr>
    <a:masterClrMapping/>
  </p:clrMapOvr>
  <p:transition advTm="72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26" grpId="0" animBg="1"/>
      <p:bldP spid="2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Separation of model from view and controller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Invocation in Example</a:t>
            </a:r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2180"/>
            <a:ext cx="4572000" cy="492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rot="10139127" flipV="1">
            <a:off x="4298701" y="1320907"/>
            <a:ext cx="2707093" cy="488447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Class Name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0139127" flipV="1">
            <a:off x="4974727" y="1971639"/>
            <a:ext cx="2707093" cy="488447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 smtClean="0"/>
              <a:t>Method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6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76200" y="2332910"/>
            <a:ext cx="6858000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i="1" dirty="0" smtClean="0"/>
              <a:t>@</a:t>
            </a:r>
            <a:r>
              <a:rPr lang="en-US" i="1" dirty="0" err="1" smtClean="0"/>
              <a:t>StructurePattern</a:t>
            </a:r>
            <a:r>
              <a:rPr lang="en-US" i="1" dirty="0" smtClean="0"/>
              <a:t>(</a:t>
            </a:r>
            <a:r>
              <a:rPr lang="en-US" i="1" dirty="0" err="1" smtClean="0"/>
              <a:t>StructurePatternNames.LIST_PATTERN</a:t>
            </a:r>
            <a:r>
              <a:rPr lang="en-US" i="1" dirty="0" smtClean="0"/>
              <a:t>) </a:t>
            </a:r>
          </a:p>
          <a:p>
            <a:r>
              <a:rPr lang="en-US" b="1" dirty="0" smtClean="0">
                <a:solidFill>
                  <a:sysClr val="windowText" lastClr="000000"/>
                </a:solidFill>
              </a:rPr>
              <a:t>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interface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C </a:t>
            </a:r>
            <a:r>
              <a:rPr lang="en-US" dirty="0">
                <a:solidFill>
                  <a:sysClr val="windowText" lastClr="000000"/>
                </a:solidFill>
              </a:rPr>
              <a:t>{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void</a:t>
            </a:r>
            <a:r>
              <a:rPr lang="en-US" dirty="0">
                <a:solidFill>
                  <a:sysClr val="windowText" lastClr="000000"/>
                </a:solidFill>
              </a:rPr>
              <a:t> add (T t);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T get (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index); </a:t>
            </a:r>
          </a:p>
          <a:p>
            <a:pPr lvl="1" algn="l"/>
            <a:r>
              <a:rPr lang="en-US" dirty="0">
                <a:solidFill>
                  <a:sysClr val="windowText" lastClr="000000"/>
                </a:solidFill>
              </a:rPr>
              <a:t>    	</a:t>
            </a:r>
            <a:r>
              <a:rPr lang="en-US" b="1" dirty="0">
                <a:solidFill>
                  <a:sysClr val="windowText" lastClr="000000"/>
                </a:solidFill>
              </a:rPr>
              <a:t>public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</a:rPr>
              <a:t>int</a:t>
            </a:r>
            <a:r>
              <a:rPr lang="en-US" dirty="0">
                <a:solidFill>
                  <a:sysClr val="windowText" lastClr="000000"/>
                </a:solidFill>
              </a:rPr>
              <a:t> size</a:t>
            </a:r>
            <a:r>
              <a:rPr lang="en-US" dirty="0" smtClean="0">
                <a:solidFill>
                  <a:sysClr val="windowText" lastClr="000000"/>
                </a:solidFill>
              </a:rPr>
              <a:t>();</a:t>
            </a:r>
          </a:p>
          <a:p>
            <a:pPr lvl="1"/>
            <a:r>
              <a:rPr lang="en-US" b="1" dirty="0" smtClean="0">
                <a:solidFill>
                  <a:sysClr val="windowText" lastClr="000000"/>
                </a:solidFill>
              </a:rPr>
              <a:t>	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smtClean="0">
                <a:solidFill>
                  <a:sysClr val="windowText" lastClr="000000"/>
                </a:solidFill>
              </a:rPr>
              <a:t>set (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 T 2);</a:t>
            </a:r>
          </a:p>
          <a:p>
            <a:pPr lvl="1"/>
            <a:r>
              <a:rPr lang="en-US" b="1" dirty="0" smtClean="0">
                <a:solidFill>
                  <a:sysClr val="windowText" lastClr="000000"/>
                </a:solidFill>
              </a:rPr>
              <a:t>	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smtClean="0">
                <a:solidFill>
                  <a:sysClr val="windowText" lastClr="000000"/>
                </a:solidFill>
              </a:rPr>
              <a:t>remove(</a:t>
            </a:r>
            <a:r>
              <a:rPr lang="en-US" b="1" dirty="0" err="1" smtClean="0">
                <a:solidFill>
                  <a:sysClr val="windowText" lastClr="000000"/>
                </a:solidFill>
              </a:rPr>
              <a:t>int</a:t>
            </a:r>
            <a:r>
              <a:rPr lang="en-US" dirty="0" smtClean="0">
                <a:solidFill>
                  <a:sysClr val="windowText" lastClr="000000"/>
                </a:solidFill>
              </a:rPr>
              <a:t> index);</a:t>
            </a:r>
          </a:p>
          <a:p>
            <a:pPr lvl="1"/>
            <a:r>
              <a:rPr lang="en-US" b="1" dirty="0" smtClean="0">
                <a:solidFill>
                  <a:sysClr val="windowText" lastClr="000000"/>
                </a:solidFill>
              </a:rPr>
              <a:t>	public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b="1" dirty="0" smtClean="0">
                <a:solidFill>
                  <a:sysClr val="windowText" lastClr="000000"/>
                </a:solidFill>
              </a:rPr>
              <a:t>Any </a:t>
            </a:r>
            <a:r>
              <a:rPr lang="en-US" dirty="0" smtClean="0">
                <a:solidFill>
                  <a:sysClr val="windowText" lastClr="000000"/>
                </a:solidFill>
              </a:rPr>
              <a:t>remove(T </a:t>
            </a:r>
            <a:r>
              <a:rPr lang="en-US" dirty="0" err="1" smtClean="0">
                <a:solidFill>
                  <a:sysClr val="windowText" lastClr="000000"/>
                </a:solidFill>
              </a:rPr>
              <a:t>t</a:t>
            </a:r>
            <a:r>
              <a:rPr lang="en-US" dirty="0" smtClean="0">
                <a:solidFill>
                  <a:sysClr val="windowText" lastClr="000000"/>
                </a:solidFill>
              </a:rPr>
              <a:t>);</a:t>
            </a:r>
          </a:p>
          <a:p>
            <a:pPr lvl="1"/>
            <a:r>
              <a:rPr lang="en-US" dirty="0" smtClean="0">
                <a:solidFill>
                  <a:sysClr val="windowText" lastClr="000000"/>
                </a:solidFill>
              </a:rPr>
              <a:t>	…</a:t>
            </a:r>
            <a:endParaRPr lang="en-US" dirty="0">
              <a:solidFill>
                <a:sysClr val="windowText" lastClr="000000"/>
              </a:solidFill>
            </a:endParaRPr>
          </a:p>
          <a:p>
            <a:pPr algn="l"/>
            <a:r>
              <a:rPr lang="en-US" dirty="0">
                <a:solidFill>
                  <a:sysClr val="windowText" lastClr="000000"/>
                </a:solidFill>
              </a:rPr>
              <a:t>}</a:t>
            </a:r>
          </a:p>
        </p:txBody>
      </p:sp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915400" cy="762000"/>
          </a:xfrm>
        </p:spPr>
        <p:txBody>
          <a:bodyPr/>
          <a:lstStyle/>
          <a:p>
            <a:r>
              <a:rPr lang="en-US" dirty="0" smtClean="0"/>
              <a:t>Patterns for </a:t>
            </a:r>
            <a:r>
              <a:rPr lang="en-US" dirty="0"/>
              <a:t>Variable-Sized Collection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76400" y="3429000"/>
            <a:ext cx="1855788" cy="2198688"/>
            <a:chOff x="1680" y="2304"/>
            <a:chExt cx="1169" cy="1385"/>
          </a:xfrm>
        </p:grpSpPr>
        <p:sp>
          <p:nvSpPr>
            <p:cNvPr id="437255" name="Line 7"/>
            <p:cNvSpPr>
              <a:spLocks noChangeShapeType="1"/>
            </p:cNvSpPr>
            <p:nvPr/>
          </p:nvSpPr>
          <p:spPr bwMode="auto">
            <a:xfrm flipH="1" flipV="1">
              <a:off x="1920" y="2304"/>
              <a:ext cx="336" cy="100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6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1169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Arbitrary Type.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590575" y="3504135"/>
            <a:ext cx="3353025" cy="2133600"/>
            <a:chOff x="2301" y="2400"/>
            <a:chExt cx="1986" cy="1001"/>
          </a:xfrm>
        </p:grpSpPr>
        <p:sp>
          <p:nvSpPr>
            <p:cNvPr id="437258" name="Line 10"/>
            <p:cNvSpPr>
              <a:spLocks noChangeShapeType="1"/>
            </p:cNvSpPr>
            <p:nvPr/>
          </p:nvSpPr>
          <p:spPr bwMode="auto">
            <a:xfrm flipH="1" flipV="1">
              <a:off x="2617" y="2400"/>
              <a:ext cx="839" cy="768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9" name="Line 11"/>
            <p:cNvSpPr>
              <a:spLocks noChangeShapeType="1"/>
            </p:cNvSpPr>
            <p:nvPr/>
          </p:nvSpPr>
          <p:spPr bwMode="auto">
            <a:xfrm flipH="1" flipV="1">
              <a:off x="2301" y="2508"/>
              <a:ext cx="1155" cy="66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60" name="Text Box 12"/>
            <p:cNvSpPr txBox="1">
              <a:spLocks noChangeArrowheads="1"/>
            </p:cNvSpPr>
            <p:nvPr/>
          </p:nvSpPr>
          <p:spPr bwMode="auto">
            <a:xfrm>
              <a:off x="3216" y="3168"/>
              <a:ext cx="1071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Read methods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962402" y="1295400"/>
            <a:ext cx="4506918" cy="1828800"/>
            <a:chOff x="2496" y="912"/>
            <a:chExt cx="2839" cy="1152"/>
          </a:xfrm>
        </p:grpSpPr>
        <p:sp>
          <p:nvSpPr>
            <p:cNvPr id="437262" name="Line 14"/>
            <p:cNvSpPr>
              <a:spLocks noChangeShapeType="1"/>
            </p:cNvSpPr>
            <p:nvPr/>
          </p:nvSpPr>
          <p:spPr bwMode="auto">
            <a:xfrm flipH="1">
              <a:off x="2496" y="1152"/>
              <a:ext cx="1248" cy="91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63" name="Text Box 15"/>
            <p:cNvSpPr txBox="1">
              <a:spLocks noChangeArrowheads="1"/>
            </p:cNvSpPr>
            <p:nvPr/>
          </p:nvSpPr>
          <p:spPr bwMode="auto">
            <a:xfrm>
              <a:off x="3541" y="912"/>
              <a:ext cx="1794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ysClr val="windowText" lastClr="000000"/>
                  </a:solidFill>
                </a:rPr>
                <a:t>Write </a:t>
              </a:r>
              <a:r>
                <a:rPr lang="en-US" dirty="0" smtClean="0">
                  <a:solidFill>
                    <a:sysClr val="windowText" lastClr="000000"/>
                  </a:solidFill>
                </a:rPr>
                <a:t>methods (optional)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477000" y="5181600"/>
            <a:ext cx="1981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Pattern based on List </a:t>
            </a:r>
            <a:endParaRPr lang="en-US" dirty="0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3810000" y="1676400"/>
            <a:ext cx="2133600" cy="23622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4114800" y="1676400"/>
            <a:ext cx="1828800" cy="25908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33400" y="4038600"/>
            <a:ext cx="4702184" cy="2046288"/>
            <a:chOff x="1680" y="2400"/>
            <a:chExt cx="2962" cy="1289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V="1">
              <a:off x="2256" y="2400"/>
              <a:ext cx="384" cy="912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1680" y="3456"/>
              <a:ext cx="2962" cy="2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ysClr val="windowText" lastClr="000000"/>
                  </a:solidFill>
                </a:rPr>
                <a:t>Unconstrained Type (void or T in practice)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" name="Line 14"/>
          <p:cNvSpPr>
            <a:spLocks noChangeShapeType="1"/>
          </p:cNvSpPr>
          <p:nvPr/>
        </p:nvSpPr>
        <p:spPr bwMode="auto">
          <a:xfrm flipH="1">
            <a:off x="3810000" y="1676400"/>
            <a:ext cx="2133600" cy="28956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477000" y="5943600"/>
            <a:ext cx="19812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Another Pattern based on List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56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0" grpId="0" animBg="1"/>
      <p:bldP spid="2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Tale of Two Courses: Abstractions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19284" y="1066800"/>
            <a:ext cx="1172782" cy="4668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 1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419600" y="1066264"/>
            <a:ext cx="1181368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 2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09683" y="1828800"/>
            <a:ext cx="3334771" cy="457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Prereq</a:t>
            </a:r>
            <a:r>
              <a:rPr lang="en-US" dirty="0" smtClean="0"/>
              <a:t>: None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638682" y="1867435"/>
            <a:ext cx="3524117" cy="11558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Prereq</a:t>
            </a:r>
            <a:r>
              <a:rPr lang="en-US" dirty="0" smtClean="0"/>
              <a:t>: Primitive Types, Array, Function, Conditional, Loops, I/O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09683" y="3200400"/>
            <a:ext cx="3334772" cy="115587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Types, Array, Function, Conditional, Loops, I/O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83335" y="4489358"/>
            <a:ext cx="6879464" cy="81673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Objects, Interfaces, Composition,  Observer,  Model View Controller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638684" y="5486400"/>
            <a:ext cx="3543032" cy="12954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Inheritance, Delegation,  Exceptions,  Preconditions, Generics, Iterators, Command Objects,  Undo/redo, Threads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436619" y="3200400"/>
            <a:ext cx="2250181" cy="914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Serious Programming!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12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with Encapsulated State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3276600"/>
            <a:ext cx="335280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04800" y="12954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(Java ) Encapsulated Model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7200" y="5257800"/>
            <a:ext cx="2971800" cy="1219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View + Controller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>
            <a:off x="1448594" y="2894806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8" idx="2"/>
          </p:cNvCxnSpPr>
          <p:nvPr/>
        </p:nvCxnSpPr>
        <p:spPr>
          <a:xfrm rot="5400000">
            <a:off x="1518166" y="4947166"/>
            <a:ext cx="62126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" y="4267200"/>
            <a:ext cx="3352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Toolkit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99904" y="3276600"/>
            <a:ext cx="3657600" cy="7239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Private variables cannot be accessed by </a:t>
            </a:r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604197" y="1540099"/>
            <a:ext cx="3657600" cy="8221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Encapsulated model cannot define public variables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0" y="4349021"/>
            <a:ext cx="3657600" cy="13169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Application-specific view and controllers can interpret methods of  application-specific model to extract &amp; change state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0" y="5867400"/>
            <a:ext cx="3657600" cy="8744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ObjectEditor</a:t>
            </a:r>
            <a:r>
              <a:rPr lang="en-US" dirty="0" smtClean="0"/>
              <a:t> assumes programing  conventions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66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 Courses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19284" y="1066800"/>
            <a:ext cx="1172782" cy="46686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 1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419600" y="1066264"/>
            <a:ext cx="1181368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 </a:t>
            </a:r>
            <a:r>
              <a:rPr lang="en-US" dirty="0"/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9683" y="1828800"/>
            <a:ext cx="3334771" cy="457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Prereq</a:t>
            </a:r>
            <a:r>
              <a:rPr lang="en-US" dirty="0" smtClean="0"/>
              <a:t>: None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638682" y="1867435"/>
            <a:ext cx="3524117" cy="115587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Prereq</a:t>
            </a:r>
            <a:r>
              <a:rPr lang="en-US" dirty="0" smtClean="0"/>
              <a:t>: Primitive Types, Array, Function, Conditional, Loops, I/O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09683" y="3200400"/>
            <a:ext cx="3334772" cy="115587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Types, Array, Function, Conditional, Loops, I/O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83335" y="4489358"/>
            <a:ext cx="6879464" cy="81673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Objects, Interfaces, Composition,  Observer,  Model View Controller, Animation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638684" y="5486400"/>
            <a:ext cx="3543032" cy="12954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Inheritance, Delegation,  Exceptions,  Preconditions, Generics, Iterators, Command Objects,  Undo/redo, Threads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629400" y="3200400"/>
            <a:ext cx="1981200" cy="8876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influenced by </a:t>
            </a:r>
            <a:r>
              <a:rPr lang="en-US" dirty="0" err="1" smtClean="0"/>
              <a:t>ObjectEditor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2" name="~PP778.WAV">
            <a:hlinkClick r:id="" action="ppaction://media"/>
          </p:cNvPr>
          <p:cNvPicPr>
            <a:picLocks noRot="1" noChangeAspect="1"/>
          </p:cNvPicPr>
          <p:nvPr>
            <a:wavAudioFile r:embed="rId2" name="~PP778.WAV"/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8412736"/>
      </p:ext>
    </p:extLst>
  </p:cSld>
  <p:clrMapOvr>
    <a:masterClrMapping/>
  </p:clrMapOvr>
  <p:transition advTm="36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5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Constructors vs. Patterns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56704" y="2704563"/>
            <a:ext cx="1676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Record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2743200"/>
            <a:ext cx="1676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009104" y="1709684"/>
            <a:ext cx="1371600" cy="72871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Conventional Language</a:t>
            </a:r>
            <a:endParaRPr lang="en-US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4569854" y="1712194"/>
            <a:ext cx="1477850" cy="72620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Object-Oriented Language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1856704" y="3886200"/>
            <a:ext cx="1676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 Length Sequence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69854" y="3907665"/>
            <a:ext cx="1676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List Pattern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67436" y="5029200"/>
            <a:ext cx="1676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Table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0" y="5029200"/>
            <a:ext cx="1676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Table Pattern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00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 Problem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066800"/>
            <a:ext cx="7579489" cy="5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Teaching programming is difficult.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1" y="1752600"/>
            <a:ext cx="7592028" cy="5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Teaching object-oriented programming is </a:t>
            </a:r>
            <a:r>
              <a:rPr lang="en-US" dirty="0" smtClean="0"/>
              <a:t> particularly difficult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438400"/>
            <a:ext cx="6982428" cy="59416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Benefits of O-O programming  occur only in large projects.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1" y="3331669"/>
            <a:ext cx="7592028" cy="5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Programming is exciting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1001" y="4017469"/>
            <a:ext cx="7592028" cy="5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Any computer scientist should be able to teach it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779469"/>
            <a:ext cx="2016890" cy="1392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381000" y="4779469"/>
            <a:ext cx="5374512" cy="5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 field with probably largest number of books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1001" y="6187633"/>
            <a:ext cx="7592028" cy="594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Yet few CS professors  volunteer to teach programming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V="1">
            <a:off x="215194" y="4755524"/>
            <a:ext cx="7772400" cy="139273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72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Bean Pattern in Examples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b="68377"/>
          <a:stretch/>
        </p:blipFill>
        <p:spPr bwMode="auto">
          <a:xfrm>
            <a:off x="914400" y="1303985"/>
            <a:ext cx="6891464" cy="204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57600"/>
            <a:ext cx="481263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41415" y="6309575"/>
            <a:ext cx="5073316" cy="5173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 = Programmer-Defined Records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158625"/>
      </p:ext>
    </p:extLst>
  </p:cSld>
  <p:clrMapOvr>
    <a:masterClrMapping/>
  </p:clrMapOvr>
  <p:transition advTm="8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is Programming Exciting?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762000" y="4038600"/>
            <a:ext cx="2057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Applications</a:t>
            </a:r>
          </a:p>
        </p:txBody>
      </p:sp>
      <p:sp>
        <p:nvSpPr>
          <p:cNvPr id="98308" name="AutoShape 4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0" name="AutoShape 6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2" name="AutoShape 8" descr="data:image/jpeg;base64,/9j/4AAQSkZJRgABAQAAAQABAAD/2wBDAAkGBwgHBgkIBwgKCgkLDRYPDQwMDRsUFRAWIB0iIiAdHx8kKDQsJCYxJx8fLT0tMTU3Ojo6Iys/RD84QzQ5Ojf/2wBDAQoKCg0MDRoPDxo3JR8lNzc3Nzc3Nzc3Nzc3Nzc3Nzc3Nzc3Nzc3Nzc3Nzc3Nzc3Nzc3Nzc3Nzc3Nzc3Nzc3Nzf/wAARCACgAKADASIAAhEBAxEB/8QAHAABAQACAwEBAAAAAAAAAAAAAAUGBwEDBAgC/8QAQhAAAQIDBAUGCggHAQAAAAAAAAECAwQFBhE2dBUWVZGTBxITIVJTMTVBUXFyc7HC0RQXIjNhwdLhMjRCVKGio5L/xAAZAQEAAwEBAAAAAAAAAAAAAAAAAgMEAQX/xAAmEQACAgEEAwACAgMAAAAAAAAAAQIDERIxMlEEEyEiMxRhQWJx/9oADAMBAAIRAxEAPwDKbe21mZCddS6Q9Ib2InTRrr1RV/pb8zCNZ69tec4otdiiq5l5JPWpqgoL4Y5zbZW1nr215zijWivbXnOKSAW+uHRDUyvrPXtrznFGs9e2vOcUkgeuHQ1SK2s9e2vOcUaz17a85xSQB64dDUyvrPXtrznFGtFe2vOcUkAeuHQ1Mr6z17a85xRrPXtrznFJByPXDoapFbWevbXnOKNZ69tec4pJA9cOhqkVtZ69tec4o1nr215zikkD1w6GqRW1nr215zijWevbXnOKSQPXDoapFbWevbXnOKZvYK2kzPzraZVnJEe9F6GPdcqr5l+ZrIrWSxRS8ywrtpg4P4ThNpi12KKrmXkkrWuxRVcy8kllfBEJbsAAmcAAAAAAAAAAAABwXbM2Xn7Qxl+jokOXYtz470+yn4J51NnUiwVDp7WrFgfTIqeF8frS/wBXwGezyYVvBZCuUjSqIrluRL18yHPMf2XXeg+i4MjKQGo2DKwYaJ4EZDRDsWBCXwwmf+UKP5v+pZ6P7Pm9erw9RwfQ8/ISb5WMr5WA5UY5euGi+T0Hzy7+JV/FS+i/25+FdkNAK1kcUUrMsJBXsjiilZlhbZwZCO6FrsT1XMuJJWtdiiq5l5JFfBCW7AAJnAAAAAAAAAAUbO0mJW6xLyEJbke697uy1PCpONkcj8m1VqE85PtJzYLV/wAr8JTdPRBsnBZlg2FTpGXp0nClJSGkODDS5rU/P8T1AKp4+c/WbQcmN2ltjTaBESBH6SLMqnO6KGnWiedVXqQx761JXyUuPxW/IsjTZJZSIOcVuzPKgt0hMr5oT/cp85GzJvlOlpiVjQdGR0WJDc2/pW9V6XeY1mbvErlDOpFF0lLGAV7I4opWZYSStZHFFLzLDTZwZVHdC12KKrmXkkrWuxRVcy8kivghLdgAEzgAAAAAAAAANr8kHiSezfwNNUG1+SDxJPZv4Gmby/1FtPMz1AqBPAFPKNZoe3D3RLWVNXreqRuanoREQhlq2mK6p7dfchEPaq4Iwy3OTg5BYRBWsjiil5lhIK9kcUUrMsIWcGdjuha7FFVzLiQV7XYoquZeSRXwQluwACZwAAAAAAFqzFmZq0kSYZKR4MJYCNc7pb+u+/wXIvmIhsbkd/mqp7OH73FN8nCDaJwinLDPJ9V1W/vpLe/9JmlhrOzNnafMS81FhRXRY/SIsK+67monlRPMZMcnmTvnNYkao1xi8o4CocgqJmtK/wAnlSqdam56FNyjIceIrmtfzr0T8eon/VdVv76S/wB/0m2lQXF68mxLCZW6ov8AwakicmFVYxzlnpK5EvX+P9Jgzk5rlRfIt3UfRtQdzJGYd5oTl/wp85X39Zs8W2dmdRTbBR2BWsjiil5lhJK1kcUUrMsNFnBlUd0LXYoquZeSSta7FFVzLySK+CEt2AATOAAAAAAHBsbkd/mqp7OH73GuijR65UaK+K6mzHQrFREf9lHXong8PpKroOcHFE4S0yyz6DOTR2vlpNof8mfI2FycVmfrNKmo1Sj9LEZMcxq81EuTmtXyek82zx51x1M0xtUnhGXHJwFKCw5ODUdqLY16RtBPSsrO8yDCiq1jejatybiXr5aTaH/JvyNUfEm1lFTuing3FXH8yjTz+zLxF/1U+eEMhmbaWgmpeLLx57nQorFY9vRtS9FS5U8Bjxr8emVaeSmyalsclayOKKVmWEkrWRxRS8ywus4Mrjuha7FFVzLySVrXYoquZeSRXwQluwACZwAAAAAAAAAG1+SDxHPZv4GmqDa/JB4kns38DTL5f6i2nmZ6AgU8s1mhbaYrqnt19yEUtW0xXU/br7kIp7VfBGGW7AALCIK1kcUUrMsJJWsjiil5lhCzgzsd0LXYoqmZeSSta7FFUzLydLSz5lzmsVqKiX9Yh8gjr3Z1A92i4/bh71Gio/bZv/Y7qRzDPCD26Lj9uHvU50VH7cPf+w1LsYZ4Qe7Rcftw9/7DRcftw96jUuxhnhB7tFR+2zevyGi4/bh71GpdjDPCbX5IPEk9m/gaa10XH7cPeptDkpl3y9GnWvVqqs1f1eo0zeU06yypfkZugAU8w1mhbaYrqft19yEUyW19PixbT1KI1zER0ZV61JGi43aZvPZrktCMMl9PCD3aLjdpm9RouP22b1J6kcwzwlayOKKXmWE6ZlnyzmterVVUv6ijZHE9KzLDk+DC3QtdiiqZl500b7yJ6p3WuxRVMy86aN97E9UjH9a/4dfIqgAgSAAAAAAAAABsHk48VzWY+Bpr42DyceK5rMfC0o8jgWV8jLkCgHnmg1HafEE/7VSYVLT4gn/aqSz1YcUZJbgAEjhKrP3kP1fzO6yOKKXmWe86az95D9U7rI4opeZYTf62RXJC12KKrmXk+UmXSznK1qOvS7rNj2+sXMz866qUhiRIj0TpoN9yqqf1N+RhGrFe2ROcIhVbCUF9JTjJSOnS0Tum71GlYndN3qd2q9d2ROcIar13ZE5wiea+yP06dKxO6bvUaVid03ep3ar13ZE5whqvXdkTnCGa+x9OnSsTum71GlYndN3qd2q9d2ROcIar13ZE5whmvsfTp0rE7pu9RpWJ3Td6ndqvXdkTnCGq9d2ROcIZr7H06dKxO6bvUuUG3U1RZaJAhSUGIkSJz1Vz3Jd1In5EnVeu7InOENWK9sic4SnJKqSw8HU5J/DKfrTntmy3EcPrTn9my3EcYtqxXtkTnDUasV7ZE5wiv1Uf0S12H6qNoI0/PRpp8CG10V3OVrVVUQ8+lYndN3qd2rFe2ROcIar13ZE5wi1OtLGUQ/I6dKxO6bvUaVid03ep3ar13ZE5whqvXdkTnCGa+0PyJ83MumXNVzUbzUu6ihZHFFKzLBqvXtkTnCM3sFYuakJ1tTq7EhxGIvQwb71RV8q+b0ELbYRg/pKMW2f/2Q=="/>
          <p:cNvSpPr>
            <a:spLocks noChangeAspect="1" noChangeArrowheads="1"/>
          </p:cNvSpPr>
          <p:nvPr/>
        </p:nvSpPr>
        <p:spPr bwMode="auto">
          <a:xfrm>
            <a:off x="63500" y="-744538"/>
            <a:ext cx="1524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14" name="Picture 10" descr="http://t2.gstatic.com/images?q=tbn:ANd9GcQT8d8nO14PpcKO3X2DrAwEIBFwzlEntQAOGaoDUYPEvvZ0sW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876800"/>
            <a:ext cx="1371600" cy="517161"/>
          </a:xfrm>
          <a:prstGeom prst="rect">
            <a:avLst/>
          </a:prstGeom>
          <a:noFill/>
        </p:spPr>
      </p:pic>
      <p:sp>
        <p:nvSpPr>
          <p:cNvPr id="98316" name="AutoShape 12" descr="data:image/jpeg;base64,/9j/4AAQSkZJRgABAQAAAQABAAD/2wCEAAkGBg8MDA4NDQ0QDA8OEA8PDQ0NEBANDgwNFBEVFBUQEhIXHCcfGBkjGRISHzsgIycpLCwsFR4xNTAqNSYrLCkBCQoKDgwOGg8PGDUcHB4qKzApKSkpNSkpLywpKSosKSkpKSwpKS8pLCkpKSkpLCkpKSwpKSopKSkpKS0qKSkpLv/AABEIAOEA4QMBIgACEQEDEQH/xAAcAAABBQEBAQAAAAAAAAAAAAAAAQIFBgcEAwj/xABLEAACAQIBAhAKCQIGAgMAAAAAAQIDEQQFUgYSFBYhMTJRYXFykZKhsdEHEyIzNUFzssHCFSM0QlNidIGT0uEXJCWCg6JU8ENEY//EABoBAAIDAQEAAAAAAAAAAAAAAAAEAQMFAgb/xAAtEQABAwEGBQMFAQEAAAAAAAAAAQIDEQQTITEycRJBUVKBFEJhBTORscEiI//aAAwDAQACEQMRAD8A3EAAAARs4MsZbp4OGmn5Upbimt1LuXCUfKGWsRjZWlJ6X1UobEEuHf42XxQOkxyQrfIjS64nRHhaTtKtGTXqp3qP/qcb0aYXeqP/AGLvKnSyW/vytwR2es91k6mt98b7hn08SZrUpvXqWXXrht6r0F3hr1w29V6C7yt6gp5vXLvDUFPN65d5NzF8hePLJr1w29V6C7w164beq9Bd5W9QU83rl3hqCnm9cu8LmL5C8eWTXrht6r0F3hr1w29V6C7yt6gp5vXLvDUFPN65d4XMXyF48smvXDb1XoLvDXrht6r0F3lb1BTzeuXeGoKeb1y7wuYvkLx5ZNeuG3qvQXeGvXDb1XoLvK3qCnm9cu8NQU83rl3hcxfIXjyya9cNvVegu8NeuG3qvQXeVvUFPN65d4agp5vXLvC5i+QvHlk164beq9Bd4a9cNvVegu8reoKeb1y7w1BTzeuXeFzF8hePLJr1w29V6C7w164beq9Bd5W9QU83rl3hqCnm9cu8LmL5C8eWVaNML/8AouFwXwZ3YXL+GrO0K0bvajK8G+JStcpUsm03taZcTOetkyS3D03A9hkenjXJaBevQ00DOsmaIq+DlpbucFt0ql9hfle3Hs4C85MyrTxdPxlJ8EovdQlvNC0sDo8c0LmSI47AACgsAAAAA5MqZRjhaM6s/urYj65Se1FHWUTRvlJzrxoJ+TTWmkt+cu5e8y2GO8eiHD3cLakRWr1MZXc5u8pbLf3YR3lwIkqFGNNWiuN+tvfZ44Gh4uCuvKlsy+CPLKGO0nkR3T23mrvNNcV4UyFEwxU98Rjo09jdSzV6uPeOCplSo9q0VwK752cVwuWIxEOFcp0PG1M+XOGrKmfLnZz3C51RCKnRqypny52GrKmfLnZz3C4UQKnRqypny52GrKmfLnZz3C4UQKnRqypny52GrKmfLnZz3C4UQKnRqypny52GrKmfLnZz3C4UQKnRqypny52GrKmfLnZz3C4UQKnRqypny52GrKmfLnZz3C4UQKnRqypny52CxtTPlz3Oe4XCiBU7qeVJrdWkuZ86JDD4yNTadnmvb/uQNwjNp3Ts1tNeo5ViKdI5SexOGjUWzsP1S9a/scOT8fUwNdTjtrYnD1VIbz7zowON8YrPdLb4VvjMp0NNHTrbjt8krTtdkdL1Q0XB4uNelCrB3jNJrufCexTdAmUnephpPY85Dg9Ul7r5y5GXKzgcrRxjuJKgAAVnQypK0WzMMZPx2OqN7N6sujF27ImmYp+Q+Iy+js4yfLqvrY5ZM3L8FE3IlKtXSRcn6lcgJ1HJuT2W3dknlWpalbfkl8fgQ9x+NMKiz1H3C4y4XLDgfcLjLhcAH3C4y4XAB9wuMuFwAfcLjLhcAH3C4y4sU20km22kktltvaSQEj43bSSbb2ElstveSLBk/QTiayUqjjh4v1T8qduStr92ixaGdDEcJBVaqUq8lsvbVFP7seHfZYDPltS1oz8jLIebisUNANCPnKtWo+DSwXNZvrOynoOwUf8A4nLlVKnwZNgKrNIvuLkjanIiVoUwX/jx6U38RHoUwT/+uv2lUXxJcCLx/cv5J4G9CnaKtD+Gw2FdWjTcJKcFfTzkrN7Ow2U25oWjr7A/aU+0zq5pWVyuZVVriKTIiOwPajWcJKS9T51vE/dSjvqS50ytXJzJ1S9GPBdczLJE5nLDz0N1nSx9Jb8pQf7prtsabF7BluTdjKFP2z+JqFLcoRtepNhiDJR4AAmXnji9w+Iy3Dv/ADlTl1u1mpYvcPiMrw7/AM7U5dbtY7ZPdsUTcj3yw/q48r4Mibkpll/Vx5XwZEXNCPIVdmPuFxlwudnI+4XGXC4APuFxlxbgA64XG3C4AOuFxtwuADrlq0B5JVWtLEzV40bKF9p1Wtv9l7yKnc1LQjg/E5Po7FnUTqy4XPZX/XSr9ha1P4Wbl0LauJkAAyB0AAAAAIbKWizCYWThOo5zWxKFJadxe83tJ8FzifhBwmbW6Ef6i1IXqlUQ4V7U5npo89Hv2lPtM4uWvRPouoYzCujSjVUnOErzjFRsns7UmVG5pWZqtZRU5isqorsB9yayU/qVypEFcm8kv6lcqRbJkcNzPPJz/wBRp+2fxNSo7lGV5Of+pU/bP4mqUdyjPtepNhmHJdx4AAmXnji9w+IynDv/ADtTl1u1mrYvcMxPCZUmspVoySklVxCXqaSnIdsnu2KJuRN5af1ceV8GQ+mO3LOUIeLhd6Xy/XtbT9aI6FVS2YtS4nc0I8hV2Z6aYLjbhc7OR9wuNC4AOFG3AkB1wuNuFwAdcUZcUAFe0bPgqeko04LajCEV+0UjFmza6DvCD/LHsM+25N8jNn5noAAZw0BB6MMrSwmDk4PS1KjVODW3G6bclxJP92icKV4SpeRhV6nKq/3Sj3sugajpERTiRaNVSj3AaFzbM8W4XG3C4ALcnMkv6lcqRX6lWMd1JR43YlclZQh4haW8vKltbC6yqTI7bmemTX/qVP2z+Jq9HcoxTJGUpzyzRhZRi8Q0/W2vK9ZtdHcoz7XqTYZhyXceAAJl544vcMweh6Ur+1xPvyN4xe4Zg9D0pX9riffkPWT3bFE3I9tEfmocv5WV+Ltsp2e+tgsGiPzUOX8rIA0Y9Iq7M6KePqx++3yvK7TphliX3oJ8TaI8UsocktDK0HtqUeZntDH0399Ljuu0gxbE0AsEa0XtST4mmPK5YcpNbTa4nYOEgsNxbkCsRNbU5dJjljKme+phwganoT0L4XF4ONatCUpudRNqc4qylZbCZM6xMD+FP+Wp3nJ4MqjnkqDk7vxtbZ/3lrMWaV6SORHcx5jGq1MCv6xMD+FP+Wp3k/GNkktpJJcQoFDnudqWpajUTJAAAOCQI/K2QqGN0nj4uXi9NpbSlC2mtfafAiQAlFVq1QhURcFK/rEwP4U/5aneJrEwP4U/5aneWECy+k7l/JzwN6GeaPND2HyfgPH4eDjU8bTheU5zWlle+w3wGZ1MbUltza4F5PYa74VvRX/PR+Yxw1bIqujquOIpMiI7AR8JZMgr/LLlT7SuFkyD9nXKn2l0uRw3M58g+m6P6l/MbtR3KMKyF6bo/qX8xutHcozLZqTYagyUeAAJF544vcMwih6Ur+1xPvyN3xe4ZhOH9J1/a4n35D1j92xRNyPXRH5qHL+VkAWDRH5qHL+VkAaUekVdmAoClpyIKApJAWAWwWJALBYWwtiSDYvBf6Jh7Wv75bTN9A2jPBYHJ8aGIqyhUVSrJpU6k1aUrrZSsWD/ABKyb+PP+Gt/SYU0MiyOVGrn0H2PajUxLQBVv8Ssmfjz/hrf0lnhNSSktppNcTF3RuZqShYjkXJRwABwdAAEXlvRJhsnKm8VNw8bptJpYTnfS2vuU7bpEtarloiVIVUTFSUAq3+JeTPx5/w1v6Q/xLyZ+PP+Gt/SW3Enav4ObxvU5/Cr6K/56PzGOmj6PdGWCx+A8Rh6sp1PG05WdOpBaVXvstW9ZnJq2Ritjo5KYikyorsBpZMhfZ1yp9pXCyZC+zrlT7S6XI4Zmc+QvTVH9S/mN0o7lGGZC9NUf1L+Y3OjuUZlt1JsNQZLuPAAES88cXuGYTQ9J1/a4n35G7YvcMwrD+k6/tcT78h+x+7YXm5Htoi81Dl/KyALBoi81Dl/KyANKLSLOzAUBS44EFFsKkSQJYWwoAABYULEkCCi2AkBr2nxM+icJ5qnyI+6j54ltPiZ9D4TzVPkR91GX9Ryb5/g3ZuZ6gAGSNgZ14YNzguPEdlM0Uzrwv7nBcdfspjVk+83z+iqbQpmtgsKBvmeNsIOsJYgBpZMhfZ1yp9pXCx5C+zrlT7SmXSdszOfIfpqj+pfzG50dyjDch+mqP6l/MblR3KMu26m7DcGS7jwABEvPHF7hmF4f0nX9riffkbpi9wzC8P6Tr+1xPvyH7H7thebke2iLzUOX8rIEn9EPmocv5WQJpxaRV+YCgKkXHAJCgKSABYUUkgQULCkgJYLDrAADZLYfEz6GwnmqfIj2I+entPiZ9C4XzVPkR7EZf1HJvn+DVm5nqAAZA4Bnfhe3OC46/ZTNEM78Lu5wXHX7KY1Y/vN8/pSqbQpm9hB1hD0BnDRBzQhADbFjyH9nXKl2leLFkP7OuVPtKZdJYzM58h+mqP6l/MbjR3KMPyJ6Zo/qX8xuFHcoy7dqbsNQZLuPAAEBg8cXuGYZh/Sdb2uJ9+RueL3DMMw/pOt7XE+/IfsXu2F5uR76IvNQ5fysgCf0Q+ahy/lZAo1ItIq/MVIUBS44AUBUSQCQoCkgAC2AkgLBYULEgI1sPiZ9B4XzVPkR7EfPrWw+Jn0FhfNQ5EexGT9Syb5/g3ZuZ6gAGQOAZ54XNzguOv2UzQzPPC5ucFx1+ymN2P7zfP6Upm0KZwI0OEPQGeNEaHNCEANLFkP7OuVLtK8yxZD+zrlS7SmXSdszOfInpmj+ofzG4UdyjEMiemaP6h/MbfR3KMq3am7DcGS7jwABAYPHF7hmG4f0nW9riffkbli9wzDKLtlOtw1cQv+0u40LF7thefke+iHzUOX8rIJFhy/C9BPNmutNdxXzUi0ij8wHIQUuOBRQQpIAKCFJIAWwCnQCWFFCwEDWth8TPoHC+ahyI9iMAa2HxM3/C+ahyI9iMn6nk3z/Buy8z1AAMcdAz3wt7nBcdfspmhGfeFrc4Ljr9lMbsX32+f0pTPoUzgQcIz0RnDRGOEOSRpYsh/Z1ypdpXiyZGhbDw4dM+dspm0nbMzlyJ6Zo/qH8xt1HcoxDIbvlii1/wCQ/mNvo7lGTbtbdhuz5LuPAAEBg8cVuHxGFY76jKdW+wo4ibfJlJu/NI3irG8WjG/CDk10sX41Lyaqs+XHY61bmY9YnIj1avNCidP816Hti6HjKc4ZysuB+rrsVNxabTVmnZreZZslYvx1JXflR8mfH6n+6+Jx5Zya3etBX/EiveRpxrwrwqKuSqVQhUOQiFQyVCighUdECioQUkBRQFOiAAUCSBGth8TN+wvm4ciPYjAmth8TN5w2Jh4uHlx3MfvLeRk/U0wb5/g5ZeZ0geWqYfiR6SDVMPxI9JGNRR2p6mfeFnc4Pjr9lMvmqYfiR6SKD4VqsZRwelkpWde9mnbYpjdiT/u3z+lKZ9CmeCDhGeiM0axBRDkkWlSc5RjHbk0kWuMVSgl92EepL+xwZIyb4teMmrSa8lP7seHhEy5i9LT8Wn5U9vgh/fvFXrxuoha3BKnloRg6uVKD3pyqP9oyfa0bfS3KMr8GuTHKtPENbC+rh1OT91c5q0VZGVbXo6WichuBKN3FAAEi8Cp6M8hrE0ZJrhTzZLaZbDyr0VOLTJRVRaoQqVwMBpzqYOu1JWcXacfVOP8A7s3LFhMZCtHTQe1txexKPGie0V6E1VvJKzW5klsrge+ig4jB1sJO7TjbanHaf7/BmzFMydMcHCT2LHsSuNyLGo3Km/Fy9a+638CKq5Nq09um2t+PlLqOzD5fktipBS/NHyXzbXYdkMu0Xt6ePHG9uZjKK9vKpX/lSA0jXqa/ZiqL3mWH6bo50ujIX6ao50ujI743dpzwp1K8oveY5Re8ywfTVHOl0ZC/TVHOl0ZHV47tI4U6lfUXvMXSveZYFlmjnS6MhfpmjnS6Mibx3aHCnUr+le8xdK95lg+maOdLoyFWWaOdLoyOrx3aRwp1K/pXvMPF8HUWH6Yo50ujIX6Yo50ujILx3aHCnUrmk4OoTScHUWP6Yo50ujIb9M0c6XRkF47tDhTqV3ScHUJpODqLF9M0c6XRkJ9M0c6XRkReO7SeFOpXdK95goN7Sb4k2WF5ao50ujIPpqjnS6Mjm8d2hwp1IWjkurPag4rfn5K7yWwWSI0vKl5c/U/VHiXxEnl2ktpTl+yV+dnFicuzkrQSprf3Uu5HC8bsMjpOFCTx2UIUFs7MnuYLbfC95EDQoVMZXstmUnsv1Qjv8SPTB5Mq4mV0nZvZqSu795omhXQtGik7cLk9uTFZp2wJRuLi1kavWq5EzoWyRHDUYRSskv3fC+EnxlOmoqyHmKq1WqjwAAEAAAAAeVagpqzRX8p6GIzu4rbLKAAZhjdBEbv6u3DC8eraOB6CuXzruNblST20MeFjmoubaJW5OU4WNq8jJtZnL513C6zeXzruNY1LDNQalhmo69VL3EXTOhk+s5/n513C6z3+fnXcavqWGag1LDNRPqpu4LpnQyjWe/z867hdaD/PzruNW1LDNQalhmoPVTdwXTOhlOtF/n513C60n+fnXcarqWGag1LDNQerm7lIumdDKtab3p9XcLrTe9Pq7jVNSwzUGpYZqD1c3coXLOhlWtJ70+ruE1ov8/Ou41bUsM1BqWGag9XN3KF0zoZTrRf5+ddwmtB/n513Gr6lhmoNSwzUHqpu4m6Z0Mo1nv8APzruE1nP8/Ou41jUsM1BqWGag9VN3BdM6GUR0GbO1PnXcSWB0Eq6fi/3l5XaaMsLHeQ+NNLaRw60SuwVykpG1MkIHJuhyNOzaJ2nSUVZIeBSdgAAAAAAAAAA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8" name="AutoShape 14" descr="data:image/jpeg;base64,/9j/4AAQSkZJRgABAQAAAQABAAD/2wCEAAkGBhAPDxAPDw8QDg4QEBIODw0QDg8QDw4QFBAWFRQQEhIXHCYeGBkjGhQUHy8hJCcpLCwsFR4xNTAqNSYrLCkBCQoKDgwOGg8PGikkHyQsKSkpKSwpKSwpKiksLCksLCksLCwsLCwpKSwqKSwsLCksKSwsLCwpKSwsLCwpLCkpLP/AABEIAOEA4QMBIgACEQEDEQH/xAAcAAEAAQUBAQAAAAAAAAAAAAAABQIDBAYHAQj/xABAEAACAgACBgYGCAUEAwEAAAAAAQIDBBEFBiExQXESIjJRYYEHE1JysbMjMzQ1dLLB0UJTc4KRJENioWOD0hT/xAAZAQEAAwEBAAAAAAAAAAAAAAAAAgMEAQX/xAAmEQEAAgICAQMEAwEAAAAAAAAAAQIDEQQxIRIyM0FRcYETIsFC/9oADAMBAAIRAxEAPwDuIAAAAAAAAAAAAAAUWWxis5NJeIFZYxOMhWus9vCK2t+RgYrSzeyHVXtPe+S4EXOWbze1ve3vL6YZntTbLEdNiwuOhZ2Xk/Ze8yDUXLLatj4NEhhNPOOy3rR9tdpc+87fBPdXK5YntPAt0XxsjGcJKUJLOMk800XDOvAAAAAAAAAAAAAAAAAAAAAAAAAAAPGyO0pp+nD7JS6U+FcdsvPuNO0prFdiM030K/5cdz958S/Hgtf8Kr5Yq2XSuttdWcasrbN2afUi/F8fIidH422+UrbZOXCK3RjyRrhsuiq+jVHx2mz+KuOPDNN5tPllSZbkyzpDSVVEenbNQj4734Jb2aNprXqyzOGHTqhu9Y/rJLw9n4na0m3SMy2jTGsNGGXXlnPhVHbN8+7zNF0vrRdic45+qq/lxe/3pcSInNttttt7W28234s8NNaRCO3etSvu7Cf0IE2QWqFsYaNwkpNRSojm28kWdJa0b40L/wBkl8F+55E47XvOvu3euK1jbYwaNhdPXVScum5pvOUZ7U/28jZtGawVX5LPoWexLj7r4i+G1PLlcsWSYAKVoAAAAAAAAAAAAAAAACi22MU5SajFb23kka1pXXJLOOHXSe71sl1f7Vx8ydMdrz4RteK9tgxukK6I9KyaiuC4vwS4mo6V1vsszjTnVD2v9yX7EHiMTOyTlZJzk+LeZbN+Pj1r5nzLLfNM9Dee17W97e8AjcfpyurNLrz9lblzZqUJFyS2tpLi28kijS2vkK4+rwq6cksvWyXUXuriadjdJWXPry6vCC2RXkYp30RPbq/jMdZdNztnKcnxb3eCXBFgEnonV6/E7YR6NfG2Waj5d/kT8QIxIntFapW25St+hr8V15LwXDzNp0Xq1Thsml6yz+ZJZte6uBISZVOT7GluGcK66lKThVFQgm88ki1JlyTMTF4uFUelOSiu98eS4kIh2VUmYGP0rXQutLrcIR2yf7EJpPWmUs40pwj7b7T5LgQMptvNttve282y2K/dx2f0daftxlNzsearsUIZ7ZKPRz2vibac/wDQ99nxP9aP5Dfp2KKbk1FLa23kl5nkZ41kmIbsc/1hUCDnrfh1Z0Os47nal1U+W9rxJmm6M4qUJKUXuknmmV2pavcJRaJ6VgAikAAAAAAAAEJpvWmrDT9T28Q4KxVZ5ZQbaUn4Zxe7uJs4h6Z5uOk65RbjJYSppp5NfS27mXYKRe+pQvMxHhsmkdLW4h52SzXCC2QjyRiGmaJ1zlHKGIXTju9au0veXE2mvSdMq/WqyLh7WfHuy35+B6sREeIYZ39WUYuN0jXSuvLbwitsn5ENj9ZG840ror23vfJcCFnNttttt723m2TiqKRx+nbLc1H6OHcntfNkYCqEG2kk23uSWbZIUmVo/RluIl0KoOb4tdmPjJ7kTmr2qfrZp3txjv8AVrtPm+BvuHwldUFCuEYQW6MVl5vvZXfJrxDsQ1rQ+pFdWU72rrN/Q/24/wD0bE0ksksktiS2JeRckyzJlEzM9pKJMsWzSTbaSW1tvJLmRml9ZqaM4p+ts9iL2L3pcDTdJ6atxD68so8K47Iry4+ZZWky42DSutsI5xoXTl7b7C5LiatisXO2XSsk5Px4eCXAsguisQ4AysFo2y59SOzjN7IrzNjwGgq6snL6SftNbFyR2Z04l/R7phYPDXdKEnOyxSrjuTXRyzb7jI0lpi3EP6SXV4VrZBeXHzMEFHor6pt9U5vOtBl4DSltEs65td8d8Zc0YNlsYrOTUV3sisVppvZWsl7b3+S4E/T6vCO9Op6F1prxElVJervabUN6klvaf7k4ck9Hzb0jW2824WZt731DrZ5fIxxjvqG3FabV3IADOtAAAAAA4f6avvKv8JX8207gcP8ATV95V/hKvm2mni/Irye1z9ozNGb5eRiMzNGb5ckepHbLbpnAFMtISocbIxjJp9mazTX6E5VpTAaCstyb+jh3tbXyRseC0dXSuotvGT2yfmYOiNZ6cRlHP1Vv8uT3+6+JMEJnZ0z9DfWPkTMmQGAxcKnKdk4wgo7ZSeSIbTWvTlnDDLord66S6z92PDzKprNp8Ow2XSumacMs7JpPhBbZy5I0jS+ttt+cYfQ19yfXkv8AlL9EQtt0pycpycpPa5N5t+ZQW1xxDmwHsYttJJtvcks2yf0bqpOWUrm64+wu2+fcTmdOITD4adkujCLlLuS/7fcbFo/VeMcpXPpP+Wuyub4k5h8JCqPRriorw3vm+J7Jlc226oUUkkkkluSWSRS2VNkfjtK11bG+lP2Fv8+4Q4zGyMxmm4x2V5Tl3/wr9yIxmkrLd7yj7C3efeY6JxX7i/biJWPObzf/AEuSPYotwLyRNxsvo9+8Kvds/IzrZyX0f/eFXu2fkZ1o8nmfJ+mzj+0ABjaAAAAAAOIemn7yr/CVfNtO3nEPTT95V/hK/m2mni/Irye1oDMvRu+XkYjMvR2+XkerHbLPTOMPSfZXvfoZhiaS7K5/oSnpCO0WT+hdab68q5NWxeaj08+lHZ38V4ECXsD9ZHz+DKo7WT0n8VjJ2vpTk5PguC5IsA9zXFqK4yeeSXfsLlLwltF6t3X5Sa9XX7clv91cTYtAavYZQjcpxxLe1TW2tco9/MnJMqnJ9ndI3R+hqsOupHOfGyW2T/byMqTK5Mx77oxTlJqMVvbeSIdhJmJjMbCpZzkl3Li+SIjSOs++NCz/APJJflX7kDZbKb6Um5Se9t5ssiok8dp6dmah9HDv/ifnwI1HiRKaE1dxGMl0aK21/FY+rXDnL9N5KZisblzUz0jkVI3DWnUqvAYKFjm7cRK6EJS3QjFwm2ox5pbWaghS8XjdXbVms6lXXvL8UWa1tMiKJoNj1B+31e7Z+RnWTk+of2+rlZ+RnWDyub8n6beP7QAGJoAAAAAA4j6aPvKv8JX8207ccS9M/wB5Q/CV/NtNXF+RXl9rn7MvR2+XkYrRlaP3y8j1IZJ6ZpiaS7K5/oZZiaR7K5/oSnpGO0YX8D9ZHz+DLJewX1kfP4MrhZPSXLeJ7EvdfwLhbxHYl7r+BZKqEfovTN+Fl0qbHDvjvhLwlHczfdCa+035Qv8AoLd2b+qk/B8PP/JzUFGlsxt1XSms9deca/pZ+D6keb4+RquM0jZc87JN90d0Y8kYsdy5IqRdFYhU9RWkeJG+ejXVRXyeLujnVXLKqDWydi3ya4pfHkcyXilfVLtazadQuan+jl2qN+MTjW+tDD7VKa4OfcvDfyOl4bDQqioVwjCEVkoRSUV5IukLrFrZh8BH6WTlZJZwohk7JeOXBeLPHve+a3+Nta1pCG9K32Gv8TX+Sw5Wib1k1vxGPajNRrojLpwojt2pNKUpb28m/DaQyR6nHxzSmpY8totbcK6ltMiKLNS2mRFGlU2HUT7fTys+Wzq5ynUb7fTyn8tnVjyeb8n6beP7QAGJoAAAAAA4l6Z/vGH4Sv5tp204l6Z/vGH4Sv5tpq4vyKsvtaCzKwG+XkYzMnA75eR6sMs9MwxdI9lc/wBDKMXSHZXP9Ds9Ix2jWXsF9ZHz+DLTLuD+sj5/Blf1WT0li3iOxL3X8C4W8R2Je6/gWSqhBA9PClc2GG5ckVophuXJFxIvUKq4NtJb20lzZ9A6F0csNh6aI7q4KL8Zb5P/ADmcO1dpU8ZhYvdLEVJ8vWI78edzbdQ1YI7l42cC0pjJX4i66xuU52Seb4JPJRXgkkjvstz5HN9B+jKU5OzFy6EHJtUwfXks8+tL+Hy28ivi3rTc2SzVm2ohoca3k3k8lkm8tib3Js9SOi+kjCVYfBYeimEa4PEJ9GKyz6NU9r73tRzxI9HFk/kr6mS9fTOldS2mSkWaltMhIuVp/Uf7fT/f8uR1U5XqSv8AXU/3/LkdUPJ5vyR+G7j+0ABiaAAAAAAOJ+mb7xh+Er+badsOKemX7xh+Er+baauL8irL7WgmTgd8vIx2ZGC3y8j1WWemWYukOyuf6GUY2P7K5/odlCO0cXcH9ZHz+DLZdwf1kfP4MgsnpKFvEdiXuv4Fwt4jsS91/AsVwhDw9PClc2OG5ckVpFMNy5IzdE6Nnib66K2lOyXRTk8orY22/JMtmdRuVLL1W+3YT8TT8xHeDV9W9QMPg3Gyf0+IWTVkl1YP/hHhze02k8jk5a5Lf1bMVJrHkAOcax+kyTcqsFHo5NxeIsW3Zsfq4fq/8FWPFbJOqrLXisblc9LFyzwtee3OybXHdFJ/E0KKPbbZ2Sdlk5WWS2ynJtyfmexR7WHH/HSKvPyW9VtrlS2mRFFmpbTISLVad1K+3U/3/LkdTOW6mfbqP7/lyOpHk835I/Ddx/aAAxNAAAAAAHFPTL94w/CV/NtO1mra46n4fHtOyLjaoKMLo7JxWbeT4NbXsfeX4LxS+5QvG404Cy/gt8vIm9YtRsVgs5OPrqOF0E2kv+cd8fgQuD/i8j162i3mGS0THbKMbH9lczZtCaoYjFZSy9VT/Nmt6/4x3v4GXr1q5ThMHV6uLc3clK2W2UupLZ4LwRG2Su/T9XK0ntz9l3CduPn8GW2XMJ24+fwZJ2UmUYjsS91/ArKMR2Je6/gTVwhDwqPGUrmxQ3LkjYdRfvHC/wBR/Lka/DcuS+BKavaTjhcVViJRc1XJycY5Zy6rSW3xZO8brMR9lNZ1aHez05HVrpisbjsKpy9VR/8AppyorbUX9LHty3y+HgdcPGyYpx6230vFunjPn+1defvz/Mz6AZwG1defvz/MzZwe7fpRyPo8ii7FCFZfhE9JjK4F5I8SM/RuiLcQ8q45rjN7IR5v9Ecm0VjckRM+IZ+pv26jnP5UjqJrGrerFeHmrJP1lqTyk9ijmsn0V+ps543KyRe+4ehhpNa6kABmXAAAAAAWL4ZvyL5TJAYFlGexrNdxAx1JwUb3esPBTf8AD/t9LPtdDdmbVKBbdRZW0x0jMbRsqTRPSxDLCVf11+SR0edRqfpB1btxuFjCjo9OFnrOjJ5dNdFrJPv28S3FaItG0LR4cPZcwnbj5/BleMwVlM3XbCVc474SWTRThe2vP4M9WGaUiUX9iXuv4FZn1av320W3KPRqhXOfTlsUlGLeUVxJTMRHlXEbaoyllTKWVrmyV7lyXwK0U17lyXwK0i1QktW/tuE/E0/Nid4OEauL/WYX8RT82J3c83m+6Grj9SM4VdXlZP35fmZ3VnELq27ZJJtuckklm31mS4P/AF+nOT9FqKMnCYOdslCuLnLuS/7fcT+h9SrJ5Svfq47+gu2+fcbrgNFV0x6NcFBeC2vxb4l+XlVr4r5lVTDNu2taI1KSyliGpv8AlxfVXvPibZRhFFJRSjFbEkkkuSMiFRdjA83JltefMtdaRXpTTXky8eJHpSsAAAAAAAAAAB5keOJUALUoFm2oysimUTuxrum9XKMXDoX1qa/hlunDxjLejm2k/RdfVdF4aSuqk8us1Cdeafa4NeK/wdlsrMWdW0vx5rU6V2pEtH0NqHVRlO7K+3fk19HF+EePN/4M7WOOWDxP9Cz8jNhtrIPWaH+jxX9C38jJ+ubW3KPpiI8ODspZXkU5HoqGy1rYuS+BejWU0x2LkvgXoouUJDV5f6vDfiKfmxO5HGdV9GW2YimyMG4V21zlPdFKM03t4vYdelY34I8zmebQ18fqVydqW7ayC0ZoCqhuUI9eTbc3tltee/gTMYFUKzHFpiNQvmNrVdJfjAqUSojt14kegHHQAAAAAAAAAAAAAAAAAAUOJanWZBS4nRgW1GFiMMmmms00001mmu5kxKBZspJRKOnL9YvRrVbnPDP1Fm/of7Uny/h8thznSmhr8LPoX1yrfBtdWXjGW5n0XPCmJjdDVXwdd1cbIPfGSz813M005E18T5V2xxPTkejsBZc4wqg5yyWxLds4vgbvoXUSMcp4h9OW/wBWuyub4m14DQ9VEVCqChFcEt/N8TOhQTycqbeK+EKYYjtj4bCKKSilGK3JLJIkYxKYVl7IxTO2iIeJHqR6CLoAAAAAAAAAAAAAAAAAAAAAAAAAAPMjxxKgBadZ56kvDI6LSrKlErBweJHoAAAAAAAAAAAAAAAAAAAAAAAAAAAAAAAAAAAAAAAAAAAAAAAAAAAAAAAAAH//2Q=="/>
          <p:cNvSpPr>
            <a:spLocks noChangeAspect="1" noChangeArrowheads="1"/>
          </p:cNvSpPr>
          <p:nvPr/>
        </p:nvSpPr>
        <p:spPr bwMode="auto">
          <a:xfrm>
            <a:off x="63500" y="-10414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22" name="Picture 18" descr="http://t0.gstatic.com/images?q=tbn:ANd9GcSU6Ixh0Gl6Ee0CvCJBbCqvJHVwcpQOJLZ6AAQ2zIEmlyN1nN3zA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4876800"/>
            <a:ext cx="1343645" cy="762000"/>
          </a:xfrm>
          <a:prstGeom prst="rect">
            <a:avLst/>
          </a:prstGeom>
          <a:noFill/>
        </p:spPr>
      </p:pic>
      <p:pic>
        <p:nvPicPr>
          <p:cNvPr id="98324" name="Picture 20" descr="http://t1.gstatic.com/images?q=tbn:ANd9GcTJEbEpCgg7ZsbJ-_VSYOXTSAKMfHxHPEis0H6juyURXkqHEclNeA"/>
          <p:cNvPicPr>
            <a:picLocks noChangeAspect="1" noChangeArrowheads="1"/>
          </p:cNvPicPr>
          <p:nvPr/>
        </p:nvPicPr>
        <p:blipFill>
          <a:blip r:embed="rId5" cstate="print"/>
          <a:srcRect b="51567"/>
          <a:stretch>
            <a:fillRect/>
          </a:stretch>
        </p:blipFill>
        <p:spPr bwMode="auto">
          <a:xfrm>
            <a:off x="304800" y="5486400"/>
            <a:ext cx="1600200" cy="609600"/>
          </a:xfrm>
          <a:prstGeom prst="rect">
            <a:avLst/>
          </a:prstGeom>
          <a:noFill/>
        </p:spPr>
      </p:pic>
      <p:sp>
        <p:nvSpPr>
          <p:cNvPr id="16" name="Rounded Rectangle 15"/>
          <p:cNvSpPr/>
          <p:nvPr/>
        </p:nvSpPr>
        <p:spPr>
          <a:xfrm>
            <a:off x="609600" y="1295400"/>
            <a:ext cx="2057400" cy="457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400" y="21336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600200" y="21336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function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38200" y="2743200"/>
            <a:ext cx="1447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inheritance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76800" y="27432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Dr. Java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657600" y="2133600"/>
            <a:ext cx="9906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Lisp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3810000" y="1219200"/>
            <a:ext cx="22098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Interpreter not requiring any I/O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2743200"/>
            <a:ext cx="1066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BlueJ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876800" y="2133600"/>
            <a:ext cx="1295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Smalltalk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3733800" y="3962400"/>
            <a:ext cx="2362200" cy="685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l/O library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34000" y="5181600"/>
            <a:ext cx="1143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Android Toolkit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657600" y="5715000"/>
            <a:ext cx="1600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Swing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657600" y="4876800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Console I/O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629400" y="3962400"/>
            <a:ext cx="1905000" cy="838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r>
              <a:rPr lang="en-US" dirty="0" smtClean="0"/>
              <a:t>ibrary taught as magic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6629400" y="2133600"/>
            <a:ext cx="1905000" cy="762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interactive applications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629400" y="5105400"/>
            <a:ext cx="1905000" cy="1066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Library use takes class and student time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85800" y="6324600"/>
            <a:ext cx="5715000" cy="4572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Beauty both in abstractions and applications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28934"/>
            <a:ext cx="2416175" cy="69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abbit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04800" y="-2146"/>
            <a:ext cx="505142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98219" y="4495800"/>
            <a:ext cx="2250181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Example Student CS 1 Project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959923" y="5511478"/>
            <a:ext cx="2173981" cy="117633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~ 25  Java classes and interfaces built from scratch!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81800" y="838200"/>
            <a:ext cx="1642178" cy="190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81800" y="3657600"/>
            <a:ext cx="1642178" cy="190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81800" y="4114800"/>
            <a:ext cx="1642178" cy="190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81800" y="3352800"/>
            <a:ext cx="1642178" cy="169304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81800" y="1981200"/>
            <a:ext cx="1642178" cy="1905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81800" y="9162"/>
            <a:ext cx="1642178" cy="29563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781800" y="3819163"/>
            <a:ext cx="1642178" cy="29563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~PP2501.WAV">
            <a:hlinkClick r:id="" action="ppaction://media"/>
          </p:cNvPr>
          <p:cNvPicPr>
            <a:picLocks noRot="1" noChangeAspect="1"/>
          </p:cNvPicPr>
          <p:nvPr>
            <a:wavAudioFile r:embed="rId4" name="~PP2501.WAV"/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410997"/>
      </p:ext>
    </p:extLst>
  </p:cSld>
  <p:clrMapOvr>
    <a:masterClrMapping/>
  </p:clrMapOvr>
  <p:transition advTm="98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5486400"/>
            <a:ext cx="2250181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Example Student CS 2 Project</a:t>
            </a:r>
            <a:endParaRPr lang="en-US" dirty="0"/>
          </a:p>
        </p:txBody>
      </p:sp>
      <p:pic>
        <p:nvPicPr>
          <p:cNvPr id="2" name="halloween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6200" y="304800"/>
            <a:ext cx="9144000" cy="4216400"/>
          </a:xfrm>
          <a:prstGeom prst="rect">
            <a:avLst/>
          </a:prstGeom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599"/>
            <a:ext cx="1731127" cy="624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4712594"/>
            <a:ext cx="2173981" cy="145960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~ 75  classes and interfaces from </a:t>
            </a:r>
            <a:r>
              <a:rPr lang="en-US" dirty="0" err="1" smtClean="0"/>
              <a:t>srcatch</a:t>
            </a:r>
            <a:r>
              <a:rPr lang="en-US" dirty="0" smtClean="0"/>
              <a:t>  (after refactoring)</a:t>
            </a:r>
            <a:endParaRPr lang="en-US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/>
          <a:stretch/>
        </p:blipFill>
        <p:spPr bwMode="auto">
          <a:xfrm>
            <a:off x="3080198" y="1752600"/>
            <a:ext cx="1531834" cy="48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49074" y="4712594"/>
            <a:ext cx="2173981" cy="145960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~ 40  command </a:t>
            </a:r>
            <a:r>
              <a:rPr lang="en-US" dirty="0"/>
              <a:t>c</a:t>
            </a:r>
            <a:r>
              <a:rPr lang="en-US" dirty="0" smtClean="0"/>
              <a:t>lasses and interfaces from scratch  (after refactoring)</a:t>
            </a:r>
            <a:endParaRPr lang="en-US" dirty="0"/>
          </a:p>
        </p:txBody>
      </p:sp>
      <p:pic>
        <p:nvPicPr>
          <p:cNvPr id="10" name="~PP2802.WAV">
            <a:hlinkClick r:id="" action="ppaction://media"/>
          </p:cNvPr>
          <p:cNvPicPr>
            <a:picLocks noRot="1" noChangeAspect="1"/>
          </p:cNvPicPr>
          <p:nvPr>
            <a:wavAudioFile r:embed="rId4" name="~PP2802.WAV"/>
          </p:nvPr>
        </p:nvPicPr>
        <p:blipFill>
          <a:blip r:embed="rId9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8782020"/>
      </p:ext>
    </p:extLst>
  </p:cSld>
  <p:clrMapOvr>
    <a:masterClrMapping/>
  </p:clrMapOvr>
  <p:transition advTm="112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5.3|6.5|8.8|7.8|12.4|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8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5.1|6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5|6.2|6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6.2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8|1|7.6|1.5|0.5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9.7|13.4|1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6.2|13.9|5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0.5|3.4|0.5|9.8|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7|0.5|2.8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1|3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2|11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8.8|1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1|1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1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.8|4.2|3.4|14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7.3|37.4|7.1|2.1|5.9|21.8|1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.6|10.2|1.7|5.6|5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44.8|7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|4|11|2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|4|11|2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44.8|7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1|1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4.9|21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1.6|10.2|1.7|5.6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4.7|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.1|3.6|0.8|1.9|33.5|5.5|1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3|1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0.6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32621</TotalTime>
  <Words>1976</Words>
  <Application>Microsoft Office PowerPoint</Application>
  <PresentationFormat>On-screen Show (4:3)</PresentationFormat>
  <Paragraphs>611</Paragraphs>
  <Slides>73</Slides>
  <Notes>29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Oriel</vt:lpstr>
      <vt:lpstr>How a Language-based GUI Generator Can Influence the Teaching of Object-Oriented Programming</vt:lpstr>
      <vt:lpstr>Why is Programming Exciting?</vt:lpstr>
      <vt:lpstr>UI Implementation</vt:lpstr>
      <vt:lpstr>Plugging into Application Environment</vt:lpstr>
      <vt:lpstr>UI Generation</vt:lpstr>
      <vt:lpstr>Language-based UI Generation: ObjectEditor</vt:lpstr>
      <vt:lpstr>Target Courses</vt:lpstr>
      <vt:lpstr>PowerPoint Presentation</vt:lpstr>
      <vt:lpstr>PowerPoint Presentation</vt:lpstr>
      <vt:lpstr>PowerPoint Presentation</vt:lpstr>
      <vt:lpstr>First Program</vt:lpstr>
      <vt:lpstr>First Program</vt:lpstr>
      <vt:lpstr>Interactive method invocation</vt:lpstr>
      <vt:lpstr>Method Return Value</vt:lpstr>
      <vt:lpstr>Main as Magic or Not</vt:lpstr>
      <vt:lpstr>Running Predefined Main</vt:lpstr>
      <vt:lpstr>OE  GUI</vt:lpstr>
      <vt:lpstr>Interactive New Invocation</vt:lpstr>
      <vt:lpstr>OE Return Value</vt:lpstr>
      <vt:lpstr>Meta Circular Editing</vt:lpstr>
      <vt:lpstr>Where is the Editing?</vt:lpstr>
      <vt:lpstr>Stateless</vt:lpstr>
      <vt:lpstr>The Problem with Encapsulated State</vt:lpstr>
      <vt:lpstr>How to Extract State?</vt:lpstr>
      <vt:lpstr>Bean Pattern in Examples</vt:lpstr>
      <vt:lpstr>Graphics and Collections</vt:lpstr>
      <vt:lpstr>Patterns for Graphics and Collections</vt:lpstr>
      <vt:lpstr>Programmer-Defined  Composable  Structure Types</vt:lpstr>
      <vt:lpstr>Logical Structure</vt:lpstr>
      <vt:lpstr>Incremental Structure Creation and  Visualization: Cumulative Assignments</vt:lpstr>
      <vt:lpstr>Models vs. Spaghetti Code</vt:lpstr>
      <vt:lpstr>Hiding Invalid Items</vt:lpstr>
      <vt:lpstr>Hiding Invalid Items</vt:lpstr>
      <vt:lpstr>Getter Preconditions and Pattern</vt:lpstr>
      <vt:lpstr>Preconditions in Example</vt:lpstr>
      <vt:lpstr>Encouraging Subranges</vt:lpstr>
      <vt:lpstr>Named Spinner</vt:lpstr>
      <vt:lpstr>Encouraging Enums</vt:lpstr>
      <vt:lpstr>ToolTip</vt:lpstr>
      <vt:lpstr>Encouraging Documentation</vt:lpstr>
      <vt:lpstr>Conclusion</vt:lpstr>
      <vt:lpstr>Future Work</vt:lpstr>
      <vt:lpstr>Summary</vt:lpstr>
      <vt:lpstr>Rest are Extra Slides</vt:lpstr>
      <vt:lpstr>Semi-Automatic  Generation</vt:lpstr>
      <vt:lpstr>The  Problem</vt:lpstr>
      <vt:lpstr>OE  GUI vs. App-Object GUI</vt:lpstr>
      <vt:lpstr>Interactive New vs. App-Method Invocation</vt:lpstr>
      <vt:lpstr>OE vs. App-Object Method Return Value</vt:lpstr>
      <vt:lpstr>Replacing ObjectEditor</vt:lpstr>
      <vt:lpstr>Fully Automatic Generation</vt:lpstr>
      <vt:lpstr>Named Spinner</vt:lpstr>
      <vt:lpstr>Combined Abstraction and Application  View Point</vt:lpstr>
      <vt:lpstr>Highlight</vt:lpstr>
      <vt:lpstr>Bean Programming Pattern</vt:lpstr>
      <vt:lpstr>Patterns for Variable-Sized Collection</vt:lpstr>
      <vt:lpstr>Why is Programming Exciting?</vt:lpstr>
      <vt:lpstr>ObjectEditor Shape Pattern</vt:lpstr>
      <vt:lpstr>Graphics or Variable-Size Collections</vt:lpstr>
      <vt:lpstr>Graphics or Variable-Size Collections</vt:lpstr>
      <vt:lpstr>ObjectEditor Shape Pattern</vt:lpstr>
      <vt:lpstr>Named Spinner</vt:lpstr>
      <vt:lpstr>Encouraging Enums</vt:lpstr>
      <vt:lpstr>ObjectEditor</vt:lpstr>
      <vt:lpstr>PowerPoint Presentation</vt:lpstr>
      <vt:lpstr>Method Invocation in Example</vt:lpstr>
      <vt:lpstr>Patterns for Variable-Sized Collection</vt:lpstr>
      <vt:lpstr>A Tale of Two Courses: Abstractions</vt:lpstr>
      <vt:lpstr>The Problem with Encapsulated State</vt:lpstr>
      <vt:lpstr>Traditional Constructors vs. Patterns</vt:lpstr>
      <vt:lpstr>The  Problem</vt:lpstr>
      <vt:lpstr>Bean Pattern in Examples</vt:lpstr>
      <vt:lpstr>Why is Programming Exciting?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2319</cp:revision>
  <cp:lastPrinted>2012-03-01T00:51:45Z</cp:lastPrinted>
  <dcterms:created xsi:type="dcterms:W3CDTF">2006-08-16T00:00:00Z</dcterms:created>
  <dcterms:modified xsi:type="dcterms:W3CDTF">2012-05-04T19:08:24Z</dcterms:modified>
</cp:coreProperties>
</file>