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Default Extension="wav" ContentType="audio/wav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74"/>
  </p:notesMasterIdLst>
  <p:sldIdLst>
    <p:sldId id="256" r:id="rId2"/>
    <p:sldId id="430" r:id="rId3"/>
    <p:sldId id="431" r:id="rId4"/>
    <p:sldId id="433" r:id="rId5"/>
    <p:sldId id="442" r:id="rId6"/>
    <p:sldId id="456" r:id="rId7"/>
    <p:sldId id="444" r:id="rId8"/>
    <p:sldId id="435" r:id="rId9"/>
    <p:sldId id="434" r:id="rId10"/>
    <p:sldId id="455" r:id="rId11"/>
    <p:sldId id="436" r:id="rId12"/>
    <p:sldId id="437" r:id="rId13"/>
    <p:sldId id="443" r:id="rId14"/>
    <p:sldId id="325" r:id="rId15"/>
    <p:sldId id="378" r:id="rId16"/>
    <p:sldId id="440" r:id="rId17"/>
    <p:sldId id="421" r:id="rId18"/>
    <p:sldId id="454" r:id="rId19"/>
    <p:sldId id="441" r:id="rId20"/>
    <p:sldId id="446" r:id="rId21"/>
    <p:sldId id="451" r:id="rId22"/>
    <p:sldId id="452" r:id="rId23"/>
    <p:sldId id="453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2" r:id="rId38"/>
    <p:sldId id="471" r:id="rId39"/>
    <p:sldId id="473" r:id="rId40"/>
    <p:sldId id="474" r:id="rId41"/>
    <p:sldId id="475" r:id="rId42"/>
    <p:sldId id="476" r:id="rId43"/>
    <p:sldId id="477" r:id="rId44"/>
    <p:sldId id="481" r:id="rId45"/>
    <p:sldId id="478" r:id="rId46"/>
    <p:sldId id="479" r:id="rId47"/>
    <p:sldId id="331" r:id="rId48"/>
    <p:sldId id="345" r:id="rId49"/>
    <p:sldId id="349" r:id="rId50"/>
    <p:sldId id="365" r:id="rId51"/>
    <p:sldId id="373" r:id="rId52"/>
    <p:sldId id="366" r:id="rId53"/>
    <p:sldId id="367" r:id="rId54"/>
    <p:sldId id="368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423" r:id="rId66"/>
    <p:sldId id="424" r:id="rId67"/>
    <p:sldId id="425" r:id="rId68"/>
    <p:sldId id="426" r:id="rId69"/>
    <p:sldId id="427" r:id="rId70"/>
    <p:sldId id="428" r:id="rId71"/>
    <p:sldId id="450" r:id="rId72"/>
    <p:sldId id="480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161"/>
    <a:srgbClr val="FF2D2D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6" autoAdjust="0"/>
    <p:restoredTop sz="94660" autoAdjust="0"/>
  </p:normalViewPr>
  <p:slideViewPr>
    <p:cSldViewPr>
      <p:cViewPr varScale="1">
        <p:scale>
          <a:sx n="75" d="100"/>
          <a:sy n="75" d="100"/>
        </p:scale>
        <p:origin x="-3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54F54-07C8-46EE-B15B-FC77E1D31DA3}" type="slidenum">
              <a:rPr lang="en-US"/>
              <a:pPr/>
              <a:t>17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54F54-07C8-46EE-B15B-FC77E1D31DA3}" type="slidenum">
              <a:rPr lang="en-US"/>
              <a:pPr/>
              <a:t>18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5A52C-7710-4759-AFA4-B68B4B556EFF}" type="slidenum">
              <a:rPr lang="en-US"/>
              <a:pPr/>
              <a:t>48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Increasing the Automation of a Toolkit without Reducing </a:t>
            </a:r>
            <a:br>
              <a:rPr lang="en-US" dirty="0" smtClean="0"/>
            </a:br>
            <a:r>
              <a:rPr lang="en-US" dirty="0" smtClean="0"/>
              <a:t>its Abstraction and User-Interface Flexibility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Prasun Dewan</a:t>
            </a:r>
          </a:p>
          <a:p>
            <a:r>
              <a:rPr lang="en-US" dirty="0" smtClean="0"/>
              <a:t>University of North Carolina</a:t>
            </a:r>
            <a:endParaRPr lang="en-US" dirty="0"/>
          </a:p>
        </p:txBody>
      </p:sp>
    </p:spTree>
  </p:cSld>
  <p:clrMapOvr>
    <a:masterClrMapping/>
  </p:clrMapOvr>
  <p:transition advTm="917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Case Against Uniformity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0"/>
            <a:ext cx="4495800" cy="461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124200" y="6477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Grudin ‘89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5334000"/>
            <a:ext cx="2286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PPT Print Dialog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10200" y="6248400"/>
            <a:ext cx="274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Eclipse Print Dialog</a:t>
            </a:r>
            <a:endParaRPr lang="en-US" dirty="0"/>
          </a:p>
        </p:txBody>
      </p:sp>
    </p:spTree>
  </p:cSld>
  <p:clrMapOvr>
    <a:masterClrMapping/>
  </p:clrMapOvr>
  <p:transition advTm="268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457200" y="1219200"/>
            <a:ext cx="2286000" cy="1447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“Solution” 1: High Parameterization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429000"/>
            <a:ext cx="2971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Highly Parameterized Model-based Tool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5562600"/>
            <a:ext cx="2286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Highly Customized 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124200" y="5562600"/>
            <a:ext cx="762000" cy="609600"/>
          </a:xfrm>
          <a:prstGeom prst="mathMultiply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191000" y="1752600"/>
            <a:ext cx="990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1524000"/>
            <a:ext cx="1600200" cy="9233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Developer Provided Parameters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52600" y="2667000"/>
            <a:ext cx="2895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4800" y="3505200"/>
            <a:ext cx="2514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Demo  ”The flexibility of widget generation” addresses this approach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3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4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457200" y="1219200"/>
            <a:ext cx="2438400" cy="1676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Developer Provided Widget Structure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Solution : Appearance Independent Automation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429000"/>
            <a:ext cx="2971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Highly Parameterized Model-based Tool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5562600"/>
            <a:ext cx="2286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Highly Customized User Interface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191000" y="1752600"/>
            <a:ext cx="990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05000" y="2895600"/>
            <a:ext cx="2743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Multiply 43"/>
          <p:cNvSpPr/>
          <p:nvPr/>
        </p:nvSpPr>
        <p:spPr>
          <a:xfrm>
            <a:off x="7162800" y="2590800"/>
            <a:ext cx="762000" cy="609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57200" y="35814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Other opportunities for automation?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5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High Abstraction/UI Flexibility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81400"/>
            <a:ext cx="2590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Model-based Tool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2"/>
          </p:cNvCxnSpPr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86200" y="1600200"/>
            <a:ext cx="1752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Encapsulated Model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Elbow Connector 36"/>
          <p:cNvCxnSpPr/>
          <p:nvPr/>
        </p:nvCxnSpPr>
        <p:spPr>
          <a:xfrm rot="16200000" flipH="1">
            <a:off x="5679817" y="225683"/>
            <a:ext cx="32266" cy="2171700"/>
          </a:xfrm>
          <a:prstGeom prst="bentConnector4">
            <a:avLst>
              <a:gd name="adj1" fmla="val -708486"/>
              <a:gd name="adj2" fmla="val 84211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Multiply 29"/>
          <p:cNvSpPr/>
          <p:nvPr/>
        </p:nvSpPr>
        <p:spPr>
          <a:xfrm>
            <a:off x="7162800" y="2590800"/>
            <a:ext cx="762000" cy="609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4800" y="1295400"/>
            <a:ext cx="2514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Automatically  map encapsulated models to  conventional data types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2743200"/>
            <a:ext cx="2514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Automation  of features that show little variability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38200" y="3886200"/>
            <a:ext cx="1600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Automation independent of  UI appearance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57600" y="5562600"/>
            <a:ext cx="2286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Highly Customized 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 flipH="1" flipV="1">
            <a:off x="-152400" y="1676400"/>
            <a:ext cx="4572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2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Encapsulated Object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534400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height, weight;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DynamicEnum</a:t>
            </a:r>
            <a:r>
              <a:rPr lang="en-US" dirty="0" smtClean="0">
                <a:solidFill>
                  <a:schemeClr val="tx1"/>
                </a:solidFill>
              </a:rPr>
              <a:t> name;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getHeight</a:t>
            </a:r>
            <a:r>
              <a:rPr lang="en-US" dirty="0" smtClean="0">
                <a:solidFill>
                  <a:schemeClr val="tx1"/>
                </a:solidFill>
              </a:rPr>
              <a:t>() {r</a:t>
            </a:r>
            <a:r>
              <a:rPr lang="en-US" b="1" dirty="0" smtClean="0">
                <a:solidFill>
                  <a:schemeClr val="tx1"/>
                </a:solidFill>
              </a:rPr>
              <a:t>eturn</a:t>
            </a:r>
            <a:r>
              <a:rPr lang="en-US" dirty="0" smtClean="0">
                <a:solidFill>
                  <a:schemeClr val="tx1"/>
                </a:solidFill>
              </a:rPr>
              <a:t> height;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{height =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;}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weight;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{weight =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;}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weight/(height*height);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DynamicEnum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getName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  <a:r>
              <a:rPr lang="en-US" b="1" dirty="0" smtClean="0">
                <a:solidFill>
                  <a:schemeClr val="tx1"/>
                </a:solidFill>
              </a:rPr>
              <a:t> return</a:t>
            </a:r>
            <a:r>
              <a:rPr lang="en-US" dirty="0" smtClean="0">
                <a:solidFill>
                  <a:schemeClr val="tx1"/>
                </a:solidFill>
              </a:rPr>
              <a:t> name;}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setName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DynamicEnum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newVal</a:t>
            </a:r>
            <a:r>
              <a:rPr lang="en-US" dirty="0" smtClean="0">
                <a:solidFill>
                  <a:schemeClr val="tx1"/>
                </a:solidFill>
              </a:rPr>
              <a:t>) {name = </a:t>
            </a:r>
            <a:r>
              <a:rPr lang="en-US" dirty="0" err="1" smtClean="0">
                <a:solidFill>
                  <a:schemeClr val="tx1"/>
                </a:solidFill>
              </a:rPr>
              <a:t>newName</a:t>
            </a:r>
            <a:r>
              <a:rPr lang="en-US" dirty="0" smtClean="0">
                <a:solidFill>
                  <a:schemeClr val="tx1"/>
                </a:solidFill>
              </a:rPr>
              <a:t>;}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172200"/>
            <a:ext cx="472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Conventions for code understandability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5626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 data type</a:t>
            </a:r>
            <a:endParaRPr lang="en-US" dirty="0"/>
          </a:p>
        </p:txBody>
      </p:sp>
    </p:spTree>
  </p:cSld>
  <p:clrMapOvr>
    <a:masterClrMapping/>
  </p:clrMapOvr>
  <p:transition advTm="19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Programming Pattern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4495800" cy="434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676400"/>
            <a:ext cx="4038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C</a:t>
            </a:r>
          </a:p>
          <a:p>
            <a:r>
              <a:rPr lang="en-US" dirty="0" smtClean="0"/>
              <a:t>{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562600"/>
            <a:ext cx="4038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2667000"/>
            <a:ext cx="3733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&lt;T&gt; get&lt;P&gt;()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962400"/>
            <a:ext cx="4038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set&lt;P&gt;(&lt;T&gt; </a:t>
            </a:r>
            <a:r>
              <a:rPr lang="en-US" dirty="0" err="1" smtClean="0">
                <a:solidFill>
                  <a:schemeClr val="tx1"/>
                </a:solidFill>
              </a:rPr>
              <a:t>newValue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990600"/>
            <a:ext cx="670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Property: Typed, Named Unit of Exported Object State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1600200"/>
            <a:ext cx="1752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&lt;P&gt;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Type &lt;T&gt;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19800" y="2819400"/>
            <a:ext cx="1752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Read-only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19800" y="3352800"/>
            <a:ext cx="1752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Editable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71800" y="2667000"/>
            <a:ext cx="3810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71800" y="3886200"/>
            <a:ext cx="457200" cy="304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2800350" y="3486150"/>
            <a:ext cx="7620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057400" y="2667000"/>
            <a:ext cx="4572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05200" y="3886200"/>
            <a:ext cx="4572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2"/>
            <a:endCxn id="29" idx="0"/>
          </p:cNvCxnSpPr>
          <p:nvPr/>
        </p:nvCxnSpPr>
        <p:spPr>
          <a:xfrm rot="16200000" flipH="1">
            <a:off x="2590800" y="2743200"/>
            <a:ext cx="83820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62000" y="6096000"/>
            <a:ext cx="1905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obtainP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0"/>
          </p:cNvCxnSpPr>
          <p:nvPr/>
        </p:nvCxnSpPr>
        <p:spPr>
          <a:xfrm rot="5400000" flipH="1" flipV="1">
            <a:off x="666750" y="4019550"/>
            <a:ext cx="31242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&quot;No&quot; Symbol 38"/>
          <p:cNvSpPr/>
          <p:nvPr/>
        </p:nvSpPr>
        <p:spPr>
          <a:xfrm>
            <a:off x="1447800" y="5943600"/>
            <a:ext cx="838200" cy="838200"/>
          </a:xfrm>
          <a:prstGeom prst="noSmoking">
            <a:avLst>
              <a:gd name="adj" fmla="val 116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6400" y="4267200"/>
            <a:ext cx="32004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Relationship among method signatures allowing extraction of object semantics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00" y="5715000"/>
            <a:ext cx="3200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Prolog-like Unification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6400" y="63246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 pattern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7" name="&quot;No&quot; Symbol 26"/>
          <p:cNvSpPr/>
          <p:nvPr/>
        </p:nvSpPr>
        <p:spPr>
          <a:xfrm>
            <a:off x="6019800" y="6096000"/>
            <a:ext cx="838200" cy="838200"/>
          </a:xfrm>
          <a:prstGeom prst="noSmoking">
            <a:avLst>
              <a:gd name="adj" fmla="val 116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41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2" grpId="1" animBg="1"/>
      <p:bldP spid="13" grpId="0" animBg="1"/>
      <p:bldP spid="20" grpId="0" animBg="1"/>
      <p:bldP spid="21" grpId="0" animBg="1"/>
      <p:bldP spid="28" grpId="0" animBg="1"/>
      <p:bldP spid="29" grpId="0" animBg="1"/>
      <p:bldP spid="36" grpId="0" animBg="1"/>
      <p:bldP spid="39" grpId="0" animBg="1"/>
      <p:bldP spid="22" grpId="0" animBg="1"/>
      <p:bldP spid="24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1524000"/>
            <a:ext cx="8534400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height, weight;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DynamicEnum</a:t>
            </a:r>
            <a:r>
              <a:rPr lang="en-US" dirty="0" smtClean="0">
                <a:solidFill>
                  <a:schemeClr val="tx1"/>
                </a:solidFill>
              </a:rPr>
              <a:t> name;	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getHeight</a:t>
            </a:r>
            <a:r>
              <a:rPr lang="en-US" dirty="0" smtClean="0">
                <a:solidFill>
                  <a:schemeClr val="tx1"/>
                </a:solidFill>
              </a:rPr>
              <a:t>() {r</a:t>
            </a:r>
            <a:r>
              <a:rPr lang="en-US" b="1" dirty="0" smtClean="0">
                <a:solidFill>
                  <a:schemeClr val="tx1"/>
                </a:solidFill>
              </a:rPr>
              <a:t>eturn</a:t>
            </a:r>
            <a:r>
              <a:rPr lang="en-US" dirty="0" smtClean="0">
                <a:solidFill>
                  <a:schemeClr val="tx1"/>
                </a:solidFill>
              </a:rPr>
              <a:t> height;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{height =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;}	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weight; 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{weight =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;}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weight/(height*height);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DynamicEnum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getName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  <a:r>
              <a:rPr lang="en-US" b="1" dirty="0" smtClean="0">
                <a:solidFill>
                  <a:schemeClr val="tx1"/>
                </a:solidFill>
              </a:rPr>
              <a:t> return</a:t>
            </a:r>
            <a:r>
              <a:rPr lang="en-US" dirty="0" smtClean="0">
                <a:solidFill>
                  <a:schemeClr val="tx1"/>
                </a:solidFill>
              </a:rPr>
              <a:t> name;}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setName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DynamicEnum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newVal</a:t>
            </a:r>
            <a:r>
              <a:rPr lang="en-US" dirty="0" smtClean="0">
                <a:solidFill>
                  <a:schemeClr val="tx1"/>
                </a:solidFill>
              </a:rPr>
              <a:t>) {name = </a:t>
            </a:r>
            <a:r>
              <a:rPr lang="en-US" dirty="0" err="1" smtClean="0">
                <a:solidFill>
                  <a:schemeClr val="tx1"/>
                </a:solidFill>
              </a:rPr>
              <a:t>newName</a:t>
            </a:r>
            <a:r>
              <a:rPr lang="en-US" dirty="0" smtClean="0">
                <a:solidFill>
                  <a:schemeClr val="tx1"/>
                </a:solidFill>
              </a:rPr>
              <a:t>;}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BeanBox</a:t>
            </a:r>
            <a:r>
              <a:rPr lang="en-US" dirty="0" smtClean="0"/>
              <a:t> “UI Generation”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 l="6647" r="42462"/>
          <a:stretch>
            <a:fillRect/>
          </a:stretch>
        </p:blipFill>
        <p:spPr bwMode="auto">
          <a:xfrm>
            <a:off x="5410200" y="1066800"/>
            <a:ext cx="2590800" cy="21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3697069"/>
            <a:ext cx="2743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BMI </a:t>
            </a:r>
            <a:r>
              <a:rPr lang="en-US" dirty="0" err="1" smtClean="0"/>
              <a:t>readonly</a:t>
            </a:r>
            <a:r>
              <a:rPr lang="en-US" dirty="0" smtClean="0"/>
              <a:t> property not displayed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486870"/>
            <a:ext cx="27432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Name programmer-defined properties not displayed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562600"/>
            <a:ext cx="2743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Bean patterns map to records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6324600"/>
            <a:ext cx="2819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Patterns for other types?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6019800"/>
            <a:ext cx="2743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BeanBox</a:t>
            </a:r>
            <a:r>
              <a:rPr lang="en-US" dirty="0" smtClean="0"/>
              <a:t> is not a user-interface tool!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 flipH="1" flipV="1">
            <a:off x="4876800" y="6248400"/>
            <a:ext cx="4572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3810000"/>
            <a:ext cx="1143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05000" y="4191000"/>
            <a:ext cx="2819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78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762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7620000" cy="1779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public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interface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BMIList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{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size();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BMISpreadsheet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bmiSpreadsheetAt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index);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void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insertBMISpreadsheetAt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BMISpreadsheet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newElement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index);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void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removeBMISpreadsheetAt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index) 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}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5626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List data type</a:t>
            </a:r>
            <a:endParaRPr lang="en-US" dirty="0"/>
          </a:p>
        </p:txBody>
      </p:sp>
    </p:spTree>
  </p:cSld>
  <p:clrMapOvr>
    <a:masterClrMapping/>
  </p:clrMapOvr>
  <p:transition advTm="15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762000"/>
          </a:xfrm>
        </p:spPr>
        <p:txBody>
          <a:bodyPr/>
          <a:lstStyle/>
          <a:p>
            <a:r>
              <a:rPr lang="en-US" dirty="0" smtClean="0"/>
              <a:t>Patterns for </a:t>
            </a:r>
            <a:r>
              <a:rPr lang="en-US" dirty="0"/>
              <a:t>Variable-Sized Collection</a:t>
            </a: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0" y="2423010"/>
            <a:ext cx="7696200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i="1" dirty="0" smtClean="0"/>
              <a:t>@</a:t>
            </a:r>
            <a:r>
              <a:rPr lang="en-US" i="1" dirty="0" err="1" smtClean="0"/>
              <a:t>StructurePattern</a:t>
            </a:r>
            <a:r>
              <a:rPr lang="en-US" i="1" dirty="0" smtClean="0"/>
              <a:t>(</a:t>
            </a:r>
            <a:r>
              <a:rPr lang="en-US" i="1" dirty="0" err="1" smtClean="0"/>
              <a:t>StructurePatternNames.VECTOR_PATTERN</a:t>
            </a:r>
            <a:r>
              <a:rPr lang="en-US" i="1" dirty="0" smtClean="0"/>
              <a:t>)</a:t>
            </a:r>
          </a:p>
          <a:p>
            <a:pPr algn="l"/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interface </a:t>
            </a:r>
            <a:r>
              <a:rPr lang="en-US" dirty="0" smtClean="0">
                <a:solidFill>
                  <a:sysClr val="windowText" lastClr="000000"/>
                </a:solidFill>
              </a:rPr>
              <a:t>C{</a:t>
            </a:r>
          </a:p>
          <a:p>
            <a:pPr lvl="1" algn="l"/>
            <a:r>
              <a:rPr lang="en-US" dirty="0" smtClean="0">
                <a:solidFill>
                  <a:sysClr val="windowText" lastClr="000000"/>
                </a:solidFill>
              </a:rPr>
              <a:t>	</a:t>
            </a:r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void</a:t>
            </a:r>
            <a:r>
              <a:rPr lang="en-US" dirty="0" smtClean="0">
                <a:solidFill>
                  <a:sysClr val="windowText" lastClr="000000"/>
                </a:solidFill>
              </a:rPr>
              <a:t> add&lt;E&gt; (&lt;T&gt; t);</a:t>
            </a:r>
          </a:p>
          <a:p>
            <a:pPr lvl="1" algn="l"/>
            <a:r>
              <a:rPr lang="en-US" dirty="0" smtClean="0">
                <a:solidFill>
                  <a:sysClr val="windowText" lastClr="000000"/>
                </a:solidFill>
              </a:rPr>
              <a:t>	</a:t>
            </a:r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&lt;T&gt; &lt;E&gt;At (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index); </a:t>
            </a:r>
          </a:p>
          <a:p>
            <a:pPr lvl="1" algn="l"/>
            <a:r>
              <a:rPr lang="en-US" dirty="0" smtClean="0">
                <a:solidFill>
                  <a:sysClr val="windowText" lastClr="000000"/>
                </a:solidFill>
              </a:rPr>
              <a:t>    	</a:t>
            </a:r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size();</a:t>
            </a:r>
          </a:p>
          <a:p>
            <a:pPr lvl="1" algn="l"/>
            <a:r>
              <a:rPr lang="en-US" dirty="0" smtClean="0">
                <a:solidFill>
                  <a:sysClr val="windowText" lastClr="000000"/>
                </a:solidFill>
              </a:rPr>
              <a:t>	</a:t>
            </a:r>
            <a:r>
              <a:rPr lang="en-US" b="1" dirty="0" smtClean="0">
                <a:solidFill>
                  <a:sysClr val="windowText" lastClr="000000"/>
                </a:solidFill>
              </a:rPr>
              <a:t>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Any </a:t>
            </a:r>
            <a:r>
              <a:rPr lang="en-US" dirty="0" smtClean="0">
                <a:solidFill>
                  <a:sysClr val="windowText" lastClr="000000"/>
                </a:solidFill>
              </a:rPr>
              <a:t>set&lt;E&gt;At(&lt;T&gt; t, </a:t>
            </a:r>
            <a:r>
              <a:rPr lang="en-US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index);</a:t>
            </a:r>
          </a:p>
          <a:p>
            <a:pPr lvl="1"/>
            <a:r>
              <a:rPr lang="en-US" b="1" dirty="0" smtClean="0">
                <a:solidFill>
                  <a:sysClr val="windowText" lastClr="000000"/>
                </a:solidFill>
              </a:rPr>
              <a:t>	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Any </a:t>
            </a:r>
            <a:r>
              <a:rPr lang="en-US" dirty="0" smtClean="0">
                <a:solidFill>
                  <a:sysClr val="windowText" lastClr="000000"/>
                </a:solidFill>
              </a:rPr>
              <a:t>remove&lt;E&gt;At(</a:t>
            </a:r>
            <a:r>
              <a:rPr lang="en-US" dirty="0" err="1" smtClean="0">
                <a:solidFill>
                  <a:sysClr val="windowText" lastClr="000000"/>
                </a:solidFill>
              </a:rPr>
              <a:t>int</a:t>
            </a:r>
            <a:r>
              <a:rPr lang="en-US" dirty="0" smtClean="0">
                <a:solidFill>
                  <a:sysClr val="windowText" lastClr="000000"/>
                </a:solidFill>
              </a:rPr>
              <a:t> index);</a:t>
            </a:r>
          </a:p>
          <a:p>
            <a:pPr lvl="1"/>
            <a:r>
              <a:rPr lang="en-US" b="1" dirty="0" smtClean="0">
                <a:solidFill>
                  <a:sysClr val="windowText" lastClr="000000"/>
                </a:solidFill>
              </a:rPr>
              <a:t>  	public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Any </a:t>
            </a:r>
            <a:r>
              <a:rPr lang="en-US" dirty="0" smtClean="0">
                <a:solidFill>
                  <a:sysClr val="windowText" lastClr="000000"/>
                </a:solidFill>
              </a:rPr>
              <a:t>remove&lt;E&gt;At(&lt;T&gt; t);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	…</a:t>
            </a:r>
          </a:p>
          <a:p>
            <a:pPr algn="l"/>
            <a:r>
              <a:rPr lang="en-US" dirty="0" smtClean="0">
                <a:solidFill>
                  <a:schemeClr val="accent2"/>
                </a:solidFill>
              </a:rPr>
              <a:t>}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800" y="3429000"/>
            <a:ext cx="1855788" cy="2198688"/>
            <a:chOff x="1680" y="2304"/>
            <a:chExt cx="1169" cy="1385"/>
          </a:xfrm>
        </p:grpSpPr>
        <p:sp>
          <p:nvSpPr>
            <p:cNvPr id="437255" name="Line 7"/>
            <p:cNvSpPr>
              <a:spLocks noChangeShapeType="1"/>
            </p:cNvSpPr>
            <p:nvPr/>
          </p:nvSpPr>
          <p:spPr bwMode="auto">
            <a:xfrm flipH="1" flipV="1">
              <a:off x="1920" y="2304"/>
              <a:ext cx="336" cy="115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7256" name="Text Box 8"/>
            <p:cNvSpPr txBox="1">
              <a:spLocks noChangeArrowheads="1"/>
            </p:cNvSpPr>
            <p:nvPr/>
          </p:nvSpPr>
          <p:spPr bwMode="auto">
            <a:xfrm>
              <a:off x="1680" y="3456"/>
              <a:ext cx="1169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Arbitrary Type.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90575" y="3504135"/>
            <a:ext cx="3244972" cy="2069656"/>
            <a:chOff x="2301" y="2400"/>
            <a:chExt cx="1922" cy="971"/>
          </a:xfrm>
        </p:grpSpPr>
        <p:sp>
          <p:nvSpPr>
            <p:cNvPr id="437258" name="Line 10"/>
            <p:cNvSpPr>
              <a:spLocks noChangeShapeType="1"/>
            </p:cNvSpPr>
            <p:nvPr/>
          </p:nvSpPr>
          <p:spPr bwMode="auto">
            <a:xfrm flipH="1" flipV="1">
              <a:off x="2617" y="2400"/>
              <a:ext cx="839" cy="76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7259" name="Line 11"/>
            <p:cNvSpPr>
              <a:spLocks noChangeShapeType="1"/>
            </p:cNvSpPr>
            <p:nvPr/>
          </p:nvSpPr>
          <p:spPr bwMode="auto">
            <a:xfrm flipH="1" flipV="1">
              <a:off x="2301" y="2508"/>
              <a:ext cx="1155" cy="6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7260" name="Text Box 12"/>
            <p:cNvSpPr txBox="1">
              <a:spLocks noChangeArrowheads="1"/>
            </p:cNvSpPr>
            <p:nvPr/>
          </p:nvSpPr>
          <p:spPr bwMode="auto">
            <a:xfrm>
              <a:off x="3216" y="3198"/>
              <a:ext cx="1007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Read methods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962402" y="1295400"/>
            <a:ext cx="4506918" cy="1828800"/>
            <a:chOff x="2496" y="912"/>
            <a:chExt cx="2839" cy="1152"/>
          </a:xfrm>
        </p:grpSpPr>
        <p:sp>
          <p:nvSpPr>
            <p:cNvPr id="437262" name="Line 14"/>
            <p:cNvSpPr>
              <a:spLocks noChangeShapeType="1"/>
            </p:cNvSpPr>
            <p:nvPr/>
          </p:nvSpPr>
          <p:spPr bwMode="auto">
            <a:xfrm flipH="1">
              <a:off x="2496" y="1152"/>
              <a:ext cx="1248" cy="9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7263" name="Text Box 15"/>
            <p:cNvSpPr txBox="1">
              <a:spLocks noChangeArrowheads="1"/>
            </p:cNvSpPr>
            <p:nvPr/>
          </p:nvSpPr>
          <p:spPr bwMode="auto">
            <a:xfrm>
              <a:off x="3541" y="912"/>
              <a:ext cx="1794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Write </a:t>
              </a:r>
              <a:r>
                <a:rPr lang="en-US" dirty="0" smtClean="0">
                  <a:solidFill>
                    <a:schemeClr val="bg1"/>
                  </a:solidFill>
                </a:rPr>
                <a:t>methods (optional)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77000" y="5181600"/>
            <a:ext cx="1981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Pattern based on Vector</a:t>
            </a:r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3810000" y="1676400"/>
            <a:ext cx="2133600" cy="2362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4114800" y="1676400"/>
            <a:ext cx="1828800" cy="2590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33400" y="4038600"/>
            <a:ext cx="4702184" cy="2046288"/>
            <a:chOff x="1680" y="2400"/>
            <a:chExt cx="2962" cy="1289"/>
          </a:xfrm>
        </p:grpSpPr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2016" y="2400"/>
              <a:ext cx="624" cy="105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680" y="3456"/>
              <a:ext cx="2962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Unconstrained Type (void or T in practice)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3810000" y="1676400"/>
            <a:ext cx="2133600" cy="2895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1143000"/>
            <a:ext cx="4114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optional annotation explicitly indicates kind of  pattern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1066801" y="1828800"/>
            <a:ext cx="1447800" cy="685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791200" y="3601134"/>
            <a:ext cx="25908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Arbitrary Element Designation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 flipV="1">
            <a:off x="2971800" y="3200400"/>
            <a:ext cx="28194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4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Pattern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467600" cy="312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smtClean="0"/>
              <a:t>@</a:t>
            </a:r>
            <a:r>
              <a:rPr lang="en-US" i="1" dirty="0" err="1" smtClean="0"/>
              <a:t>StructurePattern</a:t>
            </a:r>
            <a:r>
              <a:rPr lang="en-US" i="1" dirty="0" smtClean="0"/>
              <a:t>(</a:t>
            </a:r>
            <a:r>
              <a:rPr lang="en-US" i="1" dirty="0" err="1" smtClean="0"/>
              <a:t>StructurePatternNames.LINE_PATTERN</a:t>
            </a:r>
            <a:r>
              <a:rPr lang="en-US" i="1" dirty="0" smtClean="0"/>
              <a:t>)</a:t>
            </a:r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interface</a:t>
            </a:r>
            <a:r>
              <a:rPr lang="en-US" dirty="0" smtClean="0"/>
              <a:t> Line {	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getX</a:t>
            </a:r>
            <a:r>
              <a:rPr lang="en-US" dirty="0" smtClean="0"/>
              <a:t>(); 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setX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getY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setY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getWidth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setWidth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getHeight</a:t>
            </a:r>
            <a:r>
              <a:rPr lang="en-US" dirty="0" smtClean="0"/>
              <a:t>() 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setHeight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105400"/>
            <a:ext cx="7696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 line/rectangle/textbox/label must have properties describing its bounding box (X, Y, Width, Height) (plus several optional properties.)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879068"/>
            <a:ext cx="7391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optional annotation explicitly indicates kind of shape.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6324600"/>
            <a:ext cx="6248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Name of type used if annotation missing.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4648200"/>
            <a:ext cx="495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Shape patterns built on top of Bean pattern.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1981200"/>
            <a:ext cx="4191000" cy="2362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1371600"/>
            <a:ext cx="20574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1676400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4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Implementation</a:t>
            </a:r>
            <a:endParaRPr lang="en-US" dirty="0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1524000" y="2819400"/>
            <a:ext cx="2971800" cy="1371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1981200" y="2971800"/>
            <a:ext cx="5029200" cy="838200"/>
            <a:chOff x="1248" y="1872"/>
            <a:chExt cx="3168" cy="528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248" y="1872"/>
              <a:ext cx="1536" cy="528"/>
            </a:xfrm>
            <a:prstGeom prst="rect">
              <a:avLst/>
            </a:prstGeom>
            <a:solidFill>
              <a:srgbClr val="6BCA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120" y="1968"/>
              <a:ext cx="12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User Interface</a:t>
              </a:r>
            </a:p>
          </p:txBody>
        </p:sp>
      </p:grp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828800" y="1600200"/>
            <a:ext cx="2667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Interactive Application</a:t>
            </a:r>
          </a:p>
        </p:txBody>
      </p:sp>
      <p:grpSp>
        <p:nvGrpSpPr>
          <p:cNvPr id="25" name="Group 41"/>
          <p:cNvGrpSpPr>
            <a:grpSpLocks/>
          </p:cNvGrpSpPr>
          <p:nvPr/>
        </p:nvGrpSpPr>
        <p:grpSpPr bwMode="auto">
          <a:xfrm>
            <a:off x="1981200" y="3810000"/>
            <a:ext cx="4343400" cy="457200"/>
            <a:chOff x="1248" y="2400"/>
            <a:chExt cx="2736" cy="288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248" y="2400"/>
              <a:ext cx="1536" cy="288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3120" y="2400"/>
              <a:ext cx="86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/>
                <a:t> Library</a:t>
              </a:r>
            </a:p>
          </p:txBody>
        </p:sp>
      </p:grpSp>
      <p:grpSp>
        <p:nvGrpSpPr>
          <p:cNvPr id="28" name="Group 39"/>
          <p:cNvGrpSpPr>
            <a:grpSpLocks/>
          </p:cNvGrpSpPr>
          <p:nvPr/>
        </p:nvGrpSpPr>
        <p:grpSpPr bwMode="auto">
          <a:xfrm>
            <a:off x="1981200" y="1981200"/>
            <a:ext cx="4495800" cy="990600"/>
            <a:chOff x="1248" y="1248"/>
            <a:chExt cx="2832" cy="624"/>
          </a:xfrm>
        </p:grpSpPr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3120" y="1248"/>
              <a:ext cx="9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dirty="0" smtClean="0"/>
                <a:t>Semantics</a:t>
              </a:r>
              <a:endParaRPr lang="en-US" dirty="0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248" y="1344"/>
              <a:ext cx="1536" cy="5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162800" y="3810000"/>
            <a:ext cx="1981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/>
              <a:t> I/O Routines</a:t>
            </a:r>
            <a:endParaRPr lang="en-US" dirty="0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1981200" y="2133600"/>
            <a:ext cx="2438400" cy="213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3" name="Group 43"/>
          <p:cNvGrpSpPr>
            <a:grpSpLocks/>
          </p:cNvGrpSpPr>
          <p:nvPr/>
        </p:nvGrpSpPr>
        <p:grpSpPr bwMode="auto">
          <a:xfrm>
            <a:off x="7162800" y="1981200"/>
            <a:ext cx="2057400" cy="4175125"/>
            <a:chOff x="4512" y="1248"/>
            <a:chExt cx="1296" cy="2630"/>
          </a:xfrm>
        </p:grpSpPr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4512" y="1248"/>
              <a:ext cx="9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/>
                <a:t>50%</a:t>
              </a: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4512" y="1920"/>
              <a:ext cx="12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/>
                <a:t>50%</a:t>
              </a:r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4512" y="3360"/>
              <a:ext cx="1152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Sutton &amp; Sprague ‘78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944197" y="54102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Myers ‘95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146919" y="381000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Toolkit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7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Dynamically Registered </a:t>
            </a:r>
            <a:r>
              <a:rPr lang="en-US" dirty="0" err="1" smtClean="0"/>
              <a:t>Mapper</a:t>
            </a:r>
            <a:r>
              <a:rPr lang="en-US" dirty="0" smtClean="0"/>
              <a:t> Classes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10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581400"/>
            <a:ext cx="2590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Model-based Tool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9" idx="1"/>
            <a:endCxn id="8" idx="3"/>
          </p:cNvCxnSpPr>
          <p:nvPr/>
        </p:nvCxnSpPr>
        <p:spPr>
          <a:xfrm rot="10800000" flipV="1">
            <a:off x="3581400" y="3752166"/>
            <a:ext cx="762000" cy="19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2"/>
          </p:cNvCxnSpPr>
          <p:nvPr/>
        </p:nvCxnSpPr>
        <p:spPr>
          <a:xfrm rot="5400000">
            <a:off x="15943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3429000"/>
            <a:ext cx="1447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List Type Interface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600200"/>
            <a:ext cx="1752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Encapsulated Model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Elbow Connector 36"/>
          <p:cNvCxnSpPr>
            <a:endCxn id="29" idx="0"/>
          </p:cNvCxnSpPr>
          <p:nvPr/>
        </p:nvCxnSpPr>
        <p:spPr>
          <a:xfrm>
            <a:off x="1333500" y="1295400"/>
            <a:ext cx="2819400" cy="6858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43000" y="5562600"/>
            <a:ext cx="1752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29000" y="1981200"/>
            <a:ext cx="14478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81400" y="2209800"/>
            <a:ext cx="129540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Vector </a:t>
            </a:r>
            <a:r>
              <a:rPr lang="en-US" dirty="0" err="1" smtClean="0"/>
              <a:t>Mapper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257800" y="1981200"/>
            <a:ext cx="12954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57800" y="2133600"/>
            <a:ext cx="129540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List </a:t>
            </a:r>
            <a:r>
              <a:rPr lang="en-US" dirty="0" err="1" smtClean="0"/>
              <a:t>Mapper</a:t>
            </a:r>
            <a:endParaRPr lang="en-US" dirty="0"/>
          </a:p>
        </p:txBody>
      </p:sp>
      <p:cxnSp>
        <p:nvCxnSpPr>
          <p:cNvPr id="41" name="Elbow Connector 36"/>
          <p:cNvCxnSpPr/>
          <p:nvPr/>
        </p:nvCxnSpPr>
        <p:spPr>
          <a:xfrm>
            <a:off x="1447800" y="1295400"/>
            <a:ext cx="4762500" cy="6858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2"/>
            <a:endCxn id="19" idx="0"/>
          </p:cNvCxnSpPr>
          <p:nvPr/>
        </p:nvCxnSpPr>
        <p:spPr>
          <a:xfrm rot="16200000" flipH="1">
            <a:off x="4381500" y="2743200"/>
            <a:ext cx="457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2"/>
            <a:endCxn id="19" idx="0"/>
          </p:cNvCxnSpPr>
          <p:nvPr/>
        </p:nvCxnSpPr>
        <p:spPr>
          <a:xfrm rot="5400000">
            <a:off x="5257800" y="27813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010400" y="1981200"/>
            <a:ext cx="12954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010400" y="2133600"/>
            <a:ext cx="129540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Bean </a:t>
            </a:r>
            <a:r>
              <a:rPr lang="en-US" dirty="0" err="1" smtClean="0"/>
              <a:t>Mapper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343400" y="4343400"/>
            <a:ext cx="152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 Type Interface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343400" y="5181600"/>
            <a:ext cx="152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Line Type Interface</a:t>
            </a:r>
            <a:endParaRPr lang="en-US" dirty="0"/>
          </a:p>
        </p:txBody>
      </p:sp>
      <p:cxnSp>
        <p:nvCxnSpPr>
          <p:cNvPr id="62" name="Straight Arrow Connector 61"/>
          <p:cNvCxnSpPr>
            <a:endCxn id="57" idx="3"/>
          </p:cNvCxnSpPr>
          <p:nvPr/>
        </p:nvCxnSpPr>
        <p:spPr>
          <a:xfrm rot="5400000">
            <a:off x="5858217" y="2980983"/>
            <a:ext cx="1694766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Elbow Connector 36"/>
          <p:cNvCxnSpPr>
            <a:endCxn id="52" idx="0"/>
          </p:cNvCxnSpPr>
          <p:nvPr/>
        </p:nvCxnSpPr>
        <p:spPr>
          <a:xfrm>
            <a:off x="1600200" y="1295400"/>
            <a:ext cx="6057900" cy="6858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V="1">
            <a:off x="3505200" y="38862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1"/>
            <a:endCxn id="8" idx="3"/>
          </p:cNvCxnSpPr>
          <p:nvPr/>
        </p:nvCxnSpPr>
        <p:spPr>
          <a:xfrm rot="10800000">
            <a:off x="3581400" y="3771900"/>
            <a:ext cx="762000" cy="1732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781800" y="4495800"/>
            <a:ext cx="1905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mapper</a:t>
            </a:r>
            <a:r>
              <a:rPr lang="en-US" dirty="0" smtClean="0"/>
              <a:t> classes created  when patterns change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343400" y="6019800"/>
            <a:ext cx="152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r>
              <a:rPr lang="en-US" dirty="0" smtClean="0"/>
              <a:t> Type Interface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85" idx="1"/>
          </p:cNvCxnSpPr>
          <p:nvPr/>
        </p:nvCxnSpPr>
        <p:spPr>
          <a:xfrm rot="10800000">
            <a:off x="3581400" y="3810000"/>
            <a:ext cx="762000" cy="253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55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  <p:bldP spid="38" grpId="0" animBg="1"/>
      <p:bldP spid="39" grpId="0" animBg="1"/>
      <p:bldP spid="52" grpId="0" animBg="1"/>
      <p:bldP spid="54" grpId="0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1: Automatic Mapping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81400"/>
            <a:ext cx="2590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Model-based Tool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2"/>
          </p:cNvCxnSpPr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0" y="5715000"/>
            <a:ext cx="1752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1600200"/>
            <a:ext cx="1752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Encapsulated Model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Elbow Connector 36"/>
          <p:cNvCxnSpPr/>
          <p:nvPr/>
        </p:nvCxnSpPr>
        <p:spPr>
          <a:xfrm rot="10800000">
            <a:off x="2743200" y="1828800"/>
            <a:ext cx="3810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447800"/>
            <a:ext cx="60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Century Schoolbook" pitchFamily="18" charset="0"/>
                <a:sym typeface="Wingdings" pitchFamily="2" charset="2"/>
              </a:rPr>
              <a:t></a:t>
            </a:r>
            <a:endParaRPr lang="en-US" sz="6000" dirty="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1371601"/>
            <a:ext cx="20574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Dynamically Registered , Pattern-Specific </a:t>
            </a:r>
            <a:r>
              <a:rPr lang="en-US" dirty="0" err="1" smtClean="0"/>
              <a:t>Mappers</a:t>
            </a:r>
            <a:endParaRPr lang="en-US" dirty="0"/>
          </a:p>
        </p:txBody>
      </p:sp>
      <p:cxnSp>
        <p:nvCxnSpPr>
          <p:cNvPr id="42" name="Elbow Connector 41"/>
          <p:cNvCxnSpPr>
            <a:stCxn id="32" idx="0"/>
            <a:endCxn id="19" idx="0"/>
          </p:cNvCxnSpPr>
          <p:nvPr/>
        </p:nvCxnSpPr>
        <p:spPr>
          <a:xfrm rot="5400000" flipH="1" flipV="1">
            <a:off x="4495800" y="-1638299"/>
            <a:ext cx="228601" cy="5791200"/>
          </a:xfrm>
          <a:prstGeom prst="bentConnector3">
            <a:avLst>
              <a:gd name="adj1" fmla="val 20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8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457200" y="1219200"/>
            <a:ext cx="2438400" cy="1676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2: Appearance Independent Automation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429000"/>
            <a:ext cx="2971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Highly Parameterized Model-based Tool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5562600"/>
            <a:ext cx="2286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Highly Customized User Interface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191000" y="1752600"/>
            <a:ext cx="990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1600200"/>
            <a:ext cx="1981200" cy="9233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Developer Provided Widget Structure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05000" y="2895600"/>
            <a:ext cx="2743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Multiply 43"/>
          <p:cNvSpPr/>
          <p:nvPr/>
        </p:nvSpPr>
        <p:spPr>
          <a:xfrm>
            <a:off x="7162800" y="2590800"/>
            <a:ext cx="762000" cy="609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57200" y="35814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Other opportunities for automation?</a:t>
            </a:r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 flipH="1" flipV="1">
            <a:off x="0" y="1752600"/>
            <a:ext cx="4572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3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Appearance-Dependent Automation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371600"/>
            <a:ext cx="4114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ObjectEditor.edit</a:t>
            </a:r>
            <a:r>
              <a:rPr lang="en-US" dirty="0" smtClean="0"/>
              <a:t>(</a:t>
            </a:r>
            <a:r>
              <a:rPr lang="en-US" dirty="0" err="1" smtClean="0"/>
              <a:t>bmiSpreadsheet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464820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6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23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Manual Step: Create the Widget 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5181600"/>
            <a:ext cx="1295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Control  Widgets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181600"/>
            <a:ext cx="12954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 State Widgets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rot="16200000" flipV="1">
            <a:off x="1390650" y="3714750"/>
            <a:ext cx="18288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rot="5400000" flipH="1" flipV="1">
            <a:off x="3600450" y="3295650"/>
            <a:ext cx="1143000" cy="262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810000" y="3352800"/>
            <a:ext cx="2819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34150" y="4133850"/>
            <a:ext cx="11430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5181600"/>
            <a:ext cx="1905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Syntactic Sugar Widgets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895350" y="3714750"/>
            <a:ext cx="17526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6200" y="5181600"/>
            <a:ext cx="1447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Parameter State  Widgets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V="1">
            <a:off x="3581400" y="41910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7600" y="5181600"/>
            <a:ext cx="1295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State Widgets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7353300" y="43053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419600" y="3962400"/>
            <a:ext cx="3733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53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Binding Methods to Control Widgets</a:t>
            </a:r>
            <a:endParaRPr lang="en-US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2057400"/>
            <a:ext cx="7010400" cy="1752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Component[]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parameterComponents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=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{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incrementTextField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};		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ObjectEditor.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bind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bmiSpreadsheet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“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subtractPounds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”,  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decreaseWeightButton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parameterComponents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181600"/>
            <a:ext cx="152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Method Designation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029200" y="3657600"/>
            <a:ext cx="1981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5181600"/>
            <a:ext cx="1219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Control Widget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0"/>
          </p:cNvCxnSpPr>
          <p:nvPr/>
        </p:nvCxnSpPr>
        <p:spPr>
          <a:xfrm rot="5400000" flipH="1" flipV="1">
            <a:off x="495300" y="40767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9800" y="2743200"/>
            <a:ext cx="3581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90800" y="5181600"/>
            <a:ext cx="1752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Parameter State Widget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2705100" y="40005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1714500" y="3543300"/>
            <a:ext cx="2590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9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2020669"/>
            <a:ext cx="84582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ObjectEditor.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bind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bmiSpreadsheet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“name”,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nameComboBox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);	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Model State Binding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392269"/>
            <a:ext cx="2286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Atomic model component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933700" y="2896969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600" y="3316069"/>
            <a:ext cx="2514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Atomic state widgets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33600" y="2020669"/>
            <a:ext cx="2743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5639197" y="2858472"/>
            <a:ext cx="9144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82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09800" y="1447800"/>
            <a:ext cx="31242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ind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bmiList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jTable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	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Composite Binding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429000"/>
            <a:ext cx="2438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Composite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429000"/>
            <a:ext cx="2438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Composite Widget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2057400" y="22098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089916" y="1853684"/>
            <a:ext cx="1611868" cy="140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25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457200" y="1219200"/>
            <a:ext cx="2438400" cy="1676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2: Appearance Independent Automation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429000"/>
            <a:ext cx="2971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Highly Parameterized Model-based Tool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5562600"/>
            <a:ext cx="2286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Highly Customized User Interface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191000" y="1752600"/>
            <a:ext cx="990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600200"/>
            <a:ext cx="1981200" cy="9233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Developer Provided Widget Structure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05000" y="2895600"/>
            <a:ext cx="2743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Multiply 43"/>
          <p:cNvSpPr/>
          <p:nvPr/>
        </p:nvSpPr>
        <p:spPr>
          <a:xfrm>
            <a:off x="7162800" y="2590800"/>
            <a:ext cx="762000" cy="609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09600" y="35814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Other opportunities for automation?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8382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Century Schoolbook" pitchFamily="18" charset="0"/>
                <a:sym typeface="Wingdings" pitchFamily="2" charset="2"/>
              </a:rPr>
              <a:t></a:t>
            </a:r>
            <a:endParaRPr lang="en-US" sz="6000" dirty="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29" name="Left Arrow 28"/>
          <p:cNvSpPr/>
          <p:nvPr/>
        </p:nvSpPr>
        <p:spPr>
          <a:xfrm flipH="1" flipV="1">
            <a:off x="152400" y="3733800"/>
            <a:ext cx="4572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4953000"/>
            <a:ext cx="2133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Semantic validation of user input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80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Opportunities for Automation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983" t="3960" r="87862" b="81911"/>
          <a:stretch>
            <a:fillRect/>
          </a:stretch>
        </p:blipFill>
        <p:spPr bwMode="auto">
          <a:xfrm>
            <a:off x="609600" y="1676400"/>
            <a:ext cx="3276600" cy="274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0" y="2590800"/>
            <a:ext cx="3048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Undo/redo arbitrary command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505200"/>
            <a:ext cx="3048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Copy/cut/delete/paste arbitrary object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524000"/>
            <a:ext cx="3200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Dynamically change enable, editable, hidden status of widgets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t="15688" r="83880" b="72574"/>
          <a:stretch>
            <a:fillRect/>
          </a:stretch>
        </p:blipFill>
        <p:spPr bwMode="auto">
          <a:xfrm>
            <a:off x="609599" y="4648200"/>
            <a:ext cx="207498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0" y="4800600"/>
            <a:ext cx="30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Save/load arbitrary object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2133600" y="1985664"/>
            <a:ext cx="3200400" cy="300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rot="10800000">
            <a:off x="2667000" y="1905019"/>
            <a:ext cx="2667000" cy="80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1"/>
          </p:cNvCxnSpPr>
          <p:nvPr/>
        </p:nvCxnSpPr>
        <p:spPr>
          <a:xfrm rot="10800000">
            <a:off x="2590800" y="1886634"/>
            <a:ext cx="2743200" cy="1027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1"/>
          </p:cNvCxnSpPr>
          <p:nvPr/>
        </p:nvCxnSpPr>
        <p:spPr>
          <a:xfrm rot="10800000">
            <a:off x="2057400" y="2286000"/>
            <a:ext cx="3276600" cy="627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905000" y="2895600"/>
            <a:ext cx="3352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981200" y="3352800"/>
            <a:ext cx="3276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429000" y="36576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2209800" y="3657600"/>
            <a:ext cx="3048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1828800" y="4876800"/>
            <a:ext cx="3429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2057400" y="5029200"/>
            <a:ext cx="3276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2209800" y="5029200"/>
            <a:ext cx="3124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2057400" y="5029200"/>
            <a:ext cx="3352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38600" y="5638800"/>
            <a:ext cx="43845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“Luxuries” that typically get added late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038600" y="6172200"/>
            <a:ext cx="294824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Appearance independent?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2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Systems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1000" y="1752600"/>
            <a:ext cx="990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5715000"/>
            <a:ext cx="1752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581400"/>
            <a:ext cx="2590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Model-based Tool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400800" y="3810000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83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Independent?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32857"/>
          <a:stretch>
            <a:fillRect/>
          </a:stretch>
        </p:blipFill>
        <p:spPr bwMode="auto">
          <a:xfrm>
            <a:off x="4876800" y="1600200"/>
            <a:ext cx="2438400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1983" t="3960" r="87862" b="81911"/>
          <a:stretch>
            <a:fillRect/>
          </a:stretch>
        </p:blipFill>
        <p:spPr bwMode="auto">
          <a:xfrm>
            <a:off x="609600" y="1676400"/>
            <a:ext cx="3276600" cy="274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58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Independent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23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4800600"/>
            <a:ext cx="236220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Developer provides the control and state widgets to invoke the operations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4800600"/>
            <a:ext cx="23622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Tool provides predefined models implementing these operations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6248400"/>
            <a:ext cx="5105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ObjectEditor.</a:t>
            </a:r>
            <a:r>
              <a:rPr lang="en-US" i="1" dirty="0" err="1" smtClean="0"/>
              <a:t>bindToUndo</a:t>
            </a:r>
            <a:r>
              <a:rPr lang="en-US" dirty="0" smtClean="0"/>
              <a:t>(</a:t>
            </a:r>
            <a:r>
              <a:rPr lang="en-US" i="1" dirty="0" err="1" smtClean="0"/>
              <a:t>undoMenuItem</a:t>
            </a:r>
            <a:r>
              <a:rPr lang="en-US" i="1" dirty="0" smtClean="0"/>
              <a:t>);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4800600"/>
            <a:ext cx="23622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Developer binds widgets to model operations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7244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Century Schoolbook" pitchFamily="18" charset="0"/>
                <a:sym typeface="Wingdings" pitchFamily="2" charset="2"/>
              </a:rPr>
              <a:t></a:t>
            </a:r>
            <a:endParaRPr lang="en-US" sz="6000" dirty="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48006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Century Schoolbook" pitchFamily="18" charset="0"/>
                <a:sym typeface="Wingdings" pitchFamily="2" charset="2"/>
              </a:rPr>
              <a:t></a:t>
            </a:r>
            <a:endParaRPr lang="en-US" sz="6000" dirty="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 flipH="1" flipV="1">
            <a:off x="2895600" y="5181600"/>
            <a:ext cx="4572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rot="16200000" flipV="1">
            <a:off x="552450" y="3638550"/>
            <a:ext cx="20574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 rot="10800000" flipV="1">
            <a:off x="5905500" y="56388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0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Key: Programming 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88268"/>
            <a:ext cx="3048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Undo/redo arbitrary command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202668"/>
            <a:ext cx="3048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/Copy/cut/delete/paste arbitrary object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221468"/>
            <a:ext cx="3200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Dynamically change enable, editable, hidden status of widgets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040868"/>
            <a:ext cx="3048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Save/load arbitrary object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3364468"/>
            <a:ext cx="2286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 patterns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9" idx="3"/>
          </p:cNvCxnSpPr>
          <p:nvPr/>
        </p:nvCxnSpPr>
        <p:spPr>
          <a:xfrm rot="10800000" flipV="1">
            <a:off x="4038600" y="3581400"/>
            <a:ext cx="1981200" cy="1644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1"/>
          </p:cNvCxnSpPr>
          <p:nvPr/>
        </p:nvCxnSpPr>
        <p:spPr>
          <a:xfrm rot="10800000" flipV="1">
            <a:off x="4038600" y="3549134"/>
            <a:ext cx="2057400" cy="1002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1"/>
          </p:cNvCxnSpPr>
          <p:nvPr/>
        </p:nvCxnSpPr>
        <p:spPr>
          <a:xfrm rot="10800000" flipV="1">
            <a:off x="4038600" y="3549134"/>
            <a:ext cx="2057400" cy="87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1"/>
          </p:cNvCxnSpPr>
          <p:nvPr/>
        </p:nvCxnSpPr>
        <p:spPr>
          <a:xfrm rot="10800000">
            <a:off x="4191000" y="2614136"/>
            <a:ext cx="1905000" cy="934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1611868"/>
            <a:ext cx="3124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Input validation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0" y="1676400"/>
            <a:ext cx="2514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Precondition patterns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0" idx="1"/>
          </p:cNvCxnSpPr>
          <p:nvPr/>
        </p:nvCxnSpPr>
        <p:spPr>
          <a:xfrm rot="10800000">
            <a:off x="4114800" y="1676400"/>
            <a:ext cx="19812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96000" y="2209800"/>
            <a:ext cx="2286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Undo  patterns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45" idx="1"/>
          </p:cNvCxnSpPr>
          <p:nvPr/>
        </p:nvCxnSpPr>
        <p:spPr>
          <a:xfrm rot="10800000" flipV="1">
            <a:off x="4038600" y="2394466"/>
            <a:ext cx="2057400" cy="1186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 Arrow 52"/>
          <p:cNvSpPr/>
          <p:nvPr/>
        </p:nvSpPr>
        <p:spPr>
          <a:xfrm flipH="1" flipV="1">
            <a:off x="533400" y="3429000"/>
            <a:ext cx="4572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Arrow Connector 17"/>
          <p:cNvCxnSpPr>
            <a:stCxn id="40" idx="1"/>
          </p:cNvCxnSpPr>
          <p:nvPr/>
        </p:nvCxnSpPr>
        <p:spPr>
          <a:xfrm rot="10800000" flipV="1">
            <a:off x="4191000" y="1861066"/>
            <a:ext cx="1905000" cy="729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4" idx="1"/>
          </p:cNvCxnSpPr>
          <p:nvPr/>
        </p:nvCxnSpPr>
        <p:spPr>
          <a:xfrm rot="10800000">
            <a:off x="4114800" y="1676400"/>
            <a:ext cx="1981200" cy="1872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2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Undo/Redo Automation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828800"/>
            <a:ext cx="3962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(Hierarchical) Command Object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2209800"/>
            <a:ext cx="3962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(Hierarchical) Command Object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590800"/>
            <a:ext cx="3962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(Hierarchical) Command Object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2971800"/>
            <a:ext cx="3962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(Hierarchical) Command Object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352800"/>
            <a:ext cx="3962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(Hierarchical) Command Object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5105400"/>
            <a:ext cx="38862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History objects that manipulates command objects in response to command creation, undo and redo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38862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(Hierarchical) command objects undo/redo (sequence of) commands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1600200"/>
            <a:ext cx="1143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Undo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1981200"/>
            <a:ext cx="1143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Execute</a:t>
            </a:r>
            <a:endParaRPr lang="en-US" dirty="0"/>
          </a:p>
        </p:txBody>
      </p:sp>
      <p:cxnSp>
        <p:nvCxnSpPr>
          <p:cNvPr id="18" name="Straight Connector 17"/>
          <p:cNvCxnSpPr>
            <a:stCxn id="3" idx="3"/>
            <a:endCxn id="15" idx="1"/>
          </p:cNvCxnSpPr>
          <p:nvPr/>
        </p:nvCxnSpPr>
        <p:spPr>
          <a:xfrm flipV="1">
            <a:off x="6096000" y="1790700"/>
            <a:ext cx="685800" cy="2227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3"/>
            <a:endCxn id="16" idx="1"/>
          </p:cNvCxnSpPr>
          <p:nvPr/>
        </p:nvCxnSpPr>
        <p:spPr>
          <a:xfrm>
            <a:off x="6096000" y="2013466"/>
            <a:ext cx="685800" cy="1582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00800" y="5181600"/>
            <a:ext cx="1828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Application independent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4267200"/>
            <a:ext cx="1828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Application dependent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2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Set-Last Example</a:t>
            </a:r>
            <a:endParaRPr lang="en-U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66800" y="1216224"/>
            <a:ext cx="6372707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setCell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row,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newVal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{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matrix [row,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 =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newVal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getCell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row,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{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matrix [row,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679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Set-Last Pattern and Command Creator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4038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Command object creation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343400"/>
            <a:ext cx="4114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Command object execution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276600"/>
            <a:ext cx="38862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store  set&lt;S&gt;, p</a:t>
            </a:r>
            <a:r>
              <a:rPr lang="en-US" baseline="-25000" dirty="0" smtClean="0"/>
              <a:t>1</a:t>
            </a:r>
            <a:r>
              <a:rPr lang="en-US" dirty="0" smtClean="0"/>
              <a:t> ..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, </a:t>
            </a:r>
            <a:r>
              <a:rPr lang="en-US" dirty="0" err="1" smtClean="0"/>
              <a:t>newVal</a:t>
            </a:r>
            <a:endParaRPr lang="en-US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143000" y="1371600"/>
            <a:ext cx="645445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set&lt;S&gt;(&lt;T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p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… &lt;T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&lt;T&gt;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newVal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43000" y="1981200"/>
            <a:ext cx="5351145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 </a:t>
            </a:r>
            <a:r>
              <a:rPr lang="de-DE" sz="2000" dirty="0" smtClean="0"/>
              <a:t>&lt;T&gt; get&lt;S&gt;(&lt;T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, &lt;T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, … &lt;T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3733800"/>
            <a:ext cx="62484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oldVal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de-DE" dirty="0" smtClean="0"/>
              <a:t>&lt;T&gt; get&lt;S&gt;(&lt;T</a:t>
            </a:r>
            <a:r>
              <a:rPr lang="de-DE" baseline="-25000" dirty="0" smtClean="0"/>
              <a:t>1</a:t>
            </a:r>
            <a:r>
              <a:rPr lang="de-DE" dirty="0" smtClean="0"/>
              <a:t>&gt; p</a:t>
            </a:r>
            <a:r>
              <a:rPr lang="de-DE" baseline="-25000" dirty="0" smtClean="0"/>
              <a:t>1</a:t>
            </a:r>
            <a:r>
              <a:rPr lang="de-DE" dirty="0" smtClean="0"/>
              <a:t>, &lt;T</a:t>
            </a:r>
            <a:r>
              <a:rPr lang="de-DE" baseline="-25000" dirty="0" smtClean="0"/>
              <a:t>2</a:t>
            </a:r>
            <a:r>
              <a:rPr lang="de-DE" dirty="0" smtClean="0"/>
              <a:t>&gt; p</a:t>
            </a:r>
            <a:r>
              <a:rPr lang="de-DE" baseline="-25000" dirty="0" smtClean="0"/>
              <a:t>2</a:t>
            </a:r>
            <a:r>
              <a:rPr lang="de-DE" dirty="0" smtClean="0"/>
              <a:t>, … &lt;T</a:t>
            </a:r>
            <a:r>
              <a:rPr lang="de-DE" baseline="-25000" dirty="0" smtClean="0"/>
              <a:t>N</a:t>
            </a:r>
            <a:r>
              <a:rPr lang="de-DE" dirty="0" smtClean="0"/>
              <a:t>&gt; p</a:t>
            </a:r>
            <a:r>
              <a:rPr lang="de-DE" baseline="-25000" dirty="0" smtClean="0"/>
              <a:t>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800600"/>
            <a:ext cx="62484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set&lt;S&gt;(&lt;T</a:t>
            </a:r>
            <a:r>
              <a:rPr lang="en-US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&gt; p</a:t>
            </a:r>
            <a:r>
              <a:rPr lang="en-US" baseline="-25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… &lt;T</a:t>
            </a:r>
            <a:r>
              <a:rPr lang="en-US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&gt;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n-US" baseline="-30000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&lt;T&gt;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newVal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543490"/>
            <a:ext cx="4114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Command object undo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6000690"/>
            <a:ext cx="62484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set&lt;S&gt;(&lt;T</a:t>
            </a:r>
            <a:r>
              <a:rPr lang="en-US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&gt; p</a:t>
            </a:r>
            <a:r>
              <a:rPr lang="en-US" baseline="-25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… &lt;T</a:t>
            </a:r>
            <a:r>
              <a:rPr lang="en-US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&gt;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n-US" baseline="-30000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&lt;T&gt;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oldVal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7400" y="1371600"/>
            <a:ext cx="14478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44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Set-First Example and Pattern</a:t>
            </a:r>
            <a:endParaRPr lang="en-US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131779" y="4171890"/>
            <a:ext cx="6476901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set&lt;S&gt;(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&lt;T&gt;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newVal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p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… &lt;T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43000" y="4781490"/>
            <a:ext cx="5351145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 </a:t>
            </a:r>
            <a:r>
              <a:rPr lang="de-DE" sz="2000" dirty="0" smtClean="0"/>
              <a:t>&lt;T&gt; get&lt;S&gt;(&lt;T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, &lt;T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, … &lt;T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66800" y="1828800"/>
            <a:ext cx="6372707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setCell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newVal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row,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{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matrix [row,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 =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newVal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getCell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row,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{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matrix [row,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1828800"/>
            <a:ext cx="17526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29000" y="4191000"/>
            <a:ext cx="14478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86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Inverse Examples and Pattern</a:t>
            </a:r>
            <a:endParaRPr lang="en-US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66800" y="1371600"/>
            <a:ext cx="54864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add(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amount)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{ …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subtract(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amount ) {…} 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6800" y="2209800"/>
            <a:ext cx="54864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on()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{ …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off(){…} 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50900" y="3733800"/>
            <a:ext cx="479355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&lt;W&gt;(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p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… &lt;T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28812" y="4476690"/>
            <a:ext cx="592687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&lt;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AnyType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&gt; </a:t>
            </a:r>
            <a:r>
              <a:rPr lang="de-DE" sz="2000" dirty="0" smtClean="0"/>
              <a:t>&lt;W Antonym&gt;(&lt;T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, … &lt;T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3810000"/>
            <a:ext cx="685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371600"/>
            <a:ext cx="457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95600" y="1752600"/>
            <a:ext cx="914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0" y="4495800"/>
            <a:ext cx="16764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76600" y="3733800"/>
            <a:ext cx="2362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38600" y="4495800"/>
            <a:ext cx="2362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1371600"/>
            <a:ext cx="1981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1752600"/>
            <a:ext cx="1981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1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13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Add-First Examples and Pattern</a:t>
            </a:r>
            <a:endParaRPr lang="en-US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17500" y="3733800"/>
            <a:ext cx="621400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&lt;W&gt;(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&lt;T&gt;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newVal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p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… &lt;T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4400490"/>
            <a:ext cx="526778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 </a:t>
            </a:r>
            <a:r>
              <a:rPr lang="de-DE" sz="2000" dirty="0" smtClean="0"/>
              <a:t>&lt;T&gt; &lt;W Antonym&gt;(&lt;T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, … &lt;T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" y="1219200"/>
            <a:ext cx="80772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insertCellAt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newVal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row,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{…}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removeCellAt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row,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{ …}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2209800"/>
            <a:ext cx="80772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push(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newVal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{…}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pop(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row,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{ …}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1219200"/>
            <a:ext cx="1371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1600200"/>
            <a:ext cx="1600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3733800"/>
            <a:ext cx="6858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76400" y="4400490"/>
            <a:ext cx="14478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71600" y="1524000"/>
            <a:ext cx="762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4200" y="3810000"/>
            <a:ext cx="914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8200" y="4419600"/>
            <a:ext cx="533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76600" y="1219200"/>
            <a:ext cx="914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4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13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20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Add-Last Examples and Pattern</a:t>
            </a:r>
            <a:endParaRPr lang="en-US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507695" y="3733800"/>
            <a:ext cx="6433621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AnyType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&lt;W&gt;(&lt;S&lt;T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p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… &lt;T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&lt;T&gt;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newVal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" y="4400490"/>
            <a:ext cx="661591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 </a:t>
            </a:r>
            <a:r>
              <a:rPr lang="de-DE" sz="2000" dirty="0" smtClean="0"/>
              <a:t>&lt;T&gt; &lt;W Antonym&gt;&lt;S&gt;(&lt;T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, &lt;T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, … &lt;T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&gt; p</a:t>
            </a:r>
            <a:r>
              <a:rPr lang="de-DE" sz="2000" baseline="-25000" dirty="0" smtClean="0"/>
              <a:t>N</a:t>
            </a:r>
            <a:r>
              <a:rPr lang="de-DE" sz="2000" dirty="0" smtClean="0"/>
              <a:t>)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" y="1219200"/>
            <a:ext cx="80772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insertCellAt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row,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newVal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{…}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double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removeCellAt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row, </a:t>
            </a:r>
            <a:r>
              <a:rPr lang="en-US" sz="2000" b="1" dirty="0" err="1" smtClean="0">
                <a:solidFill>
                  <a:srgbClr val="7F00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{ …}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733800"/>
            <a:ext cx="13716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" y="4419600"/>
            <a:ext cx="5334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1219200"/>
            <a:ext cx="10668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3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Limitations: Encapsulated Model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81400"/>
            <a:ext cx="2590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Model-based Tool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2"/>
          </p:cNvCxnSpPr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23" name="Multiply 22"/>
          <p:cNvSpPr/>
          <p:nvPr/>
        </p:nvSpPr>
        <p:spPr>
          <a:xfrm>
            <a:off x="3124200" y="1600200"/>
            <a:ext cx="762000" cy="609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0" y="5715000"/>
            <a:ext cx="1752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1600200"/>
            <a:ext cx="1752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Encapsulated Model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9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Pattern-Based Command Creator Classes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4495800"/>
            <a:ext cx="2438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Command Object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" y="1688068"/>
            <a:ext cx="1752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Method invocation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Elbow Connector 36"/>
          <p:cNvCxnSpPr>
            <a:endCxn id="29" idx="0"/>
          </p:cNvCxnSpPr>
          <p:nvPr/>
        </p:nvCxnSpPr>
        <p:spPr>
          <a:xfrm>
            <a:off x="2209800" y="1916668"/>
            <a:ext cx="1943100" cy="6858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29000" y="2602468"/>
            <a:ext cx="14478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81400" y="2831068"/>
            <a:ext cx="129540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Set-Last Creator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257800" y="2602468"/>
            <a:ext cx="12954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57800" y="2754868"/>
            <a:ext cx="129540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Inverse Creator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8" idx="2"/>
            <a:endCxn id="19" idx="0"/>
          </p:cNvCxnSpPr>
          <p:nvPr/>
        </p:nvCxnSpPr>
        <p:spPr>
          <a:xfrm rot="16200000" flipH="1">
            <a:off x="5473184" y="4025384"/>
            <a:ext cx="902732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010400" y="2602468"/>
            <a:ext cx="12954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010400" y="2754868"/>
            <a:ext cx="1295400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Add-First Creator</a:t>
            </a:r>
            <a:endParaRPr lang="en-US" dirty="0"/>
          </a:p>
        </p:txBody>
      </p:sp>
      <p:cxnSp>
        <p:nvCxnSpPr>
          <p:cNvPr id="64" name="Elbow Connector 36"/>
          <p:cNvCxnSpPr>
            <a:endCxn id="52" idx="0"/>
          </p:cNvCxnSpPr>
          <p:nvPr/>
        </p:nvCxnSpPr>
        <p:spPr>
          <a:xfrm>
            <a:off x="2209800" y="1916668"/>
            <a:ext cx="5448300" cy="6858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Elbow Connector 36"/>
          <p:cNvCxnSpPr>
            <a:endCxn id="38" idx="0"/>
          </p:cNvCxnSpPr>
          <p:nvPr/>
        </p:nvCxnSpPr>
        <p:spPr>
          <a:xfrm>
            <a:off x="2209800" y="1916668"/>
            <a:ext cx="3695700" cy="6858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advTm="2586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457200" y="1219200"/>
            <a:ext cx="2438400" cy="1676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2: Appearance Independent Automation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429000"/>
            <a:ext cx="2971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Highly Parameterized Model-based Tool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5562600"/>
            <a:ext cx="2286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Highly Customized User Interface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191000" y="1752600"/>
            <a:ext cx="990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600200"/>
            <a:ext cx="1981200" cy="9233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Developer Provided Widget Structure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05000" y="2895600"/>
            <a:ext cx="2743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Multiply 43"/>
          <p:cNvSpPr/>
          <p:nvPr/>
        </p:nvSpPr>
        <p:spPr>
          <a:xfrm>
            <a:off x="7162800" y="2590800"/>
            <a:ext cx="762000" cy="609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09600" y="35814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Other opportunities for automation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8382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Century Schoolbook" pitchFamily="18" charset="0"/>
                <a:sym typeface="Wingdings" pitchFamily="2" charset="2"/>
              </a:rPr>
              <a:t></a:t>
            </a:r>
            <a:endParaRPr lang="en-US" sz="6000" dirty="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34290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Century Schoolbook" pitchFamily="18" charset="0"/>
                <a:sym typeface="Wingdings" pitchFamily="2" charset="2"/>
              </a:rPr>
              <a:t></a:t>
            </a:r>
            <a:endParaRPr lang="en-US" sz="6000" dirty="0">
              <a:solidFill>
                <a:schemeClr val="accent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advTm="97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Ease of following data type patterns</a:t>
            </a:r>
          </a:p>
          <a:p>
            <a:pPr lvl="1"/>
            <a:r>
              <a:rPr lang="en-US" dirty="0" smtClean="0"/>
              <a:t>3 offerings of CS 1, CS 2,  CSCW courses</a:t>
            </a:r>
          </a:p>
          <a:p>
            <a:pPr lvl="2"/>
            <a:r>
              <a:rPr lang="en-US" dirty="0" smtClean="0"/>
              <a:t>Trouble with models rather than patterns</a:t>
            </a:r>
          </a:p>
          <a:p>
            <a:pPr lvl="2"/>
            <a:r>
              <a:rPr lang="en-US" dirty="0" smtClean="0"/>
              <a:t>Annotations added since paper was written to address pattern problems</a:t>
            </a:r>
          </a:p>
          <a:p>
            <a:pPr lvl="1"/>
            <a:r>
              <a:rPr lang="en-US" dirty="0" smtClean="0"/>
              <a:t>Several research projects</a:t>
            </a:r>
          </a:p>
          <a:p>
            <a:pPr lvl="2"/>
            <a:r>
              <a:rPr lang="en-US" dirty="0" smtClean="0"/>
              <a:t>100 models</a:t>
            </a:r>
          </a:p>
          <a:p>
            <a:pPr lvl="2"/>
            <a:r>
              <a:rPr lang="en-US" dirty="0" smtClean="0"/>
              <a:t>MSFT </a:t>
            </a:r>
            <a:r>
              <a:rPr lang="en-US" dirty="0" err="1" smtClean="0"/>
              <a:t>TechFest</a:t>
            </a:r>
            <a:r>
              <a:rPr lang="en-US" dirty="0" smtClean="0"/>
              <a:t> demo would not have occurred without it</a:t>
            </a:r>
          </a:p>
          <a:p>
            <a:r>
              <a:rPr lang="en-US" dirty="0" smtClean="0"/>
              <a:t>Precondition patterns</a:t>
            </a:r>
          </a:p>
          <a:p>
            <a:pPr lvl="1"/>
            <a:r>
              <a:rPr lang="en-US" dirty="0" smtClean="0"/>
              <a:t>Motivated programmers to use assertions.</a:t>
            </a:r>
          </a:p>
          <a:p>
            <a:r>
              <a:rPr lang="en-US" dirty="0" smtClean="0"/>
              <a:t>Undo patterns</a:t>
            </a:r>
          </a:p>
          <a:p>
            <a:pPr lvl="1"/>
            <a:r>
              <a:rPr lang="en-US" dirty="0" err="1" smtClean="0"/>
              <a:t>Java.util</a:t>
            </a:r>
            <a:r>
              <a:rPr lang="en-US" dirty="0" smtClean="0"/>
              <a:t> classes with no known false positives and negatives</a:t>
            </a:r>
          </a:p>
          <a:p>
            <a:r>
              <a:rPr lang="en-US" dirty="0" err="1" smtClean="0"/>
              <a:t>Mapper</a:t>
            </a:r>
            <a:r>
              <a:rPr lang="en-US" dirty="0" smtClean="0"/>
              <a:t> Classes</a:t>
            </a:r>
          </a:p>
          <a:p>
            <a:pPr lvl="1"/>
            <a:r>
              <a:rPr lang="en-US" dirty="0" smtClean="0"/>
              <a:t>Dynamically added 1.4 List, Map patterns by easily extending Vector, </a:t>
            </a:r>
            <a:r>
              <a:rPr lang="en-US" dirty="0" err="1" smtClean="0"/>
              <a:t>Hashtable</a:t>
            </a:r>
            <a:r>
              <a:rPr lang="en-US" dirty="0" smtClean="0"/>
              <a:t> patterns</a:t>
            </a:r>
          </a:p>
          <a:p>
            <a:r>
              <a:rPr lang="en-US" dirty="0" smtClean="0"/>
              <a:t>Binding widgets</a:t>
            </a:r>
          </a:p>
          <a:p>
            <a:pPr lvl="1"/>
            <a:r>
              <a:rPr lang="en-US" dirty="0" smtClean="0"/>
              <a:t>Recently put, only author has tried it</a:t>
            </a:r>
          </a:p>
          <a:p>
            <a:pPr lvl="1"/>
            <a:r>
              <a:rPr lang="en-US" dirty="0" smtClean="0"/>
              <a:t>Prefers automatic generation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60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4648200"/>
          </a:xfrm>
        </p:spPr>
        <p:txBody>
          <a:bodyPr/>
          <a:lstStyle/>
          <a:p>
            <a:r>
              <a:rPr lang="en-US" dirty="0" smtClean="0"/>
              <a:t>From Beans </a:t>
            </a:r>
            <a:r>
              <a:rPr lang="en-US" dirty="0" smtClean="0">
                <a:sym typeface="Wingdings" pitchFamily="2" charset="2"/>
              </a:rPr>
              <a:t> Programming Patterns</a:t>
            </a:r>
          </a:p>
          <a:p>
            <a:r>
              <a:rPr lang="en-US" dirty="0" smtClean="0">
                <a:sym typeface="Wingdings" pitchFamily="2" charset="2"/>
              </a:rPr>
              <a:t>Specific patterns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Record, List, Line, </a:t>
            </a:r>
            <a:r>
              <a:rPr lang="en-US" dirty="0" err="1" smtClean="0">
                <a:sym typeface="Wingdings" pitchFamily="2" charset="2"/>
              </a:rPr>
              <a:t>SetFirst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SetLast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AddFirst</a:t>
            </a:r>
            <a:r>
              <a:rPr lang="en-US" dirty="0" smtClean="0">
                <a:sym typeface="Wingdings" pitchFamily="2" charset="2"/>
              </a:rPr>
              <a:t>, Add Last Inverse, and Others</a:t>
            </a:r>
          </a:p>
          <a:p>
            <a:r>
              <a:rPr lang="en-US" dirty="0" smtClean="0">
                <a:sym typeface="Wingdings" pitchFamily="2" charset="2"/>
              </a:rPr>
              <a:t>Appearance-independent automation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Tool-supported binding to programmer-defined widgets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Undo, semantic validation, automatic widget status change, cut, copy, paste, delete, save, load</a:t>
            </a:r>
          </a:p>
          <a:p>
            <a:r>
              <a:rPr lang="en-US" dirty="0" smtClean="0">
                <a:sym typeface="Wingdings" pitchFamily="2" charset="2"/>
              </a:rPr>
              <a:t>Preliminary evaluation</a:t>
            </a:r>
          </a:p>
          <a:p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ransition advTm="3551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4648200"/>
          </a:xfrm>
        </p:spPr>
        <p:txBody>
          <a:bodyPr/>
          <a:lstStyle/>
          <a:p>
            <a:r>
              <a:rPr lang="en-US" dirty="0" smtClean="0"/>
              <a:t>More appearance-independent automation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More extensive evaluation</a:t>
            </a:r>
          </a:p>
          <a:p>
            <a:r>
              <a:rPr lang="en-US" dirty="0" smtClean="0">
                <a:sym typeface="Wingdings" pitchFamily="2" charset="2"/>
              </a:rPr>
              <a:t>Tool architecture </a:t>
            </a:r>
          </a:p>
          <a:p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ransition advTm="19391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are Extra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Boolean and </a:t>
            </a:r>
            <a:r>
              <a:rPr lang="en-US" dirty="0" err="1" smtClean="0"/>
              <a:t>Enum</a:t>
            </a:r>
            <a:r>
              <a:rPr lang="en-US" dirty="0" smtClean="0"/>
              <a:t> Properties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2743200"/>
            <a:ext cx="7162800" cy="230832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package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examples.objects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enum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BMIClassification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{ </a:t>
            </a:r>
          </a:p>
          <a:p>
            <a:pPr lvl="2"/>
            <a:r>
              <a:rPr lang="en-US" i="1" dirty="0" smtClean="0">
                <a:solidFill>
                  <a:srgbClr val="0000C0"/>
                </a:solidFill>
                <a:latin typeface="Courier New"/>
              </a:rPr>
              <a:t>UNDER_WEIGHT</a:t>
            </a:r>
            <a:r>
              <a:rPr lang="en-US" i="1" dirty="0" smtClean="0">
                <a:solidFill>
                  <a:srgbClr val="000000"/>
                </a:solidFill>
                <a:latin typeface="Courier New"/>
              </a:rPr>
              <a:t>,</a:t>
            </a:r>
          </a:p>
          <a:p>
            <a:pPr lvl="2"/>
            <a:r>
              <a:rPr lang="en-US" i="1" dirty="0" smtClean="0">
                <a:solidFill>
                  <a:srgbClr val="0000C0"/>
                </a:solidFill>
                <a:latin typeface="Courier New"/>
              </a:rPr>
              <a:t>NORMAL</a:t>
            </a:r>
            <a:r>
              <a:rPr lang="en-US" i="1" dirty="0" smtClean="0">
                <a:solidFill>
                  <a:srgbClr val="000000"/>
                </a:solidFill>
                <a:latin typeface="Courier New"/>
              </a:rPr>
              <a:t>,</a:t>
            </a:r>
          </a:p>
          <a:p>
            <a:pPr lvl="2"/>
            <a:r>
              <a:rPr lang="en-US" i="1" dirty="0" smtClean="0">
                <a:solidFill>
                  <a:srgbClr val="0000C0"/>
                </a:solidFill>
                <a:latin typeface="Courier New"/>
              </a:rPr>
              <a:t>OVER_WEIGHT</a:t>
            </a:r>
            <a:r>
              <a:rPr lang="en-US" i="1" dirty="0" smtClean="0">
                <a:solidFill>
                  <a:srgbClr val="000000"/>
                </a:solidFill>
                <a:latin typeface="Courier New"/>
              </a:rPr>
              <a:t>,</a:t>
            </a:r>
          </a:p>
          <a:p>
            <a:pPr lvl="2"/>
            <a:r>
              <a:rPr lang="en-US" i="1" dirty="0" smtClean="0">
                <a:solidFill>
                  <a:srgbClr val="0000C0"/>
                </a:solidFill>
                <a:latin typeface="Courier New"/>
              </a:rPr>
              <a:t>OBESE</a:t>
            </a:r>
            <a:r>
              <a:rPr lang="en-US" i="1" dirty="0" smtClean="0">
                <a:solidFill>
                  <a:srgbClr val="000000"/>
                </a:solidFill>
                <a:latin typeface="Courier New"/>
              </a:rPr>
              <a:t>,</a:t>
            </a:r>
          </a:p>
          <a:p>
            <a:pPr lvl="2"/>
            <a:r>
              <a:rPr lang="en-US" i="1" dirty="0" smtClean="0">
                <a:solidFill>
                  <a:srgbClr val="0000C0"/>
                </a:solidFill>
                <a:latin typeface="Courier New"/>
              </a:rPr>
              <a:t>EXTREMELY_OBESE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447800"/>
            <a:ext cx="7162800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getOverWeight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 {…}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BMIClassification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getBMIClassification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 {…}</a:t>
            </a:r>
            <a:endParaRPr lang="en-US" dirty="0"/>
          </a:p>
        </p:txBody>
      </p:sp>
      <p:pic>
        <p:nvPicPr>
          <p:cNvPr id="6" name="~PP503.WAV">
            <a:hlinkClick r:id="" action="ppaction://media"/>
          </p:cNvPr>
          <p:cNvPicPr>
            <a:picLocks noRot="1" noChangeAspect="1"/>
          </p:cNvPicPr>
          <p:nvPr>
            <a:wavAudioFile r:embed="rId1" name="~PP50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</a:t>
            </a:r>
            <a:r>
              <a:rPr lang="en-US" dirty="0" err="1" smtClean="0">
                <a:sym typeface="Wingdings" pitchFamily="2" charset="2"/>
              </a:rPr>
              <a:t>Widget</a:t>
            </a:r>
            <a:r>
              <a:rPr lang="en-US" dirty="0" smtClean="0">
                <a:sym typeface="Wingdings" pitchFamily="2" charset="2"/>
              </a:rPr>
              <a:t> Mapping</a:t>
            </a:r>
            <a:endParaRPr lang="en-US" dirty="0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95400"/>
            <a:ext cx="464820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95400" y="5257800"/>
            <a:ext cx="5791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Each property mapped to a widget based on its type.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5638800"/>
            <a:ext cx="5791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Strings and numbers to text components.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5982968"/>
            <a:ext cx="5791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Booleans to checkboxes.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6324600"/>
            <a:ext cx="5791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2"/>
                </a:solidFill>
              </a:rPr>
              <a:t>Enums</a:t>
            </a:r>
            <a:r>
              <a:rPr lang="en-US" dirty="0" smtClean="0">
                <a:solidFill>
                  <a:schemeClr val="tx2"/>
                </a:solidFill>
              </a:rPr>
              <a:t> to combo-boxes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1981200"/>
            <a:ext cx="17526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2971800"/>
            <a:ext cx="12192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743200"/>
            <a:ext cx="1828800" cy="1371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5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Graphics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1169988" y="2133600"/>
            <a:ext cx="12192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1295400" y="4267200"/>
            <a:ext cx="1219200" cy="9144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3962400" y="2057400"/>
            <a:ext cx="1219200" cy="9144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4191000" y="4572000"/>
            <a:ext cx="7921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hello</a:t>
            </a:r>
          </a:p>
        </p:txBody>
      </p:sp>
      <p:sp>
        <p:nvSpPr>
          <p:cNvPr id="293913" name="Rectangle 25"/>
          <p:cNvSpPr>
            <a:spLocks noChangeArrowheads="1"/>
          </p:cNvSpPr>
          <p:nvPr/>
        </p:nvSpPr>
        <p:spPr bwMode="auto">
          <a:xfrm>
            <a:off x="4191000" y="4572000"/>
            <a:ext cx="838200" cy="4572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3918" name="Text Box 30"/>
          <p:cNvSpPr txBox="1">
            <a:spLocks noChangeArrowheads="1"/>
          </p:cNvSpPr>
          <p:nvPr/>
        </p:nvSpPr>
        <p:spPr bwMode="auto">
          <a:xfrm>
            <a:off x="7165975" y="4419600"/>
            <a:ext cx="9874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Eiffel</a:t>
            </a:r>
          </a:p>
        </p:txBody>
      </p:sp>
      <p:sp>
        <p:nvSpPr>
          <p:cNvPr id="293922" name="Rectangle 34"/>
          <p:cNvSpPr>
            <a:spLocks noChangeArrowheads="1"/>
          </p:cNvSpPr>
          <p:nvPr/>
        </p:nvSpPr>
        <p:spPr bwMode="auto">
          <a:xfrm>
            <a:off x="6446838" y="4279900"/>
            <a:ext cx="1563687" cy="7477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93924" name="Picture 36" descr="j0157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2" y="4267200"/>
            <a:ext cx="738188" cy="744538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1066800" y="1371600"/>
            <a:ext cx="1371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Rectangle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67200" y="1447800"/>
            <a:ext cx="1371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3733800"/>
            <a:ext cx="838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Oval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3733800"/>
            <a:ext cx="1143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Textbox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77000" y="3733800"/>
            <a:ext cx="1143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Label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6235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“Solution 1”: Predefined Interfaces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Tool-defined interfaces (</a:t>
            </a:r>
            <a:r>
              <a:rPr lang="en-US" dirty="0" err="1" smtClean="0">
                <a:solidFill>
                  <a:schemeClr val="bg1"/>
                </a:solidFill>
              </a:rPr>
              <a:t>JTable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Jtree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81400"/>
            <a:ext cx="2590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Model-based Tool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2"/>
          </p:cNvCxnSpPr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0" y="5715000"/>
            <a:ext cx="1752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4038600"/>
            <a:ext cx="2057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Low abstraction flexibility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81000" y="2514600"/>
            <a:ext cx="2057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Encapsulation with no programmer-defined types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5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Preconditions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0010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boolean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preGetBMI</a:t>
            </a:r>
            <a:r>
              <a:rPr lang="en-US" dirty="0" smtClean="0">
                <a:solidFill>
                  <a:schemeClr val="tx1"/>
                </a:solidFill>
              </a:rPr>
              <a:t>() {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	return</a:t>
            </a:r>
            <a:r>
              <a:rPr lang="en-US" dirty="0" smtClean="0">
                <a:solidFill>
                  <a:schemeClr val="tx1"/>
                </a:solidFill>
              </a:rPr>
              <a:t> weight &gt; 0 &amp;&amp; height &gt; 0;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assert 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preGetBMI</a:t>
            </a:r>
            <a:r>
              <a:rPr lang="en-US" dirty="0" smtClean="0">
                <a:solidFill>
                  <a:schemeClr val="tx1"/>
                </a:solidFill>
              </a:rPr>
              <a:t>());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weight/(height*height);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343400"/>
            <a:ext cx="3124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Precondition of method M()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9400" y="5410200"/>
            <a:ext cx="266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preM</a:t>
            </a:r>
            <a:r>
              <a:rPr lang="en-US" dirty="0" smtClean="0"/>
              <a:t>()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04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371600"/>
            <a:ext cx="80010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	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boolean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preRestoreHeightAndWeight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height != </a:t>
            </a:r>
            <a:r>
              <a:rPr lang="en-US" sz="1600" dirty="0" err="1" smtClean="0">
                <a:solidFill>
                  <a:schemeClr val="tx1"/>
                </a:solidFill>
              </a:rPr>
              <a:t>initialHeight</a:t>
            </a:r>
            <a:r>
              <a:rPr lang="en-US" sz="1600" dirty="0" smtClean="0">
                <a:solidFill>
                  <a:schemeClr val="tx1"/>
                </a:solidFill>
              </a:rPr>
              <a:t> || weight != </a:t>
            </a:r>
            <a:r>
              <a:rPr lang="en-US" sz="1600" dirty="0" err="1" smtClean="0">
                <a:solidFill>
                  <a:schemeClr val="tx1"/>
                </a:solidFill>
              </a:rPr>
              <a:t>initialWeight</a:t>
            </a:r>
            <a:r>
              <a:rPr lang="en-US" sz="1600" dirty="0" smtClean="0">
                <a:solidFill>
                  <a:schemeClr val="tx1"/>
                </a:solidFill>
              </a:rPr>
              <a:t>; }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restoreHeightAndWeight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assert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preRestoreHeightAndWeight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	height = </a:t>
            </a:r>
            <a:r>
              <a:rPr lang="en-US" sz="1600" dirty="0" err="1" smtClean="0">
                <a:solidFill>
                  <a:schemeClr val="tx1"/>
                </a:solidFill>
              </a:rPr>
              <a:t>initialHeight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	weight = </a:t>
            </a:r>
            <a:r>
              <a:rPr lang="en-US" sz="1600" dirty="0" err="1" smtClean="0">
                <a:solidFill>
                  <a:schemeClr val="tx1"/>
                </a:solidFill>
              </a:rPr>
              <a:t>initialWeight</a:t>
            </a:r>
            <a:r>
              <a:rPr lang="en-US" sz="1600" dirty="0" smtClean="0">
                <a:solidFill>
                  <a:schemeClr val="tx1"/>
                </a:solidFill>
              </a:rPr>
              <a:t>;		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</p:spPr>
        <p:txBody>
          <a:bodyPr/>
          <a:lstStyle/>
          <a:p>
            <a:r>
              <a:rPr lang="en-US" dirty="0" smtClean="0"/>
              <a:t>Preconditions of Non Getters/Setters</a:t>
            </a:r>
            <a:endParaRPr lang="en-US" dirty="0"/>
          </a:p>
        </p:txBody>
      </p:sp>
      <p:pic>
        <p:nvPicPr>
          <p:cNvPr id="7" name="~PP8.WAV">
            <a:hlinkClick r:id="" action="ppaction://media"/>
          </p:cNvPr>
          <p:cNvPicPr>
            <a:picLocks noRot="1" noChangeAspect="1"/>
          </p:cNvPicPr>
          <p:nvPr>
            <a:wavAudioFile r:embed="rId1" name="~PP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Uses Preconditions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356" y="1447800"/>
            <a:ext cx="54064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556" y="3581400"/>
            <a:ext cx="5221451" cy="239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9661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Uses Preconditions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47792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038600"/>
            <a:ext cx="477921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26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Uses Precondition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5105400" cy="223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352800"/>
            <a:ext cx="5105400" cy="223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5800" y="5715000"/>
            <a:ext cx="784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menu item for a method is disabled when its precondition not met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6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Ignored Aspects of </a:t>
            </a:r>
            <a:r>
              <a:rPr lang="en-US" dirty="0" err="1" smtClean="0"/>
              <a:t>ObjectEditor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44711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9" y="1295400"/>
            <a:ext cx="370646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19400"/>
            <a:ext cx="3200400" cy="378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93467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 more time spent on OE in semester course than was done here.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0686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Focus on programming and not </a:t>
            </a:r>
            <a:r>
              <a:rPr lang="en-US" dirty="0" err="1" smtClean="0">
                <a:solidFill>
                  <a:schemeClr val="tx2"/>
                </a:solidFill>
              </a:rPr>
              <a:t>ObjectEditor</a:t>
            </a:r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8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110 (Non-Programmers) Project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410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95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110 (Non-Programmers) Project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410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08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401(HS-Programmers) Project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495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028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1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401(HS-Programmers) Project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495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028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1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“Solution 2”: Public Variables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81400"/>
            <a:ext cx="2590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Model-based Tool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2"/>
          </p:cNvCxnSpPr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0" y="5715000"/>
            <a:ext cx="1752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1563469"/>
            <a:ext cx="2362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 with public variables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2533471"/>
            <a:ext cx="2057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Programmer-defined types with no encapsulation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" y="1600200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Engelson</a:t>
            </a:r>
            <a:r>
              <a:rPr lang="en-US" dirty="0" smtClean="0"/>
              <a:t> et al ‘96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4038600"/>
            <a:ext cx="2133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Low abstraction flexibility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5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401(HS-Programmers) Project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028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4495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401(HS-Programmers) Project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495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028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1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401(HS-Programmers) Project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495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028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1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401(HS-Programmers) Project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495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028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28638"/>
            <a:ext cx="47244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3276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Several additional Internal classes (Scanner, parser,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undoer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…)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3171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401(HS-Programmers) Project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7275"/>
            <a:ext cx="47244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95400"/>
            <a:ext cx="50387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86400" y="4343400"/>
            <a:ext cx="2590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Several more classes that are not displayed in the UI (Scanner/Parser)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5562600"/>
            <a:ext cx="25908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Several alternatives tried (e.g. delegating vs. inheriting scanner)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6071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Monolithic Number Scanner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2667000"/>
            <a:ext cx="647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Thus, if the argument is: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“2 3 100 “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output should be of the form: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Numbers: 2 3 100 Sum: 105 Product: 600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018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and Word Scanner Object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4724400"/>
            <a:ext cx="152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Iterator</a:t>
            </a:r>
            <a:r>
              <a:rPr lang="en-US" dirty="0" smtClean="0"/>
              <a:t> Interface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67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Movable Avatars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t="62857" r="47692"/>
          <a:stretch>
            <a:fillRect/>
          </a:stretch>
        </p:blipFill>
        <p:spPr bwMode="auto">
          <a:xfrm>
            <a:off x="2438400" y="1828800"/>
            <a:ext cx="1619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 t="53429" r="47692"/>
          <a:stretch>
            <a:fillRect/>
          </a:stretch>
        </p:blipFill>
        <p:spPr bwMode="auto">
          <a:xfrm>
            <a:off x="5105400" y="1752600"/>
            <a:ext cx="1619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3810000"/>
            <a:ext cx="2057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Multiple Representations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209800"/>
            <a:ext cx="1447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Structured Object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810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3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Variable-Size Collections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t="61013" r="50293"/>
          <a:stretch>
            <a:fillRect/>
          </a:stretch>
        </p:blipFill>
        <p:spPr bwMode="auto">
          <a:xfrm>
            <a:off x="533400" y="10668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 t="31143" r="39077"/>
          <a:stretch>
            <a:fillRect/>
          </a:stretch>
        </p:blipFill>
        <p:spPr bwMode="auto">
          <a:xfrm>
            <a:off x="609600" y="2743200"/>
            <a:ext cx="1885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 t="31429"/>
          <a:stretch>
            <a:fillRect/>
          </a:stretch>
        </p:blipFill>
        <p:spPr bwMode="auto">
          <a:xfrm>
            <a:off x="2667000" y="1066800"/>
            <a:ext cx="3095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1371600"/>
            <a:ext cx="144780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Really complex constraints and object composition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352800"/>
            <a:ext cx="1676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7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t="61013" r="50293"/>
          <a:stretch>
            <a:fillRect/>
          </a:stretch>
        </p:blipFill>
        <p:spPr bwMode="auto">
          <a:xfrm>
            <a:off x="533400" y="10668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 t="31143" r="39077"/>
          <a:stretch>
            <a:fillRect/>
          </a:stretch>
        </p:blipFill>
        <p:spPr bwMode="auto">
          <a:xfrm>
            <a:off x="609600" y="2743200"/>
            <a:ext cx="1885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 t="31429"/>
          <a:stretch>
            <a:fillRect/>
          </a:stretch>
        </p:blipFill>
        <p:spPr bwMode="auto">
          <a:xfrm>
            <a:off x="2667000" y="1066800"/>
            <a:ext cx="3095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581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48400" y="2286000"/>
            <a:ext cx="1447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Token and Shape Hierarchies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4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“Solution 3”: Manual Mapping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81400"/>
            <a:ext cx="2590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Model-based Tool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2"/>
          </p:cNvCxnSpPr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0" y="5715000"/>
            <a:ext cx="1752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1600200"/>
            <a:ext cx="1752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Encapsulated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1143000"/>
            <a:ext cx="2438400" cy="1524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38200" y="1371601"/>
            <a:ext cx="12954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Developer Provided External Structure</a:t>
            </a:r>
            <a:endParaRPr lang="en-US" dirty="0"/>
          </a:p>
        </p:txBody>
      </p:sp>
      <p:cxnSp>
        <p:nvCxnSpPr>
          <p:cNvPr id="36" name="Elbow Connector 36"/>
          <p:cNvCxnSpPr>
            <a:stCxn id="3" idx="0"/>
          </p:cNvCxnSpPr>
          <p:nvPr/>
        </p:nvCxnSpPr>
        <p:spPr>
          <a:xfrm rot="16200000" flipV="1">
            <a:off x="3333750" y="19050"/>
            <a:ext cx="76200" cy="24765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5638800"/>
            <a:ext cx="2133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Only one-level structure currently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0" y="4572000"/>
            <a:ext cx="2133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Tedious/error prone, special language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2983468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Nicholas, Myers, </a:t>
            </a:r>
            <a:r>
              <a:rPr lang="en-US" dirty="0" err="1" smtClean="0"/>
              <a:t>Rothtrock</a:t>
            </a:r>
            <a:r>
              <a:rPr lang="en-US" dirty="0" smtClean="0"/>
              <a:t> ‘06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" y="3276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Ponnekanti</a:t>
            </a:r>
            <a:r>
              <a:rPr lang="en-US" dirty="0" smtClean="0"/>
              <a:t>, Lee, Fox, </a:t>
            </a:r>
            <a:r>
              <a:rPr lang="en-US" dirty="0" err="1" smtClean="0"/>
              <a:t>Hanrahan</a:t>
            </a:r>
            <a:r>
              <a:rPr lang="en-US" dirty="0" smtClean="0"/>
              <a:t>, et al ‘01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52400" y="38100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Gajos</a:t>
            </a:r>
            <a:r>
              <a:rPr lang="en-US" dirty="0" smtClean="0"/>
              <a:t> et al  ‘05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" y="26670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Hodes</a:t>
            </a:r>
            <a:r>
              <a:rPr lang="en-US" dirty="0" smtClean="0"/>
              <a:t> &amp; Katz ‘01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7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and More Object Composition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t="61013" r="50293"/>
          <a:stretch>
            <a:fillRect/>
          </a:stretch>
        </p:blipFill>
        <p:spPr bwMode="auto">
          <a:xfrm>
            <a:off x="533400" y="10668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 t="31143" r="39077"/>
          <a:stretch>
            <a:fillRect/>
          </a:stretch>
        </p:blipFill>
        <p:spPr bwMode="auto">
          <a:xfrm>
            <a:off x="609600" y="2743200"/>
            <a:ext cx="1885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 t="31429"/>
          <a:stretch>
            <a:fillRect/>
          </a:stretch>
        </p:blipFill>
        <p:spPr bwMode="auto">
          <a:xfrm>
            <a:off x="2667000" y="1066800"/>
            <a:ext cx="3095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77000" y="1295400"/>
            <a:ext cx="1447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Abstract classes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6" cstate="print"/>
          <a:srcRect t="32609" r="19385" b="-724"/>
          <a:stretch>
            <a:fillRect/>
          </a:stretch>
        </p:blipFill>
        <p:spPr bwMode="auto">
          <a:xfrm>
            <a:off x="2743200" y="365760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53200" y="2209800"/>
            <a:ext cx="1447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Observable to avoid refresh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3505200"/>
            <a:ext cx="14478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Replace inheritance with delegation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4953000"/>
            <a:ext cx="14478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Exception handling, undo and assertions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3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Registration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69283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Interface</a:t>
            </a:r>
            <a:endParaRPr lang="en-US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1447800"/>
            <a:ext cx="6172200" cy="29007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public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interface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Concrete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Record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{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Vector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fieldNames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();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Class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fieldType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(String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fieldName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Object get (String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fieldName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Object set (String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fieldName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Object value);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boolean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isReadOnly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(String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fieldName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boolean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preRead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(String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fieldName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);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boolean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preWrite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(String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fieldName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F0055"/>
                </a:solidFill>
                <a:effectLst/>
                <a:latin typeface="Calibri" pitchFamily="34" charset="0"/>
                <a:cs typeface="Arial" pitchFamily="34" charset="0"/>
              </a:rPr>
              <a:t>boolean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validate (String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fieldName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  Object value);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 : Automatic Mapping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81400"/>
            <a:ext cx="2590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Model-based Tool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2"/>
          </p:cNvCxnSpPr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0" y="5715000"/>
            <a:ext cx="1752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1600200"/>
            <a:ext cx="1752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Encapsulated Model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Elbow Connector 36"/>
          <p:cNvCxnSpPr/>
          <p:nvPr/>
        </p:nvCxnSpPr>
        <p:spPr>
          <a:xfrm rot="16200000" flipH="1">
            <a:off x="5679817" y="225683"/>
            <a:ext cx="32266" cy="2171700"/>
          </a:xfrm>
          <a:prstGeom prst="bentConnector4">
            <a:avLst>
              <a:gd name="adj1" fmla="val -708486"/>
              <a:gd name="adj2" fmla="val 84211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advTm="1886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3276600"/>
            <a:ext cx="3352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Limitation: Lack of UI Flexibility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124200" y="1295400"/>
            <a:ext cx="2971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2971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81400"/>
            <a:ext cx="2590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Model-based Tool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267200"/>
            <a:ext cx="3352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5562600"/>
            <a:ext cx="2286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Highly Customized 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3124200" y="5562600"/>
            <a:ext cx="762000" cy="609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2679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37566" y="4947166"/>
            <a:ext cx="62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246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43800" y="1600200"/>
            <a:ext cx="106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5638800"/>
            <a:ext cx="1066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11430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Data Type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5106194" y="3809206"/>
            <a:ext cx="3505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438106" y="3771106"/>
            <a:ext cx="3429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25146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creation of widget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00800" y="33528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 widget update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00800" y="4191000"/>
            <a:ext cx="228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Automatic data update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010400" y="61722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Widget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191000" y="1752600"/>
            <a:ext cx="990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486400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Uniformity!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7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2|2.4|11|9.1|8.3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5.8|8.9|5.8|2.6|4.8|9.5|1.2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7.8|5.8|5.2|11.8|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2|3.8|2|6.9|6.9|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9.7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28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8.6|10.6|8.2|9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6.5|5.9|25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2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31.9|1.1|8.2|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5|4.1|6.5|13.8|1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5.6|3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16.9|3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.4|6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11|7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3|5.9|12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6.9|7.2|0.9|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.3|3.3|3|4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1.9|24.9|29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1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8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2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5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|3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.7|13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|4|11|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.6|22.2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1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1.5|1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9.2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5|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7207</TotalTime>
  <Words>2111</Words>
  <Application>Microsoft Office PowerPoint</Application>
  <PresentationFormat>On-screen Show (4:3)</PresentationFormat>
  <Paragraphs>595</Paragraphs>
  <Slides>72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Oriel</vt:lpstr>
      <vt:lpstr>Increasing the Automation of a Toolkit without Reducing  its Abstraction and User-Interface Flexibility </vt:lpstr>
      <vt:lpstr>GUI Implementation</vt:lpstr>
      <vt:lpstr>Model-based Systems</vt:lpstr>
      <vt:lpstr>Limitations: Encapsulated Model</vt:lpstr>
      <vt:lpstr>“Solution 1”: Predefined Interfaces</vt:lpstr>
      <vt:lpstr>“Solution 2”: Public Variables</vt:lpstr>
      <vt:lpstr>“Solution 3”: Manual Mapping</vt:lpstr>
      <vt:lpstr>Our Solution : Automatic Mapping</vt:lpstr>
      <vt:lpstr>Limitation: Lack of UI Flexibility</vt:lpstr>
      <vt:lpstr>The Case Against Uniformity</vt:lpstr>
      <vt:lpstr>“Solution” 1: High Parameterization</vt:lpstr>
      <vt:lpstr>Our Solution : Appearance Independent Automation</vt:lpstr>
      <vt:lpstr>Goals: High Abstraction/UI Flexibility</vt:lpstr>
      <vt:lpstr>Encapsulated Object</vt:lpstr>
      <vt:lpstr>Bean Programming Pattern</vt:lpstr>
      <vt:lpstr>BeanBox “UI Generation”</vt:lpstr>
      <vt:lpstr>Example</vt:lpstr>
      <vt:lpstr>Patterns for Variable-Sized Collection</vt:lpstr>
      <vt:lpstr>Shape Pattern</vt:lpstr>
      <vt:lpstr>Dynamically Registered Mapper Classes</vt:lpstr>
      <vt:lpstr>Goal 1: Automatic Mapping</vt:lpstr>
      <vt:lpstr>Goal 2: Appearance Independent Automation</vt:lpstr>
      <vt:lpstr>Appearance-Dependent Automation</vt:lpstr>
      <vt:lpstr>Manual Step: Create the Widget Structure</vt:lpstr>
      <vt:lpstr>Binding Methods to Control Widgets</vt:lpstr>
      <vt:lpstr>Atomic Model State Binding</vt:lpstr>
      <vt:lpstr>Composite Binding</vt:lpstr>
      <vt:lpstr>Goal 2: Appearance Independent Automation</vt:lpstr>
      <vt:lpstr>Other Opportunities for Automation</vt:lpstr>
      <vt:lpstr>Appearance Independent?</vt:lpstr>
      <vt:lpstr>Appearance Independent</vt:lpstr>
      <vt:lpstr>Key: Programming Patterns</vt:lpstr>
      <vt:lpstr>Undo/Redo Automation</vt:lpstr>
      <vt:lpstr>Set-Last Example</vt:lpstr>
      <vt:lpstr>Set-Last Pattern and Command Creator</vt:lpstr>
      <vt:lpstr>Set-First Example and Pattern</vt:lpstr>
      <vt:lpstr>Inverse Examples and Pattern</vt:lpstr>
      <vt:lpstr>Add-First Examples and Pattern</vt:lpstr>
      <vt:lpstr>Add-Last Examples and Pattern</vt:lpstr>
      <vt:lpstr>Pattern-Based Command Creator Classes</vt:lpstr>
      <vt:lpstr>Goal 2: Appearance Independent Automation</vt:lpstr>
      <vt:lpstr>Evaluation of Significance</vt:lpstr>
      <vt:lpstr>Summary/Conclusions</vt:lpstr>
      <vt:lpstr>Future Work</vt:lpstr>
      <vt:lpstr>Thank You</vt:lpstr>
      <vt:lpstr>Rest are Extra Slides</vt:lpstr>
      <vt:lpstr>Additional Boolean and Enum Properties</vt:lpstr>
      <vt:lpstr>TypeWidget Mapping</vt:lpstr>
      <vt:lpstr>Graphics</vt:lpstr>
      <vt:lpstr>Preconditions</vt:lpstr>
      <vt:lpstr>Preconditions of Non Getters/Setters</vt:lpstr>
      <vt:lpstr>ObjectEditor Uses Preconditions</vt:lpstr>
      <vt:lpstr>ObjectEditor Uses Preconditions</vt:lpstr>
      <vt:lpstr>ObjectEditor Uses Precondition</vt:lpstr>
      <vt:lpstr>Some Ignored Aspects of ObjectEditor</vt:lpstr>
      <vt:lpstr>CS 110 (Non-Programmers) Project</vt:lpstr>
      <vt:lpstr>CS 110 (Non-Programmers) Project</vt:lpstr>
      <vt:lpstr>CS 401(HS-Programmers) Project</vt:lpstr>
      <vt:lpstr>CS 401(HS-Programmers) Project</vt:lpstr>
      <vt:lpstr>CS 401(HS-Programmers) Project</vt:lpstr>
      <vt:lpstr>CS 401(HS-Programmers) Project</vt:lpstr>
      <vt:lpstr>CS 401(HS-Programmers) Project</vt:lpstr>
      <vt:lpstr>CS 401(HS-Programmers) Project</vt:lpstr>
      <vt:lpstr>CS 401(HS-Programmers) Project</vt:lpstr>
      <vt:lpstr>Monolithic Number Scanner</vt:lpstr>
      <vt:lpstr>Number and Word Scanner Object</vt:lpstr>
      <vt:lpstr>Two Movable Avatars</vt:lpstr>
      <vt:lpstr>Variable-Size Collections</vt:lpstr>
      <vt:lpstr>Inheritance</vt:lpstr>
      <vt:lpstr>Parsing and More Object Composition</vt:lpstr>
      <vt:lpstr>Dynamic Registration</vt:lpstr>
      <vt:lpstr>Record Interface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731</cp:revision>
  <dcterms:created xsi:type="dcterms:W3CDTF">2006-08-16T00:00:00Z</dcterms:created>
  <dcterms:modified xsi:type="dcterms:W3CDTF">2010-06-22T07:30:38Z</dcterms:modified>
</cp:coreProperties>
</file>