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3"/>
  </p:notesMasterIdLst>
  <p:sldIdLst>
    <p:sldId id="256" r:id="rId2"/>
    <p:sldId id="361" r:id="rId3"/>
    <p:sldId id="363" r:id="rId4"/>
    <p:sldId id="364" r:id="rId5"/>
    <p:sldId id="362" r:id="rId6"/>
    <p:sldId id="365" r:id="rId7"/>
    <p:sldId id="366" r:id="rId8"/>
    <p:sldId id="378" r:id="rId9"/>
    <p:sldId id="381" r:id="rId10"/>
    <p:sldId id="380" r:id="rId11"/>
    <p:sldId id="382" r:id="rId12"/>
    <p:sldId id="384" r:id="rId13"/>
    <p:sldId id="383" r:id="rId14"/>
    <p:sldId id="368" r:id="rId15"/>
    <p:sldId id="369" r:id="rId16"/>
    <p:sldId id="370" r:id="rId17"/>
    <p:sldId id="371" r:id="rId18"/>
    <p:sldId id="372" r:id="rId19"/>
    <p:sldId id="373" r:id="rId20"/>
    <p:sldId id="377" r:id="rId21"/>
    <p:sldId id="374" r:id="rId22"/>
    <p:sldId id="375" r:id="rId23"/>
    <p:sldId id="376" r:id="rId24"/>
    <p:sldId id="379" r:id="rId25"/>
    <p:sldId id="385" r:id="rId26"/>
    <p:sldId id="386" r:id="rId27"/>
    <p:sldId id="387" r:id="rId28"/>
    <p:sldId id="388" r:id="rId29"/>
    <p:sldId id="389" r:id="rId30"/>
    <p:sldId id="390" r:id="rId31"/>
    <p:sldId id="3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33"/>
    <a:srgbClr val="FFCC00"/>
    <a:srgbClr val="2FC9F9"/>
    <a:srgbClr val="BDEEFD"/>
    <a:srgbClr val="FFFFCC"/>
    <a:srgbClr val="FB5705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1385" autoAdjust="0"/>
  </p:normalViewPr>
  <p:slideViewPr>
    <p:cSldViewPr>
      <p:cViewPr varScale="1">
        <p:scale>
          <a:sx n="88" d="100"/>
          <a:sy n="88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7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7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0284A5C-F1BA-4B3D-954D-8965CD8578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2/9/2009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160C-CBA3-4AA4-89C4-C14ECAB0D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A5E5A-FEB0-4C59-ACC4-8C0E97C82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A0D30-C4C2-4B0A-B5F1-CF75FE948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37B5F-4D3F-4ED2-82D8-32E3BA5D6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D598EA-6887-4DB0-9CFB-2BCD937E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4B233-41B8-4B89-816A-CDCDF37C0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CD57-35BC-41E3-98DF-FAB33FF1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31103F-E38C-45A1-BBA5-C739AC0B3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B29F-1F6B-490B-B921-7DDB05BA3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F208C4-0023-4C86-A3A7-FF1BD4314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226D919-C7F4-440A-AB3D-033251A63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2">
              <a:satMod val="200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239000" cy="1676400"/>
          </a:xfrm>
        </p:spPr>
        <p:txBody>
          <a:bodyPr/>
          <a:lstStyle/>
          <a:p>
            <a:r>
              <a:rPr lang="en-US" sz="3600" cap="none" smtClean="0"/>
              <a:t>Ray Tracing</a:t>
            </a:r>
            <a:endParaRPr lang="en-US" sz="3600" b="0" cap="non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7391400" cy="2057400"/>
          </a:xfrm>
          <a:noFill/>
          <a:ln/>
        </p:spPr>
        <p:txBody>
          <a:bodyPr/>
          <a:lstStyle/>
          <a:p>
            <a:pPr algn="l"/>
            <a:r>
              <a:rPr lang="en-US"/>
              <a:t>Christian </a:t>
            </a:r>
            <a:r>
              <a:rPr lang="en-US" smtClean="0"/>
              <a:t>Lauterbach</a:t>
            </a:r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 770, 2/11/2009</a:t>
            </a:r>
            <a:endParaRPr lang="en-US" baseline="30000"/>
          </a:p>
          <a:p>
            <a:pPr algn="l"/>
            <a:endParaRPr lang="en-US" smtClean="0"/>
          </a:p>
        </p:txBody>
      </p:sp>
    </p:spTree>
  </p:cSld>
  <p:clrMapOvr>
    <a:masterClrMapping/>
  </p:clrMapOvr>
  <p:transition advTm="8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Ray/Object intersection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Ray: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Origin </a:t>
            </a:r>
            <a:r>
              <a:rPr lang="en-US" b="1" i="1" smtClean="0"/>
              <a:t>x</a:t>
            </a:r>
          </a:p>
          <a:p>
            <a:pPr lvl="1"/>
            <a:r>
              <a:rPr lang="en-US" smtClean="0"/>
              <a:t>Direction </a:t>
            </a:r>
            <a:r>
              <a:rPr lang="en-US" b="1" i="1" smtClean="0"/>
              <a:t>d</a:t>
            </a:r>
          </a:p>
          <a:p>
            <a:r>
              <a:rPr lang="en-US" smtClean="0"/>
              <a:t>Ray formula:</a:t>
            </a:r>
          </a:p>
          <a:p>
            <a:pPr lvl="1"/>
            <a:r>
              <a:rPr lang="en-US" b="1" i="1" smtClean="0"/>
              <a:t>x + </a:t>
            </a:r>
            <a:r>
              <a:rPr lang="en-US" i="1" smtClean="0"/>
              <a:t>t</a:t>
            </a:r>
            <a:r>
              <a:rPr lang="en-US" b="1" i="1" smtClean="0"/>
              <a:t>*d</a:t>
            </a:r>
          </a:p>
          <a:p>
            <a:pPr lvl="1"/>
            <a:r>
              <a:rPr lang="en-US" i="1" smtClean="0"/>
              <a:t>t &gt; 0</a:t>
            </a:r>
            <a:endParaRPr lang="en-US" i="1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1905000"/>
            <a:ext cx="3124200" cy="1066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69396" y="2940804"/>
            <a:ext cx="762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x</a:t>
            </a:r>
            <a:endParaRPr lang="en-US" b="1" i="1"/>
          </a:p>
        </p:txBody>
      </p:sp>
      <p:sp>
        <p:nvSpPr>
          <p:cNvPr id="8" name="TextBox 7"/>
          <p:cNvSpPr txBox="1"/>
          <p:nvPr/>
        </p:nvSpPr>
        <p:spPr>
          <a:xfrm>
            <a:off x="4114800" y="236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d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Ray/Sphere Intersection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Sphere equation:</a:t>
            </a:r>
          </a:p>
          <a:p>
            <a:pPr lvl="1"/>
            <a:r>
              <a:rPr lang="en-US" sz="2000" smtClean="0"/>
              <a:t>(</a:t>
            </a:r>
            <a:r>
              <a:rPr lang="en-US" sz="2000" b="1" i="1" smtClean="0"/>
              <a:t>p – S</a:t>
            </a:r>
            <a:r>
              <a:rPr lang="en-US" sz="2000" smtClean="0"/>
              <a:t>)</a:t>
            </a:r>
            <a:r>
              <a:rPr lang="en-US" sz="2000" baseline="30000" smtClean="0"/>
              <a:t>2</a:t>
            </a:r>
            <a:r>
              <a:rPr lang="en-US" sz="2000" smtClean="0"/>
              <a:t> – r</a:t>
            </a:r>
            <a:r>
              <a:rPr lang="en-US" sz="2000" baseline="30000" smtClean="0"/>
              <a:t>2</a:t>
            </a:r>
            <a:r>
              <a:rPr lang="en-US" sz="2000" smtClean="0"/>
              <a:t> = 0</a:t>
            </a:r>
          </a:p>
          <a:p>
            <a:r>
              <a:rPr lang="en-US" smtClean="0"/>
              <a:t>So let’s plug in ray equation!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smtClean="0"/>
              <a:t>((</a:t>
            </a:r>
            <a:r>
              <a:rPr lang="en-US" sz="2000" b="1" i="1" smtClean="0"/>
              <a:t>x + </a:t>
            </a:r>
            <a:r>
              <a:rPr lang="en-US" sz="2000" i="1" smtClean="0"/>
              <a:t>t</a:t>
            </a:r>
            <a:r>
              <a:rPr lang="en-US" sz="2000" b="1" i="1" smtClean="0"/>
              <a:t>*d</a:t>
            </a:r>
            <a:r>
              <a:rPr lang="en-US" sz="2000" smtClean="0"/>
              <a:t>)</a:t>
            </a:r>
            <a:r>
              <a:rPr lang="en-US" sz="2000" b="1" i="1" smtClean="0"/>
              <a:t>– S</a:t>
            </a:r>
            <a:r>
              <a:rPr lang="en-US" sz="2000" smtClean="0"/>
              <a:t>)</a:t>
            </a:r>
            <a:r>
              <a:rPr lang="en-US" sz="2000" baseline="30000" smtClean="0"/>
              <a:t>2</a:t>
            </a:r>
            <a:r>
              <a:rPr lang="en-US" sz="2000" smtClean="0"/>
              <a:t> – r</a:t>
            </a:r>
            <a:r>
              <a:rPr lang="en-US" sz="2000" baseline="30000" smtClean="0"/>
              <a:t>2</a:t>
            </a:r>
            <a:r>
              <a:rPr lang="en-US" sz="2000" smtClean="0"/>
              <a:t> = 0</a:t>
            </a:r>
          </a:p>
          <a:p>
            <a:r>
              <a:rPr lang="en-US" smtClean="0"/>
              <a:t>Simplify a bit, let </a:t>
            </a:r>
            <a:r>
              <a:rPr lang="en-US" b="1" i="1" smtClean="0"/>
              <a:t>v</a:t>
            </a:r>
            <a:r>
              <a:rPr lang="en-US" smtClean="0"/>
              <a:t> = (</a:t>
            </a:r>
            <a:r>
              <a:rPr lang="en-US" b="1" i="1" smtClean="0"/>
              <a:t>x </a:t>
            </a:r>
            <a:r>
              <a:rPr lang="en-US" smtClean="0"/>
              <a:t>– </a:t>
            </a:r>
            <a:r>
              <a:rPr lang="en-US" b="1" i="1" smtClean="0"/>
              <a:t>S</a:t>
            </a:r>
            <a:r>
              <a:rPr lang="en-US" smtClean="0"/>
              <a:t>)</a:t>
            </a:r>
          </a:p>
          <a:p>
            <a:pPr lvl="1"/>
            <a:r>
              <a:rPr lang="en-US" sz="2000" smtClean="0"/>
              <a:t>(</a:t>
            </a:r>
            <a:r>
              <a:rPr lang="en-US" sz="2000" i="1" smtClean="0"/>
              <a:t>t</a:t>
            </a:r>
            <a:r>
              <a:rPr lang="en-US" sz="2000" b="1" i="1" smtClean="0"/>
              <a:t>*d + v</a:t>
            </a:r>
            <a:r>
              <a:rPr lang="en-US" sz="2000" smtClean="0"/>
              <a:t>)</a:t>
            </a:r>
            <a:r>
              <a:rPr lang="en-US" sz="2000" baseline="30000" smtClean="0"/>
              <a:t>2</a:t>
            </a:r>
            <a:r>
              <a:rPr lang="en-US" sz="2000" smtClean="0"/>
              <a:t> – r</a:t>
            </a:r>
            <a:r>
              <a:rPr lang="en-US" sz="2000" baseline="30000" smtClean="0"/>
              <a:t>2</a:t>
            </a:r>
            <a:r>
              <a:rPr lang="en-US" sz="2000" smtClean="0"/>
              <a:t> = 0</a:t>
            </a:r>
          </a:p>
          <a:p>
            <a:r>
              <a:rPr lang="en-US" smtClean="0"/>
              <a:t>Expand: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smtClean="0"/>
              <a:t>t</a:t>
            </a:r>
            <a:r>
              <a:rPr lang="en-US" sz="2000" baseline="30000" smtClean="0"/>
              <a:t>2</a:t>
            </a:r>
            <a:r>
              <a:rPr lang="en-US" sz="2000" b="1" i="1" smtClean="0"/>
              <a:t>d</a:t>
            </a:r>
            <a:r>
              <a:rPr lang="en-US" sz="2000" baseline="30000" smtClean="0"/>
              <a:t>2 </a:t>
            </a:r>
            <a:r>
              <a:rPr lang="en-US" sz="2000" smtClean="0"/>
              <a:t> + 2</a:t>
            </a:r>
            <a:r>
              <a:rPr lang="en-US" sz="2000" b="1" i="1" smtClean="0"/>
              <a:t>dv</a:t>
            </a:r>
            <a:r>
              <a:rPr lang="en-US" sz="2000" smtClean="0"/>
              <a:t>t + </a:t>
            </a:r>
            <a:r>
              <a:rPr lang="en-US" sz="2000" b="1" i="1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- r</a:t>
            </a:r>
            <a:r>
              <a:rPr lang="en-US" sz="2000" baseline="30000" smtClean="0"/>
              <a:t>2</a:t>
            </a:r>
            <a:r>
              <a:rPr lang="en-US" sz="2000" smtClean="0"/>
              <a:t> = 0</a:t>
            </a:r>
            <a:endParaRPr lang="en-US" sz="2000" baseline="30000" smtClean="0"/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mtClean="0"/>
          </a:p>
        </p:txBody>
      </p:sp>
      <p:sp>
        <p:nvSpPr>
          <p:cNvPr id="4" name="Oval 3"/>
          <p:cNvSpPr/>
          <p:nvPr/>
        </p:nvSpPr>
        <p:spPr>
          <a:xfrm>
            <a:off x="6629400" y="1905000"/>
            <a:ext cx="1371600" cy="1371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76455" y="2545596"/>
            <a:ext cx="762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590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/>
              <a:t>S</a:t>
            </a:r>
            <a:endParaRPr lang="en-US" sz="1200" b="1" i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47488" y="2177512"/>
            <a:ext cx="526943" cy="37971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2396" y="2133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/>
              <a:t>r</a:t>
            </a:r>
            <a:endParaRPr lang="en-US" sz="12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Ray/Sphere Intersection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From last slide: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000" smtClean="0"/>
              <a:t>t</a:t>
            </a:r>
            <a:r>
              <a:rPr lang="en-US" sz="2000" baseline="30000" smtClean="0"/>
              <a:t>2</a:t>
            </a:r>
            <a:r>
              <a:rPr lang="en-US" sz="2000" b="1" i="1" smtClean="0"/>
              <a:t>d</a:t>
            </a:r>
            <a:r>
              <a:rPr lang="en-US" sz="2000" baseline="30000" smtClean="0"/>
              <a:t>2 </a:t>
            </a:r>
            <a:r>
              <a:rPr lang="en-US" sz="2000" smtClean="0"/>
              <a:t> + 2</a:t>
            </a:r>
            <a:r>
              <a:rPr lang="en-US" sz="2000" b="1" i="1" smtClean="0"/>
              <a:t>dv</a:t>
            </a:r>
            <a:r>
              <a:rPr lang="en-US" sz="2000" smtClean="0"/>
              <a:t>t + </a:t>
            </a:r>
            <a:r>
              <a:rPr lang="en-US" sz="2000" b="1" i="1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- r</a:t>
            </a:r>
            <a:r>
              <a:rPr lang="en-US" sz="2000" baseline="30000" smtClean="0"/>
              <a:t>2</a:t>
            </a:r>
            <a:r>
              <a:rPr lang="en-US" sz="2000" smtClean="0"/>
              <a:t> = 0</a:t>
            </a:r>
            <a:endParaRPr lang="en-US" sz="2000" baseline="3000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mtClean="0"/>
              <a:t>Quadratic equation of </a:t>
            </a:r>
            <a:r>
              <a:rPr lang="en-US" i="1" smtClean="0"/>
              <a:t>t</a:t>
            </a:r>
            <a:r>
              <a:rPr lang="en-US" smtClean="0"/>
              <a:t> of form</a:t>
            </a:r>
            <a:br>
              <a:rPr lang="en-US" smtClean="0"/>
            </a:br>
            <a:r>
              <a:rPr lang="en-US" smtClean="0"/>
              <a:t>At</a:t>
            </a:r>
            <a:r>
              <a:rPr lang="en-US" baseline="30000" smtClean="0"/>
              <a:t>2</a:t>
            </a:r>
            <a:r>
              <a:rPr lang="en-US" smtClean="0"/>
              <a:t> + Bt + C = 0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mtClean="0"/>
              <a:t>Easy to solve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mtClean="0"/>
              <a:t>t</a:t>
            </a:r>
            <a:r>
              <a:rPr lang="en-US" baseline="-25000" smtClean="0"/>
              <a:t>1,2</a:t>
            </a:r>
            <a:r>
              <a:rPr lang="en-US" smtClean="0"/>
              <a:t> = -B ± sqrt[ ¼B</a:t>
            </a:r>
            <a:r>
              <a:rPr lang="en-US" baseline="30000" smtClean="0"/>
              <a:t>2</a:t>
            </a:r>
            <a:r>
              <a:rPr lang="en-US" smtClean="0"/>
              <a:t> – C ]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mtClean="0"/>
              <a:t>Two real solutions: why?</a:t>
            </a:r>
          </a:p>
        </p:txBody>
      </p:sp>
      <p:sp>
        <p:nvSpPr>
          <p:cNvPr id="4" name="Oval 3"/>
          <p:cNvSpPr/>
          <p:nvPr/>
        </p:nvSpPr>
        <p:spPr>
          <a:xfrm>
            <a:off x="6629400" y="1905000"/>
            <a:ext cx="1371600" cy="1371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76455" y="2545596"/>
            <a:ext cx="762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590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/>
              <a:t>S</a:t>
            </a:r>
            <a:endParaRPr lang="en-US" sz="1200" b="1" i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47488" y="2177512"/>
            <a:ext cx="526943" cy="37971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2396" y="213360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/>
              <a:t>r</a:t>
            </a:r>
            <a:endParaRPr lang="en-US" sz="1200" b="1" i="1"/>
          </a:p>
        </p:txBody>
      </p:sp>
      <p:sp>
        <p:nvSpPr>
          <p:cNvPr id="9" name="Oval 8"/>
          <p:cNvSpPr/>
          <p:nvPr/>
        </p:nvSpPr>
        <p:spPr>
          <a:xfrm>
            <a:off x="1828800" y="5181600"/>
            <a:ext cx="1371600" cy="1371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4800" y="5410200"/>
            <a:ext cx="3124200" cy="1066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67400" y="5181600"/>
            <a:ext cx="1371600" cy="1371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67200" y="4861302"/>
            <a:ext cx="3124200" cy="1066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Ray/sphere intersection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is only one possible algorithm</a:t>
            </a:r>
          </a:p>
          <a:p>
            <a:r>
              <a:rPr lang="en-US" smtClean="0"/>
              <a:t>Many more optimized versions exist</a:t>
            </a:r>
          </a:p>
          <a:p>
            <a:pPr lvl="1"/>
            <a:r>
              <a:rPr lang="en-US" smtClean="0"/>
              <a:t>E.g. early exits or less branches</a:t>
            </a:r>
          </a:p>
          <a:p>
            <a:pPr lvl="1"/>
            <a:r>
              <a:rPr lang="en-US" smtClean="0"/>
              <a:t>Sometimes best intersection algorithm is hardware specific, too</a:t>
            </a:r>
          </a:p>
          <a:p>
            <a:pPr lvl="1"/>
            <a:r>
              <a:rPr lang="en-US" smtClean="0"/>
              <a:t>One solution: auto-tuning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 Tracing vs. rasterization</a:t>
            </a:r>
          </a:p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Ray/Object intersection algorithms</a:t>
            </a:r>
          </a:p>
          <a:p>
            <a:r>
              <a:rPr lang="en-US" smtClean="0"/>
              <a:t>Ray Tracing methods</a:t>
            </a:r>
          </a:p>
          <a:p>
            <a:pPr lvl="1"/>
            <a:r>
              <a:rPr lang="en-US" smtClean="0"/>
              <a:t>Recursive ray tracing</a:t>
            </a:r>
          </a:p>
          <a:p>
            <a:pPr lvl="1"/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shadows</a:t>
            </a: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177143" y="1970314"/>
            <a:ext cx="4278088" cy="859974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678458">
            <a:off x="3590982" y="2362812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Shadow ray</a:t>
            </a:r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600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439886" y="2231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5943600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If first hit of shadow ray closer than distance to light </a:t>
            </a:r>
            <a:r>
              <a:rPr lang="en-US" smtClean="0">
                <a:sym typeface="Wingdings"/>
              </a:rPr>
              <a:t> in shadow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17" grpId="1"/>
      <p:bldP spid="18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/>
        </p:nvSpPr>
        <p:spPr>
          <a:xfrm>
            <a:off x="8077200" y="20574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Reflection</a:t>
            </a: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64299" y="316160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 flipV="1">
            <a:off x="6411686" y="2848138"/>
            <a:ext cx="1894114" cy="3522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97978">
            <a:off x="6791325" y="278130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</a:t>
            </a:r>
            <a:endParaRPr lang="en-US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be 13"/>
          <p:cNvSpPr/>
          <p:nvPr/>
        </p:nvSpPr>
        <p:spPr>
          <a:xfrm>
            <a:off x="6705600" y="2057400"/>
            <a:ext cx="914400" cy="91440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Refraction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05000" y="1752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26049" y="2637731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741592">
            <a:off x="7028288" y="2975098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Refraction ray</a:t>
            </a:r>
            <a:endParaRPr 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>
            <a:off x="6411686" y="2667000"/>
            <a:ext cx="674914" cy="18113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49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55000"/>
                </a:schemeClr>
              </a:gs>
              <a:gs pos="65000">
                <a:schemeClr val="accent1">
                  <a:tint val="55000"/>
                  <a:satMod val="130000"/>
                  <a:alpha val="43000"/>
                </a:schemeClr>
              </a:gs>
              <a:gs pos="100000">
                <a:schemeClr val="accent1">
                  <a:tint val="20000"/>
                  <a:satMod val="125000"/>
                  <a:alpha val="49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be 18"/>
          <p:cNvSpPr/>
          <p:nvPr/>
        </p:nvSpPr>
        <p:spPr>
          <a:xfrm>
            <a:off x="5486400" y="4267200"/>
            <a:ext cx="838200" cy="990600"/>
          </a:xfrm>
          <a:prstGeom prst="cube">
            <a:avLst/>
          </a:prstGeom>
          <a:gradFill>
            <a:gsLst>
              <a:gs pos="0">
                <a:schemeClr val="accent5">
                  <a:tint val="25000"/>
                  <a:satMod val="125000"/>
                  <a:alpha val="51000"/>
                </a:schemeClr>
              </a:gs>
              <a:gs pos="40000">
                <a:schemeClr val="accent5">
                  <a:tint val="55000"/>
                  <a:satMod val="130000"/>
                  <a:alpha val="51000"/>
                </a:schemeClr>
              </a:gs>
              <a:gs pos="50000">
                <a:schemeClr val="accent5">
                  <a:tint val="59000"/>
                  <a:satMod val="130000"/>
                  <a:alpha val="48000"/>
                </a:schemeClr>
              </a:gs>
              <a:gs pos="65000">
                <a:schemeClr val="accent5">
                  <a:tint val="55000"/>
                  <a:satMod val="130000"/>
                  <a:alpha val="50000"/>
                </a:schemeClr>
              </a:gs>
              <a:gs pos="100000">
                <a:schemeClr val="accent5">
                  <a:tint val="20000"/>
                  <a:satMod val="125000"/>
                  <a:alpha val="49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>
            <a:off x="8077200" y="20574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Where’s the recursion?</a:t>
            </a: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096000" y="1992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1686" y="2811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6657" y="2841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1447800" y="4888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981200" y="1371600"/>
            <a:ext cx="381000" cy="3810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117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2133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Light</a:t>
            </a: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264299" y="316160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0800000" flipH="1" flipV="1">
            <a:off x="6411686" y="2848138"/>
            <a:ext cx="1894114" cy="3522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97978">
            <a:off x="6829425" y="299085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499154">
            <a:off x="6678809" y="3839509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</a:rPr>
              <a:t>Reflection ray 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19825" y="4555998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48401" y="4581524"/>
            <a:ext cx="1962152" cy="9334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238879" y="3190873"/>
            <a:ext cx="2066923" cy="140017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114801" y="4591212"/>
            <a:ext cx="2115913" cy="8189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305729">
            <a:off x="4200357" y="5104378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2">
                    <a:lumMod val="75000"/>
                  </a:schemeClr>
                </a:solidFill>
              </a:rPr>
              <a:t>Refraction ray </a:t>
            </a:r>
            <a:endParaRPr 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endCxn id="9" idx="3"/>
          </p:cNvCxnSpPr>
          <p:nvPr/>
        </p:nvCxnSpPr>
        <p:spPr>
          <a:xfrm rot="10800000">
            <a:off x="2362200" y="1562100"/>
            <a:ext cx="4114802" cy="127907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0"/>
            <a:endCxn id="9" idx="3"/>
          </p:cNvCxnSpPr>
          <p:nvPr/>
        </p:nvCxnSpPr>
        <p:spPr>
          <a:xfrm rot="16200000" flipV="1">
            <a:off x="4532547" y="-608247"/>
            <a:ext cx="1599506" cy="594019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  <a:endCxn id="9" idx="3"/>
          </p:cNvCxnSpPr>
          <p:nvPr/>
        </p:nvCxnSpPr>
        <p:spPr>
          <a:xfrm rot="16200000" flipV="1">
            <a:off x="2813114" y="1111186"/>
            <a:ext cx="2993898" cy="389572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20" grpId="0" animBg="1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Example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191125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75718" y="64225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[Whitted80])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Ray Tracing vs. rasterization</a:t>
            </a:r>
          </a:p>
          <a:p>
            <a:r>
              <a:rPr lang="en-US" smtClean="0"/>
              <a:t>Ray/Object intersection algorithms</a:t>
            </a:r>
          </a:p>
          <a:p>
            <a:r>
              <a:rPr lang="en-US" smtClean="0"/>
              <a:t>Ray Tracing methods</a:t>
            </a:r>
          </a:p>
          <a:p>
            <a:pPr lvl="1"/>
            <a:r>
              <a:rPr lang="en-US" smtClean="0"/>
              <a:t>Recursive ray tracing</a:t>
            </a:r>
          </a:p>
          <a:p>
            <a:pPr lvl="1"/>
            <a:r>
              <a:rPr lang="en-US" smtClean="0"/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Ray Tracing: Example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08647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ray colors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to get the final pixel color?</a:t>
            </a:r>
          </a:p>
          <a:p>
            <a:pPr lvl="1"/>
            <a:r>
              <a:rPr lang="en-US" smtClean="0"/>
              <a:t>Every material has local color </a:t>
            </a:r>
            <a:r>
              <a:rPr lang="en-US" i="1" smtClean="0"/>
              <a:t>c</a:t>
            </a:r>
          </a:p>
          <a:p>
            <a:pPr lvl="1"/>
            <a:r>
              <a:rPr lang="en-US" smtClean="0"/>
              <a:t>Define reflexivity, refraction factors </a:t>
            </a:r>
            <a:r>
              <a:rPr lang="el-GR" i="1" smtClean="0"/>
              <a:t>ρ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(i.e. between 1.0 (mirror) and 0.0 (no reflection)</a:t>
            </a:r>
          </a:p>
          <a:p>
            <a:pPr lvl="1"/>
            <a:r>
              <a:rPr lang="en-US" smtClean="0"/>
              <a:t>Each hit returns its color down the chain</a:t>
            </a:r>
          </a:p>
          <a:p>
            <a:pPr lvl="1"/>
            <a:endParaRPr lang="en-US" smtClean="0"/>
          </a:p>
          <a:p>
            <a:r>
              <a:rPr lang="en-US" smtClean="0"/>
              <a:t>End result:</a:t>
            </a:r>
          </a:p>
          <a:p>
            <a:pPr lvl="1"/>
            <a:r>
              <a:rPr lang="en-US" smtClean="0"/>
              <a:t>Color = (1</a:t>
            </a:r>
            <a:r>
              <a:rPr lang="el-GR" i="1" smtClean="0"/>
              <a:t> </a:t>
            </a:r>
            <a:r>
              <a:rPr lang="en-US" i="1" smtClean="0"/>
              <a:t>–</a:t>
            </a:r>
            <a:r>
              <a:rPr lang="el-GR" i="1" smtClean="0"/>
              <a:t>ρ</a:t>
            </a:r>
            <a:r>
              <a:rPr lang="en-US" smtClean="0"/>
              <a:t>)</a:t>
            </a:r>
            <a:r>
              <a:rPr lang="el-GR" i="1" smtClean="0"/>
              <a:t> </a:t>
            </a:r>
            <a:r>
              <a:rPr lang="en-US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  + </a:t>
            </a:r>
            <a:r>
              <a:rPr lang="el-GR" i="1" smtClean="0"/>
              <a:t>ρ</a:t>
            </a:r>
            <a:r>
              <a:rPr lang="en-US" baseline="-25000" smtClean="0"/>
              <a:t>1 </a:t>
            </a:r>
            <a:r>
              <a:rPr lang="en-US" smtClean="0"/>
              <a:t>( (</a:t>
            </a:r>
            <a:r>
              <a:rPr lang="en-US" i="1" smtClean="0"/>
              <a:t>1-</a:t>
            </a:r>
            <a:r>
              <a:rPr lang="el-GR" i="1" smtClean="0"/>
              <a:t> ρ</a:t>
            </a:r>
            <a:r>
              <a:rPr lang="en-US" baseline="-25000" smtClean="0"/>
              <a:t>2</a:t>
            </a:r>
            <a:r>
              <a:rPr lang="en-US" smtClean="0"/>
              <a:t>)c</a:t>
            </a:r>
            <a:r>
              <a:rPr lang="en-US" baseline="-25000" smtClean="0"/>
              <a:t>2</a:t>
            </a:r>
            <a:r>
              <a:rPr lang="en-US" smtClean="0"/>
              <a:t> + </a:t>
            </a:r>
            <a:r>
              <a:rPr lang="el-GR" i="1" smtClean="0"/>
              <a:t>ρ</a:t>
            </a:r>
            <a:r>
              <a:rPr lang="en-US" baseline="-25000" smtClean="0"/>
              <a:t>2 </a:t>
            </a:r>
            <a:r>
              <a:rPr lang="en-US" smtClean="0"/>
              <a:t>(c</a:t>
            </a:r>
            <a:r>
              <a:rPr lang="en-US" baseline="-25000" smtClean="0"/>
              <a:t>3 ….</a:t>
            </a:r>
            <a:r>
              <a:rPr lang="en-US" smtClean="0"/>
              <a:t>   )))</a:t>
            </a:r>
          </a:p>
          <a:p>
            <a:pPr lvl="1"/>
            <a:r>
              <a:rPr lang="en-US" smtClean="0"/>
              <a:t>Local color also influenced by shadow rays!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reflection 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Reflection is pretty simple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Incident angle = Exit angle</a:t>
            </a:r>
          </a:p>
          <a:p>
            <a:pPr lvl="2"/>
            <a:r>
              <a:rPr lang="en-US" smtClean="0"/>
              <a:t>Incident ray: </a:t>
            </a:r>
            <a:r>
              <a:rPr lang="en-US" b="1" i="1" smtClean="0"/>
              <a:t>x</a:t>
            </a:r>
            <a:r>
              <a:rPr lang="en-US" smtClean="0"/>
              <a:t> + t*</a:t>
            </a:r>
            <a:r>
              <a:rPr lang="en-US" b="1" i="1" smtClean="0"/>
              <a:t>d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Reflection ray: </a:t>
            </a:r>
            <a:r>
              <a:rPr lang="en-US" b="1" i="1" smtClean="0"/>
              <a:t>a + </a:t>
            </a:r>
            <a:r>
              <a:rPr lang="en-US" smtClean="0"/>
              <a:t>t*(</a:t>
            </a:r>
            <a:r>
              <a:rPr lang="en-US" b="1" i="1" smtClean="0"/>
              <a:t>d </a:t>
            </a:r>
            <a:r>
              <a:rPr lang="en-US" smtClean="0"/>
              <a:t>– 2*</a:t>
            </a:r>
            <a:r>
              <a:rPr lang="en-US" b="1" i="1" smtClean="0"/>
              <a:t>n</a:t>
            </a:r>
            <a:r>
              <a:rPr lang="en-US" smtClean="0"/>
              <a:t>*dot(</a:t>
            </a:r>
            <a:r>
              <a:rPr lang="en-US" b="1" i="1" smtClean="0"/>
              <a:t>n</a:t>
            </a:r>
            <a:r>
              <a:rPr lang="en-US" smtClean="0"/>
              <a:t>,</a:t>
            </a:r>
            <a:r>
              <a:rPr lang="en-US" b="1" i="1" smtClean="0"/>
              <a:t>d</a:t>
            </a:r>
            <a:r>
              <a:rPr lang="en-US" smtClean="0"/>
              <a:t>))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(careful, assumes </a:t>
            </a:r>
            <a:r>
              <a:rPr lang="en-US" b="1" i="1" smtClean="0"/>
              <a:t>n</a:t>
            </a:r>
            <a:r>
              <a:rPr lang="en-US" smtClean="0"/>
              <a:t> and </a:t>
            </a:r>
            <a:r>
              <a:rPr lang="en-US" b="1" i="1" smtClean="0"/>
              <a:t>d</a:t>
            </a:r>
            <a:r>
              <a:rPr lang="en-US" smtClean="0"/>
              <a:t> normalized!) </a:t>
            </a:r>
          </a:p>
          <a:p>
            <a:pPr lvl="1"/>
            <a:endParaRPr lang="en-US"/>
          </a:p>
        </p:txBody>
      </p:sp>
      <p:sp>
        <p:nvSpPr>
          <p:cNvPr id="4" name="Rectangle 3"/>
          <p:cNvSpPr/>
          <p:nvPr/>
        </p:nvSpPr>
        <p:spPr>
          <a:xfrm rot="20340355">
            <a:off x="4250695" y="3441325"/>
            <a:ext cx="2209800" cy="76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>
          <a:xfrm>
            <a:off x="1567190" y="2819400"/>
            <a:ext cx="3774755" cy="624454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16200000" flipV="1">
            <a:off x="5131290" y="3233199"/>
            <a:ext cx="313196" cy="108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2831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</a:t>
            </a:r>
            <a:endParaRPr lang="en-US" i="1"/>
          </a:p>
        </p:txBody>
      </p:sp>
      <p:sp>
        <p:nvSpPr>
          <p:cNvPr id="12" name="Arc 11"/>
          <p:cNvSpPr/>
          <p:nvPr/>
        </p:nvSpPr>
        <p:spPr>
          <a:xfrm flipH="1">
            <a:off x="5159643" y="3261102"/>
            <a:ext cx="2286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0422528">
            <a:off x="5216472" y="3246895"/>
            <a:ext cx="228600" cy="304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0"/>
          </p:cNvCxnSpPr>
          <p:nvPr/>
        </p:nvCxnSpPr>
        <p:spPr>
          <a:xfrm rot="5400000" flipH="1" flipV="1">
            <a:off x="5406746" y="2068799"/>
            <a:ext cx="1310254" cy="143985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2518" y="3440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a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refraction 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Refraction occurs at material boundaries</a:t>
            </a:r>
          </a:p>
          <a:p>
            <a:pPr lvl="1"/>
            <a:r>
              <a:rPr lang="en-US" smtClean="0"/>
              <a:t>E.g. air-glass</a:t>
            </a:r>
          </a:p>
          <a:p>
            <a:pPr lvl="1"/>
            <a:r>
              <a:rPr lang="en-US" smtClean="0"/>
              <a:t>Depends on refractive index </a:t>
            </a:r>
            <a:r>
              <a:rPr lang="en-US" i="1" smtClean="0"/>
              <a:t>n</a:t>
            </a:r>
            <a:r>
              <a:rPr lang="en-US" smtClean="0"/>
              <a:t> of materials</a:t>
            </a:r>
          </a:p>
          <a:p>
            <a:r>
              <a:rPr lang="en-US" smtClean="0"/>
              <a:t>Snell’s law: </a:t>
            </a:r>
          </a:p>
          <a:p>
            <a:pPr lvl="1"/>
            <a:r>
              <a:rPr lang="en-US" smtClean="0"/>
              <a:t>n</a:t>
            </a:r>
            <a:r>
              <a:rPr lang="en-US" baseline="-25000" smtClean="0"/>
              <a:t> 1</a:t>
            </a:r>
            <a:r>
              <a:rPr lang="en-US" smtClean="0"/>
              <a:t> * sin(</a:t>
            </a:r>
            <a:r>
              <a:rPr lang="el-GR" smtClean="0"/>
              <a:t>θ</a:t>
            </a:r>
            <a:r>
              <a:rPr lang="en-US" baseline="-25000" smtClean="0"/>
              <a:t>1</a:t>
            </a:r>
            <a:r>
              <a:rPr lang="en-US" smtClean="0"/>
              <a:t>) = n</a:t>
            </a:r>
            <a:r>
              <a:rPr lang="en-US" baseline="-25000" smtClean="0"/>
              <a:t>2</a:t>
            </a:r>
            <a:r>
              <a:rPr lang="en-US" smtClean="0"/>
              <a:t> * sin(</a:t>
            </a:r>
            <a:r>
              <a:rPr lang="el-GR" smtClean="0"/>
              <a:t>θ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Special case:</a:t>
            </a:r>
          </a:p>
          <a:p>
            <a:pPr lvl="1"/>
            <a:r>
              <a:rPr lang="en-US" i="1" smtClean="0"/>
              <a:t>total internal reflection</a:t>
            </a:r>
          </a:p>
          <a:p>
            <a:pPr lvl="2"/>
            <a:r>
              <a:rPr lang="en-US" smtClean="0"/>
              <a:t>denser to less dense material</a:t>
            </a:r>
          </a:p>
          <a:p>
            <a:pPr lvl="2"/>
            <a:r>
              <a:rPr lang="el-GR" smtClean="0"/>
              <a:t>θ</a:t>
            </a:r>
            <a:r>
              <a:rPr lang="en-US" smtClean="0"/>
              <a:t> &gt; critical angle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4495800"/>
            <a:ext cx="3276600" cy="10668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5562600"/>
            <a:ext cx="3276600" cy="1066800"/>
          </a:xfrm>
          <a:prstGeom prst="rect">
            <a:avLst/>
          </a:prstGeom>
          <a:solidFill>
            <a:schemeClr val="tx2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rot="16200000" flipH="1">
            <a:off x="5429250" y="3638550"/>
            <a:ext cx="1981200" cy="1866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068519" y="5849319"/>
            <a:ext cx="989308" cy="4184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34400" y="44958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n</a:t>
            </a:r>
            <a:r>
              <a:rPr lang="en-US" sz="1600" baseline="-25000" smtClean="0"/>
              <a:t>1</a:t>
            </a:r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534400" y="556260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n</a:t>
            </a:r>
            <a:r>
              <a:rPr lang="en-US" sz="1600" baseline="-25000" smtClean="0"/>
              <a:t>2</a:t>
            </a:r>
            <a:endParaRPr lang="en-US" sz="1600"/>
          </a:p>
        </p:txBody>
      </p:sp>
      <p:cxnSp>
        <p:nvCxnSpPr>
          <p:cNvPr id="14" name="Straight Connector 13"/>
          <p:cNvCxnSpPr>
            <a:stCxn id="4" idx="0"/>
            <a:endCxn id="5" idx="2"/>
          </p:cNvCxnSpPr>
          <p:nvPr/>
        </p:nvCxnSpPr>
        <p:spPr>
          <a:xfrm rot="16200000" flipH="1">
            <a:off x="6286500" y="5562600"/>
            <a:ext cx="2133600" cy="1588"/>
          </a:xfrm>
          <a:prstGeom prst="line">
            <a:avLst/>
          </a:prstGeom>
          <a:ln w="9525">
            <a:solidFill>
              <a:schemeClr val="bg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7541098">
            <a:off x="7093058" y="5238428"/>
            <a:ext cx="381000" cy="304800"/>
          </a:xfrm>
          <a:prstGeom prst="arc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5898" y="4907796"/>
            <a:ext cx="37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smtClean="0">
                <a:solidFill>
                  <a:schemeClr val="tx2">
                    <a:lumMod val="90000"/>
                  </a:schemeClr>
                </a:solidFill>
              </a:rPr>
              <a:t>θ</a:t>
            </a:r>
            <a:r>
              <a:rPr lang="en-US" sz="1400" baseline="-25000" smtClean="0">
                <a:solidFill>
                  <a:schemeClr val="tx2">
                    <a:lumMod val="90000"/>
                  </a:schemeClr>
                </a:solidFill>
              </a:rPr>
              <a:t>1</a:t>
            </a:r>
            <a:endParaRPr lang="en-US" sz="160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2380" y="6019800"/>
            <a:ext cx="37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smtClean="0">
                <a:solidFill>
                  <a:schemeClr val="tx2">
                    <a:lumMod val="90000"/>
                  </a:schemeClr>
                </a:solidFill>
              </a:rPr>
              <a:t>θ</a:t>
            </a:r>
            <a:r>
              <a:rPr lang="en-US" sz="1400" baseline="-25000" smtClean="0">
                <a:solidFill>
                  <a:schemeClr val="tx2">
                    <a:lumMod val="90000"/>
                  </a:schemeClr>
                </a:solidFill>
              </a:rPr>
              <a:t>2</a:t>
            </a:r>
            <a:endParaRPr lang="en-US" sz="160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7541098" flipH="1" flipV="1">
            <a:off x="7281994" y="5765688"/>
            <a:ext cx="226800" cy="249917"/>
          </a:xfrm>
          <a:prstGeom prst="arc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 Tracing vs. rasterization</a:t>
            </a:r>
          </a:p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Ray/Object intersection algorithms</a:t>
            </a:r>
          </a:p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 Tracing methods</a:t>
            </a:r>
          </a:p>
          <a:p>
            <a:pPr lvl="1"/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Recursive ray tracing</a:t>
            </a:r>
          </a:p>
          <a:p>
            <a:pPr lvl="1"/>
            <a:r>
              <a:rPr lang="en-US" smtClean="0"/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too idealistic!</a:t>
            </a:r>
          </a:p>
          <a:p>
            <a:pPr lvl="1"/>
            <a:r>
              <a:rPr lang="en-US" dirty="0" smtClean="0"/>
              <a:t>No point light sources in nature</a:t>
            </a:r>
          </a:p>
          <a:p>
            <a:pPr lvl="1"/>
            <a:r>
              <a:rPr lang="en-US" dirty="0" smtClean="0"/>
              <a:t>No perfect reflections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Distributed ray tracing idea</a:t>
            </a:r>
          </a:p>
          <a:p>
            <a:pPr lvl="1"/>
            <a:r>
              <a:rPr lang="en-US" dirty="0" smtClean="0"/>
              <a:t>Substitute exact single rays with several probabilistically generated rays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many physically correct effects:</a:t>
            </a:r>
          </a:p>
          <a:p>
            <a:pPr lvl="1"/>
            <a:r>
              <a:rPr lang="en-US" dirty="0" smtClean="0"/>
              <a:t>Soft area shadows</a:t>
            </a:r>
          </a:p>
          <a:p>
            <a:pPr lvl="1"/>
            <a:r>
              <a:rPr lang="en-US" dirty="0" smtClean="0"/>
              <a:t>Glossy, imperfect reflections and refractions</a:t>
            </a:r>
          </a:p>
          <a:p>
            <a:pPr lvl="1"/>
            <a:r>
              <a:rPr lang="en-US" dirty="0" smtClean="0"/>
              <a:t>Depth of Field</a:t>
            </a:r>
          </a:p>
          <a:p>
            <a:pPr lvl="1"/>
            <a:r>
              <a:rPr lang="en-US" dirty="0" smtClean="0"/>
              <a:t>Motion blur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352800"/>
            <a:ext cx="3990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9624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62400"/>
            <a:ext cx="39719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391" y="4191002"/>
            <a:ext cx="2676130" cy="26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6248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shadows with DRT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248400" y="2373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4086" y="3192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09057" y="3222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n 6"/>
          <p:cNvSpPr/>
          <p:nvPr/>
        </p:nvSpPr>
        <p:spPr>
          <a:xfrm>
            <a:off x="1600200" y="5269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498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678458">
            <a:off x="3743382" y="2743812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Shadow ray</a:t>
            </a:r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981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92286" y="2612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09800" y="2286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shadows with DRT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248400" y="2373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4086" y="3192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09057" y="3222171"/>
            <a:ext cx="4887686" cy="2177145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n 6"/>
          <p:cNvSpPr/>
          <p:nvPr/>
        </p:nvSpPr>
        <p:spPr>
          <a:xfrm>
            <a:off x="1600200" y="5269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524000" y="1905000"/>
            <a:ext cx="914400" cy="9144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498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895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light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1981200"/>
            <a:ext cx="609600" cy="990600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92286" y="2612572"/>
            <a:ext cx="3037116" cy="60960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rot="16200000" flipV="1">
            <a:off x="4886386" y="1514415"/>
            <a:ext cx="383875" cy="299384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8" idx="2"/>
          </p:cNvCxnSpPr>
          <p:nvPr/>
        </p:nvCxnSpPr>
        <p:spPr>
          <a:xfrm rot="10800000">
            <a:off x="1981200" y="2819400"/>
            <a:ext cx="4582886" cy="40973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rot="16200000" flipV="1">
            <a:off x="3857686" y="485715"/>
            <a:ext cx="1069675" cy="436544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</p:cNvCxnSpPr>
          <p:nvPr/>
        </p:nvCxnSpPr>
        <p:spPr>
          <a:xfrm rot="16200000" flipV="1">
            <a:off x="4790912" y="1381288"/>
            <a:ext cx="525562" cy="309698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1828800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</a:t>
            </a:r>
            <a:r>
              <a:rPr lang="en-US" dirty="0" smtClean="0"/>
              <a:t>shadow rays for randomly </a:t>
            </a:r>
            <a:br>
              <a:rPr lang="en-US" dirty="0" smtClean="0"/>
            </a:br>
            <a:r>
              <a:rPr lang="en-US" dirty="0" smtClean="0"/>
              <a:t>selected points on light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7000" y="5943600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Lighting now determined by #rays reach light / #rays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Reflections, Refraction similar</a:t>
            </a:r>
          </a:p>
          <a:p>
            <a:pPr lvl="1"/>
            <a:r>
              <a:rPr lang="en-US" dirty="0" smtClean="0"/>
              <a:t>E.g. sample rays inside cone defined by direction</a:t>
            </a:r>
          </a:p>
          <a:p>
            <a:r>
              <a:rPr lang="en-US" dirty="0" smtClean="0"/>
              <a:t>Depth of field</a:t>
            </a:r>
          </a:p>
          <a:p>
            <a:pPr lvl="1"/>
            <a:r>
              <a:rPr lang="en-US" dirty="0" smtClean="0"/>
              <a:t>Sample different viewer positions on lens</a:t>
            </a:r>
          </a:p>
          <a:p>
            <a:r>
              <a:rPr lang="en-US" dirty="0" smtClean="0"/>
              <a:t>Motion blur</a:t>
            </a:r>
          </a:p>
          <a:p>
            <a:pPr lvl="1"/>
            <a:r>
              <a:rPr lang="en-US" dirty="0" smtClean="0"/>
              <a:t>Sample different time points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work together!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Rasterization</a:t>
            </a: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352800" y="2831068"/>
            <a:ext cx="2286000" cy="1677194"/>
            <a:chOff x="4343400" y="2667000"/>
            <a:chExt cx="2286000" cy="1677194"/>
          </a:xfrm>
          <a:scene3d>
            <a:camera prst="isometricLeftDown"/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4343400" y="2667000"/>
              <a:ext cx="2286000" cy="1676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343400" y="2819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2971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43400" y="3124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3276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3429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3581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3733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3400" y="3886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038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4191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657600" y="350520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10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9624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48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2672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23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76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284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808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332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5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38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3000" y="4736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6096000" y="1611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552575" y="1726168"/>
            <a:ext cx="5086350" cy="289560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562100" y="3145394"/>
            <a:ext cx="5448300" cy="1466849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62100" y="2707243"/>
            <a:ext cx="4686300" cy="1914526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53000" y="48122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Screen</a:t>
            </a:r>
            <a:endParaRPr lang="en-US"/>
          </a:p>
        </p:txBody>
      </p:sp>
      <p:sp>
        <p:nvSpPr>
          <p:cNvPr id="35" name="Sun 34"/>
          <p:cNvSpPr/>
          <p:nvPr/>
        </p:nvSpPr>
        <p:spPr>
          <a:xfrm>
            <a:off x="1447800" y="4507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4000500" y="3057525"/>
            <a:ext cx="533400" cy="7239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50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48000"/>
                </a:schemeClr>
              </a:gs>
              <a:gs pos="65000">
                <a:schemeClr val="accent1">
                  <a:tint val="55000"/>
                  <a:satMod val="130000"/>
                  <a:alpha val="49000"/>
                </a:schemeClr>
              </a:gs>
              <a:gs pos="100000">
                <a:schemeClr val="accent1">
                  <a:tint val="20000"/>
                  <a:satMod val="125000"/>
                  <a:alpha val="50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/>
          <p:cNvSpPr/>
          <p:nvPr/>
        </p:nvSpPr>
        <p:spPr>
          <a:xfrm>
            <a:off x="6477000" y="17526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545771" y="1785256"/>
            <a:ext cx="5029200" cy="2862944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556657" y="3080656"/>
            <a:ext cx="5007429" cy="1567543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534886" y="3341913"/>
            <a:ext cx="5453743" cy="1284514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ight Triangle 59"/>
          <p:cNvSpPr/>
          <p:nvPr/>
        </p:nvSpPr>
        <p:spPr>
          <a:xfrm>
            <a:off x="4343400" y="3025684"/>
            <a:ext cx="228600" cy="925831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  <p:bldP spid="50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new disadvantage: </a:t>
            </a:r>
            <a:br>
              <a:rPr lang="en-US" dirty="0" smtClean="0"/>
            </a:br>
            <a:r>
              <a:rPr lang="en-US" dirty="0" smtClean="0"/>
              <a:t>sampling needs to be high, or artifacts visible</a:t>
            </a:r>
          </a:p>
          <a:p>
            <a:pPr lvl="1"/>
            <a:r>
              <a:rPr lang="en-US" dirty="0" smtClean="0"/>
              <a:t>Manifests as high-frequency noise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sample generation is art in itself</a:t>
            </a:r>
          </a:p>
          <a:p>
            <a:pPr lvl="1"/>
            <a:r>
              <a:rPr lang="en-US" dirty="0" smtClean="0"/>
              <a:t>Much, much slower than simple ray tracing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52800"/>
            <a:ext cx="3562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55228" y="478971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[Boulos07])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Ray Tracing advantages</a:t>
            </a:r>
          </a:p>
          <a:p>
            <a:pPr lvl="1"/>
            <a:r>
              <a:rPr lang="en-US" smtClean="0"/>
              <a:t>Reflections, refraction, shadows</a:t>
            </a:r>
          </a:p>
          <a:p>
            <a:pPr lvl="1"/>
            <a:r>
              <a:rPr lang="en-US" smtClean="0"/>
              <a:t>Rendering of arbitrary objects</a:t>
            </a:r>
          </a:p>
          <a:p>
            <a:pPr lvl="2"/>
            <a:r>
              <a:rPr lang="en-US" smtClean="0"/>
              <a:t>Does not even need explicit representation</a:t>
            </a:r>
          </a:p>
          <a:p>
            <a:pPr lvl="1"/>
            <a:r>
              <a:rPr lang="en-US" smtClean="0"/>
              <a:t>Used for global illumination, many others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Usually much slower</a:t>
            </a:r>
            <a:br>
              <a:rPr lang="en-US" smtClean="0"/>
            </a:br>
            <a:r>
              <a:rPr lang="en-US" smtClean="0"/>
              <a:t>(no hardware acceleration, either)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</a:t>
            </a:r>
            <a:endParaRPr lang="en-US"/>
          </a:p>
        </p:txBody>
      </p:sp>
      <p:grpSp>
        <p:nvGrpSpPr>
          <p:cNvPr id="3" name="Group 33"/>
          <p:cNvGrpSpPr/>
          <p:nvPr/>
        </p:nvGrpSpPr>
        <p:grpSpPr>
          <a:xfrm>
            <a:off x="3352800" y="2831068"/>
            <a:ext cx="2286000" cy="1677194"/>
            <a:chOff x="4343400" y="2667000"/>
            <a:chExt cx="2286000" cy="1677194"/>
          </a:xfrm>
          <a:scene3d>
            <a:camera prst="isometricLeftDown"/>
            <a:lightRig rig="threePt" dir="t"/>
          </a:scene3d>
        </p:grpSpPr>
        <p:sp>
          <p:nvSpPr>
            <p:cNvPr id="4" name="Rectangle 3"/>
            <p:cNvSpPr/>
            <p:nvPr/>
          </p:nvSpPr>
          <p:spPr>
            <a:xfrm>
              <a:off x="4343400" y="2667000"/>
              <a:ext cx="2286000" cy="16764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343400" y="2819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343400" y="2971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43400" y="3124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3276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3429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35814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37338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43400" y="38862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0386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4191000"/>
              <a:ext cx="22860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657600" y="350520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810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9624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48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2672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572000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23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76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284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808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332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56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38006" y="3504406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3000" y="4736068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Viewer</a:t>
            </a: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6096000" y="1611868"/>
            <a:ext cx="1066800" cy="1447800"/>
          </a:xfrm>
          <a:prstGeom prst="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953000" y="48122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Screen</a:t>
            </a:r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556657" y="2590800"/>
            <a:ext cx="2177143" cy="2035629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Triangle 49"/>
          <p:cNvSpPr/>
          <p:nvPr/>
        </p:nvSpPr>
        <p:spPr>
          <a:xfrm>
            <a:off x="6477000" y="1752600"/>
            <a:ext cx="609600" cy="1600200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556657" y="2656114"/>
            <a:ext cx="2286000" cy="198120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567543" y="2721429"/>
            <a:ext cx="2383971" cy="190500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4000500" y="3057525"/>
            <a:ext cx="533400" cy="723900"/>
          </a:xfrm>
          <a:prstGeom prst="triangle">
            <a:avLst/>
          </a:prstGeom>
          <a:gradFill>
            <a:gsLst>
              <a:gs pos="0">
                <a:schemeClr val="accent1">
                  <a:tint val="25000"/>
                  <a:satMod val="125000"/>
                  <a:alpha val="50000"/>
                </a:schemeClr>
              </a:gs>
              <a:gs pos="40000">
                <a:schemeClr val="accent1">
                  <a:tint val="55000"/>
                  <a:satMod val="130000"/>
                  <a:alpha val="49000"/>
                </a:schemeClr>
              </a:gs>
              <a:gs pos="50000">
                <a:schemeClr val="accent1">
                  <a:tint val="59000"/>
                  <a:satMod val="130000"/>
                  <a:alpha val="48000"/>
                </a:schemeClr>
              </a:gs>
              <a:gs pos="65000">
                <a:schemeClr val="accent1">
                  <a:tint val="55000"/>
                  <a:satMod val="130000"/>
                  <a:alpha val="49000"/>
                </a:schemeClr>
              </a:gs>
              <a:gs pos="100000">
                <a:schemeClr val="accent1">
                  <a:tint val="20000"/>
                  <a:satMod val="125000"/>
                  <a:alpha val="50000"/>
                </a:schemeClr>
              </a:gs>
            </a:gsLst>
          </a:gradFill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Triangle 61"/>
          <p:cNvSpPr/>
          <p:nvPr/>
        </p:nvSpPr>
        <p:spPr>
          <a:xfrm>
            <a:off x="4343400" y="3025684"/>
            <a:ext cx="228600" cy="925831"/>
          </a:xfrm>
          <a:prstGeom prst="rtTriangl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556657" y="2438400"/>
            <a:ext cx="4920343" cy="219891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1545771" y="2710543"/>
            <a:ext cx="5116286" cy="192677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n 34"/>
          <p:cNvSpPr/>
          <p:nvPr/>
        </p:nvSpPr>
        <p:spPr>
          <a:xfrm>
            <a:off x="1447800" y="4507468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23659" y="3385456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411686" y="2430562"/>
            <a:ext cx="76200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607628" y="2691822"/>
            <a:ext cx="76200" cy="73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86944" y="3519134"/>
            <a:ext cx="76200" cy="73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Rasterization vs. Ray Tracing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</a:p>
          <a:p>
            <a:pPr lvl="1"/>
            <a:r>
              <a:rPr lang="en-US" dirty="0" smtClean="0"/>
              <a:t>For each primitive:</a:t>
            </a:r>
          </a:p>
          <a:p>
            <a:pPr lvl="2"/>
            <a:r>
              <a:rPr lang="en-US" dirty="0" smtClean="0"/>
              <a:t>For each pixel:</a:t>
            </a:r>
          </a:p>
          <a:p>
            <a:pPr lvl="3"/>
            <a:r>
              <a:rPr lang="en-US" dirty="0" smtClean="0"/>
              <a:t>Is Pixel in Primitive? </a:t>
            </a:r>
          </a:p>
          <a:p>
            <a:pPr lvl="4"/>
            <a:r>
              <a:rPr lang="en-US" dirty="0" smtClean="0"/>
              <a:t>Yes: Test depth / write color</a:t>
            </a:r>
          </a:p>
          <a:p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For each pixel: generate ray</a:t>
            </a:r>
          </a:p>
          <a:p>
            <a:pPr lvl="2"/>
            <a:r>
              <a:rPr lang="en-US" dirty="0" smtClean="0"/>
              <a:t>For each primitive:</a:t>
            </a:r>
          </a:p>
          <a:p>
            <a:pPr lvl="3"/>
            <a:r>
              <a:rPr lang="en-US" dirty="0" smtClean="0"/>
              <a:t>Does ray hit primitive?</a:t>
            </a:r>
          </a:p>
          <a:p>
            <a:pPr lvl="4"/>
            <a:r>
              <a:rPr lang="en-US" dirty="0" smtClean="0"/>
              <a:t>Yes: Test depth / write color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 Tracing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“Tracing a ray” = find </a:t>
            </a:r>
            <a:r>
              <a:rPr lang="en-US" i="1" smtClean="0"/>
              <a:t>first </a:t>
            </a:r>
            <a:r>
              <a:rPr lang="en-US" smtClean="0"/>
              <a:t>hit with scene object</a:t>
            </a:r>
          </a:p>
          <a:p>
            <a:r>
              <a:rPr lang="en-US" smtClean="0"/>
              <a:t>Naïve:</a:t>
            </a:r>
          </a:p>
          <a:p>
            <a:pPr lvl="1"/>
            <a:r>
              <a:rPr lang="en-US" smtClean="0"/>
              <a:t>Test against all scene objects</a:t>
            </a:r>
          </a:p>
          <a:p>
            <a:pPr lvl="1"/>
            <a:r>
              <a:rPr lang="en-US" smtClean="0"/>
              <a:t>Like testing all pixels in rasterization!</a:t>
            </a:r>
          </a:p>
          <a:p>
            <a:r>
              <a:rPr lang="en-US" smtClean="0"/>
              <a:t>In reality:</a:t>
            </a:r>
          </a:p>
          <a:p>
            <a:pPr lvl="1"/>
            <a:r>
              <a:rPr lang="en-US" smtClean="0"/>
              <a:t>Acceleration structure gives quick estimate of potentially visible objects for ray</a:t>
            </a:r>
            <a:br>
              <a:rPr lang="en-US" smtClean="0"/>
            </a:br>
            <a:r>
              <a:rPr lang="en-US" smtClean="0"/>
              <a:t>(topic of 2</a:t>
            </a:r>
            <a:r>
              <a:rPr lang="en-US" baseline="30000" smtClean="0"/>
              <a:t>nd</a:t>
            </a:r>
            <a:r>
              <a:rPr lang="en-US" smtClean="0"/>
              <a:t> lection on 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 Tracing algorithms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 what’s the big deal?</a:t>
            </a:r>
          </a:p>
          <a:p>
            <a:r>
              <a:rPr lang="en-US" smtClean="0"/>
              <a:t>Ray Tracing far more flexible paradigm</a:t>
            </a:r>
          </a:p>
          <a:p>
            <a:pPr lvl="1"/>
            <a:r>
              <a:rPr lang="en-US" smtClean="0"/>
              <a:t>Not limited to primary visibility!</a:t>
            </a:r>
          </a:p>
          <a:p>
            <a:pPr lvl="1"/>
            <a:r>
              <a:rPr lang="en-US" smtClean="0"/>
              <a:t>Recursive (</a:t>
            </a:r>
            <a:r>
              <a:rPr lang="en-US" err="1" smtClean="0"/>
              <a:t>Whitted</a:t>
            </a:r>
            <a:r>
              <a:rPr lang="en-US" smtClean="0"/>
              <a:t>) ray tracing:</a:t>
            </a:r>
          </a:p>
          <a:p>
            <a:pPr lvl="2"/>
            <a:r>
              <a:rPr lang="en-US" smtClean="0"/>
              <a:t>Reflections, Refractions, Shadows</a:t>
            </a:r>
          </a:p>
          <a:p>
            <a:pPr lvl="1"/>
            <a:r>
              <a:rPr lang="en-US" smtClean="0"/>
              <a:t>Distributed ray tracing</a:t>
            </a:r>
          </a:p>
          <a:p>
            <a:pPr lvl="1"/>
            <a:r>
              <a:rPr lang="en-US" smtClean="0"/>
              <a:t>...and many more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 Tracing vs. rasterization</a:t>
            </a:r>
          </a:p>
          <a:p>
            <a:r>
              <a:rPr lang="en-US" smtClean="0"/>
              <a:t>Ray/Object intersection algorithms</a:t>
            </a:r>
          </a:p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Ray Tracing methods</a:t>
            </a:r>
          </a:p>
          <a:p>
            <a:pPr lvl="1"/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Recursive ray tracing</a:t>
            </a:r>
          </a:p>
          <a:p>
            <a:pPr lvl="1"/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Distributed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Ray/Object intersection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intersect ray with many objects</a:t>
            </a:r>
          </a:p>
          <a:p>
            <a:pPr lvl="1"/>
            <a:r>
              <a:rPr lang="en-US" smtClean="0"/>
              <a:t>Triangles, Planes</a:t>
            </a:r>
          </a:p>
          <a:p>
            <a:pPr lvl="1"/>
            <a:r>
              <a:rPr lang="en-US" smtClean="0"/>
              <a:t>Spheres, Cylinders, Cones</a:t>
            </a:r>
          </a:p>
          <a:p>
            <a:pPr lvl="1"/>
            <a:r>
              <a:rPr lang="en-US" smtClean="0"/>
              <a:t>Boxes (axis-aligned or otherwise)</a:t>
            </a:r>
          </a:p>
          <a:p>
            <a:pPr lvl="1"/>
            <a:r>
              <a:rPr lang="en-US" smtClean="0"/>
              <a:t>General </a:t>
            </a:r>
            <a:r>
              <a:rPr lang="en-US" err="1" smtClean="0"/>
              <a:t>polyhedra</a:t>
            </a:r>
            <a:r>
              <a:rPr lang="en-US" smtClean="0"/>
              <a:t> and many more</a:t>
            </a:r>
          </a:p>
          <a:p>
            <a:r>
              <a:rPr lang="en-US" smtClean="0"/>
              <a:t>Even procedural/implicit objects!</a:t>
            </a:r>
          </a:p>
          <a:p>
            <a:pPr lvl="1"/>
            <a:r>
              <a:rPr lang="en-US" smtClean="0"/>
              <a:t>Constructive solid geometry (CSG)</a:t>
            </a:r>
          </a:p>
          <a:p>
            <a:pPr lvl="1"/>
            <a:r>
              <a:rPr lang="en-US" smtClean="0"/>
              <a:t>Implicit surfaces /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68651"/>
            <a:ext cx="7902638" cy="252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24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524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7326</TotalTime>
  <Words>745</Words>
  <Application>Microsoft PowerPoint</Application>
  <PresentationFormat>On-screen Show (4:3)</PresentationFormat>
  <Paragraphs>211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Ray Tracing</vt:lpstr>
      <vt:lpstr>Overview</vt:lpstr>
      <vt:lpstr>Rasterization</vt:lpstr>
      <vt:lpstr>Ray Tracing</vt:lpstr>
      <vt:lpstr>Rasterization vs. Ray Tracing</vt:lpstr>
      <vt:lpstr>Ray  Tracing</vt:lpstr>
      <vt:lpstr>Ray Tracing algorithms</vt:lpstr>
      <vt:lpstr>Overview</vt:lpstr>
      <vt:lpstr>Ray/Object intersection</vt:lpstr>
      <vt:lpstr>Ray/Object intersection</vt:lpstr>
      <vt:lpstr>Example: Ray/Sphere Intersection</vt:lpstr>
      <vt:lpstr>Example: Ray/Sphere Intersection</vt:lpstr>
      <vt:lpstr>Ray/sphere intersection</vt:lpstr>
      <vt:lpstr>Overview</vt:lpstr>
      <vt:lpstr>Recursive ray tracing: shadows</vt:lpstr>
      <vt:lpstr>Recursive Ray Tracing: Reflection</vt:lpstr>
      <vt:lpstr>Recursive Ray Tracing: Refraction</vt:lpstr>
      <vt:lpstr>Where’s the recursion?</vt:lpstr>
      <vt:lpstr>Recursive Ray Tracing: Example</vt:lpstr>
      <vt:lpstr>Recursive Ray Tracing: Example</vt:lpstr>
      <vt:lpstr>Computing ray colors</vt:lpstr>
      <vt:lpstr>Computing reflection rays</vt:lpstr>
      <vt:lpstr>Computing refraction rays</vt:lpstr>
      <vt:lpstr>Overview</vt:lpstr>
      <vt:lpstr>Distributed ray tracing</vt:lpstr>
      <vt:lpstr>Distributed Ray Tracing</vt:lpstr>
      <vt:lpstr>Area shadows with DRT</vt:lpstr>
      <vt:lpstr>Area shadows with DRT</vt:lpstr>
      <vt:lpstr>Other effects</vt:lpstr>
      <vt:lpstr>Stochastic sampling</vt:lpstr>
      <vt:lpstr>Conclusion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Lauterbach</dc:creator>
  <cp:lastModifiedBy>Christian Lauterbach</cp:lastModifiedBy>
  <cp:revision>370</cp:revision>
  <dcterms:created xsi:type="dcterms:W3CDTF">2007-08-27T15:52:32Z</dcterms:created>
  <dcterms:modified xsi:type="dcterms:W3CDTF">2009-02-10T05:41:32Z</dcterms:modified>
</cp:coreProperties>
</file>