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ir 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7657" y="0"/>
            <a:ext cx="527634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51038"/>
            <a:ext cx="4953000" cy="2193831"/>
          </a:xfrm>
        </p:spPr>
        <p:txBody>
          <a:bodyPr anchor="b" anchorCtr="0">
            <a:normAutofit/>
            <a:scene3d>
              <a:camera prst="orthographicFront"/>
              <a:lightRig rig="balanced" dir="t"/>
            </a:scene3d>
          </a:bodyPr>
          <a:lstStyle>
            <a:lvl1pPr>
              <a:defRPr sz="4800"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04618"/>
            <a:ext cx="5715000" cy="1413475"/>
          </a:xfrm>
        </p:spPr>
        <p:txBody>
          <a:bodyPr>
            <a:normAutofit/>
            <a:scene3d>
              <a:camera prst="orthographicFront"/>
              <a:lightRig rig="twoPt" dir="t"/>
            </a:scene3d>
          </a:bodyPr>
          <a:lstStyle>
            <a:lvl1pPr marL="0" indent="0" algn="l">
              <a:buNone/>
              <a:defRPr sz="1800" b="0" kern="1200">
                <a:solidFill>
                  <a:schemeClr val="tx2"/>
                </a:solidFill>
                <a:effectLst>
                  <a:outerShdw blurRad="12700" dist="12700" dir="3000000" algn="ctr" rotWithShape="0">
                    <a:schemeClr val="bg1">
                      <a:lumMod val="85000"/>
                      <a:alpha val="6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87B0-0673-4848-A965-ABF1A725547A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BF8E-9686-4C40-AA17-3AFDB81D1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87B0-0673-4848-A965-ABF1A725547A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BF8E-9686-4C40-AA17-3AFDB81D1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762001"/>
            <a:ext cx="1676400" cy="5075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1"/>
            <a:ext cx="5867400" cy="5075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87B0-0673-4848-A965-ABF1A725547A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BF8E-9686-4C40-AA17-3AFDB81D1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87B0-0673-4848-A965-ABF1A725547A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BF8E-9686-4C40-AA17-3AFDB81D1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2900" y="2590800"/>
            <a:ext cx="5943600" cy="1447800"/>
          </a:xfrm>
        </p:spPr>
        <p:txBody>
          <a:bodyPr vert="horz" lIns="91440" tIns="45720" rIns="91440" bIns="45720" rtlCol="0" anchor="b" anchorCtr="0">
            <a:normAutofit/>
            <a:scene3d>
              <a:camera prst="orthographicFront"/>
              <a:lightRig rig="balanced" dir="t"/>
            </a:scene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0" kern="1200" cap="none" spc="100" baseline="0">
                <a:solidFill>
                  <a:schemeClr val="tx2"/>
                </a:solidFill>
                <a:effectLst>
                  <a:outerShdw blurRad="127000" algn="ctr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2900" y="4038601"/>
            <a:ext cx="5943600" cy="1143000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twoPt" dir="t"/>
            </a:scene3d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600"/>
              </a:spcBef>
              <a:buSzPct val="80000"/>
              <a:buFont typeface="Wingdings" pitchFamily="2" charset="2"/>
              <a:buNone/>
              <a:defRPr sz="1800" b="0" kern="1200">
                <a:solidFill>
                  <a:schemeClr val="tx2"/>
                </a:solidFill>
                <a:effectLst>
                  <a:outerShdw blurRad="12700" dist="12700" dir="3000000" algn="ctr" rotWithShape="0">
                    <a:schemeClr val="bg1">
                      <a:lumMod val="85000"/>
                      <a:alpha val="6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87B0-0673-4848-A965-ABF1A725547A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BF8E-9686-4C40-AA17-3AFDB81D18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ir title.png"/>
          <p:cNvPicPr>
            <a:picLocks noChangeAspect="1"/>
          </p:cNvPicPr>
          <p:nvPr/>
        </p:nvPicPr>
        <p:blipFill>
          <a:blip r:embed="rId2"/>
          <a:srcRect l="42293" t="29512" r="38657" b="34962"/>
          <a:stretch>
            <a:fillRect/>
          </a:stretch>
        </p:blipFill>
        <p:spPr>
          <a:xfrm>
            <a:off x="0" y="0"/>
            <a:ext cx="1475880" cy="35773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951039"/>
            <a:ext cx="2743200" cy="3886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buFont typeface="Wingdings" pitchFamily="2" charset="2"/>
              <a:buChar char="Ë"/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51039"/>
            <a:ext cx="2743200" cy="3886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87B0-0673-4848-A965-ABF1A725547A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BF8E-9686-4C40-AA17-3AFDB81D1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660619"/>
            <a:ext cx="2743200" cy="827087"/>
          </a:xfrm>
        </p:spPr>
        <p:txBody>
          <a:bodyPr anchor="ctr" anchorCtr="0"/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2667000"/>
            <a:ext cx="2743200" cy="3170238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60619"/>
            <a:ext cx="2743200" cy="827087"/>
          </a:xfrm>
        </p:spPr>
        <p:txBody>
          <a:bodyPr anchor="ctr" anchorCtr="0"/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667000"/>
            <a:ext cx="2743200" cy="3170238"/>
          </a:xfrm>
        </p:spPr>
        <p:txBody>
          <a:bodyPr>
            <a:normAutofit/>
          </a:bodyPr>
          <a:lstStyle>
            <a:lvl1pPr>
              <a:defRPr sz="1800" b="0"/>
            </a:lvl1pPr>
            <a:lvl2pPr>
              <a:defRPr sz="1800" b="0"/>
            </a:lvl2pPr>
            <a:lvl3pPr>
              <a:defRPr sz="1800" b="0"/>
            </a:lvl3pPr>
            <a:lvl4pPr>
              <a:defRPr sz="1800" b="0"/>
            </a:lvl4pPr>
            <a:lvl5pPr>
              <a:defRPr sz="18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87B0-0673-4848-A965-ABF1A725547A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BF8E-9686-4C40-AA17-3AFDB81D1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87B0-0673-4848-A965-ABF1A725547A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BF8E-9686-4C40-AA17-3AFDB81D1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87B0-0673-4848-A965-ABF1A725547A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BF8E-9686-4C40-AA17-3AFDB81D18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ir title.png"/>
          <p:cNvPicPr>
            <a:picLocks noChangeAspect="1"/>
          </p:cNvPicPr>
          <p:nvPr/>
        </p:nvPicPr>
        <p:blipFill>
          <a:blip r:embed="rId2"/>
          <a:srcRect l="42293" t="29512" r="38657" b="34962"/>
          <a:stretch>
            <a:fillRect/>
          </a:stretch>
        </p:blipFill>
        <p:spPr>
          <a:xfrm>
            <a:off x="0" y="0"/>
            <a:ext cx="1475880" cy="35773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936750"/>
          </a:xfrm>
        </p:spPr>
        <p:txBody>
          <a:bodyPr anchor="ctr" anchorCtr="0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838200"/>
            <a:ext cx="36576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200399"/>
            <a:ext cx="2703513" cy="2636839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87B0-0673-4848-A965-ABF1A725547A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BF8E-9686-4C40-AA17-3AFDB81D1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2" cy="1936750"/>
          </a:xfr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none" spc="100" baseline="0">
                <a:solidFill>
                  <a:schemeClr val="tx2"/>
                </a:solidFill>
                <a:effectLst>
                  <a:outerShdw blurRad="127000" algn="ctr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38200"/>
            <a:ext cx="3657600" cy="4572000"/>
          </a:xfrm>
          <a:prstGeom prst="rect">
            <a:avLst/>
          </a:prstGeom>
          <a:ln>
            <a:noFill/>
          </a:ln>
          <a:effectLst>
            <a:reflection blurRad="42700" stA="30000" endPos="20000" dist="40000" dir="5400000" sy="-100000" algn="bl" rotWithShape="0"/>
          </a:effectLst>
          <a:scene3d>
            <a:camera prst="perspectiveContrastingLeftFacing">
              <a:rot lat="295432" lon="20402243" rev="52222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200398"/>
            <a:ext cx="2703512" cy="263683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600"/>
              </a:spcBef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87B0-0673-4848-A965-ABF1A725547A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BF8E-9686-4C40-AA17-3AFDB81D18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936377"/>
            <a:ext cx="5943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kern="12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fld id="{F17D87B0-0673-4848-A965-ABF1A725547A}" type="datetimeFigureOut">
              <a:rPr lang="en-US" smtClean="0"/>
              <a:pPr/>
              <a:t>4/7/2009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kern="12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kern="12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fld id="{8398BF8E-9686-4C40-AA17-3AFDB81D18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dandelion.png"/>
          <p:cNvPicPr>
            <a:picLocks noChangeAspect="1"/>
          </p:cNvPicPr>
          <p:nvPr/>
        </p:nvPicPr>
        <p:blipFill>
          <a:blip r:embed="rId13"/>
          <a:srcRect r="19766" b="20000"/>
          <a:stretch>
            <a:fillRect/>
          </a:stretch>
        </p:blipFill>
        <p:spPr>
          <a:xfrm>
            <a:off x="7772400" y="3200400"/>
            <a:ext cx="1371600" cy="3657600"/>
          </a:xfrm>
          <a:prstGeom prst="rect">
            <a:avLst/>
          </a:prstGeom>
        </p:spPr>
      </p:pic>
      <p:pic>
        <p:nvPicPr>
          <p:cNvPr id="10" name="Picture 9" descr="Air title.png"/>
          <p:cNvPicPr>
            <a:picLocks noChangeAspect="1"/>
          </p:cNvPicPr>
          <p:nvPr/>
        </p:nvPicPr>
        <p:blipFill>
          <a:blip r:embed="rId14"/>
          <a:srcRect l="42293" t="29512" r="38657" b="34962"/>
          <a:stretch>
            <a:fillRect/>
          </a:stretch>
        </p:blipFill>
        <p:spPr>
          <a:xfrm>
            <a:off x="0" y="0"/>
            <a:ext cx="1475880" cy="35773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 cap="none" spc="100" baseline="0">
          <a:solidFill>
            <a:schemeClr val="tx2"/>
          </a:solidFill>
          <a:effectLst>
            <a:outerShdw blurRad="127000" algn="ctr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1600"/>
        </a:spcBef>
        <a:buSzPct val="80000"/>
        <a:buFont typeface="Wingdings" pitchFamily="2" charset="2"/>
        <a:buChar char="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31825" indent="-282575" algn="l" defTabSz="914400" rtl="0" eaLnBrk="1" latinLnBrk="0" hangingPunct="1">
        <a:lnSpc>
          <a:spcPct val="100000"/>
        </a:lnSpc>
        <a:spcBef>
          <a:spcPts val="1600"/>
        </a:spcBef>
        <a:buSzPct val="60000"/>
        <a:buFont typeface="Wingdings" pitchFamily="2" charset="2"/>
        <a:buChar char="Ë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82575" algn="l" defTabSz="914400" rtl="0" eaLnBrk="1" latinLnBrk="0" hangingPunct="1">
        <a:lnSpc>
          <a:spcPct val="100000"/>
        </a:lnSpc>
        <a:spcBef>
          <a:spcPts val="1600"/>
        </a:spcBef>
        <a:buSzPct val="70000"/>
        <a:buFont typeface="Wingdings" pitchFamily="2" charset="2"/>
        <a:buChar char="®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196975" indent="-282575" algn="l" defTabSz="914400" rtl="0" eaLnBrk="1" latinLnBrk="0" hangingPunct="1">
        <a:lnSpc>
          <a:spcPct val="100000"/>
        </a:lnSpc>
        <a:spcBef>
          <a:spcPts val="1600"/>
        </a:spcBef>
        <a:buSzPct val="60000"/>
        <a:buFont typeface="Wingdings" pitchFamily="2" charset="2"/>
        <a:buChar char="Ë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92250" indent="-295275" algn="l" defTabSz="914400" rtl="0" eaLnBrk="1" latinLnBrk="0" hangingPunct="1">
        <a:lnSpc>
          <a:spcPct val="100000"/>
        </a:lnSpc>
        <a:spcBef>
          <a:spcPts val="1600"/>
        </a:spcBef>
        <a:buSzPct val="70000"/>
        <a:buFont typeface="Wingdings" pitchFamily="2" charset="2"/>
        <a:buChar char="®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774825" indent="-282575" algn="l" defTabSz="914400" rtl="0" eaLnBrk="1" latinLnBrk="0" hangingPunct="1">
        <a:lnSpc>
          <a:spcPct val="100000"/>
        </a:lnSpc>
        <a:spcBef>
          <a:spcPts val="1600"/>
        </a:spcBef>
        <a:buSzPct val="60000"/>
        <a:buFont typeface="Wingdings" pitchFamily="2" charset="2"/>
        <a:buChar char="Ë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057400" indent="-282575" algn="l" defTabSz="914400" rtl="0" eaLnBrk="1" latinLnBrk="0" hangingPunct="1">
        <a:lnSpc>
          <a:spcPct val="100000"/>
        </a:lnSpc>
        <a:spcBef>
          <a:spcPts val="1600"/>
        </a:spcBef>
        <a:buSzPct val="70000"/>
        <a:buFont typeface="Wingdings" pitchFamily="2" charset="2"/>
        <a:buChar char="®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2339975" indent="-282575" algn="l" defTabSz="914400" rtl="0" eaLnBrk="1" latinLnBrk="0" hangingPunct="1">
        <a:lnSpc>
          <a:spcPct val="100000"/>
        </a:lnSpc>
        <a:spcBef>
          <a:spcPts val="1600"/>
        </a:spcBef>
        <a:buSzPct val="60000"/>
        <a:buFont typeface="Wingdings" pitchFamily="2" charset="2"/>
        <a:buChar char="Ë"/>
        <a:defRPr sz="1800" kern="1200">
          <a:solidFill>
            <a:schemeClr val="tx2"/>
          </a:solidFill>
          <a:latin typeface="+mn-lt"/>
          <a:ea typeface="+mn-ea"/>
          <a:cs typeface="+mn-cs"/>
        </a:defRPr>
      </a:lvl8pPr>
      <a:lvl9pPr marL="2622550" indent="-282575" algn="l" defTabSz="914400" rtl="0" eaLnBrk="1" latinLnBrk="0" hangingPunct="1">
        <a:lnSpc>
          <a:spcPct val="100000"/>
        </a:lnSpc>
        <a:spcBef>
          <a:spcPts val="1600"/>
        </a:spcBef>
        <a:buSzPct val="70000"/>
        <a:buFont typeface="Wingdings" pitchFamily="2" charset="2"/>
        <a:buChar char="®"/>
        <a:defRPr sz="1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Sand Simulation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Comp 768 – Mid term progress report</a:t>
            </a:r>
          </a:p>
          <a:p>
            <a:pPr algn="l"/>
            <a:r>
              <a:rPr lang="en-US" dirty="0" smtClean="0"/>
              <a:t>Abhinav Golas</a:t>
            </a:r>
          </a:p>
          <a:p>
            <a:pPr algn="l"/>
            <a:r>
              <a:rPr lang="en-US" dirty="0" smtClean="0"/>
              <a:t>April 07, 2009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3D Sand simulator built based on “Animating Sand as a Fluid” by Zhu et al.</a:t>
            </a:r>
          </a:p>
          <a:p>
            <a:pPr lvl="1"/>
            <a:r>
              <a:rPr lang="en-US" dirty="0" smtClean="0"/>
              <a:t>Bugs/ features remaining</a:t>
            </a:r>
          </a:p>
          <a:p>
            <a:pPr lvl="2"/>
            <a:r>
              <a:rPr lang="en-US" dirty="0" smtClean="0"/>
              <a:t>Particles </a:t>
            </a:r>
            <a:r>
              <a:rPr lang="en-US" dirty="0" smtClean="0"/>
              <a:t>with </a:t>
            </a:r>
            <a:r>
              <a:rPr lang="en-US" dirty="0" smtClean="0"/>
              <a:t>fluid – advection issues</a:t>
            </a:r>
            <a:endParaRPr lang="en-US" dirty="0" smtClean="0"/>
          </a:p>
          <a:p>
            <a:pPr lvl="2"/>
            <a:r>
              <a:rPr lang="en-US" dirty="0" smtClean="0"/>
              <a:t>Rigid </a:t>
            </a:r>
            <a:r>
              <a:rPr lang="en-US" dirty="0" smtClean="0"/>
              <a:t>projection</a:t>
            </a:r>
          </a:p>
          <a:p>
            <a:pPr lvl="2"/>
            <a:r>
              <a:rPr lang="en-US" dirty="0" smtClean="0"/>
              <a:t>Support for </a:t>
            </a:r>
            <a:r>
              <a:rPr lang="en-US" smtClean="0"/>
              <a:t>solid obstacles</a:t>
            </a:r>
            <a:endParaRPr lang="en-US" dirty="0" smtClean="0"/>
          </a:p>
          <a:p>
            <a:r>
              <a:rPr lang="en-US" dirty="0" smtClean="0"/>
              <a:t>New model theoretically sound, implementation issues – efficient LCP solver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ir">
  <a:themeElements>
    <a:clrScheme name="Air">
      <a:dk1>
        <a:sysClr val="windowText" lastClr="000000"/>
      </a:dk1>
      <a:lt1>
        <a:sysClr val="window" lastClr="FFFFFF"/>
      </a:lt1>
      <a:dk2>
        <a:srgbClr val="17375D"/>
      </a:dk2>
      <a:lt2>
        <a:srgbClr val="BEDBFE"/>
      </a:lt2>
      <a:accent1>
        <a:srgbClr val="686F3A"/>
      </a:accent1>
      <a:accent2>
        <a:srgbClr val="165996"/>
      </a:accent2>
      <a:accent3>
        <a:srgbClr val="7276A0"/>
      </a:accent3>
      <a:accent4>
        <a:srgbClr val="7DB434"/>
      </a:accent4>
      <a:accent5>
        <a:srgbClr val="D28300"/>
      </a:accent5>
      <a:accent6>
        <a:srgbClr val="2B62CB"/>
      </a:accent6>
      <a:hlink>
        <a:srgbClr val="B58900"/>
      </a:hlink>
      <a:folHlink>
        <a:srgbClr val="B55C39"/>
      </a:folHlink>
    </a:clrScheme>
    <a:fontScheme name="Air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i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35000">
              <a:schemeClr val="phClr">
                <a:tint val="50000"/>
                <a:satMod val="250000"/>
              </a:schemeClr>
            </a:gs>
            <a:gs pos="100000">
              <a:schemeClr val="phClr">
                <a:tint val="40000"/>
                <a:satMod val="350000"/>
              </a:schemeClr>
            </a:gs>
          </a:gsLst>
          <a:lin ang="87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50000"/>
                <a:satMod val="110000"/>
              </a:schemeClr>
              <a:schemeClr val="phClr">
                <a:tint val="70000"/>
                <a:satMod val="15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0000"/>
              <a:satMod val="115000"/>
            </a:schemeClr>
          </a:solidFill>
          <a:prstDash val="solid"/>
        </a:ln>
        <a:ln w="19050" cap="flat" cmpd="sng" algn="ctr">
          <a:solidFill>
            <a:schemeClr val="phClr">
              <a:shade val="80000"/>
              <a:satMod val="110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25400" dir="5400000" rotWithShape="0">
              <a:srgbClr val="FFFFFF">
                <a:alpha val="50000"/>
              </a:srgbClr>
            </a:outerShdw>
            <a:reflection blurRad="63500" stA="20000" endPos="15000" dist="12700" dir="5400000" sy="-100000" rotWithShape="0"/>
          </a:effectLst>
        </a:effectStyle>
        <a:effectStyle>
          <a:effectLst>
            <a:reflection blurRad="127000" stA="25000" endPos="20000" dist="38100" dir="5400000" sy="-100000" rotWithShape="0"/>
          </a:effectLst>
          <a:scene3d>
            <a:camera prst="orthographicFront">
              <a:rot lat="0" lon="0" rev="0"/>
            </a:camera>
            <a:lightRig rig="balanced" dir="b">
              <a:rot lat="0" lon="0" rev="2700000"/>
            </a:lightRig>
          </a:scene3d>
          <a:sp3d>
            <a:bevelT w="381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/>
            </a:gs>
            <a:gs pos="52000">
              <a:srgbClr val="D8D8D8"/>
            </a:gs>
            <a:gs pos="100000">
              <a:schemeClr val="phClr">
                <a:lumMod val="25000"/>
              </a:schemeClr>
            </a:gs>
          </a:gsLst>
          <a:path path="circle">
            <a:fillToRect t="-80000" r="80000" b="180000"/>
          </a:path>
        </a:gradFill>
        <a:gradFill rotWithShape="1">
          <a:gsLst>
            <a:gs pos="0">
              <a:schemeClr val="accent5"/>
            </a:gs>
            <a:gs pos="52000">
              <a:srgbClr val="D8D8D8"/>
            </a:gs>
            <a:gs pos="100000">
              <a:schemeClr val="phClr">
                <a:lumMod val="25000"/>
              </a:schemeClr>
            </a:gs>
          </a:gsLst>
          <a:path path="circle">
            <a:fillToRect t="-80000" r="8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Air</Template>
  <TotalTime>8</TotalTime>
  <Words>61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Air</vt:lpstr>
      <vt:lpstr>Sand Simulation</vt:lpstr>
      <vt:lpstr>Progress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Sand Simulation</dc:title>
  <dc:creator>Abhinav Golas</dc:creator>
  <cp:lastModifiedBy>Abhinav Golas</cp:lastModifiedBy>
  <cp:revision>5</cp:revision>
  <dcterms:created xsi:type="dcterms:W3CDTF">2009-04-07T17:48:50Z</dcterms:created>
  <dcterms:modified xsi:type="dcterms:W3CDTF">2009-04-07T20:08:20Z</dcterms:modified>
</cp:coreProperties>
</file>