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embeddings/oleObject12.bin" ContentType="application/vnd.openxmlformats-officedocument.oleObject"/>
  <Override PartName="/ppt/embeddings/oleObject30.bin" ContentType="application/vnd.openxmlformats-officedocument.oleObject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embeddings/oleObject8.bin" ContentType="application/vnd.openxmlformats-officedocument.oleObjec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embeddings/oleObject6.bin" ContentType="application/vnd.openxmlformats-officedocument.oleObject"/>
  <Override PartName="/ppt/embeddings/oleObject4.bin" ContentType="application/vnd.openxmlformats-officedocument.oleObject"/>
  <Override PartName="/ppt/embeddings/oleObject19.bin" ContentType="application/vnd.openxmlformats-officedocument.oleObject"/>
  <Override PartName="/ppt/embeddings/oleObject28.bin" ContentType="application/vnd.openxmlformats-officedocument.oleObject"/>
  <Override PartName="/ppt/embeddings/oleObject2.bin" ContentType="application/vnd.openxmlformats-officedocument.oleObject"/>
  <Override PartName="/ppt/diagrams/layout1.xml" ContentType="application/vnd.openxmlformats-officedocument.drawingml.diagramLayout+xml"/>
  <Override PartName="/ppt/embeddings/oleObject17.bin" ContentType="application/vnd.openxmlformats-officedocument.oleObject"/>
  <Override PartName="/ppt/embeddings/oleObject26.bin" ContentType="application/vnd.openxmlformats-officedocument.oleObjec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embeddings/oleObject15.bin" ContentType="application/vnd.openxmlformats-officedocument.oleObject"/>
  <Override PartName="/ppt/embeddings/oleObject24.bin" ContentType="application/vnd.openxmlformats-officedocument.oleObject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bin" ContentType="application/vnd.ms-powerpoint.smartTags"/>
  <Override PartName="/ppt/slideLayouts/slideLayout7.xml" ContentType="application/vnd.openxmlformats-officedocument.presentationml.slideLayout+xml"/>
  <Default Extension="png" ContentType="image/png"/>
  <Override PartName="/ppt/embeddings/oleObject11.bin" ContentType="application/vnd.openxmlformats-officedocument.oleObject"/>
  <Override PartName="/ppt/embeddings/oleObject13.bin" ContentType="application/vnd.openxmlformats-officedocument.oleObject"/>
  <Override PartName="/ppt/embeddings/oleObject22.bin" ContentType="application/vnd.openxmlformats-officedocument.oleObject"/>
  <Override PartName="/ppt/embeddings/oleObject31.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embeddings/oleObject20.bin" ContentType="application/vnd.openxmlformats-officedocument.oleObject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embeddings/oleObject9.bin" ContentType="application/vnd.openxmlformats-officedocument.oleObject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oleObject7.bin" ContentType="application/vnd.openxmlformats-officedocument.oleObject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embeddings/oleObject5.bin" ContentType="application/vnd.openxmlformats-officedocument.oleObject"/>
  <Override PartName="/ppt/embeddings/oleObject29.bin" ContentType="application/vnd.openxmlformats-officedocument.oleObject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embeddings/oleObject3.bin" ContentType="application/vnd.openxmlformats-officedocument.oleObject"/>
  <Override PartName="/ppt/embeddings/oleObject18.bin" ContentType="application/vnd.openxmlformats-officedocument.oleObject"/>
  <Override PartName="/ppt/embeddings/oleObject27.bin" ContentType="application/vnd.openxmlformats-officedocument.oleObject"/>
  <Override PartName="/ppt/diagrams/layout2.xml" ContentType="application/vnd.openxmlformats-officedocument.drawingml.diagramLayout+xml"/>
  <Override PartName="/ppt/embeddings/oleObject1.bin" ContentType="application/vnd.openxmlformats-officedocument.oleObject"/>
  <Override PartName="/ppt/embeddings/oleObject16.bin" ContentType="application/vnd.openxmlformats-officedocument.oleObject"/>
  <Override PartName="/ppt/embeddings/oleObject25.bin" ContentType="application/vnd.openxmlformats-officedocument.oleObject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embeddings/oleObject14.bin" ContentType="application/vnd.openxmlformats-officedocument.oleObject"/>
  <Override PartName="/ppt/embeddings/oleObject23.bin" ContentType="application/vnd.openxmlformats-officedocument.oleObject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embeddings/oleObject21.bin" ContentType="application/vnd.openxmlformats-officedocument.oleObject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embeddings/oleObject10.bin" ContentType="application/vnd.openxmlformats-officedocument.oleObject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9"/>
  </p:notesMasterIdLst>
  <p:sldIdLst>
    <p:sldId id="256" r:id="rId2"/>
    <p:sldId id="258" r:id="rId3"/>
    <p:sldId id="257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68" r:id="rId15"/>
    <p:sldId id="301" r:id="rId16"/>
    <p:sldId id="302" r:id="rId17"/>
    <p:sldId id="303" r:id="rId18"/>
    <p:sldId id="271" r:id="rId19"/>
    <p:sldId id="272" r:id="rId20"/>
    <p:sldId id="273" r:id="rId21"/>
    <p:sldId id="274" r:id="rId22"/>
    <p:sldId id="276" r:id="rId23"/>
    <p:sldId id="275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300" r:id="rId35"/>
    <p:sldId id="287" r:id="rId36"/>
    <p:sldId id="288" r:id="rId37"/>
    <p:sldId id="289" r:id="rId38"/>
    <p:sldId id="290" r:id="rId39"/>
    <p:sldId id="296" r:id="rId40"/>
    <p:sldId id="292" r:id="rId41"/>
    <p:sldId id="291" r:id="rId42"/>
    <p:sldId id="293" r:id="rId43"/>
    <p:sldId id="294" r:id="rId44"/>
    <p:sldId id="295" r:id="rId45"/>
    <p:sldId id="297" r:id="rId46"/>
    <p:sldId id="298" r:id="rId47"/>
    <p:sldId id="299" r:id="rId48"/>
  </p:sldIdLst>
  <p:sldSz cx="9144000" cy="6858000" type="screen4x3"/>
  <p:notesSz cx="6858000" cy="9144000"/>
  <p:smartTags r:id="rId60"/>
  <p:embeddedFontLst>
    <p:embeddedFont>
      <p:font typeface="Corbel" pitchFamily="34" charset="0"/>
      <p:regular r:id="rId50"/>
      <p:bold r:id="rId51"/>
      <p:italic r:id="rId52"/>
      <p:boldItalic r:id="rId53"/>
    </p:embeddedFont>
    <p:embeddedFont>
      <p:font typeface="Mathematica1" pitchFamily="2" charset="2"/>
      <p:regular r:id="rId54"/>
      <p:bold r:id="rId55"/>
    </p:embeddedFont>
    <p:embeddedFont>
      <p:font typeface="Calibri" pitchFamily="34" charset="0"/>
      <p:regular r:id="rId56"/>
      <p:bold r:id="rId57"/>
      <p:italic r:id="rId58"/>
      <p:boldItalic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microsoft.com/office/2006/relationships/smartTags" Target="smartTags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898F3A-5672-435F-805C-D13CE391162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2CB4160-6D76-4DF0-B45C-EE4566B276BC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B6CABAD-5E21-4A59-A703-5949FA49D6D1}" type="parTrans" cxnId="{D7BBE14B-CE93-418E-9231-A50FD3CCB60E}">
      <dgm:prSet/>
      <dgm:spPr/>
      <dgm:t>
        <a:bodyPr/>
        <a:lstStyle/>
        <a:p>
          <a:endParaRPr lang="en-US"/>
        </a:p>
      </dgm:t>
    </dgm:pt>
    <dgm:pt modelId="{0647E738-86E0-4DBC-B161-B6A02E72D0BE}" type="sibTrans" cxnId="{D7BBE14B-CE93-418E-9231-A50FD3CCB60E}">
      <dgm:prSet/>
      <dgm:spPr/>
      <dgm:t>
        <a:bodyPr/>
        <a:lstStyle/>
        <a:p>
          <a:endParaRPr lang="en-US"/>
        </a:p>
      </dgm:t>
    </dgm:pt>
    <dgm:pt modelId="{00BAF1D6-C1A5-4DA5-822B-A8BB348B0DA4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2B2166C-CEC6-4ADB-A5FA-C081FD476A53}" type="parTrans" cxnId="{D890B018-BE28-4235-82AB-06C1041B7C58}">
      <dgm:prSet/>
      <dgm:spPr/>
      <dgm:t>
        <a:bodyPr/>
        <a:lstStyle/>
        <a:p>
          <a:endParaRPr lang="en-US"/>
        </a:p>
      </dgm:t>
    </dgm:pt>
    <dgm:pt modelId="{07E152C2-5E26-4F42-A021-9D28E2C53710}" type="sibTrans" cxnId="{D890B018-BE28-4235-82AB-06C1041B7C58}">
      <dgm:prSet/>
      <dgm:spPr/>
      <dgm:t>
        <a:bodyPr/>
        <a:lstStyle/>
        <a:p>
          <a:endParaRPr lang="en-US"/>
        </a:p>
      </dgm:t>
    </dgm:pt>
    <dgm:pt modelId="{92582531-8619-4426-8AC1-582514182980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888281B-083C-410C-9131-47C533FF0B00}" type="parTrans" cxnId="{6859A7B1-41E1-43E3-9094-ACF23186D0B0}">
      <dgm:prSet/>
      <dgm:spPr/>
      <dgm:t>
        <a:bodyPr/>
        <a:lstStyle/>
        <a:p>
          <a:endParaRPr lang="en-US"/>
        </a:p>
      </dgm:t>
    </dgm:pt>
    <dgm:pt modelId="{1881EC16-7032-4B3B-8B29-006503509E8E}" type="sibTrans" cxnId="{6859A7B1-41E1-43E3-9094-ACF23186D0B0}">
      <dgm:prSet/>
      <dgm:spPr/>
      <dgm:t>
        <a:bodyPr/>
        <a:lstStyle/>
        <a:p>
          <a:endParaRPr lang="en-US"/>
        </a:p>
      </dgm:t>
    </dgm:pt>
    <dgm:pt modelId="{AFA01F09-1BA6-4BCE-B151-4AD72E618837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8C963C9-4CB7-4D4C-8105-EECA0CEDE23D}" type="parTrans" cxnId="{112FCA7E-E985-4DF4-9639-001E00F343AD}">
      <dgm:prSet/>
      <dgm:spPr/>
      <dgm:t>
        <a:bodyPr/>
        <a:lstStyle/>
        <a:p>
          <a:endParaRPr lang="en-US"/>
        </a:p>
      </dgm:t>
    </dgm:pt>
    <dgm:pt modelId="{B344BFD4-D11F-48DD-A4E9-0DF49DDBB15A}" type="sibTrans" cxnId="{112FCA7E-E985-4DF4-9639-001E00F343AD}">
      <dgm:prSet/>
      <dgm:spPr/>
      <dgm:t>
        <a:bodyPr/>
        <a:lstStyle/>
        <a:p>
          <a:endParaRPr lang="en-US"/>
        </a:p>
      </dgm:t>
    </dgm:pt>
    <dgm:pt modelId="{4E170544-8E41-483C-B651-6700D46A49AE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D888E85-D44E-4B42-8B8C-19B916F283D3}" type="parTrans" cxnId="{D6256A55-7984-4D83-B6D8-7768884AED72}">
      <dgm:prSet/>
      <dgm:spPr/>
      <dgm:t>
        <a:bodyPr/>
        <a:lstStyle/>
        <a:p>
          <a:endParaRPr lang="en-US"/>
        </a:p>
      </dgm:t>
    </dgm:pt>
    <dgm:pt modelId="{06B875C1-26BB-48D1-8722-5A2317E0E3C2}" type="sibTrans" cxnId="{D6256A55-7984-4D83-B6D8-7768884AED72}">
      <dgm:prSet/>
      <dgm:spPr/>
      <dgm:t>
        <a:bodyPr/>
        <a:lstStyle/>
        <a:p>
          <a:endParaRPr lang="en-US"/>
        </a:p>
      </dgm:t>
    </dgm:pt>
    <dgm:pt modelId="{CC841BD6-1A50-48CF-80DF-9893C218EB2D}" type="pres">
      <dgm:prSet presAssocID="{BC898F3A-5672-435F-805C-D13CE3911624}" presName="Name0" presStyleCnt="0">
        <dgm:presLayoutVars>
          <dgm:dir/>
          <dgm:resizeHandles val="exact"/>
        </dgm:presLayoutVars>
      </dgm:prSet>
      <dgm:spPr/>
    </dgm:pt>
    <dgm:pt modelId="{056DDB0C-3555-4ED6-947F-FC07529AC433}" type="pres">
      <dgm:prSet presAssocID="{B2CB4160-6D76-4DF0-B45C-EE4566B276B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B091E-C47E-4F3E-A0C6-1F02295EE5D5}" type="pres">
      <dgm:prSet presAssocID="{0647E738-86E0-4DBC-B161-B6A02E72D0BE}" presName="sibTrans" presStyleLbl="sibTrans2D1" presStyleIdx="0" presStyleCnt="4"/>
      <dgm:spPr/>
    </dgm:pt>
    <dgm:pt modelId="{C2765E03-CDE0-45DC-9D52-567C619C1F75}" type="pres">
      <dgm:prSet presAssocID="{0647E738-86E0-4DBC-B161-B6A02E72D0BE}" presName="connectorText" presStyleLbl="sibTrans2D1" presStyleIdx="0" presStyleCnt="4"/>
      <dgm:spPr/>
    </dgm:pt>
    <dgm:pt modelId="{A4AB2460-4E21-431C-B428-A14320C7B854}" type="pres">
      <dgm:prSet presAssocID="{00BAF1D6-C1A5-4DA5-822B-A8BB348B0DA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96E49-A4E0-4615-A074-172D366CF1B1}" type="pres">
      <dgm:prSet presAssocID="{07E152C2-5E26-4F42-A021-9D28E2C53710}" presName="sibTrans" presStyleLbl="sibTrans2D1" presStyleIdx="1" presStyleCnt="4"/>
      <dgm:spPr/>
    </dgm:pt>
    <dgm:pt modelId="{BB282A7A-1937-42F3-9407-8B9E650C1FE9}" type="pres">
      <dgm:prSet presAssocID="{07E152C2-5E26-4F42-A021-9D28E2C53710}" presName="connectorText" presStyleLbl="sibTrans2D1" presStyleIdx="1" presStyleCnt="4"/>
      <dgm:spPr/>
    </dgm:pt>
    <dgm:pt modelId="{C6E6288C-BAC3-4EE3-9729-1D86B1AF63D9}" type="pres">
      <dgm:prSet presAssocID="{92582531-8619-4426-8AC1-58251418298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949D2-DB43-4AE5-8843-83FC62AACE48}" type="pres">
      <dgm:prSet presAssocID="{1881EC16-7032-4B3B-8B29-006503509E8E}" presName="sibTrans" presStyleLbl="sibTrans2D1" presStyleIdx="2" presStyleCnt="4"/>
      <dgm:spPr/>
    </dgm:pt>
    <dgm:pt modelId="{585DB79A-F153-419A-A565-3D0F36F5AD5E}" type="pres">
      <dgm:prSet presAssocID="{1881EC16-7032-4B3B-8B29-006503509E8E}" presName="connectorText" presStyleLbl="sibTrans2D1" presStyleIdx="2" presStyleCnt="4"/>
      <dgm:spPr/>
    </dgm:pt>
    <dgm:pt modelId="{F0CE2944-BF93-42D3-A146-FB210BAFC40E}" type="pres">
      <dgm:prSet presAssocID="{4E170544-8E41-483C-B651-6700D46A49AE}" presName="node" presStyleLbl="node1" presStyleIdx="3" presStyleCnt="5">
        <dgm:presLayoutVars>
          <dgm:bulletEnabled val="1"/>
        </dgm:presLayoutVars>
      </dgm:prSet>
      <dgm:spPr/>
    </dgm:pt>
    <dgm:pt modelId="{02967229-0379-4D8D-87F3-6946CD21DE63}" type="pres">
      <dgm:prSet presAssocID="{06B875C1-26BB-48D1-8722-5A2317E0E3C2}" presName="sibTrans" presStyleLbl="sibTrans2D1" presStyleIdx="3" presStyleCnt="4"/>
      <dgm:spPr/>
    </dgm:pt>
    <dgm:pt modelId="{E4177C6C-0C55-45E7-B0DC-C6F2A5519A32}" type="pres">
      <dgm:prSet presAssocID="{06B875C1-26BB-48D1-8722-5A2317E0E3C2}" presName="connectorText" presStyleLbl="sibTrans2D1" presStyleIdx="3" presStyleCnt="4"/>
      <dgm:spPr/>
    </dgm:pt>
    <dgm:pt modelId="{82FE2A5E-970C-47F5-A3D4-E34D107F4295}" type="pres">
      <dgm:prSet presAssocID="{AFA01F09-1BA6-4BCE-B151-4AD72E618837}" presName="node" presStyleLbl="node1" presStyleIdx="4" presStyleCnt="5">
        <dgm:presLayoutVars>
          <dgm:bulletEnabled val="1"/>
        </dgm:presLayoutVars>
      </dgm:prSet>
      <dgm:spPr/>
    </dgm:pt>
  </dgm:ptLst>
  <dgm:cxnLst>
    <dgm:cxn modelId="{D890B018-BE28-4235-82AB-06C1041B7C58}" srcId="{BC898F3A-5672-435F-805C-D13CE3911624}" destId="{00BAF1D6-C1A5-4DA5-822B-A8BB348B0DA4}" srcOrd="1" destOrd="0" parTransId="{B2B2166C-CEC6-4ADB-A5FA-C081FD476A53}" sibTransId="{07E152C2-5E26-4F42-A021-9D28E2C53710}"/>
    <dgm:cxn modelId="{7D3ACF91-A241-489D-8148-DC84BDD7AEAD}" type="presOf" srcId="{07E152C2-5E26-4F42-A021-9D28E2C53710}" destId="{BB282A7A-1937-42F3-9407-8B9E650C1FE9}" srcOrd="1" destOrd="0" presId="urn:microsoft.com/office/officeart/2005/8/layout/process1"/>
    <dgm:cxn modelId="{A6E24208-30A6-4371-B97B-F4C41FEC799E}" type="presOf" srcId="{07E152C2-5E26-4F42-A021-9D28E2C53710}" destId="{70796E49-A4E0-4615-A074-172D366CF1B1}" srcOrd="0" destOrd="0" presId="urn:microsoft.com/office/officeart/2005/8/layout/process1"/>
    <dgm:cxn modelId="{7BB2C958-C163-4A41-8077-CBDD29AB2EBE}" type="presOf" srcId="{06B875C1-26BB-48D1-8722-5A2317E0E3C2}" destId="{02967229-0379-4D8D-87F3-6946CD21DE63}" srcOrd="0" destOrd="0" presId="urn:microsoft.com/office/officeart/2005/8/layout/process1"/>
    <dgm:cxn modelId="{C13EE483-B7E2-499F-A325-CF45B9775E83}" type="presOf" srcId="{1881EC16-7032-4B3B-8B29-006503509E8E}" destId="{0BB949D2-DB43-4AE5-8843-83FC62AACE48}" srcOrd="0" destOrd="0" presId="urn:microsoft.com/office/officeart/2005/8/layout/process1"/>
    <dgm:cxn modelId="{1595F05B-6D7C-44EA-A741-07925E2FB311}" type="presOf" srcId="{00BAF1D6-C1A5-4DA5-822B-A8BB348B0DA4}" destId="{A4AB2460-4E21-431C-B428-A14320C7B854}" srcOrd="0" destOrd="0" presId="urn:microsoft.com/office/officeart/2005/8/layout/process1"/>
    <dgm:cxn modelId="{0C73828F-D35D-4F39-919C-896C714C7982}" type="presOf" srcId="{4E170544-8E41-483C-B651-6700D46A49AE}" destId="{F0CE2944-BF93-42D3-A146-FB210BAFC40E}" srcOrd="0" destOrd="0" presId="urn:microsoft.com/office/officeart/2005/8/layout/process1"/>
    <dgm:cxn modelId="{53E814B0-5557-4246-A17E-73D02605D6E1}" type="presOf" srcId="{0647E738-86E0-4DBC-B161-B6A02E72D0BE}" destId="{797B091E-C47E-4F3E-A0C6-1F02295EE5D5}" srcOrd="0" destOrd="0" presId="urn:microsoft.com/office/officeart/2005/8/layout/process1"/>
    <dgm:cxn modelId="{E6F34BC2-6AF7-4382-8B77-00BC715EEA39}" type="presOf" srcId="{1881EC16-7032-4B3B-8B29-006503509E8E}" destId="{585DB79A-F153-419A-A565-3D0F36F5AD5E}" srcOrd="1" destOrd="0" presId="urn:microsoft.com/office/officeart/2005/8/layout/process1"/>
    <dgm:cxn modelId="{4E407043-BA22-496A-875E-57C6F60874E6}" type="presOf" srcId="{92582531-8619-4426-8AC1-582514182980}" destId="{C6E6288C-BAC3-4EE3-9729-1D86B1AF63D9}" srcOrd="0" destOrd="0" presId="urn:microsoft.com/office/officeart/2005/8/layout/process1"/>
    <dgm:cxn modelId="{0B1C22E9-F978-4641-880D-4C26B3CF6908}" type="presOf" srcId="{AFA01F09-1BA6-4BCE-B151-4AD72E618837}" destId="{82FE2A5E-970C-47F5-A3D4-E34D107F4295}" srcOrd="0" destOrd="0" presId="urn:microsoft.com/office/officeart/2005/8/layout/process1"/>
    <dgm:cxn modelId="{112FCA7E-E985-4DF4-9639-001E00F343AD}" srcId="{BC898F3A-5672-435F-805C-D13CE3911624}" destId="{AFA01F09-1BA6-4BCE-B151-4AD72E618837}" srcOrd="4" destOrd="0" parTransId="{98C963C9-4CB7-4D4C-8105-EECA0CEDE23D}" sibTransId="{B344BFD4-D11F-48DD-A4E9-0DF49DDBB15A}"/>
    <dgm:cxn modelId="{D6256A55-7984-4D83-B6D8-7768884AED72}" srcId="{BC898F3A-5672-435F-805C-D13CE3911624}" destId="{4E170544-8E41-483C-B651-6700D46A49AE}" srcOrd="3" destOrd="0" parTransId="{4D888E85-D44E-4B42-8B8C-19B916F283D3}" sibTransId="{06B875C1-26BB-48D1-8722-5A2317E0E3C2}"/>
    <dgm:cxn modelId="{D7BBE14B-CE93-418E-9231-A50FD3CCB60E}" srcId="{BC898F3A-5672-435F-805C-D13CE3911624}" destId="{B2CB4160-6D76-4DF0-B45C-EE4566B276BC}" srcOrd="0" destOrd="0" parTransId="{3B6CABAD-5E21-4A59-A703-5949FA49D6D1}" sibTransId="{0647E738-86E0-4DBC-B161-B6A02E72D0BE}"/>
    <dgm:cxn modelId="{6859A7B1-41E1-43E3-9094-ACF23186D0B0}" srcId="{BC898F3A-5672-435F-805C-D13CE3911624}" destId="{92582531-8619-4426-8AC1-582514182980}" srcOrd="2" destOrd="0" parTransId="{1888281B-083C-410C-9131-47C533FF0B00}" sibTransId="{1881EC16-7032-4B3B-8B29-006503509E8E}"/>
    <dgm:cxn modelId="{62ECF83C-10B2-4121-A0EA-09EED57A72EE}" type="presOf" srcId="{BC898F3A-5672-435F-805C-D13CE3911624}" destId="{CC841BD6-1A50-48CF-80DF-9893C218EB2D}" srcOrd="0" destOrd="0" presId="urn:microsoft.com/office/officeart/2005/8/layout/process1"/>
    <dgm:cxn modelId="{819E93B0-4C18-4D71-94F2-CB2EB39E1317}" type="presOf" srcId="{06B875C1-26BB-48D1-8722-5A2317E0E3C2}" destId="{E4177C6C-0C55-45E7-B0DC-C6F2A5519A32}" srcOrd="1" destOrd="0" presId="urn:microsoft.com/office/officeart/2005/8/layout/process1"/>
    <dgm:cxn modelId="{E6283F83-8914-4A82-8929-08CE1E91A274}" type="presOf" srcId="{B2CB4160-6D76-4DF0-B45C-EE4566B276BC}" destId="{056DDB0C-3555-4ED6-947F-FC07529AC433}" srcOrd="0" destOrd="0" presId="urn:microsoft.com/office/officeart/2005/8/layout/process1"/>
    <dgm:cxn modelId="{6034C72E-FCEC-4B51-B141-ACDF29EFD3AF}" type="presOf" srcId="{0647E738-86E0-4DBC-B161-B6A02E72D0BE}" destId="{C2765E03-CDE0-45DC-9D52-567C619C1F75}" srcOrd="1" destOrd="0" presId="urn:microsoft.com/office/officeart/2005/8/layout/process1"/>
    <dgm:cxn modelId="{39A30B9D-36B7-42E3-969A-13502CAD179F}" type="presParOf" srcId="{CC841BD6-1A50-48CF-80DF-9893C218EB2D}" destId="{056DDB0C-3555-4ED6-947F-FC07529AC433}" srcOrd="0" destOrd="0" presId="urn:microsoft.com/office/officeart/2005/8/layout/process1"/>
    <dgm:cxn modelId="{DB189B10-6CD2-49B5-AB63-24CBECD75244}" type="presParOf" srcId="{CC841BD6-1A50-48CF-80DF-9893C218EB2D}" destId="{797B091E-C47E-4F3E-A0C6-1F02295EE5D5}" srcOrd="1" destOrd="0" presId="urn:microsoft.com/office/officeart/2005/8/layout/process1"/>
    <dgm:cxn modelId="{DA84CE99-619A-4497-8A59-B372C2947F3C}" type="presParOf" srcId="{797B091E-C47E-4F3E-A0C6-1F02295EE5D5}" destId="{C2765E03-CDE0-45DC-9D52-567C619C1F75}" srcOrd="0" destOrd="0" presId="urn:microsoft.com/office/officeart/2005/8/layout/process1"/>
    <dgm:cxn modelId="{218DB7D1-9918-49AD-83DF-CB11DEDCAD7A}" type="presParOf" srcId="{CC841BD6-1A50-48CF-80DF-9893C218EB2D}" destId="{A4AB2460-4E21-431C-B428-A14320C7B854}" srcOrd="2" destOrd="0" presId="urn:microsoft.com/office/officeart/2005/8/layout/process1"/>
    <dgm:cxn modelId="{A49C1E1F-6919-49C3-BFF8-94DE13742A8A}" type="presParOf" srcId="{CC841BD6-1A50-48CF-80DF-9893C218EB2D}" destId="{70796E49-A4E0-4615-A074-172D366CF1B1}" srcOrd="3" destOrd="0" presId="urn:microsoft.com/office/officeart/2005/8/layout/process1"/>
    <dgm:cxn modelId="{A7E2452F-9A86-4C20-9B06-28B13DEA78A1}" type="presParOf" srcId="{70796E49-A4E0-4615-A074-172D366CF1B1}" destId="{BB282A7A-1937-42F3-9407-8B9E650C1FE9}" srcOrd="0" destOrd="0" presId="urn:microsoft.com/office/officeart/2005/8/layout/process1"/>
    <dgm:cxn modelId="{42DF996D-7163-42CB-8E7D-0429FC265C68}" type="presParOf" srcId="{CC841BD6-1A50-48CF-80DF-9893C218EB2D}" destId="{C6E6288C-BAC3-4EE3-9729-1D86B1AF63D9}" srcOrd="4" destOrd="0" presId="urn:microsoft.com/office/officeart/2005/8/layout/process1"/>
    <dgm:cxn modelId="{C1F7AF95-0D2B-4E60-A744-3BFA973DCA82}" type="presParOf" srcId="{CC841BD6-1A50-48CF-80DF-9893C218EB2D}" destId="{0BB949D2-DB43-4AE5-8843-83FC62AACE48}" srcOrd="5" destOrd="0" presId="urn:microsoft.com/office/officeart/2005/8/layout/process1"/>
    <dgm:cxn modelId="{376E6324-0A16-4E0F-AAB4-30AFAAF00DA3}" type="presParOf" srcId="{0BB949D2-DB43-4AE5-8843-83FC62AACE48}" destId="{585DB79A-F153-419A-A565-3D0F36F5AD5E}" srcOrd="0" destOrd="0" presId="urn:microsoft.com/office/officeart/2005/8/layout/process1"/>
    <dgm:cxn modelId="{4C39FC05-2A01-41A4-97EB-489436B6D123}" type="presParOf" srcId="{CC841BD6-1A50-48CF-80DF-9893C218EB2D}" destId="{F0CE2944-BF93-42D3-A146-FB210BAFC40E}" srcOrd="6" destOrd="0" presId="urn:microsoft.com/office/officeart/2005/8/layout/process1"/>
    <dgm:cxn modelId="{CB04B61C-5234-4DAC-B11C-42B34CB4C314}" type="presParOf" srcId="{CC841BD6-1A50-48CF-80DF-9893C218EB2D}" destId="{02967229-0379-4D8D-87F3-6946CD21DE63}" srcOrd="7" destOrd="0" presId="urn:microsoft.com/office/officeart/2005/8/layout/process1"/>
    <dgm:cxn modelId="{2935B3A7-C970-4A81-946A-5A663196993A}" type="presParOf" srcId="{02967229-0379-4D8D-87F3-6946CD21DE63}" destId="{E4177C6C-0C55-45E7-B0DC-C6F2A5519A32}" srcOrd="0" destOrd="0" presId="urn:microsoft.com/office/officeart/2005/8/layout/process1"/>
    <dgm:cxn modelId="{B8C31084-43A9-4ED6-8751-749478D2E32E}" type="presParOf" srcId="{CC841BD6-1A50-48CF-80DF-9893C218EB2D}" destId="{82FE2A5E-970C-47F5-A3D4-E34D107F4295}" srcOrd="8" destOrd="0" presId="urn:microsoft.com/office/officeart/2005/8/layout/process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D40762-E7A5-4D85-B8EA-A668783DB33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57A6537-F43E-4698-875A-B39CF90166E7}">
      <dgm:prSet phldrT="[Text]"/>
      <dgm:spPr/>
      <dgm:t>
        <a:bodyPr/>
        <a:lstStyle/>
        <a:p>
          <a:r>
            <a:rPr lang="en-US" dirty="0"/>
            <a:t>Polygon mesh</a:t>
          </a:r>
        </a:p>
      </dgm:t>
    </dgm:pt>
    <dgm:pt modelId="{93E4A8D2-6B69-403A-8669-375305B2F82E}" type="parTrans" cxnId="{D2A1F206-C918-493D-B2D4-75B9F1C1F546}">
      <dgm:prSet/>
      <dgm:spPr/>
      <dgm:t>
        <a:bodyPr/>
        <a:lstStyle/>
        <a:p>
          <a:endParaRPr lang="en-US"/>
        </a:p>
      </dgm:t>
    </dgm:pt>
    <dgm:pt modelId="{B7C05D14-B443-4AFE-8ECB-47C0F8619120}" type="sibTrans" cxnId="{D2A1F206-C918-493D-B2D4-75B9F1C1F546}">
      <dgm:prSet/>
      <dgm:spPr/>
      <dgm:t>
        <a:bodyPr/>
        <a:lstStyle/>
        <a:p>
          <a:endParaRPr lang="en-US" dirty="0"/>
        </a:p>
      </dgm:t>
    </dgm:pt>
    <dgm:pt modelId="{6C7B28F7-322F-47D6-8655-8A8B607D373C}">
      <dgm:prSet phldrT="[Text]"/>
      <dgm:spPr/>
      <dgm:t>
        <a:bodyPr/>
        <a:lstStyle/>
        <a:p>
          <a:r>
            <a:rPr lang="en-US" dirty="0"/>
            <a:t>Camera aligned patches</a:t>
          </a:r>
        </a:p>
      </dgm:t>
    </dgm:pt>
    <dgm:pt modelId="{75B75C63-542C-4CEC-810B-1BAD892D6D47}" type="parTrans" cxnId="{E52E2E7B-7915-4959-A642-E21F7C04194C}">
      <dgm:prSet/>
      <dgm:spPr/>
      <dgm:t>
        <a:bodyPr/>
        <a:lstStyle/>
        <a:p>
          <a:endParaRPr lang="en-US"/>
        </a:p>
      </dgm:t>
    </dgm:pt>
    <dgm:pt modelId="{7127F4AA-0705-4E15-8838-D62C544CE985}" type="sibTrans" cxnId="{E52E2E7B-7915-4959-A642-E21F7C04194C}">
      <dgm:prSet/>
      <dgm:spPr/>
      <dgm:t>
        <a:bodyPr/>
        <a:lstStyle/>
        <a:p>
          <a:endParaRPr lang="en-US" dirty="0"/>
        </a:p>
      </dgm:t>
    </dgm:pt>
    <dgm:pt modelId="{515FEC9C-25FD-4E00-83E9-CE17A4A5646D}">
      <dgm:prSet phldrT="[Text]"/>
      <dgm:spPr/>
      <dgm:t>
        <a:bodyPr/>
        <a:lstStyle/>
        <a:p>
          <a:r>
            <a:rPr lang="en-US" dirty="0"/>
            <a:t>Point clusters</a:t>
          </a:r>
        </a:p>
      </dgm:t>
    </dgm:pt>
    <dgm:pt modelId="{50431D8C-F7DA-4E54-A010-72D3EFB5BE7B}" type="parTrans" cxnId="{D25DACD9-F286-4CCB-BB97-CD7A4308B39E}">
      <dgm:prSet/>
      <dgm:spPr/>
      <dgm:t>
        <a:bodyPr/>
        <a:lstStyle/>
        <a:p>
          <a:endParaRPr lang="en-US"/>
        </a:p>
      </dgm:t>
    </dgm:pt>
    <dgm:pt modelId="{C097C5B9-8ABB-4D80-91CA-73214DFAFFB9}" type="sibTrans" cxnId="{D25DACD9-F286-4CCB-BB97-CD7A4308B39E}">
      <dgm:prSet/>
      <dgm:spPr/>
      <dgm:t>
        <a:bodyPr/>
        <a:lstStyle/>
        <a:p>
          <a:endParaRPr lang="en-US" dirty="0"/>
        </a:p>
      </dgm:t>
    </dgm:pt>
    <dgm:pt modelId="{9BEC9F59-0019-438D-A56D-287834FAC0D3}">
      <dgm:prSet phldrT="[Text]"/>
      <dgm:spPr/>
      <dgm:t>
        <a:bodyPr/>
        <a:lstStyle/>
        <a:p>
          <a:r>
            <a:rPr lang="en-US" dirty="0"/>
            <a:t>Single points</a:t>
          </a:r>
        </a:p>
      </dgm:t>
    </dgm:pt>
    <dgm:pt modelId="{80DEE530-DC08-41C0-8B45-6DB6FAC927AB}" type="parTrans" cxnId="{736EC4B9-60E1-436C-A562-81409FFD4794}">
      <dgm:prSet/>
      <dgm:spPr/>
      <dgm:t>
        <a:bodyPr/>
        <a:lstStyle/>
        <a:p>
          <a:endParaRPr lang="en-US"/>
        </a:p>
      </dgm:t>
    </dgm:pt>
    <dgm:pt modelId="{1EFCB134-DB4F-4FFA-B839-FC18029A1BC7}" type="sibTrans" cxnId="{736EC4B9-60E1-436C-A562-81409FFD4794}">
      <dgm:prSet/>
      <dgm:spPr/>
      <dgm:t>
        <a:bodyPr/>
        <a:lstStyle/>
        <a:p>
          <a:endParaRPr lang="en-US"/>
        </a:p>
      </dgm:t>
    </dgm:pt>
    <dgm:pt modelId="{33D37372-96F3-47AC-9760-E4EAE08333C8}" type="pres">
      <dgm:prSet presAssocID="{28D40762-E7A5-4D85-B8EA-A668783DB337}" presName="Name0" presStyleCnt="0">
        <dgm:presLayoutVars>
          <dgm:dir/>
          <dgm:resizeHandles val="exact"/>
        </dgm:presLayoutVars>
      </dgm:prSet>
      <dgm:spPr/>
    </dgm:pt>
    <dgm:pt modelId="{10A31329-0730-4E63-8042-D1AFE83AB113}" type="pres">
      <dgm:prSet presAssocID="{657A6537-F43E-4698-875A-B39CF90166E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026A8-7771-45B3-848C-5DD9B96156AC}" type="pres">
      <dgm:prSet presAssocID="{B7C05D14-B443-4AFE-8ECB-47C0F861912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518C1B1-8D85-4263-909E-D3B69FAAE7A7}" type="pres">
      <dgm:prSet presAssocID="{B7C05D14-B443-4AFE-8ECB-47C0F861912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6CFB510-C72E-4E1C-8D6C-7D22E6387DFE}" type="pres">
      <dgm:prSet presAssocID="{6C7B28F7-322F-47D6-8655-8A8B607D373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FFC0D-CD33-444F-9C4A-C15A37582C57}" type="pres">
      <dgm:prSet presAssocID="{7127F4AA-0705-4E15-8838-D62C544CE98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5D13102-2BDF-40A2-9C45-AB8FEA3820E4}" type="pres">
      <dgm:prSet presAssocID="{7127F4AA-0705-4E15-8838-D62C544CE98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7945F3C-A34C-48D4-9ACC-A28629825C35}" type="pres">
      <dgm:prSet presAssocID="{515FEC9C-25FD-4E00-83E9-CE17A4A5646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B3095-F8C5-4E8E-B0A3-FBB3F03D6763}" type="pres">
      <dgm:prSet presAssocID="{C097C5B9-8ABB-4D80-91CA-73214DFAFFB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DB16997-1B34-41F1-91A9-4C67CC340AA5}" type="pres">
      <dgm:prSet presAssocID="{C097C5B9-8ABB-4D80-91CA-73214DFAFFB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68D3FCD-EE10-4DAD-94EC-F0885F0288C1}" type="pres">
      <dgm:prSet presAssocID="{9BEC9F59-0019-438D-A56D-287834FAC0D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C79FCD-27CD-4C99-9E96-32FB40D3C2F5}" type="presOf" srcId="{7127F4AA-0705-4E15-8838-D62C544CE985}" destId="{B5D13102-2BDF-40A2-9C45-AB8FEA3820E4}" srcOrd="1" destOrd="0" presId="urn:microsoft.com/office/officeart/2005/8/layout/process1"/>
    <dgm:cxn modelId="{D6F8535C-E231-4EB2-8DB8-A7476288C741}" type="presOf" srcId="{9BEC9F59-0019-438D-A56D-287834FAC0D3}" destId="{968D3FCD-EE10-4DAD-94EC-F0885F0288C1}" srcOrd="0" destOrd="0" presId="urn:microsoft.com/office/officeart/2005/8/layout/process1"/>
    <dgm:cxn modelId="{F08AA56F-F8DC-460D-BEEC-41BA541BFC27}" type="presOf" srcId="{C097C5B9-8ABB-4D80-91CA-73214DFAFFB9}" destId="{BC2B3095-F8C5-4E8E-B0A3-FBB3F03D6763}" srcOrd="0" destOrd="0" presId="urn:microsoft.com/office/officeart/2005/8/layout/process1"/>
    <dgm:cxn modelId="{E52E2E7B-7915-4959-A642-E21F7C04194C}" srcId="{28D40762-E7A5-4D85-B8EA-A668783DB337}" destId="{6C7B28F7-322F-47D6-8655-8A8B607D373C}" srcOrd="1" destOrd="0" parTransId="{75B75C63-542C-4CEC-810B-1BAD892D6D47}" sibTransId="{7127F4AA-0705-4E15-8838-D62C544CE985}"/>
    <dgm:cxn modelId="{D8A3F6E3-EC11-46AB-B542-FCC512F5BD2F}" type="presOf" srcId="{6C7B28F7-322F-47D6-8655-8A8B607D373C}" destId="{F6CFB510-C72E-4E1C-8D6C-7D22E6387DFE}" srcOrd="0" destOrd="0" presId="urn:microsoft.com/office/officeart/2005/8/layout/process1"/>
    <dgm:cxn modelId="{0B058CA5-13FD-4E85-9E8D-741803A1D5BF}" type="presOf" srcId="{7127F4AA-0705-4E15-8838-D62C544CE985}" destId="{C23FFC0D-CD33-444F-9C4A-C15A37582C57}" srcOrd="0" destOrd="0" presId="urn:microsoft.com/office/officeart/2005/8/layout/process1"/>
    <dgm:cxn modelId="{D2A1F206-C918-493D-B2D4-75B9F1C1F546}" srcId="{28D40762-E7A5-4D85-B8EA-A668783DB337}" destId="{657A6537-F43E-4698-875A-B39CF90166E7}" srcOrd="0" destOrd="0" parTransId="{93E4A8D2-6B69-403A-8669-375305B2F82E}" sibTransId="{B7C05D14-B443-4AFE-8ECB-47C0F8619120}"/>
    <dgm:cxn modelId="{2274D8A0-2815-46DF-B998-3A2DB5E4BC7D}" type="presOf" srcId="{B7C05D14-B443-4AFE-8ECB-47C0F8619120}" destId="{483026A8-7771-45B3-848C-5DD9B96156AC}" srcOrd="0" destOrd="0" presId="urn:microsoft.com/office/officeart/2005/8/layout/process1"/>
    <dgm:cxn modelId="{9DBB4266-F225-4D93-A5F3-C10DAEB566B9}" type="presOf" srcId="{C097C5B9-8ABB-4D80-91CA-73214DFAFFB9}" destId="{FDB16997-1B34-41F1-91A9-4C67CC340AA5}" srcOrd="1" destOrd="0" presId="urn:microsoft.com/office/officeart/2005/8/layout/process1"/>
    <dgm:cxn modelId="{A621B3AB-7953-4732-B4AB-D9BF1C84929E}" type="presOf" srcId="{657A6537-F43E-4698-875A-B39CF90166E7}" destId="{10A31329-0730-4E63-8042-D1AFE83AB113}" srcOrd="0" destOrd="0" presId="urn:microsoft.com/office/officeart/2005/8/layout/process1"/>
    <dgm:cxn modelId="{9F72A8D8-A736-4339-99BB-3A638D4C1ECB}" type="presOf" srcId="{28D40762-E7A5-4D85-B8EA-A668783DB337}" destId="{33D37372-96F3-47AC-9760-E4EAE08333C8}" srcOrd="0" destOrd="0" presId="urn:microsoft.com/office/officeart/2005/8/layout/process1"/>
    <dgm:cxn modelId="{736EC4B9-60E1-436C-A562-81409FFD4794}" srcId="{28D40762-E7A5-4D85-B8EA-A668783DB337}" destId="{9BEC9F59-0019-438D-A56D-287834FAC0D3}" srcOrd="3" destOrd="0" parTransId="{80DEE530-DC08-41C0-8B45-6DB6FAC927AB}" sibTransId="{1EFCB134-DB4F-4FFA-B839-FC18029A1BC7}"/>
    <dgm:cxn modelId="{D25DACD9-F286-4CCB-BB97-CD7A4308B39E}" srcId="{28D40762-E7A5-4D85-B8EA-A668783DB337}" destId="{515FEC9C-25FD-4E00-83E9-CE17A4A5646D}" srcOrd="2" destOrd="0" parTransId="{50431D8C-F7DA-4E54-A010-72D3EFB5BE7B}" sibTransId="{C097C5B9-8ABB-4D80-91CA-73214DFAFFB9}"/>
    <dgm:cxn modelId="{7004BBA9-4FFB-471B-A5C9-AA7DACA19826}" type="presOf" srcId="{515FEC9C-25FD-4E00-83E9-CE17A4A5646D}" destId="{57945F3C-A34C-48D4-9ACC-A28629825C35}" srcOrd="0" destOrd="0" presId="urn:microsoft.com/office/officeart/2005/8/layout/process1"/>
    <dgm:cxn modelId="{45D9E183-EFE9-4996-B897-69AA588BC307}" type="presOf" srcId="{B7C05D14-B443-4AFE-8ECB-47C0F8619120}" destId="{B518C1B1-8D85-4263-909E-D3B69FAAE7A7}" srcOrd="1" destOrd="0" presId="urn:microsoft.com/office/officeart/2005/8/layout/process1"/>
    <dgm:cxn modelId="{41C04634-58ED-4E6B-A040-F81F6120517F}" type="presParOf" srcId="{33D37372-96F3-47AC-9760-E4EAE08333C8}" destId="{10A31329-0730-4E63-8042-D1AFE83AB113}" srcOrd="0" destOrd="0" presId="urn:microsoft.com/office/officeart/2005/8/layout/process1"/>
    <dgm:cxn modelId="{F5B80D84-B1C3-452B-9F79-F85DE7921D80}" type="presParOf" srcId="{33D37372-96F3-47AC-9760-E4EAE08333C8}" destId="{483026A8-7771-45B3-848C-5DD9B96156AC}" srcOrd="1" destOrd="0" presId="urn:microsoft.com/office/officeart/2005/8/layout/process1"/>
    <dgm:cxn modelId="{9B22F112-A9C4-495B-9E03-00365C0321A5}" type="presParOf" srcId="{483026A8-7771-45B3-848C-5DD9B96156AC}" destId="{B518C1B1-8D85-4263-909E-D3B69FAAE7A7}" srcOrd="0" destOrd="0" presId="urn:microsoft.com/office/officeart/2005/8/layout/process1"/>
    <dgm:cxn modelId="{556A4A95-DA24-477F-B7A1-0FB6F92AB249}" type="presParOf" srcId="{33D37372-96F3-47AC-9760-E4EAE08333C8}" destId="{F6CFB510-C72E-4E1C-8D6C-7D22E6387DFE}" srcOrd="2" destOrd="0" presId="urn:microsoft.com/office/officeart/2005/8/layout/process1"/>
    <dgm:cxn modelId="{E273E113-A780-460C-9450-3C9FC2ADE775}" type="presParOf" srcId="{33D37372-96F3-47AC-9760-E4EAE08333C8}" destId="{C23FFC0D-CD33-444F-9C4A-C15A37582C57}" srcOrd="3" destOrd="0" presId="urn:microsoft.com/office/officeart/2005/8/layout/process1"/>
    <dgm:cxn modelId="{A4B4E57B-0FEB-427F-BADB-38C4F22C2E27}" type="presParOf" srcId="{C23FFC0D-CD33-444F-9C4A-C15A37582C57}" destId="{B5D13102-2BDF-40A2-9C45-AB8FEA3820E4}" srcOrd="0" destOrd="0" presId="urn:microsoft.com/office/officeart/2005/8/layout/process1"/>
    <dgm:cxn modelId="{C2226F8A-3785-40F5-9364-E6372D53C810}" type="presParOf" srcId="{33D37372-96F3-47AC-9760-E4EAE08333C8}" destId="{57945F3C-A34C-48D4-9ACC-A28629825C35}" srcOrd="4" destOrd="0" presId="urn:microsoft.com/office/officeart/2005/8/layout/process1"/>
    <dgm:cxn modelId="{65D9CBB4-FFA0-4B0A-AEC6-5E385910B8B2}" type="presParOf" srcId="{33D37372-96F3-47AC-9760-E4EAE08333C8}" destId="{BC2B3095-F8C5-4E8E-B0A3-FBB3F03D6763}" srcOrd="5" destOrd="0" presId="urn:microsoft.com/office/officeart/2005/8/layout/process1"/>
    <dgm:cxn modelId="{2647ABFA-01AA-4080-9029-5CFBB8DBCBAB}" type="presParOf" srcId="{BC2B3095-F8C5-4E8E-B0A3-FBB3F03D6763}" destId="{FDB16997-1B34-41F1-91A9-4C67CC340AA5}" srcOrd="0" destOrd="0" presId="urn:microsoft.com/office/officeart/2005/8/layout/process1"/>
    <dgm:cxn modelId="{CF576E62-CE7E-40AF-85AB-B47F8014BC39}" type="presParOf" srcId="{33D37372-96F3-47AC-9760-E4EAE08333C8}" destId="{968D3FCD-EE10-4DAD-94EC-F0885F0288C1}" srcOrd="6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424AC-A0D4-4C44-BA5A-C12DFA1266BE}" type="datetimeFigureOut">
              <a:rPr lang="en-US" smtClean="0"/>
              <a:pPr/>
              <a:t>4/22/2009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17CE2-232A-4F3A-B4C7-2586AFFE88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657" y="0"/>
            <a:ext cx="52763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51038"/>
            <a:ext cx="4953000" cy="2193831"/>
          </a:xfrm>
        </p:spPr>
        <p:txBody>
          <a:bodyPr anchor="b" anchorCtr="0">
            <a:normAutofit/>
            <a:scene3d>
              <a:camera prst="orthographicFront"/>
              <a:lightRig rig="balanced" dir="t"/>
            </a:scene3d>
          </a:bodyPr>
          <a:lstStyle>
            <a:lvl1pPr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04618"/>
            <a:ext cx="5715000" cy="1413475"/>
          </a:xfrm>
        </p:spPr>
        <p:txBody>
          <a:bodyPr>
            <a:normAutofit/>
            <a:scene3d>
              <a:camera prst="orthographicFront"/>
              <a:lightRig rig="twoPt" dir="t"/>
            </a:scene3d>
          </a:bodyPr>
          <a:lstStyle>
            <a:lvl1pPr marL="0" indent="0" algn="l"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23,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23,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1"/>
            <a:ext cx="1676400" cy="5075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1"/>
            <a:ext cx="5867400" cy="5075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23,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23,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0" y="2590800"/>
            <a:ext cx="5943600" cy="1447800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balanced" dir="t"/>
            </a:scene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2900" y="4038601"/>
            <a:ext cx="5943600" cy="1143000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woPt" dir="t"/>
            </a:scene3d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80000"/>
              <a:buFont typeface="Wingdings" pitchFamily="2" charset="2"/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23,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ir title.png"/>
          <p:cNvPicPr>
            <a:picLocks noChangeAspect="1"/>
          </p:cNvPicPr>
          <p:nvPr/>
        </p:nvPicPr>
        <p:blipFill>
          <a:blip r:embed="rId2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Font typeface="Wingdings" pitchFamily="2" charset="2"/>
              <a:buChar char="Ë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23,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23, 2009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23,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23, 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ir title.png"/>
          <p:cNvPicPr>
            <a:picLocks noChangeAspect="1"/>
          </p:cNvPicPr>
          <p:nvPr/>
        </p:nvPicPr>
        <p:blipFill>
          <a:blip r:embed="rId2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936750"/>
          </a:xfrm>
        </p:spPr>
        <p:txBody>
          <a:bodyPr anchor="ctr" anchorCtr="0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38200"/>
            <a:ext cx="36576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9"/>
            <a:ext cx="2703513" cy="26368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23,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93675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38200"/>
            <a:ext cx="3657600" cy="4572000"/>
          </a:xfrm>
          <a:prstGeom prst="rect">
            <a:avLst/>
          </a:prstGeom>
          <a:ln>
            <a:noFill/>
          </a:ln>
          <a:effectLst>
            <a:reflection blurRad="42700" stA="30000" endPos="20000" dist="40000" dir="5400000" sy="-100000" algn="bl" rotWithShape="0"/>
          </a:effectLst>
          <a:scene3d>
            <a:camera prst="perspectiveContrastingLeftFacing">
              <a:rot lat="295432" lon="20402243" rev="52222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8"/>
            <a:ext cx="2703512" cy="26368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6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23,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936377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April 23,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D1DC0585-4ABA-484A-9592-0187B49037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dandelion.png"/>
          <p:cNvPicPr>
            <a:picLocks noChangeAspect="1"/>
          </p:cNvPicPr>
          <p:nvPr/>
        </p:nvPicPr>
        <p:blipFill>
          <a:blip r:embed="rId13"/>
          <a:srcRect r="19766" b="20000"/>
          <a:stretch>
            <a:fillRect/>
          </a:stretch>
        </p:blipFill>
        <p:spPr>
          <a:xfrm>
            <a:off x="7772400" y="3200400"/>
            <a:ext cx="1371600" cy="3657600"/>
          </a:xfrm>
          <a:prstGeom prst="rect">
            <a:avLst/>
          </a:prstGeom>
        </p:spPr>
      </p:pic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14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600" b="0" kern="1200" cap="none" spc="100" baseline="0">
          <a:solidFill>
            <a:schemeClr val="tx2"/>
          </a:solidFill>
          <a:effectLst>
            <a:outerShdw blurRad="127000" algn="ctr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600"/>
        </a:spcBef>
        <a:buSzPct val="80000"/>
        <a:buFont typeface="Wingdings" pitchFamily="2" charset="2"/>
        <a:buChar char="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774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057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339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62255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n.wikipedia.org/wiki/File:Drucker_Prager_Yield_Surface_3D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Modeling of Granular Materials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Abhinav Golas</a:t>
            </a:r>
          </a:p>
          <a:p>
            <a:r>
              <a:rPr lang="en-US" dirty="0"/>
              <a:t>COMP 768 - Physically Based Simulation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can sand sustain shear stress?</a:t>
            </a:r>
          </a:p>
          <a:p>
            <a:pPr lvl="1"/>
            <a:r>
              <a:rPr lang="en-US" dirty="0"/>
              <a:t>Friction between particles</a:t>
            </a:r>
          </a:p>
          <a:p>
            <a:r>
              <a:rPr lang="en-US" dirty="0"/>
              <a:t>When does it yield? – yield surface/condition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10</a:t>
            </a:fld>
            <a:endParaRPr lang="en-US" dirty="0"/>
          </a:p>
        </p:txBody>
      </p:sp>
      <p:pic>
        <p:nvPicPr>
          <p:cNvPr id="6" name="Picture 12" descr="http://upload.wikimedia.org/wikipedia/en/thumb/8/85/Drucker_Prager_Yield_Surface_3D.png/400px-Drucker_Prager_Yield_Surface_3D.png">
            <a:hlinkClick r:id="rId2" tooltip="Figure 7: View of Drucker–Prager yield surface in 3D space of principal stresses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657600"/>
            <a:ext cx="386366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 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surfaces – suitable for different materials</a:t>
            </a:r>
          </a:p>
          <a:p>
            <a:r>
              <a:rPr lang="en-US" dirty="0"/>
              <a:t>Mohr Coulomb surface with Von-Mises equivalent stress – f(I</a:t>
            </a:r>
            <a:r>
              <a:rPr lang="en-US" baseline="-25000" dirty="0"/>
              <a:t>0</a:t>
            </a:r>
            <a:r>
              <a:rPr lang="en-US" dirty="0"/>
              <a:t>, J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Condition for stability/rigidity:</a:t>
            </a:r>
          </a:p>
          <a:p>
            <a:endParaRPr lang="en-US" dirty="0"/>
          </a:p>
          <a:p>
            <a:r>
              <a:rPr lang="en-US" dirty="0"/>
              <a:t>sin</a:t>
            </a:r>
            <a:r>
              <a:rPr lang="el-GR" dirty="0"/>
              <a:t>Φ</a:t>
            </a:r>
            <a:r>
              <a:rPr lang="en-US" dirty="0"/>
              <a:t> – coefficient of friction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11</a:t>
            </a:fld>
            <a:endParaRPr lang="en-US" dirty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712913" y="3048000"/>
          <a:ext cx="2441575" cy="762000"/>
        </p:xfrm>
        <a:graphic>
          <a:graphicData uri="http://schemas.openxmlformats.org/presentationml/2006/ole">
            <p:oleObj spid="_x0000_s19458" name="Equation" r:id="rId3" imgW="990360" imgH="393480" progId="Equation.3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5138738" y="3022242"/>
          <a:ext cx="2405062" cy="762000"/>
        </p:xfrm>
        <a:graphic>
          <a:graphicData uri="http://schemas.openxmlformats.org/presentationml/2006/ole">
            <p:oleObj spid="_x0000_s19459" name="Equation" r:id="rId4" imgW="1295280" imgH="457200" progId="Equation.3">
              <p:embed/>
            </p:oleObj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170113" y="4114800"/>
          <a:ext cx="1906587" cy="501650"/>
        </p:xfrm>
        <a:graphic>
          <a:graphicData uri="http://schemas.openxmlformats.org/presentationml/2006/ole">
            <p:oleObj spid="_x0000_s19460" name="Equation" r:id="rId5" imgW="96516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why is it difficult to simulate?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Scale - &gt;10M particles</a:t>
            </a:r>
          </a:p>
          <a:p>
            <a:r>
              <a:rPr lang="en-US" dirty="0"/>
              <a:t>Nonlinear  behavior – yield surface</a:t>
            </a:r>
          </a:p>
          <a:p>
            <a:r>
              <a:rPr lang="en-US" dirty="0"/>
              <a:t>Representation – discrete or continuum?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What are Granular Materials?</a:t>
            </a:r>
          </a:p>
          <a:p>
            <a:r>
              <a:rPr lang="en-US" dirty="0"/>
              <a:t>Simulation</a:t>
            </a:r>
          </a:p>
          <a:p>
            <a:r>
              <a:rPr lang="en-US" dirty="0">
                <a:solidFill>
                  <a:schemeClr val="bg2"/>
                </a:solidFill>
              </a:rPr>
              <a:t>Rendering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what scenario to simulate</a:t>
            </a:r>
          </a:p>
          <a:p>
            <a:pPr lvl="1"/>
            <a:r>
              <a:rPr lang="en-US" dirty="0"/>
              <a:t>2 dimensional – Animating Sand, Mud, and Snow, Sumner et al.</a:t>
            </a:r>
          </a:p>
          <a:p>
            <a:pPr lvl="1"/>
            <a:r>
              <a:rPr lang="en-US" dirty="0"/>
              <a:t>Discrete </a:t>
            </a:r>
            <a:r>
              <a:rPr lang="en-US" dirty="0"/>
              <a:t>particles – Particle-Based Simulation of </a:t>
            </a:r>
            <a:r>
              <a:rPr lang="en-US" dirty="0"/>
              <a:t>Granular </a:t>
            </a:r>
            <a:r>
              <a:rPr lang="en-US" dirty="0"/>
              <a:t>Materials, Bell et al.</a:t>
            </a:r>
          </a:p>
          <a:p>
            <a:pPr lvl="1"/>
            <a:r>
              <a:rPr lang="en-US" dirty="0"/>
              <a:t>Continuum – Animating Sand as a Fluid, Zhu et al.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Animating Sand, Mud, and Snow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deformations on a 2D height field surface caused by rigid bodies</a:t>
            </a:r>
          </a:p>
          <a:p>
            <a:pPr lvl="1"/>
            <a:r>
              <a:rPr lang="en-US" dirty="0"/>
              <a:t>Hash based grid – space saving</a:t>
            </a:r>
          </a:p>
          <a:p>
            <a:r>
              <a:rPr lang="en-US" dirty="0"/>
              <a:t>Model features</a:t>
            </a:r>
          </a:p>
          <a:p>
            <a:pPr lvl="1"/>
            <a:r>
              <a:rPr lang="en-US" dirty="0"/>
              <a:t>Material redistribution, compression</a:t>
            </a:r>
          </a:p>
          <a:p>
            <a:pPr lvl="1"/>
            <a:r>
              <a:rPr lang="en-US" dirty="0"/>
              <a:t>Particles that get stuck to rigid body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23,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15</a:t>
            </a:fld>
            <a:endParaRPr lang="en-US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1676400" y="4343400"/>
          <a:ext cx="6096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2362200"/>
            <a:ext cx="1900238" cy="133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Animating Sand, Mud, and Snow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Rigid body intersection check – ray casting</a:t>
            </a:r>
          </a:p>
          <a:p>
            <a:r>
              <a:rPr lang="en-US" dirty="0"/>
              <a:t>Extra material</a:t>
            </a:r>
          </a:p>
          <a:p>
            <a:pPr lvl="1"/>
            <a:r>
              <a:rPr lang="en-US" dirty="0"/>
              <a:t>Displaced</a:t>
            </a:r>
          </a:p>
          <a:p>
            <a:pPr lvl="1"/>
            <a:r>
              <a:rPr lang="en-US" dirty="0"/>
              <a:t>Compressed</a:t>
            </a:r>
          </a:p>
          <a:p>
            <a:r>
              <a:rPr lang="en-US" dirty="0"/>
              <a:t>Transferring extra material</a:t>
            </a:r>
          </a:p>
          <a:p>
            <a:pPr lvl="1"/>
            <a:r>
              <a:rPr lang="en-US" dirty="0"/>
              <a:t>Construct distance field to nearest clear cell</a:t>
            </a:r>
          </a:p>
          <a:p>
            <a:pPr lvl="1"/>
            <a:r>
              <a:rPr lang="en-US" dirty="0"/>
              <a:t>Transfer material to that cell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23,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16</a:t>
            </a:fld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800600"/>
            <a:ext cx="191218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981200"/>
            <a:ext cx="1085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2971800"/>
            <a:ext cx="1085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Redistribution of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Erosion</a:t>
            </a:r>
          </a:p>
          <a:p>
            <a:pPr lvl="1"/>
            <a:r>
              <a:rPr lang="en-US" dirty="0"/>
              <a:t>Distribute material equally to all neighboring lower height cells – if slope &gt; threshold</a:t>
            </a:r>
          </a:p>
          <a:p>
            <a:r>
              <a:rPr lang="en-US" dirty="0"/>
              <a:t>Particle Generation</a:t>
            </a:r>
          </a:p>
          <a:p>
            <a:pPr lvl="1"/>
            <a:r>
              <a:rPr lang="en-US" dirty="0"/>
              <a:t>Material may get stuck to bottom of body</a:t>
            </a:r>
          </a:p>
          <a:p>
            <a:pPr lvl="1"/>
            <a:r>
              <a:rPr lang="en-US" dirty="0"/>
              <a:t>Seed particle system from each contact triangle on rigid body – volume = c * area of triangle</a:t>
            </a:r>
          </a:p>
          <a:p>
            <a:pPr lvl="2"/>
            <a:r>
              <a:rPr lang="en-US" dirty="0"/>
              <a:t>Volume lost per time step – exponential decay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23,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17</a:t>
            </a:fld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2057400"/>
            <a:ext cx="1085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048000"/>
            <a:ext cx="1085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Particle-Based Simulation of Granular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particle system with collision handling</a:t>
            </a:r>
          </a:p>
          <a:p>
            <a:r>
              <a:rPr lang="en-US" dirty="0"/>
              <a:t>Define objects in terms of spheres</a:t>
            </a:r>
          </a:p>
          <a:p>
            <a:pPr lvl="1"/>
            <a:r>
              <a:rPr lang="en-US" dirty="0"/>
              <a:t>Need to define per sphere pair interaction forces</a:t>
            </a:r>
          </a:p>
          <a:p>
            <a:r>
              <a:rPr lang="en-US" dirty="0"/>
              <a:t>Collision system based on Molecular Dynamics</a:t>
            </a:r>
          </a:p>
          <a:p>
            <a:pPr lvl="1"/>
            <a:r>
              <a:rPr lang="en-US" dirty="0"/>
              <a:t>Allow minor spatial overlap between objects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Sphere pair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Define overlap(</a:t>
            </a:r>
            <a:r>
              <a:rPr lang="el-GR" dirty="0"/>
              <a:t>ξ</a:t>
            </a:r>
            <a:r>
              <a:rPr lang="en-US" dirty="0"/>
              <a:t>), relative velocity(V), contact normal(N),  normal and tangential velocities(V</a:t>
            </a:r>
            <a:r>
              <a:rPr lang="en-US" baseline="-25000" dirty="0"/>
              <a:t>n</a:t>
            </a:r>
            <a:r>
              <a:rPr lang="en-US" dirty="0"/>
              <a:t>, V</a:t>
            </a:r>
            <a:r>
              <a:rPr lang="en-US" baseline="-25000" dirty="0"/>
              <a:t>t</a:t>
            </a:r>
            <a:r>
              <a:rPr lang="en-US" dirty="0"/>
              <a:t>), rate of change of overlap(V.N)</a:t>
            </a:r>
          </a:p>
          <a:p>
            <a:r>
              <a:rPr lang="en-US" dirty="0"/>
              <a:t>Normal forces</a:t>
            </a:r>
          </a:p>
          <a:p>
            <a:endParaRPr lang="en-US" dirty="0"/>
          </a:p>
          <a:p>
            <a:r>
              <a:rPr lang="en-US" dirty="0"/>
              <a:t>k</a:t>
            </a:r>
            <a:r>
              <a:rPr lang="en-US" baseline="-25000" dirty="0"/>
              <a:t>d</a:t>
            </a:r>
            <a:r>
              <a:rPr lang="en-US" dirty="0"/>
              <a:t> : dissipation during collisions, k</a:t>
            </a:r>
            <a:r>
              <a:rPr lang="en-US" baseline="-25000" dirty="0"/>
              <a:t>r</a:t>
            </a:r>
            <a:r>
              <a:rPr lang="en-US" dirty="0"/>
              <a:t> : particle stiffness</a:t>
            </a:r>
          </a:p>
          <a:p>
            <a:r>
              <a:rPr lang="en-US" dirty="0"/>
              <a:t>Best choice of  coefficients: </a:t>
            </a:r>
            <a:r>
              <a:rPr lang="el-GR" dirty="0"/>
              <a:t>α</a:t>
            </a:r>
            <a:r>
              <a:rPr lang="en-US" dirty="0"/>
              <a:t>=1/2, </a:t>
            </a:r>
            <a:r>
              <a:rPr lang="el-GR" dirty="0"/>
              <a:t>β</a:t>
            </a:r>
            <a:r>
              <a:rPr lang="en-US" dirty="0"/>
              <a:t>=3/2</a:t>
            </a:r>
          </a:p>
          <a:p>
            <a:r>
              <a:rPr lang="en-US" dirty="0"/>
              <a:t>Given coefficient of restitution </a:t>
            </a:r>
            <a:r>
              <a:rPr lang="el-GR" dirty="0"/>
              <a:t>ε</a:t>
            </a:r>
            <a:r>
              <a:rPr lang="en-US" dirty="0"/>
              <a:t>, and time of contact t</a:t>
            </a:r>
            <a:r>
              <a:rPr lang="en-US" baseline="-25000" dirty="0"/>
              <a:t>c</a:t>
            </a:r>
            <a:r>
              <a:rPr lang="en-US" dirty="0"/>
              <a:t>, we can determine k</a:t>
            </a:r>
            <a:r>
              <a:rPr lang="en-US" baseline="-25000" dirty="0"/>
              <a:t>d</a:t>
            </a:r>
            <a:r>
              <a:rPr lang="en-US" dirty="0"/>
              <a:t> and k</a:t>
            </a:r>
            <a:r>
              <a:rPr lang="en-US" baseline="-25000" dirty="0"/>
              <a:t>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19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3127" y="1905000"/>
            <a:ext cx="168087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1981200" y="3352800"/>
            <a:ext cx="3902075" cy="431800"/>
            <a:chOff x="1981200" y="3352800"/>
            <a:chExt cx="3902075" cy="431800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1981200" y="3352800"/>
            <a:ext cx="1036320" cy="431800"/>
          </p:xfrm>
          <a:graphic>
            <a:graphicData uri="http://schemas.openxmlformats.org/presentationml/2006/ole">
              <p:oleObj spid="_x0000_s20483" name="Equation" r:id="rId4" imgW="609480" imgH="253800" progId="Equation.3">
                <p:embed/>
              </p:oleObj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3486150" y="3352800"/>
            <a:ext cx="2397125" cy="425450"/>
          </p:xfrm>
          <a:graphic>
            <a:graphicData uri="http://schemas.openxmlformats.org/presentationml/2006/ole">
              <p:oleObj spid="_x0000_s20484" name="Equation" r:id="rId5" imgW="1358640" imgH="241200" progId="Equation.3">
                <p:embed/>
              </p:oleObj>
            </a:graphicData>
          </a:graphic>
        </p:graphicFrame>
      </p:grp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486" name="Equation" r:id="rId6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Movies, games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Engineering design – grain silos</a:t>
            </a:r>
          </a:p>
          <a:p>
            <a:r>
              <a:rPr lang="en-US" dirty="0"/>
              <a:t>Avalanches, Landslides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2</a:t>
            </a:fld>
            <a:endParaRPr lang="en-US" dirty="0"/>
          </a:p>
        </p:txBody>
      </p:sp>
      <p:pic>
        <p:nvPicPr>
          <p:cNvPr id="1026" name="Picture 2" descr="http://www.horrordvds.com/reviews/a-m/mummy99/mummy99_shot4l.jpg"/>
          <p:cNvPicPr>
            <a:picLocks noChangeAspect="1" noChangeArrowheads="1"/>
          </p:cNvPicPr>
          <p:nvPr/>
        </p:nvPicPr>
        <p:blipFill>
          <a:blip r:embed="rId2"/>
          <a:srcRect l="741" t="10954" r="600" b="12012"/>
          <a:stretch>
            <a:fillRect/>
          </a:stretch>
        </p:blipFill>
        <p:spPr bwMode="auto">
          <a:xfrm>
            <a:off x="5410200" y="2032716"/>
            <a:ext cx="3429000" cy="1784522"/>
          </a:xfrm>
          <a:prstGeom prst="rect">
            <a:avLst/>
          </a:prstGeom>
          <a:noFill/>
        </p:spPr>
      </p:pic>
      <p:pic>
        <p:nvPicPr>
          <p:cNvPr id="1028" name="Picture 4" descr="http://www.renderosity.com/mod/forumpro/media/folder_8/file_3823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362200"/>
            <a:ext cx="3428999" cy="1454875"/>
          </a:xfrm>
          <a:prstGeom prst="rect">
            <a:avLst/>
          </a:prstGeom>
          <a:noFill/>
        </p:spPr>
      </p:pic>
      <p:pic>
        <p:nvPicPr>
          <p:cNvPr id="2050" name="Picture 2" descr="http://users.telenet.be/avalanche/images/avalanch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2897" y="4267200"/>
            <a:ext cx="1794703" cy="1930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90800" y="3810000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Spiderman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3810000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The Mummy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91200" y="6172200"/>
            <a:ext cx="164179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www.stheoutlawtorn.com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Sphere pair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Tangential forces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These forces cannot stop motion – require true static friction</a:t>
            </a:r>
          </a:p>
          <a:p>
            <a:pPr lvl="1"/>
            <a:r>
              <a:rPr lang="en-US" dirty="0"/>
              <a:t>Springs between particles with persistent contact?</a:t>
            </a:r>
          </a:p>
          <a:p>
            <a:pPr lvl="1"/>
            <a:r>
              <a:rPr lang="en-US" dirty="0"/>
              <a:t>Non-spherical objects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20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57400" y="2286000"/>
          <a:ext cx="2598420" cy="838200"/>
        </p:xfrm>
        <a:graphic>
          <a:graphicData uri="http://schemas.openxmlformats.org/presentationml/2006/ole">
            <p:oleObj spid="_x0000_s21506" name="Equation" r:id="rId3" imgW="1574640" imgH="507960" progId="Equation.3">
              <p:embed/>
            </p:oleObj>
          </a:graphicData>
        </a:graphic>
      </p:graphicFrame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057400"/>
            <a:ext cx="2243138" cy="108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Map mesh to structure built from spheres</a:t>
            </a:r>
          </a:p>
          <a:p>
            <a:pPr lvl="1"/>
            <a:r>
              <a:rPr lang="en-US" dirty="0"/>
              <a:t>Generate distance field from mesh</a:t>
            </a:r>
          </a:p>
          <a:p>
            <a:pPr lvl="1"/>
            <a:r>
              <a:rPr lang="en-US" dirty="0"/>
              <a:t>Choose offset from mesh to place spheres</a:t>
            </a:r>
          </a:p>
          <a:p>
            <a:pPr lvl="1"/>
            <a:r>
              <a:rPr lang="en-US" dirty="0"/>
              <a:t>Build iso-surface mesh (Marching Tetrahedra)</a:t>
            </a:r>
          </a:p>
          <a:p>
            <a:pPr lvl="1"/>
            <a:r>
              <a:rPr lang="en-US" dirty="0"/>
              <a:t>Sample spheres randomly on triangles</a:t>
            </a:r>
          </a:p>
          <a:p>
            <a:pPr lvl="1"/>
            <a:r>
              <a:rPr lang="en-US" dirty="0"/>
              <a:t>Let them float to desired iso-surface by repulsion forces</a:t>
            </a:r>
          </a:p>
          <a:p>
            <a:r>
              <a:rPr lang="en-US" dirty="0"/>
              <a:t>D=sphere density, A=triangle area, R=particle radius, place             particles, 1 more with fractional probability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21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590800" y="5029200"/>
          <a:ext cx="457200" cy="485775"/>
        </p:xfrm>
        <a:graphic>
          <a:graphicData uri="http://schemas.openxmlformats.org/presentationml/2006/ole">
            <p:oleObj spid="_x0000_s22530" name="Equation" r:id="rId3" imgW="406080" imgH="431640" progId="Equation.3">
              <p:embed/>
            </p:oleObj>
          </a:graphicData>
        </a:graphic>
      </p:graphicFrame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1905000"/>
            <a:ext cx="1277620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K – interaction kernel, P – Position of particle, V – velocity of particle, </a:t>
            </a:r>
            <a:r>
              <a:rPr lang="el-GR" dirty="0"/>
              <a:t>Φ</a:t>
            </a:r>
            <a:r>
              <a:rPr lang="en-US" dirty="0"/>
              <a:t> – distance field</a:t>
            </a:r>
          </a:p>
          <a:p>
            <a:r>
              <a:rPr lang="en-US" dirty="0"/>
              <a:t>Rigid body evolution</a:t>
            </a:r>
          </a:p>
          <a:p>
            <a:pPr lvl="1"/>
            <a:r>
              <a:rPr lang="en-US" dirty="0"/>
              <a:t>Overall force = </a:t>
            </a:r>
            <a:r>
              <a:rPr lang="el-GR" dirty="0"/>
              <a:t>Σ</a:t>
            </a:r>
            <a:r>
              <a:rPr lang="en-US" dirty="0"/>
              <a:t> forces</a:t>
            </a:r>
          </a:p>
          <a:p>
            <a:pPr lvl="1"/>
            <a:r>
              <a:rPr lang="en-US" dirty="0"/>
              <a:t>Overall torque = </a:t>
            </a:r>
            <a:r>
              <a:rPr lang="el-GR" dirty="0"/>
              <a:t>Σ</a:t>
            </a:r>
            <a:r>
              <a:rPr lang="en-US" dirty="0"/>
              <a:t> torques around center of mass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22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036185" y="1613079"/>
          <a:ext cx="2736215" cy="787400"/>
        </p:xfrm>
        <a:graphic>
          <a:graphicData uri="http://schemas.openxmlformats.org/presentationml/2006/ole">
            <p:oleObj spid="_x0000_s23554" name="Equation" r:id="rId3" imgW="1765080" imgH="50796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73559" y="1758891"/>
          <a:ext cx="1219199" cy="399393"/>
        </p:xfrm>
        <a:graphic>
          <a:graphicData uri="http://schemas.openxmlformats.org/presentationml/2006/ole">
            <p:oleObj spid="_x0000_s23555" name="Equation" r:id="rId4" imgW="736560" imgH="2412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188368" y="1752600"/>
          <a:ext cx="1383632" cy="381000"/>
        </p:xfrm>
        <a:graphic>
          <a:graphicData uri="http://schemas.openxmlformats.org/presentationml/2006/ole">
            <p:oleObj spid="_x0000_s23556" name="Equation" r:id="rId5" imgW="8762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collision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Spatial hashing</a:t>
            </a:r>
          </a:p>
          <a:p>
            <a:pPr lvl="1"/>
            <a:r>
              <a:rPr lang="en-US" dirty="0"/>
              <a:t>Grid size = 2 x Maximum particle radius</a:t>
            </a:r>
          </a:p>
          <a:p>
            <a:r>
              <a:rPr lang="en-US" dirty="0"/>
              <a:t>Need to look at 27 cells for each particle </a:t>
            </a:r>
            <a:r>
              <a:rPr lang="en-US" dirty="0">
                <a:sym typeface="Mathematica1"/>
              </a:rPr>
              <a:t>O(n)</a:t>
            </a:r>
            <a:endParaRPr lang="en-US" dirty="0"/>
          </a:p>
          <a:p>
            <a:r>
              <a:rPr lang="en-US" dirty="0"/>
              <a:t>Not good enough, insert each particle into not 1, but 27 cells </a:t>
            </a:r>
            <a:r>
              <a:rPr lang="en-US" dirty="0">
                <a:sym typeface="Mathematica1"/>
              </a:rPr>
              <a:t>check only one cell for possible collisions</a:t>
            </a:r>
          </a:p>
          <a:p>
            <a:r>
              <a:rPr lang="en-US" dirty="0">
                <a:sym typeface="Mathematica1"/>
              </a:rPr>
              <a:t>Why better?</a:t>
            </a:r>
          </a:p>
          <a:p>
            <a:pPr lvl="1"/>
            <a:r>
              <a:rPr lang="en-US" dirty="0">
                <a:sym typeface="Mathematica1"/>
              </a:rPr>
              <a:t>Spatial coherence</a:t>
            </a:r>
          </a:p>
          <a:p>
            <a:pPr lvl="1"/>
            <a:r>
              <a:rPr lang="en-US" dirty="0">
                <a:sym typeface="Mathematica1"/>
              </a:rPr>
              <a:t>Particles moving to next grid cell, rare (inelastic collapse)</a:t>
            </a:r>
          </a:p>
          <a:p>
            <a:pPr lvl="1"/>
            <a:r>
              <a:rPr lang="en-US" dirty="0">
                <a:sym typeface="Mathematica1"/>
              </a:rPr>
              <a:t>Wonderful for stagnant regions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Advantages/Disadvantages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Good</a:t>
            </a:r>
          </a:p>
          <a:p>
            <a:pPr lvl="1"/>
            <a:r>
              <a:rPr lang="en-US" dirty="0"/>
              <a:t>Faithful to actual physical behavior</a:t>
            </a:r>
          </a:p>
          <a:p>
            <a:r>
              <a:rPr lang="en-US" dirty="0"/>
              <a:t>The Bad and the Ugly</a:t>
            </a:r>
          </a:p>
          <a:p>
            <a:pPr lvl="1"/>
            <a:r>
              <a:rPr lang="en-US" dirty="0"/>
              <a:t>Computationally intensive</a:t>
            </a:r>
          </a:p>
          <a:p>
            <a:pPr lvl="2"/>
            <a:r>
              <a:rPr lang="en-US" dirty="0"/>
              <a:t>Small scale scenes</a:t>
            </a:r>
          </a:p>
          <a:p>
            <a:pPr lvl="2"/>
            <a:r>
              <a:rPr lang="en-US" dirty="0"/>
              <a:t>Scenes with some “control” particles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Animating Sand as a Fluid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Sand ~ viscous fluids in some cases</a:t>
            </a:r>
          </a:p>
          <a:p>
            <a:r>
              <a:rPr lang="en-US" dirty="0"/>
              <a:t>Continuum simulation</a:t>
            </a:r>
          </a:p>
          <a:p>
            <a:r>
              <a:rPr lang="en-US" dirty="0"/>
              <a:t>Bootstrap additions to existing fluid simulator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Simulation independent of number of particles</a:t>
            </a:r>
          </a:p>
          <a:p>
            <a:pPr lvl="1"/>
            <a:r>
              <a:rPr lang="en-US" dirty="0"/>
              <a:t>Better numerical stability than rigid body simulators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 simulation? what’s that?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Discretize 3D region into cuboidal grid</a:t>
            </a:r>
          </a:p>
          <a:p>
            <a:r>
              <a:rPr lang="en-US" dirty="0"/>
              <a:t>3 step process to solve Navier Stokes equations</a:t>
            </a:r>
          </a:p>
          <a:p>
            <a:pPr lvl="1"/>
            <a:r>
              <a:rPr lang="en-US" dirty="0"/>
              <a:t>Advect</a:t>
            </a:r>
          </a:p>
          <a:p>
            <a:pPr lvl="1"/>
            <a:r>
              <a:rPr lang="en-US" dirty="0"/>
              <a:t>Add body forces</a:t>
            </a:r>
          </a:p>
          <a:p>
            <a:pPr lvl="1"/>
            <a:r>
              <a:rPr lang="en-US" dirty="0"/>
              <a:t>Incompressibility projection</a:t>
            </a:r>
          </a:p>
          <a:p>
            <a:r>
              <a:rPr lang="en-US" dirty="0"/>
              <a:t>Stable and accurate under CFL condition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26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010400" y="1371600"/>
            <a:ext cx="2133600" cy="1969532"/>
            <a:chOff x="6858000" y="1371600"/>
            <a:chExt cx="2133600" cy="1969532"/>
          </a:xfrm>
        </p:grpSpPr>
        <p:sp>
          <p:nvSpPr>
            <p:cNvPr id="6" name="Rectangle 5"/>
            <p:cNvSpPr/>
            <p:nvPr/>
          </p:nvSpPr>
          <p:spPr>
            <a:xfrm>
              <a:off x="7239000" y="1905000"/>
              <a:ext cx="121920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8458200" y="2425520"/>
              <a:ext cx="228600" cy="165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Up Arrow 7"/>
            <p:cNvSpPr/>
            <p:nvPr/>
          </p:nvSpPr>
          <p:spPr>
            <a:xfrm>
              <a:off x="7772400" y="1676400"/>
              <a:ext cx="152400" cy="2286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7239000" y="2425520"/>
              <a:ext cx="228600" cy="165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Up Arrow 9"/>
            <p:cNvSpPr/>
            <p:nvPr/>
          </p:nvSpPr>
          <p:spPr>
            <a:xfrm>
              <a:off x="7772400" y="2819400"/>
              <a:ext cx="152400" cy="2286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96200" y="1371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96200" y="2971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686800" y="2286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58000" y="2286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43800" y="2286000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p, </a:t>
              </a:r>
              <a:r>
                <a:rPr lang="el-GR" dirty="0"/>
                <a:t>ρ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our fluid simulator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 things we need for sand</a:t>
            </a:r>
          </a:p>
          <a:p>
            <a:pPr lvl="1"/>
            <a:r>
              <a:rPr lang="en-US" dirty="0"/>
              <a:t>Friction (internal, boundary)</a:t>
            </a:r>
          </a:p>
          <a:p>
            <a:pPr lvl="1"/>
            <a:r>
              <a:rPr lang="en-US" dirty="0"/>
              <a:t>Rigid portions in sand</a:t>
            </a:r>
          </a:p>
          <a:p>
            <a:r>
              <a:rPr lang="en-US" dirty="0"/>
              <a:t>Recall</a:t>
            </a:r>
          </a:p>
          <a:p>
            <a:pPr lvl="1"/>
            <a:r>
              <a:rPr lang="en-US" dirty="0"/>
              <a:t>Stress</a:t>
            </a:r>
          </a:p>
          <a:p>
            <a:pPr lvl="1"/>
            <a:r>
              <a:rPr lang="en-US" dirty="0"/>
              <a:t>Yield condition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Exact calculation infeasible</a:t>
            </a:r>
          </a:p>
          <a:p>
            <a:r>
              <a:rPr lang="en-US" dirty="0"/>
              <a:t>Smart approximations</a:t>
            </a:r>
          </a:p>
          <a:p>
            <a:r>
              <a:rPr lang="en-US" dirty="0"/>
              <a:t>Define strain rate – D = d/dt(strain)</a:t>
            </a:r>
          </a:p>
          <a:p>
            <a:endParaRPr lang="en-US" dirty="0"/>
          </a:p>
          <a:p>
            <a:r>
              <a:rPr lang="en-US" dirty="0"/>
              <a:t>Approximate stresses</a:t>
            </a:r>
          </a:p>
          <a:p>
            <a:pPr lvl="1"/>
            <a:r>
              <a:rPr lang="en-US" dirty="0"/>
              <a:t>Rigid</a:t>
            </a:r>
          </a:p>
          <a:p>
            <a:pPr lvl="1"/>
            <a:r>
              <a:rPr lang="en-US" dirty="0"/>
              <a:t>Fluid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28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1200" y="3429000"/>
          <a:ext cx="1651000" cy="381000"/>
        </p:xfrm>
        <a:graphic>
          <a:graphicData uri="http://schemas.openxmlformats.org/presentationml/2006/ole">
            <p:oleObj spid="_x0000_s24578" name="Equation" r:id="rId3" imgW="990360" imgH="2286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343399" y="3239037"/>
          <a:ext cx="2025317" cy="762000"/>
        </p:xfrm>
        <a:graphic>
          <a:graphicData uri="http://schemas.openxmlformats.org/presentationml/2006/ole">
            <p:oleObj spid="_x0000_s24579" name="Equation" r:id="rId4" imgW="1282680" imgH="4824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048000" y="4876800"/>
          <a:ext cx="1981200" cy="609600"/>
        </p:xfrm>
        <a:graphic>
          <a:graphicData uri="http://schemas.openxmlformats.org/presentationml/2006/ole">
            <p:oleObj spid="_x0000_s24580" name="Equation" r:id="rId5" imgW="1485720" imgH="4572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048000" y="4318716"/>
          <a:ext cx="1533236" cy="609600"/>
        </p:xfrm>
        <a:graphic>
          <a:graphicData uri="http://schemas.openxmlformats.org/presentationml/2006/ole">
            <p:oleObj spid="_x0000_s24581" name="Equation" r:id="rId6" imgW="10540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algorithm in 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strain rate</a:t>
            </a:r>
          </a:p>
          <a:p>
            <a:r>
              <a:rPr lang="en-US" dirty="0"/>
              <a:t>Find rigid stress for cell</a:t>
            </a:r>
          </a:p>
          <a:p>
            <a:r>
              <a:rPr lang="en-US" dirty="0"/>
              <a:t>Cell satisfies yield condition?</a:t>
            </a:r>
          </a:p>
          <a:p>
            <a:pPr lvl="1"/>
            <a:r>
              <a:rPr lang="en-US" dirty="0"/>
              <a:t>Yes – mark rigid, store rigid stress</a:t>
            </a:r>
          </a:p>
          <a:p>
            <a:pPr lvl="1"/>
            <a:r>
              <a:rPr lang="en-US" dirty="0"/>
              <a:t>No – mark fluid, store fluid stress</a:t>
            </a:r>
          </a:p>
          <a:p>
            <a:r>
              <a:rPr lang="en-US" dirty="0"/>
              <a:t>For each rigid connected component</a:t>
            </a:r>
          </a:p>
          <a:p>
            <a:pPr lvl="1"/>
            <a:r>
              <a:rPr lang="en-US" dirty="0"/>
              <a:t>Accumulate forces and torques</a:t>
            </a:r>
          </a:p>
          <a:p>
            <a:r>
              <a:rPr lang="en-US" dirty="0"/>
              <a:t>For fluid cells, subtract friction force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Granular Materials?</a:t>
            </a:r>
          </a:p>
          <a:p>
            <a:r>
              <a:rPr lang="en-US" dirty="0"/>
              <a:t>Simulation</a:t>
            </a:r>
          </a:p>
          <a:p>
            <a:r>
              <a:rPr lang="en-US" dirty="0"/>
              <a:t>Rendering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add a cohesive force for sticky materials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30</a:t>
            </a:fld>
            <a:endParaRPr lang="en-US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828800" y="2362200"/>
          <a:ext cx="2441575" cy="762000"/>
        </p:xfrm>
        <a:graphic>
          <a:graphicData uri="http://schemas.openxmlformats.org/presentationml/2006/ole">
            <p:oleObj spid="_x0000_s25602" name="Equation" r:id="rId3" imgW="990360" imgH="393480" progId="Equation.3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5254625" y="2336800"/>
          <a:ext cx="2405062" cy="762000"/>
        </p:xfrm>
        <a:graphic>
          <a:graphicData uri="http://schemas.openxmlformats.org/presentationml/2006/ole">
            <p:oleObj spid="_x0000_s25603" name="Equation" r:id="rId4" imgW="1295280" imgH="457200" progId="Equation.3">
              <p:embed/>
            </p:oleObj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2286000" y="3124200"/>
          <a:ext cx="1906587" cy="501650"/>
        </p:xfrm>
        <a:graphic>
          <a:graphicData uri="http://schemas.openxmlformats.org/presentationml/2006/ole">
            <p:oleObj spid="_x0000_s25604" name="Equation" r:id="rId5" imgW="965160" imgH="253800" progId="Equation.3">
              <p:embed/>
            </p:oleObj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2466975" y="4343400"/>
          <a:ext cx="2308225" cy="501650"/>
        </p:xfrm>
        <a:graphic>
          <a:graphicData uri="http://schemas.openxmlformats.org/presentationml/2006/ole">
            <p:oleObj spid="_x0000_s25605" name="Equation" r:id="rId6" imgW="11682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Rigid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velocities must lie in allowed space of rigid motion (D=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/>
              <a:t>)</a:t>
            </a:r>
          </a:p>
          <a:p>
            <a:r>
              <a:rPr lang="en-US" dirty="0"/>
              <a:t>Find connected components – graph search</a:t>
            </a:r>
          </a:p>
          <a:p>
            <a:r>
              <a:rPr lang="en-US" dirty="0"/>
              <a:t>Accumulate momentum and angular momentum</a:t>
            </a:r>
          </a:p>
          <a:p>
            <a:endParaRPr lang="en-US" dirty="0"/>
          </a:p>
          <a:p>
            <a:r>
              <a:rPr lang="en-US" dirty="0"/>
              <a:t>R</a:t>
            </a:r>
            <a:r>
              <a:rPr lang="en-US" baseline="-25000" dirty="0"/>
              <a:t>i</a:t>
            </a:r>
            <a:r>
              <a:rPr lang="en-US" dirty="0"/>
              <a:t> – solid region, u – velocity, ρ – density, I – moment of inertia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31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1199" y="3733800"/>
          <a:ext cx="1725561" cy="685800"/>
        </p:xfrm>
        <a:graphic>
          <a:graphicData uri="http://schemas.openxmlformats.org/presentationml/2006/ole">
            <p:oleObj spid="_x0000_s26626" name="Equation" r:id="rId3" imgW="990360" imgH="39348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962399" y="3733800"/>
          <a:ext cx="2013155" cy="685800"/>
        </p:xfrm>
        <a:graphic>
          <a:graphicData uri="http://schemas.openxmlformats.org/presentationml/2006/ole">
            <p:oleObj spid="_x0000_s26627" name="Equation" r:id="rId4" imgW="1155600" imgH="39348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57400" y="5986046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Rigid Fluid: Animating the Interplay Between Rigid Bodies and Fluid, Carlson 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Friction in fluid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cell velocity</a:t>
            </a:r>
          </a:p>
          <a:p>
            <a:r>
              <a:rPr lang="en-US" dirty="0"/>
              <a:t>Boundary conditions</a:t>
            </a:r>
          </a:p>
          <a:p>
            <a:pPr lvl="1"/>
            <a:r>
              <a:rPr lang="en-US" dirty="0"/>
              <a:t>Normal velocity: </a:t>
            </a:r>
          </a:p>
          <a:p>
            <a:pPr lvl="1"/>
            <a:r>
              <a:rPr lang="en-US" dirty="0"/>
              <a:t>Tangential velocity: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32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267199" y="1943637"/>
          <a:ext cx="1973179" cy="457200"/>
        </p:xfrm>
        <a:graphic>
          <a:graphicData uri="http://schemas.openxmlformats.org/presentationml/2006/ole">
            <p:oleObj spid="_x0000_s27650" name="Equation" r:id="rId3" imgW="1041120" imgH="2412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360863" y="2967038"/>
          <a:ext cx="990600" cy="347662"/>
        </p:xfrm>
        <a:graphic>
          <a:graphicData uri="http://schemas.openxmlformats.org/presentationml/2006/ole">
            <p:oleObj spid="_x0000_s27651" name="Equation" r:id="rId4" imgW="507960" imgH="17748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457700" y="3187521"/>
          <a:ext cx="2857500" cy="914400"/>
        </p:xfrm>
        <a:graphic>
          <a:graphicData uri="http://schemas.openxmlformats.org/presentationml/2006/ole">
            <p:oleObj spid="_x0000_s27652" name="Equation" r:id="rId5" imgW="158724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Defining regions of sand</a:t>
            </a:r>
          </a:p>
          <a:p>
            <a:pPr lvl="1"/>
            <a:r>
              <a:rPr lang="en-US" dirty="0"/>
              <a:t>Level sets</a:t>
            </a:r>
          </a:p>
          <a:p>
            <a:pPr lvl="1"/>
            <a:r>
              <a:rPr lang="en-US" dirty="0"/>
              <a:t>Particles</a:t>
            </a:r>
          </a:p>
          <a:p>
            <a:pPr lvl="2"/>
            <a:r>
              <a:rPr lang="en-US" dirty="0"/>
              <a:t>Allow improved advection</a:t>
            </a:r>
          </a:p>
          <a:p>
            <a:pPr lvl="2"/>
            <a:r>
              <a:rPr lang="en-US" dirty="0"/>
              <a:t>Hybrid simulation</a:t>
            </a:r>
          </a:p>
          <a:p>
            <a:pPr lvl="3"/>
            <a:r>
              <a:rPr lang="en-US" dirty="0" smtId="3"/>
              <a:t>PIC</a:t>
            </a:r>
            <a:r>
              <a:rPr lang="en-US" dirty="0"/>
              <a:t> – Particle In Cell</a:t>
            </a:r>
          </a:p>
          <a:p>
            <a:pPr lvl="3"/>
            <a:r>
              <a:rPr lang="en-US" dirty="0"/>
              <a:t>FLIP – FLuid Implicit Particle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Semi – Lagrangian advection</a:t>
            </a:r>
          </a:p>
          <a:p>
            <a:pPr lvl="1"/>
            <a:r>
              <a:rPr lang="en-US" dirty="0"/>
              <a:t>Dissipative</a:t>
            </a:r>
          </a:p>
          <a:p>
            <a:pPr lvl="1"/>
            <a:r>
              <a:rPr lang="en-US" dirty="0"/>
              <a:t>Relies on incompressibility – volume conservation</a:t>
            </a:r>
          </a:p>
          <a:p>
            <a:r>
              <a:rPr lang="en-US" dirty="0"/>
              <a:t>Hybrid approach</a:t>
            </a:r>
          </a:p>
          <a:p>
            <a:pPr lvl="1"/>
            <a:r>
              <a:rPr lang="en-US" dirty="0"/>
              <a:t>Use grids coupled with particles</a:t>
            </a:r>
          </a:p>
          <a:p>
            <a:pPr lvl="1"/>
            <a:r>
              <a:rPr lang="en-US" dirty="0"/>
              <a:t>Advect particles – no averaging losses!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23,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Id="2"/>
              <a:t>PIC</a:t>
            </a:r>
            <a:r>
              <a:rPr lang="en-US" dirty="0"/>
              <a:t> and FLIP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Id="1"/>
              <a:t>PIC</a:t>
            </a:r>
            <a:r>
              <a:rPr lang="en-US" dirty="0"/>
              <a:t> – Particle in cell</a:t>
            </a:r>
          </a:p>
          <a:p>
            <a:pPr lvl="1"/>
            <a:r>
              <a:rPr lang="en-US" dirty="0"/>
              <a:t>Particles support grid</a:t>
            </a:r>
          </a:p>
          <a:p>
            <a:pPr lvl="1"/>
            <a:r>
              <a:rPr lang="en-US" dirty="0"/>
              <a:t>Particles take velocity from grid</a:t>
            </a:r>
          </a:p>
          <a:p>
            <a:r>
              <a:rPr lang="en-US" dirty="0"/>
              <a:t>FLIP – Fluid Implicit Particle</a:t>
            </a:r>
          </a:p>
          <a:p>
            <a:pPr lvl="1"/>
            <a:r>
              <a:rPr lang="en-US" dirty="0"/>
              <a:t>Grid supports particles</a:t>
            </a:r>
          </a:p>
          <a:p>
            <a:pPr lvl="1"/>
            <a:r>
              <a:rPr lang="en-US" dirty="0"/>
              <a:t>Particles take acceleration from grid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Id="4"/>
              <a:t>PIC</a:t>
            </a:r>
            <a:r>
              <a:rPr lang="en-US" dirty="0"/>
              <a:t> and FLIP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grid based advection</a:t>
            </a:r>
          </a:p>
          <a:p>
            <a:pPr lvl="1"/>
            <a:r>
              <a:rPr lang="en-US" dirty="0"/>
              <a:t>Lesser dissipation</a:t>
            </a:r>
          </a:p>
          <a:p>
            <a:pPr lvl="1"/>
            <a:r>
              <a:rPr lang="en-US" dirty="0"/>
              <a:t>Particle advection is simpler</a:t>
            </a:r>
          </a:p>
          <a:p>
            <a:r>
              <a:rPr lang="en-US" dirty="0"/>
              <a:t>No need for a level set</a:t>
            </a:r>
          </a:p>
          <a:p>
            <a:r>
              <a:rPr lang="en-US" dirty="0" smtId="5"/>
              <a:t>PIC</a:t>
            </a:r>
            <a:r>
              <a:rPr lang="en-US" dirty="0"/>
              <a:t>, more dissipative – suited for viscous flows, FLIP for inviscid flows</a:t>
            </a:r>
          </a:p>
          <a:p>
            <a:r>
              <a:rPr lang="en-US" dirty="0"/>
              <a:t>Surface reconstruction?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Surface </a:t>
            </a:r>
            <a:r>
              <a:rPr lang="el-GR" dirty="0"/>
              <a:t>Φ</a:t>
            </a:r>
            <a:r>
              <a:rPr lang="en-US" dirty="0"/>
              <a:t>(x</a:t>
            </a:r>
            <a:r>
              <a:rPr lang="en-US" dirty="0"/>
              <a:t>) – define using all particles </a:t>
            </a:r>
            <a:r>
              <a:rPr lang="en-US" dirty="0" err="1"/>
              <a:t>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k(s) – kernel function, R – 2 x average particle spacing, x – position, r – </a:t>
            </a:r>
            <a:r>
              <a:rPr lang="en-US" dirty="0"/>
              <a:t>radius, w</a:t>
            </a:r>
            <a:r>
              <a:rPr lang="en-US" baseline="-25000" dirty="0"/>
              <a:t>i</a:t>
            </a:r>
            <a:r>
              <a:rPr lang="en-US" dirty="0"/>
              <a:t> – weight for particle</a:t>
            </a:r>
            <a:endParaRPr lang="en-US" dirty="0"/>
          </a:p>
          <a:p>
            <a:r>
              <a:rPr lang="en-US" dirty="0"/>
              <a:t>Suitable choice of kernel?</a:t>
            </a:r>
          </a:p>
          <a:p>
            <a:pPr lvl="1"/>
            <a:r>
              <a:rPr lang="en-US" dirty="0"/>
              <a:t>Must provide flat surfaces for what should be flat</a:t>
            </a:r>
          </a:p>
          <a:p>
            <a:pPr lvl="1"/>
            <a:r>
              <a:rPr lang="en-US" dirty="0"/>
              <a:t>k(s) =max(0,(1-s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37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81200" y="2362200"/>
          <a:ext cx="1874520" cy="457200"/>
        </p:xfrm>
        <a:graphic>
          <a:graphicData uri="http://schemas.openxmlformats.org/presentationml/2006/ole">
            <p:oleObj spid="_x0000_s28675" name="Equation" r:id="rId3" imgW="1041120" imgH="2538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190999" y="2362200"/>
          <a:ext cx="1286934" cy="609600"/>
        </p:xfrm>
        <a:graphic>
          <a:graphicData uri="http://schemas.openxmlformats.org/presentationml/2006/ole">
            <p:oleObj spid="_x0000_s28676" name="Equation" r:id="rId4" imgW="723600" imgH="342720" progId="Equation.3">
              <p:embed/>
            </p:oleObj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5824538" y="2362200"/>
          <a:ext cx="1219200" cy="609600"/>
        </p:xfrm>
        <a:graphic>
          <a:graphicData uri="http://schemas.openxmlformats.org/presentationml/2006/ole">
            <p:oleObj spid="_x0000_s28677" name="Equation" r:id="rId5" imgW="685800" imgH="34272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466563" y="2908479"/>
          <a:ext cx="2136031" cy="984250"/>
        </p:xfrm>
        <a:graphic>
          <a:graphicData uri="http://schemas.openxmlformats.org/presentationml/2006/ole">
            <p:oleObj spid="_x0000_s28678" name="Equation" r:id="rId6" imgW="1295280" imgH="596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Issues</a:t>
            </a:r>
          </a:p>
          <a:p>
            <a:pPr lvl="1"/>
            <a:r>
              <a:rPr lang="en-US" dirty="0"/>
              <a:t>Concave regions – centre might lie outside region</a:t>
            </a:r>
          </a:p>
          <a:p>
            <a:pPr lvl="2"/>
            <a:r>
              <a:rPr lang="en-US" dirty="0"/>
              <a:t>Smoothing pass</a:t>
            </a:r>
          </a:p>
          <a:p>
            <a:pPr lvl="1"/>
            <a:r>
              <a:rPr lang="en-US" dirty="0"/>
              <a:t>Radii must be close approximation to distance from surface</a:t>
            </a:r>
          </a:p>
          <a:p>
            <a:pPr lvl="2"/>
            <a:r>
              <a:rPr lang="en-US" dirty="0"/>
              <a:t>Non-trivial, constant particle radius assumed</a:t>
            </a:r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Fast</a:t>
            </a:r>
          </a:p>
          <a:p>
            <a:pPr lvl="1"/>
            <a:r>
              <a:rPr lang="en-US" dirty="0"/>
              <a:t>No temporal interdependence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Advantages/Disadvantages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Fast &amp; stable</a:t>
            </a:r>
          </a:p>
          <a:p>
            <a:pPr lvl="1"/>
            <a:r>
              <a:rPr lang="en-US" dirty="0"/>
              <a:t>Independent of number of particles – large scale scenes possible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Not completely true to actual behavior</a:t>
            </a:r>
          </a:p>
          <a:p>
            <a:pPr lvl="1"/>
            <a:r>
              <a:rPr lang="en-US" dirty="0"/>
              <a:t>Detail issues – smoothing in simulation, surface reconstruction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23,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Granular Materials?</a:t>
            </a:r>
          </a:p>
          <a:p>
            <a:r>
              <a:rPr lang="en-US" dirty="0">
                <a:solidFill>
                  <a:schemeClr val="bg2"/>
                </a:solidFill>
              </a:rPr>
              <a:t>Simulation</a:t>
            </a:r>
          </a:p>
          <a:p>
            <a:r>
              <a:rPr lang="en-US" dirty="0">
                <a:solidFill>
                  <a:schemeClr val="bg2"/>
                </a:solidFill>
              </a:rPr>
              <a:t>Rendering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What are Granular Materials?</a:t>
            </a:r>
          </a:p>
          <a:p>
            <a:r>
              <a:rPr lang="en-US" dirty="0">
                <a:solidFill>
                  <a:schemeClr val="bg2"/>
                </a:solidFill>
              </a:rPr>
              <a:t>Simulation</a:t>
            </a:r>
          </a:p>
          <a:p>
            <a:r>
              <a:rPr lang="en-US" dirty="0"/>
              <a:t>Rendering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Non-trivial due to scale and visual complexity</a:t>
            </a:r>
          </a:p>
          <a:p>
            <a:r>
              <a:rPr lang="en-US" dirty="0"/>
              <a:t>Surface based rendering</a:t>
            </a:r>
          </a:p>
          <a:p>
            <a:pPr lvl="1"/>
            <a:r>
              <a:rPr lang="en-US" dirty="0"/>
              <a:t>Use volumetric textures</a:t>
            </a:r>
          </a:p>
          <a:p>
            <a:pPr lvl="1"/>
            <a:r>
              <a:rPr lang="en-US" dirty="0"/>
              <a:t>Texture advected by fluid velocity</a:t>
            </a:r>
          </a:p>
          <a:p>
            <a:r>
              <a:rPr lang="en-US" dirty="0"/>
              <a:t>Particle rendering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Rendering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Level of detail necessary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Different approaches for different levels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42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38200" y="2362200"/>
            <a:ext cx="7620000" cy="2619375"/>
            <a:chOff x="-2438400" y="1066800"/>
            <a:chExt cx="13716000" cy="5210175"/>
          </a:xfrm>
        </p:grpSpPr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438400" y="1066800"/>
              <a:ext cx="6858000" cy="521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19600" y="1066800"/>
              <a:ext cx="6858000" cy="521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TextBox 9"/>
          <p:cNvSpPr txBox="1"/>
          <p:nvPr/>
        </p:nvSpPr>
        <p:spPr>
          <a:xfrm>
            <a:off x="1981200" y="495300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Rendering Tons of Sand, Sony Pictures Imageworks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Rendering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Sand clouds</a:t>
            </a:r>
          </a:p>
          <a:p>
            <a:pPr lvl="1"/>
            <a:r>
              <a:rPr lang="en-US" dirty="0"/>
              <a:t>Light Reflection Functions for Simulation of Clouds and Dusty Surfaces, Blinn</a:t>
            </a:r>
          </a:p>
          <a:p>
            <a:pPr lvl="1"/>
            <a:r>
              <a:rPr lang="en-US" dirty="0"/>
              <a:t>Defines lighting and scattering functions for such materials</a:t>
            </a:r>
          </a:p>
          <a:p>
            <a:pPr lvl="1"/>
            <a:r>
              <a:rPr lang="en-US" dirty="0"/>
              <a:t>Suitable options for dust, clouds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Tons of Sand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Surfaces with sand</a:t>
            </a:r>
          </a:p>
          <a:p>
            <a:pPr lvl="1"/>
            <a:r>
              <a:rPr lang="en-US" dirty="0"/>
              <a:t>Generate particles on mesh at runtime with temporal coherence</a:t>
            </a:r>
          </a:p>
          <a:p>
            <a:r>
              <a:rPr lang="en-US" dirty="0"/>
              <a:t>Sand particles</a:t>
            </a:r>
          </a:p>
          <a:p>
            <a:pPr lvl="1"/>
            <a:r>
              <a:rPr lang="en-US" dirty="0"/>
              <a:t>Generate required number for visual detail from base “control” particles</a:t>
            </a:r>
          </a:p>
          <a:p>
            <a:r>
              <a:rPr lang="en-US" dirty="0"/>
              <a:t>Rendering level of detail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Peak of 480 million particles at render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44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981200" y="4343400"/>
          <a:ext cx="54102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Interesting, albeit difficult problem</a:t>
            </a:r>
          </a:p>
          <a:p>
            <a:r>
              <a:rPr lang="en-US" dirty="0"/>
              <a:t>Models not perfect</a:t>
            </a:r>
          </a:p>
          <a:p>
            <a:pPr lvl="1"/>
            <a:r>
              <a:rPr lang="en-US" dirty="0"/>
              <a:t>Speed vs. scale/realism tradeoff</a:t>
            </a:r>
          </a:p>
          <a:p>
            <a:r>
              <a:rPr lang="en-US" dirty="0"/>
              <a:t>Similar tradeoff in rendering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23,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Granular Solids, Liquids, and Gases – Jaeger et al.</a:t>
            </a:r>
            <a:br>
              <a:rPr lang="en-US" dirty="0"/>
            </a:br>
            <a:r>
              <a:rPr lang="en-US" dirty="0"/>
              <a:t>Review of Modern Physics ’96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Particle-Based Simulations of Granular Materials – Bell et al., Eurographics ‘05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Animating Sand as a Fluid – Zhu et al.</a:t>
            </a:r>
            <a:br>
              <a:rPr lang="en-US" dirty="0"/>
            </a:br>
            <a:r>
              <a:rPr lang="en-US" dirty="0"/>
              <a:t>SIGGRAPH ‘05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Rigid Fluid: Animating the Interplay Between Rigid Bodies and Fluid – Carlson et al.</a:t>
            </a:r>
            <a:br>
              <a:rPr lang="en-US" dirty="0"/>
            </a:br>
            <a:r>
              <a:rPr lang="en-US" dirty="0"/>
              <a:t>SIGGRAPH ’04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23,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/>
              <a:t>Rendering Tons of Sand – Allen et al. Sony Pictures Imageworks</a:t>
            </a:r>
            <a:br>
              <a:rPr lang="en-US" dirty="0"/>
            </a:br>
            <a:r>
              <a:rPr lang="en-US" dirty="0"/>
              <a:t>SIGGRAPH  2007 sketches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A Fast Variational Framework for Accurate Solid-Fluid Coupling – Batty et al.</a:t>
            </a:r>
            <a:br>
              <a:rPr lang="en-US" dirty="0"/>
            </a:br>
            <a:r>
              <a:rPr lang="en-US" dirty="0"/>
              <a:t>SIGGRAPH </a:t>
            </a:r>
            <a:r>
              <a:rPr lang="en-US" dirty="0"/>
              <a:t>2007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Animating Sand, Mud, and Snow – Sumner et al.</a:t>
            </a:r>
            <a:br>
              <a:rPr lang="en-US" dirty="0"/>
            </a:br>
            <a:r>
              <a:rPr lang="en-US" smtClean="0"/>
              <a:t>Eurographics 1999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23,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Granular Materials?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granular material is a conglomeration of discrete solid, macroscopic particles characterized by a loss of energy whenever the particles interact  (Wikipedia)</a:t>
            </a:r>
          </a:p>
          <a:p>
            <a:r>
              <a:rPr lang="en-US" dirty="0"/>
              <a:t>Size variation from 1</a:t>
            </a:r>
            <a:r>
              <a:rPr lang="el-GR" dirty="0"/>
              <a:t>μ</a:t>
            </a:r>
            <a:r>
              <a:rPr lang="en-US" dirty="0"/>
              <a:t>m to icebergs</a:t>
            </a:r>
          </a:p>
          <a:p>
            <a:r>
              <a:rPr lang="en-US" dirty="0"/>
              <a:t>Food grains, sand, coal etc.</a:t>
            </a:r>
          </a:p>
          <a:p>
            <a:r>
              <a:rPr lang="en-US" dirty="0"/>
              <a:t>Powders – can be suspended in gas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Granular materials?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exist similar to various forms of matter</a:t>
            </a:r>
          </a:p>
          <a:p>
            <a:pPr lvl="1"/>
            <a:r>
              <a:rPr lang="en-US" dirty="0"/>
              <a:t>Gas/Liquid – powders can be carried by velocity fields</a:t>
            </a:r>
          </a:p>
          <a:p>
            <a:pPr lvl="2"/>
            <a:r>
              <a:rPr lang="en-US" dirty="0"/>
              <a:t>Sandstorms</a:t>
            </a:r>
          </a:p>
          <a:p>
            <a:pPr lvl="1"/>
            <a:r>
              <a:rPr lang="en-US" dirty="0"/>
              <a:t>Liquid/Solid – similar to liquids embedded with multiple solid objects</a:t>
            </a:r>
          </a:p>
          <a:p>
            <a:pPr lvl="2"/>
            <a:r>
              <a:rPr lang="en-US" dirty="0"/>
              <a:t>Avalanches, landslides</a:t>
            </a:r>
          </a:p>
          <a:p>
            <a:pPr lvl="2"/>
            <a:r>
              <a:rPr lang="en-US" dirty="0"/>
              <a:t>Hourglass</a:t>
            </a:r>
          </a:p>
          <a:p>
            <a:r>
              <a:rPr lang="en-US" dirty="0"/>
              <a:t>Similar to viscous liquids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separate classification?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Behavior not consistent with any one state of matter</a:t>
            </a:r>
          </a:p>
          <a:p>
            <a:pPr marL="692150" lvl="1" indent="-342900">
              <a:buSzPct val="70000"/>
              <a:buFont typeface="+mj-lt"/>
              <a:buAutoNum type="arabicPeriod"/>
            </a:pPr>
            <a:r>
              <a:rPr lang="en-US" dirty="0"/>
              <a:t>Can sustain small shear stresses – stable piles</a:t>
            </a:r>
          </a:p>
          <a:p>
            <a:pPr lvl="2"/>
            <a:r>
              <a:rPr lang="en-US" dirty="0"/>
              <a:t>Hydrostatic pressure achieves a maximum</a:t>
            </a:r>
          </a:p>
          <a:p>
            <a:pPr marL="692150" lvl="1" indent="-342900">
              <a:buFont typeface="+mj-lt"/>
              <a:buAutoNum type="arabicPeriod"/>
            </a:pPr>
            <a:r>
              <a:rPr lang="en-US" dirty="0"/>
              <a:t>Particle interactions lose energy</a:t>
            </a:r>
          </a:p>
          <a:p>
            <a:pPr lvl="2"/>
            <a:r>
              <a:rPr lang="en-US" dirty="0"/>
              <a:t>Collisions approach inelastic</a:t>
            </a:r>
          </a:p>
          <a:p>
            <a:pPr lvl="2"/>
            <a:r>
              <a:rPr lang="en-US" dirty="0"/>
              <a:t>Infinite collisions in finite time – inelastic collapse</a:t>
            </a:r>
          </a:p>
          <a:p>
            <a:pPr marL="692150" lvl="1" indent="-342900">
              <a:buFont typeface="+mj-lt"/>
              <a:buAutoNum type="arabicPeriod"/>
            </a:pPr>
            <a:r>
              <a:rPr lang="en-US" dirty="0"/>
              <a:t>Inhomogeneous and anisotropic</a:t>
            </a:r>
          </a:p>
          <a:p>
            <a:pPr lvl="2"/>
            <a:r>
              <a:rPr lang="en-US" dirty="0"/>
              <a:t>Particle shape and size inhomogeneous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59860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Granular solids, liquids, and gases – Jaeger 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behavior -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At equilibrium – matrix is symmetric – 6 degrees of freedom</a:t>
            </a:r>
          </a:p>
          <a:p>
            <a:r>
              <a:rPr lang="en-US" dirty="0"/>
              <a:t>Pressure for fluids – </a:t>
            </a:r>
            <a:r>
              <a:rPr lang="en-US" dirty="0" err="1"/>
              <a:t>tr</a:t>
            </a:r>
            <a:r>
              <a:rPr lang="en-US" dirty="0"/>
              <a:t>(</a:t>
            </a:r>
            <a:r>
              <a:rPr lang="el-GR" dirty="0"/>
              <a:t>σ</a:t>
            </a:r>
            <a:r>
              <a:rPr lang="en-US" dirty="0"/>
              <a:t>)/ 3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971800" y="1828800"/>
          <a:ext cx="685800" cy="607423"/>
        </p:xfrm>
        <a:graphic>
          <a:graphicData uri="http://schemas.openxmlformats.org/presentationml/2006/ole">
            <p:oleObj spid="_x0000_s17410" name="Equation" r:id="rId3" imgW="444240" imgH="39348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057400" y="2514599"/>
          <a:ext cx="1981200" cy="1094377"/>
        </p:xfrm>
        <a:graphic>
          <a:graphicData uri="http://schemas.openxmlformats.org/presentationml/2006/ole">
            <p:oleObj spid="_x0000_s17411" name="Equation" r:id="rId4" imgW="1333440" imgH="736560" progId="Equation.3">
              <p:embed/>
            </p:oleObj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943600" y="1524000"/>
            <a:ext cx="1536879" cy="1371600"/>
            <a:chOff x="5943600" y="1524000"/>
            <a:chExt cx="1536879" cy="1371600"/>
          </a:xfrm>
        </p:grpSpPr>
        <p:sp>
          <p:nvSpPr>
            <p:cNvPr id="9" name="Rectangle 8"/>
            <p:cNvSpPr/>
            <p:nvPr/>
          </p:nvSpPr>
          <p:spPr>
            <a:xfrm>
              <a:off x="5943600" y="1981200"/>
              <a:ext cx="1219200" cy="914400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6287294" y="21709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425484" y="1524000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-25000" dirty="0">
                  <a:solidFill>
                    <a:schemeClr val="tx2"/>
                  </a:solidFill>
                </a:rPr>
                <a:t>y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6553200" y="2057400"/>
              <a:ext cx="3810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553200" y="2438400"/>
              <a:ext cx="5334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870879" y="1779432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-25000" dirty="0">
                  <a:solidFill>
                    <a:schemeClr val="tx2"/>
                  </a:solidFill>
                </a:rPr>
                <a:t>z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07121" y="2362200"/>
            <a:ext cx="1536879" cy="1371600"/>
            <a:chOff x="5943600" y="1524000"/>
            <a:chExt cx="1536879" cy="1371600"/>
          </a:xfrm>
        </p:grpSpPr>
        <p:sp>
          <p:nvSpPr>
            <p:cNvPr id="16" name="Rectangle 15"/>
            <p:cNvSpPr/>
            <p:nvPr/>
          </p:nvSpPr>
          <p:spPr>
            <a:xfrm>
              <a:off x="5943600" y="1981200"/>
              <a:ext cx="1219200" cy="914400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6287294" y="21709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425484" y="1524000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-25000" dirty="0">
                  <a:solidFill>
                    <a:schemeClr val="tx2"/>
                  </a:solidFill>
                </a:rPr>
                <a:t>y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6553200" y="2057400"/>
              <a:ext cx="3810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553200" y="2438400"/>
              <a:ext cx="5334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870879" y="1779432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-25000" dirty="0">
                  <a:solidFill>
                    <a:schemeClr val="tx2"/>
                  </a:solidFill>
                </a:rPr>
                <a:t>z</a:t>
              </a:r>
            </a:p>
          </p:txBody>
        </p:sp>
      </p:grpSp>
      <p:sp>
        <p:nvSpPr>
          <p:cNvPr id="22" name="Down Arrow 21"/>
          <p:cNvSpPr/>
          <p:nvPr/>
        </p:nvSpPr>
        <p:spPr>
          <a:xfrm>
            <a:off x="8115837" y="2057400"/>
            <a:ext cx="228600" cy="4572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5969358" y="2235558"/>
            <a:ext cx="533400" cy="1524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9800" y="28194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Shear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48600" y="35814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matrix for different basis – need invariants</a:t>
            </a:r>
          </a:p>
          <a:p>
            <a:pPr lvl="1"/>
            <a:r>
              <a:rPr lang="en-US" dirty="0"/>
              <a:t>Pressure! – I</a:t>
            </a:r>
            <a:r>
              <a:rPr lang="en-US" baseline="-25000" dirty="0"/>
              <a:t>0</a:t>
            </a:r>
          </a:p>
          <a:p>
            <a:pPr lvl="1"/>
            <a:r>
              <a:rPr lang="en-US" dirty="0"/>
              <a:t>Deviatoric invariants – Invariants based on                      </a:t>
            </a:r>
            <a:r>
              <a:rPr lang="en-US" dirty="0">
                <a:sym typeface="Mathematica1"/>
              </a:rPr>
              <a:t> </a:t>
            </a:r>
            <a:r>
              <a:rPr lang="en-US" dirty="0"/>
              <a:t>J</a:t>
            </a:r>
            <a:r>
              <a:rPr lang="en-US" baseline="-25000" dirty="0"/>
              <a:t>1</a:t>
            </a:r>
            <a:r>
              <a:rPr lang="en-US" dirty="0">
                <a:sym typeface="Mathematica1"/>
              </a:rPr>
              <a:t>,</a:t>
            </a:r>
            <a:r>
              <a:rPr lang="en-US" dirty="0"/>
              <a:t>J</a:t>
            </a:r>
            <a:r>
              <a:rPr lang="en-US" baseline="-25000" dirty="0"/>
              <a:t>2</a:t>
            </a:r>
          </a:p>
          <a:p>
            <a:r>
              <a:rPr lang="en-US" dirty="0"/>
              <a:t>Eigen values? – called principle stresses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23,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585-4ABA-484A-9592-0187B49037F6}" type="slidenum">
              <a:rPr lang="en-US"/>
              <a:pPr/>
              <a:t>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457950" y="2959100"/>
          <a:ext cx="742950" cy="342900"/>
        </p:xfrm>
        <a:graphic>
          <a:graphicData uri="http://schemas.openxmlformats.org/presentationml/2006/ole">
            <p:oleObj spid="_x0000_s18434" name="Equation" r:id="rId3" imgW="4950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r">
  <a:themeElements>
    <a:clrScheme name="Air">
      <a:dk1>
        <a:sysClr val="windowText" lastClr="000000"/>
      </a:dk1>
      <a:lt1>
        <a:sysClr val="window" lastClr="FFFFFF"/>
      </a:lt1>
      <a:dk2>
        <a:srgbClr val="17375D"/>
      </a:dk2>
      <a:lt2>
        <a:srgbClr val="BEDBFE"/>
      </a:lt2>
      <a:accent1>
        <a:srgbClr val="686F3A"/>
      </a:accent1>
      <a:accent2>
        <a:srgbClr val="165996"/>
      </a:accent2>
      <a:accent3>
        <a:srgbClr val="7276A0"/>
      </a:accent3>
      <a:accent4>
        <a:srgbClr val="7DB434"/>
      </a:accent4>
      <a:accent5>
        <a:srgbClr val="D28300"/>
      </a:accent5>
      <a:accent6>
        <a:srgbClr val="2B62CB"/>
      </a:accent6>
      <a:hlink>
        <a:srgbClr val="B58900"/>
      </a:hlink>
      <a:folHlink>
        <a:srgbClr val="B55C39"/>
      </a:folHlink>
    </a:clrScheme>
    <a:fontScheme name="Air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i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35000">
              <a:schemeClr val="phClr">
                <a:tint val="50000"/>
                <a:satMod val="250000"/>
              </a:schemeClr>
            </a:gs>
            <a:gs pos="100000">
              <a:schemeClr val="phClr">
                <a:tint val="40000"/>
                <a:satMod val="350000"/>
              </a:schemeClr>
            </a:gs>
          </a:gsLst>
          <a:lin ang="87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50000"/>
                <a:satMod val="110000"/>
              </a:schemeClr>
              <a:schemeClr val="phClr">
                <a:tint val="70000"/>
                <a:satMod val="15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80000"/>
              <a:satMod val="110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5400" dir="5400000" rotWithShape="0">
              <a:srgbClr val="FFFFFF">
                <a:alpha val="50000"/>
              </a:srgbClr>
            </a:outerShdw>
            <a:reflection blurRad="63500" stA="20000" endPos="15000" dist="12700" dir="5400000" sy="-100000" rotWithShape="0"/>
          </a:effectLst>
        </a:effectStyle>
        <a:effectStyle>
          <a:effectLst>
            <a:reflection blurRad="127000" stA="25000" endPos="20000" dist="38100" dir="5400000" sy="-100000" rotWithShape="0"/>
          </a:effectLst>
          <a:scene3d>
            <a:camera prst="orthographicFront">
              <a:rot lat="0" lon="0" rev="0"/>
            </a:camera>
            <a:lightRig rig="balanced" dir="b">
              <a:rot lat="0" lon="0" rev="2700000"/>
            </a:lightRig>
          </a:scene3d>
          <a:sp3d>
            <a:bevelT w="381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  <a:gradFill rotWithShape="1">
          <a:gsLst>
            <a:gs pos="0">
              <a:schemeClr val="accent5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Air</Template>
  <TotalTime>998</TotalTime>
  <Words>1738</Words>
  <Application>Microsoft Office PowerPoint</Application>
  <PresentationFormat>On-screen Show (4:3)</PresentationFormat>
  <Paragraphs>419</Paragraphs>
  <Slides>47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Corbel</vt:lpstr>
      <vt:lpstr>Wingdings</vt:lpstr>
      <vt:lpstr>Mathematica1</vt:lpstr>
      <vt:lpstr>Times New Roman</vt:lpstr>
      <vt:lpstr>Calibri</vt:lpstr>
      <vt:lpstr>Air</vt:lpstr>
      <vt:lpstr>Equation</vt:lpstr>
      <vt:lpstr>Microsoft Equation 3.0</vt:lpstr>
      <vt:lpstr>Modeling of Granular Materials</vt:lpstr>
      <vt:lpstr>Motivation</vt:lpstr>
      <vt:lpstr>Overview</vt:lpstr>
      <vt:lpstr>Overview</vt:lpstr>
      <vt:lpstr>What are Granular Materials?</vt:lpstr>
      <vt:lpstr>What are Granular materials?</vt:lpstr>
      <vt:lpstr>Why the separate classification?</vt:lpstr>
      <vt:lpstr>Understanding the behavior - Stress</vt:lpstr>
      <vt:lpstr>Stress</vt:lpstr>
      <vt:lpstr>Understanding the behavior</vt:lpstr>
      <vt:lpstr>Yield surface</vt:lpstr>
      <vt:lpstr>So why is it difficult to simulate?</vt:lpstr>
      <vt:lpstr>Overview</vt:lpstr>
      <vt:lpstr>Simulation</vt:lpstr>
      <vt:lpstr>Animating Sand, Mud, and Snow</vt:lpstr>
      <vt:lpstr>Animating Sand, Mud, and Snow</vt:lpstr>
      <vt:lpstr>Redistribution of material</vt:lpstr>
      <vt:lpstr>Particle-Based Simulation of Granular Materials</vt:lpstr>
      <vt:lpstr>Sphere pair interaction</vt:lpstr>
      <vt:lpstr>Sphere pair interaction</vt:lpstr>
      <vt:lpstr>Solid bodies</vt:lpstr>
      <vt:lpstr>Solid bodies</vt:lpstr>
      <vt:lpstr>Efficient collision detection</vt:lpstr>
      <vt:lpstr>Advantages/Disadvantages</vt:lpstr>
      <vt:lpstr>Animating Sand as a Fluid</vt:lpstr>
      <vt:lpstr>Fluid simulation? what’s that?</vt:lpstr>
      <vt:lpstr>Extending our fluid simulator</vt:lpstr>
      <vt:lpstr>Calculating stress</vt:lpstr>
      <vt:lpstr>The algorithm in a nutshell</vt:lpstr>
      <vt:lpstr>Yield condition</vt:lpstr>
      <vt:lpstr>Rigid components</vt:lpstr>
      <vt:lpstr>Friction in fluid cells</vt:lpstr>
      <vt:lpstr>Representation</vt:lpstr>
      <vt:lpstr>Advection</vt:lpstr>
      <vt:lpstr>PIC and FLIP methods</vt:lpstr>
      <vt:lpstr>PIC and FLIP methods</vt:lpstr>
      <vt:lpstr>Surface reconstruction</vt:lpstr>
      <vt:lpstr>Surface reconstruction</vt:lpstr>
      <vt:lpstr>Advantages/Disadvantages</vt:lpstr>
      <vt:lpstr>Overview</vt:lpstr>
      <vt:lpstr>Rendering</vt:lpstr>
      <vt:lpstr>Particle Rendering</vt:lpstr>
      <vt:lpstr>Particle Rendering</vt:lpstr>
      <vt:lpstr>Rendering Tons of Sand</vt:lpstr>
      <vt:lpstr>Conclusions</vt:lpstr>
      <vt:lpstr>References</vt:lpstr>
      <vt:lpstr>References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of Granular Materials</dc:title>
  <dc:creator>Abhinav Golas</dc:creator>
  <cp:lastModifiedBy>Abhinav Golas</cp:lastModifiedBy>
  <cp:revision>75</cp:revision>
  <dcterms:created xsi:type="dcterms:W3CDTF">2009-04-17T20:18:14Z</dcterms:created>
  <dcterms:modified xsi:type="dcterms:W3CDTF">2009-04-23T05:41:38Z</dcterms:modified>
</cp:coreProperties>
</file>