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E177F-B38D-48CD-9C3C-04ED66ED5AC8}" type="datetimeFigureOut">
              <a:rPr lang="en-US" smtClean="0"/>
              <a:t>3/4/2009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29987-8B68-44E9-B7BA-BEF94EF8079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ir 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657" y="0"/>
            <a:ext cx="52763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51038"/>
            <a:ext cx="4953000" cy="2193831"/>
          </a:xfrm>
        </p:spPr>
        <p:txBody>
          <a:bodyPr anchor="b" anchorCtr="0">
            <a:normAutofit/>
            <a:scene3d>
              <a:camera prst="orthographicFront"/>
              <a:lightRig rig="balanced" dir="t"/>
            </a:scene3d>
          </a:bodyPr>
          <a:lstStyle>
            <a:lvl1pPr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04618"/>
            <a:ext cx="5715000" cy="1413475"/>
          </a:xfrm>
        </p:spPr>
        <p:txBody>
          <a:bodyPr>
            <a:normAutofit/>
            <a:scene3d>
              <a:camera prst="orthographicFront"/>
              <a:lightRig rig="twoPt" dir="t"/>
            </a:scene3d>
          </a:bodyPr>
          <a:lstStyle>
            <a:lvl1pPr marL="0" indent="0" algn="l">
              <a:buNone/>
              <a:defRPr sz="1800" b="0" kern="1200">
                <a:solidFill>
                  <a:schemeClr val="tx2"/>
                </a:solidFill>
                <a:effectLst>
                  <a:outerShdw blurRad="12700" dist="12700" dir="3000000" algn="ctr" rotWithShape="0">
                    <a:schemeClr val="bg1">
                      <a:lumMod val="85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3/5/2009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E90F-0331-460A-895F-F911DB6D5B6E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3/5/2009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E90F-0331-460A-895F-F911DB6D5B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1"/>
            <a:ext cx="1676400" cy="5075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1"/>
            <a:ext cx="5867400" cy="5075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3/5/2009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E90F-0331-460A-895F-F911DB6D5B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3/5/2009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E90F-0331-460A-895F-F911DB6D5B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900" y="2590800"/>
            <a:ext cx="5943600" cy="1447800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balanced" dir="t"/>
            </a:scene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cap="none" spc="100" baseline="0">
                <a:solidFill>
                  <a:schemeClr val="tx2"/>
                </a:solidFill>
                <a:effectLst>
                  <a:outerShdw blurRad="127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2900" y="4038601"/>
            <a:ext cx="5943600" cy="1143000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woPt" dir="t"/>
            </a:scene3d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80000"/>
              <a:buFont typeface="Wingdings" pitchFamily="2" charset="2"/>
              <a:buNone/>
              <a:defRPr sz="1800" b="0" kern="1200">
                <a:solidFill>
                  <a:schemeClr val="tx2"/>
                </a:solidFill>
                <a:effectLst>
                  <a:outerShdw blurRad="12700" dist="12700" dir="3000000" algn="ctr" rotWithShape="0">
                    <a:schemeClr val="bg1">
                      <a:lumMod val="85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3/5/2009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E90F-0331-460A-895F-F911DB6D5B6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Air title.png"/>
          <p:cNvPicPr>
            <a:picLocks noChangeAspect="1"/>
          </p:cNvPicPr>
          <p:nvPr/>
        </p:nvPicPr>
        <p:blipFill>
          <a:blip r:embed="rId2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51039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Font typeface="Wingdings" pitchFamily="2" charset="2"/>
              <a:buChar char="Ë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51039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3/5/2009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E90F-0331-460A-895F-F911DB6D5B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660619"/>
            <a:ext cx="2743200" cy="827087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2667000"/>
            <a:ext cx="2743200" cy="317023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60619"/>
            <a:ext cx="2743200" cy="827087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667000"/>
            <a:ext cx="2743200" cy="317023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3/5/2009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E90F-0331-460A-895F-F911DB6D5B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3/5/2009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E90F-0331-460A-895F-F911DB6D5B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3/5/2009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E90F-0331-460A-895F-F911DB6D5B6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Air title.png"/>
          <p:cNvPicPr>
            <a:picLocks noChangeAspect="1"/>
          </p:cNvPicPr>
          <p:nvPr/>
        </p:nvPicPr>
        <p:blipFill>
          <a:blip r:embed="rId2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936750"/>
          </a:xfrm>
        </p:spPr>
        <p:txBody>
          <a:bodyPr anchor="ctr" anchorCtr="0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38200"/>
            <a:ext cx="36576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399"/>
            <a:ext cx="2703513" cy="26368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3/5/2009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E90F-0331-460A-895F-F911DB6D5B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93675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100" baseline="0">
                <a:solidFill>
                  <a:schemeClr val="tx2"/>
                </a:solidFill>
                <a:effectLst>
                  <a:outerShdw blurRad="127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838200"/>
            <a:ext cx="3657600" cy="4572000"/>
          </a:xfrm>
          <a:prstGeom prst="rect">
            <a:avLst/>
          </a:prstGeom>
          <a:ln>
            <a:noFill/>
          </a:ln>
          <a:effectLst>
            <a:reflection blurRad="42700" stA="30000" endPos="20000" dist="40000" dir="5400000" sy="-100000" algn="bl" rotWithShape="0"/>
          </a:effectLst>
          <a:scene3d>
            <a:camera prst="perspectiveContrastingLeftFacing">
              <a:rot lat="295432" lon="20402243" rev="52222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398"/>
            <a:ext cx="2703512" cy="26368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6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3/5/2009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E90F-0331-460A-895F-F911DB6D5B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936377"/>
            <a:ext cx="5943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3/5/2009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DA3CE90F-0331-460A-895F-F911DB6D5B6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dandelion.png"/>
          <p:cNvPicPr>
            <a:picLocks noChangeAspect="1"/>
          </p:cNvPicPr>
          <p:nvPr/>
        </p:nvPicPr>
        <p:blipFill>
          <a:blip r:embed="rId13"/>
          <a:srcRect r="19766" b="20000"/>
          <a:stretch>
            <a:fillRect/>
          </a:stretch>
        </p:blipFill>
        <p:spPr>
          <a:xfrm>
            <a:off x="7772400" y="3200400"/>
            <a:ext cx="1371600" cy="3657600"/>
          </a:xfrm>
          <a:prstGeom prst="rect">
            <a:avLst/>
          </a:prstGeom>
        </p:spPr>
      </p:pic>
      <p:pic>
        <p:nvPicPr>
          <p:cNvPr id="10" name="Picture 9" descr="Air title.png"/>
          <p:cNvPicPr>
            <a:picLocks noChangeAspect="1"/>
          </p:cNvPicPr>
          <p:nvPr/>
        </p:nvPicPr>
        <p:blipFill>
          <a:blip r:embed="rId14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600" b="0" kern="1200" cap="none" spc="100" baseline="0">
          <a:solidFill>
            <a:schemeClr val="tx2"/>
          </a:solidFill>
          <a:effectLst>
            <a:outerShdw blurRad="127000" algn="ctr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600"/>
        </a:spcBef>
        <a:buSzPct val="80000"/>
        <a:buFont typeface="Wingdings" pitchFamily="2" charset="2"/>
        <a:buChar char="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77482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05740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233997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262255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raphics.cs.uiuc.edu/~wnbell/publications/2005-05-SCA-Granular/BeYiMu2005.pdf" TargetMode="External"/><Relationship Id="rId7" Type="http://schemas.openxmlformats.org/officeDocument/2006/relationships/hyperlink" Target="http://sciencelinks.jp/j-east/article/200124/000020012401A0817757.php" TargetMode="External"/><Relationship Id="rId2" Type="http://schemas.openxmlformats.org/officeDocument/2006/relationships/hyperlink" Target="http://www.cs.ubc.ca/~rbridson/docs/zhu-siggraph05-sandfluid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gentaconnect.com/content/els/00457825/2000/00000187/00000003/art00338" TargetMode="External"/><Relationship Id="rId5" Type="http://schemas.openxmlformats.org/officeDocument/2006/relationships/hyperlink" Target="http://fds.duke.edu/db/aas/math/faculty/dgs/publications" TargetMode="External"/><Relationship Id="rId4" Type="http://schemas.openxmlformats.org/officeDocument/2006/relationships/hyperlink" Target="http://www.physics.emory.edu/faculty/weeks/lab/papers/behr-rmp96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Sand Simulation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 768 Project Proposal</a:t>
            </a:r>
          </a:p>
          <a:p>
            <a:r>
              <a:rPr lang="en-US" dirty="0" smtClean="0"/>
              <a:t>Abhinav Golas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3/5/2009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E90F-0331-460A-895F-F911DB6D5B6E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6377"/>
            <a:ext cx="3810000" cy="3886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Simulation of granular materials like sand</a:t>
            </a:r>
          </a:p>
          <a:p>
            <a:r>
              <a:rPr lang="en-US" dirty="0" smtClean="0"/>
              <a:t>Per-particle simulation expensive – Billions to trillions of particles in medium sized scenes</a:t>
            </a:r>
          </a:p>
          <a:p>
            <a:r>
              <a:rPr lang="en-US" dirty="0" smtClean="0"/>
              <a:t>Complex behavior – between solids, liquids and gases due to multi particle interaction</a:t>
            </a:r>
          </a:p>
          <a:p>
            <a:r>
              <a:rPr lang="en-US" dirty="0" smtClean="0"/>
              <a:t>Applicability to multiple types of natural scenarios</a:t>
            </a:r>
          </a:p>
          <a:p>
            <a:pPr lvl="1"/>
            <a:r>
              <a:rPr lang="en-US" dirty="0" smtClean="0"/>
              <a:t>Sand</a:t>
            </a:r>
          </a:p>
          <a:p>
            <a:pPr lvl="1"/>
            <a:r>
              <a:rPr lang="en-US" dirty="0" smtClean="0"/>
              <a:t>Avalanches</a:t>
            </a:r>
          </a:p>
          <a:p>
            <a:pPr lvl="1"/>
            <a:r>
              <a:rPr lang="en-US" dirty="0" smtClean="0"/>
              <a:t>Granular materials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3/5/2009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E90F-0331-460A-895F-F911DB6D5B6E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610100" y="1905000"/>
            <a:ext cx="4457700" cy="2475963"/>
            <a:chOff x="4610100" y="1905000"/>
            <a:chExt cx="4457700" cy="2475963"/>
          </a:xfrm>
        </p:grpSpPr>
        <p:pic>
          <p:nvPicPr>
            <p:cNvPr id="18434" name="Picture 2" descr="http://img.dailymail.co.uk/i/pix/2007/04_03/mummyfilm_468x24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10100" y="1905000"/>
              <a:ext cx="4457700" cy="22860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5956479" y="4134742"/>
              <a:ext cx="1600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The Mummy</a:t>
              </a:r>
              <a:endParaRPr lang="en-US" sz="10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91200" y="4343400"/>
            <a:ext cx="2070100" cy="2456021"/>
            <a:chOff x="6997700" y="4343400"/>
            <a:chExt cx="2070100" cy="2456021"/>
          </a:xfrm>
        </p:grpSpPr>
        <p:pic>
          <p:nvPicPr>
            <p:cNvPr id="18436" name="Picture 4" descr="http://nsidc.org/pubs/notes/24/avalanche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97700" y="4343400"/>
              <a:ext cx="2070100" cy="2227114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7315200" y="6553200"/>
              <a:ext cx="1600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NSIDC</a:t>
              </a:r>
              <a:endParaRPr lang="en-US" sz="1000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State-of-the-art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6377"/>
            <a:ext cx="4495800" cy="3886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Particle-Based Simulation of Granular Materials – Bell et al. (2005)</a:t>
            </a:r>
          </a:p>
          <a:p>
            <a:pPr lvl="1"/>
            <a:r>
              <a:rPr lang="en-US" dirty="0" smtClean="0"/>
              <a:t>Approximate all objects as sphere agglomerates</a:t>
            </a:r>
          </a:p>
          <a:p>
            <a:pPr lvl="1"/>
            <a:r>
              <a:rPr lang="en-US" dirty="0" smtClean="0"/>
              <a:t>Visually accurate behavior</a:t>
            </a:r>
          </a:p>
          <a:p>
            <a:pPr lvl="1"/>
            <a:r>
              <a:rPr lang="en-US" dirty="0" smtClean="0"/>
              <a:t>Few hundred thousand particles only for at least 3min/frame</a:t>
            </a:r>
          </a:p>
          <a:p>
            <a:r>
              <a:rPr lang="en-US" dirty="0" smtClean="0"/>
              <a:t>Animating Sand as a Fluid – Zhu &amp; Bridson (2005)</a:t>
            </a:r>
          </a:p>
          <a:p>
            <a:pPr lvl="1"/>
            <a:r>
              <a:rPr lang="en-US" dirty="0" smtClean="0"/>
              <a:t>Modify commodity fluid simulator for sand</a:t>
            </a:r>
          </a:p>
          <a:p>
            <a:pPr lvl="1"/>
            <a:r>
              <a:rPr lang="en-US" dirty="0" smtClean="0"/>
              <a:t>Macro-level behavior – no concept of separate grains, approximation</a:t>
            </a:r>
          </a:p>
          <a:p>
            <a:pPr lvl="1"/>
            <a:r>
              <a:rPr lang="en-US" dirty="0" smtClean="0"/>
              <a:t>6 seconds per frame for 100</a:t>
            </a:r>
            <a:r>
              <a:rPr lang="en-US" baseline="30000" dirty="0" smtClean="0"/>
              <a:t>3</a:t>
            </a:r>
            <a:r>
              <a:rPr lang="en-US" dirty="0" smtClean="0"/>
              <a:t> grid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3/5/2009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E90F-0331-460A-895F-F911DB6D5B6E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417820" y="3811219"/>
            <a:ext cx="3421380" cy="1446581"/>
            <a:chOff x="4495800" y="3733800"/>
            <a:chExt cx="4276725" cy="1808226"/>
          </a:xfrm>
        </p:grpSpPr>
        <p:pic>
          <p:nvPicPr>
            <p:cNvPr id="17409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95800" y="3733800"/>
              <a:ext cx="2152650" cy="1808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3733801"/>
              <a:ext cx="2143125" cy="180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Group 10"/>
          <p:cNvGrpSpPr/>
          <p:nvPr/>
        </p:nvGrpSpPr>
        <p:grpSpPr>
          <a:xfrm>
            <a:off x="5639276" y="1905000"/>
            <a:ext cx="2910364" cy="1688783"/>
            <a:chOff x="5639276" y="1981200"/>
            <a:chExt cx="2910364" cy="1688783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39276" y="1985962"/>
              <a:ext cx="990124" cy="167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629400" y="1981200"/>
              <a:ext cx="1920240" cy="1688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Desired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Short term</a:t>
            </a:r>
          </a:p>
          <a:p>
            <a:pPr lvl="1"/>
            <a:r>
              <a:rPr lang="en-US" dirty="0" smtClean="0"/>
              <a:t>Accurate physical model for sand simulation</a:t>
            </a:r>
          </a:p>
          <a:p>
            <a:pPr lvl="2"/>
            <a:r>
              <a:rPr lang="en-US" dirty="0" smtClean="0"/>
              <a:t>Model all behavior – Pressure capped to a maxima</a:t>
            </a:r>
          </a:p>
          <a:p>
            <a:pPr lvl="1"/>
            <a:r>
              <a:rPr lang="en-US" dirty="0" smtClean="0"/>
              <a:t>Hybrid model with multiple LOD</a:t>
            </a:r>
          </a:p>
          <a:p>
            <a:pPr lvl="2"/>
            <a:r>
              <a:rPr lang="en-US" dirty="0" smtClean="0"/>
              <a:t>Fluid</a:t>
            </a:r>
          </a:p>
          <a:p>
            <a:pPr lvl="2"/>
            <a:r>
              <a:rPr lang="en-US" dirty="0" smtClean="0"/>
              <a:t>Particles</a:t>
            </a:r>
          </a:p>
          <a:p>
            <a:pPr lvl="1"/>
            <a:r>
              <a:rPr lang="en-US" dirty="0" smtClean="0"/>
              <a:t>Rendering improvements</a:t>
            </a:r>
          </a:p>
          <a:p>
            <a:r>
              <a:rPr lang="en-US" dirty="0" smtClean="0"/>
              <a:t>Long Term</a:t>
            </a:r>
          </a:p>
          <a:p>
            <a:pPr lvl="1"/>
            <a:r>
              <a:rPr lang="en-US" dirty="0" smtClean="0"/>
              <a:t>Generalization to Granular material simulation w. multiple particle sizes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3/5/2009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E90F-0331-460A-895F-F911DB6D5B6E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fluid model to begin with</a:t>
            </a:r>
          </a:p>
          <a:p>
            <a:r>
              <a:rPr lang="en-US" dirty="0" smtClean="0"/>
              <a:t>Better stress model</a:t>
            </a:r>
          </a:p>
          <a:p>
            <a:pPr lvl="1"/>
            <a:r>
              <a:rPr lang="en-US" dirty="0" smtClean="0"/>
              <a:t>Handle pressure capping</a:t>
            </a:r>
          </a:p>
          <a:p>
            <a:r>
              <a:rPr lang="en-US" dirty="0" smtClean="0"/>
              <a:t>Look at unilateral incompressibility and  LCP for modeling various behaviors</a:t>
            </a:r>
          </a:p>
          <a:p>
            <a:pPr lvl="1"/>
            <a:r>
              <a:rPr lang="en-US" dirty="0" smtClean="0"/>
              <a:t>Sparse sand</a:t>
            </a:r>
          </a:p>
          <a:p>
            <a:pPr lvl="1"/>
            <a:r>
              <a:rPr lang="en-US" dirty="0" smtClean="0"/>
              <a:t>Solid contact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3/5/2009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E90F-0331-460A-895F-F911DB6D5B6E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333999" y="3777314"/>
          <a:ext cx="762001" cy="311728"/>
        </p:xfrm>
        <a:graphic>
          <a:graphicData uri="http://schemas.openxmlformats.org/presentationml/2006/ole">
            <p:oleObj spid="_x0000_s15361" name="Equation" r:id="rId3" imgW="55872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April 7, 2009</a:t>
            </a:r>
          </a:p>
          <a:p>
            <a:pPr lvl="1"/>
            <a:r>
              <a:rPr lang="en-US" dirty="0" smtClean="0"/>
              <a:t>Complete physical simulator with unilaterally incompressible sand and stress/friction model</a:t>
            </a:r>
          </a:p>
          <a:p>
            <a:pPr lvl="1"/>
            <a:r>
              <a:rPr lang="en-US" dirty="0" smtClean="0"/>
              <a:t>Basic renderer (OpenGL/Blender/POVRAY/Renderman)</a:t>
            </a:r>
          </a:p>
          <a:p>
            <a:r>
              <a:rPr lang="en-US" dirty="0" smtClean="0"/>
              <a:t>May 6, 2009</a:t>
            </a:r>
          </a:p>
          <a:p>
            <a:pPr lvl="1"/>
            <a:r>
              <a:rPr lang="en-US" dirty="0" smtClean="0"/>
              <a:t>Add LCP based contact handling</a:t>
            </a:r>
          </a:p>
          <a:p>
            <a:pPr lvl="1"/>
            <a:r>
              <a:rPr lang="en-US" dirty="0" smtClean="0"/>
              <a:t>LOD for sand – Hybrid between fluids and particles</a:t>
            </a:r>
          </a:p>
          <a:p>
            <a:pPr lvl="1"/>
            <a:r>
              <a:rPr lang="en-US" dirty="0" smtClean="0"/>
              <a:t>Improved renderer with better lighting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3/5/2009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E90F-0331-460A-895F-F911DB6D5B6E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1400" dirty="0" smtClean="0">
                <a:hlinkClick r:id="rId2"/>
              </a:rPr>
              <a:t>Animating </a:t>
            </a:r>
            <a:r>
              <a:rPr lang="en-US" sz="1400" dirty="0" smtClean="0">
                <a:hlinkClick r:id="rId2"/>
              </a:rPr>
              <a:t>Sand as a Fluid</a:t>
            </a:r>
            <a:r>
              <a:rPr lang="en-US" sz="1400" dirty="0" smtClean="0"/>
              <a:t>, Zhu et al. (SIGGRAPH 2005) </a:t>
            </a:r>
          </a:p>
          <a:p>
            <a:r>
              <a:rPr lang="en-US" sz="1400" dirty="0" smtClean="0">
                <a:hlinkClick r:id="rId3"/>
              </a:rPr>
              <a:t>Particle Based Simulation of Granular Materials</a:t>
            </a:r>
            <a:r>
              <a:rPr lang="en-US" sz="1400" dirty="0" smtClean="0"/>
              <a:t>, Bell et al. (</a:t>
            </a:r>
            <a:r>
              <a:rPr lang="en-US" sz="1400" dirty="0" err="1" smtClean="0"/>
              <a:t>Eurographics</a:t>
            </a:r>
            <a:r>
              <a:rPr lang="en-US" sz="1400" dirty="0" smtClean="0"/>
              <a:t> 2005) </a:t>
            </a:r>
          </a:p>
          <a:p>
            <a:r>
              <a:rPr lang="en-US" sz="1400" dirty="0" smtClean="0">
                <a:hlinkClick r:id="rId4"/>
              </a:rPr>
              <a:t>Granular solids, liquids, and gases</a:t>
            </a:r>
            <a:r>
              <a:rPr lang="en-US" sz="1400" dirty="0" smtClean="0"/>
              <a:t>, Jaeger &amp; Nagel (Reviews of Modern Physics, '96) </a:t>
            </a:r>
          </a:p>
          <a:p>
            <a:r>
              <a:rPr lang="en-US" sz="1400" dirty="0" smtClean="0"/>
              <a:t>Instability in the Evolution Equations Describing Granular Flow, </a:t>
            </a:r>
            <a:r>
              <a:rPr lang="en-US" sz="1400" dirty="0" smtClean="0">
                <a:hlinkClick r:id="rId5"/>
              </a:rPr>
              <a:t>Schaeffer</a:t>
            </a:r>
            <a:r>
              <a:rPr lang="en-US" sz="1400" dirty="0" smtClean="0"/>
              <a:t> (1985) </a:t>
            </a:r>
          </a:p>
          <a:p>
            <a:r>
              <a:rPr lang="en-US" sz="1400" dirty="0" smtClean="0">
                <a:hlinkClick r:id="rId6"/>
              </a:rPr>
              <a:t>The Material Point Method for Granular Materials</a:t>
            </a:r>
            <a:r>
              <a:rPr lang="en-US" sz="1400" dirty="0" smtClean="0"/>
              <a:t>, </a:t>
            </a:r>
            <a:r>
              <a:rPr lang="en-US" sz="1400" dirty="0" err="1" smtClean="0"/>
              <a:t>Bardenhagen</a:t>
            </a:r>
            <a:r>
              <a:rPr lang="en-US" sz="1400" dirty="0" smtClean="0"/>
              <a:t> et al. (</a:t>
            </a:r>
            <a:r>
              <a:rPr lang="en-US" sz="1400" dirty="0" err="1" smtClean="0"/>
              <a:t>Comput</a:t>
            </a:r>
            <a:r>
              <a:rPr lang="en-US" sz="1400" dirty="0" smtClean="0"/>
              <a:t>. Methods Appl. Mech. </a:t>
            </a:r>
            <a:r>
              <a:rPr lang="en-US" sz="1400" dirty="0" err="1" smtClean="0"/>
              <a:t>Engrg</a:t>
            </a:r>
            <a:r>
              <a:rPr lang="en-US" sz="1400" dirty="0" smtClean="0"/>
              <a:t>, 2000) </a:t>
            </a:r>
          </a:p>
          <a:p>
            <a:r>
              <a:rPr lang="en-US" sz="1400" dirty="0" smtClean="0">
                <a:hlinkClick r:id="rId7"/>
              </a:rPr>
              <a:t>Two dimensional </a:t>
            </a:r>
            <a:r>
              <a:rPr lang="en-US" sz="1400" dirty="0" err="1" smtClean="0">
                <a:hlinkClick r:id="rId7"/>
              </a:rPr>
              <a:t>Lagrangian</a:t>
            </a:r>
            <a:r>
              <a:rPr lang="en-US" sz="1400" dirty="0" smtClean="0">
                <a:hlinkClick r:id="rId7"/>
              </a:rPr>
              <a:t> particle finite-difference method for modeling large soil deformations</a:t>
            </a:r>
            <a:r>
              <a:rPr lang="en-US" sz="1400" dirty="0" smtClean="0"/>
              <a:t>, </a:t>
            </a:r>
            <a:r>
              <a:rPr lang="en-US" sz="1400" dirty="0" err="1" smtClean="0"/>
              <a:t>Konagai</a:t>
            </a:r>
            <a:r>
              <a:rPr lang="en-US" sz="1400" dirty="0" smtClean="0"/>
              <a:t> &amp; </a:t>
            </a:r>
            <a:r>
              <a:rPr lang="en-US" sz="1400" dirty="0" err="1" smtClean="0"/>
              <a:t>Johannson</a:t>
            </a:r>
            <a:r>
              <a:rPr lang="en-US" sz="1400" dirty="0" smtClean="0"/>
              <a:t> (Structural Eng./Earthquake Eng, 2001) </a:t>
            </a:r>
          </a:p>
          <a:p>
            <a:r>
              <a:rPr lang="en-US" sz="1400" dirty="0" smtClean="0"/>
              <a:t>Mechanics of Materials, Third Edition, </a:t>
            </a:r>
            <a:r>
              <a:rPr lang="en-US" sz="1400" dirty="0" err="1" smtClean="0"/>
              <a:t>Gere</a:t>
            </a:r>
            <a:r>
              <a:rPr lang="en-US" sz="1400" dirty="0" smtClean="0"/>
              <a:t> &amp; Timoshenko (For basic physics reference</a:t>
            </a:r>
            <a:r>
              <a:rPr lang="en-US" sz="1400" dirty="0" smtClean="0"/>
              <a:t>)</a:t>
            </a:r>
            <a:endParaRPr lang="en-US" sz="1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3/5/2009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E90F-0331-460A-895F-F911DB6D5B6E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r">
  <a:themeElements>
    <a:clrScheme name="Air">
      <a:dk1>
        <a:sysClr val="windowText" lastClr="000000"/>
      </a:dk1>
      <a:lt1>
        <a:sysClr val="window" lastClr="FFFFFF"/>
      </a:lt1>
      <a:dk2>
        <a:srgbClr val="17375D"/>
      </a:dk2>
      <a:lt2>
        <a:srgbClr val="BEDBFE"/>
      </a:lt2>
      <a:accent1>
        <a:srgbClr val="686F3A"/>
      </a:accent1>
      <a:accent2>
        <a:srgbClr val="165996"/>
      </a:accent2>
      <a:accent3>
        <a:srgbClr val="7276A0"/>
      </a:accent3>
      <a:accent4>
        <a:srgbClr val="7DB434"/>
      </a:accent4>
      <a:accent5>
        <a:srgbClr val="D28300"/>
      </a:accent5>
      <a:accent6>
        <a:srgbClr val="2B62CB"/>
      </a:accent6>
      <a:hlink>
        <a:srgbClr val="B58900"/>
      </a:hlink>
      <a:folHlink>
        <a:srgbClr val="B55C39"/>
      </a:folHlink>
    </a:clrScheme>
    <a:fontScheme name="Air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i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35000">
              <a:schemeClr val="phClr">
                <a:tint val="50000"/>
                <a:satMod val="250000"/>
              </a:schemeClr>
            </a:gs>
            <a:gs pos="100000">
              <a:schemeClr val="phClr">
                <a:tint val="40000"/>
                <a:satMod val="350000"/>
              </a:schemeClr>
            </a:gs>
          </a:gsLst>
          <a:lin ang="87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50000"/>
                <a:satMod val="110000"/>
              </a:schemeClr>
              <a:schemeClr val="phClr">
                <a:tint val="70000"/>
                <a:satMod val="15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  <a:ln w="19050" cap="flat" cmpd="sng" algn="ctr">
          <a:solidFill>
            <a:schemeClr val="phClr">
              <a:shade val="80000"/>
              <a:satMod val="110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25400" dir="5400000" rotWithShape="0">
              <a:srgbClr val="FFFFFF">
                <a:alpha val="50000"/>
              </a:srgbClr>
            </a:outerShdw>
            <a:reflection blurRad="63500" stA="20000" endPos="15000" dist="12700" dir="5400000" sy="-100000" rotWithShape="0"/>
          </a:effectLst>
        </a:effectStyle>
        <a:effectStyle>
          <a:effectLst>
            <a:reflection blurRad="127000" stA="25000" endPos="20000" dist="38100" dir="5400000" sy="-100000" rotWithShape="0"/>
          </a:effectLst>
          <a:scene3d>
            <a:camera prst="orthographicFront">
              <a:rot lat="0" lon="0" rev="0"/>
            </a:camera>
            <a:lightRig rig="balanced" dir="b">
              <a:rot lat="0" lon="0" rev="2700000"/>
            </a:lightRig>
          </a:scene3d>
          <a:sp3d>
            <a:bevelT w="381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52000">
              <a:srgbClr val="D8D8D8"/>
            </a:gs>
            <a:gs pos="100000">
              <a:schemeClr val="phClr">
                <a:lumMod val="25000"/>
              </a:schemeClr>
            </a:gs>
          </a:gsLst>
          <a:path path="circle">
            <a:fillToRect t="-80000" r="80000" b="180000"/>
          </a:path>
        </a:gradFill>
        <a:gradFill rotWithShape="1">
          <a:gsLst>
            <a:gs pos="0">
              <a:schemeClr val="accent5"/>
            </a:gs>
            <a:gs pos="52000">
              <a:srgbClr val="D8D8D8"/>
            </a:gs>
            <a:gs pos="100000">
              <a:schemeClr val="phClr">
                <a:lumMod val="25000"/>
              </a:schemeClr>
            </a:gs>
          </a:gsLst>
          <a:path path="circle">
            <a:fillToRect t="-80000" r="8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Air</Template>
  <TotalTime>66</TotalTime>
  <Words>373</Words>
  <Application>Microsoft Office PowerPoint</Application>
  <PresentationFormat>On-screen Show (4:3)</PresentationFormat>
  <Paragraphs>69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Air</vt:lpstr>
      <vt:lpstr>Microsoft Equation 3.0</vt:lpstr>
      <vt:lpstr>Sand Simulation</vt:lpstr>
      <vt:lpstr>Motivation</vt:lpstr>
      <vt:lpstr>State-of-the-art</vt:lpstr>
      <vt:lpstr>Desired Tasks</vt:lpstr>
      <vt:lpstr>Ideas</vt:lpstr>
      <vt:lpstr>Timeline</vt:lpstr>
      <vt:lpstr>References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Sand Simulation</dc:title>
  <dc:creator>Abhinav Golas</dc:creator>
  <cp:lastModifiedBy>Abhinav Golas</cp:lastModifiedBy>
  <cp:revision>12</cp:revision>
  <dcterms:created xsi:type="dcterms:W3CDTF">2009-03-04T19:05:21Z</dcterms:created>
  <dcterms:modified xsi:type="dcterms:W3CDTF">2009-03-04T20:11:37Z</dcterms:modified>
</cp:coreProperties>
</file>