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embeddings/oleObject12.bin" ContentType="application/vnd.openxmlformats-officedocument.oleObject"/>
  <Override PartName="/ppt/embeddings/oleObject30.bin" ContentType="application/vnd.openxmlformats-officedocument.oleObject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embeddings/oleObject4.bin" ContentType="application/vnd.openxmlformats-officedocument.oleObject"/>
  <Override PartName="/ppt/embeddings/oleObject19.bin" ContentType="application/vnd.openxmlformats-officedocument.oleObject"/>
  <Override PartName="/ppt/embeddings/oleObject28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embeddings/oleObject26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embeddings/oleObject15.bin" ContentType="application/vnd.openxmlformats-officedocument.oleObject"/>
  <Override PartName="/ppt/embeddings/oleObject24.bin" ContentType="application/vnd.openxmlformats-officedocument.oleObject"/>
  <Override PartName="/ppt/embeddings/oleObject33.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bin" ContentType="application/vnd.ms-powerpoint.smartTags"/>
  <Override PartName="/ppt/slideLayouts/slideLayout7.xml" ContentType="application/vnd.openxmlformats-officedocument.presentationml.slideLayout+xml"/>
  <Default Extension="png" ContentType="image/png"/>
  <Override PartName="/ppt/embeddings/oleObject11.bin" ContentType="application/vnd.openxmlformats-officedocument.oleObject"/>
  <Override PartName="/ppt/embeddings/oleObject13.bin" ContentType="application/vnd.openxmlformats-officedocument.oleObject"/>
  <Override PartName="/ppt/embeddings/oleObject22.bin" ContentType="application/vnd.openxmlformats-officedocument.oleObject"/>
  <Override PartName="/ppt/embeddings/oleObject31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embeddings/oleObject20.bin" ContentType="application/vnd.openxmlformats-officedocument.oleObject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embeddings/oleObject9.bin" ContentType="application/vnd.openxmlformats-officedocument.oleObjec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embeddings/oleObject5.bin" ContentType="application/vnd.openxmlformats-officedocument.oleObject"/>
  <Override PartName="/ppt/embeddings/oleObject29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27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Override PartName="/ppt/embeddings/oleObject25.bin" ContentType="application/vnd.openxmlformats-officedocument.oleObject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oleObject14.bin" ContentType="application/vnd.openxmlformats-officedocument.oleObject"/>
  <Override PartName="/ppt/embeddings/oleObject23.bin" ContentType="application/vnd.openxmlformats-officedocument.oleObject"/>
  <Override PartName="/ppt/embeddings/oleObject32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21.bin" ContentType="application/vnd.openxmlformats-officedocument.oleObject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embeddings/oleObject10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6" r:id="rId31"/>
    <p:sldId id="302" r:id="rId32"/>
    <p:sldId id="301" r:id="rId33"/>
    <p:sldId id="303" r:id="rId34"/>
    <p:sldId id="304" r:id="rId35"/>
    <p:sldId id="310" r:id="rId36"/>
    <p:sldId id="305" r:id="rId37"/>
    <p:sldId id="306" r:id="rId38"/>
    <p:sldId id="308" r:id="rId39"/>
    <p:sldId id="307" r:id="rId40"/>
    <p:sldId id="309" r:id="rId41"/>
    <p:sldId id="311" r:id="rId42"/>
    <p:sldId id="298" r:id="rId43"/>
    <p:sldId id="299" r:id="rId44"/>
  </p:sldIdLst>
  <p:sldSz cx="9144000" cy="6858000" type="screen4x3"/>
  <p:notesSz cx="6985000" cy="9283700"/>
  <p:smartTags r:id="rId57"/>
  <p:embeddedFontLst>
    <p:embeddedFont>
      <p:font typeface="Corbel" pitchFamily="34" charset="0"/>
      <p:regular r:id="rId47"/>
      <p:bold r:id="rId48"/>
      <p:italic r:id="rId49"/>
      <p:boldItalic r:id="rId50"/>
    </p:embeddedFont>
    <p:embeddedFont>
      <p:font typeface="Mathematica1" pitchFamily="2" charset="2"/>
      <p:regular r:id="rId51"/>
      <p:bold r:id="rId52"/>
    </p:embeddedFont>
    <p:embeddedFont>
      <p:font typeface="Calibri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microsoft.com/office/2006/relationships/smartTags" Target="smartTags.bin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B9572ED-EA98-4C78-B754-8B8FEFAE5F96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1CF505C-9A36-41D7-B495-9913C0E56C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F0424AC-A0D4-4C44-BA5A-C12DFA1266BE}" type="datetimeFigureOut">
              <a:rPr lang="en-US" smtClean="0"/>
              <a:pPr/>
              <a:t>5/6/2009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2717CE2-232A-4F3A-B4C7-2586AFFE8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May 6,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Drucker_Prager_Yield_Surface_3D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Abhinav Golas</a:t>
            </a:r>
          </a:p>
          <a:p>
            <a:r>
              <a:rPr lang="en-US" dirty="0"/>
              <a:t>COMP 768 - Physically Based Simulation</a:t>
            </a:r>
          </a:p>
          <a:p>
            <a:r>
              <a:rPr lang="en-US" dirty="0"/>
              <a:t>Final Project 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can sand sustain shear stress?</a:t>
            </a:r>
          </a:p>
          <a:p>
            <a:pPr lvl="1"/>
            <a:r>
              <a:rPr lang="en-US" dirty="0"/>
              <a:t>Friction between particles</a:t>
            </a:r>
          </a:p>
          <a:p>
            <a:r>
              <a:rPr lang="en-US" dirty="0"/>
              <a:t>When does it yield? – yield surface/condition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6" name="Picture 12" descr="http://upload.wikimedia.org/wikipedia/en/thumb/8/85/Drucker_Prager_Yield_Surface_3D.png/400px-Drucker_Prager_Yield_Surface_3D.png">
            <a:hlinkClick r:id="rId2" tooltip="Figure 7: View of Drucker–Prager yield surface in 3D space of principal stresse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657600"/>
            <a:ext cx="386366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surfaces – suitable for different materials</a:t>
            </a:r>
          </a:p>
          <a:p>
            <a:r>
              <a:rPr lang="en-US" dirty="0"/>
              <a:t>Mohr Coulomb surface with Von-Mises equivalent stress – f(I</a:t>
            </a:r>
            <a:r>
              <a:rPr lang="en-US" baseline="-25000" dirty="0"/>
              <a:t>0</a:t>
            </a:r>
            <a:r>
              <a:rPr lang="en-US" dirty="0"/>
              <a:t>, J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Condition for stability/rigidity:</a:t>
            </a:r>
          </a:p>
          <a:p>
            <a:endParaRPr lang="en-US" dirty="0"/>
          </a:p>
          <a:p>
            <a:r>
              <a:rPr lang="en-US" dirty="0"/>
              <a:t>sin</a:t>
            </a:r>
            <a:r>
              <a:rPr lang="el-GR" dirty="0"/>
              <a:t>Φ</a:t>
            </a:r>
            <a:r>
              <a:rPr lang="en-US" dirty="0"/>
              <a:t> – coefficient of friction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11</a:t>
            </a:fld>
            <a:endParaRPr 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712913" y="3048000"/>
          <a:ext cx="2441575" cy="762000"/>
        </p:xfrm>
        <a:graphic>
          <a:graphicData uri="http://schemas.openxmlformats.org/presentationml/2006/ole">
            <p:oleObj spid="_x0000_s19458" name="Equation" r:id="rId3" imgW="990360" imgH="39348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138738" y="3022242"/>
          <a:ext cx="2405062" cy="762000"/>
        </p:xfrm>
        <a:graphic>
          <a:graphicData uri="http://schemas.openxmlformats.org/presentationml/2006/ole">
            <p:oleObj spid="_x0000_s19459" name="Equation" r:id="rId4" imgW="1295280" imgH="45720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170113" y="4114800"/>
          <a:ext cx="1906587" cy="501650"/>
        </p:xfrm>
        <a:graphic>
          <a:graphicData uri="http://schemas.openxmlformats.org/presentationml/2006/ole">
            <p:oleObj spid="_x0000_s19460" name="Equation" r:id="rId5" imgW="9651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is it difficult to simulate?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- &gt;10M particles</a:t>
            </a:r>
          </a:p>
          <a:p>
            <a:r>
              <a:rPr lang="en-US" dirty="0"/>
              <a:t>Nonlinear  behavior – yield surface</a:t>
            </a:r>
          </a:p>
          <a:p>
            <a:r>
              <a:rPr lang="en-US" dirty="0"/>
              <a:t>Representation – discrete or continuum?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what scenario to simulate</a:t>
            </a:r>
          </a:p>
          <a:p>
            <a:pPr lvl="1"/>
            <a:r>
              <a:rPr lang="en-US" dirty="0"/>
              <a:t>Discrete particles – Particle-Based Simulation of Granular Materials, Bell et al.</a:t>
            </a:r>
          </a:p>
          <a:p>
            <a:pPr lvl="1"/>
            <a:r>
              <a:rPr lang="en-US" dirty="0"/>
              <a:t>Continuum – Animating Sand as a Fluid, Zhu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Particle-Based Simulation of Granular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particle system with collision handling</a:t>
            </a:r>
          </a:p>
          <a:p>
            <a:r>
              <a:rPr lang="en-US" dirty="0"/>
              <a:t>Define objects in terms of spheres</a:t>
            </a:r>
          </a:p>
          <a:p>
            <a:pPr lvl="1"/>
            <a:r>
              <a:rPr lang="en-US" dirty="0"/>
              <a:t>Need to define per sphere pair interaction forces</a:t>
            </a:r>
          </a:p>
          <a:p>
            <a:r>
              <a:rPr lang="en-US" dirty="0"/>
              <a:t>Collision system based on Molecular Dynamics</a:t>
            </a:r>
          </a:p>
          <a:p>
            <a:pPr lvl="1"/>
            <a:r>
              <a:rPr lang="en-US" dirty="0"/>
              <a:t>Allow minor spatial overlap between objects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pair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 overlap(</a:t>
            </a:r>
            <a:r>
              <a:rPr lang="el-GR" dirty="0"/>
              <a:t>ξ</a:t>
            </a:r>
            <a:r>
              <a:rPr lang="en-US" dirty="0"/>
              <a:t>), relative velocity(V), contact normal(N),  normal and tangential velocities(V</a:t>
            </a:r>
            <a:r>
              <a:rPr lang="en-US" baseline="-25000" dirty="0"/>
              <a:t>n</a:t>
            </a:r>
            <a:r>
              <a:rPr lang="en-US" dirty="0"/>
              <a:t>, V</a:t>
            </a:r>
            <a:r>
              <a:rPr lang="en-US" baseline="-25000" dirty="0"/>
              <a:t>t</a:t>
            </a:r>
            <a:r>
              <a:rPr lang="en-US" dirty="0"/>
              <a:t>), rate of change of overlap(V.N)</a:t>
            </a:r>
          </a:p>
          <a:p>
            <a:r>
              <a:rPr lang="en-US" dirty="0"/>
              <a:t>Normal forces</a:t>
            </a:r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d</a:t>
            </a:r>
            <a:r>
              <a:rPr lang="en-US" dirty="0"/>
              <a:t> : dissipation during collisions, k</a:t>
            </a:r>
            <a:r>
              <a:rPr lang="en-US" baseline="-25000" dirty="0"/>
              <a:t>r</a:t>
            </a:r>
            <a:r>
              <a:rPr lang="en-US" dirty="0"/>
              <a:t> : particle stiffness</a:t>
            </a:r>
          </a:p>
          <a:p>
            <a:r>
              <a:rPr lang="en-US" dirty="0"/>
              <a:t>Best choice of  coefficients: </a:t>
            </a:r>
            <a:r>
              <a:rPr lang="el-GR" dirty="0"/>
              <a:t>α</a:t>
            </a:r>
            <a:r>
              <a:rPr lang="en-US" dirty="0"/>
              <a:t>=1/2, </a:t>
            </a:r>
            <a:r>
              <a:rPr lang="el-GR" dirty="0"/>
              <a:t>β</a:t>
            </a:r>
            <a:r>
              <a:rPr lang="en-US" dirty="0"/>
              <a:t>=3/2</a:t>
            </a:r>
          </a:p>
          <a:p>
            <a:r>
              <a:rPr lang="en-US" dirty="0"/>
              <a:t>Given coefficient of restitution </a:t>
            </a:r>
            <a:r>
              <a:rPr lang="el-GR" dirty="0"/>
              <a:t>ε</a:t>
            </a:r>
            <a:r>
              <a:rPr lang="en-US" dirty="0"/>
              <a:t>, and time of contact t</a:t>
            </a:r>
            <a:r>
              <a:rPr lang="en-US" baseline="-25000" dirty="0"/>
              <a:t>c</a:t>
            </a:r>
            <a:r>
              <a:rPr lang="en-US" dirty="0"/>
              <a:t>, we can determine k</a:t>
            </a:r>
            <a:r>
              <a:rPr lang="en-US" baseline="-25000" dirty="0"/>
              <a:t>d</a:t>
            </a:r>
            <a:r>
              <a:rPr lang="en-US" dirty="0"/>
              <a:t> and k</a:t>
            </a:r>
            <a:r>
              <a:rPr lang="en-US" baseline="-25000" dirty="0"/>
              <a:t>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127" y="1905000"/>
            <a:ext cx="168087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981200" y="3352800"/>
            <a:ext cx="3902075" cy="431800"/>
            <a:chOff x="1981200" y="3352800"/>
            <a:chExt cx="3902075" cy="4318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981200" y="3352800"/>
            <a:ext cx="1036320" cy="431800"/>
          </p:xfrm>
          <a:graphic>
            <a:graphicData uri="http://schemas.openxmlformats.org/presentationml/2006/ole">
              <p:oleObj spid="_x0000_s20483" name="Equation" r:id="rId4" imgW="609480" imgH="253800" progId="Equation.3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486150" y="3352800"/>
            <a:ext cx="2397125" cy="425450"/>
          </p:xfrm>
          <a:graphic>
            <a:graphicData uri="http://schemas.openxmlformats.org/presentationml/2006/ole">
              <p:oleObj spid="_x0000_s20484" name="Equation" r:id="rId5" imgW="1358640" imgH="241200" progId="Equation.3">
                <p:embed/>
              </p:oleObj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6" name="Equation" r:id="rId6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pair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Tangential forces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forces cannot stop motion – require true static friction</a:t>
            </a:r>
          </a:p>
          <a:p>
            <a:pPr lvl="1"/>
            <a:r>
              <a:rPr lang="en-US" dirty="0"/>
              <a:t>Springs between particles with persistent contact?</a:t>
            </a:r>
          </a:p>
          <a:p>
            <a:pPr lvl="1"/>
            <a:r>
              <a:rPr lang="en-US" dirty="0"/>
              <a:t>Non-spherical objects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2286000"/>
          <a:ext cx="2598420" cy="838200"/>
        </p:xfrm>
        <a:graphic>
          <a:graphicData uri="http://schemas.openxmlformats.org/presentationml/2006/ole">
            <p:oleObj spid="_x0000_s21506" name="Equation" r:id="rId3" imgW="1574640" imgH="507960" progId="Equation.3">
              <p:embed/>
            </p:oleObj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057400"/>
            <a:ext cx="2243138" cy="108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Map mesh to structure built from spheres</a:t>
            </a:r>
          </a:p>
          <a:p>
            <a:pPr lvl="1"/>
            <a:r>
              <a:rPr lang="en-US" dirty="0"/>
              <a:t>Generate distance field from mesh</a:t>
            </a:r>
          </a:p>
          <a:p>
            <a:pPr lvl="1"/>
            <a:r>
              <a:rPr lang="en-US" dirty="0"/>
              <a:t>Choose offset from mesh to place spheres</a:t>
            </a:r>
          </a:p>
          <a:p>
            <a:pPr lvl="1"/>
            <a:r>
              <a:rPr lang="en-US" dirty="0"/>
              <a:t>Build iso-surface mesh (Marching Tetrahedra)</a:t>
            </a:r>
          </a:p>
          <a:p>
            <a:pPr lvl="1"/>
            <a:r>
              <a:rPr lang="en-US" dirty="0"/>
              <a:t>Sample spheres randomly on triangles</a:t>
            </a:r>
          </a:p>
          <a:p>
            <a:pPr lvl="1"/>
            <a:r>
              <a:rPr lang="en-US" dirty="0"/>
              <a:t>Let them float to desired iso-surface by repulsion forces</a:t>
            </a:r>
          </a:p>
          <a:p>
            <a:r>
              <a:rPr lang="en-US" dirty="0"/>
              <a:t>D=sphere density, A=triangle area, R=particle radius, place             particles, 1 more with fractional probability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90800" y="5029200"/>
          <a:ext cx="457200" cy="485775"/>
        </p:xfrm>
        <a:graphic>
          <a:graphicData uri="http://schemas.openxmlformats.org/presentationml/2006/ole">
            <p:oleObj spid="_x0000_s22530" name="Equation" r:id="rId3" imgW="406080" imgH="431640" progId="Equation.3">
              <p:embed/>
            </p:oleObj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27762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 – interaction kernel, P – Position of particle, V – velocity of particle, </a:t>
            </a:r>
            <a:r>
              <a:rPr lang="el-GR" dirty="0"/>
              <a:t>Φ</a:t>
            </a:r>
            <a:r>
              <a:rPr lang="en-US" dirty="0"/>
              <a:t> – distance field</a:t>
            </a:r>
          </a:p>
          <a:p>
            <a:r>
              <a:rPr lang="en-US" dirty="0"/>
              <a:t>Rigid body evolution</a:t>
            </a:r>
          </a:p>
          <a:p>
            <a:pPr lvl="1"/>
            <a:r>
              <a:rPr lang="en-US" dirty="0"/>
              <a:t>Overall force = </a:t>
            </a:r>
            <a:r>
              <a:rPr lang="el-GR" dirty="0"/>
              <a:t>Σ</a:t>
            </a:r>
            <a:r>
              <a:rPr lang="en-US" dirty="0"/>
              <a:t> forces</a:t>
            </a:r>
          </a:p>
          <a:p>
            <a:pPr lvl="1"/>
            <a:r>
              <a:rPr lang="en-US" dirty="0"/>
              <a:t>Overall torque = </a:t>
            </a:r>
            <a:r>
              <a:rPr lang="el-GR" dirty="0"/>
              <a:t>Σ</a:t>
            </a:r>
            <a:r>
              <a:rPr lang="en-US" dirty="0"/>
              <a:t> torques around center of mass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36185" y="1613079"/>
          <a:ext cx="2736215" cy="787400"/>
        </p:xfrm>
        <a:graphic>
          <a:graphicData uri="http://schemas.openxmlformats.org/presentationml/2006/ole">
            <p:oleObj spid="_x0000_s23554" name="Equation" r:id="rId3" imgW="1765080" imgH="5079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3559" y="1758891"/>
          <a:ext cx="1219199" cy="399393"/>
        </p:xfrm>
        <a:graphic>
          <a:graphicData uri="http://schemas.openxmlformats.org/presentationml/2006/ole">
            <p:oleObj spid="_x0000_s23555" name="Equation" r:id="rId4" imgW="73656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88368" y="1752600"/>
          <a:ext cx="1383632" cy="381000"/>
        </p:xfrm>
        <a:graphic>
          <a:graphicData uri="http://schemas.openxmlformats.org/presentationml/2006/ole">
            <p:oleObj spid="_x0000_s23556" name="Equation" r:id="rId5" imgW="8762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collision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Spatial hashing</a:t>
            </a:r>
          </a:p>
          <a:p>
            <a:pPr lvl="1"/>
            <a:r>
              <a:rPr lang="en-US" dirty="0"/>
              <a:t>Grid size = 2 x Maximum particle radius</a:t>
            </a:r>
          </a:p>
          <a:p>
            <a:r>
              <a:rPr lang="en-US" dirty="0"/>
              <a:t>Need to look at 27 cells for each particle </a:t>
            </a:r>
            <a:r>
              <a:rPr lang="en-US" dirty="0">
                <a:sym typeface="Mathematica1"/>
              </a:rPr>
              <a:t>O(n)</a:t>
            </a:r>
            <a:endParaRPr lang="en-US" dirty="0"/>
          </a:p>
          <a:p>
            <a:r>
              <a:rPr lang="en-US" dirty="0"/>
              <a:t>Not good enough, insert each particle into not 1, but 27 cells </a:t>
            </a:r>
            <a:r>
              <a:rPr lang="en-US" dirty="0">
                <a:sym typeface="Mathematica1"/>
              </a:rPr>
              <a:t>check only one cell for possible collisions</a:t>
            </a:r>
          </a:p>
          <a:p>
            <a:r>
              <a:rPr lang="en-US" dirty="0">
                <a:sym typeface="Mathematica1"/>
              </a:rPr>
              <a:t>Why better?</a:t>
            </a:r>
          </a:p>
          <a:p>
            <a:pPr lvl="1"/>
            <a:r>
              <a:rPr lang="en-US" dirty="0">
                <a:sym typeface="Mathematica1"/>
              </a:rPr>
              <a:t>Spatial coherence</a:t>
            </a:r>
          </a:p>
          <a:p>
            <a:pPr lvl="1"/>
            <a:r>
              <a:rPr lang="en-US" dirty="0">
                <a:sym typeface="Mathematica1"/>
              </a:rPr>
              <a:t>Particles moving to next grid cell, rare (inelastic collapse)</a:t>
            </a:r>
          </a:p>
          <a:p>
            <a:pPr lvl="1"/>
            <a:r>
              <a:rPr lang="en-US" dirty="0">
                <a:sym typeface="Mathematica1"/>
              </a:rPr>
              <a:t>Wonderful for stagnant regions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Movies, games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Engineering design – grain silos</a:t>
            </a:r>
          </a:p>
          <a:p>
            <a:r>
              <a:rPr lang="en-US" dirty="0"/>
              <a:t>Avalanches, Landslides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026" name="Picture 2" descr="http://www.horrordvds.com/reviews/a-m/mummy99/mummy99_shot4l.jpg"/>
          <p:cNvPicPr>
            <a:picLocks noChangeAspect="1" noChangeArrowheads="1"/>
          </p:cNvPicPr>
          <p:nvPr/>
        </p:nvPicPr>
        <p:blipFill>
          <a:blip r:embed="rId2" cstate="print"/>
          <a:srcRect l="741" t="10954" r="600" b="12012"/>
          <a:stretch>
            <a:fillRect/>
          </a:stretch>
        </p:blipFill>
        <p:spPr bwMode="auto">
          <a:xfrm>
            <a:off x="5410200" y="2032716"/>
            <a:ext cx="3429000" cy="1784522"/>
          </a:xfrm>
          <a:prstGeom prst="rect">
            <a:avLst/>
          </a:prstGeom>
          <a:noFill/>
        </p:spPr>
      </p:pic>
      <p:pic>
        <p:nvPicPr>
          <p:cNvPr id="1028" name="Picture 4" descr="http://www.renderosity.com/mod/forumpro/media/folder_8/file_382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3428999" cy="1454875"/>
          </a:xfrm>
          <a:prstGeom prst="rect">
            <a:avLst/>
          </a:prstGeom>
          <a:noFill/>
        </p:spPr>
      </p:pic>
      <p:pic>
        <p:nvPicPr>
          <p:cNvPr id="2050" name="Picture 2" descr="http://users.telenet.be/avalanche/images/avalan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2897" y="4267200"/>
            <a:ext cx="1794703" cy="193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90800" y="38100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Spiderman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8100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The Mummy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1200" y="6172200"/>
            <a:ext cx="16417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www.stheoutlawtorn.com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Advantages/Disadvantages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Good</a:t>
            </a:r>
          </a:p>
          <a:p>
            <a:pPr lvl="1"/>
            <a:r>
              <a:rPr lang="en-US" dirty="0"/>
              <a:t>Faithful to actual physical behavior</a:t>
            </a:r>
          </a:p>
          <a:p>
            <a:r>
              <a:rPr lang="en-US" dirty="0"/>
              <a:t>The Bad and the Ugly</a:t>
            </a:r>
          </a:p>
          <a:p>
            <a:pPr lvl="1"/>
            <a:r>
              <a:rPr lang="en-US" dirty="0"/>
              <a:t>Computationally intensive</a:t>
            </a:r>
          </a:p>
          <a:p>
            <a:pPr lvl="2"/>
            <a:r>
              <a:rPr lang="en-US" dirty="0"/>
              <a:t>Small scale scenes</a:t>
            </a:r>
          </a:p>
          <a:p>
            <a:pPr lvl="2"/>
            <a:r>
              <a:rPr lang="en-US" dirty="0"/>
              <a:t>Scenes with some “control” particles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Animating Sand as a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Sand ~ viscous fluids in some cases</a:t>
            </a:r>
          </a:p>
          <a:p>
            <a:r>
              <a:rPr lang="en-US" dirty="0"/>
              <a:t>Continuum simulation</a:t>
            </a:r>
          </a:p>
          <a:p>
            <a:r>
              <a:rPr lang="en-US" dirty="0"/>
              <a:t>Bootstrap additions to existing fluid simulator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Simulation independent of number of particles</a:t>
            </a:r>
          </a:p>
          <a:p>
            <a:pPr lvl="1"/>
            <a:r>
              <a:rPr lang="en-US" dirty="0"/>
              <a:t>Better numerical stability than rigid body simulators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simulation? what’s that?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Discretize 3D region into cuboidal grid</a:t>
            </a:r>
          </a:p>
          <a:p>
            <a:r>
              <a:rPr lang="en-US" dirty="0"/>
              <a:t>3 step process to solve Navier Stokes equations</a:t>
            </a:r>
          </a:p>
          <a:p>
            <a:pPr lvl="1"/>
            <a:r>
              <a:rPr lang="en-US" dirty="0"/>
              <a:t>Advect</a:t>
            </a:r>
          </a:p>
          <a:p>
            <a:pPr lvl="1"/>
            <a:r>
              <a:rPr lang="en-US" dirty="0"/>
              <a:t>Add body forces</a:t>
            </a:r>
          </a:p>
          <a:p>
            <a:pPr lvl="1"/>
            <a:r>
              <a:rPr lang="en-US" dirty="0"/>
              <a:t>Incompressibility projection</a:t>
            </a:r>
          </a:p>
          <a:p>
            <a:r>
              <a:rPr lang="en-US" dirty="0"/>
              <a:t>Stable and accurate under CFL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010400" y="1371600"/>
            <a:ext cx="2133600" cy="1969532"/>
            <a:chOff x="6858000" y="1371600"/>
            <a:chExt cx="2133600" cy="1969532"/>
          </a:xfrm>
        </p:grpSpPr>
        <p:sp>
          <p:nvSpPr>
            <p:cNvPr id="6" name="Rectangle 5"/>
            <p:cNvSpPr/>
            <p:nvPr/>
          </p:nvSpPr>
          <p:spPr>
            <a:xfrm>
              <a:off x="7239000" y="1905000"/>
              <a:ext cx="12192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458200" y="2425520"/>
              <a:ext cx="228600" cy="165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Up Arrow 7"/>
            <p:cNvSpPr/>
            <p:nvPr/>
          </p:nvSpPr>
          <p:spPr>
            <a:xfrm>
              <a:off x="7772400" y="1676400"/>
              <a:ext cx="1524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239000" y="2425520"/>
              <a:ext cx="228600" cy="165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Up Arrow 9"/>
            <p:cNvSpPr/>
            <p:nvPr/>
          </p:nvSpPr>
          <p:spPr>
            <a:xfrm>
              <a:off x="7772400" y="2819400"/>
              <a:ext cx="1524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1371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200" y="2971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868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43800" y="2286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p, </a:t>
              </a:r>
              <a:r>
                <a:rPr lang="el-GR" dirty="0"/>
                <a:t>ρ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our fluid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things we need for sand</a:t>
            </a:r>
          </a:p>
          <a:p>
            <a:pPr lvl="1"/>
            <a:r>
              <a:rPr lang="en-US" dirty="0"/>
              <a:t>Friction (internal, boundary)</a:t>
            </a:r>
          </a:p>
          <a:p>
            <a:pPr lvl="1"/>
            <a:r>
              <a:rPr lang="en-US" dirty="0"/>
              <a:t>Rigid portions in sand</a:t>
            </a:r>
          </a:p>
          <a:p>
            <a:r>
              <a:rPr lang="en-US" dirty="0"/>
              <a:t>Recall</a:t>
            </a:r>
          </a:p>
          <a:p>
            <a:pPr lvl="1"/>
            <a:r>
              <a:rPr lang="en-US" dirty="0"/>
              <a:t>Stress</a:t>
            </a:r>
          </a:p>
          <a:p>
            <a:pPr lvl="1"/>
            <a:r>
              <a:rPr lang="en-US" dirty="0"/>
              <a:t>Yield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calculation infeasible</a:t>
            </a:r>
          </a:p>
          <a:p>
            <a:r>
              <a:rPr lang="en-US" dirty="0"/>
              <a:t>Smart approximations</a:t>
            </a:r>
          </a:p>
          <a:p>
            <a:r>
              <a:rPr lang="en-US" dirty="0"/>
              <a:t>Define strain rate – D = d/dt(strain)</a:t>
            </a:r>
          </a:p>
          <a:p>
            <a:endParaRPr lang="en-US" dirty="0"/>
          </a:p>
          <a:p>
            <a:r>
              <a:rPr lang="en-US" dirty="0"/>
              <a:t>Approximate stresses</a:t>
            </a:r>
          </a:p>
          <a:p>
            <a:pPr lvl="1"/>
            <a:r>
              <a:rPr lang="en-US" dirty="0"/>
              <a:t>Rigid</a:t>
            </a:r>
          </a:p>
          <a:p>
            <a:pPr lvl="1"/>
            <a:r>
              <a:rPr lang="en-US" dirty="0"/>
              <a:t>Fluid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3429000"/>
          <a:ext cx="1651000" cy="381000"/>
        </p:xfrm>
        <a:graphic>
          <a:graphicData uri="http://schemas.openxmlformats.org/presentationml/2006/ole">
            <p:oleObj spid="_x0000_s24578" name="Equation" r:id="rId3" imgW="99036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43399" y="3239037"/>
          <a:ext cx="2025317" cy="762000"/>
        </p:xfrm>
        <a:graphic>
          <a:graphicData uri="http://schemas.openxmlformats.org/presentationml/2006/ole">
            <p:oleObj spid="_x0000_s24579" name="Equation" r:id="rId4" imgW="1282680" imgH="4824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48000" y="4876800"/>
          <a:ext cx="1981200" cy="609600"/>
        </p:xfrm>
        <a:graphic>
          <a:graphicData uri="http://schemas.openxmlformats.org/presentationml/2006/ole">
            <p:oleObj spid="_x0000_s24580" name="Equation" r:id="rId5" imgW="1485720" imgH="457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48000" y="4318716"/>
          <a:ext cx="1533236" cy="609600"/>
        </p:xfrm>
        <a:graphic>
          <a:graphicData uri="http://schemas.openxmlformats.org/presentationml/2006/ole">
            <p:oleObj spid="_x0000_s24581" name="Equation" r:id="rId6" imgW="1054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strain rate</a:t>
            </a:r>
          </a:p>
          <a:p>
            <a:r>
              <a:rPr lang="en-US" dirty="0"/>
              <a:t>Find rigid stress for cell</a:t>
            </a:r>
          </a:p>
          <a:p>
            <a:r>
              <a:rPr lang="en-US" dirty="0"/>
              <a:t>Cell satisfies yield condition?</a:t>
            </a:r>
          </a:p>
          <a:p>
            <a:pPr lvl="1"/>
            <a:r>
              <a:rPr lang="en-US" dirty="0"/>
              <a:t>Yes – mark rigid, store rigid stress</a:t>
            </a:r>
          </a:p>
          <a:p>
            <a:pPr lvl="1"/>
            <a:r>
              <a:rPr lang="en-US" dirty="0"/>
              <a:t>No – mark fluid, store fluid stress</a:t>
            </a:r>
          </a:p>
          <a:p>
            <a:r>
              <a:rPr lang="en-US" dirty="0"/>
              <a:t>For each rigid connected component</a:t>
            </a:r>
          </a:p>
          <a:p>
            <a:pPr lvl="1"/>
            <a:r>
              <a:rPr lang="en-US" dirty="0"/>
              <a:t>Accumulate forces and torques</a:t>
            </a:r>
          </a:p>
          <a:p>
            <a:r>
              <a:rPr lang="en-US" dirty="0"/>
              <a:t>For fluid cells, subtract friction force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add a cohesive force for sticky materials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26</a:t>
            </a:fld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828800" y="2362200"/>
          <a:ext cx="2441575" cy="762000"/>
        </p:xfrm>
        <a:graphic>
          <a:graphicData uri="http://schemas.openxmlformats.org/presentationml/2006/ole">
            <p:oleObj spid="_x0000_s25602" name="Equation" r:id="rId3" imgW="990360" imgH="39348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254625" y="2336800"/>
          <a:ext cx="2405062" cy="762000"/>
        </p:xfrm>
        <a:graphic>
          <a:graphicData uri="http://schemas.openxmlformats.org/presentationml/2006/ole">
            <p:oleObj spid="_x0000_s25603" name="Equation" r:id="rId4" imgW="1295280" imgH="45720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286000" y="3124200"/>
          <a:ext cx="1906587" cy="501650"/>
        </p:xfrm>
        <a:graphic>
          <a:graphicData uri="http://schemas.openxmlformats.org/presentationml/2006/ole">
            <p:oleObj spid="_x0000_s25604" name="Equation" r:id="rId5" imgW="965160" imgH="25380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466975" y="4343400"/>
          <a:ext cx="2308225" cy="501650"/>
        </p:xfrm>
        <a:graphic>
          <a:graphicData uri="http://schemas.openxmlformats.org/presentationml/2006/ole">
            <p:oleObj spid="_x0000_s25605" name="Equation" r:id="rId6" imgW="1168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velocities must lie in allowed space of rigid motion (D=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/>
              <a:t>)</a:t>
            </a:r>
          </a:p>
          <a:p>
            <a:r>
              <a:rPr lang="en-US" dirty="0"/>
              <a:t>Find connected components – graph search</a:t>
            </a:r>
          </a:p>
          <a:p>
            <a:r>
              <a:rPr lang="en-US" dirty="0"/>
              <a:t>Accumulate momentum and angular momentum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i</a:t>
            </a:r>
            <a:r>
              <a:rPr lang="en-US" dirty="0"/>
              <a:t> – solid region, u – velocity, ρ – density, I – moment of inertia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199" y="3733800"/>
          <a:ext cx="1725561" cy="685800"/>
        </p:xfrm>
        <a:graphic>
          <a:graphicData uri="http://schemas.openxmlformats.org/presentationml/2006/ole">
            <p:oleObj spid="_x0000_s26626" name="Equation" r:id="rId3" imgW="99036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62399" y="3733800"/>
          <a:ext cx="2013155" cy="685800"/>
        </p:xfrm>
        <a:graphic>
          <a:graphicData uri="http://schemas.openxmlformats.org/presentationml/2006/ole">
            <p:oleObj spid="_x0000_s26627" name="Equation" r:id="rId4" imgW="115560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5986046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Rigid Fluid: Animating the Interplay Between Rigid Bodies and Fluid, Carlson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in fluid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cell velocity</a:t>
            </a:r>
          </a:p>
          <a:p>
            <a:r>
              <a:rPr lang="en-US" dirty="0"/>
              <a:t>Boundary conditions</a:t>
            </a:r>
          </a:p>
          <a:p>
            <a:pPr lvl="1"/>
            <a:r>
              <a:rPr lang="en-US" dirty="0"/>
              <a:t>Normal velocity: </a:t>
            </a:r>
          </a:p>
          <a:p>
            <a:pPr lvl="1"/>
            <a:r>
              <a:rPr lang="en-US" dirty="0"/>
              <a:t>Tangential velocity: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67199" y="1943637"/>
          <a:ext cx="1973179" cy="457200"/>
        </p:xfrm>
        <a:graphic>
          <a:graphicData uri="http://schemas.openxmlformats.org/presentationml/2006/ole">
            <p:oleObj spid="_x0000_s27650" name="Equation" r:id="rId3" imgW="104112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60863" y="2967038"/>
          <a:ext cx="990600" cy="347662"/>
        </p:xfrm>
        <a:graphic>
          <a:graphicData uri="http://schemas.openxmlformats.org/presentationml/2006/ole">
            <p:oleObj spid="_x0000_s27651" name="Equation" r:id="rId4" imgW="507960" imgH="177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57700" y="3187521"/>
          <a:ext cx="2857500" cy="914400"/>
        </p:xfrm>
        <a:graphic>
          <a:graphicData uri="http://schemas.openxmlformats.org/presentationml/2006/ole">
            <p:oleObj spid="_x0000_s27652" name="Equation" r:id="rId5" imgW="15872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regions of sand</a:t>
            </a:r>
          </a:p>
          <a:p>
            <a:pPr lvl="1"/>
            <a:r>
              <a:rPr lang="en-US" dirty="0"/>
              <a:t>Level sets</a:t>
            </a:r>
          </a:p>
          <a:p>
            <a:pPr lvl="1"/>
            <a:r>
              <a:rPr lang="en-US" dirty="0"/>
              <a:t>Particles</a:t>
            </a:r>
          </a:p>
          <a:p>
            <a:pPr lvl="2"/>
            <a:r>
              <a:rPr lang="en-US" dirty="0"/>
              <a:t>Allow improved advection</a:t>
            </a:r>
          </a:p>
          <a:p>
            <a:pPr lvl="2"/>
            <a:r>
              <a:rPr lang="en-US" dirty="0"/>
              <a:t>Hybrid simulation</a:t>
            </a:r>
          </a:p>
          <a:p>
            <a:pPr lvl="3"/>
            <a:r>
              <a:rPr lang="en-US" dirty="0" smtId="1"/>
              <a:t>PIC</a:t>
            </a:r>
            <a:r>
              <a:rPr lang="en-US" dirty="0"/>
              <a:t> – Particle In Cell</a:t>
            </a:r>
          </a:p>
          <a:p>
            <a:pPr lvl="3"/>
            <a:r>
              <a:rPr lang="en-US" dirty="0"/>
              <a:t>FLIP – FLuid Implicit Particle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Granular Materials?</a:t>
            </a:r>
          </a:p>
          <a:p>
            <a:r>
              <a:rPr lang="en-US" dirty="0"/>
              <a:t>Proposed Model</a:t>
            </a:r>
          </a:p>
          <a:p>
            <a:r>
              <a:rPr lang="en-US" dirty="0"/>
              <a:t>Actual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Advantages/Disadvantages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Fast &amp; stable</a:t>
            </a:r>
          </a:p>
          <a:p>
            <a:pPr lvl="1"/>
            <a:r>
              <a:rPr lang="en-US" dirty="0"/>
              <a:t>Independent of number of particles – large scale scenes possible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Not completely true to actual behavior</a:t>
            </a:r>
          </a:p>
          <a:p>
            <a:pPr lvl="1"/>
            <a:r>
              <a:rPr lang="en-US" dirty="0"/>
              <a:t>Detail issues – smoothing in simulation, surface reconstruction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are Granular Materials?</a:t>
            </a:r>
          </a:p>
          <a:p>
            <a:r>
              <a:rPr lang="en-US" dirty="0"/>
              <a:t>Proposed Model</a:t>
            </a:r>
          </a:p>
          <a:p>
            <a:r>
              <a:rPr lang="en-US" dirty="0">
                <a:solidFill>
                  <a:schemeClr val="bg2"/>
                </a:solidFill>
              </a:rPr>
              <a:t>Actual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Minimization problem</a:t>
            </a:r>
          </a:p>
          <a:p>
            <a:pPr lvl="1"/>
            <a:r>
              <a:rPr lang="en-US" dirty="0"/>
              <a:t>Inelasticity -&gt; stress tries to minimize kinetic energy</a:t>
            </a:r>
          </a:p>
          <a:p>
            <a:pPr lvl="1"/>
            <a:r>
              <a:rPr lang="en-US" dirty="0"/>
              <a:t>Constraints</a:t>
            </a:r>
          </a:p>
          <a:p>
            <a:pPr lvl="2"/>
            <a:r>
              <a:rPr lang="en-US" dirty="0"/>
              <a:t>Friction, yield condition</a:t>
            </a:r>
          </a:p>
          <a:p>
            <a:pPr lvl="2"/>
            <a:r>
              <a:rPr lang="en-US" dirty="0"/>
              <a:t>Boundary conditions</a:t>
            </a:r>
          </a:p>
          <a:p>
            <a:pPr lvl="2"/>
            <a:r>
              <a:rPr lang="en-US" dirty="0"/>
              <a:t>Unilateral incompressibility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Friction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Nice, but not linear – Frobenius Norm</a:t>
            </a:r>
          </a:p>
          <a:p>
            <a:pPr lvl="2"/>
            <a:r>
              <a:rPr lang="en-US" dirty="0"/>
              <a:t>Infinity/1 Norm – linear</a:t>
            </a:r>
          </a:p>
          <a:p>
            <a:r>
              <a:rPr lang="en-US" dirty="0"/>
              <a:t>Unilateral Incompressibility</a:t>
            </a:r>
          </a:p>
          <a:p>
            <a:pPr lvl="1"/>
            <a:endParaRPr lang="en-US" dirty="0"/>
          </a:p>
          <a:p>
            <a:r>
              <a:rPr lang="en-US" dirty="0"/>
              <a:t>Boundary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33</a:t>
            </a:fld>
            <a:endParaRPr lang="en-US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905000" y="2286000"/>
          <a:ext cx="2441575" cy="762000"/>
        </p:xfrm>
        <a:graphic>
          <a:graphicData uri="http://schemas.openxmlformats.org/presentationml/2006/ole">
            <p:oleObj spid="_x0000_s69634" name="Equation" r:id="rId3" imgW="990360" imgH="393480" progId="Equation.3">
              <p:embed/>
            </p:oleObj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330825" y="2260600"/>
          <a:ext cx="2405062" cy="762000"/>
        </p:xfrm>
        <a:graphic>
          <a:graphicData uri="http://schemas.openxmlformats.org/presentationml/2006/ole">
            <p:oleObj spid="_x0000_s69635" name="Equation" r:id="rId4" imgW="1295280" imgH="457200" progId="Equation.3">
              <p:embed/>
            </p:oleObj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2362200" y="3048000"/>
          <a:ext cx="1906587" cy="501650"/>
        </p:xfrm>
        <a:graphic>
          <a:graphicData uri="http://schemas.openxmlformats.org/presentationml/2006/ole">
            <p:oleObj spid="_x0000_s69636" name="Equation" r:id="rId5" imgW="965160" imgH="253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62200" y="4876800"/>
          <a:ext cx="2209800" cy="509954"/>
        </p:xfrm>
        <a:graphic>
          <a:graphicData uri="http://schemas.openxmlformats.org/presentationml/2006/ole">
            <p:oleObj spid="_x0000_s69637" name="Equation" r:id="rId6" imgW="990360" imgH="228600" progId="Equation.3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2133600" y="6019800"/>
          <a:ext cx="990600" cy="347662"/>
        </p:xfrm>
        <a:graphic>
          <a:graphicData uri="http://schemas.openxmlformats.org/presentationml/2006/ole">
            <p:oleObj spid="_x0000_s69638" name="Equation" r:id="rId7" imgW="507960" imgH="177480" progId="Equation.3">
              <p:embed/>
            </p:oleObj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3581400" y="5715000"/>
          <a:ext cx="2857500" cy="914400"/>
        </p:xfrm>
        <a:graphic>
          <a:graphicData uri="http://schemas.openxmlformats.org/presentationml/2006/ole">
            <p:oleObj spid="_x0000_s69639" name="Equation" r:id="rId8" imgW="15872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Friction not orthogonal</a:t>
            </a:r>
          </a:p>
          <a:p>
            <a:pPr lvl="1"/>
            <a:r>
              <a:rPr lang="en-US" dirty="0"/>
              <a:t> </a:t>
            </a:r>
            <a:r>
              <a:rPr lang="en-US" dirty="0"/>
              <a:t>Goodbye LCP</a:t>
            </a:r>
          </a:p>
          <a:p>
            <a:pPr lvl="1"/>
            <a:r>
              <a:rPr lang="en-US" dirty="0"/>
              <a:t>KKT solver slow</a:t>
            </a:r>
          </a:p>
          <a:p>
            <a:r>
              <a:rPr lang="en-US" dirty="0"/>
              <a:t>Iterative </a:t>
            </a:r>
            <a:r>
              <a:rPr lang="en-US" dirty="0"/>
              <a:t>solvers</a:t>
            </a:r>
          </a:p>
          <a:p>
            <a:pPr lvl="1"/>
            <a:r>
              <a:rPr lang="en-US" dirty="0"/>
              <a:t>LCP for unilateral incompressibility, boundary conditions</a:t>
            </a:r>
          </a:p>
          <a:p>
            <a:pPr lvl="1"/>
            <a:r>
              <a:rPr lang="en-US" dirty="0"/>
              <a:t>Friction checking after that</a:t>
            </a:r>
          </a:p>
          <a:p>
            <a:pPr lvl="1"/>
            <a:r>
              <a:rPr lang="en-US" dirty="0"/>
              <a:t>Recurse till convergence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are Granular Materials?</a:t>
            </a:r>
          </a:p>
          <a:p>
            <a:r>
              <a:rPr lang="en-US" dirty="0">
                <a:solidFill>
                  <a:schemeClr val="bg2"/>
                </a:solidFill>
              </a:rPr>
              <a:t>Proposed Model</a:t>
            </a:r>
          </a:p>
          <a:p>
            <a:r>
              <a:rPr lang="en-US" dirty="0"/>
              <a:t>Actual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Boundary cases!</a:t>
            </a:r>
          </a:p>
          <a:p>
            <a:pPr lvl="1"/>
            <a:r>
              <a:rPr lang="en-US" dirty="0"/>
              <a:t>90% of all effort in writing fluid solver</a:t>
            </a:r>
          </a:p>
          <a:p>
            <a:r>
              <a:rPr lang="en-US" dirty="0"/>
              <a:t>Minor details</a:t>
            </a:r>
          </a:p>
          <a:p>
            <a:pPr lvl="1"/>
            <a:r>
              <a:rPr lang="en-US" dirty="0"/>
              <a:t>Particle reseeding / preventing clumping</a:t>
            </a:r>
          </a:p>
          <a:p>
            <a:pPr lvl="1"/>
            <a:r>
              <a:rPr lang="en-US" dirty="0"/>
              <a:t>Continuity of stress field</a:t>
            </a:r>
          </a:p>
          <a:p>
            <a:pPr lvl="1"/>
            <a:r>
              <a:rPr lang="en-US" dirty="0"/>
              <a:t>Parameter tuning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implementation of “Animating Sand as a Fluid”, Zhu et al.</a:t>
            </a:r>
          </a:p>
          <a:p>
            <a:pPr lvl="1"/>
            <a:r>
              <a:rPr lang="en-US" dirty="0"/>
              <a:t>3D real-time – albeit with simple rendering</a:t>
            </a:r>
          </a:p>
          <a:p>
            <a:pPr lvl="1"/>
            <a:r>
              <a:rPr lang="en-US" dirty="0"/>
              <a:t>Takes care of friction</a:t>
            </a:r>
          </a:p>
          <a:p>
            <a:pPr lvl="2"/>
            <a:r>
              <a:rPr lang="en-US" dirty="0"/>
              <a:t>Rigid, fluid cases</a:t>
            </a:r>
          </a:p>
          <a:p>
            <a:pPr lvl="2"/>
            <a:r>
              <a:rPr lang="en-US" dirty="0"/>
              <a:t>Boundary cases – tangential contact friction</a:t>
            </a:r>
          </a:p>
          <a:p>
            <a:pPr lvl="1"/>
            <a:r>
              <a:rPr lang="en-US" dirty="0"/>
              <a:t>Variational formulation – “Variational Fluids”, Bridson and Batty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Grids coupled with particles</a:t>
            </a:r>
          </a:p>
          <a:p>
            <a:pPr lvl="1"/>
            <a:r>
              <a:rPr lang="en-US" dirty="0"/>
              <a:t>Particles dictate fluid density</a:t>
            </a:r>
          </a:p>
          <a:p>
            <a:pPr lvl="1"/>
            <a:r>
              <a:rPr lang="en-US" dirty="0"/>
              <a:t>One way velocity mapping – need ghost fluids for proper 2 way mapping</a:t>
            </a:r>
          </a:p>
          <a:p>
            <a:pPr lvl="1"/>
            <a:r>
              <a:rPr lang="en-US" dirty="0"/>
              <a:t>Grid based advection</a:t>
            </a:r>
          </a:p>
          <a:p>
            <a:pPr lvl="1"/>
            <a:r>
              <a:rPr lang="en-US" dirty="0"/>
              <a:t>Variational model – better interaction handling with non-axis-aligned objects</a:t>
            </a:r>
          </a:p>
          <a:p>
            <a:pPr lvl="1"/>
            <a:r>
              <a:rPr lang="en-US" dirty="0"/>
              <a:t>Rigid projection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nitty-gritty</a:t>
            </a:r>
          </a:p>
          <a:p>
            <a:pPr lvl="1"/>
            <a:r>
              <a:rPr lang="en-US" dirty="0"/>
              <a:t>Implemented 3D fluid solver from scratch</a:t>
            </a:r>
          </a:p>
          <a:p>
            <a:pPr lvl="1"/>
            <a:r>
              <a:rPr lang="en-US" dirty="0"/>
              <a:t>Particle System reused from previous </a:t>
            </a:r>
            <a:r>
              <a:rPr lang="en-US" dirty="0"/>
              <a:t>assignments</a:t>
            </a:r>
          </a:p>
          <a:p>
            <a:pPr lvl="1"/>
            <a:r>
              <a:rPr lang="en-US" dirty="0"/>
              <a:t>Used Bridson’s CG solver</a:t>
            </a:r>
            <a:endParaRPr lang="en-US" dirty="0"/>
          </a:p>
          <a:p>
            <a:pPr lvl="1"/>
            <a:r>
              <a:rPr lang="en-US" dirty="0"/>
              <a:t>Rigid projection – “Rigid Fluids”</a:t>
            </a:r>
          </a:p>
          <a:p>
            <a:pPr lvl="1"/>
            <a:r>
              <a:rPr lang="en-US" dirty="0"/>
              <a:t>Variational pressure solve – equality constraints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Granular Materials?</a:t>
            </a:r>
          </a:p>
          <a:p>
            <a:r>
              <a:rPr lang="en-US" dirty="0">
                <a:solidFill>
                  <a:schemeClr val="bg2"/>
                </a:solidFill>
              </a:rPr>
              <a:t>Proposed Model</a:t>
            </a:r>
          </a:p>
          <a:p>
            <a:r>
              <a:rPr lang="en-US" dirty="0">
                <a:solidFill>
                  <a:schemeClr val="bg2"/>
                </a:solidFill>
              </a:rPr>
              <a:t>Actual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Pluses/Minuses?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/>
              <a:t>Bugs – known and unknown remain</a:t>
            </a:r>
          </a:p>
          <a:p>
            <a:pPr lvl="1"/>
            <a:r>
              <a:rPr lang="en-US" dirty="0"/>
              <a:t>LCP solver couldn’t be completed in time – no unilateral incompressibility, improved contact</a:t>
            </a:r>
          </a:p>
          <a:p>
            <a:pPr lvl="2"/>
            <a:r>
              <a:rPr lang="en-US" dirty="0"/>
              <a:t>Iterative testing couldn’t be done</a:t>
            </a:r>
          </a:p>
          <a:p>
            <a:r>
              <a:rPr lang="en-US" dirty="0"/>
              <a:t>Pluses</a:t>
            </a:r>
          </a:p>
          <a:p>
            <a:pPr lvl="1"/>
            <a:r>
              <a:rPr lang="en-US" dirty="0"/>
              <a:t>3D fluid simulator working</a:t>
            </a:r>
          </a:p>
          <a:p>
            <a:pPr lvl="2"/>
            <a:r>
              <a:rPr lang="en-US" dirty="0"/>
              <a:t>With minor fixes – should be perfectly functional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remaining bugs</a:t>
            </a:r>
          </a:p>
          <a:p>
            <a:r>
              <a:rPr lang="en-US" dirty="0"/>
              <a:t>Add LCP solver to do iterative testing</a:t>
            </a:r>
          </a:p>
          <a:p>
            <a:r>
              <a:rPr lang="en-US" dirty="0"/>
              <a:t>Look for alternatives for full KKT solver, to allow for </a:t>
            </a:r>
            <a:r>
              <a:rPr lang="en-US"/>
              <a:t>coupled solve</a:t>
            </a:r>
            <a:endParaRPr lang="en-US" dirty="0"/>
          </a:p>
          <a:p>
            <a:r>
              <a:rPr lang="en-US" dirty="0"/>
              <a:t>Add better cube/plane intersection codes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Granular Solids, Liquids, and Gases – Jaeger et al.</a:t>
            </a:r>
            <a:br>
              <a:rPr lang="en-US" dirty="0"/>
            </a:br>
            <a:r>
              <a:rPr lang="en-US" dirty="0"/>
              <a:t>Review of Modern Physics ’96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Particle-Based Simulations of Granular Materials – Bell et al., Eurographics ‘05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Animating Sand as a Fluid – Zhu et al.</a:t>
            </a:r>
            <a:br>
              <a:rPr lang="en-US" dirty="0"/>
            </a:br>
            <a:r>
              <a:rPr lang="en-US" dirty="0"/>
              <a:t>SIGGRAPH ‘05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Rigid Fluid: Animating the Interplay Between Rigid Bodies and Fluid – Carlson et al.</a:t>
            </a:r>
            <a:br>
              <a:rPr lang="en-US" dirty="0"/>
            </a:br>
            <a:r>
              <a:rPr lang="en-US" dirty="0"/>
              <a:t>SIGGRAPH ’04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A Fast Variational Framework for Accurate Solid-Fluid Coupling – Batty et al.</a:t>
            </a:r>
            <a:br>
              <a:rPr lang="en-US" dirty="0"/>
            </a:br>
            <a:r>
              <a:rPr lang="en-US" dirty="0"/>
              <a:t>SIGGRAPH 2007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Granular Materials?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granular material is a conglomeration of discrete solid, macroscopic particles characterized by a loss of energy whenever the particles interact  (Wikipedia)</a:t>
            </a:r>
          </a:p>
          <a:p>
            <a:r>
              <a:rPr lang="en-US" dirty="0"/>
              <a:t>Size variation from 1</a:t>
            </a:r>
            <a:r>
              <a:rPr lang="el-GR" dirty="0"/>
              <a:t>μ</a:t>
            </a:r>
            <a:r>
              <a:rPr lang="en-US" dirty="0"/>
              <a:t>m to icebergs</a:t>
            </a:r>
          </a:p>
          <a:p>
            <a:r>
              <a:rPr lang="en-US" dirty="0"/>
              <a:t>Food grains, sand, coal etc.</a:t>
            </a:r>
          </a:p>
          <a:p>
            <a:r>
              <a:rPr lang="en-US" dirty="0"/>
              <a:t>Powders – can be suspended in gas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Granular materials?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exist similar to various forms of matter</a:t>
            </a:r>
          </a:p>
          <a:p>
            <a:pPr lvl="1"/>
            <a:r>
              <a:rPr lang="en-US" dirty="0"/>
              <a:t>Gas/Liquid – powders can be carried by velocity fields</a:t>
            </a:r>
          </a:p>
          <a:p>
            <a:pPr lvl="2"/>
            <a:r>
              <a:rPr lang="en-US" dirty="0"/>
              <a:t>Sandstorms</a:t>
            </a:r>
          </a:p>
          <a:p>
            <a:pPr lvl="1"/>
            <a:r>
              <a:rPr lang="en-US" dirty="0"/>
              <a:t>Liquid/Solid – similar to liquids embedded with multiple solid objects</a:t>
            </a:r>
          </a:p>
          <a:p>
            <a:pPr lvl="2"/>
            <a:r>
              <a:rPr lang="en-US" dirty="0"/>
              <a:t>Avalanches, landslides</a:t>
            </a:r>
          </a:p>
          <a:p>
            <a:pPr lvl="2"/>
            <a:r>
              <a:rPr lang="en-US" dirty="0"/>
              <a:t>Hourglass</a:t>
            </a:r>
          </a:p>
          <a:p>
            <a:r>
              <a:rPr lang="en-US" dirty="0"/>
              <a:t>Similar to viscous liquids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separate classification?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Behavior not consistent with any one state of matter</a:t>
            </a:r>
          </a:p>
          <a:p>
            <a:pPr marL="692150" lvl="1" indent="-342900">
              <a:buSzPct val="70000"/>
              <a:buFont typeface="+mj-lt"/>
              <a:buAutoNum type="arabicPeriod"/>
            </a:pPr>
            <a:r>
              <a:rPr lang="en-US" dirty="0"/>
              <a:t>Can sustain small shear stresses – stable piles</a:t>
            </a:r>
          </a:p>
          <a:p>
            <a:pPr lvl="2"/>
            <a:r>
              <a:rPr lang="en-US" dirty="0"/>
              <a:t>Hydrostatic pressure achieves a maximum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dirty="0"/>
              <a:t>Particle interactions lose energy</a:t>
            </a:r>
          </a:p>
          <a:p>
            <a:pPr lvl="2"/>
            <a:r>
              <a:rPr lang="en-US" dirty="0"/>
              <a:t>Collisions approach inelastic</a:t>
            </a:r>
          </a:p>
          <a:p>
            <a:pPr lvl="2"/>
            <a:r>
              <a:rPr lang="en-US" dirty="0"/>
              <a:t>Infinite collisions in finite time – inelastic collapse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dirty="0"/>
              <a:t>Inhomogeneous and anisotropic</a:t>
            </a:r>
          </a:p>
          <a:p>
            <a:pPr lvl="2"/>
            <a:r>
              <a:rPr lang="en-US" dirty="0"/>
              <a:t>Particle shape and size inhomogeneous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9860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Granular solids, liquids, and gases – Jaeger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behavior -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equilibrium – matrix is symmetric – 6 degrees of freedom</a:t>
            </a:r>
          </a:p>
          <a:p>
            <a:r>
              <a:rPr lang="en-US" dirty="0"/>
              <a:t>Pressure for fluids – tr(</a:t>
            </a:r>
            <a:r>
              <a:rPr lang="el-GR" dirty="0"/>
              <a:t>σ</a:t>
            </a:r>
            <a:r>
              <a:rPr lang="en-US" dirty="0"/>
              <a:t>)/ 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1828800"/>
          <a:ext cx="685800" cy="607423"/>
        </p:xfrm>
        <a:graphic>
          <a:graphicData uri="http://schemas.openxmlformats.org/presentationml/2006/ole">
            <p:oleObj spid="_x0000_s17410" name="Equation" r:id="rId3" imgW="44424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57400" y="2514599"/>
          <a:ext cx="1981200" cy="1094377"/>
        </p:xfrm>
        <a:graphic>
          <a:graphicData uri="http://schemas.openxmlformats.org/presentationml/2006/ole">
            <p:oleObj spid="_x0000_s17411" name="Equation" r:id="rId4" imgW="1333440" imgH="73656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943600" y="1524000"/>
            <a:ext cx="1536879" cy="1371600"/>
            <a:chOff x="5943600" y="1524000"/>
            <a:chExt cx="1536879" cy="1371600"/>
          </a:xfrm>
        </p:grpSpPr>
        <p:sp>
          <p:nvSpPr>
            <p:cNvPr id="9" name="Rectangle 8"/>
            <p:cNvSpPr/>
            <p:nvPr/>
          </p:nvSpPr>
          <p:spPr>
            <a:xfrm>
              <a:off x="5943600" y="1981200"/>
              <a:ext cx="1219200" cy="9144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6287294" y="2170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425484" y="15240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6553200" y="2057400"/>
              <a:ext cx="381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553200" y="2438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870879" y="1779432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z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07121" y="2362200"/>
            <a:ext cx="1536879" cy="1371600"/>
            <a:chOff x="5943600" y="1524000"/>
            <a:chExt cx="1536879" cy="1371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981200"/>
              <a:ext cx="1219200" cy="9144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6287294" y="2170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25484" y="15240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y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6553200" y="2057400"/>
              <a:ext cx="381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553200" y="2438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870879" y="1779432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z</a:t>
              </a:r>
            </a:p>
          </p:txBody>
        </p:sp>
      </p:grpSp>
      <p:sp>
        <p:nvSpPr>
          <p:cNvPr id="22" name="Down Arrow 21"/>
          <p:cNvSpPr/>
          <p:nvPr/>
        </p:nvSpPr>
        <p:spPr>
          <a:xfrm>
            <a:off x="8115837" y="2057400"/>
            <a:ext cx="228600" cy="4572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969358" y="2235558"/>
            <a:ext cx="5334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2819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Shear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600" y="3581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matrix for different basis – need invariants</a:t>
            </a:r>
          </a:p>
          <a:p>
            <a:pPr lvl="1"/>
            <a:r>
              <a:rPr lang="en-US" dirty="0"/>
              <a:t>Pressure! – I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Deviatoric invariants – Invariants based on                      </a:t>
            </a:r>
            <a:r>
              <a:rPr lang="en-US" dirty="0">
                <a:sym typeface="Mathematica1"/>
              </a:rPr>
              <a:t> </a:t>
            </a:r>
            <a:r>
              <a:rPr lang="en-US" dirty="0"/>
              <a:t>J</a:t>
            </a:r>
            <a:r>
              <a:rPr lang="en-US" baseline="-25000" dirty="0"/>
              <a:t>1</a:t>
            </a:r>
            <a:r>
              <a:rPr lang="en-US" dirty="0">
                <a:sym typeface="Mathematica1"/>
              </a:rPr>
              <a:t>,</a:t>
            </a:r>
            <a:r>
              <a:rPr lang="en-US" dirty="0"/>
              <a:t>J</a:t>
            </a:r>
            <a:r>
              <a:rPr lang="en-US" baseline="-25000" dirty="0"/>
              <a:t>2</a:t>
            </a:r>
          </a:p>
          <a:p>
            <a:r>
              <a:rPr lang="en-US" dirty="0"/>
              <a:t>Eigen values? – called principle stresses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6,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57950" y="2959100"/>
          <a:ext cx="742950" cy="342900"/>
        </p:xfrm>
        <a:graphic>
          <a:graphicData uri="http://schemas.openxmlformats.org/presentationml/2006/ole">
            <p:oleObj spid="_x0000_s18434" name="Equation" r:id="rId3" imgW="495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1192</TotalTime>
  <Words>1543</Words>
  <Application>Microsoft Office PowerPoint</Application>
  <PresentationFormat>On-screen Show (4:3)</PresentationFormat>
  <Paragraphs>375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Corbel</vt:lpstr>
      <vt:lpstr>Wingdings</vt:lpstr>
      <vt:lpstr>Mathematica1</vt:lpstr>
      <vt:lpstr>Times New Roman</vt:lpstr>
      <vt:lpstr>Calibri</vt:lpstr>
      <vt:lpstr>Air</vt:lpstr>
      <vt:lpstr>Equation</vt:lpstr>
      <vt:lpstr>Sand Simulation</vt:lpstr>
      <vt:lpstr>Motivation</vt:lpstr>
      <vt:lpstr>Overview</vt:lpstr>
      <vt:lpstr>Overview</vt:lpstr>
      <vt:lpstr>What are Granular Materials?</vt:lpstr>
      <vt:lpstr>What are Granular materials?</vt:lpstr>
      <vt:lpstr>Why the separate classification?</vt:lpstr>
      <vt:lpstr>Understanding the behavior - Stress</vt:lpstr>
      <vt:lpstr>Stress</vt:lpstr>
      <vt:lpstr>Understanding the behavior</vt:lpstr>
      <vt:lpstr>Yield surface</vt:lpstr>
      <vt:lpstr>So why is it difficult to simulate?</vt:lpstr>
      <vt:lpstr>Simulation</vt:lpstr>
      <vt:lpstr>Particle-Based Simulation of Granular Materials</vt:lpstr>
      <vt:lpstr>Sphere pair interaction</vt:lpstr>
      <vt:lpstr>Sphere pair interaction</vt:lpstr>
      <vt:lpstr>Solid bodies</vt:lpstr>
      <vt:lpstr>Solid bodies</vt:lpstr>
      <vt:lpstr>Efficient collision detection</vt:lpstr>
      <vt:lpstr>Advantages/Disadvantages</vt:lpstr>
      <vt:lpstr>Animating Sand as a Fluid</vt:lpstr>
      <vt:lpstr>Fluid simulation? what’s that?</vt:lpstr>
      <vt:lpstr>Extending our fluid simulator</vt:lpstr>
      <vt:lpstr>Calculating stress</vt:lpstr>
      <vt:lpstr>The algorithm in a nutshell</vt:lpstr>
      <vt:lpstr>Yield condition</vt:lpstr>
      <vt:lpstr>Rigid components</vt:lpstr>
      <vt:lpstr>Friction in fluid cells</vt:lpstr>
      <vt:lpstr>Representation</vt:lpstr>
      <vt:lpstr>Advantages/Disadvantages</vt:lpstr>
      <vt:lpstr>Overview</vt:lpstr>
      <vt:lpstr>Proposed Model</vt:lpstr>
      <vt:lpstr>Proposed Model</vt:lpstr>
      <vt:lpstr>Problems</vt:lpstr>
      <vt:lpstr>Overview</vt:lpstr>
      <vt:lpstr>Actual progress</vt:lpstr>
      <vt:lpstr>Actual progress</vt:lpstr>
      <vt:lpstr>Implementation</vt:lpstr>
      <vt:lpstr>Actual progress</vt:lpstr>
      <vt:lpstr>Pluses/Minuses?</vt:lpstr>
      <vt:lpstr>Future work</vt:lpstr>
      <vt:lpstr>References</vt:lpstr>
      <vt:lpstr>References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Granular Materials</dc:title>
  <dc:creator>Abhinav Golas</dc:creator>
  <cp:lastModifiedBy>Abhinav Golas</cp:lastModifiedBy>
  <cp:revision>92</cp:revision>
  <dcterms:created xsi:type="dcterms:W3CDTF">2009-04-17T20:18:14Z</dcterms:created>
  <dcterms:modified xsi:type="dcterms:W3CDTF">2009-05-06T17:55:07Z</dcterms:modified>
</cp:coreProperties>
</file>