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embeddings/oleObject1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0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3.xml" ContentType="application/vnd.openxmlformats-officedocument.presentationml.notesSlide+xml"/>
  <Override PartName="/ppt/embeddings/oleObject25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26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37" d="100"/>
          <a:sy n="37" d="100"/>
        </p:scale>
        <p:origin x="-608" y="-104"/>
      </p:cViewPr>
      <p:guideLst>
        <p:guide orient="horz" pos="2007"/>
        <p:guide pos="4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6A100-E998-447D-A5FD-024B40AD92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EE8E-0C86-439E-B934-201EEF14908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9C5A9-E23C-4B83-96A8-AB298EBEF10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85E2-53EB-40AD-95F5-592FD0279B9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9AA50-AA54-42BD-9CC1-15B61FBB46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C6B2A-EB0C-4C9D-8AB0-D3589F4371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2215E-D580-4DB9-A58A-6E03500B23F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9A72D-AAA5-4948-A60D-B3ACD2DFD19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8A028-3D3F-4E46-9646-C2FC3D635C9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E9094-360E-4070-8D31-CF4A6F62AEE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D353B-472E-451A-BD93-077338A2592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9860D-A2B0-4975-A461-7ED4B535E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9860D-A2B0-4975-A461-7ED4B535E7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D7A0B-9144-41CA-8EB2-FF435BE520C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2586C-FEEC-457E-9F15-4A4E4A4480E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744C-5560-4380-B9DE-3FDA02548C8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C3AA9-3C38-494A-89FD-D160CE79CAA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0E4F7-1986-4663-99EC-D83A725FD01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1E930-1374-4561-ABFD-BCF2C8E560D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40CA5-3CDD-427F-8C23-6AE255511D1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754CC-7368-4C24-AD31-1D6A0504FC8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0236B-4664-4DBF-86D0-EAAC5A64777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7AD72-ACFA-45EC-88C3-6AC52699210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011A-272D-41EE-8944-401E83A2DF5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47917-C80D-4761-BA20-3004DC268C1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8D57B-F96B-4FC1-BD3E-0D96BC76D93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3B2C2-FF0A-4627-BE77-09C530CCD89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A167-B014-45C8-8EA6-A2CCDB23BFD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6B08A-03AF-4F0D-90A4-AE25A77E66A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FD710-56E4-4B31-AB7B-757ACA098AB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54140-08E0-4822-A28A-ECB455D0724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6D400-E13D-4185-81C2-2C975D3BD5B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D1FB5-72C5-4F23-A93D-0215410E312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EB98F-0CB0-4208-804C-8C5A3D0E4C6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D92D1-2931-4665-91A9-4108B8E52C9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69D67-80E3-489B-BFF5-2A90A42960F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ECD6A-6BF3-4C24-9072-962ECBCC7EDF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DF752-8D94-4912-ADA3-B78AB02B500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FC2B-0283-4B5A-822A-EC2E48BA8A5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DC3D8-BC26-40A3-B314-2800B0B988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0BA9D-AF8C-4351-8A62-E0C1D2FB3F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319F-B880-4CC9-AA2B-71DB4646606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oleObject" Target="../embeddings/oleObject13.bin"/><Relationship Id="rId9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2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43.wmf"/><Relationship Id="rId10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://blog.flickr.net/en/2010/01/27/a-look-into-the-past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6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56.png"/><Relationship Id="rId5" Type="http://schemas.openxmlformats.org/officeDocument/2006/relationships/hyperlink" Target="http://www.cs.ubc.ca/~lowe/papers/ijcv0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cs.ubc.ca/~lowe/papers/ijcv04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hyperlink" Target="http://www.cs.ubc.ca/~lowe/papers/ijcv0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hyperlink" Target="http://www.cs.ubc.ca/~lowe/papers/ijcv04.pdf" TargetMode="External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komen-dant.livejournal.com/345684.html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www.bing.com/community/blogs/maps/archive/2010/01/12/new-bing-maps-application-streetside-photo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Frahm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Alignment as fitting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Previous lectures: fitting a model to features in one image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Alignment: fitting a model to a transformation between pairs of features (</a:t>
            </a:r>
            <a:r>
              <a:rPr lang="en-US" i="1" smtClean="0"/>
              <a:t>matches</a:t>
            </a:r>
            <a:r>
              <a:rPr lang="en-US" smtClean="0"/>
              <a:t>) in two images</a:t>
            </a:r>
          </a:p>
          <a:p>
            <a:pPr>
              <a:buFontTx/>
              <a:buChar char="•"/>
            </a:pPr>
            <a:endParaRPr lang="en-US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8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4126" name="Line 6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Oval 7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8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11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12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13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Oval 14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15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9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81700" y="5638800"/>
          <a:ext cx="232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9" name="Equation" r:id="rId6" imgW="1307880" imgH="342720" progId="Equation.3">
                  <p:embed/>
                </p:oleObj>
              </mc:Choice>
              <mc:Fallback>
                <p:oleObj name="Equation" r:id="rId6" imgW="1307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638800"/>
                        <a:ext cx="2324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</a:rPr>
              <a:t>Find model </a:t>
            </a:r>
            <a:r>
              <a:rPr lang="en-US" sz="2000" b="0" i="1">
                <a:latin typeface="Arial" pitchFamily="34" charset="0"/>
              </a:rPr>
              <a:t>M</a:t>
            </a:r>
            <a:r>
              <a:rPr lang="en-US" sz="2000" b="0">
                <a:latin typeface="Arial" pitchFamily="34" charset="0"/>
              </a:rPr>
              <a:t> that minimizes</a:t>
            </a:r>
          </a:p>
        </p:txBody>
      </p: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5764213" y="4848225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Arial" pitchFamily="34" charset="0"/>
              </a:rPr>
              <a:t>Find transformation </a:t>
            </a:r>
            <a:r>
              <a:rPr lang="en-US" sz="2000" b="0" i="1">
                <a:latin typeface="Arial" pitchFamily="34" charset="0"/>
              </a:rPr>
              <a:t>T</a:t>
            </a:r>
            <a:r>
              <a:rPr lang="en-US" sz="2000" b="0">
                <a:latin typeface="Arial" pitchFamily="34" charset="0"/>
              </a:rPr>
              <a:t> </a:t>
            </a:r>
            <a:br>
              <a:rPr lang="en-US" sz="2000" b="0">
                <a:latin typeface="Arial" pitchFamily="34" charset="0"/>
              </a:rPr>
            </a:br>
            <a:r>
              <a:rPr lang="en-US" sz="2000" b="0">
                <a:latin typeface="Arial" pitchFamily="34" charset="0"/>
              </a:rPr>
              <a:t>that minimizes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  <a:r>
              <a:rPr lang="en-US" b="0" i="1" baseline="-25000"/>
              <a:t>i</a:t>
            </a:r>
          </a:p>
        </p:txBody>
      </p:sp>
      <p:grpSp>
        <p:nvGrpSpPr>
          <p:cNvPr id="4107" name="Group 21"/>
          <p:cNvGrpSpPr>
            <a:grpSpLocks/>
          </p:cNvGrpSpPr>
          <p:nvPr/>
        </p:nvGrpSpPr>
        <p:grpSpPr bwMode="auto">
          <a:xfrm>
            <a:off x="1035050" y="4572000"/>
            <a:ext cx="4375150" cy="1981200"/>
            <a:chOff x="192" y="2880"/>
            <a:chExt cx="2756" cy="1248"/>
          </a:xfrm>
        </p:grpSpPr>
        <p:grpSp>
          <p:nvGrpSpPr>
            <p:cNvPr id="4108" name="Group 22"/>
            <p:cNvGrpSpPr>
              <a:grpSpLocks/>
            </p:cNvGrpSpPr>
            <p:nvPr/>
          </p:nvGrpSpPr>
          <p:grpSpPr bwMode="auto">
            <a:xfrm>
              <a:off x="192" y="2906"/>
              <a:ext cx="2756" cy="1222"/>
              <a:chOff x="1276" y="2666"/>
              <a:chExt cx="3284" cy="1462"/>
            </a:xfrm>
          </p:grpSpPr>
          <p:sp>
            <p:nvSpPr>
              <p:cNvPr id="4113" name="Line 23"/>
              <p:cNvSpPr>
                <a:spLocks noChangeShapeType="1"/>
              </p:cNvSpPr>
              <p:nvPr/>
            </p:nvSpPr>
            <p:spPr bwMode="auto">
              <a:xfrm flipV="1">
                <a:off x="2860" y="343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AutoShape 24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276" y="2666"/>
                <a:ext cx="1412" cy="1462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Oval 25"/>
              <p:cNvSpPr>
                <a:spLocks noChangeAspect="1" noChangeArrowheads="1"/>
              </p:cNvSpPr>
              <p:nvPr/>
            </p:nvSpPr>
            <p:spPr bwMode="auto">
              <a:xfrm>
                <a:off x="1941" y="283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Oval 26"/>
              <p:cNvSpPr>
                <a:spLocks noChangeAspect="1" noChangeArrowheads="1"/>
              </p:cNvSpPr>
              <p:nvPr/>
            </p:nvSpPr>
            <p:spPr bwMode="auto">
              <a:xfrm>
                <a:off x="2325" y="3866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Oval 27"/>
              <p:cNvSpPr>
                <a:spLocks noChangeAspect="1" noChangeArrowheads="1"/>
              </p:cNvSpPr>
              <p:nvPr/>
            </p:nvSpPr>
            <p:spPr bwMode="auto">
              <a:xfrm>
                <a:off x="1872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Oval 28"/>
              <p:cNvSpPr>
                <a:spLocks noChangeAspect="1" noChangeArrowheads="1"/>
              </p:cNvSpPr>
              <p:nvPr/>
            </p:nvSpPr>
            <p:spPr bwMode="auto">
              <a:xfrm>
                <a:off x="1413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Oval 29"/>
              <p:cNvSpPr>
                <a:spLocks noChangeAspect="1" noChangeArrowheads="1"/>
              </p:cNvSpPr>
              <p:nvPr/>
            </p:nvSpPr>
            <p:spPr bwMode="auto">
              <a:xfrm>
                <a:off x="2256" y="316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AutoShape 30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 rot="1247942">
                <a:off x="3628" y="2954"/>
                <a:ext cx="932" cy="1126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Oval 31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Oval 32"/>
              <p:cNvSpPr>
                <a:spLocks noChangeAspect="1" noChangeArrowheads="1"/>
              </p:cNvSpPr>
              <p:nvPr/>
            </p:nvSpPr>
            <p:spPr bwMode="auto">
              <a:xfrm>
                <a:off x="4176" y="3887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Oval 33"/>
              <p:cNvSpPr>
                <a:spLocks noChangeAspect="1" noChangeArrowheads="1"/>
              </p:cNvSpPr>
              <p:nvPr/>
            </p:nvSpPr>
            <p:spPr bwMode="auto">
              <a:xfrm>
                <a:off x="3936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Oval 34"/>
              <p:cNvSpPr>
                <a:spLocks noChangeAspect="1" noChangeArrowheads="1"/>
              </p:cNvSpPr>
              <p:nvPr/>
            </p:nvSpPr>
            <p:spPr bwMode="auto">
              <a:xfrm>
                <a:off x="3744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Oval 35"/>
              <p:cNvSpPr>
                <a:spLocks noChangeAspect="1" noChangeArrowheads="1"/>
              </p:cNvSpPr>
              <p:nvPr/>
            </p:nvSpPr>
            <p:spPr bwMode="auto">
              <a:xfrm>
                <a:off x="4293" y="340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9" name="Text Box 36"/>
            <p:cNvSpPr txBox="1">
              <a:spLocks noChangeArrowheads="1"/>
            </p:cNvSpPr>
            <p:nvPr/>
          </p:nvSpPr>
          <p:spPr bwMode="auto">
            <a:xfrm>
              <a:off x="1649" y="32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i="1"/>
                <a:t>T</a:t>
              </a:r>
            </a:p>
          </p:txBody>
        </p:sp>
        <p:sp>
          <p:nvSpPr>
            <p:cNvPr id="4110" name="Text Box 37"/>
            <p:cNvSpPr txBox="1">
              <a:spLocks noChangeArrowheads="1"/>
            </p:cNvSpPr>
            <p:nvPr/>
          </p:nvSpPr>
          <p:spPr bwMode="auto">
            <a:xfrm>
              <a:off x="480" y="288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i="1"/>
                <a:t>x</a:t>
              </a:r>
              <a:r>
                <a:rPr lang="en-US" b="0" i="1" baseline="-25000"/>
                <a:t>i</a:t>
              </a:r>
            </a:p>
          </p:txBody>
        </p:sp>
        <p:sp>
          <p:nvSpPr>
            <p:cNvPr id="4111" name="Text Box 38"/>
            <p:cNvSpPr txBox="1">
              <a:spLocks noChangeArrowheads="1"/>
            </p:cNvSpPr>
            <p:nvPr/>
          </p:nvSpPr>
          <p:spPr bwMode="auto">
            <a:xfrm>
              <a:off x="2448" y="307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i="1"/>
                <a:t>x</a:t>
              </a:r>
              <a:r>
                <a:rPr lang="en-US" b="0" i="1" baseline="-25000"/>
                <a:t>i</a:t>
              </a:r>
            </a:p>
          </p:txBody>
        </p:sp>
        <p:sp>
          <p:nvSpPr>
            <p:cNvPr id="4112" name="Text Box 39"/>
            <p:cNvSpPr txBox="1">
              <a:spLocks noChangeArrowheads="1"/>
            </p:cNvSpPr>
            <p:nvPr/>
          </p:nvSpPr>
          <p:spPr bwMode="auto">
            <a:xfrm>
              <a:off x="2532" y="3081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cs typeface="Times New Roman" pitchFamily="18" charset="0"/>
                </a:rPr>
                <a:t>'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transformation models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Similarity</a:t>
            </a:r>
            <a:br>
              <a:rPr lang="en-US" smtClean="0"/>
            </a:br>
            <a:r>
              <a:rPr lang="en-US" smtClean="0"/>
              <a:t>(translation, </a:t>
            </a:r>
            <a:br>
              <a:rPr lang="en-US" smtClean="0"/>
            </a:br>
            <a:r>
              <a:rPr lang="en-US" smtClean="0"/>
              <a:t>scale, rotation)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Affine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Projective</a:t>
            </a:r>
            <a:br>
              <a:rPr lang="en-US" smtClean="0"/>
            </a:br>
            <a:r>
              <a:rPr lang="en-US" smtClean="0"/>
              <a:t>(homography)</a:t>
            </a:r>
            <a:br>
              <a:rPr lang="en-US" smtClean="0"/>
            </a:br>
            <a:endParaRPr lang="en-US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utoShape 19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20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>
              <a:gd name="T0" fmla="*/ 0 w 576"/>
              <a:gd name="T1" fmla="*/ 2147483647 h 432"/>
              <a:gd name="T2" fmla="*/ 2147483647 w 576"/>
              <a:gd name="T3" fmla="*/ 2147483647 h 432"/>
              <a:gd name="T4" fmla="*/ 2147483647 w 576"/>
              <a:gd name="T5" fmla="*/ 0 h 432"/>
              <a:gd name="T6" fmla="*/ 2147483647 w 576"/>
              <a:gd name="T7" fmla="*/ 2147483647 h 432"/>
              <a:gd name="T8" fmla="*/ 0 w 576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432"/>
              <a:gd name="T17" fmla="*/ 576 w 576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6667"/>
          </a:xfrm>
        </p:spPr>
        <p:txBody>
          <a:bodyPr/>
          <a:lstStyle/>
          <a:p>
            <a:r>
              <a:rPr lang="en-US" sz="4000" dirty="0" smtClean="0"/>
              <a:t>Let’s start with affine transformations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 smtClean="0"/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 smtClean="0"/>
              <a:t>Can be used to initialize fitting for more complex models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84325" y="3276600"/>
          <a:ext cx="28019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2" name="Image" r:id="rId4" imgW="5574603" imgH="5079365" progId="Photoshop.Image.10">
                  <p:embed/>
                </p:oleObj>
              </mc:Choice>
              <mc:Fallback>
                <p:oleObj name="Image" r:id="rId4" imgW="5574603" imgH="507936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276600"/>
                        <a:ext cx="28019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08525" y="3276600"/>
          <a:ext cx="3063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3" name="Image" r:id="rId6" imgW="6095238" imgH="5079365" progId="Photoshop.Image.10">
                  <p:embed/>
                </p:oleObj>
              </mc:Choice>
              <mc:Fallback>
                <p:oleObj name="Image" r:id="rId6" imgW="6095238" imgH="507936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276600"/>
                        <a:ext cx="3063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Parallelogram 5"/>
          <p:cNvSpPr>
            <a:spLocks noChangeArrowheads="1"/>
          </p:cNvSpPr>
          <p:nvPr/>
        </p:nvSpPr>
        <p:spPr bwMode="auto">
          <a:xfrm rot="9408807">
            <a:off x="2508250" y="3779838"/>
            <a:ext cx="1631950" cy="814387"/>
          </a:xfrm>
          <a:prstGeom prst="parallelogram">
            <a:avLst>
              <a:gd name="adj" fmla="val 4672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Parallelogram 6"/>
          <p:cNvSpPr>
            <a:spLocks noChangeArrowheads="1"/>
          </p:cNvSpPr>
          <p:nvPr/>
        </p:nvSpPr>
        <p:spPr bwMode="auto">
          <a:xfrm rot="11858570" flipH="1">
            <a:off x="5313363" y="3887788"/>
            <a:ext cx="1633537" cy="836612"/>
          </a:xfrm>
          <a:prstGeom prst="parallelogram">
            <a:avLst>
              <a:gd name="adj" fmla="val 29975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Assume we know the correspondences, how do we get the transformation?</a:t>
            </a: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0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53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6160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3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3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2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3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3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9401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Linear system with six unknowns</a:t>
            </a:r>
          </a:p>
          <a:p>
            <a:pPr>
              <a:buFontTx/>
              <a:buChar char="•"/>
            </a:pPr>
            <a:r>
              <a:rPr lang="en-US" smtClean="0"/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8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Fitting a plane projective transformation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smtClean="0"/>
              <a:t>Homography:</a:t>
            </a:r>
            <a:r>
              <a:rPr lang="en-US" smtClean="0"/>
              <a:t> plane projective transformation (transformation taking a quad to another arbitrary quad)</a:t>
            </a:r>
          </a:p>
        </p:txBody>
      </p:sp>
      <p:grpSp>
        <p:nvGrpSpPr>
          <p:cNvPr id="61444" name="Group 8"/>
          <p:cNvGrpSpPr>
            <a:grpSpLocks/>
          </p:cNvGrpSpPr>
          <p:nvPr/>
        </p:nvGrpSpPr>
        <p:grpSpPr bwMode="auto">
          <a:xfrm>
            <a:off x="2057400" y="2870200"/>
            <a:ext cx="5257800" cy="1778000"/>
            <a:chOff x="2160" y="2208"/>
            <a:chExt cx="1296" cy="432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2544" y="2352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2880" y="2208"/>
              <a:ext cx="576" cy="432"/>
            </a:xfrm>
            <a:custGeom>
              <a:avLst/>
              <a:gdLst>
                <a:gd name="T0" fmla="*/ 0 w 576"/>
                <a:gd name="T1" fmla="*/ 384 h 432"/>
                <a:gd name="T2" fmla="*/ 96 w 576"/>
                <a:gd name="T3" fmla="*/ 96 h 432"/>
                <a:gd name="T4" fmla="*/ 528 w 576"/>
                <a:gd name="T5" fmla="*/ 0 h 432"/>
                <a:gd name="T6" fmla="*/ 576 w 576"/>
                <a:gd name="T7" fmla="*/ 432 h 432"/>
                <a:gd name="T8" fmla="*/ 0 w 576"/>
                <a:gd name="T9" fmla="*/ 38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432"/>
                <a:gd name="T17" fmla="*/ 576 w 576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432">
                  <a:moveTo>
                    <a:pt x="0" y="384"/>
                  </a:moveTo>
                  <a:lnTo>
                    <a:pt x="96" y="96"/>
                  </a:lnTo>
                  <a:lnTo>
                    <a:pt x="528" y="0"/>
                  </a:lnTo>
                  <a:lnTo>
                    <a:pt x="576" y="43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Homography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36" y="858913"/>
            <a:ext cx="8229600" cy="5008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transformation between two views of a planar surface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The transformation between images from two cameras that share the same center</a:t>
            </a:r>
          </a:p>
        </p:txBody>
      </p:sp>
      <p:grpSp>
        <p:nvGrpSpPr>
          <p:cNvPr id="62468" name="Group 8"/>
          <p:cNvGrpSpPr>
            <a:grpSpLocks/>
          </p:cNvGrpSpPr>
          <p:nvPr/>
        </p:nvGrpSpPr>
        <p:grpSpPr bwMode="auto">
          <a:xfrm>
            <a:off x="1828800" y="4724400"/>
            <a:ext cx="5486400" cy="1981200"/>
            <a:chOff x="288" y="2160"/>
            <a:chExt cx="5192" cy="1901"/>
          </a:xfrm>
        </p:grpSpPr>
        <p:pic>
          <p:nvPicPr>
            <p:cNvPr id="62471" name="Picture 5" descr="fig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160"/>
              <a:ext cx="2508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6" descr="fig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2" y="2160"/>
              <a:ext cx="2508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69" name="Picture 9" descr="graffit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39900"/>
            <a:ext cx="2492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0" descr="graffit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1739900"/>
            <a:ext cx="2492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4965700"/>
            <a:ext cx="4972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fig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75" y="1027113"/>
            <a:ext cx="2552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fi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3405188"/>
            <a:ext cx="174466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fi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5675" y="2809875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 descr="fig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5925" y="2171700"/>
            <a:ext cx="1571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fig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2652713"/>
            <a:ext cx="163353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9" descr="fig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3238" y="2540000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0" descr="fig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22925" y="3241675"/>
            <a:ext cx="150971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1" descr="fig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2244725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2" descr="fig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1304925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Application: Panorama stitching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9782" y="6550223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Hartley &amp; </a:t>
            </a:r>
            <a:r>
              <a:rPr lang="en-US" sz="1400" b="0" dirty="0" err="1" smtClean="0"/>
              <a:t>Zisserman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 homography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Recall: homogeneous coordinates</a:t>
            </a: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homogeneous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0" dirty="0"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64517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 dirty="0">
                <a:latin typeface="Arial" pitchFamily="34" charset="0"/>
                <a:cs typeface="Arial" pitchFamily="34" charset="0"/>
              </a:rPr>
              <a:t>from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homogeneous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0" dirty="0"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 homography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Recall: homogeneous coordinates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Equation for homography: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1229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>
                <a:latin typeface="Arial" pitchFamily="34" charset="0"/>
                <a:cs typeface="Arial" pitchFamily="34" charset="0"/>
              </a:rPr>
              <a:t>from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graphicFrame>
        <p:nvGraphicFramePr>
          <p:cNvPr id="12290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4597400"/>
          <a:ext cx="432911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2" name="Equation" r:id="rId8" imgW="1726920" imgH="711000" progId="Equation.3">
                  <p:embed/>
                </p:oleObj>
              </mc:Choice>
              <mc:Fallback>
                <p:oleObj name="Equation" r:id="rId8" imgW="1726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97400"/>
                        <a:ext cx="4329113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86750" cy="838200"/>
          </a:xfrm>
        </p:spPr>
        <p:txBody>
          <a:bodyPr/>
          <a:lstStyle/>
          <a:p>
            <a:r>
              <a:rPr lang="en-US" smtClean="0"/>
              <a:t>Image alignment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28011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 homography</a:t>
            </a:r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Equation for homography:</a:t>
            </a:r>
          </a:p>
        </p:txBody>
      </p:sp>
      <p:graphicFrame>
        <p:nvGraphicFramePr>
          <p:cNvPr id="908295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72200" y="1524000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4" name="Equation" r:id="rId4" imgW="698400" imgH="228600" progId="Equation.3">
                  <p:embed/>
                </p:oleObj>
              </mc:Choice>
              <mc:Fallback>
                <p:oleObj name="Equation" r:id="rId4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28763" y="1446213"/>
          <a:ext cx="3905250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5" name="Equation" r:id="rId6" imgW="1765080" imgH="711000" progId="Equation.3">
                  <p:embed/>
                </p:oleObj>
              </mc:Choice>
              <mc:Fallback>
                <p:oleObj name="Equation" r:id="rId6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446213"/>
                        <a:ext cx="3905250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297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019800" y="2255838"/>
          <a:ext cx="205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6" name="Equation" r:id="rId8" imgW="787320" imgH="228600" progId="Equation.3">
                  <p:embed/>
                </p:oleObj>
              </mc:Choice>
              <mc:Fallback>
                <p:oleObj name="Equation" r:id="rId8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55838"/>
                        <a:ext cx="205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299" name="Object 11"/>
          <p:cNvGraphicFramePr>
            <a:graphicFrameLocks noChangeAspect="1"/>
          </p:cNvGraphicFramePr>
          <p:nvPr/>
        </p:nvGraphicFramePr>
        <p:xfrm>
          <a:off x="1757363" y="3170238"/>
          <a:ext cx="4795837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7" name="Equation" r:id="rId10" imgW="2082600" imgH="736560" progId="Equation.3">
                  <p:embed/>
                </p:oleObj>
              </mc:Choice>
              <mc:Fallback>
                <p:oleObj name="Equation" r:id="rId10" imgW="2082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170238"/>
                        <a:ext cx="4795837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300" name="Object 12"/>
          <p:cNvGraphicFramePr>
            <a:graphicFrameLocks noChangeAspect="1"/>
          </p:cNvGraphicFramePr>
          <p:nvPr/>
        </p:nvGraphicFramePr>
        <p:xfrm>
          <a:off x="1757363" y="5010150"/>
          <a:ext cx="4583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8" name="Equation" r:id="rId12" imgW="2095200" imgH="736560" progId="Equation.3">
                  <p:embed/>
                </p:oleObj>
              </mc:Choice>
              <mc:Fallback>
                <p:oleObj name="Equation" r:id="rId12" imgW="2095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5010150"/>
                        <a:ext cx="45831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302" name="Text Box 14"/>
          <p:cNvSpPr txBox="1">
            <a:spLocks noChangeArrowheads="1"/>
          </p:cNvSpPr>
          <p:nvPr/>
        </p:nvSpPr>
        <p:spPr bwMode="auto">
          <a:xfrm>
            <a:off x="6553200" y="54864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3 equations, only 2 linearly 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independent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linear transform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706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H has 8 degrees of freedom (9 parameters, but scale is arbitrary)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One match gives us two linearly independent equations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Four matches needed for a minimal solution (null space of 8x9 matrix)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More than four: homogeneous least squares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914400" y="914400"/>
          <a:ext cx="43434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2" name="Equation" r:id="rId4" imgW="1739880" imgH="1168200" progId="Equation.3">
                  <p:embed/>
                </p:oleObj>
              </mc:Choice>
              <mc:Fallback>
                <p:oleObj name="Equation" r:id="rId4" imgW="17398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4343400" cy="293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389688" y="2105025"/>
          <a:ext cx="12239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3" name="Equation" r:id="rId6" imgW="495000" imgH="203040" progId="Equation.3">
                  <p:embed/>
                </p:oleObj>
              </mc:Choice>
              <mc:Fallback>
                <p:oleObj name="Equation" r:id="rId6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2105025"/>
                        <a:ext cx="12239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 far, we’ve assumed that we are given a set of “ground-truth” correspondences between the two images we want to align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we don’t know the correspondences?</a:t>
            </a:r>
            <a:endParaRPr lang="en-US" dirty="0"/>
          </a:p>
        </p:txBody>
      </p:sp>
      <p:graphicFrame>
        <p:nvGraphicFramePr>
          <p:cNvPr id="4" name="Object 33"/>
          <p:cNvGraphicFramePr>
            <a:graphicFrameLocks noChangeAspect="1"/>
          </p:cNvGraphicFramePr>
          <p:nvPr/>
        </p:nvGraphicFramePr>
        <p:xfrm>
          <a:off x="5795092" y="3540125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6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092" y="3540125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4347292" y="4495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832692" y="3276600"/>
            <a:ext cx="2241550" cy="2320925"/>
            <a:chOff x="3052" y="698"/>
            <a:chExt cx="1412" cy="1462"/>
          </a:xfrm>
        </p:grpSpPr>
        <p:sp>
          <p:nvSpPr>
            <p:cNvPr id="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566492" y="3540125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7"/>
          <p:cNvSpPr>
            <a:spLocks noChangeAspect="1" noChangeArrowheads="1"/>
          </p:cNvSpPr>
          <p:nvPr/>
        </p:nvSpPr>
        <p:spPr bwMode="auto">
          <a:xfrm>
            <a:off x="6438030" y="387826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spect="1" noChangeArrowheads="1"/>
          </p:cNvSpPr>
          <p:nvPr/>
        </p:nvSpPr>
        <p:spPr bwMode="auto">
          <a:xfrm>
            <a:off x="6436442" y="5021263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9"/>
          <p:cNvSpPr>
            <a:spLocks noChangeAspect="1" noChangeArrowheads="1"/>
          </p:cNvSpPr>
          <p:nvPr/>
        </p:nvSpPr>
        <p:spPr bwMode="auto">
          <a:xfrm>
            <a:off x="6055442" y="459898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0"/>
          <p:cNvSpPr>
            <a:spLocks noChangeAspect="1" noChangeArrowheads="1"/>
          </p:cNvSpPr>
          <p:nvPr/>
        </p:nvSpPr>
        <p:spPr bwMode="auto">
          <a:xfrm>
            <a:off x="5750642" y="4184650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1"/>
          <p:cNvSpPr>
            <a:spLocks noChangeAspect="1" noChangeArrowheads="1"/>
          </p:cNvSpPr>
          <p:nvPr/>
        </p:nvSpPr>
        <p:spPr bwMode="auto">
          <a:xfrm>
            <a:off x="6622180" y="4260850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35"/>
          <p:cNvGraphicFramePr>
            <a:graphicFrameLocks noChangeAspect="1"/>
          </p:cNvGraphicFramePr>
          <p:nvPr/>
        </p:nvGraphicFramePr>
        <p:xfrm>
          <a:off x="2137492" y="3311525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7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492" y="3311525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 far, we’ve assumed that we are given a set of “ground-truth” correspondences between the two images we want to align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we don’t know the correspondences?</a:t>
            </a:r>
            <a:endParaRPr lang="en-US" dirty="0"/>
          </a:p>
        </p:txBody>
      </p:sp>
      <p:pic>
        <p:nvPicPr>
          <p:cNvPr id="20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3429000" cy="24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52800"/>
            <a:ext cx="3429000" cy="24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eft-Right Arrow 21"/>
          <p:cNvSpPr/>
          <p:nvPr/>
        </p:nvSpPr>
        <p:spPr bwMode="auto">
          <a:xfrm>
            <a:off x="4038600" y="4495800"/>
            <a:ext cx="1143000" cy="53340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7412" y="3632537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pic>
        <p:nvPicPr>
          <p:cNvPr id="23555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</a:t>
            </a:r>
            <a:endParaRPr lang="en-US" smtClean="0"/>
          </a:p>
          <a:p>
            <a:pPr marL="457200" indent="-457200">
              <a:buFontTx/>
              <a:buChar char="•"/>
            </a:pPr>
            <a:endParaRPr lang="en-US" smtClean="0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</a:t>
            </a:r>
            <a:endParaRPr lang="en-US" smtClean="0"/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</a:t>
            </a:r>
            <a:endParaRPr lang="en-US" smtClean="0"/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pic>
        <p:nvPicPr>
          <p:cNvPr id="28676" name="Picture 23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 t="12801"/>
          <a:stretch>
            <a:fillRect/>
          </a:stretch>
        </p:blipFill>
        <p:spPr bwMode="auto">
          <a:xfrm>
            <a:off x="533400" y="3805238"/>
            <a:ext cx="38862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look into the past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3775"/>
            <a:ext cx="38862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3175"/>
            <a:ext cx="3886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9638" y="993775"/>
            <a:ext cx="38862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6400800"/>
            <a:ext cx="838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  <a:hlinkClick r:id="rId7"/>
              </a:rPr>
              <a:t>http://blog.flickr.net/en/2010/01/27/a-look-into-the-past/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Generating putative correspondences</a:t>
            </a:r>
          </a:p>
        </p:txBody>
      </p:sp>
      <p:pic>
        <p:nvPicPr>
          <p:cNvPr id="29699" name="Picture 34" descr="vangog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219200"/>
            <a:ext cx="29257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35"/>
          <p:cNvGrpSpPr>
            <a:grpSpLocks noChangeAspect="1"/>
          </p:cNvGrpSpPr>
          <p:nvPr/>
        </p:nvGrpSpPr>
        <p:grpSpPr bwMode="auto">
          <a:xfrm>
            <a:off x="1271588" y="2786063"/>
            <a:ext cx="201612" cy="227012"/>
            <a:chOff x="1824" y="1728"/>
            <a:chExt cx="1392" cy="1392"/>
          </a:xfrm>
        </p:grpSpPr>
        <p:sp>
          <p:nvSpPr>
            <p:cNvPr id="29750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51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1" name="Group 38"/>
          <p:cNvGrpSpPr>
            <a:grpSpLocks noChangeAspect="1"/>
          </p:cNvGrpSpPr>
          <p:nvPr/>
        </p:nvGrpSpPr>
        <p:grpSpPr bwMode="auto">
          <a:xfrm>
            <a:off x="2389188" y="2905125"/>
            <a:ext cx="201612" cy="228600"/>
            <a:chOff x="1824" y="1728"/>
            <a:chExt cx="1392" cy="1392"/>
          </a:xfrm>
        </p:grpSpPr>
        <p:sp>
          <p:nvSpPr>
            <p:cNvPr id="29748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9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2" name="Group 41"/>
          <p:cNvGrpSpPr>
            <a:grpSpLocks noChangeAspect="1"/>
          </p:cNvGrpSpPr>
          <p:nvPr/>
        </p:nvGrpSpPr>
        <p:grpSpPr bwMode="auto">
          <a:xfrm>
            <a:off x="1941513" y="2479675"/>
            <a:ext cx="203200" cy="227013"/>
            <a:chOff x="1824" y="1728"/>
            <a:chExt cx="1392" cy="1392"/>
          </a:xfrm>
        </p:grpSpPr>
        <p:sp>
          <p:nvSpPr>
            <p:cNvPr id="29746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7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3" name="Group 44"/>
          <p:cNvGrpSpPr>
            <a:grpSpLocks noChangeAspect="1"/>
          </p:cNvGrpSpPr>
          <p:nvPr/>
        </p:nvGrpSpPr>
        <p:grpSpPr bwMode="auto">
          <a:xfrm>
            <a:off x="1485900" y="2157413"/>
            <a:ext cx="203200" cy="228600"/>
            <a:chOff x="1824" y="1728"/>
            <a:chExt cx="1392" cy="1392"/>
          </a:xfrm>
        </p:grpSpPr>
        <p:sp>
          <p:nvSpPr>
            <p:cNvPr id="29744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4" name="Group 47"/>
          <p:cNvGrpSpPr>
            <a:grpSpLocks noChangeAspect="1"/>
          </p:cNvGrpSpPr>
          <p:nvPr/>
        </p:nvGrpSpPr>
        <p:grpSpPr bwMode="auto">
          <a:xfrm>
            <a:off x="2984500" y="2870200"/>
            <a:ext cx="201613" cy="227013"/>
            <a:chOff x="1824" y="1728"/>
            <a:chExt cx="1392" cy="1392"/>
          </a:xfrm>
        </p:grpSpPr>
        <p:sp>
          <p:nvSpPr>
            <p:cNvPr id="29742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3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5" name="Group 50"/>
          <p:cNvGrpSpPr>
            <a:grpSpLocks noChangeAspect="1"/>
          </p:cNvGrpSpPr>
          <p:nvPr/>
        </p:nvGrpSpPr>
        <p:grpSpPr bwMode="auto">
          <a:xfrm>
            <a:off x="2798763" y="1766888"/>
            <a:ext cx="201612" cy="227012"/>
            <a:chOff x="1824" y="1728"/>
            <a:chExt cx="1392" cy="1392"/>
          </a:xfrm>
        </p:grpSpPr>
        <p:sp>
          <p:nvSpPr>
            <p:cNvPr id="29740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1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6" name="Group 53"/>
          <p:cNvGrpSpPr>
            <a:grpSpLocks noChangeAspect="1"/>
          </p:cNvGrpSpPr>
          <p:nvPr/>
        </p:nvGrpSpPr>
        <p:grpSpPr bwMode="auto">
          <a:xfrm>
            <a:off x="3124200" y="2206625"/>
            <a:ext cx="201613" cy="230188"/>
            <a:chOff x="1824" y="1728"/>
            <a:chExt cx="1392" cy="1392"/>
          </a:xfrm>
        </p:grpSpPr>
        <p:sp>
          <p:nvSpPr>
            <p:cNvPr id="29738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9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7" name="Group 56"/>
          <p:cNvGrpSpPr>
            <a:grpSpLocks noChangeAspect="1"/>
          </p:cNvGrpSpPr>
          <p:nvPr/>
        </p:nvGrpSpPr>
        <p:grpSpPr bwMode="auto">
          <a:xfrm>
            <a:off x="1844675" y="3054350"/>
            <a:ext cx="203200" cy="227013"/>
            <a:chOff x="1824" y="1728"/>
            <a:chExt cx="1392" cy="1392"/>
          </a:xfrm>
        </p:grpSpPr>
        <p:sp>
          <p:nvSpPr>
            <p:cNvPr id="29736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7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8" name="Group 59"/>
          <p:cNvGrpSpPr>
            <a:grpSpLocks noChangeAspect="1"/>
          </p:cNvGrpSpPr>
          <p:nvPr/>
        </p:nvGrpSpPr>
        <p:grpSpPr bwMode="auto">
          <a:xfrm>
            <a:off x="2352675" y="2147888"/>
            <a:ext cx="203200" cy="228600"/>
            <a:chOff x="1824" y="1728"/>
            <a:chExt cx="1392" cy="1392"/>
          </a:xfrm>
        </p:grpSpPr>
        <p:sp>
          <p:nvSpPr>
            <p:cNvPr id="29734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5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9709" name="Picture 63" descr="v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23963"/>
            <a:ext cx="29273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0" name="Group 64"/>
          <p:cNvGrpSpPr>
            <a:grpSpLocks noChangeAspect="1"/>
          </p:cNvGrpSpPr>
          <p:nvPr/>
        </p:nvGrpSpPr>
        <p:grpSpPr bwMode="auto">
          <a:xfrm>
            <a:off x="6629400" y="1870075"/>
            <a:ext cx="201613" cy="228600"/>
            <a:chOff x="1824" y="1728"/>
            <a:chExt cx="1392" cy="1392"/>
          </a:xfrm>
        </p:grpSpPr>
        <p:sp>
          <p:nvSpPr>
            <p:cNvPr id="29732" name="Line 6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3" name="Line 6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1" name="Group 67"/>
          <p:cNvGrpSpPr>
            <a:grpSpLocks noChangeAspect="1"/>
          </p:cNvGrpSpPr>
          <p:nvPr/>
        </p:nvGrpSpPr>
        <p:grpSpPr bwMode="auto">
          <a:xfrm>
            <a:off x="7072313" y="1592263"/>
            <a:ext cx="201612" cy="230187"/>
            <a:chOff x="1824" y="1728"/>
            <a:chExt cx="1392" cy="1392"/>
          </a:xfrm>
        </p:grpSpPr>
        <p:sp>
          <p:nvSpPr>
            <p:cNvPr id="29730" name="Line 6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1" name="Line 6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2" name="Group 70"/>
          <p:cNvGrpSpPr>
            <a:grpSpLocks noChangeAspect="1"/>
          </p:cNvGrpSpPr>
          <p:nvPr/>
        </p:nvGrpSpPr>
        <p:grpSpPr bwMode="auto">
          <a:xfrm>
            <a:off x="7615238" y="1947863"/>
            <a:ext cx="201612" cy="230187"/>
            <a:chOff x="1824" y="1728"/>
            <a:chExt cx="1392" cy="1392"/>
          </a:xfrm>
        </p:grpSpPr>
        <p:sp>
          <p:nvSpPr>
            <p:cNvPr id="29728" name="Line 7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9" name="Line 7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3" name="Group 73"/>
          <p:cNvGrpSpPr>
            <a:grpSpLocks noChangeAspect="1"/>
          </p:cNvGrpSpPr>
          <p:nvPr/>
        </p:nvGrpSpPr>
        <p:grpSpPr bwMode="auto">
          <a:xfrm>
            <a:off x="6848475" y="2457450"/>
            <a:ext cx="201613" cy="230188"/>
            <a:chOff x="1824" y="1728"/>
            <a:chExt cx="1392" cy="1392"/>
          </a:xfrm>
        </p:grpSpPr>
        <p:sp>
          <p:nvSpPr>
            <p:cNvPr id="29726" name="Line 7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7" name="Line 7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4" name="Group 76"/>
          <p:cNvGrpSpPr>
            <a:grpSpLocks noChangeAspect="1"/>
          </p:cNvGrpSpPr>
          <p:nvPr/>
        </p:nvGrpSpPr>
        <p:grpSpPr bwMode="auto">
          <a:xfrm>
            <a:off x="7085013" y="2878138"/>
            <a:ext cx="201612" cy="228600"/>
            <a:chOff x="1824" y="1728"/>
            <a:chExt cx="1392" cy="1392"/>
          </a:xfrm>
        </p:grpSpPr>
        <p:sp>
          <p:nvSpPr>
            <p:cNvPr id="29724" name="Line 7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5" name="Line 7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5" name="Group 79"/>
          <p:cNvGrpSpPr>
            <a:grpSpLocks noChangeAspect="1"/>
          </p:cNvGrpSpPr>
          <p:nvPr/>
        </p:nvGrpSpPr>
        <p:grpSpPr bwMode="auto">
          <a:xfrm>
            <a:off x="7480300" y="3168650"/>
            <a:ext cx="201613" cy="230188"/>
            <a:chOff x="1824" y="1728"/>
            <a:chExt cx="1392" cy="1392"/>
          </a:xfrm>
        </p:grpSpPr>
        <p:sp>
          <p:nvSpPr>
            <p:cNvPr id="29722" name="Line 8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3" name="Line 8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6" name="Group 82"/>
          <p:cNvGrpSpPr>
            <a:grpSpLocks noChangeAspect="1"/>
          </p:cNvGrpSpPr>
          <p:nvPr/>
        </p:nvGrpSpPr>
        <p:grpSpPr bwMode="auto">
          <a:xfrm>
            <a:off x="7529513" y="2633663"/>
            <a:ext cx="201612" cy="228600"/>
            <a:chOff x="1824" y="1728"/>
            <a:chExt cx="1392" cy="1392"/>
          </a:xfrm>
        </p:grpSpPr>
        <p:sp>
          <p:nvSpPr>
            <p:cNvPr id="29720" name="Line 83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1" name="Line 84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71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  <p:sp>
        <p:nvSpPr>
          <p:cNvPr id="29719" name="Rectangle 10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Generating putative correspondences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Need to compare </a:t>
            </a:r>
            <a:r>
              <a:rPr lang="en-US" i="1" smtClean="0"/>
              <a:t>feature descriptors</a:t>
            </a:r>
            <a:r>
              <a:rPr lang="en-US" smtClean="0"/>
              <a:t> of local patches surrounding interest points</a:t>
            </a:r>
            <a:endParaRPr lang="en-US" i="1" smtClean="0"/>
          </a:p>
        </p:txBody>
      </p:sp>
      <p:pic>
        <p:nvPicPr>
          <p:cNvPr id="30724" name="Picture 4" descr="vangog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219200"/>
            <a:ext cx="29257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5"/>
          <p:cNvGrpSpPr>
            <a:grpSpLocks noChangeAspect="1"/>
          </p:cNvGrpSpPr>
          <p:nvPr/>
        </p:nvGrpSpPr>
        <p:grpSpPr bwMode="auto">
          <a:xfrm>
            <a:off x="1271588" y="2786063"/>
            <a:ext cx="201612" cy="227012"/>
            <a:chOff x="1824" y="1728"/>
            <a:chExt cx="1392" cy="1392"/>
          </a:xfrm>
        </p:grpSpPr>
        <p:sp>
          <p:nvSpPr>
            <p:cNvPr id="30794" name="Line 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5" name="Line 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6" name="Group 8"/>
          <p:cNvGrpSpPr>
            <a:grpSpLocks noChangeAspect="1"/>
          </p:cNvGrpSpPr>
          <p:nvPr/>
        </p:nvGrpSpPr>
        <p:grpSpPr bwMode="auto">
          <a:xfrm>
            <a:off x="2389188" y="2905125"/>
            <a:ext cx="201612" cy="228600"/>
            <a:chOff x="1824" y="1728"/>
            <a:chExt cx="1392" cy="1392"/>
          </a:xfrm>
        </p:grpSpPr>
        <p:sp>
          <p:nvSpPr>
            <p:cNvPr id="30792" name="Line 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3" name="Line 1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7" name="Group 11"/>
          <p:cNvGrpSpPr>
            <a:grpSpLocks noChangeAspect="1"/>
          </p:cNvGrpSpPr>
          <p:nvPr/>
        </p:nvGrpSpPr>
        <p:grpSpPr bwMode="auto">
          <a:xfrm>
            <a:off x="1941513" y="2479675"/>
            <a:ext cx="203200" cy="227013"/>
            <a:chOff x="1824" y="1728"/>
            <a:chExt cx="1392" cy="1392"/>
          </a:xfrm>
        </p:grpSpPr>
        <p:sp>
          <p:nvSpPr>
            <p:cNvPr id="30790" name="Line 1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1" name="Line 1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8" name="Group 14"/>
          <p:cNvGrpSpPr>
            <a:grpSpLocks noChangeAspect="1"/>
          </p:cNvGrpSpPr>
          <p:nvPr/>
        </p:nvGrpSpPr>
        <p:grpSpPr bwMode="auto">
          <a:xfrm>
            <a:off x="1485900" y="2157413"/>
            <a:ext cx="203200" cy="228600"/>
            <a:chOff x="1824" y="1728"/>
            <a:chExt cx="1392" cy="1392"/>
          </a:xfrm>
        </p:grpSpPr>
        <p:sp>
          <p:nvSpPr>
            <p:cNvPr id="30788" name="Line 1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9" name="Line 1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9" name="Group 17"/>
          <p:cNvGrpSpPr>
            <a:grpSpLocks noChangeAspect="1"/>
          </p:cNvGrpSpPr>
          <p:nvPr/>
        </p:nvGrpSpPr>
        <p:grpSpPr bwMode="auto">
          <a:xfrm>
            <a:off x="2984500" y="2870200"/>
            <a:ext cx="201613" cy="227013"/>
            <a:chOff x="1824" y="1728"/>
            <a:chExt cx="1392" cy="1392"/>
          </a:xfrm>
        </p:grpSpPr>
        <p:sp>
          <p:nvSpPr>
            <p:cNvPr id="30786" name="Line 1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7" name="Line 1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0" name="Group 20"/>
          <p:cNvGrpSpPr>
            <a:grpSpLocks noChangeAspect="1"/>
          </p:cNvGrpSpPr>
          <p:nvPr/>
        </p:nvGrpSpPr>
        <p:grpSpPr bwMode="auto">
          <a:xfrm>
            <a:off x="2798763" y="1766888"/>
            <a:ext cx="201612" cy="227012"/>
            <a:chOff x="1824" y="1728"/>
            <a:chExt cx="1392" cy="1392"/>
          </a:xfrm>
        </p:grpSpPr>
        <p:sp>
          <p:nvSpPr>
            <p:cNvPr id="30784" name="Line 2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5" name="Line 2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1" name="Group 23"/>
          <p:cNvGrpSpPr>
            <a:grpSpLocks noChangeAspect="1"/>
          </p:cNvGrpSpPr>
          <p:nvPr/>
        </p:nvGrpSpPr>
        <p:grpSpPr bwMode="auto">
          <a:xfrm>
            <a:off x="3124200" y="2206625"/>
            <a:ext cx="201613" cy="230188"/>
            <a:chOff x="1824" y="1728"/>
            <a:chExt cx="1392" cy="1392"/>
          </a:xfrm>
        </p:grpSpPr>
        <p:sp>
          <p:nvSpPr>
            <p:cNvPr id="30782" name="Line 2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3" name="Line 2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2" name="Group 26"/>
          <p:cNvGrpSpPr>
            <a:grpSpLocks noChangeAspect="1"/>
          </p:cNvGrpSpPr>
          <p:nvPr/>
        </p:nvGrpSpPr>
        <p:grpSpPr bwMode="auto">
          <a:xfrm>
            <a:off x="1844675" y="3054350"/>
            <a:ext cx="203200" cy="227013"/>
            <a:chOff x="1824" y="1728"/>
            <a:chExt cx="1392" cy="1392"/>
          </a:xfrm>
        </p:grpSpPr>
        <p:sp>
          <p:nvSpPr>
            <p:cNvPr id="30780" name="Line 2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1" name="Line 2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3" name="Group 29"/>
          <p:cNvGrpSpPr>
            <a:grpSpLocks noChangeAspect="1"/>
          </p:cNvGrpSpPr>
          <p:nvPr/>
        </p:nvGrpSpPr>
        <p:grpSpPr bwMode="auto">
          <a:xfrm>
            <a:off x="2352675" y="2147888"/>
            <a:ext cx="203200" cy="228600"/>
            <a:chOff x="1824" y="1728"/>
            <a:chExt cx="1392" cy="1392"/>
          </a:xfrm>
        </p:grpSpPr>
        <p:sp>
          <p:nvSpPr>
            <p:cNvPr id="30778" name="Line 3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9" name="Line 3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0734" name="Picture 32" descr="v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23963"/>
            <a:ext cx="29273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5" name="Group 33"/>
          <p:cNvGrpSpPr>
            <a:grpSpLocks noChangeAspect="1"/>
          </p:cNvGrpSpPr>
          <p:nvPr/>
        </p:nvGrpSpPr>
        <p:grpSpPr bwMode="auto">
          <a:xfrm>
            <a:off x="6629400" y="1870075"/>
            <a:ext cx="201613" cy="228600"/>
            <a:chOff x="1824" y="1728"/>
            <a:chExt cx="1392" cy="1392"/>
          </a:xfrm>
        </p:grpSpPr>
        <p:sp>
          <p:nvSpPr>
            <p:cNvPr id="30776" name="Line 3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7" name="Line 3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6" name="Group 36"/>
          <p:cNvGrpSpPr>
            <a:grpSpLocks noChangeAspect="1"/>
          </p:cNvGrpSpPr>
          <p:nvPr/>
        </p:nvGrpSpPr>
        <p:grpSpPr bwMode="auto">
          <a:xfrm>
            <a:off x="7072313" y="1592263"/>
            <a:ext cx="201612" cy="230187"/>
            <a:chOff x="1824" y="1728"/>
            <a:chExt cx="1392" cy="1392"/>
          </a:xfrm>
        </p:grpSpPr>
        <p:sp>
          <p:nvSpPr>
            <p:cNvPr id="30774" name="Line 3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5" name="Line 3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7" name="Group 39"/>
          <p:cNvGrpSpPr>
            <a:grpSpLocks noChangeAspect="1"/>
          </p:cNvGrpSpPr>
          <p:nvPr/>
        </p:nvGrpSpPr>
        <p:grpSpPr bwMode="auto">
          <a:xfrm>
            <a:off x="7615238" y="1947863"/>
            <a:ext cx="201612" cy="230187"/>
            <a:chOff x="1824" y="1728"/>
            <a:chExt cx="1392" cy="1392"/>
          </a:xfrm>
        </p:grpSpPr>
        <p:sp>
          <p:nvSpPr>
            <p:cNvPr id="30772" name="Line 4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3" name="Line 4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8" name="Group 42"/>
          <p:cNvGrpSpPr>
            <a:grpSpLocks noChangeAspect="1"/>
          </p:cNvGrpSpPr>
          <p:nvPr/>
        </p:nvGrpSpPr>
        <p:grpSpPr bwMode="auto">
          <a:xfrm>
            <a:off x="6848475" y="2457450"/>
            <a:ext cx="201613" cy="230188"/>
            <a:chOff x="1824" y="1728"/>
            <a:chExt cx="1392" cy="1392"/>
          </a:xfrm>
        </p:grpSpPr>
        <p:sp>
          <p:nvSpPr>
            <p:cNvPr id="30770" name="Line 43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1" name="Line 44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9" name="Group 45"/>
          <p:cNvGrpSpPr>
            <a:grpSpLocks noChangeAspect="1"/>
          </p:cNvGrpSpPr>
          <p:nvPr/>
        </p:nvGrpSpPr>
        <p:grpSpPr bwMode="auto">
          <a:xfrm>
            <a:off x="7085013" y="2878138"/>
            <a:ext cx="201612" cy="228600"/>
            <a:chOff x="1824" y="1728"/>
            <a:chExt cx="1392" cy="1392"/>
          </a:xfrm>
        </p:grpSpPr>
        <p:sp>
          <p:nvSpPr>
            <p:cNvPr id="30768" name="Line 4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9" name="Line 4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40" name="Group 48"/>
          <p:cNvGrpSpPr>
            <a:grpSpLocks noChangeAspect="1"/>
          </p:cNvGrpSpPr>
          <p:nvPr/>
        </p:nvGrpSpPr>
        <p:grpSpPr bwMode="auto">
          <a:xfrm>
            <a:off x="7480300" y="3168650"/>
            <a:ext cx="201613" cy="230188"/>
            <a:chOff x="1824" y="1728"/>
            <a:chExt cx="1392" cy="1392"/>
          </a:xfrm>
        </p:grpSpPr>
        <p:sp>
          <p:nvSpPr>
            <p:cNvPr id="30766" name="Line 4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7" name="Line 5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41" name="Group 51"/>
          <p:cNvGrpSpPr>
            <a:grpSpLocks noChangeAspect="1"/>
          </p:cNvGrpSpPr>
          <p:nvPr/>
        </p:nvGrpSpPr>
        <p:grpSpPr bwMode="auto">
          <a:xfrm>
            <a:off x="7529513" y="2633663"/>
            <a:ext cx="201612" cy="228600"/>
            <a:chOff x="1824" y="1728"/>
            <a:chExt cx="1392" cy="1392"/>
          </a:xfrm>
        </p:grpSpPr>
        <p:sp>
          <p:nvSpPr>
            <p:cNvPr id="30764" name="Line 5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5" name="Line 5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742" name="Line 54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743" name="Group 55"/>
          <p:cNvGrpSpPr>
            <a:grpSpLocks/>
          </p:cNvGrpSpPr>
          <p:nvPr/>
        </p:nvGrpSpPr>
        <p:grpSpPr bwMode="auto">
          <a:xfrm>
            <a:off x="1422400" y="3910013"/>
            <a:ext cx="882650" cy="1006475"/>
            <a:chOff x="2734" y="1800"/>
            <a:chExt cx="432" cy="439"/>
          </a:xfrm>
        </p:grpSpPr>
        <p:sp>
          <p:nvSpPr>
            <p:cNvPr id="30758" name="Line 56"/>
            <p:cNvSpPr>
              <a:spLocks noChangeAspect="1" noChangeShapeType="1"/>
            </p:cNvSpPr>
            <p:nvPr/>
          </p:nvSpPr>
          <p:spPr bwMode="auto">
            <a:xfrm>
              <a:off x="2877" y="1960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9" name="Line 57"/>
            <p:cNvSpPr>
              <a:spLocks noChangeAspect="1" noChangeShapeType="1"/>
            </p:cNvSpPr>
            <p:nvPr/>
          </p:nvSpPr>
          <p:spPr bwMode="auto">
            <a:xfrm>
              <a:off x="2877" y="2008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0" name="Line 58"/>
            <p:cNvSpPr>
              <a:spLocks noChangeAspect="1" noChangeShapeType="1"/>
            </p:cNvSpPr>
            <p:nvPr/>
          </p:nvSpPr>
          <p:spPr bwMode="auto">
            <a:xfrm>
              <a:off x="2878" y="2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1" name="Line 59"/>
            <p:cNvSpPr>
              <a:spLocks noChangeAspect="1" noChangeShapeType="1"/>
            </p:cNvSpPr>
            <p:nvPr/>
          </p:nvSpPr>
          <p:spPr bwMode="auto">
            <a:xfrm>
              <a:off x="2878" y="2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2" name="Line 60"/>
            <p:cNvSpPr>
              <a:spLocks noChangeAspect="1" noChangeShapeType="1"/>
            </p:cNvSpPr>
            <p:nvPr/>
          </p:nvSpPr>
          <p:spPr bwMode="auto">
            <a:xfrm>
              <a:off x="2877" y="2156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3" name="Rectangle 61"/>
            <p:cNvSpPr>
              <a:spLocks noChangeArrowheads="1"/>
            </p:cNvSpPr>
            <p:nvPr/>
          </p:nvSpPr>
          <p:spPr bwMode="auto">
            <a:xfrm>
              <a:off x="2734" y="1800"/>
              <a:ext cx="432" cy="43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6000" b="0"/>
                <a:t>( )</a:t>
              </a:r>
            </a:p>
          </p:txBody>
        </p:sp>
      </p:grpSp>
      <p:grpSp>
        <p:nvGrpSpPr>
          <p:cNvPr id="30744" name="Group 62"/>
          <p:cNvGrpSpPr>
            <a:grpSpLocks/>
          </p:cNvGrpSpPr>
          <p:nvPr/>
        </p:nvGrpSpPr>
        <p:grpSpPr bwMode="auto">
          <a:xfrm>
            <a:off x="6791325" y="3911600"/>
            <a:ext cx="882650" cy="1004888"/>
            <a:chOff x="2734" y="1801"/>
            <a:chExt cx="433" cy="438"/>
          </a:xfrm>
        </p:grpSpPr>
        <p:sp>
          <p:nvSpPr>
            <p:cNvPr id="30752" name="Line 63"/>
            <p:cNvSpPr>
              <a:spLocks noChangeAspect="1" noChangeShapeType="1"/>
            </p:cNvSpPr>
            <p:nvPr/>
          </p:nvSpPr>
          <p:spPr bwMode="auto">
            <a:xfrm>
              <a:off x="2877" y="1960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3" name="Line 64"/>
            <p:cNvSpPr>
              <a:spLocks noChangeAspect="1" noChangeShapeType="1"/>
            </p:cNvSpPr>
            <p:nvPr/>
          </p:nvSpPr>
          <p:spPr bwMode="auto">
            <a:xfrm>
              <a:off x="2877" y="2008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4" name="Line 65"/>
            <p:cNvSpPr>
              <a:spLocks noChangeAspect="1" noChangeShapeType="1"/>
            </p:cNvSpPr>
            <p:nvPr/>
          </p:nvSpPr>
          <p:spPr bwMode="auto">
            <a:xfrm>
              <a:off x="2878" y="2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5" name="Line 66"/>
            <p:cNvSpPr>
              <a:spLocks noChangeAspect="1" noChangeShapeType="1"/>
            </p:cNvSpPr>
            <p:nvPr/>
          </p:nvSpPr>
          <p:spPr bwMode="auto">
            <a:xfrm>
              <a:off x="2878" y="2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6" name="Line 67"/>
            <p:cNvSpPr>
              <a:spLocks noChangeAspect="1" noChangeShapeType="1"/>
            </p:cNvSpPr>
            <p:nvPr/>
          </p:nvSpPr>
          <p:spPr bwMode="auto">
            <a:xfrm>
              <a:off x="2877" y="2156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7" name="Rectangle 68"/>
            <p:cNvSpPr>
              <a:spLocks noChangeArrowheads="1"/>
            </p:cNvSpPr>
            <p:nvPr/>
          </p:nvSpPr>
          <p:spPr bwMode="auto">
            <a:xfrm>
              <a:off x="2734" y="1801"/>
              <a:ext cx="433" cy="4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6000" b="0"/>
                <a:t>( )</a:t>
              </a:r>
            </a:p>
          </p:txBody>
        </p:sp>
      </p:grpSp>
      <p:sp>
        <p:nvSpPr>
          <p:cNvPr id="30745" name="Freeform 69"/>
          <p:cNvSpPr>
            <a:spLocks/>
          </p:cNvSpPr>
          <p:nvPr/>
        </p:nvSpPr>
        <p:spPr bwMode="auto">
          <a:xfrm>
            <a:off x="1941513" y="3155950"/>
            <a:ext cx="215900" cy="825500"/>
          </a:xfrm>
          <a:custGeom>
            <a:avLst/>
            <a:gdLst>
              <a:gd name="T0" fmla="*/ 0 w 106"/>
              <a:gd name="T1" fmla="*/ 0 h 360"/>
              <a:gd name="T2" fmla="*/ 2147483647 w 106"/>
              <a:gd name="T3" fmla="*/ 2147483647 h 360"/>
              <a:gd name="T4" fmla="*/ 0 w 106"/>
              <a:gd name="T5" fmla="*/ 2147483647 h 360"/>
              <a:gd name="T6" fmla="*/ 0 60000 65536"/>
              <a:gd name="T7" fmla="*/ 0 60000 65536"/>
              <a:gd name="T8" fmla="*/ 0 60000 65536"/>
              <a:gd name="T9" fmla="*/ 0 w 106"/>
              <a:gd name="T10" fmla="*/ 0 h 360"/>
              <a:gd name="T11" fmla="*/ 106 w 106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60">
                <a:moveTo>
                  <a:pt x="0" y="0"/>
                </a:moveTo>
                <a:cubicBezTo>
                  <a:pt x="53" y="65"/>
                  <a:pt x="106" y="130"/>
                  <a:pt x="106" y="190"/>
                </a:cubicBezTo>
                <a:cubicBezTo>
                  <a:pt x="106" y="250"/>
                  <a:pt x="18" y="332"/>
                  <a:pt x="0" y="36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6" name="Freeform 70"/>
          <p:cNvSpPr>
            <a:spLocks/>
          </p:cNvSpPr>
          <p:nvPr/>
        </p:nvSpPr>
        <p:spPr bwMode="auto">
          <a:xfrm>
            <a:off x="7581900" y="3260725"/>
            <a:ext cx="215900" cy="827088"/>
          </a:xfrm>
          <a:custGeom>
            <a:avLst/>
            <a:gdLst>
              <a:gd name="T0" fmla="*/ 0 w 106"/>
              <a:gd name="T1" fmla="*/ 0 h 360"/>
              <a:gd name="T2" fmla="*/ 2147483647 w 106"/>
              <a:gd name="T3" fmla="*/ 2147483647 h 360"/>
              <a:gd name="T4" fmla="*/ 0 w 106"/>
              <a:gd name="T5" fmla="*/ 2147483647 h 360"/>
              <a:gd name="T6" fmla="*/ 0 60000 65536"/>
              <a:gd name="T7" fmla="*/ 0 60000 65536"/>
              <a:gd name="T8" fmla="*/ 0 60000 65536"/>
              <a:gd name="T9" fmla="*/ 0 w 106"/>
              <a:gd name="T10" fmla="*/ 0 h 360"/>
              <a:gd name="T11" fmla="*/ 106 w 106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60">
                <a:moveTo>
                  <a:pt x="0" y="0"/>
                </a:moveTo>
                <a:cubicBezTo>
                  <a:pt x="53" y="65"/>
                  <a:pt x="106" y="130"/>
                  <a:pt x="106" y="190"/>
                </a:cubicBezTo>
                <a:cubicBezTo>
                  <a:pt x="106" y="250"/>
                  <a:pt x="18" y="332"/>
                  <a:pt x="0" y="36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7" name="Text Box 71"/>
          <p:cNvSpPr txBox="1">
            <a:spLocks noChangeArrowheads="1"/>
          </p:cNvSpPr>
          <p:nvPr/>
        </p:nvSpPr>
        <p:spPr bwMode="auto">
          <a:xfrm>
            <a:off x="4552950" y="4170363"/>
            <a:ext cx="569913" cy="912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/>
              <a:t>=</a:t>
            </a:r>
            <a:endParaRPr lang="en-US" b="0"/>
          </a:p>
        </p:txBody>
      </p:sp>
      <p:sp>
        <p:nvSpPr>
          <p:cNvPr id="30748" name="Text Box 72"/>
          <p:cNvSpPr txBox="1">
            <a:spLocks noChangeArrowheads="1"/>
          </p:cNvSpPr>
          <p:nvPr/>
        </p:nvSpPr>
        <p:spPr bwMode="auto">
          <a:xfrm>
            <a:off x="4591050" y="3927475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  <p:sp>
        <p:nvSpPr>
          <p:cNvPr id="30749" name="Text Box 73"/>
          <p:cNvSpPr txBox="1">
            <a:spLocks noChangeArrowheads="1"/>
          </p:cNvSpPr>
          <p:nvPr/>
        </p:nvSpPr>
        <p:spPr bwMode="auto">
          <a:xfrm>
            <a:off x="1250950" y="49784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feature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descriptor</a:t>
            </a:r>
          </a:p>
        </p:txBody>
      </p:sp>
      <p:sp>
        <p:nvSpPr>
          <p:cNvPr id="30750" name="Text Box 74"/>
          <p:cNvSpPr txBox="1">
            <a:spLocks noChangeArrowheads="1"/>
          </p:cNvSpPr>
          <p:nvPr/>
        </p:nvSpPr>
        <p:spPr bwMode="auto">
          <a:xfrm>
            <a:off x="6629400" y="499745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feature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descriptor</a:t>
            </a:r>
          </a:p>
        </p:txBody>
      </p:sp>
      <p:sp>
        <p:nvSpPr>
          <p:cNvPr id="30751" name="Text Box 75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descriptors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Recall: covariant detectors =&gt; invariant descriptors</a:t>
            </a:r>
            <a:endParaRPr lang="en-US" dirty="0"/>
          </a:p>
        </p:txBody>
      </p:sp>
      <p:pic>
        <p:nvPicPr>
          <p:cNvPr id="67588" name="Picture 10" descr="patch1_elli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36" y="271621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1" descr="patch2_ellip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36" y="4756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4" descr="patch1_circle_rec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083" y="271621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5" descr="patch2_circle_rec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8083" y="4756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4" name="AutoShape 16"/>
          <p:cNvSpPr>
            <a:spLocks noChangeArrowheads="1"/>
          </p:cNvSpPr>
          <p:nvPr/>
        </p:nvSpPr>
        <p:spPr bwMode="auto">
          <a:xfrm>
            <a:off x="3173424" y="3325813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AutoShape 17"/>
          <p:cNvSpPr>
            <a:spLocks noChangeArrowheads="1"/>
          </p:cNvSpPr>
          <p:nvPr/>
        </p:nvSpPr>
        <p:spPr bwMode="auto">
          <a:xfrm>
            <a:off x="3173424" y="5365750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96" name="Picture 18" descr="sif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46" y="2760663"/>
            <a:ext cx="1447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97" name="Picture 19" descr="sift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46" y="4800600"/>
            <a:ext cx="1447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8" name="Text Box 22"/>
          <p:cNvSpPr txBox="1">
            <a:spLocks noChangeArrowheads="1"/>
          </p:cNvSpPr>
          <p:nvPr/>
        </p:nvSpPr>
        <p:spPr bwMode="auto">
          <a:xfrm>
            <a:off x="1371600" y="2209800"/>
            <a:ext cx="1609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latin typeface="+mn-lt"/>
                <a:cs typeface="Arial" pitchFamily="34" charset="0"/>
              </a:rPr>
              <a:t>Detect regions</a:t>
            </a:r>
            <a:endParaRPr lang="en-US" sz="1600" dirty="0">
              <a:latin typeface="+mn-lt"/>
              <a:cs typeface="Arial" pitchFamily="34" charset="0"/>
            </a:endParaRPr>
          </a:p>
        </p:txBody>
      </p:sp>
      <p:sp>
        <p:nvSpPr>
          <p:cNvPr id="67599" name="Text Box 23"/>
          <p:cNvSpPr txBox="1">
            <a:spLocks noChangeArrowheads="1"/>
          </p:cNvSpPr>
          <p:nvPr/>
        </p:nvSpPr>
        <p:spPr bwMode="auto">
          <a:xfrm>
            <a:off x="3581400" y="2209800"/>
            <a:ext cx="196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+mn-lt"/>
                <a:cs typeface="Arial" pitchFamily="34" charset="0"/>
              </a:rPr>
              <a:t>Normalize regions</a:t>
            </a:r>
          </a:p>
        </p:txBody>
      </p:sp>
      <p:sp>
        <p:nvSpPr>
          <p:cNvPr id="67601" name="Text Box 25"/>
          <p:cNvSpPr txBox="1">
            <a:spLocks noChangeArrowheads="1"/>
          </p:cNvSpPr>
          <p:nvPr/>
        </p:nvSpPr>
        <p:spPr bwMode="auto">
          <a:xfrm>
            <a:off x="5808630" y="2057400"/>
            <a:ext cx="2268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+mn-lt"/>
                <a:cs typeface="Arial" pitchFamily="34" charset="0"/>
              </a:rPr>
              <a:t>Compute appearance</a:t>
            </a:r>
            <a:br>
              <a:rPr lang="en-US" sz="1600">
                <a:latin typeface="+mn-lt"/>
                <a:cs typeface="Arial" pitchFamily="34" charset="0"/>
              </a:rPr>
            </a:br>
            <a:r>
              <a:rPr lang="en-US" sz="1600">
                <a:latin typeface="+mn-lt"/>
                <a:cs typeface="Arial" pitchFamily="34" charset="0"/>
              </a:rPr>
              <a:t>descriptors</a:t>
            </a:r>
          </a:p>
        </p:txBody>
      </p:sp>
      <p:sp>
        <p:nvSpPr>
          <p:cNvPr id="67603" name="AutoShape 27"/>
          <p:cNvSpPr>
            <a:spLocks noChangeArrowheads="1"/>
          </p:cNvSpPr>
          <p:nvPr/>
        </p:nvSpPr>
        <p:spPr bwMode="auto">
          <a:xfrm>
            <a:off x="5600683" y="3325813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AutoShape 29"/>
          <p:cNvSpPr>
            <a:spLocks noChangeArrowheads="1"/>
          </p:cNvSpPr>
          <p:nvPr/>
        </p:nvSpPr>
        <p:spPr bwMode="auto">
          <a:xfrm>
            <a:off x="5600683" y="535146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Simplest descriptor: vector of raw intensity values</a:t>
            </a:r>
          </a:p>
          <a:p>
            <a:pPr>
              <a:buFontTx/>
              <a:buChar char="•"/>
            </a:pPr>
            <a:r>
              <a:rPr lang="en-US" smtClean="0"/>
              <a:t>How to compare two such vectors?</a:t>
            </a:r>
          </a:p>
          <a:p>
            <a:pPr lvl="1"/>
            <a:r>
              <a:rPr lang="en-US" smtClean="0"/>
              <a:t>Sum of squared differences (SSD)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2"/>
            <a:r>
              <a:rPr lang="en-US" smtClean="0"/>
              <a:t>Not invariant to intensity change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Normalized correlation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2"/>
            <a:r>
              <a:rPr lang="en-US" smtClean="0"/>
              <a:t>Invariant to affine intensity change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descriptors</a:t>
            </a:r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0" y="2438400"/>
          <a:ext cx="3352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38400"/>
                        <a:ext cx="33528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85063068"/>
              </p:ext>
            </p:extLst>
          </p:nvPr>
        </p:nvGraphicFramePr>
        <p:xfrm>
          <a:off x="2649112" y="3705346"/>
          <a:ext cx="4522788" cy="142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1" name="Equation" r:id="rId6" imgW="2450880" imgH="774360" progId="Equation.3">
                  <p:embed/>
                </p:oleObj>
              </mc:Choice>
              <mc:Fallback>
                <p:oleObj name="Equation" r:id="rId6" imgW="24508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112" y="3705346"/>
                        <a:ext cx="4522788" cy="1429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/>
            <a:r>
              <a:rPr lang="en-US" sz="3200" dirty="0" smtClean="0"/>
              <a:t>Disadvantage of intensity vectors as descriptors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/>
              <a:t>Small deformations can affect the matching score a lot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67613" y="2362200"/>
          <a:ext cx="554758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2" name="Image" r:id="rId4" imgW="7796825" imgH="5142857" progId="Photoshop.Image.10">
                  <p:embed/>
                </p:oleObj>
              </mc:Choice>
              <mc:Fallback>
                <p:oleObj name="Image" r:id="rId4" imgW="7796825" imgH="514285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613" y="2362200"/>
                        <a:ext cx="5547587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3352800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Descriptor computation:</a:t>
            </a:r>
          </a:p>
          <a:p>
            <a:pPr lvl="1"/>
            <a:r>
              <a:rPr lang="en-US" smtClean="0"/>
              <a:t>Divide patch into 4x4 sub-patches</a:t>
            </a:r>
          </a:p>
          <a:p>
            <a:pPr lvl="1"/>
            <a:r>
              <a:rPr lang="en-US" smtClean="0"/>
              <a:t>Compute histogram of gradient orientations (8 reference angles) inside each sub-patch</a:t>
            </a:r>
          </a:p>
          <a:p>
            <a:pPr lvl="1"/>
            <a:r>
              <a:rPr lang="en-US" smtClean="0"/>
              <a:t>Resulting descriptor: 4x4x8 = 128 dimensions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descriptors: SIFT</a:t>
            </a:r>
          </a:p>
        </p:txBody>
      </p:sp>
      <p:pic>
        <p:nvPicPr>
          <p:cNvPr id="32773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8137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45863" name="Group 39"/>
          <p:cNvGraphicFramePr>
            <a:graphicFrameLocks noGrp="1"/>
          </p:cNvGraphicFramePr>
          <p:nvPr/>
        </p:nvGraphicFramePr>
        <p:xfrm>
          <a:off x="1998663" y="3375025"/>
          <a:ext cx="1811337" cy="1758951"/>
        </p:xfrm>
        <a:graphic>
          <a:graphicData uri="http://schemas.openxmlformats.org/drawingml/2006/table">
            <a:tbl>
              <a:tblPr/>
              <a:tblGrid>
                <a:gridCol w="452437"/>
                <a:gridCol w="454025"/>
                <a:gridCol w="452438"/>
                <a:gridCol w="45243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1" name="AutoShape 38"/>
          <p:cNvSpPr>
            <a:spLocks noChangeArrowheads="1"/>
          </p:cNvSpPr>
          <p:nvPr/>
        </p:nvSpPr>
        <p:spPr bwMode="auto">
          <a:xfrm>
            <a:off x="4267200" y="3990975"/>
            <a:ext cx="758825" cy="603250"/>
          </a:xfrm>
          <a:prstGeom prst="rightArrow">
            <a:avLst>
              <a:gd name="adj1" fmla="val 50000"/>
              <a:gd name="adj2" fmla="val 31447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Rectangle 40"/>
          <p:cNvSpPr>
            <a:spLocks noChangeArrowheads="1"/>
          </p:cNvSpPr>
          <p:nvPr/>
        </p:nvSpPr>
        <p:spPr bwMode="auto">
          <a:xfrm>
            <a:off x="228600" y="603408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5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Descriptor computation:</a:t>
            </a:r>
          </a:p>
          <a:p>
            <a:pPr lvl="1"/>
            <a:r>
              <a:rPr lang="en-US" smtClean="0"/>
              <a:t>Divide patch into 4x4 sub-patches</a:t>
            </a:r>
          </a:p>
          <a:p>
            <a:pPr lvl="1"/>
            <a:r>
              <a:rPr lang="en-US" smtClean="0"/>
              <a:t>Compute histogram of gradient orientations (8 reference angles) inside each sub-patch</a:t>
            </a:r>
          </a:p>
          <a:p>
            <a:pPr lvl="1"/>
            <a:r>
              <a:rPr lang="en-US" smtClean="0"/>
              <a:t>Resulting descriptor: 4x4x8 = 128 dimensions</a:t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Advantage over raw vectors of pixel values</a:t>
            </a:r>
            <a:endParaRPr lang="en-US" smtClean="0"/>
          </a:p>
          <a:p>
            <a:pPr lvl="1"/>
            <a:r>
              <a:rPr lang="en-US" altLang="ko-KR" smtClean="0">
                <a:ea typeface="굴림" pitchFamily="34" charset="-127"/>
              </a:rPr>
              <a:t>Gradients less sensitive to illumination change</a:t>
            </a:r>
          </a:p>
          <a:p>
            <a:pPr lvl="1"/>
            <a:r>
              <a:rPr lang="en-US" smtClean="0"/>
              <a:t>Pooling of gradients over the sub-patches achieves robustness to small shifts, but still preserves some spatial information</a:t>
            </a:r>
          </a:p>
          <a:p>
            <a:pPr lvl="1"/>
            <a:endParaRPr lang="en-US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descriptors: SIFT</a:t>
            </a:r>
          </a:p>
        </p:txBody>
      </p:sp>
      <p:sp>
        <p:nvSpPr>
          <p:cNvPr id="33796" name="Rectangle 34"/>
          <p:cNvSpPr>
            <a:spLocks noChangeArrowheads="1"/>
          </p:cNvSpPr>
          <p:nvPr/>
        </p:nvSpPr>
        <p:spPr bwMode="auto">
          <a:xfrm>
            <a:off x="228600" y="603408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3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matching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 l="11906" t="10825" r="12073" b="10780"/>
          <a:stretch>
            <a:fillRect/>
          </a:stretch>
        </p:blipFill>
        <p:spPr bwMode="auto">
          <a:xfrm>
            <a:off x="1676400" y="3170602"/>
            <a:ext cx="2517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 l="12590" t="9528" r="12910" b="9253"/>
          <a:stretch>
            <a:fillRect/>
          </a:stretch>
        </p:blipFill>
        <p:spPr bwMode="auto">
          <a:xfrm>
            <a:off x="5057775" y="3167427"/>
            <a:ext cx="25622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4267200" y="4429490"/>
            <a:ext cx="681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424363" y="378814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Generating </a:t>
            </a:r>
            <a:r>
              <a:rPr lang="en-US" i="1" smtClean="0"/>
              <a:t>putative matches</a:t>
            </a:r>
            <a:r>
              <a:rPr lang="en-US" smtClean="0"/>
              <a:t>: for each patch in one image, find a short list of patches in the other image that could match it based solely on appearance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smtClean="0">
                <a:ea typeface="굴림" pitchFamily="34" charset="-127"/>
              </a:rPr>
              <a:t>Feature space outlier rejection</a:t>
            </a:r>
            <a:endParaRPr lang="en-US" sz="3000" smtClean="0"/>
          </a:p>
        </p:txBody>
      </p:sp>
      <p:pic>
        <p:nvPicPr>
          <p:cNvPr id="35843" name="Picture 4" descr="plot-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3886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How can we tell which putative matches are more reliable?</a:t>
            </a:r>
          </a:p>
          <a:p>
            <a:pPr>
              <a:buFontTx/>
              <a:buChar char="•"/>
            </a:pPr>
            <a:r>
              <a:rPr lang="en-US" smtClean="0"/>
              <a:t>Heuristic: compare distance of </a:t>
            </a:r>
            <a:r>
              <a:rPr lang="en-US" b="1" smtClean="0"/>
              <a:t>nearest</a:t>
            </a:r>
            <a:r>
              <a:rPr lang="en-US" smtClean="0"/>
              <a:t> neighbor to that of </a:t>
            </a:r>
            <a:r>
              <a:rPr lang="en-US" b="1" smtClean="0"/>
              <a:t>second</a:t>
            </a:r>
            <a:r>
              <a:rPr lang="en-US" smtClean="0"/>
              <a:t> nearest neighbor</a:t>
            </a:r>
          </a:p>
          <a:p>
            <a:pPr lvl="1"/>
            <a:r>
              <a:rPr lang="en-US" smtClean="0"/>
              <a:t>Ratio of closest distance to second-closest distance will be </a:t>
            </a:r>
            <a:r>
              <a:rPr lang="en-US" i="1" smtClean="0"/>
              <a:t>high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for features that are </a:t>
            </a:r>
            <a:r>
              <a:rPr lang="en-US" i="1" smtClean="0"/>
              <a:t>not</a:t>
            </a:r>
            <a:r>
              <a:rPr lang="en-US" smtClean="0"/>
              <a:t> distinctive</a:t>
            </a:r>
            <a:endParaRPr lang="en-US" altLang="ko-KR" smtClean="0">
              <a:ea typeface="굴림" pitchFamily="34" charset="-127"/>
            </a:endParaRPr>
          </a:p>
          <a:p>
            <a:pPr lvl="1"/>
            <a:endParaRPr lang="en-US" smtClean="0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28600" y="61404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4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029200" y="3649663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latin typeface="Arial" pitchFamily="34" charset="0"/>
                <a:cs typeface="Arial" pitchFamily="34" charset="0"/>
              </a:rPr>
              <a:t>Threshold of 0.8 provides good separation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28600" y="5646738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>
                <a:latin typeface="Arial" pitchFamily="34" charset="0"/>
                <a:cs typeface="Arial" pitchFamily="34" charset="0"/>
                <a:hlinkClick r:id="rId4"/>
              </a:rPr>
              <a:t>"Distinctive image features from scale-invariant keypoints.”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  <p:graphicFrame>
        <p:nvGraphicFramePr>
          <p:cNvPr id="10242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228600" y="1338263"/>
          <a:ext cx="3362325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6" name="CorelPhotoPaint.Image.8" r:id="rId5" imgW="3796825" imgH="4507937" progId="">
                  <p:embed/>
                </p:oleObj>
              </mc:Choice>
              <mc:Fallback>
                <p:oleObj name="CorelPhotoPaint.Image.8" r:id="rId5" imgW="3796825" imgH="4507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38263"/>
                        <a:ext cx="3362325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24"/>
          <p:cNvPicPr>
            <a:picLocks noChangeAspect="1" noChangeArrowheads="1"/>
          </p:cNvPicPr>
          <p:nvPr/>
        </p:nvPicPr>
        <p:blipFill>
          <a:blip r:embed="rId7" cstate="print"/>
          <a:srcRect l="13637" t="24706" r="12122" b="11978"/>
          <a:stretch>
            <a:fillRect/>
          </a:stretch>
        </p:blipFill>
        <p:spPr bwMode="auto">
          <a:xfrm>
            <a:off x="3657600" y="1363663"/>
            <a:ext cx="5248275" cy="396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look into the past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Leningrad during the blockade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68500"/>
            <a:ext cx="44021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5345113"/>
            <a:ext cx="6858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  <a:hlinkClick r:id="rId4"/>
              </a:rPr>
              <a:t>http://komen-dant.livejournal.com/345684.html</a:t>
            </a:r>
            <a:endParaRPr lang="en-US" sz="1800" dirty="0">
              <a:latin typeface="+mn-lt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685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181600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Arial" pitchFamily="34" charset="0"/>
              <a:buChar char="•"/>
            </a:pPr>
            <a:r>
              <a:rPr lang="en-US" dirty="0" smtClean="0"/>
              <a:t>The set of putative matches contains a very high percentage of outliers</a:t>
            </a:r>
            <a:br>
              <a:rPr lang="en-US" dirty="0" smtClean="0"/>
            </a:br>
            <a:endParaRPr lang="en-US" dirty="0" smtClean="0"/>
          </a:p>
          <a:p>
            <a:pPr marL="533400" indent="-533400"/>
            <a:r>
              <a:rPr lang="en-US" b="1" dirty="0" smtClean="0"/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Randomly select a </a:t>
            </a:r>
            <a:r>
              <a:rPr lang="en-US" i="1" dirty="0" smtClean="0"/>
              <a:t>seed group</a:t>
            </a:r>
            <a:r>
              <a:rPr lang="en-US" dirty="0" smtClean="0"/>
              <a:t> of matches</a:t>
            </a:r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Compute transformation from seed group</a:t>
            </a:r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Find </a:t>
            </a:r>
            <a:r>
              <a:rPr lang="en-US" i="1" dirty="0" smtClean="0"/>
              <a:t>inliers </a:t>
            </a:r>
            <a:r>
              <a:rPr lang="en-US" dirty="0" smtClean="0"/>
              <a:t>to this transformation </a:t>
            </a:r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If the number of inliers is sufficiently large, re-compute least-squares estimate of transformation on all of the inliers</a:t>
            </a:r>
            <a:br>
              <a:rPr lang="en-US" dirty="0" smtClean="0"/>
            </a:br>
            <a:endParaRPr lang="en-US" dirty="0" smtClean="0"/>
          </a:p>
          <a:p>
            <a:pPr marL="533400" indent="-533400"/>
            <a:r>
              <a:rPr lang="en-US" dirty="0" smtClean="0"/>
              <a:t>Keep the transformation with the largest number of inliers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/>
              <a:t>Putative matches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09636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/>
              <a:t>Select </a:t>
            </a:r>
            <a:r>
              <a:rPr lang="en-US" b="0" i="1"/>
              <a:t>one</a:t>
            </a:r>
            <a:r>
              <a:rPr lang="en-US" b="0"/>
              <a:t> match, count </a:t>
            </a:r>
            <a:r>
              <a:rPr lang="en-US" b="0" i="1"/>
              <a:t>inliers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1066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/>
              <a:t>Select </a:t>
            </a:r>
            <a:r>
              <a:rPr lang="en-US" b="0" i="1"/>
              <a:t>one</a:t>
            </a:r>
            <a:r>
              <a:rPr lang="en-US" b="0"/>
              <a:t> match, count </a:t>
            </a:r>
            <a:r>
              <a:rPr lang="en-US" b="0" i="1"/>
              <a:t>inliers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/>
              <a:t>Select translation with the most inliers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smtClean="0"/>
              <a:t>Scalability: Alignment to large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What if we need to align a test image with thousands or millions of images in a model database?</a:t>
            </a:r>
          </a:p>
          <a:p>
            <a:pPr lvl="1"/>
            <a:r>
              <a:rPr lang="en-US" dirty="0" smtClean="0"/>
              <a:t>Efficient putative match generation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Approximate descriptor similarity search, inverted indices</a:t>
            </a:r>
          </a:p>
          <a:p>
            <a:pPr lvl="1"/>
            <a:endParaRPr lang="en-US" dirty="0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38500"/>
            <a:ext cx="38798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n 5"/>
          <p:cNvSpPr/>
          <p:nvPr/>
        </p:nvSpPr>
        <p:spPr bwMode="auto">
          <a:xfrm>
            <a:off x="533400" y="3390900"/>
            <a:ext cx="2362200" cy="28956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Model database</a:t>
            </a:r>
          </a:p>
        </p:txBody>
      </p:sp>
      <p:sp>
        <p:nvSpPr>
          <p:cNvPr id="48134" name="Right Arrow 6"/>
          <p:cNvSpPr>
            <a:spLocks noChangeArrowheads="1"/>
          </p:cNvSpPr>
          <p:nvPr/>
        </p:nvSpPr>
        <p:spPr bwMode="auto">
          <a:xfrm flipH="1">
            <a:off x="3200400" y="4457700"/>
            <a:ext cx="13716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3670300" y="3238500"/>
            <a:ext cx="749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/>
              <a:t>?</a:t>
            </a:r>
          </a:p>
        </p:txBody>
      </p:sp>
      <p:sp>
        <p:nvSpPr>
          <p:cNvPr id="48136" name="Text Box 22"/>
          <p:cNvSpPr txBox="1">
            <a:spLocks noChangeArrowheads="1"/>
          </p:cNvSpPr>
          <p:nvPr/>
        </p:nvSpPr>
        <p:spPr bwMode="auto">
          <a:xfrm>
            <a:off x="6172200" y="28194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Test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974" y="6469130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Bing streetside images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600200"/>
            <a:ext cx="4213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 l="36923"/>
          <a:stretch>
            <a:fillRect/>
          </a:stretch>
        </p:blipFill>
        <p:spPr bwMode="auto">
          <a:xfrm>
            <a:off x="4611688" y="1600200"/>
            <a:ext cx="43037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5449888"/>
            <a:ext cx="86328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  <a:hlinkClick r:id="rId5"/>
              </a:rPr>
              <a:t>http://www.bing.com/community/blogs/maps/archive/2010/01/12/new-bing-maps-application-streetside-photos.aspx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alignment: Applications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762000" y="990600"/>
            <a:ext cx="7620000" cy="1524000"/>
            <a:chOff x="144" y="624"/>
            <a:chExt cx="5520" cy="1092"/>
          </a:xfrm>
        </p:grpSpPr>
        <p:pic>
          <p:nvPicPr>
            <p:cNvPr id="1032" name="Picture 13" descr="homograph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0" y="624"/>
              <a:ext cx="2184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4" descr="ima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624"/>
              <a:ext cx="1496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5" descr="imag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19" y="624"/>
              <a:ext cx="1497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AutoShape 18"/>
            <p:cNvSpPr>
              <a:spLocks noChangeArrowheads="1"/>
            </p:cNvSpPr>
            <p:nvPr/>
          </p:nvSpPr>
          <p:spPr bwMode="auto">
            <a:xfrm>
              <a:off x="3096" y="960"/>
              <a:ext cx="456" cy="336"/>
            </a:xfrm>
            <a:prstGeom prst="rightArrow">
              <a:avLst>
                <a:gd name="adj1" fmla="val 50000"/>
                <a:gd name="adj2" fmla="val 339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20"/>
          <p:cNvSpPr txBox="1">
            <a:spLocks noChangeArrowheads="1"/>
          </p:cNvSpPr>
          <p:nvPr/>
        </p:nvSpPr>
        <p:spPr bwMode="auto">
          <a:xfrm>
            <a:off x="3300413" y="2514600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Panorama stitching</a:t>
            </a:r>
          </a:p>
        </p:txBody>
      </p:sp>
      <p:sp>
        <p:nvSpPr>
          <p:cNvPr id="1030" name="Text Box 21"/>
          <p:cNvSpPr txBox="1">
            <a:spLocks noChangeArrowheads="1"/>
          </p:cNvSpPr>
          <p:nvPr/>
        </p:nvSpPr>
        <p:spPr bwMode="auto">
          <a:xfrm>
            <a:off x="7239000" y="4298950"/>
            <a:ext cx="1797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Recognition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of object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instances</a:t>
            </a:r>
          </a:p>
        </p:txBody>
      </p:sp>
      <p:graphicFrame>
        <p:nvGraphicFramePr>
          <p:cNvPr id="1026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622300" y="3429000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PhotoPaint.Image.8" r:id="rId7" imgW="3796825" imgH="4507937" progId="">
                  <p:embed/>
                </p:oleObj>
              </mc:Choice>
              <mc:Fallback>
                <p:oleObj name="CorelPhotoPaint.Image.8" r:id="rId7" imgW="3796825" imgH="4507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429000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24"/>
          <p:cNvPicPr>
            <a:picLocks noChangeAspect="1" noChangeArrowheads="1"/>
          </p:cNvPicPr>
          <p:nvPr/>
        </p:nvPicPr>
        <p:blipFill>
          <a:blip r:embed="rId9" cstate="print"/>
          <a:srcRect l="13637" t="24706" r="12122" b="11978"/>
          <a:stretch>
            <a:fillRect/>
          </a:stretch>
        </p:blipFill>
        <p:spPr bwMode="auto">
          <a:xfrm>
            <a:off x="3222625" y="345440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alignment: Challenges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762000" y="990600"/>
            <a:ext cx="7620000" cy="1524000"/>
            <a:chOff x="144" y="624"/>
            <a:chExt cx="5520" cy="1092"/>
          </a:xfrm>
        </p:grpSpPr>
        <p:pic>
          <p:nvPicPr>
            <p:cNvPr id="2057" name="Picture 6" descr="homograph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0" y="624"/>
              <a:ext cx="2184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7" descr="ima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624"/>
              <a:ext cx="1496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8" descr="imag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19" y="624"/>
              <a:ext cx="1497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AutoShape 9"/>
            <p:cNvSpPr>
              <a:spLocks noChangeArrowheads="1"/>
            </p:cNvSpPr>
            <p:nvPr/>
          </p:nvSpPr>
          <p:spPr bwMode="auto">
            <a:xfrm>
              <a:off x="3096" y="960"/>
              <a:ext cx="456" cy="336"/>
            </a:xfrm>
            <a:prstGeom prst="rightArrow">
              <a:avLst>
                <a:gd name="adj1" fmla="val 50000"/>
                <a:gd name="adj2" fmla="val 339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971800" y="2514600"/>
            <a:ext cx="340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Small degree of overlap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622300" y="3429000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8" name="CorelPhotoPaint.Image.8" r:id="rId7" imgW="3796825" imgH="4507937" progId="">
                  <p:embed/>
                </p:oleObj>
              </mc:Choice>
              <mc:Fallback>
                <p:oleObj name="CorelPhotoPaint.Image.8" r:id="rId7" imgW="3796825" imgH="4507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429000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9" cstate="print"/>
          <a:srcRect l="13637" t="24706" r="12122" b="11978"/>
          <a:stretch>
            <a:fillRect/>
          </a:stretch>
        </p:blipFill>
        <p:spPr bwMode="auto">
          <a:xfrm>
            <a:off x="3222625" y="345440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7239000" y="4511675"/>
            <a:ext cx="160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Occlusion,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clutter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86125" y="2895600"/>
            <a:ext cx="258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Intensity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alignment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Two families of approaches: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Direct (pixel-based) alignment</a:t>
            </a:r>
          </a:p>
          <a:p>
            <a:pPr lvl="2"/>
            <a:r>
              <a:rPr lang="en-US" dirty="0" smtClean="0"/>
              <a:t>Search for alignment where most pixels agree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Feature-based alignment</a:t>
            </a:r>
          </a:p>
          <a:p>
            <a:pPr lvl="2"/>
            <a:r>
              <a:rPr lang="en-US" dirty="0" smtClean="0"/>
              <a:t>Search for alignment where </a:t>
            </a:r>
            <a:r>
              <a:rPr lang="en-US" i="1" dirty="0" smtClean="0"/>
              <a:t>extracted features</a:t>
            </a:r>
            <a:r>
              <a:rPr lang="en-US" dirty="0" smtClean="0"/>
              <a:t> agree</a:t>
            </a:r>
          </a:p>
          <a:p>
            <a:pPr lvl="2"/>
            <a:r>
              <a:rPr lang="en-US" dirty="0" smtClean="0"/>
              <a:t>Can be verified using pixel-based alignment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 flipV="1">
            <a:off x="4540250" y="2327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9569450" y="12192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557418">
            <a:off x="9417050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4652012">
            <a:off x="9567863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108075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7"/>
          <p:cNvSpPr>
            <a:spLocks noChangeAspect="1" noChangeArrowheads="1"/>
          </p:cNvSpPr>
          <p:nvPr/>
        </p:nvSpPr>
        <p:spPr bwMode="auto">
          <a:xfrm>
            <a:off x="3081338" y="137001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2"/>
          <p:cNvSpPr>
            <a:spLocks noChangeAspect="1" noChangeArrowheads="1"/>
          </p:cNvSpPr>
          <p:nvPr/>
        </p:nvSpPr>
        <p:spPr bwMode="auto">
          <a:xfrm>
            <a:off x="3690938" y="3013075"/>
            <a:ext cx="119062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8"/>
          <p:cNvSpPr>
            <a:spLocks noChangeAspect="1" noChangeArrowheads="1"/>
          </p:cNvSpPr>
          <p:nvPr/>
        </p:nvSpPr>
        <p:spPr bwMode="auto">
          <a:xfrm>
            <a:off x="29718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9"/>
          <p:cNvSpPr>
            <a:spLocks noChangeAspect="1" noChangeArrowheads="1"/>
          </p:cNvSpPr>
          <p:nvPr/>
        </p:nvSpPr>
        <p:spPr bwMode="auto">
          <a:xfrm>
            <a:off x="2243138" y="2209800"/>
            <a:ext cx="119062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21"/>
          <p:cNvSpPr>
            <a:spLocks noChangeAspect="1" noChangeArrowheads="1"/>
          </p:cNvSpPr>
          <p:nvPr/>
        </p:nvSpPr>
        <p:spPr bwMode="auto">
          <a:xfrm>
            <a:off x="3581400" y="1905000"/>
            <a:ext cx="119063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565275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8"/>
          <p:cNvSpPr>
            <a:spLocks noChangeAspect="1" noChangeArrowheads="1"/>
          </p:cNvSpPr>
          <p:nvPr/>
        </p:nvSpPr>
        <p:spPr bwMode="auto">
          <a:xfrm>
            <a:off x="6629400" y="1905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0"/>
          <p:cNvSpPr>
            <a:spLocks noChangeAspect="1" noChangeArrowheads="1"/>
          </p:cNvSpPr>
          <p:nvPr/>
        </p:nvSpPr>
        <p:spPr bwMode="auto">
          <a:xfrm>
            <a:off x="6629400" y="3046413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spect="1" noChangeArrowheads="1"/>
          </p:cNvSpPr>
          <p:nvPr/>
        </p:nvSpPr>
        <p:spPr bwMode="auto">
          <a:xfrm>
            <a:off x="62484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20"/>
          <p:cNvSpPr>
            <a:spLocks noChangeAspect="1" noChangeArrowheads="1"/>
          </p:cNvSpPr>
          <p:nvPr/>
        </p:nvSpPr>
        <p:spPr bwMode="auto">
          <a:xfrm>
            <a:off x="5943600" y="2209800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22"/>
          <p:cNvSpPr>
            <a:spLocks noChangeAspect="1" noChangeArrowheads="1"/>
          </p:cNvSpPr>
          <p:nvPr/>
        </p:nvSpPr>
        <p:spPr bwMode="auto">
          <a:xfrm>
            <a:off x="6815138" y="2286000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7417" grpId="0" animBg="1"/>
      <p:bldP spid="17418" grpId="0" animBg="1"/>
      <p:bldP spid="17419" grpId="0" animBg="1"/>
      <p:bldP spid="17420" grpId="0" animBg="1"/>
      <p:bldP spid="17421" grpId="0" animBg="1"/>
      <p:bldP spid="17423" grpId="0" animBg="1"/>
      <p:bldP spid="17424" grpId="0" animBg="1"/>
      <p:bldP spid="17425" grpId="0" animBg="1"/>
      <p:bldP spid="17426" grpId="0" animBg="1"/>
      <p:bldP spid="174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Alignment as fitting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Previous lectures: fitting a model to features in one image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3074" name="Object 3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2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41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3081" name="Line 35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25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26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27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28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29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Oval 30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Oval 32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Oval 33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Oval 34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" name="Text Box 42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</a:rPr>
              <a:t>Find model </a:t>
            </a:r>
            <a:r>
              <a:rPr lang="en-US" sz="2000" b="0" i="1">
                <a:latin typeface="Arial" pitchFamily="34" charset="0"/>
              </a:rPr>
              <a:t>M</a:t>
            </a:r>
            <a:r>
              <a:rPr lang="en-US" sz="2000" b="0">
                <a:latin typeface="Arial" pitchFamily="34" charset="0"/>
              </a:rPr>
              <a:t> that minimizes</a:t>
            </a:r>
          </a:p>
        </p:txBody>
      </p:sp>
      <p:sp>
        <p:nvSpPr>
          <p:cNvPr id="3079" name="Text Box 45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</a:p>
        </p:txBody>
      </p:sp>
      <p:sp>
        <p:nvSpPr>
          <p:cNvPr id="3080" name="Text Box 46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  <a:r>
              <a:rPr lang="en-US" b="0" i="1" baseline="-25000"/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14425</TotalTime>
  <Words>1052</Words>
  <Application>Microsoft Macintosh PowerPoint</Application>
  <PresentationFormat>On-screen Show (4:3)</PresentationFormat>
  <Paragraphs>228</Paragraphs>
  <Slides>45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Executive</vt:lpstr>
      <vt:lpstr>CorelPhotoPaint.Image.8</vt:lpstr>
      <vt:lpstr>Equation</vt:lpstr>
      <vt:lpstr>Image</vt:lpstr>
      <vt:lpstr>776 Computer Vision</vt:lpstr>
      <vt:lpstr>Image alignment</vt:lpstr>
      <vt:lpstr>A look into the past</vt:lpstr>
      <vt:lpstr>A look into the past</vt:lpstr>
      <vt:lpstr>Bing streetside images</vt:lpstr>
      <vt:lpstr>Image alignment: Applications</vt:lpstr>
      <vt:lpstr>Image alignment: Challenges</vt:lpstr>
      <vt:lpstr>Image alignment</vt:lpstr>
      <vt:lpstr>Alignment as fitting</vt:lpstr>
      <vt:lpstr>Alignment as fitting</vt:lpstr>
      <vt:lpstr>2D transformation models</vt:lpstr>
      <vt:lpstr>Let’s start with affine transformations</vt:lpstr>
      <vt:lpstr>Fitting an affine transformation</vt:lpstr>
      <vt:lpstr>Fitting an affine transformation</vt:lpstr>
      <vt:lpstr>Fitting a plane projective transformation</vt:lpstr>
      <vt:lpstr>Homography</vt:lpstr>
      <vt:lpstr>Application: Panorama stitching</vt:lpstr>
      <vt:lpstr>Fitting a homography</vt:lpstr>
      <vt:lpstr>Fitting a homography</vt:lpstr>
      <vt:lpstr>Fitting a homography</vt:lpstr>
      <vt:lpstr>Direct linear transform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Generating putative correspondences</vt:lpstr>
      <vt:lpstr>Generating putative correspondences</vt:lpstr>
      <vt:lpstr>Feature descriptors</vt:lpstr>
      <vt:lpstr>Feature descriptors</vt:lpstr>
      <vt:lpstr>Disadvantage of intensity vectors as descriptors</vt:lpstr>
      <vt:lpstr>Feature descriptors: SIFT</vt:lpstr>
      <vt:lpstr>Feature descriptors: SIFT</vt:lpstr>
      <vt:lpstr>Feature matching</vt:lpstr>
      <vt:lpstr>Feature space outlier rejection</vt:lpstr>
      <vt:lpstr>Reading</vt:lpstr>
      <vt:lpstr>RANSAC</vt:lpstr>
      <vt:lpstr>RANSAC example: Translation</vt:lpstr>
      <vt:lpstr>RANSAC example: Translation</vt:lpstr>
      <vt:lpstr>RANSAC example: Translation</vt:lpstr>
      <vt:lpstr>RANSAC example: Translation</vt:lpstr>
      <vt:lpstr>Scalability: Alignment to large databases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Jan-Michael  Frahm</cp:lastModifiedBy>
  <cp:revision>88</cp:revision>
  <dcterms:created xsi:type="dcterms:W3CDTF">2012-01-10T14:04:09Z</dcterms:created>
  <dcterms:modified xsi:type="dcterms:W3CDTF">2012-02-21T18:12:36Z</dcterms:modified>
</cp:coreProperties>
</file>