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notesSlides/notesSlide21.xml" ContentType="application/vnd.openxmlformats-officedocument.presentationml.notesSlide+xml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oleObject3.bin" ContentType="application/vnd.openxmlformats-officedocument.oleObject"/>
  <Override PartName="/ppt/embeddings/Microsoft_Equation9.bin" ContentType="application/vnd.openxmlformats-officedocument.oleObject"/>
  <Override PartName="/ppt/notesSlides/notesSlide22.xml" ContentType="application/vnd.openxmlformats-officedocument.presentationml.notesSlide+xml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notesSlides/notesSlide23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notesSlides/notesSlide2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14.bin" ContentType="application/vnd.openxmlformats-officedocument.oleObject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embeddings/oleObject12.bin" ContentType="application/vnd.openxmlformats-officedocument.oleObject"/>
  <Override PartName="/ppt/embeddings/Microsoft_Equation15.bin" ContentType="application/vnd.openxmlformats-officedocument.oleObject"/>
  <Override PartName="/ppt/notesSlides/notesSlide28.xml" ContentType="application/vnd.openxmlformats-officedocument.presentationml.notesSlide+xml"/>
  <Override PartName="/ppt/embeddings/Microsoft_Equation16.bin" ContentType="application/vnd.openxmlformats-officedocument.oleObject"/>
  <Override PartName="/ppt/notesSlides/notesSlide29.xml" ContentType="application/vnd.openxmlformats-officedocument.presentationml.notesSlide+xml"/>
  <Override PartName="/ppt/embeddings/oleObject13.bin" ContentType="application/vnd.openxmlformats-officedocument.oleObject"/>
  <Override PartName="/ppt/notesSlides/notesSlide30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31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32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Microsoft_Equation17.bin" ContentType="application/vnd.openxmlformats-officedocument.oleObject"/>
  <Override PartName="/ppt/notesSlides/notesSlide33.xml" ContentType="application/vnd.openxmlformats-officedocument.presentationml.notesSlide+xml"/>
  <Override PartName="/ppt/embeddings/oleObject28.bin" ContentType="application/vnd.openxmlformats-officedocument.oleObject"/>
  <Override PartName="/ppt/embeddings/Microsoft_Equation18.bin" ContentType="application/vnd.openxmlformats-officedocument.oleObject"/>
  <Override PartName="/ppt/notesSlides/notesSlide34.xml" ContentType="application/vnd.openxmlformats-officedocument.presentationml.notesSlide+xml"/>
  <Override PartName="/ppt/embeddings/oleObject29.bin" ContentType="application/vnd.openxmlformats-officedocument.oleObject"/>
  <Override PartName="/ppt/embeddings/Microsoft_Equation19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Microsoft_Equation20.bin" ContentType="application/vnd.openxmlformats-officedocument.oleObject"/>
  <Override PartName="/ppt/notesSlides/notesSlide40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Microsoft_Equation21.bin" ContentType="application/vnd.openxmlformats-officedocument.oleObject"/>
  <Override PartName="/ppt/notesSlides/notesSlide41.xml" ContentType="application/vnd.openxmlformats-officedocument.presentationml.notesSlide+xml"/>
  <Override PartName="/ppt/embeddings/Microsoft_Equation22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49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50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51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52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53.xml" ContentType="application/vnd.openxmlformats-officedocument.presentationml.notesSlide+xml"/>
  <Override PartName="/ppt/embeddings/oleObject65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66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embeddings/oleObject67.bin" ContentType="application/vnd.openxmlformats-officedocument.oleObject"/>
  <Override PartName="/ppt/embeddings/Microsoft_Equation23.bin" ContentType="application/vnd.openxmlformats-officedocument.oleObject"/>
  <Override PartName="/ppt/notesSlides/notesSlide65.xml" ContentType="application/vnd.openxmlformats-officedocument.presentationml.notesSlide+xml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66.xml" ContentType="application/vnd.openxmlformats-officedocument.presentationml.notesSlide+xml"/>
  <Override PartName="/ppt/embeddings/oleObject7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01" r:id="rId3"/>
    <p:sldId id="302" r:id="rId4"/>
    <p:sldId id="314" r:id="rId5"/>
    <p:sldId id="317" r:id="rId6"/>
    <p:sldId id="397" r:id="rId7"/>
    <p:sldId id="398" r:id="rId8"/>
    <p:sldId id="399" r:id="rId9"/>
    <p:sldId id="400" r:id="rId10"/>
    <p:sldId id="401" r:id="rId11"/>
    <p:sldId id="310" r:id="rId12"/>
    <p:sldId id="315" r:id="rId13"/>
    <p:sldId id="316" r:id="rId14"/>
    <p:sldId id="311" r:id="rId15"/>
    <p:sldId id="312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49" r:id="rId25"/>
    <p:sldId id="327" r:id="rId26"/>
    <p:sldId id="328" r:id="rId27"/>
    <p:sldId id="329" r:id="rId28"/>
    <p:sldId id="332" r:id="rId29"/>
    <p:sldId id="350" r:id="rId30"/>
    <p:sldId id="331" r:id="rId31"/>
    <p:sldId id="333" r:id="rId32"/>
    <p:sldId id="334" r:id="rId33"/>
    <p:sldId id="335" r:id="rId34"/>
    <p:sldId id="383" r:id="rId35"/>
    <p:sldId id="384" r:id="rId36"/>
    <p:sldId id="385" r:id="rId37"/>
    <p:sldId id="336" r:id="rId38"/>
    <p:sldId id="337" r:id="rId39"/>
    <p:sldId id="338" r:id="rId40"/>
    <p:sldId id="339" r:id="rId41"/>
    <p:sldId id="351" r:id="rId42"/>
    <p:sldId id="352" r:id="rId43"/>
    <p:sldId id="353" r:id="rId44"/>
    <p:sldId id="354" r:id="rId45"/>
    <p:sldId id="355" r:id="rId46"/>
    <p:sldId id="356" r:id="rId47"/>
    <p:sldId id="340" r:id="rId48"/>
    <p:sldId id="341" r:id="rId49"/>
    <p:sldId id="342" r:id="rId50"/>
    <p:sldId id="357" r:id="rId51"/>
    <p:sldId id="358" r:id="rId52"/>
    <p:sldId id="360" r:id="rId53"/>
    <p:sldId id="386" r:id="rId54"/>
    <p:sldId id="387" r:id="rId55"/>
    <p:sldId id="388" r:id="rId56"/>
    <p:sldId id="389" r:id="rId57"/>
    <p:sldId id="390" r:id="rId58"/>
    <p:sldId id="394" r:id="rId59"/>
    <p:sldId id="395" r:id="rId60"/>
    <p:sldId id="396" r:id="rId61"/>
    <p:sldId id="361" r:id="rId62"/>
    <p:sldId id="362" r:id="rId63"/>
    <p:sldId id="363" r:id="rId64"/>
    <p:sldId id="364" r:id="rId65"/>
    <p:sldId id="365" r:id="rId66"/>
    <p:sldId id="368" r:id="rId67"/>
    <p:sldId id="369" r:id="rId68"/>
    <p:sldId id="370" r:id="rId69"/>
    <p:sldId id="371" r:id="rId70"/>
    <p:sldId id="391" r:id="rId71"/>
    <p:sldId id="39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65" d="100"/>
          <a:sy n="165" d="100"/>
        </p:scale>
        <p:origin x="-1032" y="-120"/>
      </p:cViewPr>
      <p:guideLst>
        <p:guide orient="horz" pos="2007"/>
        <p:guide pos="48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7" Type="http://schemas.openxmlformats.org/officeDocument/2006/relationships/image" Target="../media/image66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Relationship Id="rId2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4" Type="http://schemas.openxmlformats.org/officeDocument/2006/relationships/image" Target="../media/image81.wmf"/><Relationship Id="rId1" Type="http://schemas.openxmlformats.org/officeDocument/2006/relationships/image" Target="../media/image78.wmf"/><Relationship Id="rId2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image" Target="../media/image80.wmf"/><Relationship Id="rId3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wmf"/><Relationship Id="rId12" Type="http://schemas.openxmlformats.org/officeDocument/2006/relationships/image" Target="../media/image97.wmf"/><Relationship Id="rId13" Type="http://schemas.openxmlformats.org/officeDocument/2006/relationships/image" Target="../media/image98.wmf"/><Relationship Id="rId14" Type="http://schemas.openxmlformats.org/officeDocument/2006/relationships/image" Target="../media/image99.wmf"/><Relationship Id="rId15" Type="http://schemas.openxmlformats.org/officeDocument/2006/relationships/image" Target="../media/image100.wmf"/><Relationship Id="rId16" Type="http://schemas.openxmlformats.org/officeDocument/2006/relationships/image" Target="../media/image101.wmf"/><Relationship Id="rId1" Type="http://schemas.openxmlformats.org/officeDocument/2006/relationships/image" Target="../media/image86.wmf"/><Relationship Id="rId2" Type="http://schemas.openxmlformats.org/officeDocument/2006/relationships/image" Target="../media/image87.wmf"/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5" Type="http://schemas.openxmlformats.org/officeDocument/2006/relationships/image" Target="../media/image90.wmf"/><Relationship Id="rId6" Type="http://schemas.openxmlformats.org/officeDocument/2006/relationships/image" Target="../media/image91.wmf"/><Relationship Id="rId7" Type="http://schemas.openxmlformats.org/officeDocument/2006/relationships/image" Target="../media/image92.wmf"/><Relationship Id="rId8" Type="http://schemas.openxmlformats.org/officeDocument/2006/relationships/image" Target="../media/image93.wmf"/><Relationship Id="rId9" Type="http://schemas.openxmlformats.org/officeDocument/2006/relationships/image" Target="../media/image94.wmf"/><Relationship Id="rId10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1" Type="http://schemas.openxmlformats.org/officeDocument/2006/relationships/image" Target="../media/image102.wmf"/><Relationship Id="rId2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wmf"/><Relationship Id="rId1" Type="http://schemas.openxmlformats.org/officeDocument/2006/relationships/image" Target="../media/image106.wmf"/><Relationship Id="rId2" Type="http://schemas.openxmlformats.org/officeDocument/2006/relationships/image" Target="../media/image10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Relationship Id="rId2" Type="http://schemas.openxmlformats.org/officeDocument/2006/relationships/image" Target="../media/image111.wmf"/><Relationship Id="rId3" Type="http://schemas.openxmlformats.org/officeDocument/2006/relationships/image" Target="../media/image11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Relationship Id="rId2" Type="http://schemas.openxmlformats.org/officeDocument/2006/relationships/image" Target="../media/image114.emf"/><Relationship Id="rId3" Type="http://schemas.openxmlformats.org/officeDocument/2006/relationships/image" Target="../media/image1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Relationship Id="rId2" Type="http://schemas.openxmlformats.org/officeDocument/2006/relationships/image" Target="../media/image13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Relationship Id="rId2" Type="http://schemas.openxmlformats.org/officeDocument/2006/relationships/image" Target="../media/image13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5" Type="http://schemas.openxmlformats.org/officeDocument/2006/relationships/image" Target="../media/image53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E0E6-60B0-C843-8738-5A08A3E9E235}" type="datetimeFigureOut">
              <a:rPr lang="en-US" smtClean="0"/>
              <a:t>2/22/12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AB92-4EFA-E540-AFCD-86127F7CB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ECD6A-6BF3-4C24-9072-962ECBCC7ED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958D6-55C8-4628-9C17-1DEEDA3796A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90E4D-C140-4D62-B396-BBEE244F9C0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8F884-04D7-4BBD-A875-B8B633DC7AF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BE4D6-39AE-425C-B4DE-475C5086693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600C5-55E7-482C-82B4-140F957CFBB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B0F7C-B320-4FF8-8897-5B018FBD3D7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622C96F-5670-134B-9696-61CDB8F9E5FA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7CC2C-6317-4A05-B253-473D66AD844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52E06-067B-4717-A03C-24068578DF9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00DC-0C07-4F23-866D-B90F4BCFEC4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51F67-91EF-4D1E-87F9-69603C73E6E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convert from metric image coordinates to pixel coordinates, we have to multiply the x, y coordinates by the x, y pixel magnification factors (pix/m)</a:t>
            </a:r>
          </a:p>
          <a:p>
            <a:pPr eaLnBrk="1" hangingPunct="1"/>
            <a:r>
              <a:rPr lang="en-US" smtClean="0"/>
              <a:t>Beta_x, beta_y is the principal point coordinates in pixels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9C572-0A93-4565-BFC8-EB1396E15EF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7BF7FC7-C647-6C44-8091-3031B2832046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70371-3765-4645-BE1C-C47151E8445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CAD135-C331-7448-A1F7-F947D809AB1A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04FF0-1053-40D6-BFCF-61A2701AC48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We now have the vocabulary tree, and the online phase can begin.</a:t>
            </a:r>
          </a:p>
          <a:p>
            <a:r>
              <a:rPr lang="en-US" smtClean="0"/>
              <a:t>In order to add an image to the database, we perform feature extraction. Each descriptor vector is now dropped down from the root of the tree and quantized very efficiently into a path down the tree, encoded by a single integer.</a:t>
            </a:r>
          </a:p>
          <a:p>
            <a:r>
              <a:rPr lang="en-US" smtClean="0"/>
              <a:t>Each node in the vocabulary tree has an associated inverted file index.</a:t>
            </a:r>
          </a:p>
          <a:p>
            <a:r>
              <a:rPr lang="en-US" smtClean="0"/>
              <a:t>Indecies back to the new image are then added to the relevant inverted files.  </a:t>
            </a:r>
          </a:p>
          <a:p>
            <a:r>
              <a:rPr lang="en-US" smtClean="0"/>
              <a:t>This is a very efficient operation that is carried out whenever we want to add an image.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DAE0E71-8D5A-0A4D-AC10-E96C09BD11A2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C97881-03EE-DF4F-8DBF-CCEA671C7456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9A96C-6027-4805-BFE3-08057C77372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8215F-A24B-490F-8618-D3F6B6642A0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29309-A4A1-4EA2-83BC-D2FC1A7BB0B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40C46-3104-4A0E-BC33-4ED86974D35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6A7A3-AFAE-4C1D-BE0B-23C1F330049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37DE0-B70C-4DE9-BBC2-7FF6CF8A209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726C2-A351-451C-9B55-5CABCD7933A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E60A-0AE9-46E0-8B91-B89C31E974C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24803-51BB-40E4-9C83-35A6A922FF6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C8B93-F33A-4A0A-AF29-FE20872DE66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AC00A-5B8D-40F6-9463-78877AD0448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2C96C-17A3-4FC6-86D0-EB67B6EF9FF4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4E4D3-FE3B-4AD6-A903-4D7B6CFC0F40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718F0-10B1-4AED-B477-719F505268A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5751E4-538A-0D44-821A-0869D4A78ACF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F6F9596-896D-8948-8C23-584029DC604C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D2E06-9D72-47BD-AD6A-3DE427510EE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7762BA-2DE5-1D44-B9C8-DC90B57A2225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9E2A3A4-5297-8E45-8F64-49A3C75B73B5}" type="slidenum">
              <a:rPr lang="en-GB"/>
              <a:pPr>
                <a:defRPr/>
              </a:pPr>
              <a:t>56</a:t>
            </a:fld>
            <a:endParaRPr lang="en-GB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FD0C540-5078-4843-AE6D-7178696599BB}" type="slidenum">
              <a:rPr lang="en-GB"/>
              <a:pPr>
                <a:defRPr/>
              </a:pPr>
              <a:t>57</a:t>
            </a:fld>
            <a:endParaRPr lang="en-GB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EFF60-2F50-4C29-8D7B-56AE705CA533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08440-C7E4-4A62-8509-FFFC0368085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6ED3C-2123-48AB-9684-0D63112B765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8CDC5-FDA6-4E5F-8F62-E32911C0DA32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167A-3B9E-4F3F-B8DA-D994CDE8CDBF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1091-15CC-4338-ACE0-C335C20EA157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1091-15CC-4338-ACE0-C335C20EA157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3A048-9DC5-45DC-B94C-C1715BD0678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1091-15CC-4338-ACE0-C335C20EA15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09A57-2BEC-442E-8EF7-2AD67DF5D260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X’ is X in the second camera’s coordinate system</a:t>
            </a:r>
          </a:p>
          <a:p>
            <a:pPr eaLnBrk="1" hangingPunct="1"/>
            <a:r>
              <a:rPr lang="en-US" dirty="0" smtClean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8B779-E80A-48EC-BD10-FC50FE2E1B6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D3BA98-D512-FD4F-94CC-495491E9D96F}" type="slidenum">
              <a:rPr lang="en-GB"/>
              <a:pPr>
                <a:defRPr/>
              </a:pPr>
              <a:t>70</a:t>
            </a:fld>
            <a:endParaRPr lang="en-GB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ED80151-8B5A-2849-9EDB-EC03E369E29C}" type="slidenum">
              <a:rPr lang="en-GB"/>
              <a:pPr>
                <a:defRPr/>
              </a:pPr>
              <a:t>71</a:t>
            </a:fld>
            <a:endParaRPr lang="en-GB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F4617-3AAE-4CEF-8F4B-B97042C2DDA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54E72-6E30-47B3-8C63-2B20C9D364E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When we then wish to query on an input image, we quantize the descriptor vectors of the input image in a similar way, and accumulate scores for the images in the database with so called term frequency inverse document frequency (tf-idf). This is effectively an entropy weighting of the information. The winner is the image in the database with the most common information with the input image.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69099-84F6-4CC0-8C74-2F9EC9F9E5E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387D3-5453-4B51-B30F-0A098EE92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9DDD-8594-464A-9BB5-4BE54D44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E6C4-192E-40C0-AC62-58C9B08C6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822960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8.jpeg"/><Relationship Id="rId7" Type="http://schemas.openxmlformats.org/officeDocument/2006/relationships/image" Target="../media/image6.jpeg"/><Relationship Id="rId8" Type="http://schemas.openxmlformats.org/officeDocument/2006/relationships/image" Target="../media/image5.jpeg"/><Relationship Id="rId9" Type="http://schemas.openxmlformats.org/officeDocument/2006/relationships/image" Target="../media/image7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8.jpeg"/><Relationship Id="rId7" Type="http://schemas.openxmlformats.org/officeDocument/2006/relationships/image" Target="../media/image6.jpeg"/><Relationship Id="rId8" Type="http://schemas.openxmlformats.org/officeDocument/2006/relationships/image" Target="../media/image5.jpeg"/><Relationship Id="rId9" Type="http://schemas.openxmlformats.org/officeDocument/2006/relationships/image" Target="../media/image7.jpe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hyperlink" Target="http://en.wikipedia.org/wiki/Ames_room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2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3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24.e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28.emf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29.emf"/><Relationship Id="rId8" Type="http://schemas.openxmlformats.org/officeDocument/2006/relationships/image" Target="../media/image31.png"/><Relationship Id="rId9" Type="http://schemas.openxmlformats.org/officeDocument/2006/relationships/oleObject" Target="../embeddings/Microsoft_Equation6.bin"/><Relationship Id="rId10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9.bin"/><Relationship Id="rId12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32.emf"/><Relationship Id="rId6" Type="http://schemas.openxmlformats.org/officeDocument/2006/relationships/oleObject" Target="../embeddings/Microsoft_Equation8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4.wmf"/><Relationship Id="rId10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oleObject" Target="../embeddings/Microsoft_Equation10.bin"/><Relationship Id="rId7" Type="http://schemas.openxmlformats.org/officeDocument/2006/relationships/image" Target="../media/image36.emf"/><Relationship Id="rId8" Type="http://schemas.openxmlformats.org/officeDocument/2006/relationships/oleObject" Target="../embeddings/Microsoft_Equation11.bin"/><Relationship Id="rId9" Type="http://schemas.openxmlformats.org/officeDocument/2006/relationships/image" Target="../media/image3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oleObject" Target="../embeddings/Microsoft_Equation12.bin"/><Relationship Id="rId8" Type="http://schemas.openxmlformats.org/officeDocument/2006/relationships/image" Target="../media/image40.emf"/><Relationship Id="rId9" Type="http://schemas.openxmlformats.org/officeDocument/2006/relationships/oleObject" Target="../embeddings/Microsoft_Equation13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47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4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vis.uky.edu/~dnister/Publications/2006/VocTree/nister_stewenius_cvpr2006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52.wmf"/><Relationship Id="rId13" Type="http://schemas.openxmlformats.org/officeDocument/2006/relationships/oleObject" Target="../embeddings/Microsoft_Equation14.bin"/><Relationship Id="rId14" Type="http://schemas.openxmlformats.org/officeDocument/2006/relationships/image" Target="../media/image5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4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7.xml"/><Relationship Id="rId5" Type="http://schemas.openxmlformats.org/officeDocument/2006/relationships/oleObject" Target="../embeddings/oleObject12.bin"/><Relationship Id="rId6" Type="http://schemas.openxmlformats.org/officeDocument/2006/relationships/image" Target="../media/image55.wmf"/><Relationship Id="rId7" Type="http://schemas.openxmlformats.org/officeDocument/2006/relationships/oleObject" Target="../embeddings/Microsoft_Equation15.bin"/><Relationship Id="rId8" Type="http://schemas.openxmlformats.org/officeDocument/2006/relationships/image" Target="../media/image56.wmf"/><Relationship Id="rId1" Type="http://schemas.openxmlformats.org/officeDocument/2006/relationships/vmlDrawing" Target="../drawings/vmlDrawing9.vml"/><Relationship Id="rId2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Microsoft_Equation16.bin"/><Relationship Id="rId5" Type="http://schemas.openxmlformats.org/officeDocument/2006/relationships/image" Target="../media/image57.wmf"/><Relationship Id="rId6" Type="http://schemas.openxmlformats.org/officeDocument/2006/relationships/image" Target="../media/image5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64.w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65.wmf"/><Relationship Id="rId16" Type="http://schemas.openxmlformats.org/officeDocument/2006/relationships/oleObject" Target="../embeddings/oleObject20.bin"/><Relationship Id="rId17" Type="http://schemas.openxmlformats.org/officeDocument/2006/relationships/image" Target="../media/image6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1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67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68.w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69.w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70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71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72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73.wmf"/><Relationship Id="rId10" Type="http://schemas.openxmlformats.org/officeDocument/2006/relationships/oleObject" Target="../embeddings/Microsoft_Equation17.bin"/><Relationship Id="rId11" Type="http://schemas.openxmlformats.org/officeDocument/2006/relationships/image" Target="../media/image7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75.wmf"/><Relationship Id="rId6" Type="http://schemas.openxmlformats.org/officeDocument/2006/relationships/oleObject" Target="../embeddings/Microsoft_Equation18.bin"/><Relationship Id="rId7" Type="http://schemas.openxmlformats.org/officeDocument/2006/relationships/image" Target="../media/image7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77.wmf"/><Relationship Id="rId6" Type="http://schemas.openxmlformats.org/officeDocument/2006/relationships/oleObject" Target="../embeddings/Microsoft_Equation19.bin"/><Relationship Id="rId7" Type="http://schemas.openxmlformats.org/officeDocument/2006/relationships/image" Target="../media/image76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78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79.w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80.wmf"/><Relationship Id="rId10" Type="http://schemas.openxmlformats.org/officeDocument/2006/relationships/oleObject" Target="../embeddings/Microsoft_Equation20.bin"/><Relationship Id="rId11" Type="http://schemas.openxmlformats.org/officeDocument/2006/relationships/image" Target="../media/image8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79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80.wmf"/><Relationship Id="rId8" Type="http://schemas.openxmlformats.org/officeDocument/2006/relationships/oleObject" Target="../embeddings/Microsoft_Equation21.bin"/><Relationship Id="rId9" Type="http://schemas.openxmlformats.org/officeDocument/2006/relationships/image" Target="../media/image8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Microsoft_Equation22.bin"/><Relationship Id="rId5" Type="http://schemas.openxmlformats.org/officeDocument/2006/relationships/image" Target="../media/image82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3.bin"/><Relationship Id="rId21" Type="http://schemas.openxmlformats.org/officeDocument/2006/relationships/image" Target="../media/image94.wmf"/><Relationship Id="rId22" Type="http://schemas.openxmlformats.org/officeDocument/2006/relationships/oleObject" Target="../embeddings/oleObject44.bin"/><Relationship Id="rId23" Type="http://schemas.openxmlformats.org/officeDocument/2006/relationships/image" Target="../media/image95.wmf"/><Relationship Id="rId24" Type="http://schemas.openxmlformats.org/officeDocument/2006/relationships/oleObject" Target="../embeddings/oleObject45.bin"/><Relationship Id="rId25" Type="http://schemas.openxmlformats.org/officeDocument/2006/relationships/image" Target="../media/image96.wmf"/><Relationship Id="rId26" Type="http://schemas.openxmlformats.org/officeDocument/2006/relationships/oleObject" Target="../embeddings/oleObject46.bin"/><Relationship Id="rId27" Type="http://schemas.openxmlformats.org/officeDocument/2006/relationships/image" Target="../media/image97.wmf"/><Relationship Id="rId28" Type="http://schemas.openxmlformats.org/officeDocument/2006/relationships/oleObject" Target="../embeddings/oleObject47.bin"/><Relationship Id="rId29" Type="http://schemas.openxmlformats.org/officeDocument/2006/relationships/image" Target="../media/image98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86.wmf"/><Relationship Id="rId30" Type="http://schemas.openxmlformats.org/officeDocument/2006/relationships/oleObject" Target="../embeddings/oleObject48.bin"/><Relationship Id="rId31" Type="http://schemas.openxmlformats.org/officeDocument/2006/relationships/image" Target="../media/image99.wmf"/><Relationship Id="rId32" Type="http://schemas.openxmlformats.org/officeDocument/2006/relationships/oleObject" Target="../embeddings/oleObject49.bin"/><Relationship Id="rId9" Type="http://schemas.openxmlformats.org/officeDocument/2006/relationships/image" Target="../media/image88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87.wmf"/><Relationship Id="rId8" Type="http://schemas.openxmlformats.org/officeDocument/2006/relationships/oleObject" Target="../embeddings/oleObject37.bin"/><Relationship Id="rId33" Type="http://schemas.openxmlformats.org/officeDocument/2006/relationships/image" Target="../media/image100.wmf"/><Relationship Id="rId34" Type="http://schemas.openxmlformats.org/officeDocument/2006/relationships/oleObject" Target="../embeddings/oleObject50.bin"/><Relationship Id="rId35" Type="http://schemas.openxmlformats.org/officeDocument/2006/relationships/image" Target="../media/image101.w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89.w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90.w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91.w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92.wmf"/><Relationship Id="rId18" Type="http://schemas.openxmlformats.org/officeDocument/2006/relationships/oleObject" Target="../embeddings/oleObject42.bin"/><Relationship Id="rId19" Type="http://schemas.openxmlformats.org/officeDocument/2006/relationships/image" Target="../media/image9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102.w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103.wmf"/><Relationship Id="rId8" Type="http://schemas.openxmlformats.org/officeDocument/2006/relationships/oleObject" Target="../embeddings/oleObject53.bin"/><Relationship Id="rId9" Type="http://schemas.openxmlformats.org/officeDocument/2006/relationships/image" Target="../media/image104.wmf"/><Relationship Id="rId10" Type="http://schemas.openxmlformats.org/officeDocument/2006/relationships/oleObject" Target="../embeddings/oleObject54.bin"/><Relationship Id="rId11" Type="http://schemas.openxmlformats.org/officeDocument/2006/relationships/image" Target="../media/image105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106.w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107.w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108.wmf"/><Relationship Id="rId10" Type="http://schemas.openxmlformats.org/officeDocument/2006/relationships/oleObject" Target="../embeddings/oleObject58.bin"/><Relationship Id="rId11" Type="http://schemas.openxmlformats.org/officeDocument/2006/relationships/image" Target="../media/image109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110.w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111.w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112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113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114.emf"/><Relationship Id="rId8" Type="http://schemas.openxmlformats.org/officeDocument/2006/relationships/oleObject" Target="../embeddings/oleObject64.bin"/><Relationship Id="rId9" Type="http://schemas.openxmlformats.org/officeDocument/2006/relationships/image" Target="../media/image11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118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29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130.wmf"/><Relationship Id="rId6" Type="http://schemas.openxmlformats.org/officeDocument/2006/relationships/oleObject" Target="../embeddings/Microsoft_Equation23.bin"/><Relationship Id="rId7" Type="http://schemas.openxmlformats.org/officeDocument/2006/relationships/image" Target="../media/image131.wmf"/><Relationship Id="rId8" Type="http://schemas.openxmlformats.org/officeDocument/2006/relationships/image" Target="../media/image85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132.emf"/><Relationship Id="rId6" Type="http://schemas.openxmlformats.org/officeDocument/2006/relationships/oleObject" Target="../embeddings/oleObject69.bin"/><Relationship Id="rId7" Type="http://schemas.openxmlformats.org/officeDocument/2006/relationships/image" Target="../media/image133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70.bin"/><Relationship Id="rId5" Type="http://schemas.openxmlformats.org/officeDocument/2006/relationships/image" Target="../media/image134.wmf"/><Relationship Id="rId6" Type="http://schemas.openxmlformats.org/officeDocument/2006/relationships/image" Target="../media/image135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5" Type="http://schemas.openxmlformats.org/officeDocument/2006/relationships/image" Target="../media/image5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eg"/><Relationship Id="rId5" Type="http://schemas.openxmlformats.org/officeDocument/2006/relationships/image" Target="../media/image6.jpeg"/><Relationship Id="rId6" Type="http://schemas.openxmlformats.org/officeDocument/2006/relationships/image" Target="../media/image5.jpeg"/><Relationship Id="rId7" Type="http://schemas.openxmlformats.org/officeDocument/2006/relationships/image" Target="../media/image7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776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Jan-Michael Frahm</a:t>
            </a:r>
          </a:p>
          <a:p>
            <a:r>
              <a:rPr lang="en-US" dirty="0" smtClean="0"/>
              <a:t>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05"/>
          <p:cNvGrpSpPr>
            <a:grpSpLocks/>
          </p:cNvGrpSpPr>
          <p:nvPr/>
        </p:nvGrpSpPr>
        <p:grpSpPr bwMode="auto">
          <a:xfrm>
            <a:off x="6477000" y="4114800"/>
            <a:ext cx="533400" cy="361950"/>
            <a:chOff x="3504" y="1728"/>
            <a:chExt cx="336" cy="228"/>
          </a:xfrm>
        </p:grpSpPr>
        <p:sp>
          <p:nvSpPr>
            <p:cNvPr id="56420" name="Line 106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21" name="Picture 107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3" name="Picture 100" descr="114_14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667000"/>
            <a:ext cx="914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Oval 101"/>
          <p:cNvSpPr>
            <a:spLocks noChangeArrowheads="1"/>
          </p:cNvSpPr>
          <p:nvPr/>
        </p:nvSpPr>
        <p:spPr bwMode="auto">
          <a:xfrm>
            <a:off x="2057400" y="2819400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Oval 102"/>
          <p:cNvSpPr>
            <a:spLocks noChangeArrowheads="1"/>
          </p:cNvSpPr>
          <p:nvPr/>
        </p:nvSpPr>
        <p:spPr bwMode="auto">
          <a:xfrm>
            <a:off x="2244725" y="3040063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Oval 103"/>
          <p:cNvSpPr>
            <a:spLocks noChangeArrowheads="1"/>
          </p:cNvSpPr>
          <p:nvPr/>
        </p:nvSpPr>
        <p:spPr bwMode="auto">
          <a:xfrm>
            <a:off x="2286000" y="2743200"/>
            <a:ext cx="160338" cy="26352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1603375" y="2914650"/>
            <a:ext cx="2114550" cy="1531938"/>
            <a:chOff x="1010" y="1836"/>
            <a:chExt cx="1332" cy="965"/>
          </a:xfrm>
        </p:grpSpPr>
        <p:sp>
          <p:nvSpPr>
            <p:cNvPr id="56418" name="Line 89"/>
            <p:cNvSpPr>
              <a:spLocks noChangeShapeType="1"/>
            </p:cNvSpPr>
            <p:nvPr/>
          </p:nvSpPr>
          <p:spPr bwMode="auto">
            <a:xfrm flipH="1">
              <a:off x="1106" y="1836"/>
              <a:ext cx="1236" cy="8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19" name="Picture 90" descr="115_15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10" y="2621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3352800" y="5334000"/>
            <a:ext cx="1176338" cy="865188"/>
            <a:chOff x="1920" y="3187"/>
            <a:chExt cx="741" cy="545"/>
          </a:xfrm>
        </p:grpSpPr>
        <p:sp>
          <p:nvSpPr>
            <p:cNvPr id="56416" name="Line 92"/>
            <p:cNvSpPr>
              <a:spLocks noChangeShapeType="1"/>
            </p:cNvSpPr>
            <p:nvPr/>
          </p:nvSpPr>
          <p:spPr bwMode="auto">
            <a:xfrm flipH="1">
              <a:off x="2016" y="3187"/>
              <a:ext cx="645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17" name="Picture 93" descr="115_15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0" y="3552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1828800" y="2057400"/>
            <a:ext cx="3657600" cy="2647950"/>
            <a:chOff x="1152" y="1296"/>
            <a:chExt cx="2304" cy="1668"/>
          </a:xfrm>
        </p:grpSpPr>
        <p:sp>
          <p:nvSpPr>
            <p:cNvPr id="56414" name="Line 85"/>
            <p:cNvSpPr>
              <a:spLocks noChangeShapeType="1"/>
            </p:cNvSpPr>
            <p:nvPr/>
          </p:nvSpPr>
          <p:spPr bwMode="auto">
            <a:xfrm flipH="1">
              <a:off x="1248" y="1296"/>
              <a:ext cx="2208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15" name="Picture 86" descr="115_15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2" y="2784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30" name="Group 2"/>
          <p:cNvGrpSpPr>
            <a:grpSpLocks/>
          </p:cNvGrpSpPr>
          <p:nvPr/>
        </p:nvGrpSpPr>
        <p:grpSpPr bwMode="auto">
          <a:xfrm>
            <a:off x="4384675" y="3554413"/>
            <a:ext cx="2667000" cy="1885950"/>
            <a:chOff x="2544" y="2064"/>
            <a:chExt cx="1680" cy="1188"/>
          </a:xfrm>
        </p:grpSpPr>
        <p:sp>
          <p:nvSpPr>
            <p:cNvPr id="56412" name="Line 3"/>
            <p:cNvSpPr>
              <a:spLocks noChangeShapeType="1"/>
            </p:cNvSpPr>
            <p:nvPr/>
          </p:nvSpPr>
          <p:spPr bwMode="auto">
            <a:xfrm flipH="1">
              <a:off x="2688" y="2064"/>
              <a:ext cx="153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13" name="Picture 4" descr="114_14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3072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31" name="Group 8"/>
          <p:cNvGrpSpPr>
            <a:grpSpLocks/>
          </p:cNvGrpSpPr>
          <p:nvPr/>
        </p:nvGrpSpPr>
        <p:grpSpPr bwMode="auto">
          <a:xfrm>
            <a:off x="3048000" y="3352800"/>
            <a:ext cx="1371600" cy="971550"/>
            <a:chOff x="1920" y="2112"/>
            <a:chExt cx="864" cy="612"/>
          </a:xfrm>
        </p:grpSpPr>
        <p:sp>
          <p:nvSpPr>
            <p:cNvPr id="56410" name="Line 9"/>
            <p:cNvSpPr>
              <a:spLocks noChangeShapeType="1"/>
            </p:cNvSpPr>
            <p:nvPr/>
          </p:nvSpPr>
          <p:spPr bwMode="auto">
            <a:xfrm flipH="1">
              <a:off x="2064" y="2112"/>
              <a:ext cx="72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11" name="Picture 10" descr="114_14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0" y="2544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32" name="Group 11"/>
          <p:cNvGrpSpPr>
            <a:grpSpLocks/>
          </p:cNvGrpSpPr>
          <p:nvPr/>
        </p:nvGrpSpPr>
        <p:grpSpPr bwMode="auto">
          <a:xfrm>
            <a:off x="4191000" y="2370138"/>
            <a:ext cx="1600200" cy="1200150"/>
            <a:chOff x="2256" y="1152"/>
            <a:chExt cx="1008" cy="756"/>
          </a:xfrm>
        </p:grpSpPr>
        <p:sp>
          <p:nvSpPr>
            <p:cNvPr id="56408" name="Line 12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09" name="Picture 13" descr="109_099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33" name="Group 14"/>
          <p:cNvGrpSpPr>
            <a:grpSpLocks/>
          </p:cNvGrpSpPr>
          <p:nvPr/>
        </p:nvGrpSpPr>
        <p:grpSpPr bwMode="auto">
          <a:xfrm>
            <a:off x="7086600" y="4114800"/>
            <a:ext cx="533400" cy="361950"/>
            <a:chOff x="3504" y="1728"/>
            <a:chExt cx="336" cy="228"/>
          </a:xfrm>
        </p:grpSpPr>
        <p:sp>
          <p:nvSpPr>
            <p:cNvPr id="56406" name="Line 15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07" name="Picture 16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34" name="Group 17"/>
          <p:cNvGrpSpPr>
            <a:grpSpLocks/>
          </p:cNvGrpSpPr>
          <p:nvPr/>
        </p:nvGrpSpPr>
        <p:grpSpPr bwMode="auto">
          <a:xfrm>
            <a:off x="4811713" y="2981325"/>
            <a:ext cx="1600200" cy="1200150"/>
            <a:chOff x="2256" y="1152"/>
            <a:chExt cx="1008" cy="756"/>
          </a:xfrm>
        </p:grpSpPr>
        <p:sp>
          <p:nvSpPr>
            <p:cNvPr id="56404" name="Line 18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05" name="Picture 19" descr="109_099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35" name="Group 20"/>
          <p:cNvGrpSpPr>
            <a:grpSpLocks/>
          </p:cNvGrpSpPr>
          <p:nvPr/>
        </p:nvGrpSpPr>
        <p:grpSpPr bwMode="auto">
          <a:xfrm>
            <a:off x="5867400" y="2971800"/>
            <a:ext cx="533400" cy="361950"/>
            <a:chOff x="3504" y="1728"/>
            <a:chExt cx="336" cy="228"/>
          </a:xfrm>
        </p:grpSpPr>
        <p:sp>
          <p:nvSpPr>
            <p:cNvPr id="56402" name="Line 21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03" name="Picture 22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36" name="Group 23"/>
          <p:cNvGrpSpPr>
            <a:grpSpLocks/>
          </p:cNvGrpSpPr>
          <p:nvPr/>
        </p:nvGrpSpPr>
        <p:grpSpPr bwMode="auto">
          <a:xfrm>
            <a:off x="3581400" y="1828800"/>
            <a:ext cx="1600200" cy="1200150"/>
            <a:chOff x="2256" y="1152"/>
            <a:chExt cx="1008" cy="756"/>
          </a:xfrm>
        </p:grpSpPr>
        <p:sp>
          <p:nvSpPr>
            <p:cNvPr id="56400" name="Line 24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401" name="Picture 25" descr="109_099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37" name="Group 26"/>
          <p:cNvGrpSpPr>
            <a:grpSpLocks/>
          </p:cNvGrpSpPr>
          <p:nvPr/>
        </p:nvGrpSpPr>
        <p:grpSpPr bwMode="auto">
          <a:xfrm>
            <a:off x="5562600" y="2743200"/>
            <a:ext cx="533400" cy="361950"/>
            <a:chOff x="3504" y="1728"/>
            <a:chExt cx="336" cy="228"/>
          </a:xfrm>
        </p:grpSpPr>
        <p:sp>
          <p:nvSpPr>
            <p:cNvPr id="56398" name="Line 27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99" name="Picture 28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38" name="Group 29"/>
          <p:cNvGrpSpPr>
            <a:grpSpLocks/>
          </p:cNvGrpSpPr>
          <p:nvPr/>
        </p:nvGrpSpPr>
        <p:grpSpPr bwMode="auto">
          <a:xfrm>
            <a:off x="6800850" y="3844925"/>
            <a:ext cx="533400" cy="361950"/>
            <a:chOff x="3504" y="1728"/>
            <a:chExt cx="336" cy="228"/>
          </a:xfrm>
        </p:grpSpPr>
        <p:sp>
          <p:nvSpPr>
            <p:cNvPr id="56396" name="Line 30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97" name="Picture 31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39" name="Line 32"/>
          <p:cNvSpPr>
            <a:spLocks noChangeShapeType="1"/>
          </p:cNvSpPr>
          <p:nvPr/>
        </p:nvSpPr>
        <p:spPr bwMode="auto">
          <a:xfrm flipV="1">
            <a:off x="7043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Line 33"/>
          <p:cNvSpPr>
            <a:spLocks noChangeShapeType="1"/>
          </p:cNvSpPr>
          <p:nvPr/>
        </p:nvSpPr>
        <p:spPr bwMode="auto">
          <a:xfrm>
            <a:off x="7350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Line 34"/>
          <p:cNvSpPr>
            <a:spLocks noChangeShapeType="1"/>
          </p:cNvSpPr>
          <p:nvPr/>
        </p:nvSpPr>
        <p:spPr bwMode="auto">
          <a:xfrm>
            <a:off x="7391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Oval 35"/>
          <p:cNvSpPr>
            <a:spLocks noChangeArrowheads="1"/>
          </p:cNvSpPr>
          <p:nvPr/>
        </p:nvSpPr>
        <p:spPr bwMode="auto">
          <a:xfrm>
            <a:off x="7239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Oval 36"/>
          <p:cNvSpPr>
            <a:spLocks noChangeArrowheads="1"/>
          </p:cNvSpPr>
          <p:nvPr/>
        </p:nvSpPr>
        <p:spPr bwMode="auto">
          <a:xfrm>
            <a:off x="7543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Oval 37"/>
          <p:cNvSpPr>
            <a:spLocks noChangeArrowheads="1"/>
          </p:cNvSpPr>
          <p:nvPr/>
        </p:nvSpPr>
        <p:spPr bwMode="auto">
          <a:xfrm>
            <a:off x="6934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Line 38"/>
          <p:cNvSpPr>
            <a:spLocks noChangeShapeType="1"/>
          </p:cNvSpPr>
          <p:nvPr/>
        </p:nvSpPr>
        <p:spPr bwMode="auto">
          <a:xfrm flipV="1">
            <a:off x="6129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39"/>
          <p:cNvSpPr>
            <a:spLocks noChangeShapeType="1"/>
          </p:cNvSpPr>
          <p:nvPr/>
        </p:nvSpPr>
        <p:spPr bwMode="auto">
          <a:xfrm>
            <a:off x="6435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Line 40"/>
          <p:cNvSpPr>
            <a:spLocks noChangeShapeType="1"/>
          </p:cNvSpPr>
          <p:nvPr/>
        </p:nvSpPr>
        <p:spPr bwMode="auto">
          <a:xfrm>
            <a:off x="6477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Oval 41"/>
          <p:cNvSpPr>
            <a:spLocks noChangeArrowheads="1"/>
          </p:cNvSpPr>
          <p:nvPr/>
        </p:nvSpPr>
        <p:spPr bwMode="auto">
          <a:xfrm>
            <a:off x="6324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9" name="Oval 42"/>
          <p:cNvSpPr>
            <a:spLocks noChangeArrowheads="1"/>
          </p:cNvSpPr>
          <p:nvPr/>
        </p:nvSpPr>
        <p:spPr bwMode="auto">
          <a:xfrm>
            <a:off x="6629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0" name="Oval 43"/>
          <p:cNvSpPr>
            <a:spLocks noChangeArrowheads="1"/>
          </p:cNvSpPr>
          <p:nvPr/>
        </p:nvSpPr>
        <p:spPr bwMode="auto">
          <a:xfrm>
            <a:off x="6019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1" name="Line 44"/>
          <p:cNvSpPr>
            <a:spLocks noChangeShapeType="1"/>
          </p:cNvSpPr>
          <p:nvPr/>
        </p:nvSpPr>
        <p:spPr bwMode="auto">
          <a:xfrm flipV="1">
            <a:off x="5214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2" name="Line 45"/>
          <p:cNvSpPr>
            <a:spLocks noChangeShapeType="1"/>
          </p:cNvSpPr>
          <p:nvPr/>
        </p:nvSpPr>
        <p:spPr bwMode="auto">
          <a:xfrm>
            <a:off x="5521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3" name="Line 46"/>
          <p:cNvSpPr>
            <a:spLocks noChangeShapeType="1"/>
          </p:cNvSpPr>
          <p:nvPr/>
        </p:nvSpPr>
        <p:spPr bwMode="auto">
          <a:xfrm>
            <a:off x="5562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4" name="Oval 47"/>
          <p:cNvSpPr>
            <a:spLocks noChangeArrowheads="1"/>
          </p:cNvSpPr>
          <p:nvPr/>
        </p:nvSpPr>
        <p:spPr bwMode="auto">
          <a:xfrm>
            <a:off x="5410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Oval 48"/>
          <p:cNvSpPr>
            <a:spLocks noChangeArrowheads="1"/>
          </p:cNvSpPr>
          <p:nvPr/>
        </p:nvSpPr>
        <p:spPr bwMode="auto">
          <a:xfrm>
            <a:off x="5715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Line 49"/>
          <p:cNvSpPr>
            <a:spLocks noChangeShapeType="1"/>
          </p:cNvSpPr>
          <p:nvPr/>
        </p:nvSpPr>
        <p:spPr bwMode="auto">
          <a:xfrm flipV="1">
            <a:off x="5562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7" name="Line 50"/>
          <p:cNvSpPr>
            <a:spLocks noChangeShapeType="1"/>
          </p:cNvSpPr>
          <p:nvPr/>
        </p:nvSpPr>
        <p:spPr bwMode="auto">
          <a:xfrm flipV="1">
            <a:off x="6400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8" name="Line 51"/>
          <p:cNvSpPr>
            <a:spLocks noChangeShapeType="1"/>
          </p:cNvSpPr>
          <p:nvPr/>
        </p:nvSpPr>
        <p:spPr bwMode="auto">
          <a:xfrm flipH="1" flipV="1">
            <a:off x="6553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9" name="AutoShape 52"/>
          <p:cNvSpPr>
            <a:spLocks noChangeAspect="1" noChangeArrowheads="1"/>
          </p:cNvSpPr>
          <p:nvPr/>
        </p:nvSpPr>
        <p:spPr bwMode="auto">
          <a:xfrm>
            <a:off x="6134100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0" name="AutoShape 53"/>
          <p:cNvSpPr>
            <a:spLocks noChangeAspect="1" noChangeArrowheads="1"/>
          </p:cNvSpPr>
          <p:nvPr/>
        </p:nvSpPr>
        <p:spPr bwMode="auto">
          <a:xfrm>
            <a:off x="5105400" y="1676400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1" name="AutoShape 54"/>
          <p:cNvSpPr>
            <a:spLocks noChangeAspect="1" noChangeArrowheads="1"/>
          </p:cNvSpPr>
          <p:nvPr/>
        </p:nvSpPr>
        <p:spPr bwMode="auto">
          <a:xfrm>
            <a:off x="5334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2" name="AutoShape 55"/>
          <p:cNvSpPr>
            <a:spLocks noChangeAspect="1" noChangeArrowheads="1"/>
          </p:cNvSpPr>
          <p:nvPr/>
        </p:nvSpPr>
        <p:spPr bwMode="auto">
          <a:xfrm>
            <a:off x="6248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3" name="AutoShape 56"/>
          <p:cNvSpPr>
            <a:spLocks noChangeAspect="1" noChangeArrowheads="1"/>
          </p:cNvSpPr>
          <p:nvPr/>
        </p:nvSpPr>
        <p:spPr bwMode="auto">
          <a:xfrm>
            <a:off x="7162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64" name="Picture 57" descr="114_14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1295400"/>
            <a:ext cx="914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65" name="Picture 58" descr="109_099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981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76" name="Picture 60" descr="115_15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33528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67" name="Oval 61"/>
          <p:cNvSpPr>
            <a:spLocks noChangeArrowheads="1"/>
          </p:cNvSpPr>
          <p:nvPr/>
        </p:nvSpPr>
        <p:spPr bwMode="auto">
          <a:xfrm>
            <a:off x="4191000" y="1371600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8" name="Oval 62"/>
          <p:cNvSpPr>
            <a:spLocks noChangeArrowheads="1"/>
          </p:cNvSpPr>
          <p:nvPr/>
        </p:nvSpPr>
        <p:spPr bwMode="auto">
          <a:xfrm>
            <a:off x="4321175" y="1328738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9" name="Oval 63"/>
          <p:cNvSpPr>
            <a:spLocks noChangeArrowheads="1"/>
          </p:cNvSpPr>
          <p:nvPr/>
        </p:nvSpPr>
        <p:spPr bwMode="auto">
          <a:xfrm>
            <a:off x="3910013" y="16430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0" name="Oval 64"/>
          <p:cNvSpPr>
            <a:spLocks noChangeArrowheads="1"/>
          </p:cNvSpPr>
          <p:nvPr/>
        </p:nvSpPr>
        <p:spPr bwMode="auto">
          <a:xfrm>
            <a:off x="4108450" y="17954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1" name="Oval 65"/>
          <p:cNvSpPr>
            <a:spLocks noChangeArrowheads="1"/>
          </p:cNvSpPr>
          <p:nvPr/>
        </p:nvSpPr>
        <p:spPr bwMode="auto">
          <a:xfrm>
            <a:off x="3959225" y="1577975"/>
            <a:ext cx="198438" cy="2095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2" name="Oval 69"/>
          <p:cNvSpPr>
            <a:spLocks noChangeArrowheads="1"/>
          </p:cNvSpPr>
          <p:nvPr/>
        </p:nvSpPr>
        <p:spPr bwMode="auto">
          <a:xfrm>
            <a:off x="3200400" y="2209800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3" name="Oval 70"/>
          <p:cNvSpPr>
            <a:spLocks noChangeArrowheads="1"/>
          </p:cNvSpPr>
          <p:nvPr/>
        </p:nvSpPr>
        <p:spPr bwMode="auto">
          <a:xfrm>
            <a:off x="3116263" y="2241550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7" name="Line 71"/>
          <p:cNvSpPr>
            <a:spLocks noChangeShapeType="1"/>
          </p:cNvSpPr>
          <p:nvPr/>
        </p:nvSpPr>
        <p:spPr bwMode="auto">
          <a:xfrm flipH="1">
            <a:off x="5583238" y="385763"/>
            <a:ext cx="669925" cy="865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88" name="Line 72"/>
          <p:cNvSpPr>
            <a:spLocks noChangeShapeType="1"/>
          </p:cNvSpPr>
          <p:nvPr/>
        </p:nvSpPr>
        <p:spPr bwMode="auto">
          <a:xfrm flipH="1">
            <a:off x="5184775" y="1200150"/>
            <a:ext cx="390525" cy="612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76" name="Oval 73"/>
          <p:cNvSpPr>
            <a:spLocks noChangeArrowheads="1"/>
          </p:cNvSpPr>
          <p:nvPr/>
        </p:nvSpPr>
        <p:spPr bwMode="auto">
          <a:xfrm>
            <a:off x="3084513" y="2141538"/>
            <a:ext cx="315912" cy="330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0" name="Line 74"/>
          <p:cNvSpPr>
            <a:spLocks noChangeShapeType="1"/>
          </p:cNvSpPr>
          <p:nvPr/>
        </p:nvSpPr>
        <p:spPr bwMode="auto">
          <a:xfrm flipV="1">
            <a:off x="1238250" y="381000"/>
            <a:ext cx="5014913" cy="3319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91" name="Oval 75"/>
          <p:cNvSpPr>
            <a:spLocks noChangeArrowheads="1"/>
          </p:cNvSpPr>
          <p:nvPr/>
        </p:nvSpPr>
        <p:spPr bwMode="auto">
          <a:xfrm>
            <a:off x="1190625" y="3552825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2" name="Line 76"/>
          <p:cNvSpPr>
            <a:spLocks noChangeShapeType="1"/>
          </p:cNvSpPr>
          <p:nvPr/>
        </p:nvSpPr>
        <p:spPr bwMode="auto">
          <a:xfrm flipH="1">
            <a:off x="3770313" y="1831975"/>
            <a:ext cx="1414462" cy="1050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93" name="Oval 77"/>
          <p:cNvSpPr>
            <a:spLocks noChangeArrowheads="1"/>
          </p:cNvSpPr>
          <p:nvPr/>
        </p:nvSpPr>
        <p:spPr bwMode="auto">
          <a:xfrm>
            <a:off x="1006475" y="3668713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4" name="Line 78"/>
          <p:cNvSpPr>
            <a:spLocks noChangeShapeType="1"/>
          </p:cNvSpPr>
          <p:nvPr/>
        </p:nvSpPr>
        <p:spPr bwMode="auto">
          <a:xfrm flipV="1">
            <a:off x="1038225" y="400050"/>
            <a:ext cx="5241925" cy="3389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95" name="Line 79"/>
          <p:cNvSpPr>
            <a:spLocks noChangeShapeType="1"/>
          </p:cNvSpPr>
          <p:nvPr/>
        </p:nvSpPr>
        <p:spPr bwMode="auto">
          <a:xfrm flipH="1">
            <a:off x="5522913" y="401638"/>
            <a:ext cx="735012" cy="88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96" name="Line 80"/>
          <p:cNvSpPr>
            <a:spLocks noChangeShapeType="1"/>
          </p:cNvSpPr>
          <p:nvPr/>
        </p:nvSpPr>
        <p:spPr bwMode="auto">
          <a:xfrm flipH="1">
            <a:off x="5522913" y="1238250"/>
            <a:ext cx="3175" cy="869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97" name="Oval 81"/>
          <p:cNvSpPr>
            <a:spLocks noChangeArrowheads="1"/>
          </p:cNvSpPr>
          <p:nvPr/>
        </p:nvSpPr>
        <p:spPr bwMode="auto">
          <a:xfrm>
            <a:off x="1028700" y="3467100"/>
            <a:ext cx="160338" cy="26352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8" name="Line 82"/>
          <p:cNvSpPr>
            <a:spLocks noChangeShapeType="1"/>
          </p:cNvSpPr>
          <p:nvPr/>
        </p:nvSpPr>
        <p:spPr bwMode="auto">
          <a:xfrm flipV="1">
            <a:off x="1074738" y="296863"/>
            <a:ext cx="5394325" cy="3317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99" name="Line 83"/>
          <p:cNvSpPr>
            <a:spLocks noChangeShapeType="1"/>
          </p:cNvSpPr>
          <p:nvPr/>
        </p:nvSpPr>
        <p:spPr bwMode="auto">
          <a:xfrm>
            <a:off x="6477000" y="301625"/>
            <a:ext cx="898525" cy="271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00" name="Line 84"/>
          <p:cNvSpPr>
            <a:spLocks noChangeShapeType="1"/>
          </p:cNvSpPr>
          <p:nvPr/>
        </p:nvSpPr>
        <p:spPr bwMode="auto">
          <a:xfrm flipH="1">
            <a:off x="7046913" y="2978150"/>
            <a:ext cx="328612" cy="544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6388" name="Group 97"/>
          <p:cNvGrpSpPr>
            <a:grpSpLocks/>
          </p:cNvGrpSpPr>
          <p:nvPr/>
        </p:nvGrpSpPr>
        <p:grpSpPr bwMode="auto">
          <a:xfrm>
            <a:off x="4038600" y="3276600"/>
            <a:ext cx="2667000" cy="1885950"/>
            <a:chOff x="2544" y="2064"/>
            <a:chExt cx="1680" cy="1188"/>
          </a:xfrm>
        </p:grpSpPr>
        <p:sp>
          <p:nvSpPr>
            <p:cNvPr id="56394" name="Line 98"/>
            <p:cNvSpPr>
              <a:spLocks noChangeShapeType="1"/>
            </p:cNvSpPr>
            <p:nvPr/>
          </p:nvSpPr>
          <p:spPr bwMode="auto">
            <a:xfrm flipH="1">
              <a:off x="2688" y="2064"/>
              <a:ext cx="153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95" name="Picture 99" descr="114_14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3072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720" name="Line 104"/>
          <p:cNvSpPr>
            <a:spLocks noChangeShapeType="1"/>
          </p:cNvSpPr>
          <p:nvPr/>
        </p:nvSpPr>
        <p:spPr bwMode="auto">
          <a:xfrm flipH="1">
            <a:off x="4572000" y="3505200"/>
            <a:ext cx="2514600" cy="1839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90" name="Title 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9" name="Title 62"/>
          <p:cNvSpPr txBox="1">
            <a:spLocks/>
          </p:cNvSpPr>
          <p:nvPr/>
        </p:nvSpPr>
        <p:spPr bwMode="auto">
          <a:xfrm>
            <a:off x="76200" y="6019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Populating the vocabulary tree/inverted index</a:t>
            </a:r>
            <a:endParaRPr lang="en-US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92" name="TextBox 99"/>
          <p:cNvSpPr txBox="1">
            <a:spLocks noChangeArrowheads="1"/>
          </p:cNvSpPr>
          <p:nvPr/>
        </p:nvSpPr>
        <p:spPr bwMode="auto">
          <a:xfrm>
            <a:off x="7199313" y="6473825"/>
            <a:ext cx="1868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Arial" pitchFamily="34" charset="0"/>
                <a:cs typeface="Arial" pitchFamily="34" charset="0"/>
              </a:rPr>
              <a:t>Slide credit: D. Nister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990600" y="1535113"/>
            <a:ext cx="162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pitchFamily="34" charset="0"/>
                <a:cs typeface="Arial" pitchFamily="34" charset="0"/>
              </a:rPr>
              <a:t>Model images</a:t>
            </a:r>
          </a:p>
        </p:txBody>
      </p:sp>
    </p:spTree>
    <p:extLst>
      <p:ext uri="{BB962C8B-B14F-4D97-AF65-F5344CB8AC3E}">
        <p14:creationId xmlns:p14="http://schemas.microsoft.com/office/powerpoint/2010/main" val="316263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87" grpId="0" animBg="1"/>
      <p:bldP spid="111687" grpId="1" animBg="1"/>
      <p:bldP spid="111688" grpId="0" animBg="1"/>
      <p:bldP spid="111688" grpId="1" animBg="1"/>
      <p:bldP spid="111690" grpId="0" animBg="1"/>
      <p:bldP spid="111690" grpId="1" animBg="1"/>
      <p:bldP spid="111691" grpId="0" animBg="1"/>
      <p:bldP spid="111692" grpId="0" animBg="1"/>
      <p:bldP spid="111692" grpId="1" animBg="1"/>
      <p:bldP spid="111693" grpId="0" animBg="1"/>
      <p:bldP spid="111694" grpId="0" animBg="1"/>
      <p:bldP spid="111694" grpId="1" animBg="1"/>
      <p:bldP spid="111695" grpId="0" animBg="1"/>
      <p:bldP spid="111695" grpId="1" animBg="1"/>
      <p:bldP spid="111696" grpId="0" animBg="1"/>
      <p:bldP spid="111696" grpId="1" animBg="1"/>
      <p:bldP spid="111697" grpId="0" animBg="1"/>
      <p:bldP spid="111698" grpId="0" animBg="1"/>
      <p:bldP spid="111698" grpId="1" animBg="1"/>
      <p:bldP spid="111699" grpId="0" animBg="1"/>
      <p:bldP spid="111699" grpId="1" animBg="1"/>
      <p:bldP spid="111700" grpId="0" animBg="1"/>
      <p:bldP spid="111700" grpId="1" animBg="1"/>
      <p:bldP spid="111720" grpId="0" animBg="1"/>
      <p:bldP spid="1117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6477000" y="4114800"/>
            <a:ext cx="533400" cy="361950"/>
            <a:chOff x="3504" y="1728"/>
            <a:chExt cx="336" cy="228"/>
          </a:xfrm>
        </p:grpSpPr>
        <p:sp>
          <p:nvSpPr>
            <p:cNvPr id="57463" name="Line 3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64" name="Picture 4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347" name="Picture 5" descr="114_14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667000"/>
            <a:ext cx="914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Oval 6"/>
          <p:cNvSpPr>
            <a:spLocks noChangeArrowheads="1"/>
          </p:cNvSpPr>
          <p:nvPr/>
        </p:nvSpPr>
        <p:spPr bwMode="auto">
          <a:xfrm>
            <a:off x="2057400" y="2819400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Oval 7"/>
          <p:cNvSpPr>
            <a:spLocks noChangeArrowheads="1"/>
          </p:cNvSpPr>
          <p:nvPr/>
        </p:nvSpPr>
        <p:spPr bwMode="auto">
          <a:xfrm>
            <a:off x="2244725" y="3040063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8"/>
          <p:cNvSpPr>
            <a:spLocks noChangeArrowheads="1"/>
          </p:cNvSpPr>
          <p:nvPr/>
        </p:nvSpPr>
        <p:spPr bwMode="auto">
          <a:xfrm>
            <a:off x="2286000" y="2743200"/>
            <a:ext cx="160338" cy="26352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1" name="Group 9"/>
          <p:cNvGrpSpPr>
            <a:grpSpLocks/>
          </p:cNvGrpSpPr>
          <p:nvPr/>
        </p:nvGrpSpPr>
        <p:grpSpPr bwMode="auto">
          <a:xfrm>
            <a:off x="1603375" y="2914650"/>
            <a:ext cx="2114550" cy="1531938"/>
            <a:chOff x="1010" y="1836"/>
            <a:chExt cx="1332" cy="965"/>
          </a:xfrm>
        </p:grpSpPr>
        <p:sp>
          <p:nvSpPr>
            <p:cNvPr id="57461" name="Line 10"/>
            <p:cNvSpPr>
              <a:spLocks noChangeShapeType="1"/>
            </p:cNvSpPr>
            <p:nvPr/>
          </p:nvSpPr>
          <p:spPr bwMode="auto">
            <a:xfrm flipH="1">
              <a:off x="1106" y="1836"/>
              <a:ext cx="1236" cy="8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62" name="Picture 11" descr="115_15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10" y="2621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3352800" y="5334000"/>
            <a:ext cx="1176338" cy="865188"/>
            <a:chOff x="1920" y="3187"/>
            <a:chExt cx="741" cy="545"/>
          </a:xfrm>
        </p:grpSpPr>
        <p:sp>
          <p:nvSpPr>
            <p:cNvPr id="57459" name="Line 13"/>
            <p:cNvSpPr>
              <a:spLocks noChangeShapeType="1"/>
            </p:cNvSpPr>
            <p:nvPr/>
          </p:nvSpPr>
          <p:spPr bwMode="auto">
            <a:xfrm flipH="1">
              <a:off x="2016" y="3187"/>
              <a:ext cx="645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60" name="Picture 14" descr="115_15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0" y="3552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1828800" y="2057400"/>
            <a:ext cx="3657600" cy="2647950"/>
            <a:chOff x="1152" y="1296"/>
            <a:chExt cx="2304" cy="1668"/>
          </a:xfrm>
        </p:grpSpPr>
        <p:sp>
          <p:nvSpPr>
            <p:cNvPr id="57457" name="Line 16"/>
            <p:cNvSpPr>
              <a:spLocks noChangeShapeType="1"/>
            </p:cNvSpPr>
            <p:nvPr/>
          </p:nvSpPr>
          <p:spPr bwMode="auto">
            <a:xfrm flipH="1">
              <a:off x="1248" y="1296"/>
              <a:ext cx="2208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58" name="Picture 17" descr="115_15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2" y="2784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54" name="Group 18"/>
          <p:cNvGrpSpPr>
            <a:grpSpLocks/>
          </p:cNvGrpSpPr>
          <p:nvPr/>
        </p:nvGrpSpPr>
        <p:grpSpPr bwMode="auto">
          <a:xfrm>
            <a:off x="4384675" y="3554413"/>
            <a:ext cx="2667000" cy="1885950"/>
            <a:chOff x="2544" y="2064"/>
            <a:chExt cx="1680" cy="1188"/>
          </a:xfrm>
        </p:grpSpPr>
        <p:sp>
          <p:nvSpPr>
            <p:cNvPr id="57455" name="Line 19"/>
            <p:cNvSpPr>
              <a:spLocks noChangeShapeType="1"/>
            </p:cNvSpPr>
            <p:nvPr/>
          </p:nvSpPr>
          <p:spPr bwMode="auto">
            <a:xfrm flipH="1">
              <a:off x="2688" y="2064"/>
              <a:ext cx="153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56" name="Picture 20" descr="114_14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3072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55" name="Group 21"/>
          <p:cNvGrpSpPr>
            <a:grpSpLocks/>
          </p:cNvGrpSpPr>
          <p:nvPr/>
        </p:nvGrpSpPr>
        <p:grpSpPr bwMode="auto">
          <a:xfrm>
            <a:off x="3048000" y="3352800"/>
            <a:ext cx="1371600" cy="971550"/>
            <a:chOff x="1920" y="2112"/>
            <a:chExt cx="864" cy="612"/>
          </a:xfrm>
        </p:grpSpPr>
        <p:sp>
          <p:nvSpPr>
            <p:cNvPr id="57453" name="Line 22"/>
            <p:cNvSpPr>
              <a:spLocks noChangeShapeType="1"/>
            </p:cNvSpPr>
            <p:nvPr/>
          </p:nvSpPr>
          <p:spPr bwMode="auto">
            <a:xfrm flipH="1">
              <a:off x="2064" y="2112"/>
              <a:ext cx="72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54" name="Picture 23" descr="114_14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0" y="2544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56" name="Group 24"/>
          <p:cNvGrpSpPr>
            <a:grpSpLocks/>
          </p:cNvGrpSpPr>
          <p:nvPr/>
        </p:nvGrpSpPr>
        <p:grpSpPr bwMode="auto">
          <a:xfrm>
            <a:off x="4191000" y="2370138"/>
            <a:ext cx="1600200" cy="1200150"/>
            <a:chOff x="2256" y="1152"/>
            <a:chExt cx="1008" cy="756"/>
          </a:xfrm>
        </p:grpSpPr>
        <p:sp>
          <p:nvSpPr>
            <p:cNvPr id="57451" name="Line 25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52" name="Picture 26" descr="109_099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57" name="Group 27"/>
          <p:cNvGrpSpPr>
            <a:grpSpLocks/>
          </p:cNvGrpSpPr>
          <p:nvPr/>
        </p:nvGrpSpPr>
        <p:grpSpPr bwMode="auto">
          <a:xfrm>
            <a:off x="7086600" y="4114800"/>
            <a:ext cx="533400" cy="361950"/>
            <a:chOff x="3504" y="1728"/>
            <a:chExt cx="336" cy="228"/>
          </a:xfrm>
        </p:grpSpPr>
        <p:sp>
          <p:nvSpPr>
            <p:cNvPr id="57449" name="Line 28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50" name="Picture 29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58" name="Group 30"/>
          <p:cNvGrpSpPr>
            <a:grpSpLocks/>
          </p:cNvGrpSpPr>
          <p:nvPr/>
        </p:nvGrpSpPr>
        <p:grpSpPr bwMode="auto">
          <a:xfrm>
            <a:off x="4811713" y="2981325"/>
            <a:ext cx="1600200" cy="1200150"/>
            <a:chOff x="2256" y="1152"/>
            <a:chExt cx="1008" cy="756"/>
          </a:xfrm>
        </p:grpSpPr>
        <p:sp>
          <p:nvSpPr>
            <p:cNvPr id="57447" name="Line 31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48" name="Picture 32" descr="109_099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59" name="Group 33"/>
          <p:cNvGrpSpPr>
            <a:grpSpLocks/>
          </p:cNvGrpSpPr>
          <p:nvPr/>
        </p:nvGrpSpPr>
        <p:grpSpPr bwMode="auto">
          <a:xfrm>
            <a:off x="5867400" y="2971800"/>
            <a:ext cx="533400" cy="361950"/>
            <a:chOff x="3504" y="1728"/>
            <a:chExt cx="336" cy="228"/>
          </a:xfrm>
        </p:grpSpPr>
        <p:sp>
          <p:nvSpPr>
            <p:cNvPr id="57445" name="Line 34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46" name="Picture 35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60" name="Group 36"/>
          <p:cNvGrpSpPr>
            <a:grpSpLocks/>
          </p:cNvGrpSpPr>
          <p:nvPr/>
        </p:nvGrpSpPr>
        <p:grpSpPr bwMode="auto">
          <a:xfrm>
            <a:off x="3581400" y="1828800"/>
            <a:ext cx="1600200" cy="1200150"/>
            <a:chOff x="2256" y="1152"/>
            <a:chExt cx="1008" cy="756"/>
          </a:xfrm>
        </p:grpSpPr>
        <p:sp>
          <p:nvSpPr>
            <p:cNvPr id="57443" name="Line 37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44" name="Picture 38" descr="109_099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61" name="Group 39"/>
          <p:cNvGrpSpPr>
            <a:grpSpLocks/>
          </p:cNvGrpSpPr>
          <p:nvPr/>
        </p:nvGrpSpPr>
        <p:grpSpPr bwMode="auto">
          <a:xfrm>
            <a:off x="5562600" y="2743200"/>
            <a:ext cx="533400" cy="361950"/>
            <a:chOff x="3504" y="1728"/>
            <a:chExt cx="336" cy="228"/>
          </a:xfrm>
        </p:grpSpPr>
        <p:sp>
          <p:nvSpPr>
            <p:cNvPr id="57441" name="Line 40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42" name="Picture 41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62" name="Group 42"/>
          <p:cNvGrpSpPr>
            <a:grpSpLocks/>
          </p:cNvGrpSpPr>
          <p:nvPr/>
        </p:nvGrpSpPr>
        <p:grpSpPr bwMode="auto">
          <a:xfrm>
            <a:off x="6800850" y="3844925"/>
            <a:ext cx="533400" cy="361950"/>
            <a:chOff x="3504" y="1728"/>
            <a:chExt cx="336" cy="228"/>
          </a:xfrm>
        </p:grpSpPr>
        <p:sp>
          <p:nvSpPr>
            <p:cNvPr id="57439" name="Line 43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40" name="Picture 44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3" name="Line 45"/>
          <p:cNvSpPr>
            <a:spLocks noChangeShapeType="1"/>
          </p:cNvSpPr>
          <p:nvPr/>
        </p:nvSpPr>
        <p:spPr bwMode="auto">
          <a:xfrm flipV="1">
            <a:off x="7043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46"/>
          <p:cNvSpPr>
            <a:spLocks noChangeShapeType="1"/>
          </p:cNvSpPr>
          <p:nvPr/>
        </p:nvSpPr>
        <p:spPr bwMode="auto">
          <a:xfrm>
            <a:off x="7350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Line 47"/>
          <p:cNvSpPr>
            <a:spLocks noChangeShapeType="1"/>
          </p:cNvSpPr>
          <p:nvPr/>
        </p:nvSpPr>
        <p:spPr bwMode="auto">
          <a:xfrm>
            <a:off x="7391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Oval 48"/>
          <p:cNvSpPr>
            <a:spLocks noChangeArrowheads="1"/>
          </p:cNvSpPr>
          <p:nvPr/>
        </p:nvSpPr>
        <p:spPr bwMode="auto">
          <a:xfrm>
            <a:off x="7239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49"/>
          <p:cNvSpPr>
            <a:spLocks noChangeArrowheads="1"/>
          </p:cNvSpPr>
          <p:nvPr/>
        </p:nvSpPr>
        <p:spPr bwMode="auto">
          <a:xfrm>
            <a:off x="7543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50"/>
          <p:cNvSpPr>
            <a:spLocks noChangeArrowheads="1"/>
          </p:cNvSpPr>
          <p:nvPr/>
        </p:nvSpPr>
        <p:spPr bwMode="auto">
          <a:xfrm>
            <a:off x="6934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51"/>
          <p:cNvSpPr>
            <a:spLocks noChangeShapeType="1"/>
          </p:cNvSpPr>
          <p:nvPr/>
        </p:nvSpPr>
        <p:spPr bwMode="auto">
          <a:xfrm flipV="1">
            <a:off x="6129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0" name="Line 52"/>
          <p:cNvSpPr>
            <a:spLocks noChangeShapeType="1"/>
          </p:cNvSpPr>
          <p:nvPr/>
        </p:nvSpPr>
        <p:spPr bwMode="auto">
          <a:xfrm>
            <a:off x="6435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1" name="Line 53"/>
          <p:cNvSpPr>
            <a:spLocks noChangeShapeType="1"/>
          </p:cNvSpPr>
          <p:nvPr/>
        </p:nvSpPr>
        <p:spPr bwMode="auto">
          <a:xfrm>
            <a:off x="6477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2" name="Oval 54"/>
          <p:cNvSpPr>
            <a:spLocks noChangeArrowheads="1"/>
          </p:cNvSpPr>
          <p:nvPr/>
        </p:nvSpPr>
        <p:spPr bwMode="auto">
          <a:xfrm>
            <a:off x="6324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55"/>
          <p:cNvSpPr>
            <a:spLocks noChangeArrowheads="1"/>
          </p:cNvSpPr>
          <p:nvPr/>
        </p:nvSpPr>
        <p:spPr bwMode="auto">
          <a:xfrm>
            <a:off x="6629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56"/>
          <p:cNvSpPr>
            <a:spLocks noChangeArrowheads="1"/>
          </p:cNvSpPr>
          <p:nvPr/>
        </p:nvSpPr>
        <p:spPr bwMode="auto">
          <a:xfrm>
            <a:off x="6019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Line 57"/>
          <p:cNvSpPr>
            <a:spLocks noChangeShapeType="1"/>
          </p:cNvSpPr>
          <p:nvPr/>
        </p:nvSpPr>
        <p:spPr bwMode="auto">
          <a:xfrm flipV="1">
            <a:off x="5214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6" name="Line 58"/>
          <p:cNvSpPr>
            <a:spLocks noChangeShapeType="1"/>
          </p:cNvSpPr>
          <p:nvPr/>
        </p:nvSpPr>
        <p:spPr bwMode="auto">
          <a:xfrm>
            <a:off x="5521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7" name="Line 59"/>
          <p:cNvSpPr>
            <a:spLocks noChangeShapeType="1"/>
          </p:cNvSpPr>
          <p:nvPr/>
        </p:nvSpPr>
        <p:spPr bwMode="auto">
          <a:xfrm>
            <a:off x="5562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8" name="Oval 60"/>
          <p:cNvSpPr>
            <a:spLocks noChangeArrowheads="1"/>
          </p:cNvSpPr>
          <p:nvPr/>
        </p:nvSpPr>
        <p:spPr bwMode="auto">
          <a:xfrm>
            <a:off x="5410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Oval 61"/>
          <p:cNvSpPr>
            <a:spLocks noChangeArrowheads="1"/>
          </p:cNvSpPr>
          <p:nvPr/>
        </p:nvSpPr>
        <p:spPr bwMode="auto">
          <a:xfrm>
            <a:off x="5715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Line 62"/>
          <p:cNvSpPr>
            <a:spLocks noChangeShapeType="1"/>
          </p:cNvSpPr>
          <p:nvPr/>
        </p:nvSpPr>
        <p:spPr bwMode="auto">
          <a:xfrm flipV="1">
            <a:off x="5562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1" name="Line 63"/>
          <p:cNvSpPr>
            <a:spLocks noChangeShapeType="1"/>
          </p:cNvSpPr>
          <p:nvPr/>
        </p:nvSpPr>
        <p:spPr bwMode="auto">
          <a:xfrm flipV="1">
            <a:off x="6400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2" name="Line 64"/>
          <p:cNvSpPr>
            <a:spLocks noChangeShapeType="1"/>
          </p:cNvSpPr>
          <p:nvPr/>
        </p:nvSpPr>
        <p:spPr bwMode="auto">
          <a:xfrm flipH="1" flipV="1">
            <a:off x="6553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3" name="AutoShape 65"/>
          <p:cNvSpPr>
            <a:spLocks noChangeAspect="1" noChangeArrowheads="1"/>
          </p:cNvSpPr>
          <p:nvPr/>
        </p:nvSpPr>
        <p:spPr bwMode="auto">
          <a:xfrm>
            <a:off x="6134100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4" name="AutoShape 66"/>
          <p:cNvSpPr>
            <a:spLocks noChangeAspect="1" noChangeArrowheads="1"/>
          </p:cNvSpPr>
          <p:nvPr/>
        </p:nvSpPr>
        <p:spPr bwMode="auto">
          <a:xfrm>
            <a:off x="5105400" y="1676400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AutoShape 67"/>
          <p:cNvSpPr>
            <a:spLocks noChangeAspect="1" noChangeArrowheads="1"/>
          </p:cNvSpPr>
          <p:nvPr/>
        </p:nvSpPr>
        <p:spPr bwMode="auto">
          <a:xfrm>
            <a:off x="5334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AutoShape 68"/>
          <p:cNvSpPr>
            <a:spLocks noChangeAspect="1" noChangeArrowheads="1"/>
          </p:cNvSpPr>
          <p:nvPr/>
        </p:nvSpPr>
        <p:spPr bwMode="auto">
          <a:xfrm>
            <a:off x="6248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7" name="AutoShape 69"/>
          <p:cNvSpPr>
            <a:spLocks noChangeAspect="1" noChangeArrowheads="1"/>
          </p:cNvSpPr>
          <p:nvPr/>
        </p:nvSpPr>
        <p:spPr bwMode="auto">
          <a:xfrm>
            <a:off x="7162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88" name="Picture 70" descr="114_14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1295400"/>
            <a:ext cx="914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9" name="Picture 71" descr="109_099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981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90" name="Picture 72" descr="115_15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33528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91" name="Oval 73"/>
          <p:cNvSpPr>
            <a:spLocks noChangeArrowheads="1"/>
          </p:cNvSpPr>
          <p:nvPr/>
        </p:nvSpPr>
        <p:spPr bwMode="auto">
          <a:xfrm>
            <a:off x="4191000" y="1371600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Oval 74"/>
          <p:cNvSpPr>
            <a:spLocks noChangeArrowheads="1"/>
          </p:cNvSpPr>
          <p:nvPr/>
        </p:nvSpPr>
        <p:spPr bwMode="auto">
          <a:xfrm>
            <a:off x="4321175" y="1328738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3" name="Oval 75"/>
          <p:cNvSpPr>
            <a:spLocks noChangeArrowheads="1"/>
          </p:cNvSpPr>
          <p:nvPr/>
        </p:nvSpPr>
        <p:spPr bwMode="auto">
          <a:xfrm>
            <a:off x="3910013" y="16430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4" name="Oval 76"/>
          <p:cNvSpPr>
            <a:spLocks noChangeArrowheads="1"/>
          </p:cNvSpPr>
          <p:nvPr/>
        </p:nvSpPr>
        <p:spPr bwMode="auto">
          <a:xfrm>
            <a:off x="4108450" y="17954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5" name="Oval 77"/>
          <p:cNvSpPr>
            <a:spLocks noChangeArrowheads="1"/>
          </p:cNvSpPr>
          <p:nvPr/>
        </p:nvSpPr>
        <p:spPr bwMode="auto">
          <a:xfrm>
            <a:off x="3959225" y="1577975"/>
            <a:ext cx="198438" cy="2095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6" name="Oval 78"/>
          <p:cNvSpPr>
            <a:spLocks noChangeArrowheads="1"/>
          </p:cNvSpPr>
          <p:nvPr/>
        </p:nvSpPr>
        <p:spPr bwMode="auto">
          <a:xfrm>
            <a:off x="3200400" y="2209800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Oval 79"/>
          <p:cNvSpPr>
            <a:spLocks noChangeArrowheads="1"/>
          </p:cNvSpPr>
          <p:nvPr/>
        </p:nvSpPr>
        <p:spPr bwMode="auto">
          <a:xfrm>
            <a:off x="3116263" y="2241550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Oval 82"/>
          <p:cNvSpPr>
            <a:spLocks noChangeArrowheads="1"/>
          </p:cNvSpPr>
          <p:nvPr/>
        </p:nvSpPr>
        <p:spPr bwMode="auto">
          <a:xfrm>
            <a:off x="3084513" y="2141538"/>
            <a:ext cx="315912" cy="330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Oval 84"/>
          <p:cNvSpPr>
            <a:spLocks noChangeArrowheads="1"/>
          </p:cNvSpPr>
          <p:nvPr/>
        </p:nvSpPr>
        <p:spPr bwMode="auto">
          <a:xfrm>
            <a:off x="1190625" y="3552825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Oval 86"/>
          <p:cNvSpPr>
            <a:spLocks noChangeArrowheads="1"/>
          </p:cNvSpPr>
          <p:nvPr/>
        </p:nvSpPr>
        <p:spPr bwMode="auto">
          <a:xfrm>
            <a:off x="1006475" y="3668713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1" name="Oval 90"/>
          <p:cNvSpPr>
            <a:spLocks noChangeArrowheads="1"/>
          </p:cNvSpPr>
          <p:nvPr/>
        </p:nvSpPr>
        <p:spPr bwMode="auto">
          <a:xfrm>
            <a:off x="1028700" y="3467100"/>
            <a:ext cx="160338" cy="26352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402" name="Group 94"/>
          <p:cNvGrpSpPr>
            <a:grpSpLocks/>
          </p:cNvGrpSpPr>
          <p:nvPr/>
        </p:nvGrpSpPr>
        <p:grpSpPr bwMode="auto">
          <a:xfrm>
            <a:off x="4038600" y="3276600"/>
            <a:ext cx="2667000" cy="1885950"/>
            <a:chOff x="2544" y="2064"/>
            <a:chExt cx="1680" cy="1188"/>
          </a:xfrm>
        </p:grpSpPr>
        <p:sp>
          <p:nvSpPr>
            <p:cNvPr id="57437" name="Line 95"/>
            <p:cNvSpPr>
              <a:spLocks noChangeShapeType="1"/>
            </p:cNvSpPr>
            <p:nvPr/>
          </p:nvSpPr>
          <p:spPr bwMode="auto">
            <a:xfrm flipH="1">
              <a:off x="2688" y="2064"/>
              <a:ext cx="153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438" name="Picture 96" descr="114_14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3072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3762" name="Picture 98" descr="109_09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1524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63" name="Oval 99"/>
          <p:cNvSpPr>
            <a:spLocks noChangeArrowheads="1"/>
          </p:cNvSpPr>
          <p:nvPr/>
        </p:nvSpPr>
        <p:spPr bwMode="auto">
          <a:xfrm>
            <a:off x="8077200" y="533400"/>
            <a:ext cx="685800" cy="609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64" name="Oval 100"/>
          <p:cNvSpPr>
            <a:spLocks noChangeArrowheads="1"/>
          </p:cNvSpPr>
          <p:nvPr/>
        </p:nvSpPr>
        <p:spPr bwMode="auto">
          <a:xfrm>
            <a:off x="7391400" y="304800"/>
            <a:ext cx="1447800" cy="10668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65" name="Oval 101"/>
          <p:cNvSpPr>
            <a:spLocks noChangeArrowheads="1"/>
          </p:cNvSpPr>
          <p:nvPr/>
        </p:nvSpPr>
        <p:spPr bwMode="auto">
          <a:xfrm>
            <a:off x="7391400" y="533400"/>
            <a:ext cx="685800" cy="609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52" name="Line 88"/>
          <p:cNvSpPr>
            <a:spLocks noChangeShapeType="1"/>
          </p:cNvSpPr>
          <p:nvPr/>
        </p:nvSpPr>
        <p:spPr bwMode="auto">
          <a:xfrm flipH="1" flipV="1">
            <a:off x="6275388" y="312738"/>
            <a:ext cx="2149475" cy="536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66" name="Line 102"/>
          <p:cNvSpPr>
            <a:spLocks noChangeShapeType="1"/>
          </p:cNvSpPr>
          <p:nvPr/>
        </p:nvSpPr>
        <p:spPr bwMode="auto">
          <a:xfrm flipH="1">
            <a:off x="5567363" y="301625"/>
            <a:ext cx="754062" cy="981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67" name="Line 103"/>
          <p:cNvSpPr>
            <a:spLocks noChangeShapeType="1"/>
          </p:cNvSpPr>
          <p:nvPr/>
        </p:nvSpPr>
        <p:spPr bwMode="auto">
          <a:xfrm>
            <a:off x="5559425" y="1209675"/>
            <a:ext cx="239713" cy="1128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68" name="Line 104"/>
          <p:cNvSpPr>
            <a:spLocks noChangeShapeType="1"/>
          </p:cNvSpPr>
          <p:nvPr/>
        </p:nvSpPr>
        <p:spPr bwMode="auto">
          <a:xfrm flipH="1">
            <a:off x="3219450" y="2344738"/>
            <a:ext cx="2606675" cy="189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69" name="Line 105"/>
          <p:cNvSpPr>
            <a:spLocks noChangeShapeType="1"/>
          </p:cNvSpPr>
          <p:nvPr/>
        </p:nvSpPr>
        <p:spPr bwMode="auto">
          <a:xfrm flipH="1" flipV="1">
            <a:off x="2286000" y="2895600"/>
            <a:ext cx="990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70" name="Line 106"/>
          <p:cNvSpPr>
            <a:spLocks noChangeShapeType="1"/>
          </p:cNvSpPr>
          <p:nvPr/>
        </p:nvSpPr>
        <p:spPr bwMode="auto">
          <a:xfrm flipH="1" flipV="1">
            <a:off x="3317875" y="2111375"/>
            <a:ext cx="990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71" name="Rectangle 107"/>
          <p:cNvSpPr>
            <a:spLocks noChangeArrowheads="1"/>
          </p:cNvSpPr>
          <p:nvPr/>
        </p:nvSpPr>
        <p:spPr bwMode="auto">
          <a:xfrm>
            <a:off x="2057400" y="2133600"/>
            <a:ext cx="2286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72" name="Rectangle 108"/>
          <p:cNvSpPr>
            <a:spLocks noChangeArrowheads="1"/>
          </p:cNvSpPr>
          <p:nvPr/>
        </p:nvSpPr>
        <p:spPr bwMode="auto">
          <a:xfrm>
            <a:off x="3048000" y="1447800"/>
            <a:ext cx="2286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73" name="Line 109"/>
          <p:cNvSpPr>
            <a:spLocks noChangeShapeType="1"/>
          </p:cNvSpPr>
          <p:nvPr/>
        </p:nvSpPr>
        <p:spPr bwMode="auto">
          <a:xfrm flipH="1" flipV="1">
            <a:off x="6346825" y="419100"/>
            <a:ext cx="1349375" cy="419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74" name="Line 110"/>
          <p:cNvSpPr>
            <a:spLocks noChangeShapeType="1"/>
          </p:cNvSpPr>
          <p:nvPr/>
        </p:nvSpPr>
        <p:spPr bwMode="auto">
          <a:xfrm>
            <a:off x="6400800" y="457200"/>
            <a:ext cx="23813" cy="1611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75" name="Line 111"/>
          <p:cNvSpPr>
            <a:spLocks noChangeShapeType="1"/>
          </p:cNvSpPr>
          <p:nvPr/>
        </p:nvSpPr>
        <p:spPr bwMode="auto">
          <a:xfrm>
            <a:off x="6426200" y="2049463"/>
            <a:ext cx="11113" cy="949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76" name="Line 112"/>
          <p:cNvSpPr>
            <a:spLocks noChangeShapeType="1"/>
          </p:cNvSpPr>
          <p:nvPr/>
        </p:nvSpPr>
        <p:spPr bwMode="auto">
          <a:xfrm flipH="1">
            <a:off x="4932363" y="2978150"/>
            <a:ext cx="1485900" cy="1074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80" name="Line 116"/>
          <p:cNvSpPr>
            <a:spLocks noChangeShapeType="1"/>
          </p:cNvSpPr>
          <p:nvPr/>
        </p:nvSpPr>
        <p:spPr bwMode="auto">
          <a:xfrm flipH="1" flipV="1">
            <a:off x="3222625" y="2182813"/>
            <a:ext cx="1736725" cy="1827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81" name="Line 117"/>
          <p:cNvSpPr>
            <a:spLocks noChangeShapeType="1"/>
          </p:cNvSpPr>
          <p:nvPr/>
        </p:nvSpPr>
        <p:spPr bwMode="auto">
          <a:xfrm flipH="1" flipV="1">
            <a:off x="4367213" y="1562100"/>
            <a:ext cx="1668462" cy="165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82" name="Rectangle 118"/>
          <p:cNvSpPr>
            <a:spLocks noChangeArrowheads="1"/>
          </p:cNvSpPr>
          <p:nvPr/>
        </p:nvSpPr>
        <p:spPr bwMode="auto">
          <a:xfrm>
            <a:off x="3048000" y="990600"/>
            <a:ext cx="2286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83" name="Rectangle 119"/>
          <p:cNvSpPr>
            <a:spLocks noChangeArrowheads="1"/>
          </p:cNvSpPr>
          <p:nvPr/>
        </p:nvSpPr>
        <p:spPr bwMode="auto">
          <a:xfrm>
            <a:off x="4114800" y="762000"/>
            <a:ext cx="2286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84" name="Line 120"/>
          <p:cNvSpPr>
            <a:spLocks noChangeShapeType="1"/>
          </p:cNvSpPr>
          <p:nvPr/>
        </p:nvSpPr>
        <p:spPr bwMode="auto">
          <a:xfrm flipH="1" flipV="1">
            <a:off x="6324600" y="304800"/>
            <a:ext cx="1828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85" name="Line 121"/>
          <p:cNvSpPr>
            <a:spLocks noChangeShapeType="1"/>
          </p:cNvSpPr>
          <p:nvPr/>
        </p:nvSpPr>
        <p:spPr bwMode="auto">
          <a:xfrm flipH="1">
            <a:off x="5562600" y="304800"/>
            <a:ext cx="754063" cy="981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86" name="Line 122"/>
          <p:cNvSpPr>
            <a:spLocks noChangeShapeType="1"/>
          </p:cNvSpPr>
          <p:nvPr/>
        </p:nvSpPr>
        <p:spPr bwMode="auto">
          <a:xfrm flipH="1">
            <a:off x="5192713" y="1219200"/>
            <a:ext cx="369887" cy="55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87" name="Line 123"/>
          <p:cNvSpPr>
            <a:spLocks noChangeShapeType="1"/>
          </p:cNvSpPr>
          <p:nvPr/>
        </p:nvSpPr>
        <p:spPr bwMode="auto">
          <a:xfrm flipH="1">
            <a:off x="1781175" y="1811338"/>
            <a:ext cx="3419475" cy="248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88" name="Line 124"/>
          <p:cNvSpPr>
            <a:spLocks noChangeShapeType="1"/>
          </p:cNvSpPr>
          <p:nvPr/>
        </p:nvSpPr>
        <p:spPr bwMode="auto">
          <a:xfrm flipH="1" flipV="1">
            <a:off x="1238250" y="3573463"/>
            <a:ext cx="568325" cy="701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89" name="Line 125"/>
          <p:cNvSpPr>
            <a:spLocks noChangeShapeType="1"/>
          </p:cNvSpPr>
          <p:nvPr/>
        </p:nvSpPr>
        <p:spPr bwMode="auto">
          <a:xfrm flipH="1" flipV="1">
            <a:off x="3244850" y="2187575"/>
            <a:ext cx="514350" cy="655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790" name="Rectangle 126"/>
          <p:cNvSpPr>
            <a:spLocks noChangeArrowheads="1"/>
          </p:cNvSpPr>
          <p:nvPr/>
        </p:nvSpPr>
        <p:spPr bwMode="auto">
          <a:xfrm>
            <a:off x="1066800" y="2819400"/>
            <a:ext cx="2286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91" name="Rectangle 127"/>
          <p:cNvSpPr>
            <a:spLocks noChangeArrowheads="1"/>
          </p:cNvSpPr>
          <p:nvPr/>
        </p:nvSpPr>
        <p:spPr bwMode="auto">
          <a:xfrm>
            <a:off x="3048000" y="533400"/>
            <a:ext cx="2286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92" name="Oval 128"/>
          <p:cNvSpPr>
            <a:spLocks noChangeArrowheads="1"/>
          </p:cNvSpPr>
          <p:nvPr/>
        </p:nvSpPr>
        <p:spPr bwMode="auto">
          <a:xfrm>
            <a:off x="2743200" y="381000"/>
            <a:ext cx="838200" cy="1676400"/>
          </a:xfrm>
          <a:prstGeom prst="ellips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32" name="Title 1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7" name="Title 62"/>
          <p:cNvSpPr txBox="1">
            <a:spLocks/>
          </p:cNvSpPr>
          <p:nvPr/>
        </p:nvSpPr>
        <p:spPr bwMode="auto">
          <a:xfrm>
            <a:off x="76200" y="6096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Looking up a test image</a:t>
            </a:r>
          </a:p>
        </p:txBody>
      </p:sp>
      <p:sp>
        <p:nvSpPr>
          <p:cNvPr id="57434" name="TextBox 117"/>
          <p:cNvSpPr txBox="1">
            <a:spLocks noChangeArrowheads="1"/>
          </p:cNvSpPr>
          <p:nvPr/>
        </p:nvSpPr>
        <p:spPr bwMode="auto">
          <a:xfrm>
            <a:off x="7199313" y="6473825"/>
            <a:ext cx="1868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Arial" pitchFamily="34" charset="0"/>
                <a:cs typeface="Arial" pitchFamily="34" charset="0"/>
              </a:rPr>
              <a:t>Slide credit: D. Nister</a:t>
            </a:r>
          </a:p>
        </p:txBody>
      </p:sp>
      <p:sp>
        <p:nvSpPr>
          <p:cNvPr id="57435" name="TextBox 118"/>
          <p:cNvSpPr txBox="1">
            <a:spLocks noChangeArrowheads="1"/>
          </p:cNvSpPr>
          <p:nvPr/>
        </p:nvSpPr>
        <p:spPr bwMode="auto">
          <a:xfrm>
            <a:off x="7391400" y="15224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pitchFamily="34" charset="0"/>
                <a:cs typeface="Arial" pitchFamily="34" charset="0"/>
              </a:rPr>
              <a:t>Test image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990600" y="1535113"/>
            <a:ext cx="162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Model images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1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11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3" grpId="0" animBg="1"/>
      <p:bldP spid="113764" grpId="0" animBg="1"/>
      <p:bldP spid="113765" grpId="0" animBg="1"/>
      <p:bldP spid="113752" grpId="0" animBg="1"/>
      <p:bldP spid="113752" grpId="1" animBg="1"/>
      <p:bldP spid="113766" grpId="0" animBg="1"/>
      <p:bldP spid="113766" grpId="1" animBg="1"/>
      <p:bldP spid="113767" grpId="0" animBg="1"/>
      <p:bldP spid="113767" grpId="1" animBg="1"/>
      <p:bldP spid="113768" grpId="0" animBg="1"/>
      <p:bldP spid="113768" grpId="1" animBg="1"/>
      <p:bldP spid="113769" grpId="0" animBg="1"/>
      <p:bldP spid="113769" grpId="1" animBg="1"/>
      <p:bldP spid="113770" grpId="0" animBg="1"/>
      <p:bldP spid="113770" grpId="1" animBg="1"/>
      <p:bldP spid="113771" grpId="0" animBg="1"/>
      <p:bldP spid="113772" grpId="0" animBg="1"/>
      <p:bldP spid="113773" grpId="0" animBg="1"/>
      <p:bldP spid="113773" grpId="1" animBg="1"/>
      <p:bldP spid="113774" grpId="0" animBg="1"/>
      <p:bldP spid="113774" grpId="1" animBg="1"/>
      <p:bldP spid="113775" grpId="0" animBg="1"/>
      <p:bldP spid="113775" grpId="1" animBg="1"/>
      <p:bldP spid="113776" grpId="0" animBg="1"/>
      <p:bldP spid="113776" grpId="1" animBg="1"/>
      <p:bldP spid="113780" grpId="0" animBg="1"/>
      <p:bldP spid="113780" grpId="1" animBg="1"/>
      <p:bldP spid="113781" grpId="0" animBg="1"/>
      <p:bldP spid="113781" grpId="1" animBg="1"/>
      <p:bldP spid="113782" grpId="0" animBg="1"/>
      <p:bldP spid="113783" grpId="0" animBg="1"/>
      <p:bldP spid="113784" grpId="0" animBg="1"/>
      <p:bldP spid="113784" grpId="1" animBg="1"/>
      <p:bldP spid="113785" grpId="0" animBg="1"/>
      <p:bldP spid="113785" grpId="1" animBg="1"/>
      <p:bldP spid="113786" grpId="0" animBg="1"/>
      <p:bldP spid="113786" grpId="1" animBg="1"/>
      <p:bldP spid="113787" grpId="0" animBg="1"/>
      <p:bldP spid="113787" grpId="1" animBg="1"/>
      <p:bldP spid="113788" grpId="0" animBg="1"/>
      <p:bldP spid="113788" grpId="1" animBg="1"/>
      <p:bldP spid="113789" grpId="0" animBg="1"/>
      <p:bldP spid="113789" grpId="1" animBg="1"/>
      <p:bldP spid="113790" grpId="0" animBg="1"/>
      <p:bldP spid="113791" grpId="0" animBg="1"/>
      <p:bldP spid="1137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10038778-1AEC-DF4D-8B88-6A35C621885A}" type="slidenum">
              <a:rPr lang="en-US" sz="1200">
                <a:solidFill>
                  <a:schemeClr val="tx1"/>
                </a:solidFill>
                <a:latin typeface="Verdana" charset="0"/>
              </a:rPr>
              <a:pPr eaLnBrk="1" hangingPunct="1"/>
              <a:t>12</a:t>
            </a:fld>
            <a:endParaRPr lang="en-US" sz="12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Quantizing a SIFT Descriptor</a:t>
            </a: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24384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1828800" y="198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4114800" y="23622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2819400" y="3886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371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14478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0574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20574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3048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35814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4038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505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28194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45720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4572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4038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2438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2438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Oval 24"/>
          <p:cNvSpPr>
            <a:spLocks noChangeArrowheads="1"/>
          </p:cNvSpPr>
          <p:nvPr/>
        </p:nvSpPr>
        <p:spPr bwMode="auto">
          <a:xfrm>
            <a:off x="1790700" y="3517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990600" y="289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5802" name="AutoShape 26"/>
          <p:cNvCxnSpPr>
            <a:cxnSpLocks noChangeShapeType="1"/>
            <a:stCxn id="75801" idx="1"/>
          </p:cNvCxnSpPr>
          <p:nvPr/>
        </p:nvCxnSpPr>
        <p:spPr bwMode="auto">
          <a:xfrm>
            <a:off x="3124200" y="2895600"/>
            <a:ext cx="167640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803" name="AutoShape 27"/>
          <p:cNvCxnSpPr>
            <a:cxnSpLocks noChangeShapeType="1"/>
            <a:stCxn id="75801" idx="1"/>
          </p:cNvCxnSpPr>
          <p:nvPr/>
        </p:nvCxnSpPr>
        <p:spPr bwMode="auto">
          <a:xfrm flipH="1" flipV="1">
            <a:off x="2667000" y="1676400"/>
            <a:ext cx="45720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804" name="Line 28"/>
          <p:cNvSpPr>
            <a:spLocks noChangeShapeType="1"/>
          </p:cNvSpPr>
          <p:nvPr/>
        </p:nvSpPr>
        <p:spPr bwMode="auto">
          <a:xfrm>
            <a:off x="1676400" y="3124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 flipV="1">
            <a:off x="2438400" y="3276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 flipH="1">
            <a:off x="1981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2" name="Group 37"/>
          <p:cNvGrpSpPr>
            <a:grpSpLocks/>
          </p:cNvGrpSpPr>
          <p:nvPr/>
        </p:nvGrpSpPr>
        <p:grpSpPr bwMode="auto">
          <a:xfrm>
            <a:off x="5943600" y="1981200"/>
            <a:ext cx="2514600" cy="609600"/>
            <a:chOff x="3744" y="1248"/>
            <a:chExt cx="1584" cy="384"/>
          </a:xfrm>
        </p:grpSpPr>
        <p:sp>
          <p:nvSpPr>
            <p:cNvPr id="28756" name="Line 38"/>
            <p:cNvSpPr>
              <a:spLocks noChangeShapeType="1"/>
            </p:cNvSpPr>
            <p:nvPr/>
          </p:nvSpPr>
          <p:spPr bwMode="auto">
            <a:xfrm flipH="1">
              <a:off x="3744" y="12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Line 39"/>
            <p:cNvSpPr>
              <a:spLocks noChangeShapeType="1"/>
            </p:cNvSpPr>
            <p:nvPr/>
          </p:nvSpPr>
          <p:spPr bwMode="auto">
            <a:xfrm>
              <a:off x="4560" y="124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40"/>
            <p:cNvSpPr>
              <a:spLocks noChangeShapeType="1"/>
            </p:cNvSpPr>
            <p:nvPr/>
          </p:nvSpPr>
          <p:spPr bwMode="auto">
            <a:xfrm>
              <a:off x="4560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Oval 41"/>
            <p:cNvSpPr>
              <a:spLocks noChangeArrowheads="1"/>
            </p:cNvSpPr>
            <p:nvPr/>
          </p:nvSpPr>
          <p:spPr bwMode="auto">
            <a:xfrm>
              <a:off x="4032" y="1376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0" name="Oval 42"/>
            <p:cNvSpPr>
              <a:spLocks noChangeArrowheads="1"/>
            </p:cNvSpPr>
            <p:nvPr/>
          </p:nvSpPr>
          <p:spPr bwMode="auto">
            <a:xfrm>
              <a:off x="4496" y="134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Oval 43"/>
            <p:cNvSpPr>
              <a:spLocks noChangeArrowheads="1"/>
            </p:cNvSpPr>
            <p:nvPr/>
          </p:nvSpPr>
          <p:spPr bwMode="auto">
            <a:xfrm>
              <a:off x="4912" y="1384"/>
              <a:ext cx="144" cy="14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03" name="Group 44"/>
          <p:cNvGrpSpPr>
            <a:grpSpLocks/>
          </p:cNvGrpSpPr>
          <p:nvPr/>
        </p:nvGrpSpPr>
        <p:grpSpPr bwMode="auto">
          <a:xfrm>
            <a:off x="5562600" y="2514600"/>
            <a:ext cx="3352800" cy="533400"/>
            <a:chOff x="3504" y="1584"/>
            <a:chExt cx="2112" cy="336"/>
          </a:xfrm>
        </p:grpSpPr>
        <p:sp>
          <p:nvSpPr>
            <p:cNvPr id="28750" name="Line 45"/>
            <p:cNvSpPr>
              <a:spLocks noChangeShapeType="1"/>
            </p:cNvSpPr>
            <p:nvPr/>
          </p:nvSpPr>
          <p:spPr bwMode="auto">
            <a:xfrm flipH="1">
              <a:off x="3504" y="15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Line 46"/>
            <p:cNvSpPr>
              <a:spLocks noChangeShapeType="1"/>
            </p:cNvSpPr>
            <p:nvPr/>
          </p:nvSpPr>
          <p:spPr bwMode="auto">
            <a:xfrm>
              <a:off x="374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Line 47"/>
            <p:cNvSpPr>
              <a:spLocks noChangeShapeType="1"/>
            </p:cNvSpPr>
            <p:nvPr/>
          </p:nvSpPr>
          <p:spPr bwMode="auto">
            <a:xfrm>
              <a:off x="3744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Line 48"/>
            <p:cNvSpPr>
              <a:spLocks noChangeShapeType="1"/>
            </p:cNvSpPr>
            <p:nvPr/>
          </p:nvSpPr>
          <p:spPr bwMode="auto">
            <a:xfrm flipH="1">
              <a:off x="5088" y="16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49"/>
            <p:cNvSpPr>
              <a:spLocks noChangeShapeType="1"/>
            </p:cNvSpPr>
            <p:nvPr/>
          </p:nvSpPr>
          <p:spPr bwMode="auto">
            <a:xfrm>
              <a:off x="5328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Line 50"/>
            <p:cNvSpPr>
              <a:spLocks noChangeShapeType="1"/>
            </p:cNvSpPr>
            <p:nvPr/>
          </p:nvSpPr>
          <p:spPr bwMode="auto">
            <a:xfrm>
              <a:off x="5328" y="163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4" name="Oval 51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Oval 52"/>
          <p:cNvSpPr>
            <a:spLocks noChangeArrowheads="1"/>
          </p:cNvSpPr>
          <p:nvPr/>
        </p:nvSpPr>
        <p:spPr bwMode="auto">
          <a:xfrm>
            <a:off x="21336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9" name="Oval 53"/>
          <p:cNvSpPr>
            <a:spLocks noChangeArrowheads="1"/>
          </p:cNvSpPr>
          <p:nvPr/>
        </p:nvSpPr>
        <p:spPr bwMode="auto">
          <a:xfrm>
            <a:off x="1905000" y="3657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30" name="Oval 54"/>
          <p:cNvSpPr>
            <a:spLocks noChangeArrowheads="1"/>
          </p:cNvSpPr>
          <p:nvPr/>
        </p:nvSpPr>
        <p:spPr bwMode="auto">
          <a:xfrm>
            <a:off x="2590800" y="30480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08" name="Group 55"/>
          <p:cNvGrpSpPr>
            <a:grpSpLocks/>
          </p:cNvGrpSpPr>
          <p:nvPr/>
        </p:nvGrpSpPr>
        <p:grpSpPr bwMode="auto">
          <a:xfrm>
            <a:off x="6858000" y="2590800"/>
            <a:ext cx="838200" cy="457200"/>
            <a:chOff x="4320" y="1632"/>
            <a:chExt cx="528" cy="288"/>
          </a:xfrm>
        </p:grpSpPr>
        <p:sp>
          <p:nvSpPr>
            <p:cNvPr id="28744" name="Line 56"/>
            <p:cNvSpPr>
              <a:spLocks noChangeShapeType="1"/>
            </p:cNvSpPr>
            <p:nvPr/>
          </p:nvSpPr>
          <p:spPr bwMode="auto">
            <a:xfrm flipH="1">
              <a:off x="4320" y="16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57"/>
            <p:cNvSpPr>
              <a:spLocks noChangeShapeType="1"/>
            </p:cNvSpPr>
            <p:nvPr/>
          </p:nvSpPr>
          <p:spPr bwMode="auto">
            <a:xfrm>
              <a:off x="4560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58"/>
            <p:cNvSpPr>
              <a:spLocks noChangeShapeType="1"/>
            </p:cNvSpPr>
            <p:nvPr/>
          </p:nvSpPr>
          <p:spPr bwMode="auto">
            <a:xfrm>
              <a:off x="4560" y="163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Oval 59"/>
            <p:cNvSpPr>
              <a:spLocks noChangeArrowheads="1"/>
            </p:cNvSpPr>
            <p:nvPr/>
          </p:nvSpPr>
          <p:spPr bwMode="auto">
            <a:xfrm>
              <a:off x="4320" y="1728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Oval 60"/>
            <p:cNvSpPr>
              <a:spLocks noChangeArrowheads="1"/>
            </p:cNvSpPr>
            <p:nvPr/>
          </p:nvSpPr>
          <p:spPr bwMode="auto">
            <a:xfrm>
              <a:off x="4496" y="172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Oval 61"/>
            <p:cNvSpPr>
              <a:spLocks noChangeArrowheads="1"/>
            </p:cNvSpPr>
            <p:nvPr/>
          </p:nvSpPr>
          <p:spPr bwMode="auto">
            <a:xfrm>
              <a:off x="4680" y="1728"/>
              <a:ext cx="144" cy="14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09" name="Group 62"/>
          <p:cNvGrpSpPr>
            <a:grpSpLocks/>
          </p:cNvGrpSpPr>
          <p:nvPr/>
        </p:nvGrpSpPr>
        <p:grpSpPr bwMode="auto">
          <a:xfrm>
            <a:off x="6705600" y="3124200"/>
            <a:ext cx="609600" cy="609600"/>
            <a:chOff x="4224" y="1968"/>
            <a:chExt cx="384" cy="384"/>
          </a:xfrm>
        </p:grpSpPr>
        <p:sp>
          <p:nvSpPr>
            <p:cNvPr id="28740" name="Oval 63"/>
            <p:cNvSpPr>
              <a:spLocks noChangeArrowheads="1"/>
            </p:cNvSpPr>
            <p:nvPr/>
          </p:nvSpPr>
          <p:spPr bwMode="auto">
            <a:xfrm>
              <a:off x="451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Oval 64"/>
            <p:cNvSpPr>
              <a:spLocks noChangeArrowheads="1"/>
            </p:cNvSpPr>
            <p:nvPr/>
          </p:nvSpPr>
          <p:spPr bwMode="auto">
            <a:xfrm>
              <a:off x="4224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Oval 65"/>
            <p:cNvSpPr>
              <a:spLocks noChangeArrowheads="1"/>
            </p:cNvSpPr>
            <p:nvPr/>
          </p:nvSpPr>
          <p:spPr bwMode="auto">
            <a:xfrm>
              <a:off x="4224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Oval 66"/>
            <p:cNvSpPr>
              <a:spLocks noChangeArrowheads="1"/>
            </p:cNvSpPr>
            <p:nvPr/>
          </p:nvSpPr>
          <p:spPr bwMode="auto">
            <a:xfrm>
              <a:off x="422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10" name="Group 67"/>
          <p:cNvGrpSpPr>
            <a:grpSpLocks/>
          </p:cNvGrpSpPr>
          <p:nvPr/>
        </p:nvGrpSpPr>
        <p:grpSpPr bwMode="auto">
          <a:xfrm>
            <a:off x="5486400" y="3124200"/>
            <a:ext cx="3505200" cy="609600"/>
            <a:chOff x="3456" y="1968"/>
            <a:chExt cx="2208" cy="384"/>
          </a:xfrm>
        </p:grpSpPr>
        <p:sp>
          <p:nvSpPr>
            <p:cNvPr id="28727" name="Oval 68"/>
            <p:cNvSpPr>
              <a:spLocks noChangeArrowheads="1"/>
            </p:cNvSpPr>
            <p:nvPr/>
          </p:nvSpPr>
          <p:spPr bwMode="auto">
            <a:xfrm>
              <a:off x="3984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Oval 69"/>
            <p:cNvSpPr>
              <a:spLocks noChangeArrowheads="1"/>
            </p:cNvSpPr>
            <p:nvPr/>
          </p:nvSpPr>
          <p:spPr bwMode="auto">
            <a:xfrm>
              <a:off x="3984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Oval 70"/>
            <p:cNvSpPr>
              <a:spLocks noChangeArrowheads="1"/>
            </p:cNvSpPr>
            <p:nvPr/>
          </p:nvSpPr>
          <p:spPr bwMode="auto">
            <a:xfrm>
              <a:off x="5280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Oval 71"/>
            <p:cNvSpPr>
              <a:spLocks noChangeArrowheads="1"/>
            </p:cNvSpPr>
            <p:nvPr/>
          </p:nvSpPr>
          <p:spPr bwMode="auto">
            <a:xfrm>
              <a:off x="528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Oval 72"/>
            <p:cNvSpPr>
              <a:spLocks noChangeArrowheads="1"/>
            </p:cNvSpPr>
            <p:nvPr/>
          </p:nvSpPr>
          <p:spPr bwMode="auto">
            <a:xfrm>
              <a:off x="52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" name="Oval 73"/>
            <p:cNvSpPr>
              <a:spLocks noChangeArrowheads="1"/>
            </p:cNvSpPr>
            <p:nvPr/>
          </p:nvSpPr>
          <p:spPr bwMode="auto">
            <a:xfrm>
              <a:off x="5568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Oval 74"/>
            <p:cNvSpPr>
              <a:spLocks noChangeArrowheads="1"/>
            </p:cNvSpPr>
            <p:nvPr/>
          </p:nvSpPr>
          <p:spPr bwMode="auto">
            <a:xfrm>
              <a:off x="5568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" name="Oval 75"/>
            <p:cNvSpPr>
              <a:spLocks noChangeArrowheads="1"/>
            </p:cNvSpPr>
            <p:nvPr/>
          </p:nvSpPr>
          <p:spPr bwMode="auto">
            <a:xfrm>
              <a:off x="5568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" name="Oval 76"/>
            <p:cNvSpPr>
              <a:spLocks noChangeArrowheads="1"/>
            </p:cNvSpPr>
            <p:nvPr/>
          </p:nvSpPr>
          <p:spPr bwMode="auto">
            <a:xfrm>
              <a:off x="5040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" name="Oval 77"/>
            <p:cNvSpPr>
              <a:spLocks noChangeArrowheads="1"/>
            </p:cNvSpPr>
            <p:nvPr/>
          </p:nvSpPr>
          <p:spPr bwMode="auto">
            <a:xfrm>
              <a:off x="504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Oval 78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Oval 79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Oval 80"/>
            <p:cNvSpPr>
              <a:spLocks noChangeArrowheads="1"/>
            </p:cNvSpPr>
            <p:nvPr/>
          </p:nvSpPr>
          <p:spPr bwMode="auto">
            <a:xfrm>
              <a:off x="345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57" name="Oval 81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E7FB2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58" name="Oval 82"/>
          <p:cNvSpPr>
            <a:spLocks noChangeArrowheads="1"/>
          </p:cNvSpPr>
          <p:nvPr/>
        </p:nvSpPr>
        <p:spPr bwMode="auto">
          <a:xfrm>
            <a:off x="7162800" y="2438400"/>
            <a:ext cx="152400" cy="152400"/>
          </a:xfrm>
          <a:prstGeom prst="ellipse">
            <a:avLst/>
          </a:prstGeom>
          <a:solidFill>
            <a:srgbClr val="E7FB2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59" name="Oval 83"/>
          <p:cNvSpPr>
            <a:spLocks noChangeArrowheads="1"/>
          </p:cNvSpPr>
          <p:nvPr/>
        </p:nvSpPr>
        <p:spPr bwMode="auto">
          <a:xfrm>
            <a:off x="7162800" y="3352800"/>
            <a:ext cx="152400" cy="152400"/>
          </a:xfrm>
          <a:prstGeom prst="ellipse">
            <a:avLst/>
          </a:prstGeom>
          <a:solidFill>
            <a:srgbClr val="E7FB2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Text Box 94"/>
          <p:cNvSpPr txBox="1">
            <a:spLocks noChangeArrowheads="1"/>
          </p:cNvSpPr>
          <p:nvPr/>
        </p:nvSpPr>
        <p:spPr bwMode="auto">
          <a:xfrm>
            <a:off x="5943600" y="15240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latin typeface="Verdana" charset="0"/>
              </a:rPr>
              <a:t>Nister and Stewenius CVPR 2006</a:t>
            </a:r>
          </a:p>
        </p:txBody>
      </p:sp>
      <p:sp>
        <p:nvSpPr>
          <p:cNvPr id="81" name="Oval 5"/>
          <p:cNvSpPr>
            <a:spLocks noChangeArrowheads="1"/>
          </p:cNvSpPr>
          <p:nvPr/>
        </p:nvSpPr>
        <p:spPr bwMode="auto">
          <a:xfrm>
            <a:off x="1143000" y="2590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3505200" y="4662488"/>
            <a:ext cx="388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&lt;1,20,22,23,40,41,42,…&gt;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914400" y="50292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&lt;4,5,6,23,40,50,51,…&gt;</a:t>
            </a:r>
          </a:p>
        </p:txBody>
      </p:sp>
      <p:sp>
        <p:nvSpPr>
          <p:cNvPr id="84" name="Line 8"/>
          <p:cNvSpPr>
            <a:spLocks noChangeShapeType="1"/>
          </p:cNvSpPr>
          <p:nvPr/>
        </p:nvSpPr>
        <p:spPr bwMode="auto">
          <a:xfrm>
            <a:off x="2971800" y="4114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9"/>
          <p:cNvSpPr>
            <a:spLocks noChangeShapeType="1"/>
          </p:cNvSpPr>
          <p:nvPr/>
        </p:nvSpPr>
        <p:spPr bwMode="auto">
          <a:xfrm>
            <a:off x="1219200" y="2743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Oval 10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5105400" y="39766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&lt;12,21,22,76,77,90,202,…&gt;</a:t>
            </a:r>
          </a:p>
        </p:txBody>
      </p:sp>
      <p:sp>
        <p:nvSpPr>
          <p:cNvPr id="88" name="Line 12"/>
          <p:cNvSpPr>
            <a:spLocks noChangeShapeType="1"/>
          </p:cNvSpPr>
          <p:nvPr/>
        </p:nvSpPr>
        <p:spPr bwMode="auto">
          <a:xfrm>
            <a:off x="43434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3" name="Oval 20"/>
          <p:cNvSpPr>
            <a:spLocks noChangeArrowheads="1"/>
          </p:cNvSpPr>
          <p:nvPr/>
        </p:nvSpPr>
        <p:spPr bwMode="auto">
          <a:xfrm>
            <a:off x="25146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4" name="Oval 12"/>
          <p:cNvSpPr>
            <a:spLocks noChangeArrowheads="1"/>
          </p:cNvSpPr>
          <p:nvPr/>
        </p:nvSpPr>
        <p:spPr bwMode="auto">
          <a:xfrm>
            <a:off x="3200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6" name="Oval 12"/>
          <p:cNvSpPr>
            <a:spLocks noChangeArrowheads="1"/>
          </p:cNvSpPr>
          <p:nvPr/>
        </p:nvSpPr>
        <p:spPr bwMode="auto">
          <a:xfrm>
            <a:off x="7162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0" grpId="1" animBg="1"/>
      <p:bldP spid="75781" grpId="0" animBg="1"/>
      <p:bldP spid="75781" grpId="1" animBg="1"/>
      <p:bldP spid="75782" grpId="0" animBg="1"/>
      <p:bldP spid="75782" grpId="1" animBg="1"/>
      <p:bldP spid="75783" grpId="0" animBg="1"/>
      <p:bldP spid="75801" grpId="0" animBg="1"/>
      <p:bldP spid="75804" grpId="0" animBg="1"/>
      <p:bldP spid="75805" grpId="0" animBg="1"/>
      <p:bldP spid="75806" grpId="0" animBg="1"/>
      <p:bldP spid="75829" grpId="0" animBg="1"/>
      <p:bldP spid="75830" grpId="0" animBg="1"/>
      <p:bldP spid="75857" grpId="0" animBg="1"/>
      <p:bldP spid="75858" grpId="0" animBg="1"/>
      <p:bldP spid="75858" grpId="1" animBg="1"/>
      <p:bldP spid="75859" grpId="0" animBg="1"/>
      <p:bldP spid="81" grpId="0" animBg="1"/>
      <p:bldP spid="82" grpId="0"/>
      <p:bldP spid="83" grpId="0"/>
      <p:bldP spid="84" grpId="0" animBg="1"/>
      <p:bldP spid="85" grpId="0" animBg="1"/>
      <p:bldP spid="86" grpId="0" animBg="1"/>
      <p:bldP spid="87" grpId="0"/>
      <p:bldP spid="88" grpId="0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995488C0-2818-8A46-9C02-20E6614AA67C}" type="slidenum">
              <a:rPr lang="en-US" sz="1200">
                <a:solidFill>
                  <a:schemeClr val="tx1"/>
                </a:solidFill>
                <a:latin typeface="Verdana" charset="0"/>
              </a:rPr>
              <a:pPr eaLnBrk="1" hangingPunct="1"/>
              <a:t>13</a:t>
            </a:fld>
            <a:endParaRPr lang="en-US" sz="12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Scoring Images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1447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447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09800" y="1690688"/>
            <a:ext cx="388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&lt;1,20,22,23,40,41,42,…&gt;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09800" y="22240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&lt;4,5,6,23,40,50,51,…&gt;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8288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828800" y="236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14478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209800" y="27574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&lt;12,21,22,76,77,90,202,…&gt;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1828800" y="289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438400" y="420528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438400" y="626268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191000" y="64912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Image ID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1143000" y="4267200"/>
            <a:ext cx="99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Num Visual Words Found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2667000" y="5181600"/>
            <a:ext cx="381000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276600" y="4433888"/>
            <a:ext cx="381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86200" y="4052888"/>
            <a:ext cx="3810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495800" y="4357688"/>
            <a:ext cx="381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5105400" y="5729288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5715000" y="6110288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6324600" y="6110288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6934200" y="5119688"/>
            <a:ext cx="381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6172200" y="2209800"/>
            <a:ext cx="2667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In practice take into account likelyhood of visual word appearing</a:t>
            </a: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14478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2209800" y="32146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&lt;1&gt;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18288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2667000" y="3657600"/>
            <a:ext cx="381000" cy="2605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1"/>
          <p:cNvSpPr txBox="1">
            <a:spLocks noChangeArrowheads="1"/>
          </p:cNvSpPr>
          <p:nvPr/>
        </p:nvSpPr>
        <p:spPr bwMode="auto">
          <a:xfrm>
            <a:off x="2743200" y="6248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</a:t>
            </a:r>
          </a:p>
        </p:txBody>
      </p:sp>
      <p:sp>
        <p:nvSpPr>
          <p:cNvPr id="29727" name="Text Box 32"/>
          <p:cNvSpPr txBox="1">
            <a:spLocks noChangeArrowheads="1"/>
          </p:cNvSpPr>
          <p:nvPr/>
        </p:nvSpPr>
        <p:spPr bwMode="auto">
          <a:xfrm>
            <a:off x="3276600" y="632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erdana" charset="0"/>
              </a:rPr>
              <a:t>*</a:t>
            </a:r>
          </a:p>
        </p:txBody>
      </p:sp>
      <p:sp>
        <p:nvSpPr>
          <p:cNvPr id="29728" name="Text Box 33"/>
          <p:cNvSpPr txBox="1">
            <a:spLocks noChangeArrowheads="1"/>
          </p:cNvSpPr>
          <p:nvPr/>
        </p:nvSpPr>
        <p:spPr bwMode="auto">
          <a:xfrm>
            <a:off x="3886200" y="632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erdana" charset="0"/>
              </a:rPr>
              <a:t>*</a:t>
            </a:r>
          </a:p>
        </p:txBody>
      </p:sp>
      <p:sp>
        <p:nvSpPr>
          <p:cNvPr id="29729" name="Text Box 34"/>
          <p:cNvSpPr txBox="1">
            <a:spLocks noChangeArrowheads="1"/>
          </p:cNvSpPr>
          <p:nvPr/>
        </p:nvSpPr>
        <p:spPr bwMode="auto">
          <a:xfrm>
            <a:off x="4495800" y="632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erdana" charset="0"/>
              </a:rPr>
              <a:t>*</a:t>
            </a:r>
          </a:p>
        </p:txBody>
      </p:sp>
      <p:sp>
        <p:nvSpPr>
          <p:cNvPr id="29730" name="Text Box 35"/>
          <p:cNvSpPr txBox="1">
            <a:spLocks noChangeArrowheads="1"/>
          </p:cNvSpPr>
          <p:nvPr/>
        </p:nvSpPr>
        <p:spPr bwMode="auto">
          <a:xfrm>
            <a:off x="5105400" y="6338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erdana" charset="0"/>
              </a:rPr>
              <a:t>*</a:t>
            </a:r>
          </a:p>
        </p:txBody>
      </p:sp>
      <p:sp>
        <p:nvSpPr>
          <p:cNvPr id="29731" name="Text Box 36"/>
          <p:cNvSpPr txBox="1">
            <a:spLocks noChangeArrowheads="1"/>
          </p:cNvSpPr>
          <p:nvPr/>
        </p:nvSpPr>
        <p:spPr bwMode="auto">
          <a:xfrm>
            <a:off x="5715000" y="632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erdana" charset="0"/>
              </a:rPr>
              <a:t>*</a:t>
            </a:r>
          </a:p>
        </p:txBody>
      </p:sp>
      <p:sp>
        <p:nvSpPr>
          <p:cNvPr id="29732" name="Text Box 37"/>
          <p:cNvSpPr txBox="1">
            <a:spLocks noChangeArrowheads="1"/>
          </p:cNvSpPr>
          <p:nvPr/>
        </p:nvSpPr>
        <p:spPr bwMode="auto">
          <a:xfrm>
            <a:off x="6324600" y="632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erdana" charset="0"/>
              </a:rPr>
              <a:t>*</a:t>
            </a:r>
          </a:p>
        </p:txBody>
      </p:sp>
      <p:sp>
        <p:nvSpPr>
          <p:cNvPr id="29733" name="Text Box 38"/>
          <p:cNvSpPr txBox="1">
            <a:spLocks noChangeArrowheads="1"/>
          </p:cNvSpPr>
          <p:nvPr/>
        </p:nvSpPr>
        <p:spPr bwMode="auto">
          <a:xfrm>
            <a:off x="6934200" y="632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Verdana" charset="0"/>
              </a:rPr>
              <a:t>*</a:t>
            </a:r>
          </a:p>
        </p:txBody>
      </p:sp>
      <p:sp>
        <p:nvSpPr>
          <p:cNvPr id="76839" name="Text Box 39"/>
          <p:cNvSpPr txBox="1">
            <a:spLocks noChangeArrowheads="1"/>
          </p:cNvSpPr>
          <p:nvPr/>
        </p:nvSpPr>
        <p:spPr bwMode="auto">
          <a:xfrm>
            <a:off x="914400" y="46482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Sum of Score</a:t>
            </a:r>
          </a:p>
        </p:txBody>
      </p:sp>
      <p:sp>
        <p:nvSpPr>
          <p:cNvPr id="29735" name="Rectangle 40"/>
          <p:cNvSpPr>
            <a:spLocks noChangeArrowheads="1"/>
          </p:cNvSpPr>
          <p:nvPr/>
        </p:nvSpPr>
        <p:spPr bwMode="auto">
          <a:xfrm>
            <a:off x="1371600" y="1600200"/>
            <a:ext cx="3048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Text Box 41"/>
          <p:cNvSpPr txBox="1">
            <a:spLocks noChangeArrowheads="1"/>
          </p:cNvSpPr>
          <p:nvPr/>
        </p:nvSpPr>
        <p:spPr bwMode="auto">
          <a:xfrm>
            <a:off x="304800" y="3276600"/>
            <a:ext cx="152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Current image features</a:t>
            </a:r>
          </a:p>
        </p:txBody>
      </p:sp>
      <p:sp>
        <p:nvSpPr>
          <p:cNvPr id="29737" name="Line 42"/>
          <p:cNvSpPr>
            <a:spLocks noChangeShapeType="1"/>
          </p:cNvSpPr>
          <p:nvPr/>
        </p:nvSpPr>
        <p:spPr bwMode="auto">
          <a:xfrm flipV="1">
            <a:off x="838200" y="2514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8" name="Text Box 43"/>
          <p:cNvSpPr txBox="1">
            <a:spLocks noChangeArrowheads="1"/>
          </p:cNvSpPr>
          <p:nvPr/>
        </p:nvSpPr>
        <p:spPr bwMode="auto">
          <a:xfrm>
            <a:off x="7620000" y="5715000"/>
            <a:ext cx="152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Nister and Stewenius CVPR 2006</a:t>
            </a:r>
          </a:p>
        </p:txBody>
      </p:sp>
    </p:spTree>
    <p:extLst>
      <p:ext uri="{BB962C8B-B14F-4D97-AF65-F5344CB8AC3E}">
        <p14:creationId xmlns:p14="http://schemas.microsoft.com/office/powerpoint/2010/main" val="253064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6" grpId="0"/>
      <p:bldP spid="76825" grpId="0"/>
      <p:bldP spid="76830" grpId="0" animBg="1"/>
      <p:bldP spid="768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Voting for geometric transformations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90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z="2000" b="1" dirty="0" smtClean="0"/>
              <a:t>Modeling phase:</a:t>
            </a:r>
            <a:r>
              <a:rPr lang="en-US" sz="2000" dirty="0" smtClean="0"/>
              <a:t> For each model feature, record 2D location, scale, and orientation of model (relative to normalized feature coordinate frame)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64000"/>
            <a:ext cx="2643188" cy="25654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8373" name="Text Box 22"/>
          <p:cNvSpPr txBox="1">
            <a:spLocks noChangeArrowheads="1"/>
          </p:cNvSpPr>
          <p:nvPr/>
        </p:nvSpPr>
        <p:spPr bwMode="auto">
          <a:xfrm>
            <a:off x="1379538" y="372427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pitchFamily="34" charset="0"/>
              </a:rPr>
              <a:t>model</a:t>
            </a:r>
          </a:p>
        </p:txBody>
      </p:sp>
      <p:sp>
        <p:nvSpPr>
          <p:cNvPr id="58374" name="AutoShape 23"/>
          <p:cNvSpPr>
            <a:spLocks noChangeArrowheads="1"/>
          </p:cNvSpPr>
          <p:nvPr/>
        </p:nvSpPr>
        <p:spPr bwMode="auto">
          <a:xfrm>
            <a:off x="3886200" y="3048000"/>
            <a:ext cx="228600" cy="3581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57200" y="3425825"/>
            <a:ext cx="3344863" cy="2570163"/>
            <a:chOff x="288" y="2158"/>
            <a:chExt cx="2107" cy="1619"/>
          </a:xfrm>
        </p:grpSpPr>
        <p:sp>
          <p:nvSpPr>
            <p:cNvPr id="58383" name="Rectangle 6"/>
            <p:cNvSpPr>
              <a:spLocks noChangeArrowheads="1"/>
            </p:cNvSpPr>
            <p:nvPr/>
          </p:nvSpPr>
          <p:spPr bwMode="auto">
            <a:xfrm rot="-1726290">
              <a:off x="288" y="3264"/>
              <a:ext cx="513" cy="513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4" name="Freeform 29"/>
            <p:cNvSpPr>
              <a:spLocks/>
            </p:cNvSpPr>
            <p:nvPr/>
          </p:nvSpPr>
          <p:spPr bwMode="auto">
            <a:xfrm>
              <a:off x="530" y="2158"/>
              <a:ext cx="1865" cy="1392"/>
            </a:xfrm>
            <a:custGeom>
              <a:avLst/>
              <a:gdLst>
                <a:gd name="T0" fmla="*/ 0 w 1865"/>
                <a:gd name="T1" fmla="*/ 1392 h 1392"/>
                <a:gd name="T2" fmla="*/ 1070 w 1865"/>
                <a:gd name="T3" fmla="*/ 212 h 1392"/>
                <a:gd name="T4" fmla="*/ 1865 w 1865"/>
                <a:gd name="T5" fmla="*/ 121 h 1392"/>
                <a:gd name="T6" fmla="*/ 0 60000 65536"/>
                <a:gd name="T7" fmla="*/ 0 60000 65536"/>
                <a:gd name="T8" fmla="*/ 0 60000 65536"/>
                <a:gd name="T9" fmla="*/ 0 w 1865"/>
                <a:gd name="T10" fmla="*/ 0 h 1392"/>
                <a:gd name="T11" fmla="*/ 1865 w 1865"/>
                <a:gd name="T12" fmla="*/ 1392 h 1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5" h="1392">
                  <a:moveTo>
                    <a:pt x="0" y="1392"/>
                  </a:moveTo>
                  <a:cubicBezTo>
                    <a:pt x="178" y="1195"/>
                    <a:pt x="759" y="424"/>
                    <a:pt x="1070" y="212"/>
                  </a:cubicBezTo>
                  <a:cubicBezTo>
                    <a:pt x="1381" y="0"/>
                    <a:pt x="1700" y="140"/>
                    <a:pt x="1865" y="12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209800" y="5386388"/>
            <a:ext cx="1608138" cy="1065212"/>
            <a:chOff x="1392" y="3393"/>
            <a:chExt cx="1013" cy="671"/>
          </a:xfrm>
        </p:grpSpPr>
        <p:sp>
          <p:nvSpPr>
            <p:cNvPr id="58381" name="Rectangle 5"/>
            <p:cNvSpPr>
              <a:spLocks noChangeArrowheads="1"/>
            </p:cNvSpPr>
            <p:nvPr/>
          </p:nvSpPr>
          <p:spPr bwMode="auto">
            <a:xfrm rot="-819211">
              <a:off x="1392" y="3393"/>
              <a:ext cx="513" cy="513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Freeform 30"/>
            <p:cNvSpPr>
              <a:spLocks/>
            </p:cNvSpPr>
            <p:nvPr/>
          </p:nvSpPr>
          <p:spPr bwMode="auto">
            <a:xfrm>
              <a:off x="1666" y="3690"/>
              <a:ext cx="739" cy="374"/>
            </a:xfrm>
            <a:custGeom>
              <a:avLst/>
              <a:gdLst>
                <a:gd name="T0" fmla="*/ 0 w 739"/>
                <a:gd name="T1" fmla="*/ 0 h 374"/>
                <a:gd name="T2" fmla="*/ 446 w 739"/>
                <a:gd name="T3" fmla="*/ 317 h 374"/>
                <a:gd name="T4" fmla="*/ 739 w 739"/>
                <a:gd name="T5" fmla="*/ 344 h 374"/>
                <a:gd name="T6" fmla="*/ 0 60000 65536"/>
                <a:gd name="T7" fmla="*/ 0 60000 65536"/>
                <a:gd name="T8" fmla="*/ 0 60000 65536"/>
                <a:gd name="T9" fmla="*/ 0 w 739"/>
                <a:gd name="T10" fmla="*/ 0 h 374"/>
                <a:gd name="T11" fmla="*/ 739 w 739"/>
                <a:gd name="T12" fmla="*/ 374 h 3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9" h="374">
                  <a:moveTo>
                    <a:pt x="0" y="0"/>
                  </a:moveTo>
                  <a:cubicBezTo>
                    <a:pt x="74" y="53"/>
                    <a:pt x="323" y="260"/>
                    <a:pt x="446" y="317"/>
                  </a:cubicBezTo>
                  <a:cubicBezTo>
                    <a:pt x="569" y="374"/>
                    <a:pt x="678" y="339"/>
                    <a:pt x="739" y="34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438400" y="4654550"/>
            <a:ext cx="1349375" cy="503238"/>
            <a:chOff x="1536" y="2932"/>
            <a:chExt cx="850" cy="317"/>
          </a:xfrm>
        </p:grpSpPr>
        <p:sp>
          <p:nvSpPr>
            <p:cNvPr id="58379" name="Rectangle 9"/>
            <p:cNvSpPr>
              <a:spLocks noChangeArrowheads="1"/>
            </p:cNvSpPr>
            <p:nvPr/>
          </p:nvSpPr>
          <p:spPr bwMode="auto">
            <a:xfrm rot="-743689">
              <a:off x="1536" y="2932"/>
              <a:ext cx="317" cy="31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Freeform 31"/>
            <p:cNvSpPr>
              <a:spLocks/>
            </p:cNvSpPr>
            <p:nvPr/>
          </p:nvSpPr>
          <p:spPr bwMode="auto">
            <a:xfrm>
              <a:off x="1714" y="3114"/>
              <a:ext cx="672" cy="33"/>
            </a:xfrm>
            <a:custGeom>
              <a:avLst/>
              <a:gdLst>
                <a:gd name="T0" fmla="*/ 0 w 672"/>
                <a:gd name="T1" fmla="*/ 0 h 33"/>
                <a:gd name="T2" fmla="*/ 425 w 672"/>
                <a:gd name="T3" fmla="*/ 15 h 33"/>
                <a:gd name="T4" fmla="*/ 672 w 672"/>
                <a:gd name="T5" fmla="*/ 33 h 33"/>
                <a:gd name="T6" fmla="*/ 0 60000 65536"/>
                <a:gd name="T7" fmla="*/ 0 60000 65536"/>
                <a:gd name="T8" fmla="*/ 0 60000 65536"/>
                <a:gd name="T9" fmla="*/ 0 w 672"/>
                <a:gd name="T10" fmla="*/ 0 h 33"/>
                <a:gd name="T11" fmla="*/ 672 w 67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33">
                  <a:moveTo>
                    <a:pt x="0" y="0"/>
                  </a:moveTo>
                  <a:cubicBezTo>
                    <a:pt x="71" y="2"/>
                    <a:pt x="313" y="10"/>
                    <a:pt x="425" y="15"/>
                  </a:cubicBezTo>
                  <a:cubicBezTo>
                    <a:pt x="537" y="20"/>
                    <a:pt x="621" y="29"/>
                    <a:pt x="672" y="33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8" name="Text Box 35"/>
          <p:cNvSpPr txBox="1">
            <a:spLocks noChangeArrowheads="1"/>
          </p:cNvSpPr>
          <p:nvPr/>
        </p:nvSpPr>
        <p:spPr bwMode="auto">
          <a:xfrm>
            <a:off x="3657600" y="26670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pitchFamily="34" charset="0"/>
              </a:rPr>
              <a:t>index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Voting for geometric transformations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981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b="1" dirty="0" smtClean="0"/>
              <a:t>Test phase: </a:t>
            </a:r>
            <a:r>
              <a:rPr lang="en-US" sz="2000" dirty="0" smtClean="0"/>
              <a:t>Each match between a test and model feature votes in a 4D Hough space (location, scale, orientation) with coarse bins</a:t>
            </a:r>
          </a:p>
          <a:p>
            <a:pPr>
              <a:buFontTx/>
              <a:buChar char="•"/>
            </a:pPr>
            <a:r>
              <a:rPr lang="en-US" sz="2000" dirty="0" smtClean="0"/>
              <a:t>Hypotheses receiving some minimal amount of votes can be subjected to more detailed geometric verification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64000"/>
            <a:ext cx="2643188" cy="25654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81388"/>
            <a:ext cx="387985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9670" name="Rectangle 6"/>
          <p:cNvSpPr>
            <a:spLocks noChangeArrowheads="1"/>
          </p:cNvSpPr>
          <p:nvPr/>
        </p:nvSpPr>
        <p:spPr bwMode="auto">
          <a:xfrm rot="3979693">
            <a:off x="5330031" y="4391819"/>
            <a:ext cx="1182688" cy="1244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9671" name="Rectangle 7"/>
          <p:cNvSpPr>
            <a:spLocks noChangeArrowheads="1"/>
          </p:cNvSpPr>
          <p:nvPr/>
        </p:nvSpPr>
        <p:spPr bwMode="auto">
          <a:xfrm rot="4308702">
            <a:off x="5212556" y="4517232"/>
            <a:ext cx="1182687" cy="1244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9672" name="Rectangle 8"/>
          <p:cNvSpPr>
            <a:spLocks noChangeArrowheads="1"/>
          </p:cNvSpPr>
          <p:nvPr/>
        </p:nvSpPr>
        <p:spPr bwMode="auto">
          <a:xfrm rot="6170336">
            <a:off x="7245350" y="4846638"/>
            <a:ext cx="1182687" cy="11382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9673" name="Rectangle 9"/>
          <p:cNvSpPr>
            <a:spLocks noChangeArrowheads="1"/>
          </p:cNvSpPr>
          <p:nvPr/>
        </p:nvSpPr>
        <p:spPr bwMode="auto">
          <a:xfrm rot="5645294">
            <a:off x="7292975" y="4951413"/>
            <a:ext cx="1182687" cy="11382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379538" y="372427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pitchFamily="34" charset="0"/>
              </a:rPr>
              <a:t>model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886200" y="3048000"/>
            <a:ext cx="228600" cy="3581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08463" y="3586163"/>
            <a:ext cx="1576387" cy="1319212"/>
            <a:chOff x="2651" y="2019"/>
            <a:chExt cx="993" cy="831"/>
          </a:xfrm>
        </p:grpSpPr>
        <p:sp>
          <p:nvSpPr>
            <p:cNvPr id="59425" name="Rectangle 13"/>
            <p:cNvSpPr>
              <a:spLocks noChangeArrowheads="1"/>
            </p:cNvSpPr>
            <p:nvPr/>
          </p:nvSpPr>
          <p:spPr bwMode="auto">
            <a:xfrm rot="-3540837">
              <a:off x="3393" y="2600"/>
              <a:ext cx="265" cy="23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Freeform 14"/>
            <p:cNvSpPr>
              <a:spLocks/>
            </p:cNvSpPr>
            <p:nvPr/>
          </p:nvSpPr>
          <p:spPr bwMode="auto">
            <a:xfrm>
              <a:off x="2651" y="2019"/>
              <a:ext cx="869" cy="687"/>
            </a:xfrm>
            <a:custGeom>
              <a:avLst/>
              <a:gdLst>
                <a:gd name="T0" fmla="*/ 869 w 869"/>
                <a:gd name="T1" fmla="*/ 687 h 687"/>
                <a:gd name="T2" fmla="*/ 430 w 869"/>
                <a:gd name="T3" fmla="*/ 111 h 687"/>
                <a:gd name="T4" fmla="*/ 0 w 869"/>
                <a:gd name="T5" fmla="*/ 20 h 687"/>
                <a:gd name="T6" fmla="*/ 0 60000 65536"/>
                <a:gd name="T7" fmla="*/ 0 60000 65536"/>
                <a:gd name="T8" fmla="*/ 0 60000 65536"/>
                <a:gd name="T9" fmla="*/ 0 w 869"/>
                <a:gd name="T10" fmla="*/ 0 h 687"/>
                <a:gd name="T11" fmla="*/ 869 w 869"/>
                <a:gd name="T12" fmla="*/ 687 h 6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9" h="687">
                  <a:moveTo>
                    <a:pt x="869" y="687"/>
                  </a:moveTo>
                  <a:cubicBezTo>
                    <a:pt x="796" y="591"/>
                    <a:pt x="575" y="222"/>
                    <a:pt x="430" y="111"/>
                  </a:cubicBezTo>
                  <a:cubicBezTo>
                    <a:pt x="285" y="0"/>
                    <a:pt x="90" y="39"/>
                    <a:pt x="0" y="20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5" name="Group 15"/>
          <p:cNvGrpSpPr>
            <a:grpSpLocks/>
          </p:cNvGrpSpPr>
          <p:nvPr/>
        </p:nvGrpSpPr>
        <p:grpSpPr bwMode="auto">
          <a:xfrm>
            <a:off x="457200" y="3425825"/>
            <a:ext cx="3344863" cy="2570163"/>
            <a:chOff x="288" y="2158"/>
            <a:chExt cx="2107" cy="1619"/>
          </a:xfrm>
        </p:grpSpPr>
        <p:sp>
          <p:nvSpPr>
            <p:cNvPr id="59423" name="Rectangle 16"/>
            <p:cNvSpPr>
              <a:spLocks noChangeArrowheads="1"/>
            </p:cNvSpPr>
            <p:nvPr/>
          </p:nvSpPr>
          <p:spPr bwMode="auto">
            <a:xfrm rot="-1726290">
              <a:off x="288" y="3264"/>
              <a:ext cx="513" cy="513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Freeform 17"/>
            <p:cNvSpPr>
              <a:spLocks/>
            </p:cNvSpPr>
            <p:nvPr/>
          </p:nvSpPr>
          <p:spPr bwMode="auto">
            <a:xfrm>
              <a:off x="530" y="2158"/>
              <a:ext cx="1865" cy="1392"/>
            </a:xfrm>
            <a:custGeom>
              <a:avLst/>
              <a:gdLst>
                <a:gd name="T0" fmla="*/ 0 w 1865"/>
                <a:gd name="T1" fmla="*/ 1392 h 1392"/>
                <a:gd name="T2" fmla="*/ 1070 w 1865"/>
                <a:gd name="T3" fmla="*/ 212 h 1392"/>
                <a:gd name="T4" fmla="*/ 1865 w 1865"/>
                <a:gd name="T5" fmla="*/ 121 h 1392"/>
                <a:gd name="T6" fmla="*/ 0 60000 65536"/>
                <a:gd name="T7" fmla="*/ 0 60000 65536"/>
                <a:gd name="T8" fmla="*/ 0 60000 65536"/>
                <a:gd name="T9" fmla="*/ 0 w 1865"/>
                <a:gd name="T10" fmla="*/ 0 h 1392"/>
                <a:gd name="T11" fmla="*/ 1865 w 1865"/>
                <a:gd name="T12" fmla="*/ 1392 h 1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5" h="1392">
                  <a:moveTo>
                    <a:pt x="0" y="1392"/>
                  </a:moveTo>
                  <a:cubicBezTo>
                    <a:pt x="178" y="1195"/>
                    <a:pt x="759" y="424"/>
                    <a:pt x="1070" y="212"/>
                  </a:cubicBezTo>
                  <a:cubicBezTo>
                    <a:pt x="1381" y="0"/>
                    <a:pt x="1700" y="140"/>
                    <a:pt x="1865" y="12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6" name="Group 18"/>
          <p:cNvGrpSpPr>
            <a:grpSpLocks/>
          </p:cNvGrpSpPr>
          <p:nvPr/>
        </p:nvGrpSpPr>
        <p:grpSpPr bwMode="auto">
          <a:xfrm>
            <a:off x="2209800" y="5386388"/>
            <a:ext cx="1608138" cy="1065212"/>
            <a:chOff x="1392" y="3393"/>
            <a:chExt cx="1013" cy="671"/>
          </a:xfrm>
        </p:grpSpPr>
        <p:sp>
          <p:nvSpPr>
            <p:cNvPr id="59421" name="Rectangle 19"/>
            <p:cNvSpPr>
              <a:spLocks noChangeArrowheads="1"/>
            </p:cNvSpPr>
            <p:nvPr/>
          </p:nvSpPr>
          <p:spPr bwMode="auto">
            <a:xfrm rot="-819211">
              <a:off x="1392" y="3393"/>
              <a:ext cx="513" cy="513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Freeform 20"/>
            <p:cNvSpPr>
              <a:spLocks/>
            </p:cNvSpPr>
            <p:nvPr/>
          </p:nvSpPr>
          <p:spPr bwMode="auto">
            <a:xfrm>
              <a:off x="1666" y="3690"/>
              <a:ext cx="739" cy="374"/>
            </a:xfrm>
            <a:custGeom>
              <a:avLst/>
              <a:gdLst>
                <a:gd name="T0" fmla="*/ 0 w 739"/>
                <a:gd name="T1" fmla="*/ 0 h 374"/>
                <a:gd name="T2" fmla="*/ 446 w 739"/>
                <a:gd name="T3" fmla="*/ 317 h 374"/>
                <a:gd name="T4" fmla="*/ 739 w 739"/>
                <a:gd name="T5" fmla="*/ 344 h 374"/>
                <a:gd name="T6" fmla="*/ 0 60000 65536"/>
                <a:gd name="T7" fmla="*/ 0 60000 65536"/>
                <a:gd name="T8" fmla="*/ 0 60000 65536"/>
                <a:gd name="T9" fmla="*/ 0 w 739"/>
                <a:gd name="T10" fmla="*/ 0 h 374"/>
                <a:gd name="T11" fmla="*/ 739 w 739"/>
                <a:gd name="T12" fmla="*/ 374 h 3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9" h="374">
                  <a:moveTo>
                    <a:pt x="0" y="0"/>
                  </a:moveTo>
                  <a:cubicBezTo>
                    <a:pt x="74" y="53"/>
                    <a:pt x="323" y="260"/>
                    <a:pt x="446" y="317"/>
                  </a:cubicBezTo>
                  <a:cubicBezTo>
                    <a:pt x="569" y="374"/>
                    <a:pt x="678" y="339"/>
                    <a:pt x="739" y="34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7" name="Group 21"/>
          <p:cNvGrpSpPr>
            <a:grpSpLocks/>
          </p:cNvGrpSpPr>
          <p:nvPr/>
        </p:nvGrpSpPr>
        <p:grpSpPr bwMode="auto">
          <a:xfrm>
            <a:off x="2438400" y="4654550"/>
            <a:ext cx="1349375" cy="503238"/>
            <a:chOff x="1536" y="2932"/>
            <a:chExt cx="850" cy="317"/>
          </a:xfrm>
        </p:grpSpPr>
        <p:sp>
          <p:nvSpPr>
            <p:cNvPr id="59419" name="Rectangle 22"/>
            <p:cNvSpPr>
              <a:spLocks noChangeArrowheads="1"/>
            </p:cNvSpPr>
            <p:nvPr/>
          </p:nvSpPr>
          <p:spPr bwMode="auto">
            <a:xfrm rot="-743689">
              <a:off x="1536" y="2932"/>
              <a:ext cx="317" cy="31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Freeform 23"/>
            <p:cNvSpPr>
              <a:spLocks/>
            </p:cNvSpPr>
            <p:nvPr/>
          </p:nvSpPr>
          <p:spPr bwMode="auto">
            <a:xfrm>
              <a:off x="1714" y="3114"/>
              <a:ext cx="672" cy="33"/>
            </a:xfrm>
            <a:custGeom>
              <a:avLst/>
              <a:gdLst>
                <a:gd name="T0" fmla="*/ 0 w 672"/>
                <a:gd name="T1" fmla="*/ 0 h 33"/>
                <a:gd name="T2" fmla="*/ 425 w 672"/>
                <a:gd name="T3" fmla="*/ 15 h 33"/>
                <a:gd name="T4" fmla="*/ 672 w 672"/>
                <a:gd name="T5" fmla="*/ 33 h 33"/>
                <a:gd name="T6" fmla="*/ 0 60000 65536"/>
                <a:gd name="T7" fmla="*/ 0 60000 65536"/>
                <a:gd name="T8" fmla="*/ 0 60000 65536"/>
                <a:gd name="T9" fmla="*/ 0 w 672"/>
                <a:gd name="T10" fmla="*/ 0 h 33"/>
                <a:gd name="T11" fmla="*/ 672 w 67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33">
                  <a:moveTo>
                    <a:pt x="0" y="0"/>
                  </a:moveTo>
                  <a:cubicBezTo>
                    <a:pt x="71" y="2"/>
                    <a:pt x="313" y="10"/>
                    <a:pt x="425" y="15"/>
                  </a:cubicBezTo>
                  <a:cubicBezTo>
                    <a:pt x="537" y="20"/>
                    <a:pt x="621" y="29"/>
                    <a:pt x="672" y="33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252913" y="2987675"/>
            <a:ext cx="3305175" cy="2617788"/>
            <a:chOff x="2679" y="1642"/>
            <a:chExt cx="2082" cy="1649"/>
          </a:xfrm>
        </p:grpSpPr>
        <p:sp>
          <p:nvSpPr>
            <p:cNvPr id="59417" name="Rectangle 25"/>
            <p:cNvSpPr>
              <a:spLocks noChangeArrowheads="1"/>
            </p:cNvSpPr>
            <p:nvPr/>
          </p:nvSpPr>
          <p:spPr bwMode="auto">
            <a:xfrm rot="-6420934">
              <a:off x="4567" y="3098"/>
              <a:ext cx="205" cy="18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auto">
            <a:xfrm>
              <a:off x="2679" y="1642"/>
              <a:ext cx="1982" cy="1526"/>
            </a:xfrm>
            <a:custGeom>
              <a:avLst/>
              <a:gdLst>
                <a:gd name="T0" fmla="*/ 1982 w 1982"/>
                <a:gd name="T1" fmla="*/ 1526 h 1526"/>
                <a:gd name="T2" fmla="*/ 932 w 1982"/>
                <a:gd name="T3" fmla="*/ 187 h 1526"/>
                <a:gd name="T4" fmla="*/ 0 w 1982"/>
                <a:gd name="T5" fmla="*/ 406 h 1526"/>
                <a:gd name="T6" fmla="*/ 0 60000 65536"/>
                <a:gd name="T7" fmla="*/ 0 60000 65536"/>
                <a:gd name="T8" fmla="*/ 0 60000 65536"/>
                <a:gd name="T9" fmla="*/ 0 w 1982"/>
                <a:gd name="T10" fmla="*/ 0 h 1526"/>
                <a:gd name="T11" fmla="*/ 1982 w 1982"/>
                <a:gd name="T12" fmla="*/ 1526 h 15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2" h="1526">
                  <a:moveTo>
                    <a:pt x="1982" y="1526"/>
                  </a:moveTo>
                  <a:cubicBezTo>
                    <a:pt x="1807" y="1303"/>
                    <a:pt x="1262" y="374"/>
                    <a:pt x="932" y="187"/>
                  </a:cubicBezTo>
                  <a:cubicBezTo>
                    <a:pt x="602" y="0"/>
                    <a:pt x="194" y="361"/>
                    <a:pt x="0" y="406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208463" y="5140325"/>
            <a:ext cx="1676400" cy="1344613"/>
            <a:chOff x="2651" y="2998"/>
            <a:chExt cx="1056" cy="847"/>
          </a:xfrm>
        </p:grpSpPr>
        <p:sp>
          <p:nvSpPr>
            <p:cNvPr id="59415" name="Rectangle 28"/>
            <p:cNvSpPr>
              <a:spLocks noChangeArrowheads="1"/>
            </p:cNvSpPr>
            <p:nvPr/>
          </p:nvSpPr>
          <p:spPr bwMode="auto">
            <a:xfrm rot="-3703846">
              <a:off x="3456" y="3013"/>
              <a:ext cx="265" cy="23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Freeform 29"/>
            <p:cNvSpPr>
              <a:spLocks/>
            </p:cNvSpPr>
            <p:nvPr/>
          </p:nvSpPr>
          <p:spPr bwMode="auto">
            <a:xfrm>
              <a:off x="2651" y="3158"/>
              <a:ext cx="963" cy="687"/>
            </a:xfrm>
            <a:custGeom>
              <a:avLst/>
              <a:gdLst>
                <a:gd name="T0" fmla="*/ 963 w 963"/>
                <a:gd name="T1" fmla="*/ 0 h 687"/>
                <a:gd name="T2" fmla="*/ 366 w 963"/>
                <a:gd name="T3" fmla="*/ 581 h 687"/>
                <a:gd name="T4" fmla="*/ 0 w 963"/>
                <a:gd name="T5" fmla="*/ 636 h 687"/>
                <a:gd name="T6" fmla="*/ 0 60000 65536"/>
                <a:gd name="T7" fmla="*/ 0 60000 65536"/>
                <a:gd name="T8" fmla="*/ 0 60000 65536"/>
                <a:gd name="T9" fmla="*/ 0 w 963"/>
                <a:gd name="T10" fmla="*/ 0 h 687"/>
                <a:gd name="T11" fmla="*/ 963 w 963"/>
                <a:gd name="T12" fmla="*/ 687 h 6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3" h="687">
                  <a:moveTo>
                    <a:pt x="963" y="0"/>
                  </a:moveTo>
                  <a:cubicBezTo>
                    <a:pt x="863" y="97"/>
                    <a:pt x="526" y="475"/>
                    <a:pt x="366" y="581"/>
                  </a:cubicBezTo>
                  <a:cubicBezTo>
                    <a:pt x="206" y="687"/>
                    <a:pt x="76" y="625"/>
                    <a:pt x="0" y="636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179888" y="4981575"/>
            <a:ext cx="4194175" cy="1582738"/>
            <a:chOff x="2633" y="2898"/>
            <a:chExt cx="2642" cy="997"/>
          </a:xfrm>
        </p:grpSpPr>
        <p:sp>
          <p:nvSpPr>
            <p:cNvPr id="59413" name="Rectangle 31"/>
            <p:cNvSpPr>
              <a:spLocks noChangeArrowheads="1"/>
            </p:cNvSpPr>
            <p:nvPr/>
          </p:nvSpPr>
          <p:spPr bwMode="auto">
            <a:xfrm rot="-743689">
              <a:off x="5091" y="3037"/>
              <a:ext cx="184" cy="17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Freeform 32"/>
            <p:cNvSpPr>
              <a:spLocks/>
            </p:cNvSpPr>
            <p:nvPr/>
          </p:nvSpPr>
          <p:spPr bwMode="auto">
            <a:xfrm>
              <a:off x="2633" y="2898"/>
              <a:ext cx="2551" cy="997"/>
            </a:xfrm>
            <a:custGeom>
              <a:avLst/>
              <a:gdLst>
                <a:gd name="T0" fmla="*/ 2551 w 2551"/>
                <a:gd name="T1" fmla="*/ 222 h 997"/>
                <a:gd name="T2" fmla="*/ 1189 w 2551"/>
                <a:gd name="T3" fmla="*/ 960 h 997"/>
                <a:gd name="T4" fmla="*/ 0 w 2551"/>
                <a:gd name="T5" fmla="*/ 0 h 997"/>
                <a:gd name="T6" fmla="*/ 0 60000 65536"/>
                <a:gd name="T7" fmla="*/ 0 60000 65536"/>
                <a:gd name="T8" fmla="*/ 0 60000 65536"/>
                <a:gd name="T9" fmla="*/ 0 w 2551"/>
                <a:gd name="T10" fmla="*/ 0 h 997"/>
                <a:gd name="T11" fmla="*/ 2551 w 2551"/>
                <a:gd name="T12" fmla="*/ 997 h 9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" h="997">
                  <a:moveTo>
                    <a:pt x="2551" y="222"/>
                  </a:moveTo>
                  <a:cubicBezTo>
                    <a:pt x="2324" y="345"/>
                    <a:pt x="1614" y="997"/>
                    <a:pt x="1189" y="960"/>
                  </a:cubicBezTo>
                  <a:cubicBezTo>
                    <a:pt x="764" y="923"/>
                    <a:pt x="248" y="200"/>
                    <a:pt x="0" y="0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6172200" y="31242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pitchFamily="34" charset="0"/>
              </a:rPr>
              <a:t>test image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3657600" y="26670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pitchFamily="34" charset="0"/>
              </a:rPr>
              <a:t>index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1009670" grpId="0" animBg="1"/>
      <p:bldP spid="1009671" grpId="0" animBg="1"/>
      <p:bldP spid="1009672" grpId="0" animBg="1"/>
      <p:bldP spid="10096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/>
            <a:r>
              <a:rPr lang="en-US" smtClean="0"/>
              <a:t>Single-view geometry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6019800" y="1066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9" descr="re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14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2940050" y="6397625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Odilon Redon, Cyclops, 1914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3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Our goal: Recovery of 3D structure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Recovery of structure from one image is inherently ambiguous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 rot="5400000">
            <a:off x="2933700" y="3771900"/>
            <a:ext cx="2895600" cy="2514600"/>
          </a:xfrm>
          <a:prstGeom prst="parallelogram">
            <a:avLst>
              <a:gd name="adj" fmla="val 287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V="1">
            <a:off x="1752600" y="4953000"/>
            <a:ext cx="2590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Freeform 7"/>
          <p:cNvSpPr>
            <a:spLocks/>
          </p:cNvSpPr>
          <p:nvPr/>
        </p:nvSpPr>
        <p:spPr bwMode="auto">
          <a:xfrm>
            <a:off x="5622925" y="3733800"/>
            <a:ext cx="1920875" cy="715963"/>
          </a:xfrm>
          <a:custGeom>
            <a:avLst/>
            <a:gdLst>
              <a:gd name="T0" fmla="*/ 0 w 1210"/>
              <a:gd name="T1" fmla="*/ 2147483647 h 451"/>
              <a:gd name="T2" fmla="*/ 2147483647 w 1210"/>
              <a:gd name="T3" fmla="*/ 0 h 451"/>
              <a:gd name="T4" fmla="*/ 0 60000 65536"/>
              <a:gd name="T5" fmla="*/ 0 60000 65536"/>
              <a:gd name="T6" fmla="*/ 0 w 1210"/>
              <a:gd name="T7" fmla="*/ 0 h 451"/>
              <a:gd name="T8" fmla="*/ 1210 w 1210"/>
              <a:gd name="T9" fmla="*/ 451 h 4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10" h="451">
                <a:moveTo>
                  <a:pt x="0" y="451"/>
                </a:moveTo>
                <a:lnTo>
                  <a:pt x="12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42672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4327525" y="4953000"/>
            <a:ext cx="39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/>
              <a:t>x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943600" y="3733800"/>
            <a:ext cx="685800" cy="533400"/>
            <a:chOff x="3744" y="1920"/>
            <a:chExt cx="432" cy="336"/>
          </a:xfrm>
        </p:grpSpPr>
        <p:sp>
          <p:nvSpPr>
            <p:cNvPr id="17429" name="Oval 10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Text Box 16"/>
            <p:cNvSpPr txBox="1">
              <a:spLocks noChangeArrowheads="1"/>
            </p:cNvSpPr>
            <p:nvPr/>
          </p:nvSpPr>
          <p:spPr bwMode="auto">
            <a:xfrm>
              <a:off x="3744" y="1920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/>
                <a:t>X?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400800" y="3581400"/>
            <a:ext cx="685800" cy="533400"/>
            <a:chOff x="4032" y="1824"/>
            <a:chExt cx="432" cy="336"/>
          </a:xfrm>
        </p:grpSpPr>
        <p:sp>
          <p:nvSpPr>
            <p:cNvPr id="17427" name="Oval 12"/>
            <p:cNvSpPr>
              <a:spLocks noChangeArrowheads="1"/>
            </p:cNvSpPr>
            <p:nvPr/>
          </p:nvSpPr>
          <p:spPr bwMode="auto">
            <a:xfrm>
              <a:off x="4176" y="20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Text Box 17"/>
            <p:cNvSpPr txBox="1">
              <a:spLocks noChangeArrowheads="1"/>
            </p:cNvSpPr>
            <p:nvPr/>
          </p:nvSpPr>
          <p:spPr bwMode="auto">
            <a:xfrm>
              <a:off x="4032" y="1824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/>
                <a:t>X?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858000" y="3429000"/>
            <a:ext cx="685800" cy="533400"/>
            <a:chOff x="4320" y="1728"/>
            <a:chExt cx="432" cy="336"/>
          </a:xfrm>
        </p:grpSpPr>
        <p:sp>
          <p:nvSpPr>
            <p:cNvPr id="17425" name="Oval 13"/>
            <p:cNvSpPr>
              <a:spLocks noChangeArrowheads="1"/>
            </p:cNvSpPr>
            <p:nvPr/>
          </p:nvSpPr>
          <p:spPr bwMode="auto">
            <a:xfrm>
              <a:off x="4416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4320" y="1728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/>
                <a:t>X?</a:t>
              </a:r>
            </a:p>
          </p:txBody>
        </p:sp>
      </p:grpSp>
      <p:sp>
        <p:nvSpPr>
          <p:cNvPr id="17420" name="Freeform 19"/>
          <p:cNvSpPr>
            <a:spLocks/>
          </p:cNvSpPr>
          <p:nvPr/>
        </p:nvSpPr>
        <p:spPr bwMode="auto">
          <a:xfrm>
            <a:off x="1219200" y="5937250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Arc 20"/>
          <p:cNvSpPr>
            <a:spLocks/>
          </p:cNvSpPr>
          <p:nvPr/>
        </p:nvSpPr>
        <p:spPr bwMode="auto">
          <a:xfrm rot="720000">
            <a:off x="1419225" y="5953125"/>
            <a:ext cx="211138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21"/>
          <p:cNvSpPr>
            <a:spLocks noChangeShapeType="1"/>
          </p:cNvSpPr>
          <p:nvPr/>
        </p:nvSpPr>
        <p:spPr bwMode="auto">
          <a:xfrm flipH="1">
            <a:off x="1219200" y="5772150"/>
            <a:ext cx="303213" cy="550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22"/>
          <p:cNvSpPr>
            <a:spLocks noChangeArrowheads="1"/>
          </p:cNvSpPr>
          <p:nvPr/>
        </p:nvSpPr>
        <p:spPr bwMode="auto">
          <a:xfrm rot="-1860000">
            <a:off x="1497013" y="5957888"/>
            <a:ext cx="100012" cy="1984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23"/>
          <p:cNvSpPr>
            <a:spLocks noChangeShapeType="1"/>
          </p:cNvSpPr>
          <p:nvPr/>
        </p:nvSpPr>
        <p:spPr bwMode="auto">
          <a:xfrm flipV="1">
            <a:off x="1219200" y="6178550"/>
            <a:ext cx="5556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7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goal: Recovery of 3D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Recovery of structure from one image is inherently ambiguous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6019800" cy="3686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goal: Recovery of 3D structure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Recovery of structure from one image is inherently ambiguous</a:t>
            </a:r>
          </a:p>
        </p:txBody>
      </p:sp>
      <p:pic>
        <p:nvPicPr>
          <p:cNvPr id="1946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0"/>
            <a:ext cx="36925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smtClean="0"/>
              <a:t>Scalability: Alignment to large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What if we need to align a test image with thousands or millions of images in a model database?</a:t>
            </a:r>
          </a:p>
          <a:p>
            <a:pPr lvl="1"/>
            <a:r>
              <a:rPr lang="en-US" dirty="0" smtClean="0"/>
              <a:t>Efficient putative match generation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Approximate descriptor similarity search, inverted indices</a:t>
            </a:r>
          </a:p>
          <a:p>
            <a:pPr lvl="1"/>
            <a:endParaRPr lang="en-US" dirty="0" smtClean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38500"/>
            <a:ext cx="38798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n 5"/>
          <p:cNvSpPr/>
          <p:nvPr/>
        </p:nvSpPr>
        <p:spPr bwMode="auto">
          <a:xfrm>
            <a:off x="533400" y="3390900"/>
            <a:ext cx="2362200" cy="2895600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Model database</a:t>
            </a:r>
          </a:p>
        </p:txBody>
      </p:sp>
      <p:sp>
        <p:nvSpPr>
          <p:cNvPr id="48134" name="Right Arrow 6"/>
          <p:cNvSpPr>
            <a:spLocks noChangeArrowheads="1"/>
          </p:cNvSpPr>
          <p:nvPr/>
        </p:nvSpPr>
        <p:spPr bwMode="auto">
          <a:xfrm flipH="1">
            <a:off x="3200400" y="4457700"/>
            <a:ext cx="13716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3670300" y="3238500"/>
            <a:ext cx="7493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/>
              <a:t>?</a:t>
            </a:r>
          </a:p>
        </p:txBody>
      </p:sp>
      <p:sp>
        <p:nvSpPr>
          <p:cNvPr id="48136" name="Text Box 22"/>
          <p:cNvSpPr txBox="1">
            <a:spLocks noChangeArrowheads="1"/>
          </p:cNvSpPr>
          <p:nvPr/>
        </p:nvSpPr>
        <p:spPr bwMode="auto">
          <a:xfrm>
            <a:off x="6172200" y="2819400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pitchFamily="34" charset="0"/>
              </a:rPr>
              <a:t>Test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3974" y="6469130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Ames Room</a:t>
            </a:r>
            <a:endParaRPr lang="en-US" dirty="0"/>
          </a:p>
        </p:txBody>
      </p:sp>
      <p:pic>
        <p:nvPicPr>
          <p:cNvPr id="3" name="Picture 5" descr="Ames-twin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9" y="1600200"/>
            <a:ext cx="4800600" cy="3692525"/>
          </a:xfrm>
          <a:prstGeom prst="rect">
            <a:avLst/>
          </a:prstGeom>
          <a:noFill/>
        </p:spPr>
      </p:pic>
      <p:pic>
        <p:nvPicPr>
          <p:cNvPr id="690178" name="Picture 2" descr="File:Ames room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5954" y="1371600"/>
            <a:ext cx="4229805" cy="419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6091535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http://en.wikipedia.org/wiki/Ames_room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a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2638"/>
            <a:ext cx="2833688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ar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6113" y="2052638"/>
            <a:ext cx="2833687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goal: Recovery of 3D structure</a:t>
            </a:r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We will need </a:t>
            </a:r>
            <a:r>
              <a:rPr lang="en-US" i="1" smtClean="0"/>
              <a:t>multi-view geometry</a:t>
            </a:r>
          </a:p>
        </p:txBody>
      </p:sp>
      <p:pic>
        <p:nvPicPr>
          <p:cNvPr id="20486" name="Picture 5" descr="gar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052638"/>
            <a:ext cx="2833688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73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Pinhole camera model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305800" cy="2971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smtClean="0"/>
              <a:t>Principal axis:</a:t>
            </a:r>
            <a:r>
              <a:rPr lang="en-US" sz="2400" smtClean="0"/>
              <a:t> line from the camera center perpendicular to the image plane</a:t>
            </a:r>
          </a:p>
          <a:p>
            <a:pPr>
              <a:buFontTx/>
              <a:buChar char="•"/>
            </a:pPr>
            <a:r>
              <a:rPr lang="en-US" sz="2400" b="1" smtClean="0"/>
              <a:t>Normalized (camera) coordinate system:</a:t>
            </a:r>
            <a:r>
              <a:rPr lang="en-US" sz="2400" smtClean="0"/>
              <a:t> camera center is at the origin and the principal axis is the z-axis</a:t>
            </a:r>
          </a:p>
        </p:txBody>
      </p:sp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3" cstate="print"/>
          <a:srcRect r="44240"/>
          <a:stretch>
            <a:fillRect/>
          </a:stretch>
        </p:blipFill>
        <p:spPr bwMode="auto">
          <a:xfrm>
            <a:off x="847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725" y="1182688"/>
            <a:ext cx="74580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23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335078"/>
              </p:ext>
            </p:extLst>
          </p:nvPr>
        </p:nvGraphicFramePr>
        <p:xfrm>
          <a:off x="2089150" y="3444875"/>
          <a:ext cx="4743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" imgW="1790700" imgH="228600" progId="Equation.3">
                  <p:embed/>
                </p:oleObj>
              </mc:Choice>
              <mc:Fallback>
                <p:oleObj name="Equation" r:id="rId5" imgW="179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3444875"/>
                        <a:ext cx="47434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5695"/>
              </p:ext>
            </p:extLst>
          </p:nvPr>
        </p:nvGraphicFramePr>
        <p:xfrm>
          <a:off x="387350" y="4395788"/>
          <a:ext cx="62436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7" imgW="2819400" imgH="889000" progId="Equation.3">
                  <p:embed/>
                </p:oleObj>
              </mc:Choice>
              <mc:Fallback>
                <p:oleObj name="Equation" r:id="rId7" imgW="28194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4395788"/>
                        <a:ext cx="6243638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Pinhole camera model</a:t>
            </a:r>
          </a:p>
        </p:txBody>
      </p:sp>
      <p:graphicFrame>
        <p:nvGraphicFramePr>
          <p:cNvPr id="482311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6908800" y="4953000"/>
          <a:ext cx="162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9" imgW="482400" imgH="164880" progId="Equation.3">
                  <p:embed/>
                </p:oleObj>
              </mc:Choice>
              <mc:Fallback>
                <p:oleObj name="Equation" r:id="rId9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953000"/>
                        <a:ext cx="16256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5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AutoShape 2"/>
          <p:cNvSpPr>
            <a:spLocks noChangeArrowheads="1"/>
          </p:cNvSpPr>
          <p:nvPr/>
        </p:nvSpPr>
        <p:spPr bwMode="auto">
          <a:xfrm>
            <a:off x="698401" y="2789573"/>
            <a:ext cx="6590880" cy="672550"/>
          </a:xfrm>
          <a:prstGeom prst="parallelogram">
            <a:avLst>
              <a:gd name="adj" fmla="val 245022"/>
            </a:avLst>
          </a:prstGeom>
          <a:gradFill rotWithShape="0">
            <a:gsLst>
              <a:gs pos="0">
                <a:srgbClr val="EAEAEA">
                  <a:gamma/>
                  <a:shade val="46275"/>
                  <a:invGamma/>
                </a:srgbClr>
              </a:gs>
              <a:gs pos="100000">
                <a:srgbClr val="EAEAEA"/>
              </a:gs>
            </a:gsLst>
            <a:lin ang="189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31" name="AutoShape 3" descr="Solid diamond"/>
          <p:cNvSpPr>
            <a:spLocks noChangeArrowheads="1"/>
          </p:cNvSpPr>
          <p:nvPr/>
        </p:nvSpPr>
        <p:spPr bwMode="auto">
          <a:xfrm>
            <a:off x="698401" y="2789573"/>
            <a:ext cx="6590880" cy="672550"/>
          </a:xfrm>
          <a:prstGeom prst="parallelogram">
            <a:avLst>
              <a:gd name="adj" fmla="val 245022"/>
            </a:avLst>
          </a:prstGeom>
          <a:pattFill prst="solidDmnd">
            <a:fgClr>
              <a:srgbClr val="EAEAEA"/>
            </a:fgClr>
            <a:bgClr>
              <a:srgbClr val="6C6C6C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32" name="Line 4"/>
          <p:cNvSpPr>
            <a:spLocks noChangeShapeType="1"/>
          </p:cNvSpPr>
          <p:nvPr/>
        </p:nvSpPr>
        <p:spPr bwMode="auto">
          <a:xfrm flipV="1">
            <a:off x="3847680" y="3462124"/>
            <a:ext cx="0" cy="6091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33" name="Oval 5"/>
          <p:cNvSpPr>
            <a:spLocks noChangeArrowheads="1"/>
          </p:cNvSpPr>
          <p:nvPr/>
        </p:nvSpPr>
        <p:spPr bwMode="auto">
          <a:xfrm>
            <a:off x="3797281" y="3824144"/>
            <a:ext cx="139680" cy="50729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34" name="Line 6"/>
          <p:cNvSpPr>
            <a:spLocks noChangeShapeType="1"/>
          </p:cNvSpPr>
          <p:nvPr/>
        </p:nvSpPr>
        <p:spPr bwMode="auto">
          <a:xfrm>
            <a:off x="3860640" y="4071308"/>
            <a:ext cx="161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35" name="Line 7"/>
          <p:cNvSpPr>
            <a:spLocks noChangeShapeType="1"/>
          </p:cNvSpPr>
          <p:nvPr/>
        </p:nvSpPr>
        <p:spPr bwMode="auto">
          <a:xfrm flipV="1">
            <a:off x="3860641" y="3704069"/>
            <a:ext cx="940320" cy="3557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36" name="Text Box 8"/>
          <p:cNvSpPr txBox="1">
            <a:spLocks noChangeArrowheads="1"/>
          </p:cNvSpPr>
          <p:nvPr/>
        </p:nvSpPr>
        <p:spPr bwMode="auto">
          <a:xfrm>
            <a:off x="5486401" y="3868246"/>
            <a:ext cx="419040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764937" name="Text Box 9"/>
          <p:cNvSpPr txBox="1">
            <a:spLocks noChangeArrowheads="1"/>
          </p:cNvSpPr>
          <p:nvPr/>
        </p:nvSpPr>
        <p:spPr bwMode="auto">
          <a:xfrm>
            <a:off x="4800961" y="3538452"/>
            <a:ext cx="419040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764938" name="Text Box 10"/>
          <p:cNvSpPr txBox="1">
            <a:spLocks noChangeArrowheads="1"/>
          </p:cNvSpPr>
          <p:nvPr/>
        </p:nvSpPr>
        <p:spPr bwMode="auto">
          <a:xfrm>
            <a:off x="3225601" y="2027733"/>
            <a:ext cx="3022560" cy="70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209550"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1008063"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1511300"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2016125"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2473325" defTabSz="10080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930525" defTabSz="10080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3387725" defTabSz="10080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844925" defTabSz="10080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lvl="1" algn="ctr" eaLnBrk="0">
              <a:lnSpc>
                <a:spcPct val="100000"/>
              </a:lnSpc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  <a:sym typeface="Symbol" charset="0"/>
              </a:rPr>
              <a:t>Image center</a:t>
            </a:r>
            <a:r>
              <a:rPr lang="en-US" sz="2000" i="1">
                <a:solidFill>
                  <a:schemeClr val="tx1"/>
                </a:solidFill>
                <a:latin typeface="Arial" charset="0"/>
                <a:sym typeface="Symbol" charset="0"/>
              </a:rPr>
              <a:t> </a:t>
            </a:r>
          </a:p>
          <a:p>
            <a:pPr lvl="1" algn="ctr" eaLnBrk="0">
              <a:lnSpc>
                <a:spcPct val="100000"/>
              </a:lnSpc>
              <a:defRPr/>
            </a:pPr>
            <a:r>
              <a:rPr lang="en-US" sz="2000" i="1">
                <a:solidFill>
                  <a:schemeClr val="tx1"/>
                </a:solidFill>
                <a:latin typeface="Arial" charset="0"/>
                <a:sym typeface="Symbol" charset="0"/>
              </a:rPr>
              <a:t>c= (c</a:t>
            </a:r>
            <a:r>
              <a:rPr lang="en-US" sz="2000" i="1" baseline="-25000">
                <a:solidFill>
                  <a:schemeClr val="tx1"/>
                </a:solidFill>
                <a:latin typeface="Arial" charset="0"/>
                <a:sym typeface="Symbol" charset="0"/>
              </a:rPr>
              <a:t>x</a:t>
            </a:r>
            <a:r>
              <a:rPr lang="en-US" sz="2000" i="1">
                <a:solidFill>
                  <a:schemeClr val="tx1"/>
                </a:solidFill>
                <a:latin typeface="Arial" charset="0"/>
                <a:sym typeface="Symbol" charset="0"/>
              </a:rPr>
              <a:t>, c</a:t>
            </a:r>
            <a:r>
              <a:rPr lang="en-US" sz="2000" i="1" baseline="-25000">
                <a:solidFill>
                  <a:schemeClr val="tx1"/>
                </a:solidFill>
                <a:latin typeface="Arial" charset="0"/>
                <a:sym typeface="Symbol" charset="0"/>
              </a:rPr>
              <a:t>y</a:t>
            </a:r>
            <a:r>
              <a:rPr lang="en-US" sz="2000" i="1">
                <a:solidFill>
                  <a:schemeClr val="tx1"/>
                </a:solidFill>
                <a:latin typeface="Arial" charset="0"/>
                <a:sym typeface="Symbol" charset="0"/>
              </a:rPr>
              <a:t>)</a:t>
            </a:r>
            <a:r>
              <a:rPr lang="en-US" sz="2000" i="1" baseline="30000">
                <a:solidFill>
                  <a:schemeClr val="tx1"/>
                </a:solidFill>
                <a:latin typeface="Arial" charset="0"/>
                <a:sym typeface="Symbol" charset="0"/>
              </a:rPr>
              <a:t>T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4939" name="Oval 11"/>
          <p:cNvSpPr>
            <a:spLocks noChangeArrowheads="1"/>
          </p:cNvSpPr>
          <p:nvPr/>
        </p:nvSpPr>
        <p:spPr bwMode="auto">
          <a:xfrm flipV="1">
            <a:off x="3733920" y="2808837"/>
            <a:ext cx="240480" cy="50729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40" name="Line 12"/>
          <p:cNvSpPr>
            <a:spLocks noChangeShapeType="1"/>
          </p:cNvSpPr>
          <p:nvPr/>
        </p:nvSpPr>
        <p:spPr bwMode="auto">
          <a:xfrm flipV="1">
            <a:off x="3860640" y="2141505"/>
            <a:ext cx="0" cy="9144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41" name="Text Box 13"/>
          <p:cNvSpPr txBox="1">
            <a:spLocks noChangeArrowheads="1"/>
          </p:cNvSpPr>
          <p:nvPr/>
        </p:nvSpPr>
        <p:spPr bwMode="auto">
          <a:xfrm>
            <a:off x="2705760" y="4184491"/>
            <a:ext cx="2108160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Projection center</a:t>
            </a:r>
          </a:p>
        </p:txBody>
      </p:sp>
      <p:sp>
        <p:nvSpPr>
          <p:cNvPr id="764942" name="Text Box 14"/>
          <p:cNvSpPr txBox="1">
            <a:spLocks noChangeArrowheads="1"/>
          </p:cNvSpPr>
          <p:nvPr/>
        </p:nvSpPr>
        <p:spPr bwMode="auto">
          <a:xfrm>
            <a:off x="3695040" y="1646093"/>
            <a:ext cx="2299680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Z (Optical axis)</a:t>
            </a:r>
          </a:p>
        </p:txBody>
      </p:sp>
      <p:sp>
        <p:nvSpPr>
          <p:cNvPr id="764943" name="Text Box 15"/>
          <p:cNvSpPr txBox="1">
            <a:spLocks noChangeArrowheads="1"/>
          </p:cNvSpPr>
          <p:nvPr/>
        </p:nvSpPr>
        <p:spPr bwMode="auto">
          <a:xfrm>
            <a:off x="203040" y="3804880"/>
            <a:ext cx="1739520" cy="70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209550"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1008063"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1511300"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2016125" algn="l" defTabSz="1008063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2473325" defTabSz="10080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930525" defTabSz="10080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3387725" defTabSz="10080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844925" defTabSz="10080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lvl="1" algn="ctr" eaLnBrk="0">
              <a:lnSpc>
                <a:spcPct val="100000"/>
              </a:lnSpc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  <a:sym typeface="Symbol" charset="0"/>
              </a:rPr>
              <a:t>Pixel scale </a:t>
            </a:r>
          </a:p>
          <a:p>
            <a:pPr lvl="1" algn="ctr" eaLnBrk="0">
              <a:lnSpc>
                <a:spcPct val="100000"/>
              </a:lnSpc>
              <a:defRPr/>
            </a:pPr>
            <a:r>
              <a:rPr lang="en-US" sz="2000" i="1">
                <a:solidFill>
                  <a:schemeClr val="tx1"/>
                </a:solidFill>
                <a:latin typeface="Arial" charset="0"/>
                <a:sym typeface="Symbol" charset="0"/>
              </a:rPr>
              <a:t>f= (f</a:t>
            </a:r>
            <a:r>
              <a:rPr lang="en-US" sz="2000" i="1" baseline="-25000">
                <a:solidFill>
                  <a:schemeClr val="tx1"/>
                </a:solidFill>
                <a:latin typeface="Arial" charset="0"/>
                <a:sym typeface="Symbol" charset="0"/>
              </a:rPr>
              <a:t>x</a:t>
            </a:r>
            <a:r>
              <a:rPr lang="en-US" sz="2000" i="1">
                <a:solidFill>
                  <a:schemeClr val="tx1"/>
                </a:solidFill>
                <a:latin typeface="Arial" charset="0"/>
                <a:sym typeface="Symbol" charset="0"/>
              </a:rPr>
              <a:t>,f</a:t>
            </a:r>
            <a:r>
              <a:rPr lang="en-US" sz="2000" i="1" baseline="-25000">
                <a:solidFill>
                  <a:schemeClr val="tx1"/>
                </a:solidFill>
                <a:latin typeface="Arial" charset="0"/>
                <a:sym typeface="Symbol" charset="0"/>
              </a:rPr>
              <a:t>y</a:t>
            </a:r>
            <a:r>
              <a:rPr lang="en-US" sz="2000" i="1">
                <a:solidFill>
                  <a:schemeClr val="tx1"/>
                </a:solidFill>
                <a:latin typeface="Arial" charset="0"/>
                <a:sym typeface="Symbol" charset="0"/>
              </a:rPr>
              <a:t>)</a:t>
            </a:r>
            <a:r>
              <a:rPr lang="en-US" sz="2000" i="1" baseline="30000">
                <a:solidFill>
                  <a:schemeClr val="tx1"/>
                </a:solidFill>
                <a:latin typeface="Arial" charset="0"/>
                <a:sym typeface="Symbol" charset="0"/>
              </a:rPr>
              <a:t>T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4944" name="Rectangle 16"/>
          <p:cNvSpPr>
            <a:spLocks noChangeArrowheads="1"/>
          </p:cNvSpPr>
          <p:nvPr/>
        </p:nvSpPr>
        <p:spPr bwMode="auto">
          <a:xfrm>
            <a:off x="1968480" y="3008838"/>
            <a:ext cx="167510" cy="36075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45" name="Line 17"/>
          <p:cNvSpPr>
            <a:spLocks noChangeShapeType="1"/>
          </p:cNvSpPr>
          <p:nvPr/>
        </p:nvSpPr>
        <p:spPr bwMode="auto">
          <a:xfrm flipV="1">
            <a:off x="1575361" y="3233140"/>
            <a:ext cx="430560" cy="6235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4946" name="Line 18"/>
          <p:cNvSpPr>
            <a:spLocks noChangeShapeType="1"/>
          </p:cNvSpPr>
          <p:nvPr/>
        </p:nvSpPr>
        <p:spPr bwMode="auto">
          <a:xfrm flipH="1">
            <a:off x="3936960" y="2674362"/>
            <a:ext cx="279360" cy="3182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64947" name="Group 19"/>
          <p:cNvGrpSpPr>
            <a:grpSpLocks/>
          </p:cNvGrpSpPr>
          <p:nvPr/>
        </p:nvGrpSpPr>
        <p:grpSpPr bwMode="auto">
          <a:xfrm>
            <a:off x="102241" y="2286222"/>
            <a:ext cx="2399040" cy="1516367"/>
            <a:chOff x="64" y="1440"/>
            <a:chExt cx="1512" cy="955"/>
          </a:xfrm>
        </p:grpSpPr>
        <p:sp>
          <p:nvSpPr>
            <p:cNvPr id="764948" name="Line 20"/>
            <p:cNvSpPr>
              <a:spLocks noChangeShapeType="1"/>
            </p:cNvSpPr>
            <p:nvPr/>
          </p:nvSpPr>
          <p:spPr bwMode="auto">
            <a:xfrm>
              <a:off x="408" y="2181"/>
              <a:ext cx="3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4949" name="Line 21"/>
            <p:cNvSpPr>
              <a:spLocks noChangeShapeType="1"/>
            </p:cNvSpPr>
            <p:nvPr/>
          </p:nvSpPr>
          <p:spPr bwMode="auto">
            <a:xfrm flipV="1">
              <a:off x="424" y="2061"/>
              <a:ext cx="264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4950" name="Text Box 22"/>
            <p:cNvSpPr txBox="1">
              <a:spLocks noChangeArrowheads="1"/>
            </p:cNvSpPr>
            <p:nvPr/>
          </p:nvSpPr>
          <p:spPr bwMode="auto">
            <a:xfrm>
              <a:off x="456" y="2137"/>
              <a:ext cx="26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94" tIns="50397" rIns="100794" bIns="50397" anchor="ctr">
              <a:spAutoFit/>
            </a:bodyPr>
            <a:lstStyle>
              <a:lvl1pPr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1pPr>
              <a:lvl2pPr marL="47625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2pPr>
              <a:lvl3pPr marL="71437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3pPr>
              <a:lvl4pPr marL="95250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4pPr>
              <a:lvl5pPr marL="119062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5pPr>
              <a:lvl6pPr marL="16478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6pPr>
              <a:lvl7pPr marL="21050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7pPr>
              <a:lvl8pPr marL="25622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8pPr>
              <a:lvl9pPr marL="30194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9pPr>
            </a:lstStyle>
            <a:p>
              <a:pPr eaLnBrk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764951" name="Text Box 23"/>
            <p:cNvSpPr txBox="1">
              <a:spLocks noChangeArrowheads="1"/>
            </p:cNvSpPr>
            <p:nvPr/>
          </p:nvSpPr>
          <p:spPr bwMode="auto">
            <a:xfrm>
              <a:off x="400" y="1865"/>
              <a:ext cx="26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94" tIns="50397" rIns="100794" bIns="50397" anchor="ctr">
              <a:spAutoFit/>
            </a:bodyPr>
            <a:lstStyle>
              <a:lvl1pPr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1pPr>
              <a:lvl2pPr marL="47625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2pPr>
              <a:lvl3pPr marL="71437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3pPr>
              <a:lvl4pPr marL="95250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4pPr>
              <a:lvl5pPr marL="119062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5pPr>
              <a:lvl6pPr marL="16478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6pPr>
              <a:lvl7pPr marL="21050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7pPr>
              <a:lvl8pPr marL="25622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8pPr>
              <a:lvl9pPr marL="30194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9pPr>
            </a:lstStyle>
            <a:p>
              <a:pPr eaLnBrk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764952" name="Text Box 24"/>
            <p:cNvSpPr txBox="1">
              <a:spLocks noChangeArrowheads="1"/>
            </p:cNvSpPr>
            <p:nvPr/>
          </p:nvSpPr>
          <p:spPr bwMode="auto">
            <a:xfrm>
              <a:off x="64" y="1440"/>
              <a:ext cx="1512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794" tIns="50397" rIns="100794" bIns="50397" anchor="ctr">
              <a:spAutoFit/>
            </a:bodyPr>
            <a:lstStyle>
              <a:lvl1pPr algn="l" defTabSz="1008063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1pPr>
              <a:lvl2pPr marL="209550" algn="l" defTabSz="1008063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2pPr>
              <a:lvl3pPr marL="1008063" algn="l" defTabSz="1008063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3pPr>
              <a:lvl4pPr marL="1511300" algn="l" defTabSz="1008063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4pPr>
              <a:lvl5pPr marL="2016125" algn="l" defTabSz="1008063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5pPr>
              <a:lvl6pPr marL="2473325" defTabSz="1008063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6pPr>
              <a:lvl7pPr marL="2930525" defTabSz="1008063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7pPr>
              <a:lvl8pPr marL="3387725" defTabSz="1008063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8pPr>
              <a:lvl9pPr marL="3844925" defTabSz="1008063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9pPr>
            </a:lstStyle>
            <a:p>
              <a:pPr lvl="1" algn="ctr" eaLnBrk="0">
                <a:lnSpc>
                  <a:spcPct val="100000"/>
                </a:lnSpc>
                <a:defRPr/>
              </a:pPr>
              <a:r>
                <a:rPr lang="en-US" sz="2000">
                  <a:solidFill>
                    <a:schemeClr val="tx1"/>
                  </a:solidFill>
                  <a:latin typeface="Arial" charset="0"/>
                  <a:sym typeface="Symbol" charset="0"/>
                </a:rPr>
                <a:t>Pixel coordinates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  <a:sym typeface="Symbol" charset="0"/>
                </a:rPr>
                <a:t> </a:t>
              </a:r>
            </a:p>
            <a:p>
              <a:pPr lvl="1" algn="ctr" eaLnBrk="0">
                <a:lnSpc>
                  <a:spcPct val="100000"/>
                </a:lnSpc>
                <a:defRPr/>
              </a:pPr>
              <a:r>
                <a:rPr lang="en-US" sz="2000" i="1">
                  <a:solidFill>
                    <a:schemeClr val="tx1"/>
                  </a:solidFill>
                  <a:latin typeface="Arial" charset="0"/>
                  <a:sym typeface="Symbol" charset="0"/>
                </a:rPr>
                <a:t>m = (y,x)</a:t>
              </a:r>
              <a:r>
                <a:rPr lang="en-US" sz="2000" i="1" baseline="30000">
                  <a:solidFill>
                    <a:schemeClr val="tx1"/>
                  </a:solidFill>
                  <a:latin typeface="Arial" charset="0"/>
                  <a:sym typeface="Symbol" charset="0"/>
                </a:rPr>
                <a:t>T</a:t>
              </a: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6495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cs typeface="+mj-cs"/>
              </a:rPr>
              <a:t>Image plane and image sensor</a:t>
            </a:r>
          </a:p>
        </p:txBody>
      </p:sp>
      <p:sp>
        <p:nvSpPr>
          <p:cNvPr id="764954" name="Rectangle 26"/>
          <p:cNvSpPr>
            <a:spLocks noChangeArrowheads="1"/>
          </p:cNvSpPr>
          <p:nvPr/>
        </p:nvSpPr>
        <p:spPr bwMode="auto">
          <a:xfrm>
            <a:off x="329761" y="973542"/>
            <a:ext cx="8572320" cy="5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11045" indent="-311045" defTabSz="829452">
              <a:lnSpc>
                <a:spcPct val="97000"/>
              </a:lnSpc>
              <a:spcAft>
                <a:spcPts val="1293"/>
              </a:spcAft>
              <a:buFont typeface="Wingdings" charset="0"/>
              <a:buChar char=""/>
              <a:defRPr/>
            </a:pPr>
            <a:r>
              <a:rPr lang="en-US">
                <a:cs typeface="+mn-cs"/>
                <a:sym typeface="Symbol" charset="0"/>
              </a:rPr>
              <a:t>A sensor with picture elements (Pixel) is added onto the image plane</a:t>
            </a:r>
            <a:endParaRPr lang="en-US" i="1">
              <a:cs typeface="+mn-cs"/>
              <a:sym typeface="Symbol" charset="0"/>
            </a:endParaRPr>
          </a:p>
        </p:txBody>
      </p:sp>
      <p:sp>
        <p:nvSpPr>
          <p:cNvPr id="764955" name="Text Box 27"/>
          <p:cNvSpPr txBox="1">
            <a:spLocks noChangeArrowheads="1"/>
          </p:cNvSpPr>
          <p:nvPr/>
        </p:nvSpPr>
        <p:spPr bwMode="auto">
          <a:xfrm>
            <a:off x="5715360" y="2420894"/>
            <a:ext cx="2108160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Image sensor</a:t>
            </a:r>
          </a:p>
        </p:txBody>
      </p:sp>
      <p:graphicFrame>
        <p:nvGraphicFramePr>
          <p:cNvPr id="764956" name="Object 28"/>
          <p:cNvGraphicFramePr>
            <a:graphicFrameLocks noChangeAspect="1"/>
          </p:cNvGraphicFramePr>
          <p:nvPr/>
        </p:nvGraphicFramePr>
        <p:xfrm>
          <a:off x="7737121" y="3946014"/>
          <a:ext cx="1003680" cy="39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4" imgW="622030" imgH="241195" progId="Equation.DSMT4">
                  <p:embed/>
                </p:oleObj>
              </mc:Choice>
              <mc:Fallback>
                <p:oleObj name="Equation" r:id="rId4" imgW="62203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121" y="3946014"/>
                        <a:ext cx="1003680" cy="391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57" name="Text Box 29"/>
          <p:cNvSpPr txBox="1">
            <a:spLocks noChangeArrowheads="1"/>
          </p:cNvSpPr>
          <p:nvPr/>
        </p:nvSpPr>
        <p:spPr bwMode="auto">
          <a:xfrm>
            <a:off x="6071040" y="3584537"/>
            <a:ext cx="2856960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Image-sensor mapping:</a:t>
            </a:r>
          </a:p>
        </p:txBody>
      </p:sp>
      <p:graphicFrame>
        <p:nvGraphicFramePr>
          <p:cNvPr id="764958" name="Object 30"/>
          <p:cNvGraphicFramePr>
            <a:graphicFrameLocks noChangeAspect="1"/>
          </p:cNvGraphicFramePr>
          <p:nvPr/>
        </p:nvGraphicFramePr>
        <p:xfrm>
          <a:off x="7132320" y="5027568"/>
          <a:ext cx="1784160" cy="115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6" imgW="1104900" imgH="711200" progId="Equation.3">
                  <p:embed/>
                </p:oleObj>
              </mc:Choice>
              <mc:Fallback>
                <p:oleObj name="Equation" r:id="rId6" imgW="11049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0" y="5027568"/>
                        <a:ext cx="1784160" cy="1157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59" name="Rectangle 31"/>
          <p:cNvSpPr>
            <a:spLocks noChangeArrowheads="1"/>
          </p:cNvSpPr>
          <p:nvPr/>
        </p:nvSpPr>
        <p:spPr bwMode="auto">
          <a:xfrm>
            <a:off x="25920" y="4719376"/>
            <a:ext cx="8572320" cy="17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11045" indent="-311045" defTabSz="829452">
              <a:lnSpc>
                <a:spcPct val="97000"/>
              </a:lnSpc>
              <a:spcAft>
                <a:spcPts val="1293"/>
              </a:spcAft>
              <a:buFont typeface="Wingdings" charset="0"/>
              <a:buChar char=""/>
              <a:defRPr/>
            </a:pPr>
            <a:r>
              <a:rPr lang="en-US" dirty="0">
                <a:cs typeface="+mn-cs"/>
                <a:sym typeface="Symbol" charset="0"/>
              </a:rPr>
              <a:t>Pixel coordinates are related to image coordinates by affine transformation </a:t>
            </a:r>
            <a:r>
              <a:rPr lang="en-US" i="1" dirty="0">
                <a:cs typeface="+mn-cs"/>
                <a:sym typeface="Symbol" charset="0"/>
              </a:rPr>
              <a:t>K </a:t>
            </a:r>
            <a:r>
              <a:rPr lang="en-US" dirty="0">
                <a:cs typeface="+mn-cs"/>
                <a:sym typeface="Symbol" charset="0"/>
              </a:rPr>
              <a:t>with five parameters:</a:t>
            </a:r>
          </a:p>
          <a:p>
            <a:pPr marL="743051" lvl="1" indent="-259204" defTabSz="829452">
              <a:lnSpc>
                <a:spcPct val="97000"/>
              </a:lnSpc>
              <a:spcAft>
                <a:spcPts val="1032"/>
              </a:spcAft>
              <a:buSzPct val="75000"/>
              <a:buFont typeface="Symbol" charset="0"/>
              <a:buChar char=""/>
              <a:defRPr/>
            </a:pPr>
            <a:r>
              <a:rPr lang="en-US" sz="1500" dirty="0">
                <a:sym typeface="Symbol" charset="0"/>
              </a:rPr>
              <a:t>Image center </a:t>
            </a:r>
            <a:r>
              <a:rPr lang="en-US" sz="1500" i="1" dirty="0">
                <a:sym typeface="Symbol" charset="0"/>
              </a:rPr>
              <a:t>c=(</a:t>
            </a:r>
            <a:r>
              <a:rPr lang="en-US" sz="1500" i="1" dirty="0" err="1">
                <a:sym typeface="Symbol" charset="0"/>
              </a:rPr>
              <a:t>c</a:t>
            </a:r>
            <a:r>
              <a:rPr lang="en-US" sz="1500" i="1" baseline="-25000" dirty="0" err="1">
                <a:sym typeface="Symbol" charset="0"/>
              </a:rPr>
              <a:t>x</a:t>
            </a:r>
            <a:r>
              <a:rPr lang="en-US" sz="1500" i="1" dirty="0" err="1">
                <a:sym typeface="Symbol" charset="0"/>
              </a:rPr>
              <a:t>,c</a:t>
            </a:r>
            <a:r>
              <a:rPr lang="en-US" sz="1500" i="1" baseline="-25000" dirty="0" err="1">
                <a:sym typeface="Symbol" charset="0"/>
              </a:rPr>
              <a:t>y</a:t>
            </a:r>
            <a:r>
              <a:rPr lang="en-US" sz="1500" i="1" dirty="0">
                <a:sym typeface="Symbol" charset="0"/>
              </a:rPr>
              <a:t>)</a:t>
            </a:r>
            <a:r>
              <a:rPr lang="en-US" sz="1500" i="1" baseline="30000" dirty="0">
                <a:sym typeface="Symbol" charset="0"/>
              </a:rPr>
              <a:t>T</a:t>
            </a:r>
            <a:r>
              <a:rPr lang="en-US" sz="1500" dirty="0">
                <a:sym typeface="Symbol" charset="0"/>
              </a:rPr>
              <a:t> defines optical axis</a:t>
            </a:r>
          </a:p>
          <a:p>
            <a:pPr marL="743051" lvl="1" indent="-259204" defTabSz="829452">
              <a:lnSpc>
                <a:spcPct val="97000"/>
              </a:lnSpc>
              <a:spcAft>
                <a:spcPts val="1032"/>
              </a:spcAft>
              <a:buSzPct val="75000"/>
              <a:buFont typeface="Symbol" charset="0"/>
              <a:buChar char=""/>
              <a:defRPr/>
            </a:pPr>
            <a:r>
              <a:rPr lang="en-US" sz="1500" dirty="0">
                <a:sym typeface="Symbol" charset="0"/>
              </a:rPr>
              <a:t>Pixel size and pixel aspect ratio defines scale </a:t>
            </a:r>
            <a:r>
              <a:rPr lang="en-US" sz="1500" i="1" dirty="0">
                <a:sym typeface="Symbol" charset="0"/>
              </a:rPr>
              <a:t>f=(</a:t>
            </a:r>
            <a:r>
              <a:rPr lang="en-US" sz="1500" i="1" dirty="0" err="1">
                <a:sym typeface="Symbol" charset="0"/>
              </a:rPr>
              <a:t>f</a:t>
            </a:r>
            <a:r>
              <a:rPr lang="en-US" sz="1500" i="1" baseline="-25000" dirty="0" err="1">
                <a:sym typeface="Symbol" charset="0"/>
              </a:rPr>
              <a:t>x</a:t>
            </a:r>
            <a:r>
              <a:rPr lang="en-US" sz="1500" i="1" dirty="0" err="1">
                <a:sym typeface="Symbol" charset="0"/>
              </a:rPr>
              <a:t>,f</a:t>
            </a:r>
            <a:r>
              <a:rPr lang="en-US" sz="1500" i="1" baseline="-25000" dirty="0" err="1">
                <a:sym typeface="Symbol" charset="0"/>
              </a:rPr>
              <a:t>y</a:t>
            </a:r>
            <a:r>
              <a:rPr lang="en-US" sz="1500" i="1" dirty="0">
                <a:sym typeface="Symbol" charset="0"/>
              </a:rPr>
              <a:t>)</a:t>
            </a:r>
            <a:r>
              <a:rPr lang="en-US" sz="1500" i="1" baseline="30000" dirty="0">
                <a:sym typeface="Symbol" charset="0"/>
              </a:rPr>
              <a:t>T</a:t>
            </a:r>
            <a:r>
              <a:rPr lang="en-US" sz="1500" dirty="0">
                <a:sym typeface="Symbol" charset="0"/>
              </a:rPr>
              <a:t> </a:t>
            </a:r>
          </a:p>
          <a:p>
            <a:pPr marL="743051" lvl="1" indent="-259204" defTabSz="829452">
              <a:lnSpc>
                <a:spcPct val="97000"/>
              </a:lnSpc>
              <a:spcAft>
                <a:spcPts val="1032"/>
              </a:spcAft>
              <a:buSzPct val="75000"/>
              <a:buFont typeface="Symbol" charset="0"/>
              <a:buChar char=""/>
              <a:defRPr/>
            </a:pPr>
            <a:r>
              <a:rPr lang="en-US" sz="1500" dirty="0">
                <a:sym typeface="Symbol" charset="0"/>
              </a:rPr>
              <a:t>image skew s to model angle between pixel rows and </a:t>
            </a:r>
            <a:r>
              <a:rPr lang="en-US" sz="1500" dirty="0" smtClean="0">
                <a:sym typeface="Symbol" charset="0"/>
              </a:rPr>
              <a:t>columns</a:t>
            </a:r>
          </a:p>
          <a:p>
            <a:pPr marL="312397" indent="-285750" defTabSz="829452">
              <a:lnSpc>
                <a:spcPct val="97000"/>
              </a:lnSpc>
              <a:spcAft>
                <a:spcPts val="1032"/>
              </a:spcAft>
              <a:buSzPct val="75000"/>
              <a:buFont typeface="Symbol" charset="2"/>
              <a:buChar char="•"/>
              <a:defRPr/>
            </a:pPr>
            <a:r>
              <a:rPr lang="en-US" sz="1500" dirty="0" smtClean="0">
                <a:sym typeface="Symbol" charset="0"/>
              </a:rPr>
              <a:t>Normalized coordinate system is centered at principal point (</a:t>
            </a:r>
            <a:r>
              <a:rPr lang="en-US" sz="1500" dirty="0" err="1" smtClean="0">
                <a:sym typeface="Symbol" charset="0"/>
              </a:rPr>
              <a:t>c</a:t>
            </a:r>
            <a:r>
              <a:rPr lang="en-US" sz="1500" baseline="-25000" dirty="0" err="1" smtClean="0">
                <a:sym typeface="Symbol" charset="0"/>
              </a:rPr>
              <a:t>x</a:t>
            </a:r>
            <a:r>
              <a:rPr lang="en-US" sz="1500" dirty="0" err="1" smtClean="0">
                <a:sym typeface="Symbol" charset="0"/>
              </a:rPr>
              <a:t>,c</a:t>
            </a:r>
            <a:r>
              <a:rPr lang="en-US" sz="1500" baseline="-25000" dirty="0" err="1" smtClean="0">
                <a:sym typeface="Symbol" charset="0"/>
              </a:rPr>
              <a:t>y</a:t>
            </a:r>
            <a:r>
              <a:rPr lang="en-US" sz="1500" dirty="0" smtClean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8915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1" grpId="0" animBg="1"/>
      <p:bldP spid="764938" grpId="0" autoUpdateAnimBg="0"/>
      <p:bldP spid="764939" grpId="0" animBg="1"/>
      <p:bldP spid="764943" grpId="0" autoUpdateAnimBg="0"/>
      <p:bldP spid="764944" grpId="0" animBg="1"/>
      <p:bldP spid="764955" grpId="0" autoUpdateAnimBg="0"/>
      <p:bldP spid="764957" grpId="0" autoUpdateAnimBg="0"/>
      <p:bldP spid="7649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38771"/>
              </p:ext>
            </p:extLst>
          </p:nvPr>
        </p:nvGraphicFramePr>
        <p:xfrm>
          <a:off x="1555750" y="3546475"/>
          <a:ext cx="6092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4" imgW="2298700" imgH="228600" progId="Equation.3">
                  <p:embed/>
                </p:oleObj>
              </mc:Choice>
              <mc:Fallback>
                <p:oleObj name="Equation" r:id="rId4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546475"/>
                        <a:ext cx="60928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11926"/>
              </p:ext>
            </p:extLst>
          </p:nvPr>
        </p:nvGraphicFramePr>
        <p:xfrm>
          <a:off x="1014413" y="4448175"/>
          <a:ext cx="70326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6" imgW="3175000" imgH="889000" progId="Equation.3">
                  <p:embed/>
                </p:oleObj>
              </mc:Choice>
              <mc:Fallback>
                <p:oleObj name="Equation" r:id="rId6" imgW="31750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4448175"/>
                        <a:ext cx="7032625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point offset</a:t>
            </a:r>
          </a:p>
        </p:txBody>
      </p:sp>
      <p:pic>
        <p:nvPicPr>
          <p:cNvPr id="2054" name="Picture 5" descr="fig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1109663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495800" y="1871663"/>
            <a:ext cx="24622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principal point:</a:t>
            </a:r>
          </a:p>
        </p:txBody>
      </p:sp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6629400" y="1795463"/>
          <a:ext cx="14128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9" imgW="533160" imgH="241200" progId="Equation.3">
                  <p:embed/>
                </p:oleObj>
              </mc:Choice>
              <mc:Fallback>
                <p:oleObj name="Equation" r:id="rId9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795463"/>
                        <a:ext cx="141287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15612" y="3090446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16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981200"/>
            <a:ext cx="348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32756"/>
              </p:ext>
            </p:extLst>
          </p:nvPr>
        </p:nvGraphicFramePr>
        <p:xfrm>
          <a:off x="790575" y="3151188"/>
          <a:ext cx="7481888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4" imgW="3378200" imgH="889000" progId="Equation.3">
                  <p:embed/>
                </p:oleObj>
              </mc:Choice>
              <mc:Fallback>
                <p:oleObj name="Equation" r:id="rId4" imgW="3378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3151188"/>
                        <a:ext cx="7481888" cy="198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point offset</a:t>
            </a:r>
          </a:p>
        </p:txBody>
      </p:sp>
      <p:graphicFrame>
        <p:nvGraphicFramePr>
          <p:cNvPr id="4976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75808"/>
              </p:ext>
            </p:extLst>
          </p:nvPr>
        </p:nvGraphicFramePr>
        <p:xfrm>
          <a:off x="554038" y="4916488"/>
          <a:ext cx="2730500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6" imgW="1231900" imgH="812800" progId="Equation.3">
                  <p:embed/>
                </p:oleObj>
              </mc:Choice>
              <mc:Fallback>
                <p:oleObj name="Equation" r:id="rId6" imgW="1231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916488"/>
                        <a:ext cx="2730500" cy="181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673" name="Text Box 9"/>
          <p:cNvSpPr txBox="1">
            <a:spLocks noChangeArrowheads="1"/>
          </p:cNvSpPr>
          <p:nvPr/>
        </p:nvSpPr>
        <p:spPr bwMode="auto">
          <a:xfrm>
            <a:off x="3200400" y="5562600"/>
            <a:ext cx="2740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calibration matrix</a:t>
            </a:r>
          </a:p>
        </p:txBody>
      </p:sp>
      <p:graphicFrame>
        <p:nvGraphicFramePr>
          <p:cNvPr id="497674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6172200" y="5472113"/>
          <a:ext cx="19812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8" imgW="685800" imgH="215640" progId="Equation.3">
                  <p:embed/>
                </p:oleObj>
              </mc:Choice>
              <mc:Fallback>
                <p:oleObj name="Equation" r:id="rId8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72113"/>
                        <a:ext cx="198120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16" descr="fig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1109663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4495800" y="1871663"/>
            <a:ext cx="24622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principal point:</a:t>
            </a:r>
          </a:p>
        </p:txBody>
      </p:sp>
      <p:graphicFrame>
        <p:nvGraphicFramePr>
          <p:cNvPr id="307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82085"/>
              </p:ext>
            </p:extLst>
          </p:nvPr>
        </p:nvGraphicFramePr>
        <p:xfrm>
          <a:off x="6427788" y="1811338"/>
          <a:ext cx="181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11" imgW="685800" imgH="228600" progId="Equation.3">
                  <p:embed/>
                </p:oleObj>
              </mc:Choice>
              <mc:Fallback>
                <p:oleObj name="Equation" r:id="rId11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1811338"/>
                        <a:ext cx="1816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przekro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575" y="1427163"/>
            <a:ext cx="21510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ccd-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2938" y="1390650"/>
            <a:ext cx="2151062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2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82768"/>
              </p:ext>
            </p:extLst>
          </p:nvPr>
        </p:nvGraphicFramePr>
        <p:xfrm>
          <a:off x="841375" y="4306888"/>
          <a:ext cx="7429500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6" imgW="3352800" imgH="812800" progId="Equation.3">
                  <p:embed/>
                </p:oleObj>
              </mc:Choice>
              <mc:Fallback>
                <p:oleObj name="Equation" r:id="rId6" imgW="3352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306888"/>
                        <a:ext cx="7429500" cy="181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Pixel coordinates</a:t>
            </a:r>
          </a:p>
        </p:txBody>
      </p:sp>
      <p:sp>
        <p:nvSpPr>
          <p:cNvPr id="410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772400" cy="1143000"/>
          </a:xfrm>
        </p:spPr>
        <p:txBody>
          <a:bodyPr/>
          <a:lstStyle/>
          <a:p>
            <a:r>
              <a:rPr lang="en-US" i="1" smtClean="0"/>
              <a:t>m</a:t>
            </a:r>
            <a:r>
              <a:rPr lang="en-US" i="1" baseline="-25000" smtClean="0"/>
              <a:t>x</a:t>
            </a:r>
            <a:r>
              <a:rPr lang="en-US" smtClean="0"/>
              <a:t> pixels per meter in horizontal direction, </a:t>
            </a:r>
            <a:br>
              <a:rPr lang="en-US" smtClean="0"/>
            </a:br>
            <a:r>
              <a:rPr lang="en-US" i="1" smtClean="0"/>
              <a:t>m</a:t>
            </a:r>
            <a:r>
              <a:rPr lang="en-US" i="1" baseline="-25000" smtClean="0"/>
              <a:t>y</a:t>
            </a:r>
            <a:r>
              <a:rPr lang="en-US" smtClean="0"/>
              <a:t> pixels per meter in vertical direction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22925" y="1965325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Pixel size: </a:t>
            </a:r>
          </a:p>
        </p:txBody>
      </p:sp>
      <p:graphicFrame>
        <p:nvGraphicFramePr>
          <p:cNvPr id="4099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7239000" y="1736725"/>
          <a:ext cx="1295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8" imgW="571320" imgH="444240" progId="Equation.3">
                  <p:embed/>
                </p:oleObj>
              </mc:Choice>
              <mc:Fallback>
                <p:oleObj name="Equation" r:id="rId8" imgW="571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736725"/>
                        <a:ext cx="12954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556" name="Text Box 12"/>
          <p:cNvSpPr txBox="1">
            <a:spLocks noChangeArrowheads="1"/>
          </p:cNvSpPr>
          <p:nvPr/>
        </p:nvSpPr>
        <p:spPr bwMode="auto">
          <a:xfrm>
            <a:off x="2133600" y="5983288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pixels/m</a:t>
            </a:r>
          </a:p>
        </p:txBody>
      </p:sp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4343400" y="5943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492558" name="Text Box 14"/>
          <p:cNvSpPr txBox="1">
            <a:spLocks noChangeArrowheads="1"/>
          </p:cNvSpPr>
          <p:nvPr/>
        </p:nvSpPr>
        <p:spPr bwMode="auto">
          <a:xfrm>
            <a:off x="6324600" y="59436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pixels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6" grpId="0"/>
      <p:bldP spid="492557" grpId="0"/>
      <p:bldP spid="4925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parameters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Intrinsic parameters</a:t>
            </a:r>
          </a:p>
          <a:p>
            <a:pPr lvl="1"/>
            <a:r>
              <a:rPr lang="en-US" smtClean="0"/>
              <a:t>Principal point coordinates</a:t>
            </a:r>
          </a:p>
          <a:p>
            <a:pPr lvl="1"/>
            <a:r>
              <a:rPr lang="en-US" smtClean="0"/>
              <a:t>Focal length</a:t>
            </a:r>
          </a:p>
          <a:p>
            <a:pPr lvl="1"/>
            <a:r>
              <a:rPr lang="en-US" smtClean="0"/>
              <a:t>Pixel magnification factors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Skew (non-rectangular pixels)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Radial distortion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3338" y="3586163"/>
            <a:ext cx="5319712" cy="2967037"/>
            <a:chOff x="1161" y="2259"/>
            <a:chExt cx="3351" cy="1869"/>
          </a:xfrm>
        </p:grpSpPr>
        <p:pic>
          <p:nvPicPr>
            <p:cNvPr id="7174" name="Picture 4" descr="fig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3" y="2262"/>
              <a:ext cx="1329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5" descr="fig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1" y="2259"/>
              <a:ext cx="133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6" descr="fig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56" y="3366"/>
              <a:ext cx="2964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73800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04802207"/>
              </p:ext>
            </p:extLst>
          </p:nvPr>
        </p:nvGraphicFramePr>
        <p:xfrm>
          <a:off x="4822825" y="1611313"/>
          <a:ext cx="39163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7" imgW="3352800" imgH="812800" progId="Equation.3">
                  <p:embed/>
                </p:oleObj>
              </mc:Choice>
              <mc:Fallback>
                <p:oleObj name="Equation" r:id="rId7" imgW="3352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1611313"/>
                        <a:ext cx="391636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69177" y="42012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227913"/>
              </p:ext>
            </p:extLst>
          </p:nvPr>
        </p:nvGraphicFramePr>
        <p:xfrm>
          <a:off x="6230425" y="4808383"/>
          <a:ext cx="2580086" cy="166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9" imgW="1358900" imgH="876300" progId="Equation.3">
                  <p:embed/>
                </p:oleObj>
              </mc:Choice>
              <mc:Fallback>
                <p:oleObj name="Equation" r:id="rId9" imgW="13589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30425" y="4808383"/>
                        <a:ext cx="2580086" cy="1663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74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201" y="0"/>
            <a:ext cx="7728480" cy="72583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defRPr/>
            </a:pPr>
            <a:r>
              <a:rPr lang="en-GB" smtClean="0">
                <a:cs typeface="+mj-cs"/>
              </a:rPr>
              <a:t>Projection in general pose</a:t>
            </a:r>
            <a:endParaRPr lang="en-GB" sz="2200"/>
          </a:p>
        </p:txBody>
      </p:sp>
      <p:sp>
        <p:nvSpPr>
          <p:cNvPr id="765955" name="Line 3"/>
          <p:cNvSpPr>
            <a:spLocks noChangeShapeType="1"/>
          </p:cNvSpPr>
          <p:nvPr/>
        </p:nvSpPr>
        <p:spPr bwMode="auto">
          <a:xfrm flipV="1">
            <a:off x="1765440" y="2420895"/>
            <a:ext cx="2011680" cy="3279224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5956" name="Line 4"/>
          <p:cNvSpPr>
            <a:spLocks noChangeShapeType="1"/>
          </p:cNvSpPr>
          <p:nvPr/>
        </p:nvSpPr>
        <p:spPr bwMode="auto">
          <a:xfrm flipV="1">
            <a:off x="1753921" y="3145291"/>
            <a:ext cx="3299040" cy="255482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5957" name="Line 5"/>
          <p:cNvSpPr>
            <a:spLocks noChangeShapeType="1"/>
          </p:cNvSpPr>
          <p:nvPr/>
        </p:nvSpPr>
        <p:spPr bwMode="auto">
          <a:xfrm>
            <a:off x="2884320" y="1677777"/>
            <a:ext cx="535680" cy="15841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5958" name="Line 6"/>
          <p:cNvSpPr>
            <a:spLocks noChangeShapeType="1"/>
          </p:cNvSpPr>
          <p:nvPr/>
        </p:nvSpPr>
        <p:spPr bwMode="auto">
          <a:xfrm flipV="1">
            <a:off x="2869921" y="1252932"/>
            <a:ext cx="360000" cy="38308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5959" name="Rectangle 7"/>
          <p:cNvSpPr>
            <a:spLocks noChangeArrowheads="1"/>
          </p:cNvSpPr>
          <p:nvPr/>
        </p:nvSpPr>
        <p:spPr bwMode="auto">
          <a:xfrm rot="2235630">
            <a:off x="3277417" y="1196554"/>
            <a:ext cx="1573920" cy="48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91686" indent="-293764">
              <a:lnSpc>
                <a:spcPct val="140000"/>
              </a:lnSpc>
              <a:spcAft>
                <a:spcPts val="1293"/>
              </a:spcAft>
              <a:defRPr/>
            </a:pPr>
            <a:r>
              <a:rPr lang="en-GB" sz="1500" dirty="0">
                <a:solidFill>
                  <a:srgbClr val="000000"/>
                </a:solidFill>
              </a:rPr>
              <a:t>Rotation [R]</a:t>
            </a:r>
          </a:p>
        </p:txBody>
      </p:sp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1291680" y="2419454"/>
            <a:ext cx="2661120" cy="48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91686" indent="-293764">
              <a:lnSpc>
                <a:spcPct val="140000"/>
              </a:lnSpc>
              <a:spcAft>
                <a:spcPts val="1293"/>
              </a:spcAft>
              <a:defRPr/>
            </a:pPr>
            <a:r>
              <a:rPr lang="en-GB" sz="1500" dirty="0"/>
              <a:t>Projection </a:t>
            </a:r>
            <a:r>
              <a:rPr lang="en-GB" sz="1500" dirty="0" err="1"/>
              <a:t>center</a:t>
            </a:r>
            <a:r>
              <a:rPr lang="en-GB" sz="1500" dirty="0"/>
              <a:t> C</a:t>
            </a:r>
          </a:p>
        </p:txBody>
      </p:sp>
      <p:sp>
        <p:nvSpPr>
          <p:cNvPr id="765961" name="Rectangle 9"/>
          <p:cNvSpPr>
            <a:spLocks noChangeArrowheads="1"/>
          </p:cNvSpPr>
          <p:nvPr/>
        </p:nvSpPr>
        <p:spPr bwMode="auto">
          <a:xfrm>
            <a:off x="5162401" y="2979674"/>
            <a:ext cx="404640" cy="49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91686" indent="-293764">
              <a:lnSpc>
                <a:spcPct val="140000"/>
              </a:lnSpc>
              <a:spcAft>
                <a:spcPts val="1293"/>
              </a:spcAft>
              <a:defRPr/>
            </a:pPr>
            <a:r>
              <a:rPr lang="en-GB" i="1">
                <a:cs typeface="+mn-cs"/>
              </a:rPr>
              <a:t>M</a:t>
            </a:r>
            <a:endParaRPr lang="en-GB">
              <a:cs typeface="+mn-cs"/>
            </a:endParaRPr>
          </a:p>
        </p:txBody>
      </p:sp>
      <p:sp>
        <p:nvSpPr>
          <p:cNvPr id="765962" name="Line 10"/>
          <p:cNvSpPr>
            <a:spLocks noChangeShapeType="1"/>
          </p:cNvSpPr>
          <p:nvPr/>
        </p:nvSpPr>
        <p:spPr bwMode="auto">
          <a:xfrm>
            <a:off x="1753920" y="5694358"/>
            <a:ext cx="20692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5963" name="Line 11"/>
          <p:cNvSpPr>
            <a:spLocks noChangeShapeType="1"/>
          </p:cNvSpPr>
          <p:nvPr/>
        </p:nvSpPr>
        <p:spPr bwMode="auto">
          <a:xfrm flipV="1">
            <a:off x="1765440" y="4867711"/>
            <a:ext cx="0" cy="8266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5964" name="Line 12"/>
          <p:cNvSpPr>
            <a:spLocks noChangeShapeType="1"/>
          </p:cNvSpPr>
          <p:nvPr/>
        </p:nvSpPr>
        <p:spPr bwMode="auto">
          <a:xfrm flipV="1">
            <a:off x="1765440" y="5184545"/>
            <a:ext cx="777600" cy="5098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5965" name="Rectangle 13"/>
          <p:cNvSpPr>
            <a:spLocks noChangeArrowheads="1"/>
          </p:cNvSpPr>
          <p:nvPr/>
        </p:nvSpPr>
        <p:spPr bwMode="auto">
          <a:xfrm>
            <a:off x="1909440" y="5877257"/>
            <a:ext cx="2432160" cy="48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91686" indent="-293764">
              <a:lnSpc>
                <a:spcPct val="140000"/>
              </a:lnSpc>
              <a:spcAft>
                <a:spcPts val="1293"/>
              </a:spcAft>
              <a:defRPr/>
            </a:pPr>
            <a:r>
              <a:rPr lang="en-GB">
                <a:cs typeface="+mn-cs"/>
              </a:rPr>
              <a:t>World coordinates</a:t>
            </a:r>
            <a:endParaRPr lang="en-GB" sz="1500"/>
          </a:p>
        </p:txBody>
      </p:sp>
      <p:sp>
        <p:nvSpPr>
          <p:cNvPr id="765966" name="Line 14"/>
          <p:cNvSpPr>
            <a:spLocks noChangeShapeType="1"/>
          </p:cNvSpPr>
          <p:nvPr/>
        </p:nvSpPr>
        <p:spPr bwMode="auto">
          <a:xfrm flipH="1" flipV="1">
            <a:off x="2738881" y="1929802"/>
            <a:ext cx="2296800" cy="12154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2172961" y="995146"/>
            <a:ext cx="3532320" cy="2398113"/>
            <a:chOff x="1369" y="627"/>
            <a:chExt cx="2225" cy="1510"/>
          </a:xfrm>
        </p:grpSpPr>
        <p:sp>
          <p:nvSpPr>
            <p:cNvPr id="765968" name="Line 16"/>
            <p:cNvSpPr>
              <a:spLocks noChangeShapeType="1"/>
            </p:cNvSpPr>
            <p:nvPr/>
          </p:nvSpPr>
          <p:spPr bwMode="auto">
            <a:xfrm rot="2452755">
              <a:off x="1540" y="1702"/>
              <a:ext cx="2054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7607" name="Group 17"/>
            <p:cNvGrpSpPr>
              <a:grpSpLocks/>
            </p:cNvGrpSpPr>
            <p:nvPr/>
          </p:nvGrpSpPr>
          <p:grpSpPr bwMode="auto">
            <a:xfrm>
              <a:off x="1369" y="627"/>
              <a:ext cx="860" cy="837"/>
              <a:chOff x="1369" y="627"/>
              <a:chExt cx="860" cy="837"/>
            </a:xfrm>
          </p:grpSpPr>
          <p:sp>
            <p:nvSpPr>
              <p:cNvPr id="765970" name="Line 18"/>
              <p:cNvSpPr>
                <a:spLocks noChangeShapeType="1"/>
              </p:cNvSpPr>
              <p:nvPr/>
            </p:nvSpPr>
            <p:spPr bwMode="auto">
              <a:xfrm rot="2452755">
                <a:off x="1590" y="627"/>
                <a:ext cx="0" cy="7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5971" name="Line 19"/>
              <p:cNvSpPr>
                <a:spLocks noChangeShapeType="1"/>
              </p:cNvSpPr>
              <p:nvPr/>
            </p:nvSpPr>
            <p:spPr bwMode="auto">
              <a:xfrm rot="2452755">
                <a:off x="1998" y="695"/>
                <a:ext cx="7" cy="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5972" name="Line 20"/>
              <p:cNvSpPr>
                <a:spLocks noChangeShapeType="1"/>
              </p:cNvSpPr>
              <p:nvPr/>
            </p:nvSpPr>
            <p:spPr bwMode="auto">
              <a:xfrm rot="2452755" flipV="1">
                <a:off x="1369" y="1224"/>
                <a:ext cx="359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5973" name="Line 21"/>
              <p:cNvSpPr>
                <a:spLocks noChangeShapeType="1"/>
              </p:cNvSpPr>
              <p:nvPr/>
            </p:nvSpPr>
            <p:spPr bwMode="auto">
              <a:xfrm rot="2452755" flipV="1">
                <a:off x="1868" y="647"/>
                <a:ext cx="361" cy="2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65974" name="Line 22"/>
            <p:cNvSpPr>
              <a:spLocks noChangeShapeType="1"/>
            </p:cNvSpPr>
            <p:nvPr/>
          </p:nvSpPr>
          <p:spPr bwMode="auto">
            <a:xfrm rot="2452755" flipH="1">
              <a:off x="2506" y="1224"/>
              <a:ext cx="0" cy="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5975" name="Line 23"/>
            <p:cNvSpPr>
              <a:spLocks noChangeShapeType="1"/>
            </p:cNvSpPr>
            <p:nvPr/>
          </p:nvSpPr>
          <p:spPr bwMode="auto">
            <a:xfrm rot="2452755" flipH="1">
              <a:off x="2198" y="1548"/>
              <a:ext cx="0" cy="3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5976" name="Oval 24"/>
            <p:cNvSpPr>
              <a:spLocks noChangeArrowheads="1"/>
            </p:cNvSpPr>
            <p:nvPr/>
          </p:nvSpPr>
          <p:spPr bwMode="auto">
            <a:xfrm rot="2452755">
              <a:off x="3096" y="1810"/>
              <a:ext cx="164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5977" name="Line 25"/>
            <p:cNvSpPr>
              <a:spLocks noChangeShapeType="1"/>
            </p:cNvSpPr>
            <p:nvPr/>
          </p:nvSpPr>
          <p:spPr bwMode="auto">
            <a:xfrm rot="2452755" flipH="1">
              <a:off x="2294" y="1654"/>
              <a:ext cx="909" cy="2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5978" name="Line 26"/>
            <p:cNvSpPr>
              <a:spLocks noChangeShapeType="1"/>
            </p:cNvSpPr>
            <p:nvPr/>
          </p:nvSpPr>
          <p:spPr bwMode="auto">
            <a:xfrm rot="2452755" flipH="1">
              <a:off x="2333" y="1669"/>
              <a:ext cx="912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5979" name="Line 27"/>
            <p:cNvSpPr>
              <a:spLocks noChangeShapeType="1"/>
            </p:cNvSpPr>
            <p:nvPr/>
          </p:nvSpPr>
          <p:spPr bwMode="auto">
            <a:xfrm rot="2452755" flipH="1">
              <a:off x="1658" y="1426"/>
              <a:ext cx="1604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5980" name="Oval 28"/>
            <p:cNvSpPr>
              <a:spLocks noChangeArrowheads="1"/>
            </p:cNvSpPr>
            <p:nvPr/>
          </p:nvSpPr>
          <p:spPr bwMode="auto">
            <a:xfrm rot="2452755">
              <a:off x="1660" y="1039"/>
              <a:ext cx="164" cy="3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5981" name="Oval 29"/>
            <p:cNvSpPr>
              <a:spLocks noChangeArrowheads="1"/>
            </p:cNvSpPr>
            <p:nvPr/>
          </p:nvSpPr>
          <p:spPr bwMode="auto">
            <a:xfrm rot="2452755">
              <a:off x="2318" y="1379"/>
              <a:ext cx="88" cy="3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5982" name="Line 30"/>
            <p:cNvSpPr>
              <a:spLocks noChangeShapeType="1"/>
            </p:cNvSpPr>
            <p:nvPr/>
          </p:nvSpPr>
          <p:spPr bwMode="auto">
            <a:xfrm rot="2452755" flipH="1">
              <a:off x="1685" y="1361"/>
              <a:ext cx="696" cy="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5983" name="Line 31"/>
            <p:cNvSpPr>
              <a:spLocks noChangeShapeType="1"/>
            </p:cNvSpPr>
            <p:nvPr/>
          </p:nvSpPr>
          <p:spPr bwMode="auto">
            <a:xfrm rot="2452755" flipH="1">
              <a:off x="1728" y="1250"/>
              <a:ext cx="688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65984" name="Rectangle 32"/>
          <p:cNvSpPr>
            <a:spLocks noChangeArrowheads="1"/>
          </p:cNvSpPr>
          <p:nvPr/>
        </p:nvSpPr>
        <p:spPr bwMode="auto">
          <a:xfrm>
            <a:off x="4805281" y="1304777"/>
            <a:ext cx="2432160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91686" indent="-293764">
              <a:lnSpc>
                <a:spcPct val="140000"/>
              </a:lnSpc>
              <a:spcAft>
                <a:spcPts val="1293"/>
              </a:spcAft>
              <a:defRPr/>
            </a:pPr>
            <a:r>
              <a:rPr lang="en-GB"/>
              <a:t>Projection:</a:t>
            </a:r>
          </a:p>
        </p:txBody>
      </p:sp>
      <p:sp>
        <p:nvSpPr>
          <p:cNvPr id="765985" name="Rectangle 33"/>
          <p:cNvSpPr>
            <a:spLocks noChangeArrowheads="1"/>
          </p:cNvSpPr>
          <p:nvPr/>
        </p:nvSpPr>
        <p:spPr bwMode="auto">
          <a:xfrm>
            <a:off x="2318400" y="1636012"/>
            <a:ext cx="56592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91686" indent="-293764">
              <a:lnSpc>
                <a:spcPct val="140000"/>
              </a:lnSpc>
              <a:spcAft>
                <a:spcPts val="1293"/>
              </a:spcAft>
              <a:defRPr/>
            </a:pPr>
            <a:r>
              <a:rPr lang="en-GB" i="1">
                <a:cs typeface="+mn-cs"/>
              </a:rPr>
              <a:t>m</a:t>
            </a:r>
            <a:r>
              <a:rPr lang="en-GB" i="1" baseline="-25000">
                <a:cs typeface="+mn-cs"/>
              </a:rPr>
              <a:t>p</a:t>
            </a:r>
          </a:p>
        </p:txBody>
      </p:sp>
      <p:graphicFrame>
        <p:nvGraphicFramePr>
          <p:cNvPr id="6760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77201"/>
              </p:ext>
            </p:extLst>
          </p:nvPr>
        </p:nvGraphicFramePr>
        <p:xfrm>
          <a:off x="68263" y="746125"/>
          <a:ext cx="17716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4" imgW="1117600" imgH="520700" progId="Equation.3">
                  <p:embed/>
                </p:oleObj>
              </mc:Choice>
              <mc:Fallback>
                <p:oleObj name="Equation" r:id="rId4" imgW="1117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746125"/>
                        <a:ext cx="177165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3" name="Object 35"/>
          <p:cNvGraphicFramePr>
            <a:graphicFrameLocks noChangeAspect="1"/>
          </p:cNvGraphicFramePr>
          <p:nvPr/>
        </p:nvGraphicFramePr>
        <p:xfrm>
          <a:off x="2299680" y="983624"/>
          <a:ext cx="443520" cy="48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680" y="983624"/>
                        <a:ext cx="443520" cy="481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36"/>
          <p:cNvGraphicFramePr>
            <a:graphicFrameLocks noChangeAspect="1"/>
          </p:cNvGraphicFramePr>
          <p:nvPr/>
        </p:nvGraphicFramePr>
        <p:xfrm>
          <a:off x="6639841" y="1365264"/>
          <a:ext cx="1800000" cy="60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8" imgW="748975" imgH="241195" progId="Equation.DSMT4">
                  <p:embed/>
                </p:oleObj>
              </mc:Choice>
              <mc:Fallback>
                <p:oleObj name="Equation" r:id="rId8" imgW="74897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841" y="1365264"/>
                        <a:ext cx="1800000" cy="601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19997"/>
              </p:ext>
            </p:extLst>
          </p:nvPr>
        </p:nvGraphicFramePr>
        <p:xfrm>
          <a:off x="5495925" y="4894263"/>
          <a:ext cx="357346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Equation" r:id="rId10" imgW="1879600" imgH="520700" progId="Equation.3">
                  <p:embed/>
                </p:oleObj>
              </mc:Choice>
              <mc:Fallback>
                <p:oleObj name="Equation" r:id="rId10" imgW="1879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4894263"/>
                        <a:ext cx="3573463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79639" y="1986785"/>
            <a:ext cx="307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 general camera is rotated and translated with respect to the world coordinate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0746102"/>
      </p:ext>
    </p:extLst>
  </p:cSld>
  <p:clrMapOvr>
    <a:masterClrMapping/>
  </p:clrMapOvr>
  <p:transition xmlns:p14="http://schemas.microsoft.com/office/powerpoint/2010/main" advTm="4672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-211653"/>
            <a:ext cx="9144000" cy="838200"/>
          </a:xfrm>
        </p:spPr>
        <p:txBody>
          <a:bodyPr/>
          <a:lstStyle/>
          <a:p>
            <a:r>
              <a:rPr lang="en-US" sz="3600" dirty="0" smtClean="0"/>
              <a:t>Scalability: Alignment to large databases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685905"/>
            <a:ext cx="8229600" cy="5008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What if we need to align a test image with thousands or millions of images in a model database?</a:t>
            </a:r>
          </a:p>
          <a:p>
            <a:pPr lvl="1"/>
            <a:r>
              <a:rPr lang="en-US" dirty="0" smtClean="0"/>
              <a:t>Efficient putative match generation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Fast nearest neighbor search, inverted indexes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2438400"/>
            <a:ext cx="3067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10"/>
          <p:cNvSpPr>
            <a:spLocks noChangeArrowheads="1"/>
          </p:cNvSpPr>
          <p:nvPr/>
        </p:nvSpPr>
        <p:spPr bwMode="auto">
          <a:xfrm>
            <a:off x="4572000" y="37338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>
                <a:latin typeface="Arial" pitchFamily="34" charset="0"/>
                <a:cs typeface="Arial" pitchFamily="34" charset="0"/>
              </a:rPr>
              <a:t>D. Nistér and H. Stewénius, </a:t>
            </a:r>
            <a:r>
              <a:rPr lang="en-GB" sz="1800" b="0">
                <a:latin typeface="Arial" pitchFamily="34" charset="0"/>
                <a:cs typeface="Arial" pitchFamily="34" charset="0"/>
                <a:hlinkClick r:id="rId4"/>
              </a:rPr>
              <a:t>Scalable Recognition with a Vocabulary Tree</a:t>
            </a:r>
            <a:r>
              <a:rPr lang="en-GB" sz="1800" b="0">
                <a:latin typeface="Arial" pitchFamily="34" charset="0"/>
                <a:cs typeface="Arial" pitchFamily="34" charset="0"/>
              </a:rPr>
              <a:t>, </a:t>
            </a:r>
            <a:br>
              <a:rPr lang="en-GB" sz="1800" b="0">
                <a:latin typeface="Arial" pitchFamily="34" charset="0"/>
                <a:cs typeface="Arial" pitchFamily="34" charset="0"/>
              </a:rPr>
            </a:br>
            <a:r>
              <a:rPr lang="en-GB" sz="1800" b="0">
                <a:latin typeface="Arial" pitchFamily="34" charset="0"/>
                <a:cs typeface="Arial" pitchFamily="34" charset="0"/>
              </a:rPr>
              <a:t>CVPR 2006</a:t>
            </a:r>
            <a:endParaRPr lang="en-US" sz="18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TextBox 11"/>
          <p:cNvSpPr txBox="1">
            <a:spLocks noChangeArrowheads="1"/>
          </p:cNvSpPr>
          <p:nvPr/>
        </p:nvSpPr>
        <p:spPr bwMode="auto">
          <a:xfrm>
            <a:off x="228600" y="2819400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pitchFamily="34" charset="0"/>
                <a:cs typeface="Arial" pitchFamily="34" charset="0"/>
              </a:rPr>
              <a:t>Test image</a:t>
            </a:r>
          </a:p>
        </p:txBody>
      </p:sp>
      <p:sp>
        <p:nvSpPr>
          <p:cNvPr id="49159" name="TextBox 12"/>
          <p:cNvSpPr txBox="1">
            <a:spLocks noChangeArrowheads="1"/>
          </p:cNvSpPr>
          <p:nvPr/>
        </p:nvSpPr>
        <p:spPr bwMode="auto">
          <a:xfrm>
            <a:off x="304800" y="6248400"/>
            <a:ext cx="128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pitchFamily="34" charset="0"/>
                <a:cs typeface="Arial" pitchFamily="34" charset="0"/>
              </a:rPr>
              <a:t>Database</a:t>
            </a:r>
          </a:p>
        </p:txBody>
      </p:sp>
      <p:sp>
        <p:nvSpPr>
          <p:cNvPr id="49160" name="TextBox 13"/>
          <p:cNvSpPr txBox="1">
            <a:spLocks noChangeArrowheads="1"/>
          </p:cNvSpPr>
          <p:nvPr/>
        </p:nvSpPr>
        <p:spPr bwMode="auto">
          <a:xfrm>
            <a:off x="76200" y="4114800"/>
            <a:ext cx="167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latin typeface="Arial" pitchFamily="34" charset="0"/>
                <a:cs typeface="Arial" pitchFamily="34" charset="0"/>
              </a:rPr>
              <a:t>Vocabulary tree with inverted index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3974" y="6469130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1143000"/>
            <a:ext cx="46577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846763" y="2286000"/>
          <a:ext cx="21685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5" imgW="977760" imgH="253800" progId="Equation.3">
                  <p:embed/>
                </p:oleObj>
              </mc:Choice>
              <mc:Fallback>
                <p:oleObj name="Equation" r:id="rId5" imgW="977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2286000"/>
                        <a:ext cx="2168525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68" name="Object 4"/>
          <p:cNvGraphicFramePr>
            <a:graphicFrameLocks noChangeAspect="1"/>
          </p:cNvGraphicFramePr>
          <p:nvPr/>
        </p:nvGraphicFramePr>
        <p:xfrm>
          <a:off x="1876425" y="3729038"/>
          <a:ext cx="5348288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7" imgW="2412720" imgH="507960" progId="Equation.3">
                  <p:embed/>
                </p:oleObj>
              </mc:Choice>
              <mc:Fallback>
                <p:oleObj name="Equation" r:id="rId7" imgW="2412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3729038"/>
                        <a:ext cx="5348288" cy="113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69" name="Object 5"/>
          <p:cNvGraphicFramePr>
            <a:graphicFrameLocks noChangeAspect="1"/>
          </p:cNvGraphicFramePr>
          <p:nvPr/>
        </p:nvGraphicFramePr>
        <p:xfrm>
          <a:off x="401638" y="5486400"/>
          <a:ext cx="422433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9" imgW="1904760" imgH="253800" progId="Equation.3">
                  <p:embed/>
                </p:oleObj>
              </mc:Choice>
              <mc:Fallback>
                <p:oleObj name="Equation" r:id="rId9" imgW="1904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5486400"/>
                        <a:ext cx="4224337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70" name="Object 6"/>
          <p:cNvGraphicFramePr>
            <a:graphicFrameLocks noChangeAspect="1"/>
          </p:cNvGraphicFramePr>
          <p:nvPr/>
        </p:nvGraphicFramePr>
        <p:xfrm>
          <a:off x="5364163" y="5538788"/>
          <a:ext cx="16891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11" imgW="761760" imgH="215640" progId="Equation.3">
                  <p:embed/>
                </p:oleObj>
              </mc:Choice>
              <mc:Fallback>
                <p:oleObj name="Equation" r:id="rId11" imgW="761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538788"/>
                        <a:ext cx="16891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7477125" y="5486400"/>
          <a:ext cx="1209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13" imgW="545760" imgH="215640" progId="Equation.3">
                  <p:embed/>
                </p:oleObj>
              </mc:Choice>
              <mc:Fallback>
                <p:oleObj name="Equation" r:id="rId13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5" y="5486400"/>
                        <a:ext cx="12096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rotation and translation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389563" y="1295400"/>
            <a:ext cx="3068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 non-homogeneous</a:t>
            </a:r>
            <a:br>
              <a:rPr lang="en-US"/>
            </a:br>
            <a:r>
              <a:rPr lang="en-US"/>
              <a:t>coordinates:</a:t>
            </a:r>
          </a:p>
        </p:txBody>
      </p:sp>
      <p:sp>
        <p:nvSpPr>
          <p:cNvPr id="702474" name="Text Box 10"/>
          <p:cNvSpPr txBox="1">
            <a:spLocks noChangeArrowheads="1"/>
          </p:cNvSpPr>
          <p:nvPr/>
        </p:nvSpPr>
        <p:spPr bwMode="auto">
          <a:xfrm>
            <a:off x="173038" y="6324600"/>
            <a:ext cx="881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Note: C is the null space of the camera projection matrix (PC=0)</a:t>
            </a:r>
          </a:p>
        </p:txBody>
      </p:sp>
    </p:spTree>
    <p:extLst>
      <p:ext uri="{BB962C8B-B14F-4D97-AF65-F5344CB8AC3E}">
        <p14:creationId xmlns:p14="http://schemas.microsoft.com/office/powerpoint/2010/main" val="308531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parameters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Intrinsic parameters</a:t>
            </a:r>
          </a:p>
          <a:p>
            <a:pPr lvl="1"/>
            <a:r>
              <a:rPr lang="en-US" smtClean="0"/>
              <a:t>Principal point coordinates</a:t>
            </a:r>
          </a:p>
          <a:p>
            <a:pPr lvl="1"/>
            <a:r>
              <a:rPr lang="en-US" smtClean="0"/>
              <a:t>Focal length</a:t>
            </a:r>
          </a:p>
          <a:p>
            <a:pPr lvl="1"/>
            <a:r>
              <a:rPr lang="en-US" smtClean="0"/>
              <a:t>Pixel magnification factors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Skew (non-rectangular pixels)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Radial distortion</a:t>
            </a:r>
          </a:p>
          <a:p>
            <a:pPr>
              <a:buFontTx/>
              <a:buChar char="•"/>
            </a:pPr>
            <a:r>
              <a:rPr lang="en-US" smtClean="0"/>
              <a:t>Extrinsic parameters</a:t>
            </a:r>
          </a:p>
          <a:p>
            <a:pPr lvl="1"/>
            <a:r>
              <a:rPr lang="en-US" smtClean="0"/>
              <a:t>Rotation and translation relative to world coordinate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0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graphicFrame>
        <p:nvGraphicFramePr>
          <p:cNvPr id="67891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00200" y="2916238"/>
          <a:ext cx="522287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5" imgW="1625400" imgH="914400" progId="Equation.3">
                  <p:embed/>
                </p:oleObj>
              </mc:Choice>
              <mc:Fallback>
                <p:oleObj name="Equation" r:id="rId5" imgW="1625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16238"/>
                        <a:ext cx="5222875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5" name="Object 4"/>
          <p:cNvGraphicFramePr>
            <a:graphicFrameLocks noChangeAspect="1"/>
          </p:cNvGraphicFramePr>
          <p:nvPr/>
        </p:nvGraphicFramePr>
        <p:xfrm>
          <a:off x="1676400" y="1676400"/>
          <a:ext cx="4975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7" imgW="939600" imgH="215640" progId="Equation.3">
                  <p:embed/>
                </p:oleObj>
              </mc:Choice>
              <mc:Fallback>
                <p:oleObj name="Equation" r:id="rId7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76400"/>
                        <a:ext cx="49752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400800"/>
            <a:ext cx="256735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Source: D. </a:t>
            </a:r>
            <a:r>
              <a:rPr lang="en-US" dirty="0" err="1" smtClean="0"/>
              <a:t>Hoiem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calibration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Given n points with known 3D coordinates </a:t>
            </a:r>
            <a:r>
              <a:rPr lang="en-US" i="1" smtClean="0"/>
              <a:t>X</a:t>
            </a:r>
            <a:r>
              <a:rPr lang="en-US" i="1" baseline="-25000" smtClean="0"/>
              <a:t>i</a:t>
            </a:r>
            <a:r>
              <a:rPr lang="en-US" smtClean="0"/>
              <a:t> and known image projections </a:t>
            </a:r>
            <a:r>
              <a:rPr lang="en-US" i="1" smtClean="0"/>
              <a:t>x</a:t>
            </a:r>
            <a:r>
              <a:rPr lang="en-US" i="1" baseline="-25000" smtClean="0"/>
              <a:t>i</a:t>
            </a:r>
            <a:r>
              <a:rPr lang="en-US" smtClean="0"/>
              <a:t>, estimate the camera parameters</a:t>
            </a:r>
          </a:p>
        </p:txBody>
      </p:sp>
      <p:grpSp>
        <p:nvGrpSpPr>
          <p:cNvPr id="8197" name="Group 43"/>
          <p:cNvGrpSpPr>
            <a:grpSpLocks/>
          </p:cNvGrpSpPr>
          <p:nvPr/>
        </p:nvGrpSpPr>
        <p:grpSpPr bwMode="auto">
          <a:xfrm>
            <a:off x="4724400" y="2743200"/>
            <a:ext cx="3810000" cy="3581400"/>
            <a:chOff x="3312" y="1440"/>
            <a:chExt cx="2208" cy="2017"/>
          </a:xfrm>
        </p:grpSpPr>
        <p:graphicFrame>
          <p:nvGraphicFramePr>
            <p:cNvPr id="8194" name="Object 6"/>
            <p:cNvGraphicFramePr>
              <a:graphicFrameLocks noChangeAspect="1"/>
            </p:cNvGraphicFramePr>
            <p:nvPr/>
          </p:nvGraphicFramePr>
          <p:xfrm>
            <a:off x="3312" y="3168"/>
            <a:ext cx="372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" name="Equation" r:id="rId4" imgW="228600" imgH="177480" progId="Equation.3">
                    <p:embed/>
                  </p:oleObj>
                </mc:Choice>
                <mc:Fallback>
                  <p:oleObj name="Equation" r:id="rId4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168"/>
                          <a:ext cx="372" cy="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199" name="Group 40"/>
            <p:cNvGrpSpPr>
              <a:grpSpLocks/>
            </p:cNvGrpSpPr>
            <p:nvPr/>
          </p:nvGrpSpPr>
          <p:grpSpPr bwMode="auto">
            <a:xfrm>
              <a:off x="3382" y="1536"/>
              <a:ext cx="2138" cy="1776"/>
              <a:chOff x="3382" y="1764"/>
              <a:chExt cx="1610" cy="1324"/>
            </a:xfrm>
          </p:grpSpPr>
          <p:grpSp>
            <p:nvGrpSpPr>
              <p:cNvPr id="8202" name="Group 16"/>
              <p:cNvGrpSpPr>
                <a:grpSpLocks/>
              </p:cNvGrpSpPr>
              <p:nvPr/>
            </p:nvGrpSpPr>
            <p:grpSpPr bwMode="auto">
              <a:xfrm rot="-1550857">
                <a:off x="3928" y="2090"/>
                <a:ext cx="524" cy="998"/>
                <a:chOff x="2607" y="1605"/>
                <a:chExt cx="524" cy="998"/>
              </a:xfrm>
            </p:grpSpPr>
            <p:sp>
              <p:nvSpPr>
                <p:cNvPr id="8219" name="AutoShape 17"/>
                <p:cNvSpPr>
                  <a:spLocks noChangeArrowheads="1"/>
                </p:cNvSpPr>
                <p:nvPr/>
              </p:nvSpPr>
              <p:spPr bwMode="auto">
                <a:xfrm rot="-5400000">
                  <a:off x="2370" y="1842"/>
                  <a:ext cx="998" cy="524"/>
                </a:xfrm>
                <a:prstGeom prst="parallelogram">
                  <a:avLst>
                    <a:gd name="adj" fmla="val 47615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0" name="Oval 18"/>
                <p:cNvSpPr>
                  <a:spLocks noChangeArrowheads="1"/>
                </p:cNvSpPr>
                <p:nvPr/>
              </p:nvSpPr>
              <p:spPr bwMode="auto">
                <a:xfrm>
                  <a:off x="2710" y="182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Oval 19"/>
                <p:cNvSpPr>
                  <a:spLocks noChangeArrowheads="1"/>
                </p:cNvSpPr>
                <p:nvPr/>
              </p:nvSpPr>
              <p:spPr bwMode="auto">
                <a:xfrm>
                  <a:off x="2876" y="189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2" name="Oval 20"/>
                <p:cNvSpPr>
                  <a:spLocks noChangeArrowheads="1"/>
                </p:cNvSpPr>
                <p:nvPr/>
              </p:nvSpPr>
              <p:spPr bwMode="auto">
                <a:xfrm>
                  <a:off x="2986" y="205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Oval 21"/>
                <p:cNvSpPr>
                  <a:spLocks noChangeArrowheads="1"/>
                </p:cNvSpPr>
                <p:nvPr/>
              </p:nvSpPr>
              <p:spPr bwMode="auto">
                <a:xfrm>
                  <a:off x="2828" y="20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4" name="Oval 22"/>
                <p:cNvSpPr>
                  <a:spLocks noChangeArrowheads="1"/>
                </p:cNvSpPr>
                <p:nvPr/>
              </p:nvSpPr>
              <p:spPr bwMode="auto">
                <a:xfrm>
                  <a:off x="2716" y="220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5" name="Oval 23"/>
                <p:cNvSpPr>
                  <a:spLocks noChangeArrowheads="1"/>
                </p:cNvSpPr>
                <p:nvPr/>
              </p:nvSpPr>
              <p:spPr bwMode="auto">
                <a:xfrm>
                  <a:off x="2971" y="2304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24"/>
              <p:cNvGrpSpPr>
                <a:grpSpLocks/>
              </p:cNvGrpSpPr>
              <p:nvPr/>
            </p:nvGrpSpPr>
            <p:grpSpPr bwMode="auto">
              <a:xfrm rot="-1544759">
                <a:off x="4411" y="1764"/>
                <a:ext cx="537" cy="952"/>
                <a:chOff x="2976" y="1610"/>
                <a:chExt cx="537" cy="952"/>
              </a:xfrm>
            </p:grpSpPr>
            <p:sp>
              <p:nvSpPr>
                <p:cNvPr id="8213" name="Oval 25"/>
                <p:cNvSpPr>
                  <a:spLocks noChangeArrowheads="1"/>
                </p:cNvSpPr>
                <p:nvPr/>
              </p:nvSpPr>
              <p:spPr bwMode="auto">
                <a:xfrm>
                  <a:off x="3050" y="161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Oval 26"/>
                <p:cNvSpPr>
                  <a:spLocks noChangeArrowheads="1"/>
                </p:cNvSpPr>
                <p:nvPr/>
              </p:nvSpPr>
              <p:spPr bwMode="auto">
                <a:xfrm>
                  <a:off x="3145" y="1802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Oval 27"/>
                <p:cNvSpPr>
                  <a:spLocks noChangeArrowheads="1"/>
                </p:cNvSpPr>
                <p:nvPr/>
              </p:nvSpPr>
              <p:spPr bwMode="auto">
                <a:xfrm>
                  <a:off x="3016" y="205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6" name="Oval 28"/>
                <p:cNvSpPr>
                  <a:spLocks noChangeArrowheads="1"/>
                </p:cNvSpPr>
                <p:nvPr/>
              </p:nvSpPr>
              <p:spPr bwMode="auto">
                <a:xfrm>
                  <a:off x="3362" y="207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7" name="Oval 29"/>
                <p:cNvSpPr>
                  <a:spLocks noChangeArrowheads="1"/>
                </p:cNvSpPr>
                <p:nvPr/>
              </p:nvSpPr>
              <p:spPr bwMode="auto">
                <a:xfrm>
                  <a:off x="2976" y="23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8" name="Oval 30"/>
                <p:cNvSpPr>
                  <a:spLocks noChangeArrowheads="1"/>
                </p:cNvSpPr>
                <p:nvPr/>
              </p:nvSpPr>
              <p:spPr bwMode="auto">
                <a:xfrm>
                  <a:off x="3484" y="253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31"/>
              <p:cNvGrpSpPr>
                <a:grpSpLocks/>
              </p:cNvGrpSpPr>
              <p:nvPr/>
            </p:nvGrpSpPr>
            <p:grpSpPr bwMode="auto">
              <a:xfrm rot="-1550348">
                <a:off x="3382" y="2020"/>
                <a:ext cx="1610" cy="915"/>
                <a:chOff x="1896" y="1625"/>
                <a:chExt cx="1610" cy="915"/>
              </a:xfrm>
            </p:grpSpPr>
            <p:grpSp>
              <p:nvGrpSpPr>
                <p:cNvPr id="8205" name="Group 32"/>
                <p:cNvGrpSpPr>
                  <a:grpSpLocks/>
                </p:cNvGrpSpPr>
                <p:nvPr/>
              </p:nvGrpSpPr>
              <p:grpSpPr bwMode="auto">
                <a:xfrm>
                  <a:off x="1903" y="1625"/>
                  <a:ext cx="1603" cy="915"/>
                  <a:chOff x="1903" y="1625"/>
                  <a:chExt cx="1603" cy="915"/>
                </a:xfrm>
              </p:grpSpPr>
              <p:sp>
                <p:nvSpPr>
                  <p:cNvPr id="820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8" y="1625"/>
                    <a:ext cx="1147" cy="6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8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5" y="1822"/>
                    <a:ext cx="1235" cy="4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2" y="2091"/>
                    <a:ext cx="1461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0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3" y="2062"/>
                    <a:ext cx="1132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905" y="2239"/>
                    <a:ext cx="1085" cy="1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912" y="2246"/>
                    <a:ext cx="1594" cy="2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6" name="Oval 39"/>
                <p:cNvSpPr>
                  <a:spLocks noChangeArrowheads="1"/>
                </p:cNvSpPr>
                <p:nvPr/>
              </p:nvSpPr>
              <p:spPr bwMode="auto">
                <a:xfrm>
                  <a:off x="1896" y="222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0" name="Text Box 41"/>
            <p:cNvSpPr txBox="1">
              <a:spLocks noChangeArrowheads="1"/>
            </p:cNvSpPr>
            <p:nvPr/>
          </p:nvSpPr>
          <p:spPr bwMode="auto">
            <a:xfrm>
              <a:off x="4528" y="1440"/>
              <a:ext cx="2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i="1" baseline="-25000"/>
                <a:t>i</a:t>
              </a:r>
            </a:p>
          </p:txBody>
        </p:sp>
        <p:sp>
          <p:nvSpPr>
            <p:cNvPr id="8201" name="Text Box 42"/>
            <p:cNvSpPr txBox="1">
              <a:spLocks noChangeArrowheads="1"/>
            </p:cNvSpPr>
            <p:nvPr/>
          </p:nvSpPr>
          <p:spPr bwMode="auto">
            <a:xfrm>
              <a:off x="3888" y="2160"/>
              <a:ext cx="22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i="1" baseline="-25000"/>
                <a:t>i</a:t>
              </a:r>
            </a:p>
          </p:txBody>
        </p:sp>
      </p:grpSp>
      <p:pic>
        <p:nvPicPr>
          <p:cNvPr id="8198" name="Picture 44" descr="CalC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879725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7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cs typeface="+mj-cs"/>
              </a:rPr>
              <a:t>Camera Self-Calibration from </a:t>
            </a:r>
            <a:r>
              <a:rPr lang="en-US" i="1" smtClean="0">
                <a:cs typeface="+mj-cs"/>
              </a:rPr>
              <a:t>H</a:t>
            </a:r>
            <a:endParaRPr lang="en-US" smtClean="0">
              <a:cs typeface="+mj-cs"/>
            </a:endParaRP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360" y="1180924"/>
            <a:ext cx="8521920" cy="3670946"/>
          </a:xfrm>
        </p:spPr>
        <p:txBody>
          <a:bodyPr/>
          <a:lstStyle/>
          <a:p>
            <a:pPr eaLnBrk="1">
              <a:defRPr/>
            </a:pPr>
            <a:r>
              <a:rPr lang="en-US" sz="1800"/>
              <a:t>Estimation of </a:t>
            </a:r>
            <a:r>
              <a:rPr lang="en-US" sz="1800" i="1"/>
              <a:t>H</a:t>
            </a:r>
            <a:r>
              <a:rPr lang="en-US" sz="1800"/>
              <a:t> between image pairs gives complete projective mapping (8 parameter). </a:t>
            </a:r>
          </a:p>
          <a:p>
            <a:pPr eaLnBrk="1">
              <a:defRPr/>
            </a:pPr>
            <a:r>
              <a:rPr lang="en-US" sz="1800"/>
              <a:t>Problem: How to compute camera projection matrix from</a:t>
            </a:r>
            <a:r>
              <a:rPr lang="en-US" sz="1800" i="1"/>
              <a:t> H</a:t>
            </a:r>
            <a:r>
              <a:rPr lang="en-US" sz="1800"/>
              <a:t> </a:t>
            </a:r>
          </a:p>
          <a:p>
            <a:pPr lvl="1" eaLnBrk="1">
              <a:defRPr/>
            </a:pPr>
            <a:r>
              <a:rPr lang="en-US"/>
              <a:t>since </a:t>
            </a:r>
            <a:r>
              <a:rPr lang="en-US" i="1"/>
              <a:t>K</a:t>
            </a:r>
            <a:r>
              <a:rPr lang="en-US"/>
              <a:t> is unknown, we can not compute </a:t>
            </a:r>
            <a:r>
              <a:rPr lang="en-US" i="1"/>
              <a:t>R</a:t>
            </a:r>
          </a:p>
          <a:p>
            <a:pPr lvl="1" eaLnBrk="1">
              <a:defRPr/>
            </a:pPr>
            <a:r>
              <a:rPr lang="en-US" i="1"/>
              <a:t>H</a:t>
            </a:r>
            <a:r>
              <a:rPr lang="en-US"/>
              <a:t> does not use constraints on the camera </a:t>
            </a:r>
          </a:p>
          <a:p>
            <a:pPr lvl="1" eaLnBrk="1">
              <a:buFont typeface="Symbol" charset="0"/>
              <a:buNone/>
              <a:defRPr/>
            </a:pPr>
            <a:r>
              <a:rPr lang="en-US"/>
              <a:t>    (constancy of </a:t>
            </a:r>
            <a:r>
              <a:rPr lang="en-US" i="1"/>
              <a:t>K</a:t>
            </a:r>
            <a:r>
              <a:rPr lang="en-US"/>
              <a:t> or some parameters of </a:t>
            </a:r>
            <a:r>
              <a:rPr lang="en-US" i="1"/>
              <a:t>K</a:t>
            </a:r>
            <a:r>
              <a:rPr lang="en-US"/>
              <a:t>)</a:t>
            </a:r>
          </a:p>
          <a:p>
            <a:pPr eaLnBrk="1">
              <a:defRPr/>
            </a:pPr>
            <a:r>
              <a:rPr lang="en-US" sz="1800"/>
              <a:t>Solution: self-calibration of camera calibration matrix </a:t>
            </a:r>
            <a:r>
              <a:rPr lang="en-US" sz="1800" i="1"/>
              <a:t>K</a:t>
            </a:r>
            <a:r>
              <a:rPr lang="en-US" sz="1800"/>
              <a:t> from image correspondences with </a:t>
            </a:r>
            <a:r>
              <a:rPr lang="en-US" sz="1800" i="1"/>
              <a:t>H</a:t>
            </a:r>
            <a:r>
              <a:rPr lang="en-US" sz="1800"/>
              <a:t> </a:t>
            </a:r>
          </a:p>
          <a:p>
            <a:pPr eaLnBrk="1">
              <a:defRPr/>
            </a:pPr>
            <a:r>
              <a:rPr lang="en-US" sz="1800"/>
              <a:t>imposing constraints on </a:t>
            </a:r>
            <a:r>
              <a:rPr lang="en-US" sz="1800" i="1"/>
              <a:t>K</a:t>
            </a:r>
            <a:r>
              <a:rPr lang="en-US" sz="1800"/>
              <a:t> may improve calibration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536801" y="5103896"/>
          <a:ext cx="3480480" cy="119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4" imgW="2070100" imgH="711200" progId="Equation.3">
                  <p:embed/>
                </p:oleObj>
              </mc:Choice>
              <mc:Fallback>
                <p:oleObj name="Equation" r:id="rId4" imgW="20701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801" y="5103896"/>
                        <a:ext cx="3480480" cy="1199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7221" name="Rectangle 5"/>
          <p:cNvSpPr>
            <a:spLocks noChangeArrowheads="1"/>
          </p:cNvSpPr>
          <p:nvPr/>
        </p:nvSpPr>
        <p:spPr bwMode="auto">
          <a:xfrm>
            <a:off x="167040" y="5433691"/>
            <a:ext cx="5279040" cy="4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/>
          <a:p>
            <a:pPr defTabSz="449287" eaLnBrk="0">
              <a:spcBef>
                <a:spcPct val="50000"/>
              </a:spcBef>
              <a:defRPr/>
            </a:pPr>
            <a:r>
              <a:rPr lang="en-US" sz="2400"/>
              <a:t>Interpretation of </a:t>
            </a:r>
            <a:r>
              <a:rPr lang="en-US" sz="2400" i="1"/>
              <a:t>H</a:t>
            </a:r>
            <a:r>
              <a:rPr lang="en-US" sz="2400"/>
              <a:t> for metric camera:</a:t>
            </a:r>
          </a:p>
        </p:txBody>
      </p:sp>
    </p:spTree>
    <p:extLst>
      <p:ext uri="{BB962C8B-B14F-4D97-AF65-F5344CB8AC3E}">
        <p14:creationId xmlns:p14="http://schemas.microsoft.com/office/powerpoint/2010/main" val="2338295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cs typeface="+mj-cs"/>
              </a:rPr>
              <a:t>Self-calibration of </a:t>
            </a:r>
            <a:r>
              <a:rPr lang="en-US" i="1" smtClean="0">
                <a:cs typeface="+mj-cs"/>
              </a:rPr>
              <a:t>K</a:t>
            </a:r>
            <a:r>
              <a:rPr lang="en-US" smtClean="0">
                <a:cs typeface="+mj-cs"/>
              </a:rPr>
              <a:t> from </a:t>
            </a:r>
            <a:r>
              <a:rPr lang="en-US" i="1" smtClean="0">
                <a:cs typeface="+mj-cs"/>
              </a:rPr>
              <a:t>H</a:t>
            </a:r>
            <a:endParaRPr lang="en-US" smtClean="0">
              <a:cs typeface="+mj-cs"/>
            </a:endParaRP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126199"/>
            <a:ext cx="8226720" cy="1074353"/>
          </a:xfrm>
        </p:spPr>
        <p:txBody>
          <a:bodyPr/>
          <a:lstStyle/>
          <a:p>
            <a:pPr eaLnBrk="1">
              <a:defRPr/>
            </a:pPr>
            <a:r>
              <a:rPr lang="en-US" sz="1800"/>
              <a:t>Imposing structure on </a:t>
            </a:r>
            <a:r>
              <a:rPr lang="en-US" sz="1800" i="1"/>
              <a:t>H</a:t>
            </a:r>
            <a:r>
              <a:rPr lang="en-US" sz="1800"/>
              <a:t>  can give a complete calibration from an image pair for </a:t>
            </a:r>
            <a:r>
              <a:rPr lang="en-US" sz="1800" b="1"/>
              <a:t>constant calibration matrix </a:t>
            </a:r>
            <a:r>
              <a:rPr lang="en-US" sz="1800" b="1" i="1"/>
              <a:t>K</a:t>
            </a:r>
            <a:endParaRPr lang="en-US" sz="1800" i="1"/>
          </a:p>
        </p:txBody>
      </p:sp>
      <p:graphicFrame>
        <p:nvGraphicFramePr>
          <p:cNvPr id="778244" name="Object 4"/>
          <p:cNvGraphicFramePr>
            <a:graphicFrameLocks noChangeAspect="1"/>
          </p:cNvGraphicFramePr>
          <p:nvPr/>
        </p:nvGraphicFramePr>
        <p:xfrm>
          <a:off x="698400" y="2039254"/>
          <a:ext cx="3899520" cy="44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3" name="Equation" r:id="rId4" imgW="2019300" imgH="228600" progId="Equation.DSMT4">
                  <p:embed/>
                </p:oleObj>
              </mc:Choice>
              <mc:Fallback>
                <p:oleObj name="Equation" r:id="rId4" imgW="201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00" y="2039254"/>
                        <a:ext cx="3899520" cy="44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5" name="Object 5"/>
          <p:cNvGraphicFramePr>
            <a:graphicFrameLocks noChangeAspect="1"/>
          </p:cNvGraphicFramePr>
          <p:nvPr/>
        </p:nvGraphicFramePr>
        <p:xfrm>
          <a:off x="730080" y="3056001"/>
          <a:ext cx="1743840" cy="44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4" name="Equation" r:id="rId6" imgW="901309" imgH="228501" progId="Equation.DSMT4">
                  <p:embed/>
                </p:oleObj>
              </mc:Choice>
              <mc:Fallback>
                <p:oleObj name="Equation" r:id="rId6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80" y="3056001"/>
                        <a:ext cx="1743840" cy="44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6" name="Object 6"/>
          <p:cNvGraphicFramePr>
            <a:graphicFrameLocks noChangeAspect="1"/>
          </p:cNvGraphicFramePr>
          <p:nvPr/>
        </p:nvGraphicFramePr>
        <p:xfrm>
          <a:off x="676801" y="2527466"/>
          <a:ext cx="8022240" cy="44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5" name="Equation" r:id="rId8" imgW="4152900" imgH="228600" progId="Equation.DSMT4">
                  <p:embed/>
                </p:oleObj>
              </mc:Choice>
              <mc:Fallback>
                <p:oleObj name="Equation" r:id="rId8" imgW="415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01" y="2527466"/>
                        <a:ext cx="8022240" cy="44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7" name="Object 7"/>
          <p:cNvGraphicFramePr>
            <a:graphicFrameLocks noChangeAspect="1"/>
          </p:cNvGraphicFramePr>
          <p:nvPr/>
        </p:nvGraphicFramePr>
        <p:xfrm>
          <a:off x="2918880" y="3056001"/>
          <a:ext cx="2135520" cy="44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6" name="Equation" r:id="rId10" imgW="1104900" imgH="228600" progId="Equation.DSMT4">
                  <p:embed/>
                </p:oleObj>
              </mc:Choice>
              <mc:Fallback>
                <p:oleObj name="Equation" r:id="rId10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880" y="3056001"/>
                        <a:ext cx="2135520" cy="44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8" name="Object 8"/>
          <p:cNvGraphicFramePr>
            <a:graphicFrameLocks noChangeAspect="1"/>
          </p:cNvGraphicFramePr>
          <p:nvPr/>
        </p:nvGraphicFramePr>
        <p:xfrm>
          <a:off x="660961" y="3537011"/>
          <a:ext cx="3556800" cy="44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" name="Equation" r:id="rId12" imgW="1841500" imgH="228600" progId="Equation.DSMT4">
                  <p:embed/>
                </p:oleObj>
              </mc:Choice>
              <mc:Fallback>
                <p:oleObj name="Equation" r:id="rId12" imgW="184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61" y="3537011"/>
                        <a:ext cx="3556800" cy="44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9" name="Object 9"/>
          <p:cNvGraphicFramePr>
            <a:graphicFrameLocks noChangeAspect="1"/>
          </p:cNvGraphicFramePr>
          <p:nvPr/>
        </p:nvGraphicFramePr>
        <p:xfrm>
          <a:off x="4308481" y="3537011"/>
          <a:ext cx="3731040" cy="44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" name="Equation" r:id="rId14" imgW="1930400" imgH="228600" progId="Equation.DSMT4">
                  <p:embed/>
                </p:oleObj>
              </mc:Choice>
              <mc:Fallback>
                <p:oleObj name="Equation" r:id="rId14" imgW="193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81" y="3537011"/>
                        <a:ext cx="3731040" cy="44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50" name="Object 10"/>
          <p:cNvGraphicFramePr>
            <a:graphicFrameLocks noChangeAspect="1"/>
          </p:cNvGraphicFramePr>
          <p:nvPr/>
        </p:nvGraphicFramePr>
        <p:xfrm>
          <a:off x="750241" y="4241246"/>
          <a:ext cx="3186720" cy="47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Equation" r:id="rId16" imgW="1536700" imgH="228600" progId="Equation.3">
                  <p:embed/>
                </p:oleObj>
              </mc:Choice>
              <mc:Fallback>
                <p:oleObj name="Equation" r:id="rId16" imgW="153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41" y="4241246"/>
                        <a:ext cx="3186720" cy="47669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51" name="Rectangle 11"/>
          <p:cNvSpPr>
            <a:spLocks noChangeArrowheads="1"/>
          </p:cNvSpPr>
          <p:nvPr/>
        </p:nvSpPr>
        <p:spPr bwMode="auto">
          <a:xfrm>
            <a:off x="292320" y="4965641"/>
            <a:ext cx="8559360" cy="11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0"/>
              <a:buChar char=""/>
              <a:defRPr/>
            </a:pPr>
            <a:r>
              <a:rPr lang="en-US">
                <a:cs typeface="+mn-cs"/>
              </a:rPr>
              <a:t>Solve for elements of (</a:t>
            </a:r>
            <a:r>
              <a:rPr lang="en-US" i="1">
                <a:cs typeface="+mn-cs"/>
              </a:rPr>
              <a:t>KK</a:t>
            </a:r>
            <a:r>
              <a:rPr lang="en-US" i="1" baseline="30000">
                <a:cs typeface="+mn-cs"/>
              </a:rPr>
              <a:t>T</a:t>
            </a:r>
            <a:r>
              <a:rPr lang="en-US">
                <a:cs typeface="+mn-cs"/>
              </a:rPr>
              <a:t>) from this linear equation, independent of R</a:t>
            </a: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0"/>
              <a:buChar char=""/>
              <a:defRPr/>
            </a:pPr>
            <a:r>
              <a:rPr lang="en-US">
                <a:cs typeface="+mn-cs"/>
              </a:rPr>
              <a:t>decompose (</a:t>
            </a:r>
            <a:r>
              <a:rPr lang="en-US" i="1">
                <a:cs typeface="+mn-cs"/>
              </a:rPr>
              <a:t>KK</a:t>
            </a:r>
            <a:r>
              <a:rPr lang="en-US" i="1" baseline="30000">
                <a:cs typeface="+mn-cs"/>
              </a:rPr>
              <a:t>T</a:t>
            </a:r>
            <a:r>
              <a:rPr lang="en-US">
                <a:cs typeface="+mn-cs"/>
              </a:rPr>
              <a:t>) to find </a:t>
            </a:r>
            <a:r>
              <a:rPr lang="en-US" i="1">
                <a:cs typeface="+mn-cs"/>
              </a:rPr>
              <a:t>K</a:t>
            </a:r>
            <a:r>
              <a:rPr lang="en-US">
                <a:cs typeface="+mn-cs"/>
              </a:rPr>
              <a:t> with Choleski factorisation </a:t>
            </a: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0"/>
              <a:buChar char=""/>
              <a:defRPr/>
            </a:pPr>
            <a:r>
              <a:rPr lang="en-US">
                <a:cs typeface="+mn-cs"/>
              </a:rPr>
              <a:t>1 additional constraint needed (e.g. s=0) (Hartley, 94)</a:t>
            </a:r>
          </a:p>
        </p:txBody>
      </p:sp>
    </p:spTree>
    <p:extLst>
      <p:ext uri="{BB962C8B-B14F-4D97-AF65-F5344CB8AC3E}">
        <p14:creationId xmlns:p14="http://schemas.microsoft.com/office/powerpoint/2010/main" val="3844433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cs typeface="+mj-cs"/>
              </a:rPr>
              <a:t>Self-calibration for varying </a:t>
            </a:r>
            <a:r>
              <a:rPr lang="en-US" i="1" smtClean="0">
                <a:cs typeface="+mj-cs"/>
              </a:rPr>
              <a:t>K</a:t>
            </a:r>
            <a:endParaRPr lang="en-US" smtClean="0">
              <a:cs typeface="+mj-cs"/>
            </a:endParaRP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800" y="1180924"/>
            <a:ext cx="8497440" cy="1193886"/>
          </a:xfrm>
        </p:spPr>
        <p:txBody>
          <a:bodyPr/>
          <a:lstStyle/>
          <a:p>
            <a:pPr eaLnBrk="1">
              <a:defRPr/>
            </a:pPr>
            <a:r>
              <a:rPr lang="en-US" sz="1800"/>
              <a:t>Solution for </a:t>
            </a:r>
            <a:r>
              <a:rPr lang="en-US" sz="1800" b="1"/>
              <a:t>varying calibration matrix </a:t>
            </a:r>
            <a:r>
              <a:rPr lang="en-US" sz="1800" b="1" i="1"/>
              <a:t>K</a:t>
            </a:r>
            <a:r>
              <a:rPr lang="en-US" sz="1800" i="1"/>
              <a:t> possible, </a:t>
            </a:r>
            <a:r>
              <a:rPr lang="en-US" sz="1800"/>
              <a:t>if</a:t>
            </a:r>
          </a:p>
          <a:p>
            <a:pPr lvl="1" eaLnBrk="1">
              <a:defRPr/>
            </a:pPr>
            <a:r>
              <a:rPr lang="en-US"/>
              <a:t>at least 1 constraint from </a:t>
            </a:r>
            <a:r>
              <a:rPr lang="en-US" i="1"/>
              <a:t>K</a:t>
            </a:r>
            <a:r>
              <a:rPr lang="en-US"/>
              <a:t> is known (s= 0)</a:t>
            </a:r>
          </a:p>
          <a:p>
            <a:pPr lvl="1" eaLnBrk="1">
              <a:defRPr/>
            </a:pPr>
            <a:r>
              <a:rPr lang="en-US"/>
              <a:t>a sequence of n image homographies </a:t>
            </a:r>
            <a:r>
              <a:rPr lang="en-US" sz="1500" i="1"/>
              <a:t>H</a:t>
            </a:r>
            <a:r>
              <a:rPr lang="en-US" sz="1500" i="1" baseline="-25000"/>
              <a:t>0i</a:t>
            </a:r>
            <a:r>
              <a:rPr lang="en-US" sz="1500"/>
              <a:t> </a:t>
            </a:r>
            <a:r>
              <a:rPr lang="en-US"/>
              <a:t>exist</a:t>
            </a:r>
            <a:r>
              <a:rPr lang="en-US" i="1"/>
              <a:t> </a:t>
            </a:r>
          </a:p>
        </p:txBody>
      </p:sp>
      <p:graphicFrame>
        <p:nvGraphicFramePr>
          <p:cNvPr id="779268" name="Object 4"/>
          <p:cNvGraphicFramePr>
            <a:graphicFrameLocks noChangeAspect="1"/>
          </p:cNvGraphicFramePr>
          <p:nvPr/>
        </p:nvGraphicFramePr>
        <p:xfrm>
          <a:off x="459360" y="2690203"/>
          <a:ext cx="3922560" cy="465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" name="Equation" r:id="rId4" imgW="2032000" imgH="241300" progId="Equation.DSMT4">
                  <p:embed/>
                </p:oleObj>
              </mc:Choice>
              <mc:Fallback>
                <p:oleObj name="Equation" r:id="rId4" imgW="2032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60" y="2690203"/>
                        <a:ext cx="3922560" cy="465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269" name="Object 5"/>
          <p:cNvGraphicFramePr>
            <a:graphicFrameLocks noChangeAspect="1"/>
          </p:cNvGraphicFramePr>
          <p:nvPr/>
        </p:nvGraphicFramePr>
        <p:xfrm>
          <a:off x="4779361" y="2678681"/>
          <a:ext cx="3804480" cy="46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0" name="Equation" r:id="rId6" imgW="1968500" imgH="241300" progId="Equation.DSMT4">
                  <p:embed/>
                </p:oleObj>
              </mc:Choice>
              <mc:Fallback>
                <p:oleObj name="Equation" r:id="rId6" imgW="1968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361" y="2678681"/>
                        <a:ext cx="3804480" cy="466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270" name="Object 6"/>
          <p:cNvGraphicFramePr>
            <a:graphicFrameLocks noChangeAspect="1"/>
          </p:cNvGraphicFramePr>
          <p:nvPr/>
        </p:nvGraphicFramePr>
        <p:xfrm>
          <a:off x="492481" y="3284985"/>
          <a:ext cx="3448800" cy="49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1" name="Equation" r:id="rId8" imgW="1663700" imgH="241300" progId="Equation.DSMT4">
                  <p:embed/>
                </p:oleObj>
              </mc:Choice>
              <mc:Fallback>
                <p:oleObj name="Equation" r:id="rId8" imgW="1663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81" y="3284985"/>
                        <a:ext cx="3448800" cy="4997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271" name="Rectangle 7"/>
          <p:cNvSpPr>
            <a:spLocks noChangeArrowheads="1"/>
          </p:cNvSpPr>
          <p:nvPr/>
        </p:nvSpPr>
        <p:spPr bwMode="auto">
          <a:xfrm>
            <a:off x="279360" y="4851870"/>
            <a:ext cx="8559360" cy="113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0"/>
              <a:buChar char=""/>
              <a:defRPr/>
            </a:pPr>
            <a:r>
              <a:rPr lang="en-US">
                <a:cs typeface="+mn-cs"/>
              </a:rPr>
              <a:t>Solve for varying </a:t>
            </a:r>
            <a:r>
              <a:rPr lang="en-US" i="1">
                <a:cs typeface="+mn-cs"/>
              </a:rPr>
              <a:t>K</a:t>
            </a:r>
            <a:r>
              <a:rPr lang="en-US">
                <a:cs typeface="+mn-cs"/>
              </a:rPr>
              <a:t> (e.g. Zoom) from this equation, independent of </a:t>
            </a:r>
            <a:r>
              <a:rPr lang="en-US" i="1">
                <a:cs typeface="+mn-cs"/>
              </a:rPr>
              <a:t>R</a:t>
            </a:r>
            <a:r>
              <a:rPr lang="en-US">
                <a:cs typeface="+mn-cs"/>
              </a:rPr>
              <a:t> </a:t>
            </a: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0"/>
              <a:buChar char=""/>
              <a:defRPr/>
            </a:pPr>
            <a:r>
              <a:rPr lang="en-US">
                <a:cs typeface="+mn-cs"/>
              </a:rPr>
              <a:t>1 additional constraint needed (e.g. s=0) </a:t>
            </a:r>
          </a:p>
          <a:p>
            <a:pPr marL="391686" indent="-293764">
              <a:lnSpc>
                <a:spcPct val="97000"/>
              </a:lnSpc>
              <a:spcAft>
                <a:spcPts val="1293"/>
              </a:spcAft>
              <a:buFont typeface="Wingdings" charset="0"/>
              <a:buChar char=""/>
              <a:defRPr/>
            </a:pPr>
            <a:r>
              <a:rPr lang="en-US">
                <a:cs typeface="+mn-cs"/>
              </a:rPr>
              <a:t>different constraints on </a:t>
            </a:r>
            <a:r>
              <a:rPr lang="en-US" i="1">
                <a:cs typeface="+mn-cs"/>
              </a:rPr>
              <a:t>K</a:t>
            </a:r>
            <a:r>
              <a:rPr lang="en-US" i="1" baseline="-25000">
                <a:cs typeface="+mn-cs"/>
              </a:rPr>
              <a:t>i</a:t>
            </a:r>
            <a:r>
              <a:rPr lang="en-US">
                <a:cs typeface="+mn-cs"/>
              </a:rPr>
              <a:t> can be incorporated (Agapito et. al., 01)</a:t>
            </a:r>
          </a:p>
        </p:txBody>
      </p:sp>
      <p:graphicFrame>
        <p:nvGraphicFramePr>
          <p:cNvPr id="779272" name="Object 8"/>
          <p:cNvGraphicFramePr>
            <a:graphicFrameLocks noChangeAspect="1"/>
          </p:cNvGraphicFramePr>
          <p:nvPr/>
        </p:nvGraphicFramePr>
        <p:xfrm>
          <a:off x="439200" y="3894169"/>
          <a:ext cx="7989120" cy="7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Equation" r:id="rId10" imgW="4559300" imgH="431800" progId="Equation.3">
                  <p:embed/>
                </p:oleObj>
              </mc:Choice>
              <mc:Fallback>
                <p:oleObj name="Equation" r:id="rId10" imgW="4559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00" y="3894169"/>
                        <a:ext cx="7989120" cy="757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912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762000" y="1600200"/>
          <a:ext cx="13081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4" imgW="660240" imgH="228600" progId="Equation.3">
                  <p:embed/>
                </p:oleObj>
              </mc:Choice>
              <mc:Fallback>
                <p:oleObj name="Equation" r:id="rId4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13081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Camera </a:t>
            </a:r>
            <a:r>
              <a:rPr lang="en-US" sz="4400" dirty="0" smtClean="0"/>
              <a:t>estimation: </a:t>
            </a:r>
            <a:r>
              <a:rPr lang="en-US" sz="4400" dirty="0" smtClean="0"/>
              <a:t>Linear method</a:t>
            </a:r>
          </a:p>
        </p:txBody>
      </p:sp>
      <p:graphicFrame>
        <p:nvGraphicFramePr>
          <p:cNvPr id="509961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76600" y="1524000"/>
          <a:ext cx="1828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6" imgW="774360" imgH="228600" progId="Equation.3">
                  <p:embed/>
                </p:oleObj>
              </mc:Choice>
              <mc:Fallback>
                <p:oleObj name="Equation" r:id="rId6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0"/>
                        <a:ext cx="18288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63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975350" y="1066800"/>
          <a:ext cx="20955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Equation" r:id="rId8" imgW="1117440" imgH="736560" progId="Equation.3">
                  <p:embed/>
                </p:oleObj>
              </mc:Choice>
              <mc:Fallback>
                <p:oleObj name="Equation" r:id="rId8" imgW="1117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0" y="1066800"/>
                        <a:ext cx="20955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65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09800" y="2743200"/>
          <a:ext cx="51054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10" imgW="2108160" imgH="736560" progId="Equation.3">
                  <p:embed/>
                </p:oleObj>
              </mc:Choice>
              <mc:Fallback>
                <p:oleObj name="Equation" r:id="rId10" imgW="21081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5105400" cy="178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69" name="Text Box 17"/>
          <p:cNvSpPr txBox="1">
            <a:spLocks noChangeArrowheads="1"/>
          </p:cNvSpPr>
          <p:nvPr/>
        </p:nvSpPr>
        <p:spPr bwMode="auto">
          <a:xfrm>
            <a:off x="1871663" y="4800600"/>
            <a:ext cx="498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linearly independent equations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1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Camera </a:t>
            </a:r>
            <a:r>
              <a:rPr lang="en-US" sz="4400" dirty="0" smtClean="0"/>
              <a:t>estimation: </a:t>
            </a:r>
            <a:r>
              <a:rPr lang="en-US" sz="4400" dirty="0" smtClean="0"/>
              <a:t>Linear method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259080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n-US" sz="2400" smtClean="0"/>
              <a:t>P has 11 degrees of freedom (12 parameters, but scale is arbitrary)</a:t>
            </a:r>
          </a:p>
          <a:p>
            <a:pPr>
              <a:buFontTx/>
              <a:buChar char="•"/>
            </a:pPr>
            <a:r>
              <a:rPr lang="en-US" sz="2400" smtClean="0"/>
              <a:t>One 2D/3D correspondence gives us two linearly independent equations</a:t>
            </a:r>
          </a:p>
          <a:p>
            <a:pPr>
              <a:buFontTx/>
              <a:buChar char="•"/>
            </a:pPr>
            <a:r>
              <a:rPr lang="en-US" sz="2400" smtClean="0"/>
              <a:t>Homogeneous least squares</a:t>
            </a:r>
          </a:p>
          <a:p>
            <a:pPr>
              <a:buFontTx/>
              <a:buChar char="•"/>
            </a:pPr>
            <a:r>
              <a:rPr lang="en-US" sz="2400" smtClean="0"/>
              <a:t>6 correspondences needed for a minimal solution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6457950" y="2132013"/>
          <a:ext cx="1409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2132013"/>
                        <a:ext cx="14097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1358900" y="1057275"/>
          <a:ext cx="4367213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6" imgW="1803240" imgH="1168200" progId="Equation.3">
                  <p:embed/>
                </p:oleObj>
              </mc:Choice>
              <mc:Fallback>
                <p:oleObj name="Equation" r:id="rId6" imgW="18032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057275"/>
                        <a:ext cx="4367213" cy="282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7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Camera </a:t>
            </a:r>
            <a:r>
              <a:rPr lang="en-US" sz="4400" dirty="0" smtClean="0"/>
              <a:t>estimation: </a:t>
            </a:r>
            <a:r>
              <a:rPr lang="en-US" sz="4400" dirty="0" smtClean="0"/>
              <a:t>Linear method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2590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Note: for coplanar points that satisfy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X=0,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we will get degenerate solutions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,0,0), (0,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,0),</a:t>
            </a:r>
            <a:r>
              <a:rPr lang="en-US" smtClean="0">
                <a:cs typeface="Times New Roman" pitchFamily="18" charset="0"/>
              </a:rPr>
              <a:t> or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(0,0,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l-GR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6477000" y="2132013"/>
          <a:ext cx="13716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4" imgW="457200" imgH="203040" progId="Equation.3">
                  <p:embed/>
                </p:oleObj>
              </mc:Choice>
              <mc:Fallback>
                <p:oleObj name="Equation" r:id="rId4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32013"/>
                        <a:ext cx="13716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1358900" y="1057275"/>
          <a:ext cx="4367213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6" imgW="1803240" imgH="1168200" progId="Equation.3">
                  <p:embed/>
                </p:oleObj>
              </mc:Choice>
              <mc:Fallback>
                <p:oleObj name="Equation" r:id="rId6" imgW="18032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057275"/>
                        <a:ext cx="4367213" cy="282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1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D65807CD-7C25-D249-875E-F3FB783BB05E}" type="slidenum">
              <a:rPr lang="en-US" sz="1200">
                <a:solidFill>
                  <a:schemeClr val="tx1"/>
                </a:solidFill>
                <a:latin typeface="Verdana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Vocabulary Tree?</a:t>
            </a:r>
          </a:p>
        </p:txBody>
      </p:sp>
      <p:sp>
        <p:nvSpPr>
          <p:cNvPr id="27656" name="Oval 4"/>
          <p:cNvSpPr>
            <a:spLocks noChangeArrowheads="1"/>
          </p:cNvSpPr>
          <p:nvPr/>
        </p:nvSpPr>
        <p:spPr bwMode="auto">
          <a:xfrm>
            <a:off x="1371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5"/>
          <p:cNvSpPr>
            <a:spLocks noChangeArrowheads="1"/>
          </p:cNvSpPr>
          <p:nvPr/>
        </p:nvSpPr>
        <p:spPr bwMode="auto">
          <a:xfrm>
            <a:off x="1447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6"/>
          <p:cNvSpPr>
            <a:spLocks noChangeArrowheads="1"/>
          </p:cNvSpPr>
          <p:nvPr/>
        </p:nvSpPr>
        <p:spPr bwMode="auto">
          <a:xfrm>
            <a:off x="20574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7"/>
          <p:cNvSpPr>
            <a:spLocks noChangeArrowheads="1"/>
          </p:cNvSpPr>
          <p:nvPr/>
        </p:nvSpPr>
        <p:spPr bwMode="auto">
          <a:xfrm>
            <a:off x="2057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8"/>
          <p:cNvSpPr>
            <a:spLocks noChangeArrowheads="1"/>
          </p:cNvSpPr>
          <p:nvPr/>
        </p:nvSpPr>
        <p:spPr bwMode="auto">
          <a:xfrm>
            <a:off x="3048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9"/>
          <p:cNvSpPr>
            <a:spLocks noChangeArrowheads="1"/>
          </p:cNvSpPr>
          <p:nvPr/>
        </p:nvSpPr>
        <p:spPr bwMode="auto">
          <a:xfrm>
            <a:off x="3581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0"/>
          <p:cNvSpPr>
            <a:spLocks noChangeArrowheads="1"/>
          </p:cNvSpPr>
          <p:nvPr/>
        </p:nvSpPr>
        <p:spPr bwMode="auto">
          <a:xfrm>
            <a:off x="40386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1"/>
          <p:cNvSpPr>
            <a:spLocks noChangeArrowheads="1"/>
          </p:cNvSpPr>
          <p:nvPr/>
        </p:nvSpPr>
        <p:spPr bwMode="auto">
          <a:xfrm>
            <a:off x="3505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"/>
          <p:cNvSpPr>
            <a:spLocks noChangeArrowheads="1"/>
          </p:cNvSpPr>
          <p:nvPr/>
        </p:nvSpPr>
        <p:spPr bwMode="auto">
          <a:xfrm>
            <a:off x="281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3"/>
          <p:cNvSpPr>
            <a:spLocks noChangeArrowheads="1"/>
          </p:cNvSpPr>
          <p:nvPr/>
        </p:nvSpPr>
        <p:spPr bwMode="auto">
          <a:xfrm>
            <a:off x="4572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4"/>
          <p:cNvSpPr>
            <a:spLocks noChangeArrowheads="1"/>
          </p:cNvSpPr>
          <p:nvPr/>
        </p:nvSpPr>
        <p:spPr bwMode="auto">
          <a:xfrm>
            <a:off x="5105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5"/>
          <p:cNvSpPr>
            <a:spLocks noChangeArrowheads="1"/>
          </p:cNvSpPr>
          <p:nvPr/>
        </p:nvSpPr>
        <p:spPr bwMode="auto">
          <a:xfrm>
            <a:off x="4572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6"/>
          <p:cNvSpPr>
            <a:spLocks noChangeArrowheads="1"/>
          </p:cNvSpPr>
          <p:nvPr/>
        </p:nvSpPr>
        <p:spPr bwMode="auto">
          <a:xfrm>
            <a:off x="4038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8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9"/>
          <p:cNvSpPr>
            <a:spLocks noChangeArrowheads="1"/>
          </p:cNvSpPr>
          <p:nvPr/>
        </p:nvSpPr>
        <p:spPr bwMode="auto">
          <a:xfrm>
            <a:off x="24384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20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21"/>
          <p:cNvSpPr>
            <a:spLocks noChangeArrowheads="1"/>
          </p:cNvSpPr>
          <p:nvPr/>
        </p:nvSpPr>
        <p:spPr bwMode="auto">
          <a:xfrm>
            <a:off x="1790700" y="3670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Oval 60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Oval 61"/>
          <p:cNvSpPr>
            <a:spLocks noChangeArrowheads="1"/>
          </p:cNvSpPr>
          <p:nvPr/>
        </p:nvSpPr>
        <p:spPr bwMode="auto">
          <a:xfrm>
            <a:off x="21336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Text Box 94"/>
          <p:cNvSpPr txBox="1">
            <a:spLocks noChangeArrowheads="1"/>
          </p:cNvSpPr>
          <p:nvPr/>
        </p:nvSpPr>
        <p:spPr bwMode="auto">
          <a:xfrm>
            <a:off x="5943600" y="15240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latin typeface="Verdana" charset="0"/>
              </a:rPr>
              <a:t>Nister and Stewenius CVPR 2006</a:t>
            </a:r>
          </a:p>
        </p:txBody>
      </p:sp>
      <p:sp>
        <p:nvSpPr>
          <p:cNvPr id="27696" name="Oval 12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0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Camera </a:t>
            </a:r>
            <a:r>
              <a:rPr lang="en-US" sz="4400" dirty="0" smtClean="0"/>
              <a:t>estimation: </a:t>
            </a:r>
            <a:r>
              <a:rPr lang="en-US" sz="4400" dirty="0" smtClean="0"/>
              <a:t>Linear method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Advantages: easy to formulate and solve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Doesn’t directly tell you camera parameters</a:t>
            </a:r>
          </a:p>
          <a:p>
            <a:pPr lvl="1"/>
            <a:r>
              <a:rPr lang="en-US" dirty="0" smtClean="0"/>
              <a:t>Doesn’t model radial distortion</a:t>
            </a:r>
          </a:p>
          <a:p>
            <a:pPr lvl="1"/>
            <a:r>
              <a:rPr lang="en-US" dirty="0" smtClean="0"/>
              <a:t>Can’t impose constraints, such as known focal length and </a:t>
            </a:r>
            <a:r>
              <a:rPr lang="en-US" dirty="0" err="1" smtClean="0"/>
              <a:t>orthogonality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Non-linear methods are preferred</a:t>
            </a:r>
          </a:p>
          <a:p>
            <a:pPr lvl="1"/>
            <a:r>
              <a:rPr lang="en-US" dirty="0" smtClean="0"/>
              <a:t>Define error as difference between projected points and measured points</a:t>
            </a:r>
          </a:p>
          <a:p>
            <a:pPr lvl="1"/>
            <a:r>
              <a:rPr lang="en-US" dirty="0" smtClean="0"/>
              <a:t>Minimize error using Newton’s method or other non-linear optimization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400800"/>
            <a:ext cx="289950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Source: D. </a:t>
            </a:r>
            <a:r>
              <a:rPr lang="en-US" dirty="0" err="1" smtClean="0"/>
              <a:t>Hoiem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0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Given projections of a 3D point in two or more images (with known camera matrices), find the coordinates of the point</a:t>
            </a:r>
          </a:p>
        </p:txBody>
      </p:sp>
      <p:grpSp>
        <p:nvGrpSpPr>
          <p:cNvPr id="27652" name="Group 23"/>
          <p:cNvGrpSpPr>
            <a:grpSpLocks/>
          </p:cNvGrpSpPr>
          <p:nvPr/>
        </p:nvGrpSpPr>
        <p:grpSpPr bwMode="auto">
          <a:xfrm>
            <a:off x="1516063" y="2667000"/>
            <a:ext cx="6180137" cy="3783013"/>
            <a:chOff x="576" y="1152"/>
            <a:chExt cx="4623" cy="2923"/>
          </a:xfrm>
        </p:grpSpPr>
        <p:sp>
          <p:nvSpPr>
            <p:cNvPr id="27654" name="AutoShape 5"/>
            <p:cNvSpPr>
              <a:spLocks noChangeArrowheads="1"/>
            </p:cNvSpPr>
            <p:nvPr/>
          </p:nvSpPr>
          <p:spPr bwMode="auto">
            <a:xfrm rot="5400000">
              <a:off x="672" y="1872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AutoShape 6"/>
            <p:cNvSpPr>
              <a:spLocks noChangeArrowheads="1"/>
            </p:cNvSpPr>
            <p:nvPr/>
          </p:nvSpPr>
          <p:spPr bwMode="auto">
            <a:xfrm rot="16200000" flipH="1">
              <a:off x="3504" y="1824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2208" y="1200"/>
              <a:ext cx="129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13"/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4"/>
            <p:cNvSpPr>
              <a:spLocks/>
            </p:cNvSpPr>
            <p:nvPr/>
          </p:nvSpPr>
          <p:spPr bwMode="auto">
            <a:xfrm>
              <a:off x="2045" y="1632"/>
              <a:ext cx="547" cy="566"/>
            </a:xfrm>
            <a:custGeom>
              <a:avLst/>
              <a:gdLst>
                <a:gd name="T0" fmla="*/ 0 w 547"/>
                <a:gd name="T1" fmla="*/ 566 h 566"/>
                <a:gd name="T2" fmla="*/ 547 w 547"/>
                <a:gd name="T3" fmla="*/ 0 h 566"/>
                <a:gd name="T4" fmla="*/ 0 60000 65536"/>
                <a:gd name="T5" fmla="*/ 0 60000 65536"/>
                <a:gd name="T6" fmla="*/ 0 w 547"/>
                <a:gd name="T7" fmla="*/ 0 h 566"/>
                <a:gd name="T8" fmla="*/ 547 w 547"/>
                <a:gd name="T9" fmla="*/ 566 h 5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7" h="566">
                  <a:moveTo>
                    <a:pt x="0" y="566"/>
                  </a:moveTo>
                  <a:lnTo>
                    <a:pt x="54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5"/>
            <p:cNvSpPr>
              <a:spLocks noChangeShapeType="1"/>
            </p:cNvSpPr>
            <p:nvPr/>
          </p:nvSpPr>
          <p:spPr bwMode="auto">
            <a:xfrm flipV="1">
              <a:off x="2688" y="115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6"/>
            <p:cNvSpPr>
              <a:spLocks noChangeShapeType="1"/>
            </p:cNvSpPr>
            <p:nvPr/>
          </p:nvSpPr>
          <p:spPr bwMode="auto">
            <a:xfrm>
              <a:off x="4032" y="2784"/>
              <a:ext cx="100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Oval 9"/>
            <p:cNvSpPr>
              <a:spLocks noChangeArrowheads="1"/>
            </p:cNvSpPr>
            <p:nvPr/>
          </p:nvSpPr>
          <p:spPr bwMode="auto">
            <a:xfrm>
              <a:off x="1536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Oval 10"/>
            <p:cNvSpPr>
              <a:spLocks noChangeArrowheads="1"/>
            </p:cNvSpPr>
            <p:nvPr/>
          </p:nvSpPr>
          <p:spPr bwMode="auto">
            <a:xfrm>
              <a:off x="57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Oval 11"/>
            <p:cNvSpPr>
              <a:spLocks noChangeArrowheads="1"/>
            </p:cNvSpPr>
            <p:nvPr/>
          </p:nvSpPr>
          <p:spPr bwMode="auto">
            <a:xfrm>
              <a:off x="4992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3984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Text Box 18"/>
            <p:cNvSpPr txBox="1">
              <a:spLocks noChangeArrowheads="1"/>
            </p:cNvSpPr>
            <p:nvPr/>
          </p:nvSpPr>
          <p:spPr bwMode="auto">
            <a:xfrm>
              <a:off x="662" y="3722"/>
              <a:ext cx="39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O</a:t>
              </a:r>
              <a:r>
                <a:rPr lang="en-US" baseline="-25000"/>
                <a:t>1</a:t>
              </a:r>
            </a:p>
          </p:txBody>
        </p:sp>
        <p:sp>
          <p:nvSpPr>
            <p:cNvPr id="27666" name="Text Box 19"/>
            <p:cNvSpPr txBox="1">
              <a:spLocks noChangeArrowheads="1"/>
            </p:cNvSpPr>
            <p:nvPr/>
          </p:nvSpPr>
          <p:spPr bwMode="auto">
            <a:xfrm>
              <a:off x="4800" y="3696"/>
              <a:ext cx="39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O</a:t>
              </a:r>
              <a:r>
                <a:rPr lang="en-US" baseline="-25000"/>
                <a:t>2</a:t>
              </a:r>
            </a:p>
          </p:txBody>
        </p:sp>
        <p:sp>
          <p:nvSpPr>
            <p:cNvPr id="27667" name="Text Box 20"/>
            <p:cNvSpPr txBox="1">
              <a:spLocks noChangeArrowheads="1"/>
            </p:cNvSpPr>
            <p:nvPr/>
          </p:nvSpPr>
          <p:spPr bwMode="auto">
            <a:xfrm>
              <a:off x="1526" y="2714"/>
              <a:ext cx="33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1</a:t>
              </a:r>
            </a:p>
          </p:txBody>
        </p:sp>
        <p:sp>
          <p:nvSpPr>
            <p:cNvPr id="27668" name="Text Box 21"/>
            <p:cNvSpPr txBox="1">
              <a:spLocks noChangeArrowheads="1"/>
            </p:cNvSpPr>
            <p:nvPr/>
          </p:nvSpPr>
          <p:spPr bwMode="auto">
            <a:xfrm>
              <a:off x="4080" y="2592"/>
              <a:ext cx="33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2</a:t>
              </a:r>
            </a:p>
          </p:txBody>
        </p:sp>
        <p:sp>
          <p:nvSpPr>
            <p:cNvPr id="27669" name="Text Box 22"/>
            <p:cNvSpPr txBox="1">
              <a:spLocks noChangeArrowheads="1"/>
            </p:cNvSpPr>
            <p:nvPr/>
          </p:nvSpPr>
          <p:spPr bwMode="auto">
            <a:xfrm>
              <a:off x="2790" y="1392"/>
              <a:ext cx="41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X?</a:t>
              </a:r>
              <a:endParaRPr lang="en-US" baseline="-25000"/>
            </a:p>
          </p:txBody>
        </p:sp>
      </p:grpSp>
      <p:sp>
        <p:nvSpPr>
          <p:cNvPr id="27653" name="Oval 24"/>
          <p:cNvSpPr>
            <a:spLocks noChangeArrowheads="1"/>
          </p:cNvSpPr>
          <p:nvPr/>
        </p:nvSpPr>
        <p:spPr bwMode="auto">
          <a:xfrm>
            <a:off x="4038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4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We want to intersect the two visual rays corresponding to x</a:t>
            </a:r>
            <a:r>
              <a:rPr lang="en-US" baseline="-25000" smtClean="0"/>
              <a:t>1</a:t>
            </a:r>
            <a:r>
              <a:rPr lang="en-US" smtClean="0"/>
              <a:t> and x</a:t>
            </a:r>
            <a:r>
              <a:rPr lang="en-US" baseline="-25000" smtClean="0"/>
              <a:t>2</a:t>
            </a:r>
            <a:r>
              <a:rPr lang="en-US" smtClean="0"/>
              <a:t>, but because of noise and numerical errors, they don’t meet exactly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516063" y="2667000"/>
            <a:ext cx="6180137" cy="3783013"/>
            <a:chOff x="576" y="1152"/>
            <a:chExt cx="4623" cy="2923"/>
          </a:xfrm>
        </p:grpSpPr>
        <p:sp>
          <p:nvSpPr>
            <p:cNvPr id="28680" name="AutoShape 5"/>
            <p:cNvSpPr>
              <a:spLocks noChangeArrowheads="1"/>
            </p:cNvSpPr>
            <p:nvPr/>
          </p:nvSpPr>
          <p:spPr bwMode="auto">
            <a:xfrm rot="5400000">
              <a:off x="672" y="1872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AutoShape 6"/>
            <p:cNvSpPr>
              <a:spLocks noChangeArrowheads="1"/>
            </p:cNvSpPr>
            <p:nvPr/>
          </p:nvSpPr>
          <p:spPr bwMode="auto">
            <a:xfrm rot="16200000" flipH="1">
              <a:off x="3504" y="1824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2208" y="1200"/>
              <a:ext cx="129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9"/>
            <p:cNvSpPr>
              <a:spLocks/>
            </p:cNvSpPr>
            <p:nvPr/>
          </p:nvSpPr>
          <p:spPr bwMode="auto">
            <a:xfrm>
              <a:off x="2045" y="1632"/>
              <a:ext cx="547" cy="566"/>
            </a:xfrm>
            <a:custGeom>
              <a:avLst/>
              <a:gdLst>
                <a:gd name="T0" fmla="*/ 0 w 547"/>
                <a:gd name="T1" fmla="*/ 566 h 566"/>
                <a:gd name="T2" fmla="*/ 547 w 547"/>
                <a:gd name="T3" fmla="*/ 0 h 566"/>
                <a:gd name="T4" fmla="*/ 0 60000 65536"/>
                <a:gd name="T5" fmla="*/ 0 60000 65536"/>
                <a:gd name="T6" fmla="*/ 0 w 547"/>
                <a:gd name="T7" fmla="*/ 0 h 566"/>
                <a:gd name="T8" fmla="*/ 547 w 547"/>
                <a:gd name="T9" fmla="*/ 566 h 5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7" h="566">
                  <a:moveTo>
                    <a:pt x="0" y="566"/>
                  </a:moveTo>
                  <a:lnTo>
                    <a:pt x="54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2688" y="115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>
              <a:off x="4032" y="2784"/>
              <a:ext cx="100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Oval 12"/>
            <p:cNvSpPr>
              <a:spLocks noChangeArrowheads="1"/>
            </p:cNvSpPr>
            <p:nvPr/>
          </p:nvSpPr>
          <p:spPr bwMode="auto">
            <a:xfrm>
              <a:off x="1536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Oval 13"/>
            <p:cNvSpPr>
              <a:spLocks noChangeArrowheads="1"/>
            </p:cNvSpPr>
            <p:nvPr/>
          </p:nvSpPr>
          <p:spPr bwMode="auto">
            <a:xfrm>
              <a:off x="57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Oval 14"/>
            <p:cNvSpPr>
              <a:spLocks noChangeArrowheads="1"/>
            </p:cNvSpPr>
            <p:nvPr/>
          </p:nvSpPr>
          <p:spPr bwMode="auto">
            <a:xfrm>
              <a:off x="4992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15"/>
            <p:cNvSpPr>
              <a:spLocks noChangeArrowheads="1"/>
            </p:cNvSpPr>
            <p:nvPr/>
          </p:nvSpPr>
          <p:spPr bwMode="auto">
            <a:xfrm>
              <a:off x="3984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Text Box 16"/>
            <p:cNvSpPr txBox="1">
              <a:spLocks noChangeArrowheads="1"/>
            </p:cNvSpPr>
            <p:nvPr/>
          </p:nvSpPr>
          <p:spPr bwMode="auto">
            <a:xfrm>
              <a:off x="662" y="3722"/>
              <a:ext cx="39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O</a:t>
              </a:r>
              <a:r>
                <a:rPr lang="en-US" baseline="-25000"/>
                <a:t>1</a:t>
              </a:r>
            </a:p>
          </p:txBody>
        </p:sp>
        <p:sp>
          <p:nvSpPr>
            <p:cNvPr id="28692" name="Text Box 17"/>
            <p:cNvSpPr txBox="1">
              <a:spLocks noChangeArrowheads="1"/>
            </p:cNvSpPr>
            <p:nvPr/>
          </p:nvSpPr>
          <p:spPr bwMode="auto">
            <a:xfrm>
              <a:off x="4800" y="3696"/>
              <a:ext cx="39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O</a:t>
              </a:r>
              <a:r>
                <a:rPr lang="en-US" baseline="-25000"/>
                <a:t>2</a:t>
              </a:r>
            </a:p>
          </p:txBody>
        </p:sp>
        <p:sp>
          <p:nvSpPr>
            <p:cNvPr id="28693" name="Text Box 18"/>
            <p:cNvSpPr txBox="1">
              <a:spLocks noChangeArrowheads="1"/>
            </p:cNvSpPr>
            <p:nvPr/>
          </p:nvSpPr>
          <p:spPr bwMode="auto">
            <a:xfrm>
              <a:off x="1526" y="2714"/>
              <a:ext cx="33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1</a:t>
              </a:r>
            </a:p>
          </p:txBody>
        </p:sp>
        <p:sp>
          <p:nvSpPr>
            <p:cNvPr id="28694" name="Text Box 19"/>
            <p:cNvSpPr txBox="1">
              <a:spLocks noChangeArrowheads="1"/>
            </p:cNvSpPr>
            <p:nvPr/>
          </p:nvSpPr>
          <p:spPr bwMode="auto">
            <a:xfrm>
              <a:off x="4080" y="2592"/>
              <a:ext cx="33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2</a:t>
              </a:r>
            </a:p>
          </p:txBody>
        </p:sp>
        <p:sp>
          <p:nvSpPr>
            <p:cNvPr id="28695" name="Text Box 20"/>
            <p:cNvSpPr txBox="1">
              <a:spLocks noChangeArrowheads="1"/>
            </p:cNvSpPr>
            <p:nvPr/>
          </p:nvSpPr>
          <p:spPr bwMode="auto">
            <a:xfrm>
              <a:off x="2790" y="1392"/>
              <a:ext cx="41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X?</a:t>
              </a:r>
              <a:endParaRPr lang="en-US" baseline="-25000"/>
            </a:p>
          </p:txBody>
        </p:sp>
      </p:grpSp>
      <p:sp>
        <p:nvSpPr>
          <p:cNvPr id="28677" name="Oval 21"/>
          <p:cNvSpPr>
            <a:spLocks noChangeArrowheads="1"/>
          </p:cNvSpPr>
          <p:nvPr/>
        </p:nvSpPr>
        <p:spPr bwMode="auto">
          <a:xfrm>
            <a:off x="4038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22"/>
          <p:cNvSpPr txBox="1">
            <a:spLocks noChangeArrowheads="1"/>
          </p:cNvSpPr>
          <p:nvPr/>
        </p:nvSpPr>
        <p:spPr bwMode="auto">
          <a:xfrm>
            <a:off x="4892675" y="251460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baseline="-25000"/>
              <a:t>1</a:t>
            </a:r>
          </a:p>
        </p:txBody>
      </p:sp>
      <p:sp>
        <p:nvSpPr>
          <p:cNvPr id="28679" name="Text Box 23"/>
          <p:cNvSpPr txBox="1">
            <a:spLocks noChangeArrowheads="1"/>
          </p:cNvSpPr>
          <p:nvPr/>
        </p:nvSpPr>
        <p:spPr bwMode="auto">
          <a:xfrm>
            <a:off x="3200400" y="259080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baseline="-2500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3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538"/>
            <a:ext cx="9144000" cy="846667"/>
          </a:xfrm>
        </p:spPr>
        <p:txBody>
          <a:bodyPr/>
          <a:lstStyle/>
          <a:p>
            <a:r>
              <a:rPr lang="en-US" sz="4400" dirty="0" smtClean="0"/>
              <a:t>Triangulation: Geometric approach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Find shortest segment connecting the two viewing rays and let X be the midpoint of that segment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 rot="5400000">
            <a:off x="1677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 rot="16200000" flipH="1">
            <a:off x="5463382" y="3504406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3429000" y="2514600"/>
            <a:ext cx="2001838" cy="164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1579563" y="4654550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Freeform 9"/>
          <p:cNvSpPr>
            <a:spLocks/>
          </p:cNvSpPr>
          <p:nvPr/>
        </p:nvSpPr>
        <p:spPr bwMode="auto">
          <a:xfrm>
            <a:off x="3479800" y="3287713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4340225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6135688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2798763" y="4592638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1516063" y="5897563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4"/>
          <p:cNvSpPr>
            <a:spLocks noChangeArrowheads="1"/>
          </p:cNvSpPr>
          <p:nvPr/>
        </p:nvSpPr>
        <p:spPr bwMode="auto">
          <a:xfrm>
            <a:off x="7419975" y="5835650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5"/>
          <p:cNvSpPr>
            <a:spLocks noChangeArrowheads="1"/>
          </p:cNvSpPr>
          <p:nvPr/>
        </p:nvSpPr>
        <p:spPr bwMode="auto">
          <a:xfrm>
            <a:off x="6072188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1630363" y="59928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O</a:t>
            </a:r>
            <a:r>
              <a:rPr lang="en-US" baseline="-25000"/>
              <a:t>1</a:t>
            </a: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7162800" y="595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O</a:t>
            </a:r>
            <a:r>
              <a:rPr lang="en-US" baseline="-25000"/>
              <a:t>2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2786063" y="4687888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baseline="-25000"/>
              <a:t>1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6200775" y="4530725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baseline="-25000"/>
              <a:t>2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3484563" y="3048000"/>
            <a:ext cx="70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X</a:t>
            </a:r>
            <a:endParaRPr lang="en-US" baseline="-25000"/>
          </a:p>
        </p:txBody>
      </p:sp>
      <p:sp>
        <p:nvSpPr>
          <p:cNvPr id="29716" name="Freeform 22"/>
          <p:cNvSpPr>
            <a:spLocks/>
          </p:cNvSpPr>
          <p:nvPr/>
        </p:nvSpPr>
        <p:spPr bwMode="auto">
          <a:xfrm>
            <a:off x="3962400" y="2946400"/>
            <a:ext cx="1588" cy="596900"/>
          </a:xfrm>
          <a:custGeom>
            <a:avLst/>
            <a:gdLst>
              <a:gd name="T0" fmla="*/ 0 w 1"/>
              <a:gd name="T1" fmla="*/ 0 h 376"/>
              <a:gd name="T2" fmla="*/ 0 w 1"/>
              <a:gd name="T3" fmla="*/ 2147483647 h 376"/>
              <a:gd name="T4" fmla="*/ 0 60000 65536"/>
              <a:gd name="T5" fmla="*/ 0 60000 65536"/>
              <a:gd name="T6" fmla="*/ 0 w 1"/>
              <a:gd name="T7" fmla="*/ 0 h 376"/>
              <a:gd name="T8" fmla="*/ 1 w 1"/>
              <a:gd name="T9" fmla="*/ 376 h 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6">
                <a:moveTo>
                  <a:pt x="0" y="0"/>
                </a:moveTo>
                <a:lnTo>
                  <a:pt x="0" y="3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Oval 23"/>
          <p:cNvSpPr>
            <a:spLocks noChangeArrowheads="1"/>
          </p:cNvSpPr>
          <p:nvPr/>
        </p:nvSpPr>
        <p:spPr bwMode="auto">
          <a:xfrm>
            <a:off x="3886200" y="3200400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Freeform 24"/>
          <p:cNvSpPr>
            <a:spLocks/>
          </p:cNvSpPr>
          <p:nvPr/>
        </p:nvSpPr>
        <p:spPr bwMode="auto">
          <a:xfrm>
            <a:off x="3886200" y="2895600"/>
            <a:ext cx="76200" cy="228600"/>
          </a:xfrm>
          <a:custGeom>
            <a:avLst/>
            <a:gdLst>
              <a:gd name="T0" fmla="*/ 0 w 48"/>
              <a:gd name="T1" fmla="*/ 0 h 144"/>
              <a:gd name="T2" fmla="*/ 0 w 48"/>
              <a:gd name="T3" fmla="*/ 2147483647 h 144"/>
              <a:gd name="T4" fmla="*/ 2147483647 w 48"/>
              <a:gd name="T5" fmla="*/ 2147483647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0" y="0"/>
                </a:moveTo>
                <a:lnTo>
                  <a:pt x="0" y="96"/>
                </a:lnTo>
                <a:lnTo>
                  <a:pt x="48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Freeform 25"/>
          <p:cNvSpPr>
            <a:spLocks/>
          </p:cNvSpPr>
          <p:nvPr/>
        </p:nvSpPr>
        <p:spPr bwMode="auto">
          <a:xfrm>
            <a:off x="3886200" y="3429000"/>
            <a:ext cx="76200" cy="184150"/>
          </a:xfrm>
          <a:custGeom>
            <a:avLst/>
            <a:gdLst>
              <a:gd name="T0" fmla="*/ 2147483647 w 48"/>
              <a:gd name="T1" fmla="*/ 0 h 116"/>
              <a:gd name="T2" fmla="*/ 0 w 48"/>
              <a:gd name="T3" fmla="*/ 2147483647 h 116"/>
              <a:gd name="T4" fmla="*/ 0 w 48"/>
              <a:gd name="T5" fmla="*/ 2147483647 h 116"/>
              <a:gd name="T6" fmla="*/ 0 60000 65536"/>
              <a:gd name="T7" fmla="*/ 0 60000 65536"/>
              <a:gd name="T8" fmla="*/ 0 60000 65536"/>
              <a:gd name="T9" fmla="*/ 0 w 48"/>
              <a:gd name="T10" fmla="*/ 0 h 116"/>
              <a:gd name="T11" fmla="*/ 48 w 48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16">
                <a:moveTo>
                  <a:pt x="48" y="0"/>
                </a:moveTo>
                <a:lnTo>
                  <a:pt x="0" y="48"/>
                </a:lnTo>
                <a:lnTo>
                  <a:pt x="0" y="1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5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 smtClean="0"/>
              <a:t>Triangulation: Linear approach</a:t>
            </a:r>
          </a:p>
        </p:txBody>
      </p:sp>
      <p:graphicFrame>
        <p:nvGraphicFramePr>
          <p:cNvPr id="60006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47800" y="3511550"/>
          <a:ext cx="58674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Equation" r:id="rId4" imgW="2374560" imgH="736560" progId="Equation.3">
                  <p:embed/>
                </p:oleObj>
              </mc:Choice>
              <mc:Fallback>
                <p:oleObj name="Equation" r:id="rId4" imgW="23745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11550"/>
                        <a:ext cx="5867400" cy="182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1201738"/>
          <a:ext cx="18034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Equation" r:id="rId6" imgW="736560" imgH="457200" progId="Equation.3">
                  <p:embed/>
                </p:oleObj>
              </mc:Choice>
              <mc:Fallback>
                <p:oleObj name="Equation" r:id="rId6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01738"/>
                        <a:ext cx="1803400" cy="111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7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0" y="1160463"/>
          <a:ext cx="20701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3" name="Equation" r:id="rId8" imgW="787320" imgH="457200" progId="Equation.3">
                  <p:embed/>
                </p:oleObj>
              </mc:Choice>
              <mc:Fallback>
                <p:oleObj name="Equation" r:id="rId8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60463"/>
                        <a:ext cx="20701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74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576888" y="1143000"/>
          <a:ext cx="203993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Equation" r:id="rId10" imgW="799920" imgH="457200" progId="Equation.3">
                  <p:embed/>
                </p:oleObj>
              </mc:Choice>
              <mc:Fallback>
                <p:oleObj name="Equation" r:id="rId10" imgW="79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1143000"/>
                        <a:ext cx="2039937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76" name="Text Box 12"/>
          <p:cNvSpPr txBox="1">
            <a:spLocks noChangeArrowheads="1"/>
          </p:cNvSpPr>
          <p:nvPr/>
        </p:nvSpPr>
        <p:spPr bwMode="auto">
          <a:xfrm>
            <a:off x="974725" y="2935288"/>
            <a:ext cx="533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Cross product as matrix multiplication: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4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 smtClean="0"/>
              <a:t>Triangulation: Linear approach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1201738"/>
          <a:ext cx="18034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4" imgW="736560" imgH="457200" progId="Equation.3">
                  <p:embed/>
                </p:oleObj>
              </mc:Choice>
              <mc:Fallback>
                <p:oleObj name="Equation" r:id="rId4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01738"/>
                        <a:ext cx="1803400" cy="111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0" y="1160463"/>
          <a:ext cx="20701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6" imgW="787320" imgH="457200" progId="Equation.3">
                  <p:embed/>
                </p:oleObj>
              </mc:Choice>
              <mc:Fallback>
                <p:oleObj name="Equation" r:id="rId6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60463"/>
                        <a:ext cx="20701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576888" y="1143000"/>
          <a:ext cx="203993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8" imgW="799920" imgH="457200" progId="Equation.3">
                  <p:embed/>
                </p:oleObj>
              </mc:Choice>
              <mc:Fallback>
                <p:oleObj name="Equation" r:id="rId8" imgW="79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1143000"/>
                        <a:ext cx="2039937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501775" y="3063875"/>
            <a:ext cx="6270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independent equations each in terms of </a:t>
            </a:r>
            <a:br>
              <a:rPr lang="en-US"/>
            </a:br>
            <a:r>
              <a:rPr lang="en-US"/>
              <a:t>three unknown entries of X</a:t>
            </a: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6400800" y="2362200"/>
            <a:ext cx="533400" cy="609600"/>
          </a:xfrm>
          <a:prstGeom prst="up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3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Triangulation: Nonlinear approach</a:t>
            </a:r>
          </a:p>
        </p:txBody>
      </p:sp>
      <p:sp>
        <p:nvSpPr>
          <p:cNvPr id="14340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Find X that minimizes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>
            <a:off x="1677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16200000" flipH="1">
            <a:off x="5463382" y="3504406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697288" y="2728913"/>
            <a:ext cx="173355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1579563" y="4654550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3479800" y="3287713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4340225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135688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798763" y="4592638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1516063" y="5897563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7419975" y="5835650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6072188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630363" y="59928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O</a:t>
            </a:r>
            <a:r>
              <a:rPr lang="en-US" baseline="-25000"/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162800" y="595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O</a:t>
            </a:r>
            <a:r>
              <a:rPr lang="en-US" baseline="-25000"/>
              <a:t>2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786063" y="4687888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baseline="-25000"/>
              <a:t>1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200775" y="4530725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baseline="-25000"/>
              <a:t>2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255963" y="2819400"/>
            <a:ext cx="78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X?</a:t>
            </a:r>
            <a:endParaRPr lang="en-US" baseline="-25000"/>
          </a:p>
        </p:txBody>
      </p:sp>
      <p:sp>
        <p:nvSpPr>
          <p:cNvPr id="14357" name="Line 23"/>
          <p:cNvSpPr>
            <a:spLocks noChangeShapeType="1"/>
          </p:cNvSpPr>
          <p:nvPr/>
        </p:nvSpPr>
        <p:spPr bwMode="auto">
          <a:xfrm flipV="1">
            <a:off x="1600200" y="3352800"/>
            <a:ext cx="19812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>
            <a:off x="3581400" y="3352800"/>
            <a:ext cx="388620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Oval 25"/>
          <p:cNvSpPr>
            <a:spLocks noChangeArrowheads="1"/>
          </p:cNvSpPr>
          <p:nvPr/>
        </p:nvSpPr>
        <p:spPr bwMode="auto">
          <a:xfrm>
            <a:off x="2667000" y="4419600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26"/>
          <p:cNvSpPr>
            <a:spLocks noChangeArrowheads="1"/>
          </p:cNvSpPr>
          <p:nvPr/>
        </p:nvSpPr>
        <p:spPr bwMode="auto">
          <a:xfrm>
            <a:off x="5943600" y="4876800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7"/>
          <p:cNvSpPr>
            <a:spLocks noChangeArrowheads="1"/>
          </p:cNvSpPr>
          <p:nvPr/>
        </p:nvSpPr>
        <p:spPr bwMode="auto">
          <a:xfrm>
            <a:off x="3505200" y="3276600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28"/>
          <p:cNvSpPr txBox="1">
            <a:spLocks noChangeArrowheads="1"/>
          </p:cNvSpPr>
          <p:nvPr/>
        </p:nvSpPr>
        <p:spPr bwMode="auto">
          <a:xfrm>
            <a:off x="2209800" y="411480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x’</a:t>
            </a:r>
            <a:r>
              <a:rPr lang="en-US" baseline="-25000"/>
              <a:t>1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/>
        </p:nvSpPr>
        <p:spPr bwMode="auto">
          <a:xfrm>
            <a:off x="5562600" y="487680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x’</a:t>
            </a:r>
            <a:r>
              <a:rPr lang="en-US" baseline="-25000"/>
              <a:t>2</a:t>
            </a:r>
          </a:p>
        </p:txBody>
      </p:sp>
      <p:graphicFrame>
        <p:nvGraphicFramePr>
          <p:cNvPr id="14338" name="Object 3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33600" y="1524000"/>
          <a:ext cx="48768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4" imgW="1587240" imgH="228600" progId="Equation.3">
                  <p:embed/>
                </p:oleObj>
              </mc:Choice>
              <mc:Fallback>
                <p:oleObj name="Equation" r:id="rId4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4000"/>
                        <a:ext cx="487680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3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Multi-view geometry problems</a:t>
            </a:r>
            <a:endParaRPr lang="en-US" dirty="0"/>
          </a:p>
        </p:txBody>
      </p:sp>
      <p:sp>
        <p:nvSpPr>
          <p:cNvPr id="74" name="Content Placeholder 7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Structure: </a:t>
            </a:r>
            <a:r>
              <a:rPr lang="en-US" sz="2400" dirty="0" smtClean="0"/>
              <a:t>Given projections of the same 3D point in two or more images, compute the 3D coordinates of that point</a:t>
            </a:r>
            <a:endParaRPr lang="en-US" sz="2400" dirty="0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086224" y="2682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862806" y="4029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958975" y="4605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6045994" y="4221956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6877050" y="486092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559175" y="4664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441825" y="5175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457200" y="3902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457200" y="5349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457200" y="5883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537075" y="4686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546475" y="6134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537075" y="6134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6146800" y="5922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7899400" y="5541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7899400" y="4094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6472237" y="6108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394335" y="4440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951288" y="4911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505573" y="4512007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6694487" y="63201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</a:rPr>
              <a:t>,t</a:t>
            </a:r>
            <a:r>
              <a:rPr lang="en-US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124003" name="Line 99"/>
          <p:cNvSpPr>
            <a:spLocks noChangeShapeType="1"/>
          </p:cNvSpPr>
          <p:nvPr/>
        </p:nvSpPr>
        <p:spPr bwMode="auto">
          <a:xfrm flipH="1">
            <a:off x="461959" y="2530475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04" name="Line 100"/>
          <p:cNvSpPr>
            <a:spLocks noChangeShapeType="1"/>
          </p:cNvSpPr>
          <p:nvPr/>
        </p:nvSpPr>
        <p:spPr bwMode="auto">
          <a:xfrm>
            <a:off x="3119437" y="2530475"/>
            <a:ext cx="1447800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05" name="Line 101"/>
          <p:cNvSpPr>
            <a:spLocks noChangeShapeType="1"/>
          </p:cNvSpPr>
          <p:nvPr/>
        </p:nvSpPr>
        <p:spPr bwMode="auto">
          <a:xfrm>
            <a:off x="3195637" y="2530475"/>
            <a:ext cx="5140325" cy="33702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981324" y="2054225"/>
            <a:ext cx="2362200" cy="2090738"/>
            <a:chOff x="2412" y="2031"/>
            <a:chExt cx="837" cy="741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Oval 28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457200" y="4402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546475" y="4667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6159500" y="4594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8148637" y="6477000"/>
            <a:ext cx="99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Slide credit: Noah </a:t>
            </a:r>
            <a:r>
              <a:rPr lang="en-US" sz="1000" dirty="0" err="1" smtClean="0"/>
              <a:t>Snavely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2505006" y="18975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690562" y="6032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362200" y="6185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787400" y="6243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</a:rPr>
              <a:t>,t</a:t>
            </a:r>
            <a:r>
              <a:rPr lang="en-US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500313" y="6396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</a:rPr>
              <a:t>,t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85061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124003" grpId="0" animBg="1"/>
      <p:bldP spid="124004" grpId="0" animBg="1"/>
      <p:bldP spid="124005" grpId="0" animBg="1"/>
      <p:bldP spid="7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Multi-view geometry problems</a:t>
            </a:r>
            <a:endParaRPr lang="en-US" dirty="0"/>
          </a:p>
        </p:txBody>
      </p:sp>
      <p:sp>
        <p:nvSpPr>
          <p:cNvPr id="74" name="Content Placeholder 7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Multi-view c</a:t>
            </a:r>
            <a:r>
              <a:rPr lang="en-US" sz="2400" b="1" dirty="0" smtClean="0"/>
              <a:t>orrespondence</a:t>
            </a:r>
            <a:r>
              <a:rPr lang="en-US" sz="2400" b="1" dirty="0" smtClean="0"/>
              <a:t>: </a:t>
            </a:r>
            <a:r>
              <a:rPr lang="en-US" sz="2400" dirty="0" smtClean="0"/>
              <a:t>Given a point in one of the images, where could its corresponding points be in the other images?</a:t>
            </a:r>
            <a:endParaRPr lang="en-US" sz="2400" dirty="0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086224" y="2682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862806" y="4029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958975" y="4605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6045994" y="4221956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6877050" y="486092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559175" y="4664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441825" y="5175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457200" y="3902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457200" y="5349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457200" y="5883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537075" y="4686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546475" y="6134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537075" y="6134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6146800" y="5922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7899400" y="5541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7899400" y="4094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6472237" y="6108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394335" y="4440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951288" y="4911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505573" y="4512007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6694487" y="63201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</a:rPr>
              <a:t>,t</a:t>
            </a:r>
            <a:r>
              <a:rPr lang="en-US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124003" name="Line 99"/>
          <p:cNvSpPr>
            <a:spLocks noChangeShapeType="1"/>
          </p:cNvSpPr>
          <p:nvPr/>
        </p:nvSpPr>
        <p:spPr bwMode="auto">
          <a:xfrm flipH="1">
            <a:off x="461959" y="2530475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981324" y="2054225"/>
            <a:ext cx="2362200" cy="2090738"/>
            <a:chOff x="2412" y="2031"/>
            <a:chExt cx="837" cy="741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Oval 28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457200" y="4402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546475" y="4667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6159500" y="4594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690562" y="6032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362200" y="6185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787400" y="6243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</a:rPr>
              <a:t>,t</a:t>
            </a:r>
            <a:r>
              <a:rPr lang="en-US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500313" y="6396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</a:rPr>
              <a:t>,t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66" name="Line 99"/>
          <p:cNvSpPr>
            <a:spLocks noChangeShapeType="1"/>
          </p:cNvSpPr>
          <p:nvPr/>
        </p:nvSpPr>
        <p:spPr bwMode="auto">
          <a:xfrm flipH="1">
            <a:off x="3581396" y="4648200"/>
            <a:ext cx="685803" cy="1295399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99"/>
          <p:cNvSpPr>
            <a:spLocks noChangeShapeType="1"/>
          </p:cNvSpPr>
          <p:nvPr/>
        </p:nvSpPr>
        <p:spPr bwMode="auto">
          <a:xfrm flipH="1">
            <a:off x="6172199" y="4495800"/>
            <a:ext cx="457199" cy="13716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148637" y="6477000"/>
            <a:ext cx="99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Slide credit: Noah </a:t>
            </a:r>
            <a:r>
              <a:rPr lang="en-US" sz="1000" dirty="0" err="1" smtClean="0"/>
              <a:t>Snavely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300897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124003" grpId="0" animBg="1"/>
      <p:bldP spid="66" grpId="0" animBg="1"/>
      <p:bldP spid="6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Multi-view geometry problems</a:t>
            </a:r>
            <a:endParaRPr lang="en-US" dirty="0"/>
          </a:p>
        </p:txBody>
      </p:sp>
      <p:sp>
        <p:nvSpPr>
          <p:cNvPr id="74" name="Content Placeholder 7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Motion: </a:t>
            </a:r>
            <a:r>
              <a:rPr lang="en-US" sz="2400" dirty="0" smtClean="0"/>
              <a:t>Given a set of corresponding points in two or more images, compute the camera parameters</a:t>
            </a:r>
            <a:endParaRPr lang="en-US" sz="2400" dirty="0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086224" y="2682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862806" y="4029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958975" y="4605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6045994" y="4221956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6877050" y="486092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559175" y="4664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441825" y="5175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457200" y="3902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457200" y="5349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457200" y="5883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537075" y="4686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546475" y="6134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537075" y="6134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6146800" y="5922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7899400" y="5541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7899400" y="4094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5" name="Text Box 51"/>
          <p:cNvSpPr txBox="1">
            <a:spLocks noChangeArrowheads="1"/>
          </p:cNvSpPr>
          <p:nvPr/>
        </p:nvSpPr>
        <p:spPr bwMode="auto">
          <a:xfrm>
            <a:off x="690562" y="6032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123956" name="Text Box 52"/>
          <p:cNvSpPr txBox="1">
            <a:spLocks noChangeArrowheads="1"/>
          </p:cNvSpPr>
          <p:nvPr/>
        </p:nvSpPr>
        <p:spPr bwMode="auto">
          <a:xfrm>
            <a:off x="2362200" y="6185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6472237" y="6108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394335" y="4440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951288" y="4911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505573" y="4512007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90" name="Text Box 86"/>
          <p:cNvSpPr txBox="1">
            <a:spLocks noChangeArrowheads="1"/>
          </p:cNvSpPr>
          <p:nvPr/>
        </p:nvSpPr>
        <p:spPr bwMode="auto">
          <a:xfrm>
            <a:off x="787400" y="6243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</a:rPr>
              <a:t>,t</a:t>
            </a:r>
            <a:r>
              <a:rPr lang="en-US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123991" name="Text Box 87"/>
          <p:cNvSpPr txBox="1">
            <a:spLocks noChangeArrowheads="1"/>
          </p:cNvSpPr>
          <p:nvPr/>
        </p:nvSpPr>
        <p:spPr bwMode="auto">
          <a:xfrm>
            <a:off x="2500313" y="6396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</a:rPr>
              <a:t>,t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6694487" y="63201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i="1" dirty="0">
                <a:latin typeface="Times New Roman" pitchFamily="18" charset="0"/>
              </a:rPr>
              <a:t>,t</a:t>
            </a:r>
            <a:r>
              <a:rPr lang="en-US" baseline="-25000" dirty="0">
                <a:latin typeface="Times New Roman" pitchFamily="18" charset="0"/>
              </a:rPr>
              <a:t>3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981324" y="2054225"/>
            <a:ext cx="2362200" cy="2090738"/>
            <a:chOff x="2412" y="2031"/>
            <a:chExt cx="837" cy="741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Oval 28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457200" y="4402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546475" y="4667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6159500" y="4594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666806" y="59436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52800" y="6172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86406" y="60885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48637" y="6477000"/>
            <a:ext cx="99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Slide credit: Noah </a:t>
            </a:r>
            <a:r>
              <a:rPr lang="en-US" sz="1000" dirty="0" err="1" smtClean="0"/>
              <a:t>Snavely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9110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65" grpId="0"/>
      <p:bldP spid="66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D65807CD-7C25-D249-875E-F3FB783BB05E}" type="slidenum">
              <a:rPr lang="en-US" sz="1200">
                <a:solidFill>
                  <a:schemeClr val="tx1"/>
                </a:solidFill>
                <a:latin typeface="Verdana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2745" name="Oval 41"/>
          <p:cNvSpPr>
            <a:spLocks noChangeArrowheads="1"/>
          </p:cNvSpPr>
          <p:nvPr/>
        </p:nvSpPr>
        <p:spPr bwMode="auto">
          <a:xfrm>
            <a:off x="2438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6" name="Oval 42"/>
          <p:cNvSpPr>
            <a:spLocks noChangeArrowheads="1"/>
          </p:cNvSpPr>
          <p:nvPr/>
        </p:nvSpPr>
        <p:spPr bwMode="auto">
          <a:xfrm>
            <a:off x="1828800" y="2133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7" name="Oval 43"/>
          <p:cNvSpPr>
            <a:spLocks noChangeArrowheads="1"/>
          </p:cNvSpPr>
          <p:nvPr/>
        </p:nvSpPr>
        <p:spPr bwMode="auto">
          <a:xfrm>
            <a:off x="4114800" y="25146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62" name="Oval 58"/>
          <p:cNvSpPr>
            <a:spLocks noChangeArrowheads="1"/>
          </p:cNvSpPr>
          <p:nvPr/>
        </p:nvSpPr>
        <p:spPr bwMode="auto">
          <a:xfrm>
            <a:off x="2819400" y="4038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Vocabulary Tree?</a:t>
            </a:r>
          </a:p>
        </p:txBody>
      </p:sp>
      <p:sp>
        <p:nvSpPr>
          <p:cNvPr id="27656" name="Oval 4"/>
          <p:cNvSpPr>
            <a:spLocks noChangeArrowheads="1"/>
          </p:cNvSpPr>
          <p:nvPr/>
        </p:nvSpPr>
        <p:spPr bwMode="auto">
          <a:xfrm>
            <a:off x="1371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5"/>
          <p:cNvSpPr>
            <a:spLocks noChangeArrowheads="1"/>
          </p:cNvSpPr>
          <p:nvPr/>
        </p:nvSpPr>
        <p:spPr bwMode="auto">
          <a:xfrm>
            <a:off x="1447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6"/>
          <p:cNvSpPr>
            <a:spLocks noChangeArrowheads="1"/>
          </p:cNvSpPr>
          <p:nvPr/>
        </p:nvSpPr>
        <p:spPr bwMode="auto">
          <a:xfrm>
            <a:off x="20574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7"/>
          <p:cNvSpPr>
            <a:spLocks noChangeArrowheads="1"/>
          </p:cNvSpPr>
          <p:nvPr/>
        </p:nvSpPr>
        <p:spPr bwMode="auto">
          <a:xfrm>
            <a:off x="2057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8"/>
          <p:cNvSpPr>
            <a:spLocks noChangeArrowheads="1"/>
          </p:cNvSpPr>
          <p:nvPr/>
        </p:nvSpPr>
        <p:spPr bwMode="auto">
          <a:xfrm>
            <a:off x="3048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9"/>
          <p:cNvSpPr>
            <a:spLocks noChangeArrowheads="1"/>
          </p:cNvSpPr>
          <p:nvPr/>
        </p:nvSpPr>
        <p:spPr bwMode="auto">
          <a:xfrm>
            <a:off x="3581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0"/>
          <p:cNvSpPr>
            <a:spLocks noChangeArrowheads="1"/>
          </p:cNvSpPr>
          <p:nvPr/>
        </p:nvSpPr>
        <p:spPr bwMode="auto">
          <a:xfrm>
            <a:off x="40386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1"/>
          <p:cNvSpPr>
            <a:spLocks noChangeArrowheads="1"/>
          </p:cNvSpPr>
          <p:nvPr/>
        </p:nvSpPr>
        <p:spPr bwMode="auto">
          <a:xfrm>
            <a:off x="3505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"/>
          <p:cNvSpPr>
            <a:spLocks noChangeArrowheads="1"/>
          </p:cNvSpPr>
          <p:nvPr/>
        </p:nvSpPr>
        <p:spPr bwMode="auto">
          <a:xfrm>
            <a:off x="281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3"/>
          <p:cNvSpPr>
            <a:spLocks noChangeArrowheads="1"/>
          </p:cNvSpPr>
          <p:nvPr/>
        </p:nvSpPr>
        <p:spPr bwMode="auto">
          <a:xfrm>
            <a:off x="4572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4"/>
          <p:cNvSpPr>
            <a:spLocks noChangeArrowheads="1"/>
          </p:cNvSpPr>
          <p:nvPr/>
        </p:nvSpPr>
        <p:spPr bwMode="auto">
          <a:xfrm>
            <a:off x="5105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5"/>
          <p:cNvSpPr>
            <a:spLocks noChangeArrowheads="1"/>
          </p:cNvSpPr>
          <p:nvPr/>
        </p:nvSpPr>
        <p:spPr bwMode="auto">
          <a:xfrm>
            <a:off x="4572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6"/>
          <p:cNvSpPr>
            <a:spLocks noChangeArrowheads="1"/>
          </p:cNvSpPr>
          <p:nvPr/>
        </p:nvSpPr>
        <p:spPr bwMode="auto">
          <a:xfrm>
            <a:off x="4038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8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9"/>
          <p:cNvSpPr>
            <a:spLocks noChangeArrowheads="1"/>
          </p:cNvSpPr>
          <p:nvPr/>
        </p:nvSpPr>
        <p:spPr bwMode="auto">
          <a:xfrm>
            <a:off x="24384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20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21"/>
          <p:cNvSpPr>
            <a:spLocks noChangeArrowheads="1"/>
          </p:cNvSpPr>
          <p:nvPr/>
        </p:nvSpPr>
        <p:spPr bwMode="auto">
          <a:xfrm>
            <a:off x="1790700" y="3670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990600" y="3048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2727" name="AutoShape 23"/>
          <p:cNvCxnSpPr>
            <a:cxnSpLocks noChangeShapeType="1"/>
            <a:stCxn id="72726" idx="1"/>
          </p:cNvCxnSpPr>
          <p:nvPr/>
        </p:nvCxnSpPr>
        <p:spPr bwMode="auto">
          <a:xfrm>
            <a:off x="3124200" y="3048000"/>
            <a:ext cx="167640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9" name="AutoShape 25"/>
          <p:cNvCxnSpPr>
            <a:cxnSpLocks noChangeShapeType="1"/>
            <a:stCxn id="72726" idx="1"/>
          </p:cNvCxnSpPr>
          <p:nvPr/>
        </p:nvCxnSpPr>
        <p:spPr bwMode="auto">
          <a:xfrm flipH="1" flipV="1">
            <a:off x="2667000" y="1828800"/>
            <a:ext cx="45720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3" name="Line 29"/>
          <p:cNvSpPr>
            <a:spLocks noChangeShapeType="1"/>
          </p:cNvSpPr>
          <p:nvPr/>
        </p:nvSpPr>
        <p:spPr bwMode="auto">
          <a:xfrm>
            <a:off x="1676400" y="3276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 flipV="1">
            <a:off x="2438400" y="3429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 flipH="1">
            <a:off x="1981200" y="38100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>
            <a:off x="914400" y="2286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7" name="Line 33"/>
          <p:cNvSpPr>
            <a:spLocks noChangeShapeType="1"/>
          </p:cNvSpPr>
          <p:nvPr/>
        </p:nvSpPr>
        <p:spPr bwMode="auto">
          <a:xfrm flipH="1">
            <a:off x="1828800" y="2286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8" name="Line 34"/>
          <p:cNvSpPr>
            <a:spLocks noChangeShapeType="1"/>
          </p:cNvSpPr>
          <p:nvPr/>
        </p:nvSpPr>
        <p:spPr bwMode="auto">
          <a:xfrm flipV="1">
            <a:off x="1905000" y="1981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>
            <a:off x="3124200" y="2286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 flipV="1">
            <a:off x="4114800" y="19050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>
            <a:off x="4114800" y="2743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5943600" y="2133600"/>
            <a:ext cx="2514600" cy="609600"/>
            <a:chOff x="3744" y="1248"/>
            <a:chExt cx="1584" cy="384"/>
          </a:xfrm>
        </p:grpSpPr>
        <p:sp>
          <p:nvSpPr>
            <p:cNvPr id="27727" name="Line 38"/>
            <p:cNvSpPr>
              <a:spLocks noChangeShapeType="1"/>
            </p:cNvSpPr>
            <p:nvPr/>
          </p:nvSpPr>
          <p:spPr bwMode="auto">
            <a:xfrm flipH="1">
              <a:off x="3744" y="12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Line 39"/>
            <p:cNvSpPr>
              <a:spLocks noChangeShapeType="1"/>
            </p:cNvSpPr>
            <p:nvPr/>
          </p:nvSpPr>
          <p:spPr bwMode="auto">
            <a:xfrm>
              <a:off x="4560" y="124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Line 40"/>
            <p:cNvSpPr>
              <a:spLocks noChangeShapeType="1"/>
            </p:cNvSpPr>
            <p:nvPr/>
          </p:nvSpPr>
          <p:spPr bwMode="auto">
            <a:xfrm>
              <a:off x="4560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Oval 44"/>
            <p:cNvSpPr>
              <a:spLocks noChangeArrowheads="1"/>
            </p:cNvSpPr>
            <p:nvPr/>
          </p:nvSpPr>
          <p:spPr bwMode="auto">
            <a:xfrm>
              <a:off x="4032" y="1376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Oval 45"/>
            <p:cNvSpPr>
              <a:spLocks noChangeArrowheads="1"/>
            </p:cNvSpPr>
            <p:nvPr/>
          </p:nvSpPr>
          <p:spPr bwMode="auto">
            <a:xfrm>
              <a:off x="4496" y="134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2" name="Oval 47"/>
            <p:cNvSpPr>
              <a:spLocks noChangeArrowheads="1"/>
            </p:cNvSpPr>
            <p:nvPr/>
          </p:nvSpPr>
          <p:spPr bwMode="auto">
            <a:xfrm>
              <a:off x="4912" y="1384"/>
              <a:ext cx="144" cy="14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5562600" y="2667000"/>
            <a:ext cx="3352800" cy="533400"/>
            <a:chOff x="3504" y="1584"/>
            <a:chExt cx="2112" cy="336"/>
          </a:xfrm>
        </p:grpSpPr>
        <p:sp>
          <p:nvSpPr>
            <p:cNvPr id="27721" name="Line 48"/>
            <p:cNvSpPr>
              <a:spLocks noChangeShapeType="1"/>
            </p:cNvSpPr>
            <p:nvPr/>
          </p:nvSpPr>
          <p:spPr bwMode="auto">
            <a:xfrm flipH="1">
              <a:off x="3504" y="15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49"/>
            <p:cNvSpPr>
              <a:spLocks noChangeShapeType="1"/>
            </p:cNvSpPr>
            <p:nvPr/>
          </p:nvSpPr>
          <p:spPr bwMode="auto">
            <a:xfrm>
              <a:off x="374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50"/>
            <p:cNvSpPr>
              <a:spLocks noChangeShapeType="1"/>
            </p:cNvSpPr>
            <p:nvPr/>
          </p:nvSpPr>
          <p:spPr bwMode="auto">
            <a:xfrm>
              <a:off x="3744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54"/>
            <p:cNvSpPr>
              <a:spLocks noChangeShapeType="1"/>
            </p:cNvSpPr>
            <p:nvPr/>
          </p:nvSpPr>
          <p:spPr bwMode="auto">
            <a:xfrm flipH="1">
              <a:off x="5088" y="16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Line 55"/>
            <p:cNvSpPr>
              <a:spLocks noChangeShapeType="1"/>
            </p:cNvSpPr>
            <p:nvPr/>
          </p:nvSpPr>
          <p:spPr bwMode="auto">
            <a:xfrm>
              <a:off x="5328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Line 56"/>
            <p:cNvSpPr>
              <a:spLocks noChangeShapeType="1"/>
            </p:cNvSpPr>
            <p:nvPr/>
          </p:nvSpPr>
          <p:spPr bwMode="auto">
            <a:xfrm>
              <a:off x="5328" y="163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87" name="Oval 60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Oval 61"/>
          <p:cNvSpPr>
            <a:spLocks noChangeArrowheads="1"/>
          </p:cNvSpPr>
          <p:nvPr/>
        </p:nvSpPr>
        <p:spPr bwMode="auto">
          <a:xfrm>
            <a:off x="21336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69" name="Oval 65"/>
          <p:cNvSpPr>
            <a:spLocks noChangeArrowheads="1"/>
          </p:cNvSpPr>
          <p:nvPr/>
        </p:nvSpPr>
        <p:spPr bwMode="auto">
          <a:xfrm>
            <a:off x="1905000" y="3810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70" name="Oval 66"/>
          <p:cNvSpPr>
            <a:spLocks noChangeArrowheads="1"/>
          </p:cNvSpPr>
          <p:nvPr/>
        </p:nvSpPr>
        <p:spPr bwMode="auto">
          <a:xfrm>
            <a:off x="2590800" y="32004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6858000" y="2743200"/>
            <a:ext cx="838200" cy="457200"/>
            <a:chOff x="4320" y="1632"/>
            <a:chExt cx="528" cy="288"/>
          </a:xfrm>
        </p:grpSpPr>
        <p:sp>
          <p:nvSpPr>
            <p:cNvPr id="27715" name="Line 51"/>
            <p:cNvSpPr>
              <a:spLocks noChangeShapeType="1"/>
            </p:cNvSpPr>
            <p:nvPr/>
          </p:nvSpPr>
          <p:spPr bwMode="auto">
            <a:xfrm flipH="1">
              <a:off x="4320" y="16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52"/>
            <p:cNvSpPr>
              <a:spLocks noChangeShapeType="1"/>
            </p:cNvSpPr>
            <p:nvPr/>
          </p:nvSpPr>
          <p:spPr bwMode="auto">
            <a:xfrm>
              <a:off x="4560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53"/>
            <p:cNvSpPr>
              <a:spLocks noChangeShapeType="1"/>
            </p:cNvSpPr>
            <p:nvPr/>
          </p:nvSpPr>
          <p:spPr bwMode="auto">
            <a:xfrm>
              <a:off x="4560" y="163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Oval 67"/>
            <p:cNvSpPr>
              <a:spLocks noChangeArrowheads="1"/>
            </p:cNvSpPr>
            <p:nvPr/>
          </p:nvSpPr>
          <p:spPr bwMode="auto">
            <a:xfrm>
              <a:off x="4320" y="1728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Oval 68"/>
            <p:cNvSpPr>
              <a:spLocks noChangeArrowheads="1"/>
            </p:cNvSpPr>
            <p:nvPr/>
          </p:nvSpPr>
          <p:spPr bwMode="auto">
            <a:xfrm>
              <a:off x="4496" y="172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0" name="Oval 69"/>
            <p:cNvSpPr>
              <a:spLocks noChangeArrowheads="1"/>
            </p:cNvSpPr>
            <p:nvPr/>
          </p:nvSpPr>
          <p:spPr bwMode="auto">
            <a:xfrm>
              <a:off x="4680" y="1728"/>
              <a:ext cx="144" cy="14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6705600" y="3276600"/>
            <a:ext cx="609600" cy="609600"/>
            <a:chOff x="4224" y="1968"/>
            <a:chExt cx="384" cy="384"/>
          </a:xfrm>
        </p:grpSpPr>
        <p:sp>
          <p:nvSpPr>
            <p:cNvPr id="27711" name="Oval 70"/>
            <p:cNvSpPr>
              <a:spLocks noChangeArrowheads="1"/>
            </p:cNvSpPr>
            <p:nvPr/>
          </p:nvSpPr>
          <p:spPr bwMode="auto">
            <a:xfrm>
              <a:off x="451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Oval 74"/>
            <p:cNvSpPr>
              <a:spLocks noChangeArrowheads="1"/>
            </p:cNvSpPr>
            <p:nvPr/>
          </p:nvSpPr>
          <p:spPr bwMode="auto">
            <a:xfrm>
              <a:off x="4224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3" name="Oval 75"/>
            <p:cNvSpPr>
              <a:spLocks noChangeArrowheads="1"/>
            </p:cNvSpPr>
            <p:nvPr/>
          </p:nvSpPr>
          <p:spPr bwMode="auto">
            <a:xfrm>
              <a:off x="4224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4" name="Oval 76"/>
            <p:cNvSpPr>
              <a:spLocks noChangeArrowheads="1"/>
            </p:cNvSpPr>
            <p:nvPr/>
          </p:nvSpPr>
          <p:spPr bwMode="auto">
            <a:xfrm>
              <a:off x="422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5486400" y="3276600"/>
            <a:ext cx="3505200" cy="609600"/>
            <a:chOff x="3456" y="1968"/>
            <a:chExt cx="2208" cy="384"/>
          </a:xfrm>
        </p:grpSpPr>
        <p:sp>
          <p:nvSpPr>
            <p:cNvPr id="27698" name="Oval 71"/>
            <p:cNvSpPr>
              <a:spLocks noChangeArrowheads="1"/>
            </p:cNvSpPr>
            <p:nvPr/>
          </p:nvSpPr>
          <p:spPr bwMode="auto">
            <a:xfrm>
              <a:off x="3984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Oval 72"/>
            <p:cNvSpPr>
              <a:spLocks noChangeArrowheads="1"/>
            </p:cNvSpPr>
            <p:nvPr/>
          </p:nvSpPr>
          <p:spPr bwMode="auto">
            <a:xfrm>
              <a:off x="3984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Oval 77"/>
            <p:cNvSpPr>
              <a:spLocks noChangeArrowheads="1"/>
            </p:cNvSpPr>
            <p:nvPr/>
          </p:nvSpPr>
          <p:spPr bwMode="auto">
            <a:xfrm>
              <a:off x="5280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Oval 78"/>
            <p:cNvSpPr>
              <a:spLocks noChangeArrowheads="1"/>
            </p:cNvSpPr>
            <p:nvPr/>
          </p:nvSpPr>
          <p:spPr bwMode="auto">
            <a:xfrm>
              <a:off x="528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Oval 79"/>
            <p:cNvSpPr>
              <a:spLocks noChangeArrowheads="1"/>
            </p:cNvSpPr>
            <p:nvPr/>
          </p:nvSpPr>
          <p:spPr bwMode="auto">
            <a:xfrm>
              <a:off x="52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Oval 80"/>
            <p:cNvSpPr>
              <a:spLocks noChangeArrowheads="1"/>
            </p:cNvSpPr>
            <p:nvPr/>
          </p:nvSpPr>
          <p:spPr bwMode="auto">
            <a:xfrm>
              <a:off x="5568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Oval 81"/>
            <p:cNvSpPr>
              <a:spLocks noChangeArrowheads="1"/>
            </p:cNvSpPr>
            <p:nvPr/>
          </p:nvSpPr>
          <p:spPr bwMode="auto">
            <a:xfrm>
              <a:off x="5568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Oval 82"/>
            <p:cNvSpPr>
              <a:spLocks noChangeArrowheads="1"/>
            </p:cNvSpPr>
            <p:nvPr/>
          </p:nvSpPr>
          <p:spPr bwMode="auto">
            <a:xfrm>
              <a:off x="5568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Oval 83"/>
            <p:cNvSpPr>
              <a:spLocks noChangeArrowheads="1"/>
            </p:cNvSpPr>
            <p:nvPr/>
          </p:nvSpPr>
          <p:spPr bwMode="auto">
            <a:xfrm>
              <a:off x="5040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Oval 84"/>
            <p:cNvSpPr>
              <a:spLocks noChangeArrowheads="1"/>
            </p:cNvSpPr>
            <p:nvPr/>
          </p:nvSpPr>
          <p:spPr bwMode="auto">
            <a:xfrm>
              <a:off x="504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Oval 85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Oval 86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Oval 87"/>
            <p:cNvSpPr>
              <a:spLocks noChangeArrowheads="1"/>
            </p:cNvSpPr>
            <p:nvPr/>
          </p:nvSpPr>
          <p:spPr bwMode="auto">
            <a:xfrm>
              <a:off x="345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92" name="Text Box 88"/>
          <p:cNvSpPr txBox="1">
            <a:spLocks noChangeArrowheads="1"/>
          </p:cNvSpPr>
          <p:nvPr/>
        </p:nvSpPr>
        <p:spPr bwMode="auto">
          <a:xfrm>
            <a:off x="381000" y="4953000"/>
            <a:ext cx="853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Multiple rounds of K-Means to compute decision tree (offline)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Fill and query tree online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endParaRPr lang="en-US" sz="20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7695" name="Text Box 94"/>
          <p:cNvSpPr txBox="1">
            <a:spLocks noChangeArrowheads="1"/>
          </p:cNvSpPr>
          <p:nvPr/>
        </p:nvSpPr>
        <p:spPr bwMode="auto">
          <a:xfrm>
            <a:off x="5943600" y="15240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latin typeface="Verdana" charset="0"/>
              </a:rPr>
              <a:t>Nister and Stewenius CVPR 2006</a:t>
            </a:r>
          </a:p>
        </p:txBody>
      </p:sp>
      <p:sp>
        <p:nvSpPr>
          <p:cNvPr id="27696" name="Oval 12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2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4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5" grpId="0" animBg="1"/>
      <p:bldP spid="72745" grpId="1" animBg="1"/>
      <p:bldP spid="72746" grpId="0" animBg="1"/>
      <p:bldP spid="72746" grpId="1" animBg="1"/>
      <p:bldP spid="72747" grpId="0" animBg="1"/>
      <p:bldP spid="72747" grpId="1" animBg="1"/>
      <p:bldP spid="72762" grpId="0" animBg="1"/>
      <p:bldP spid="72726" grpId="0" animBg="1"/>
      <p:bldP spid="72733" grpId="0" animBg="1"/>
      <p:bldP spid="72734" grpId="0" animBg="1"/>
      <p:bldP spid="72735" grpId="0" animBg="1"/>
      <p:bldP spid="72736" grpId="0" animBg="1"/>
      <p:bldP spid="72737" grpId="0" animBg="1"/>
      <p:bldP spid="72738" grpId="0" animBg="1"/>
      <p:bldP spid="72739" grpId="0" animBg="1"/>
      <p:bldP spid="72740" grpId="0" animBg="1"/>
      <p:bldP spid="72741" grpId="0" animBg="1"/>
      <p:bldP spid="72769" grpId="0" animBg="1"/>
      <p:bldP spid="72770" grpId="0" animBg="1"/>
      <p:bldP spid="72792" grpId="0"/>
      <p:bldP spid="8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Two-view geometry</a:t>
            </a:r>
          </a:p>
        </p:txBody>
      </p:sp>
      <p:pic>
        <p:nvPicPr>
          <p:cNvPr id="5" name="Picture 11" descr="BoxMatchesAdditionalCut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4" y="1226283"/>
            <a:ext cx="3938343" cy="52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BoxFinal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36" y="1219933"/>
            <a:ext cx="3968964" cy="52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915988" y="44037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2000" b="1">
                <a:solidFill>
                  <a:schemeClr val="folHlink"/>
                </a:solidFill>
              </a:rPr>
              <a:t>Epipolar Plane</a:t>
            </a:r>
            <a:r>
              <a:rPr lang="en-US" sz="200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914400" y="4800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339966"/>
                </a:solidFill>
              </a:rPr>
              <a:t> </a:t>
            </a:r>
            <a:r>
              <a:rPr lang="en-US" sz="2000" b="1">
                <a:solidFill>
                  <a:srgbClr val="339966"/>
                </a:solidFill>
              </a:rPr>
              <a:t>Epipoles </a:t>
            </a:r>
          </a:p>
          <a:p>
            <a:r>
              <a:rPr lang="en-US" sz="200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FF3399"/>
                </a:solidFill>
              </a:rPr>
              <a:t> </a:t>
            </a:r>
            <a:r>
              <a:rPr lang="en-US" sz="2000" b="1">
                <a:solidFill>
                  <a:srgbClr val="FF3399"/>
                </a:solidFill>
              </a:rPr>
              <a:t>Baseline</a:t>
            </a:r>
            <a:r>
              <a:rPr lang="en-US" sz="200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geometry</a:t>
            </a:r>
          </a:p>
        </p:txBody>
      </p:sp>
      <p:sp>
        <p:nvSpPr>
          <p:cNvPr id="13331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4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915988" y="44037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2000" b="1">
                <a:solidFill>
                  <a:schemeClr val="folHlink"/>
                </a:solidFill>
              </a:rPr>
              <a:t>Epipolar Plane</a:t>
            </a:r>
            <a:r>
              <a:rPr lang="en-US" sz="200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914400" y="4800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339966"/>
                </a:solidFill>
              </a:rPr>
              <a:t> </a:t>
            </a:r>
            <a:r>
              <a:rPr lang="en-US" sz="2000" b="1">
                <a:solidFill>
                  <a:srgbClr val="339966"/>
                </a:solidFill>
              </a:rPr>
              <a:t>Epipoles </a:t>
            </a:r>
          </a:p>
          <a:p>
            <a:r>
              <a:rPr lang="en-US" sz="200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87" name="Line 15"/>
          <p:cNvSpPr>
            <a:spLocks noChangeShapeType="1"/>
          </p:cNvSpPr>
          <p:nvPr/>
        </p:nvSpPr>
        <p:spPr bwMode="auto">
          <a:xfrm flipH="1" flipV="1">
            <a:off x="2952750" y="2300288"/>
            <a:ext cx="260350" cy="15811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8" name="Line 16"/>
          <p:cNvSpPr>
            <a:spLocks noChangeShapeType="1"/>
          </p:cNvSpPr>
          <p:nvPr/>
        </p:nvSpPr>
        <p:spPr bwMode="auto">
          <a:xfrm flipV="1">
            <a:off x="6159500" y="2312988"/>
            <a:ext cx="254000" cy="15875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914400" y="5791200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A50021"/>
                </a:solidFill>
              </a:rPr>
              <a:t> </a:t>
            </a:r>
            <a:r>
              <a:rPr lang="en-US" sz="2000" b="1">
                <a:solidFill>
                  <a:srgbClr val="A50021"/>
                </a:solidFill>
              </a:rPr>
              <a:t>Epipolar Lines</a:t>
            </a:r>
            <a:r>
              <a:rPr lang="en-US" sz="2000">
                <a:solidFill>
                  <a:srgbClr val="A50021"/>
                </a:solidFill>
              </a:rPr>
              <a:t> - intersections of epipolar plane with image</a:t>
            </a:r>
            <a:br>
              <a:rPr lang="en-US" sz="2000">
                <a:solidFill>
                  <a:srgbClr val="A50021"/>
                </a:solidFill>
              </a:rPr>
            </a:br>
            <a:r>
              <a:rPr lang="en-US" sz="200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FF3399"/>
                </a:solidFill>
              </a:rPr>
              <a:t> </a:t>
            </a:r>
            <a:r>
              <a:rPr lang="en-US" sz="2000" b="1">
                <a:solidFill>
                  <a:srgbClr val="FF3399"/>
                </a:solidFill>
              </a:rPr>
              <a:t>Baseline</a:t>
            </a:r>
            <a:r>
              <a:rPr lang="en-US" sz="200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geometry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0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7" grpId="0" animBg="1"/>
      <p:bldP spid="591888" grpId="0" animBg="1"/>
      <p:bldP spid="59188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Line 2"/>
          <p:cNvSpPr>
            <a:spLocks noChangeShapeType="1"/>
          </p:cNvSpPr>
          <p:nvPr/>
        </p:nvSpPr>
        <p:spPr bwMode="auto">
          <a:xfrm rot="-1454866" flipH="1" flipV="1">
            <a:off x="4029120" y="4994444"/>
            <a:ext cx="429120" cy="122124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sz="3600" dirty="0" smtClean="0">
                <a:cs typeface="+mj-cs"/>
              </a:rPr>
              <a:t>2-view geometry: The </a:t>
            </a:r>
            <a:r>
              <a:rPr lang="en-US" sz="3600" dirty="0" err="1" smtClean="0">
                <a:cs typeface="+mj-cs"/>
              </a:rPr>
              <a:t>uncalibrated</a:t>
            </a:r>
            <a:r>
              <a:rPr lang="en-US" sz="3600" dirty="0" smtClean="0">
                <a:cs typeface="+mj-cs"/>
              </a:rPr>
              <a:t> F-Matrix</a:t>
            </a:r>
          </a:p>
        </p:txBody>
      </p:sp>
      <p:sp>
        <p:nvSpPr>
          <p:cNvPr id="786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" y="914496"/>
            <a:ext cx="8483040" cy="558779"/>
          </a:xfrm>
        </p:spPr>
        <p:txBody>
          <a:bodyPr/>
          <a:lstStyle/>
          <a:p>
            <a:pPr eaLnBrk="1">
              <a:buFont typeface="Wingdings" charset="0"/>
              <a:buNone/>
              <a:defRPr/>
            </a:pPr>
            <a:r>
              <a:rPr lang="en-US" sz="1800"/>
              <a:t>Projection onto two views:</a:t>
            </a:r>
            <a:endParaRPr lang="en-US" sz="1800" i="1"/>
          </a:p>
        </p:txBody>
      </p:sp>
      <p:graphicFrame>
        <p:nvGraphicFramePr>
          <p:cNvPr id="786437" name="Object 5"/>
          <p:cNvGraphicFramePr>
            <a:graphicFrameLocks noChangeAspect="1"/>
          </p:cNvGraphicFramePr>
          <p:nvPr/>
        </p:nvGraphicFramePr>
        <p:xfrm>
          <a:off x="6045120" y="4834588"/>
          <a:ext cx="3098880" cy="139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5" name="Equation" r:id="rId4" imgW="2044700" imgH="914400" progId="Equation.DSMT4">
                  <p:embed/>
                </p:oleObj>
              </mc:Choice>
              <mc:Fallback>
                <p:oleObj name="Equation" r:id="rId4" imgW="20447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120" y="4834588"/>
                        <a:ext cx="3098880" cy="1396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38" name="Oval 6"/>
          <p:cNvSpPr>
            <a:spLocks noChangeArrowheads="1"/>
          </p:cNvSpPr>
          <p:nvPr/>
        </p:nvSpPr>
        <p:spPr bwMode="auto">
          <a:xfrm flipV="1">
            <a:off x="1971361" y="2864283"/>
            <a:ext cx="133920" cy="50729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39" name="AutoShape 7"/>
          <p:cNvSpPr>
            <a:spLocks noChangeArrowheads="1"/>
          </p:cNvSpPr>
          <p:nvPr/>
        </p:nvSpPr>
        <p:spPr bwMode="auto">
          <a:xfrm>
            <a:off x="105120" y="5033330"/>
            <a:ext cx="2384640" cy="341315"/>
          </a:xfrm>
          <a:prstGeom prst="parallelogram">
            <a:avLst>
              <a:gd name="adj" fmla="val 174684"/>
            </a:avLst>
          </a:prstGeom>
          <a:gradFill rotWithShape="0">
            <a:gsLst>
              <a:gs pos="0">
                <a:srgbClr val="EAEAEA">
                  <a:gamma/>
                  <a:shade val="46275"/>
                  <a:invGamma/>
                </a:srgbClr>
              </a:gs>
              <a:gs pos="100000">
                <a:srgbClr val="EAEAEA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40" name="Line 8"/>
          <p:cNvSpPr>
            <a:spLocks noChangeShapeType="1"/>
          </p:cNvSpPr>
          <p:nvPr/>
        </p:nvSpPr>
        <p:spPr bwMode="auto">
          <a:xfrm flipV="1">
            <a:off x="1173600" y="5374644"/>
            <a:ext cx="0" cy="3110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41" name="Oval 9"/>
          <p:cNvSpPr>
            <a:spLocks noChangeArrowheads="1"/>
          </p:cNvSpPr>
          <p:nvPr/>
        </p:nvSpPr>
        <p:spPr bwMode="auto">
          <a:xfrm>
            <a:off x="1157760" y="5435673"/>
            <a:ext cx="46080" cy="50729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42" name="Line 10"/>
          <p:cNvSpPr>
            <a:spLocks noChangeShapeType="1"/>
          </p:cNvSpPr>
          <p:nvPr/>
        </p:nvSpPr>
        <p:spPr bwMode="auto">
          <a:xfrm>
            <a:off x="1179360" y="5685717"/>
            <a:ext cx="5284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43" name="Line 11"/>
          <p:cNvSpPr>
            <a:spLocks noChangeShapeType="1"/>
          </p:cNvSpPr>
          <p:nvPr/>
        </p:nvSpPr>
        <p:spPr bwMode="auto">
          <a:xfrm flipV="1">
            <a:off x="1179361" y="5498498"/>
            <a:ext cx="308160" cy="181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44" name="Text Box 12"/>
          <p:cNvSpPr txBox="1">
            <a:spLocks noChangeArrowheads="1"/>
          </p:cNvSpPr>
          <p:nvPr/>
        </p:nvSpPr>
        <p:spPr bwMode="auto">
          <a:xfrm>
            <a:off x="1516320" y="5682516"/>
            <a:ext cx="26352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latin typeface="Arial" charset="0"/>
                <a:cs typeface="+mn-cs"/>
              </a:rPr>
              <a:t>X</a:t>
            </a:r>
          </a:p>
        </p:txBody>
      </p:sp>
      <p:sp>
        <p:nvSpPr>
          <p:cNvPr id="786445" name="Text Box 13"/>
          <p:cNvSpPr txBox="1">
            <a:spLocks noChangeArrowheads="1"/>
          </p:cNvSpPr>
          <p:nvPr/>
        </p:nvSpPr>
        <p:spPr bwMode="auto">
          <a:xfrm>
            <a:off x="1422720" y="5330399"/>
            <a:ext cx="26496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latin typeface="Arial" charset="0"/>
                <a:cs typeface="+mn-cs"/>
              </a:rPr>
              <a:t>Y</a:t>
            </a:r>
          </a:p>
        </p:txBody>
      </p:sp>
      <p:sp>
        <p:nvSpPr>
          <p:cNvPr id="786446" name="Line 14"/>
          <p:cNvSpPr>
            <a:spLocks noChangeShapeType="1"/>
          </p:cNvSpPr>
          <p:nvPr/>
        </p:nvSpPr>
        <p:spPr bwMode="auto">
          <a:xfrm flipV="1">
            <a:off x="1182240" y="3145290"/>
            <a:ext cx="839520" cy="254042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47" name="Rectangle 15"/>
          <p:cNvSpPr>
            <a:spLocks noChangeArrowheads="1"/>
          </p:cNvSpPr>
          <p:nvPr/>
        </p:nvSpPr>
        <p:spPr bwMode="auto">
          <a:xfrm>
            <a:off x="861120" y="5621042"/>
            <a:ext cx="38627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/>
          <a:p>
            <a:pPr defTabSz="449287" eaLnBrk="0">
              <a:spcBef>
                <a:spcPct val="50000"/>
              </a:spcBef>
              <a:defRPr/>
            </a:pPr>
            <a:r>
              <a:rPr lang="en-US" sz="2000"/>
              <a:t>O</a:t>
            </a:r>
            <a:endParaRPr lang="en-US" b="1">
              <a:solidFill>
                <a:schemeClr val="tx1"/>
              </a:solidFill>
              <a:cs typeface="+mn-cs"/>
            </a:endParaRPr>
          </a:p>
        </p:txBody>
      </p:sp>
      <p:sp>
        <p:nvSpPr>
          <p:cNvPr id="786448" name="Oval 16"/>
          <p:cNvSpPr>
            <a:spLocks noChangeArrowheads="1"/>
          </p:cNvSpPr>
          <p:nvPr/>
        </p:nvSpPr>
        <p:spPr bwMode="auto">
          <a:xfrm>
            <a:off x="1313280" y="4930180"/>
            <a:ext cx="93600" cy="50729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49" name="Oval 17"/>
          <p:cNvSpPr>
            <a:spLocks noChangeArrowheads="1"/>
          </p:cNvSpPr>
          <p:nvPr/>
        </p:nvSpPr>
        <p:spPr bwMode="auto">
          <a:xfrm flipV="1">
            <a:off x="1134720" y="4918659"/>
            <a:ext cx="80640" cy="50729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50" name="Line 18"/>
          <p:cNvSpPr>
            <a:spLocks noChangeShapeType="1"/>
          </p:cNvSpPr>
          <p:nvPr/>
        </p:nvSpPr>
        <p:spPr bwMode="auto">
          <a:xfrm flipV="1">
            <a:off x="1179360" y="4702094"/>
            <a:ext cx="0" cy="466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86451" name="Object 19"/>
          <p:cNvGraphicFramePr>
            <a:graphicFrameLocks noChangeAspect="1"/>
          </p:cNvGraphicFramePr>
          <p:nvPr/>
        </p:nvGraphicFramePr>
        <p:xfrm>
          <a:off x="1392481" y="4977162"/>
          <a:ext cx="354240" cy="42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6" name="Equation" r:id="rId6" imgW="215806" imgH="228501" progId="Equation.DSMT4">
                  <p:embed/>
                </p:oleObj>
              </mc:Choice>
              <mc:Fallback>
                <p:oleObj name="Equation" r:id="rId6" imgW="21580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481" y="4977162"/>
                        <a:ext cx="354240" cy="426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52" name="Object 20"/>
          <p:cNvGraphicFramePr>
            <a:graphicFrameLocks noChangeAspect="1"/>
          </p:cNvGraphicFramePr>
          <p:nvPr/>
        </p:nvGraphicFramePr>
        <p:xfrm>
          <a:off x="2135521" y="2982553"/>
          <a:ext cx="295200" cy="315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7" name="Equation" r:id="rId8" imgW="177492" imgH="164814" progId="Equation.DSMT4">
                  <p:embed/>
                </p:oleObj>
              </mc:Choice>
              <mc:Fallback>
                <p:oleObj name="Equation" r:id="rId8" imgW="177492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21" y="2982553"/>
                        <a:ext cx="295200" cy="315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53" name="Text Box 21"/>
          <p:cNvSpPr txBox="1">
            <a:spLocks noChangeArrowheads="1"/>
          </p:cNvSpPr>
          <p:nvPr/>
        </p:nvSpPr>
        <p:spPr bwMode="auto">
          <a:xfrm>
            <a:off x="868320" y="4555598"/>
            <a:ext cx="26352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latin typeface="Arial" charset="0"/>
                <a:cs typeface="+mn-cs"/>
              </a:rPr>
              <a:t>Z</a:t>
            </a:r>
          </a:p>
        </p:txBody>
      </p:sp>
      <p:sp>
        <p:nvSpPr>
          <p:cNvPr id="786454" name="AutoShape 22"/>
          <p:cNvSpPr>
            <a:spLocks noChangeArrowheads="1"/>
          </p:cNvSpPr>
          <p:nvPr/>
        </p:nvSpPr>
        <p:spPr bwMode="auto">
          <a:xfrm rot="-1444368">
            <a:off x="3299040" y="5449532"/>
            <a:ext cx="2384640" cy="341316"/>
          </a:xfrm>
          <a:prstGeom prst="parallelogram">
            <a:avLst>
              <a:gd name="adj" fmla="val 174683"/>
            </a:avLst>
          </a:prstGeom>
          <a:gradFill rotWithShape="0">
            <a:gsLst>
              <a:gs pos="0">
                <a:srgbClr val="EAEAEA">
                  <a:gamma/>
                  <a:shade val="46275"/>
                  <a:invGamma/>
                </a:srgbClr>
              </a:gs>
              <a:gs pos="100000">
                <a:srgbClr val="EAEAEA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55" name="Oval 23"/>
          <p:cNvSpPr>
            <a:spLocks noChangeArrowheads="1"/>
          </p:cNvSpPr>
          <p:nvPr/>
        </p:nvSpPr>
        <p:spPr bwMode="auto">
          <a:xfrm rot="-1404081">
            <a:off x="4668480" y="5820194"/>
            <a:ext cx="46080" cy="50729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56" name="Line 24"/>
          <p:cNvSpPr>
            <a:spLocks noChangeShapeType="1"/>
          </p:cNvSpPr>
          <p:nvPr/>
        </p:nvSpPr>
        <p:spPr bwMode="auto">
          <a:xfrm rot="-1437750">
            <a:off x="4678560" y="5975188"/>
            <a:ext cx="528480" cy="14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57" name="Line 25"/>
          <p:cNvSpPr>
            <a:spLocks noChangeShapeType="1"/>
          </p:cNvSpPr>
          <p:nvPr/>
        </p:nvSpPr>
        <p:spPr bwMode="auto">
          <a:xfrm rot="20183529" flipV="1">
            <a:off x="4639680" y="5813892"/>
            <a:ext cx="308160" cy="1800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58" name="Line 26"/>
          <p:cNvSpPr>
            <a:spLocks noChangeShapeType="1"/>
          </p:cNvSpPr>
          <p:nvPr/>
        </p:nvSpPr>
        <p:spPr bwMode="auto">
          <a:xfrm rot="-1444493" flipH="1" flipV="1">
            <a:off x="2664001" y="2802534"/>
            <a:ext cx="1012320" cy="3221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59" name="Rectangle 27"/>
          <p:cNvSpPr>
            <a:spLocks noChangeArrowheads="1"/>
          </p:cNvSpPr>
          <p:nvPr/>
        </p:nvSpPr>
        <p:spPr bwMode="auto">
          <a:xfrm rot="8623">
            <a:off x="4538880" y="6057276"/>
            <a:ext cx="460800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/>
          <a:p>
            <a:pPr defTabSz="449287" eaLnBrk="0">
              <a:spcBef>
                <a:spcPct val="50000"/>
              </a:spcBef>
              <a:defRPr/>
            </a:pPr>
            <a:r>
              <a:rPr lang="en-US" sz="2000"/>
              <a:t>C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786460" name="Oval 28"/>
          <p:cNvSpPr>
            <a:spLocks noChangeArrowheads="1"/>
          </p:cNvSpPr>
          <p:nvPr/>
        </p:nvSpPr>
        <p:spPr bwMode="auto">
          <a:xfrm rot="20239048" flipV="1">
            <a:off x="4246560" y="5455115"/>
            <a:ext cx="80640" cy="50729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86461" name="Object 29"/>
          <p:cNvGraphicFramePr>
            <a:graphicFrameLocks noChangeAspect="1"/>
          </p:cNvGraphicFramePr>
          <p:nvPr/>
        </p:nvGraphicFramePr>
        <p:xfrm>
          <a:off x="4047840" y="5013167"/>
          <a:ext cx="511200" cy="398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8" name="Equation" r:id="rId10" imgW="203024" imgH="215713" progId="Equation.DSMT4">
                  <p:embed/>
                </p:oleObj>
              </mc:Choice>
              <mc:Fallback>
                <p:oleObj name="Equation" r:id="rId10" imgW="203024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840" y="5013167"/>
                        <a:ext cx="511200" cy="398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62" name="Rectangle 30"/>
          <p:cNvSpPr>
            <a:spLocks noChangeArrowheads="1"/>
          </p:cNvSpPr>
          <p:nvPr/>
        </p:nvSpPr>
        <p:spPr bwMode="auto">
          <a:xfrm>
            <a:off x="210240" y="4649661"/>
            <a:ext cx="42505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/>
          <a:p>
            <a:pPr defTabSz="449287" eaLnBrk="0">
              <a:spcBef>
                <a:spcPct val="50000"/>
              </a:spcBef>
              <a:defRPr/>
            </a:pPr>
            <a:r>
              <a:rPr lang="en-US" sz="2000"/>
              <a:t>P</a:t>
            </a:r>
            <a:r>
              <a:rPr lang="en-US" sz="2000" baseline="-25000"/>
              <a:t>0</a:t>
            </a:r>
            <a:endParaRPr lang="en-US" b="1">
              <a:solidFill>
                <a:schemeClr val="tx1"/>
              </a:solidFill>
              <a:cs typeface="+mn-cs"/>
            </a:endParaRPr>
          </a:p>
        </p:txBody>
      </p:sp>
      <p:sp>
        <p:nvSpPr>
          <p:cNvPr id="786463" name="Rectangle 31"/>
          <p:cNvSpPr>
            <a:spLocks noChangeArrowheads="1"/>
          </p:cNvSpPr>
          <p:nvPr/>
        </p:nvSpPr>
        <p:spPr bwMode="auto">
          <a:xfrm>
            <a:off x="5238720" y="5345253"/>
            <a:ext cx="42505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/>
          <a:p>
            <a:pPr defTabSz="449287" eaLnBrk="0">
              <a:spcBef>
                <a:spcPct val="50000"/>
              </a:spcBef>
              <a:defRPr/>
            </a:pPr>
            <a:r>
              <a:rPr lang="en-US" sz="2000"/>
              <a:t>P</a:t>
            </a:r>
            <a:r>
              <a:rPr lang="en-US" sz="2000" baseline="-25000"/>
              <a:t>1</a:t>
            </a:r>
            <a:endParaRPr lang="en-US" b="1">
              <a:solidFill>
                <a:schemeClr val="tx1"/>
              </a:solidFill>
              <a:cs typeface="+mn-cs"/>
            </a:endParaRPr>
          </a:p>
        </p:txBody>
      </p:sp>
      <p:sp>
        <p:nvSpPr>
          <p:cNvPr id="786464" name="Line 32"/>
          <p:cNvSpPr>
            <a:spLocks noChangeShapeType="1"/>
          </p:cNvSpPr>
          <p:nvPr/>
        </p:nvSpPr>
        <p:spPr bwMode="auto">
          <a:xfrm>
            <a:off x="4111201" y="5991029"/>
            <a:ext cx="590400" cy="763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65" name="Oval 33"/>
          <p:cNvSpPr>
            <a:spLocks noChangeArrowheads="1"/>
          </p:cNvSpPr>
          <p:nvPr/>
        </p:nvSpPr>
        <p:spPr bwMode="auto">
          <a:xfrm rot="20239048" flipV="1">
            <a:off x="3767040" y="5715062"/>
            <a:ext cx="80640" cy="50729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66" name="Line 34"/>
          <p:cNvSpPr>
            <a:spLocks noChangeShapeType="1"/>
          </p:cNvSpPr>
          <p:nvPr/>
        </p:nvSpPr>
        <p:spPr bwMode="auto">
          <a:xfrm>
            <a:off x="1177920" y="5685717"/>
            <a:ext cx="2629440" cy="286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86467" name="Object 35"/>
          <p:cNvGraphicFramePr>
            <a:graphicFrameLocks noChangeAspect="1"/>
          </p:cNvGraphicFramePr>
          <p:nvPr/>
        </p:nvGraphicFramePr>
        <p:xfrm>
          <a:off x="748800" y="1474715"/>
          <a:ext cx="1838880" cy="42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9" name="Equation" r:id="rId12" imgW="1091726" imgH="253890" progId="Equation.DSMT4">
                  <p:embed/>
                </p:oleObj>
              </mc:Choice>
              <mc:Fallback>
                <p:oleObj name="Equation" r:id="rId12" imgW="109172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00" y="1474715"/>
                        <a:ext cx="1838880" cy="429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68" name="Object 36"/>
          <p:cNvGraphicFramePr>
            <a:graphicFrameLocks noChangeAspect="1"/>
          </p:cNvGraphicFramePr>
          <p:nvPr/>
        </p:nvGraphicFramePr>
        <p:xfrm>
          <a:off x="4694400" y="1935564"/>
          <a:ext cx="3294720" cy="42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0" name="Equation" r:id="rId14" imgW="1954951" imgH="253890" progId="Equation.DSMT4">
                  <p:embed/>
                </p:oleObj>
              </mc:Choice>
              <mc:Fallback>
                <p:oleObj name="Equation" r:id="rId14" imgW="195495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400" y="1935564"/>
                        <a:ext cx="3294720" cy="429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69" name="Object 37"/>
          <p:cNvGraphicFramePr>
            <a:graphicFrameLocks noChangeAspect="1"/>
          </p:cNvGraphicFramePr>
          <p:nvPr/>
        </p:nvGraphicFramePr>
        <p:xfrm>
          <a:off x="568801" y="1932683"/>
          <a:ext cx="3165120" cy="4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" name="Equation" r:id="rId16" imgW="1879600" imgH="254000" progId="Equation.DSMT4">
                  <p:embed/>
                </p:oleObj>
              </mc:Choice>
              <mc:Fallback>
                <p:oleObj name="Equation" r:id="rId16" imgW="187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" y="1932683"/>
                        <a:ext cx="3165120" cy="42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70" name="Object 38"/>
          <p:cNvGraphicFramePr>
            <a:graphicFrameLocks noChangeAspect="1"/>
          </p:cNvGraphicFramePr>
          <p:nvPr/>
        </p:nvGraphicFramePr>
        <p:xfrm>
          <a:off x="5096160" y="1477596"/>
          <a:ext cx="2033280" cy="42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2" name="Equation" r:id="rId18" imgW="1205977" imgH="253890" progId="Equation.DSMT4">
                  <p:embed/>
                </p:oleObj>
              </mc:Choice>
              <mc:Fallback>
                <p:oleObj name="Equation" r:id="rId18" imgW="120597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160" y="1477596"/>
                        <a:ext cx="2033280" cy="429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71" name="Object 39"/>
          <p:cNvGraphicFramePr>
            <a:graphicFrameLocks noChangeAspect="1"/>
          </p:cNvGraphicFramePr>
          <p:nvPr/>
        </p:nvGraphicFramePr>
        <p:xfrm>
          <a:off x="270720" y="2363289"/>
          <a:ext cx="2846880" cy="42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3" name="Equation" r:id="rId20" imgW="1688367" imgH="253890" progId="Equation.DSMT4">
                  <p:embed/>
                </p:oleObj>
              </mc:Choice>
              <mc:Fallback>
                <p:oleObj name="Equation" r:id="rId20" imgW="168836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20" y="2363289"/>
                        <a:ext cx="2846880" cy="429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72" name="Line 40"/>
          <p:cNvSpPr>
            <a:spLocks noChangeShapeType="1"/>
          </p:cNvSpPr>
          <p:nvPr/>
        </p:nvSpPr>
        <p:spPr bwMode="auto">
          <a:xfrm flipV="1">
            <a:off x="4685761" y="4648809"/>
            <a:ext cx="459360" cy="142719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86473" name="Object 41"/>
          <p:cNvGraphicFramePr>
            <a:graphicFrameLocks noChangeAspect="1"/>
          </p:cNvGraphicFramePr>
          <p:nvPr/>
        </p:nvGraphicFramePr>
        <p:xfrm>
          <a:off x="938880" y="3735752"/>
          <a:ext cx="659520" cy="43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" name="Equation" r:id="rId22" imgW="393529" imgH="228501" progId="Equation.DSMT4">
                  <p:embed/>
                </p:oleObj>
              </mc:Choice>
              <mc:Fallback>
                <p:oleObj name="Equation" r:id="rId22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880" y="3735752"/>
                        <a:ext cx="659520" cy="437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74" name="Oval 42"/>
          <p:cNvSpPr>
            <a:spLocks noChangeArrowheads="1"/>
          </p:cNvSpPr>
          <p:nvPr/>
        </p:nvSpPr>
        <p:spPr bwMode="auto">
          <a:xfrm rot="20239048" flipV="1">
            <a:off x="4818240" y="5137562"/>
            <a:ext cx="80640" cy="50729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1C1C1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75" name="Line 43"/>
          <p:cNvSpPr>
            <a:spLocks noChangeShapeType="1"/>
          </p:cNvSpPr>
          <p:nvPr/>
        </p:nvSpPr>
        <p:spPr bwMode="auto">
          <a:xfrm flipV="1">
            <a:off x="3810240" y="5384726"/>
            <a:ext cx="1078560" cy="5717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86476" name="Object 44"/>
          <p:cNvGraphicFramePr>
            <a:graphicFrameLocks noChangeAspect="1"/>
          </p:cNvGraphicFramePr>
          <p:nvPr/>
        </p:nvGraphicFramePr>
        <p:xfrm>
          <a:off x="5294880" y="2423775"/>
          <a:ext cx="3690720" cy="411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5" name="Equation" r:id="rId24" imgW="2273300" imgH="254000" progId="Equation.DSMT4">
                  <p:embed/>
                </p:oleObj>
              </mc:Choice>
              <mc:Fallback>
                <p:oleObj name="Equation" r:id="rId24" imgW="2273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880" y="2423775"/>
                        <a:ext cx="3690720" cy="411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77" name="Object 45"/>
          <p:cNvGraphicFramePr>
            <a:graphicFrameLocks noChangeAspect="1"/>
          </p:cNvGraphicFramePr>
          <p:nvPr/>
        </p:nvGraphicFramePr>
        <p:xfrm>
          <a:off x="4674240" y="4421264"/>
          <a:ext cx="400320" cy="41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6" name="Equation" r:id="rId26" imgW="241091" imgH="215713" progId="Equation.DSMT4">
                  <p:embed/>
                </p:oleObj>
              </mc:Choice>
              <mc:Fallback>
                <p:oleObj name="Equation" r:id="rId26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240" y="4421264"/>
                        <a:ext cx="400320" cy="410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78" name="Object 46"/>
          <p:cNvGraphicFramePr>
            <a:graphicFrameLocks noChangeAspect="1"/>
          </p:cNvGraphicFramePr>
          <p:nvPr/>
        </p:nvGraphicFramePr>
        <p:xfrm>
          <a:off x="4753440" y="2907666"/>
          <a:ext cx="3546720" cy="4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7" name="Equation" r:id="rId28" imgW="2146300" imgH="241300" progId="Equation.DSMT4">
                  <p:embed/>
                </p:oleObj>
              </mc:Choice>
              <mc:Fallback>
                <p:oleObj name="Equation" r:id="rId28" imgW="214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440" y="2907666"/>
                        <a:ext cx="3546720" cy="4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79" name="Object 47"/>
          <p:cNvGraphicFramePr>
            <a:graphicFrameLocks noChangeAspect="1"/>
          </p:cNvGraphicFramePr>
          <p:nvPr/>
        </p:nvGraphicFramePr>
        <p:xfrm>
          <a:off x="4811040" y="3499568"/>
          <a:ext cx="2920320" cy="45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8" name="Equation" r:id="rId30" imgW="1473200" imgH="228600" progId="Equation.DSMT4">
                  <p:embed/>
                </p:oleObj>
              </mc:Choice>
              <mc:Fallback>
                <p:oleObj name="Equation" r:id="rId30" imgW="1473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040" y="3499568"/>
                        <a:ext cx="2920320" cy="45652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80" name="Object 48"/>
          <p:cNvGraphicFramePr>
            <a:graphicFrameLocks noChangeAspect="1"/>
          </p:cNvGraphicFramePr>
          <p:nvPr/>
        </p:nvGraphicFramePr>
        <p:xfrm>
          <a:off x="3006720" y="5432250"/>
          <a:ext cx="383040" cy="39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9" name="Equation" r:id="rId32" imgW="152268" imgH="215713" progId="Equation.DSMT4">
                  <p:embed/>
                </p:oleObj>
              </mc:Choice>
              <mc:Fallback>
                <p:oleObj name="Equation" r:id="rId32" imgW="15226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0" y="5432250"/>
                        <a:ext cx="383040" cy="398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81" name="Object 49"/>
          <p:cNvGraphicFramePr>
            <a:graphicFrameLocks noChangeAspect="1"/>
          </p:cNvGraphicFramePr>
          <p:nvPr/>
        </p:nvGraphicFramePr>
        <p:xfrm>
          <a:off x="5260321" y="4501913"/>
          <a:ext cx="802080" cy="45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0" name="Equation" r:id="rId34" imgW="406224" imgH="228501" progId="Equation.3">
                  <p:embed/>
                </p:oleObj>
              </mc:Choice>
              <mc:Fallback>
                <p:oleObj name="Equation" r:id="rId34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321" y="4501913"/>
                        <a:ext cx="802080" cy="457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82" name="Line 50"/>
          <p:cNvSpPr>
            <a:spLocks noChangeShapeType="1"/>
          </p:cNvSpPr>
          <p:nvPr/>
        </p:nvSpPr>
        <p:spPr bwMode="auto">
          <a:xfrm flipH="1">
            <a:off x="4888800" y="4825947"/>
            <a:ext cx="470880" cy="5458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83" name="Line 51"/>
          <p:cNvSpPr>
            <a:spLocks noChangeShapeType="1"/>
          </p:cNvSpPr>
          <p:nvPr/>
        </p:nvSpPr>
        <p:spPr bwMode="auto">
          <a:xfrm>
            <a:off x="3365280" y="5727482"/>
            <a:ext cx="432000" cy="2030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84" name="Line 52"/>
          <p:cNvSpPr>
            <a:spLocks noChangeShapeType="1"/>
          </p:cNvSpPr>
          <p:nvPr/>
        </p:nvSpPr>
        <p:spPr bwMode="auto">
          <a:xfrm flipH="1" flipV="1">
            <a:off x="4445281" y="5803810"/>
            <a:ext cx="266400" cy="2793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85" name="AutoShape 53"/>
          <p:cNvSpPr>
            <a:spLocks/>
          </p:cNvSpPr>
          <p:nvPr/>
        </p:nvSpPr>
        <p:spPr bwMode="auto">
          <a:xfrm rot="5387075">
            <a:off x="6741432" y="3745524"/>
            <a:ext cx="159479" cy="693982"/>
          </a:xfrm>
          <a:prstGeom prst="rightBrace">
            <a:avLst>
              <a:gd name="adj1" fmla="val 9229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6486" name="Rectangle 54"/>
          <p:cNvSpPr>
            <a:spLocks noChangeArrowheads="1"/>
          </p:cNvSpPr>
          <p:nvPr/>
        </p:nvSpPr>
        <p:spPr bwMode="auto">
          <a:xfrm>
            <a:off x="6094081" y="4126033"/>
            <a:ext cx="2774880" cy="55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marL="342725" indent="-342725" defTabSz="914414" eaLnBrk="0">
              <a:spcBef>
                <a:spcPct val="20000"/>
              </a:spcBef>
              <a:defRPr/>
            </a:pPr>
            <a:r>
              <a:rPr lang="en-US" sz="2400"/>
              <a:t>Epipolar line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1234532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6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6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6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6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6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6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6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6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86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6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6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6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86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6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6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86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8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86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86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8" grpId="0" animBg="1"/>
      <p:bldP spid="786448" grpId="0" animBg="1"/>
      <p:bldP spid="786460" grpId="0" animBg="1"/>
      <p:bldP spid="786465" grpId="0" animBg="1"/>
      <p:bldP spid="786474" grpId="0" animBg="1"/>
      <p:bldP spid="786485" grpId="0" animBg="1"/>
      <p:bldP spid="78648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cs typeface="+mj-cs"/>
              </a:rPr>
              <a:t>The Fundamental Matrix </a:t>
            </a:r>
            <a:r>
              <a:rPr lang="en-US" i="1" smtClean="0">
                <a:cs typeface="+mj-cs"/>
              </a:rPr>
              <a:t>F</a:t>
            </a:r>
            <a:endParaRPr lang="en-US" smtClean="0">
              <a:cs typeface="+mj-cs"/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914497"/>
            <a:ext cx="8546400" cy="2870221"/>
          </a:xfrm>
        </p:spPr>
        <p:txBody>
          <a:bodyPr/>
          <a:lstStyle/>
          <a:p>
            <a:pPr eaLnBrk="1">
              <a:defRPr/>
            </a:pPr>
            <a:r>
              <a:rPr lang="en-US" sz="1800" dirty="0"/>
              <a:t>The projective points </a:t>
            </a:r>
            <a:r>
              <a:rPr lang="en-US" sz="1800" i="1" dirty="0"/>
              <a:t>e</a:t>
            </a:r>
            <a:r>
              <a:rPr lang="en-US" sz="1800" i="1" baseline="-25000" dirty="0"/>
              <a:t>1</a:t>
            </a:r>
            <a:r>
              <a:rPr lang="en-US" sz="1800" dirty="0"/>
              <a:t> and (</a:t>
            </a:r>
            <a:r>
              <a:rPr lang="en-US" sz="1800" i="1" dirty="0"/>
              <a:t>H</a:t>
            </a:r>
            <a:r>
              <a:rPr lang="en-US" sz="1800" i="1" baseline="-25000" dirty="0">
                <a:sym typeface="Symbol" charset="0"/>
              </a:rPr>
              <a:t></a:t>
            </a:r>
            <a:r>
              <a:rPr lang="en-US" sz="1800" i="1" dirty="0"/>
              <a:t>m</a:t>
            </a:r>
            <a:r>
              <a:rPr lang="en-US" sz="1800" i="1" baseline="-25000" dirty="0"/>
              <a:t>0</a:t>
            </a:r>
            <a:r>
              <a:rPr lang="en-US" sz="1800" dirty="0"/>
              <a:t>) define a plane in camera 1 (</a:t>
            </a:r>
            <a:r>
              <a:rPr lang="en-US" sz="1800" dirty="0" err="1"/>
              <a:t>epipolar</a:t>
            </a:r>
            <a:r>
              <a:rPr lang="en-US" sz="1800" dirty="0"/>
              <a:t> plane </a:t>
            </a:r>
            <a:r>
              <a:rPr lang="en-US" sz="1800" dirty="0" err="1" smtClean="0"/>
              <a:t>Π</a:t>
            </a:r>
            <a:r>
              <a:rPr lang="en-US" sz="1800" baseline="-25000" dirty="0" err="1" smtClean="0"/>
              <a:t>e</a:t>
            </a:r>
            <a:r>
              <a:rPr lang="en-US" sz="1800" dirty="0"/>
              <a:t>)</a:t>
            </a:r>
          </a:p>
          <a:p>
            <a:pPr eaLnBrk="1">
              <a:defRPr/>
            </a:pPr>
            <a:r>
              <a:rPr lang="en-US" sz="1800" dirty="0"/>
              <a:t>the </a:t>
            </a:r>
            <a:r>
              <a:rPr lang="en-US" sz="1800" dirty="0" err="1"/>
              <a:t>epipolar</a:t>
            </a:r>
            <a:r>
              <a:rPr lang="en-US" sz="1800" dirty="0"/>
              <a:t> plane intersects the image plane 1 in a line (</a:t>
            </a:r>
            <a:r>
              <a:rPr lang="en-US" sz="1800" dirty="0" err="1"/>
              <a:t>epipolar</a:t>
            </a:r>
            <a:r>
              <a:rPr lang="en-US" sz="1800" dirty="0"/>
              <a:t> line </a:t>
            </a:r>
            <a:r>
              <a:rPr lang="en-US" sz="1800" i="1" dirty="0" err="1"/>
              <a:t>u</a:t>
            </a:r>
            <a:r>
              <a:rPr lang="en-US" sz="1800" i="1" baseline="-25000" dirty="0" err="1"/>
              <a:t>e</a:t>
            </a:r>
            <a:r>
              <a:rPr lang="en-US" sz="1800" dirty="0"/>
              <a:t>)</a:t>
            </a:r>
          </a:p>
          <a:p>
            <a:pPr eaLnBrk="1">
              <a:defRPr/>
            </a:pPr>
            <a:r>
              <a:rPr lang="en-US" sz="1800" dirty="0"/>
              <a:t> the corresponding point </a:t>
            </a:r>
            <a:r>
              <a:rPr lang="en-US" sz="1800" i="1" dirty="0"/>
              <a:t>m</a:t>
            </a:r>
            <a:r>
              <a:rPr lang="en-US" sz="1800" i="1" baseline="-25000" dirty="0"/>
              <a:t>1</a:t>
            </a:r>
            <a:r>
              <a:rPr lang="en-US" sz="1800" dirty="0"/>
              <a:t> lies on line </a:t>
            </a:r>
            <a:r>
              <a:rPr lang="en-US" sz="1800" i="1" dirty="0" err="1"/>
              <a:t>u</a:t>
            </a:r>
            <a:r>
              <a:rPr lang="en-US" sz="1800" i="1" baseline="-25000" dirty="0" err="1"/>
              <a:t>e</a:t>
            </a:r>
            <a:r>
              <a:rPr lang="en-US" sz="1800" dirty="0"/>
              <a:t>: </a:t>
            </a:r>
            <a:r>
              <a:rPr lang="en-US" sz="1800" i="1" dirty="0"/>
              <a:t>m</a:t>
            </a:r>
            <a:r>
              <a:rPr lang="en-US" sz="1800" i="1" baseline="-25000" dirty="0"/>
              <a:t>1</a:t>
            </a:r>
            <a:r>
              <a:rPr lang="en-US" sz="1800" i="1" baseline="30000" dirty="0"/>
              <a:t>T</a:t>
            </a:r>
            <a:r>
              <a:rPr lang="en-US" sz="1800" i="1" dirty="0"/>
              <a:t>u</a:t>
            </a:r>
            <a:r>
              <a:rPr lang="en-US" sz="1800" i="1" baseline="-25000" dirty="0"/>
              <a:t>e</a:t>
            </a:r>
            <a:r>
              <a:rPr lang="en-US" sz="1800" i="1" dirty="0"/>
              <a:t>= 0</a:t>
            </a:r>
            <a:r>
              <a:rPr lang="en-US" sz="1800" dirty="0"/>
              <a:t> </a:t>
            </a:r>
          </a:p>
          <a:p>
            <a:pPr eaLnBrk="1">
              <a:defRPr/>
            </a:pPr>
            <a:r>
              <a:rPr lang="en-US" sz="1800" dirty="0"/>
              <a:t>If the points (</a:t>
            </a:r>
            <a:r>
              <a:rPr lang="en-US" sz="1800" i="1" dirty="0"/>
              <a:t>e</a:t>
            </a:r>
            <a:r>
              <a:rPr lang="en-US" sz="1800" i="1" baseline="-25000" dirty="0"/>
              <a:t>1</a:t>
            </a:r>
            <a:r>
              <a:rPr lang="en-US" sz="1800" dirty="0"/>
              <a:t>),(</a:t>
            </a:r>
            <a:r>
              <a:rPr lang="en-US" sz="1800" i="1" dirty="0"/>
              <a:t>m</a:t>
            </a:r>
            <a:r>
              <a:rPr lang="en-US" sz="1800" i="1" baseline="-25000" dirty="0"/>
              <a:t>1</a:t>
            </a:r>
            <a:r>
              <a:rPr lang="en-US" sz="1800" dirty="0"/>
              <a:t>),(</a:t>
            </a:r>
            <a:r>
              <a:rPr lang="en-US" sz="1800" i="1" dirty="0"/>
              <a:t>H</a:t>
            </a:r>
            <a:r>
              <a:rPr lang="en-US" sz="1800" i="1" baseline="-25000" dirty="0">
                <a:sym typeface="Symbol" charset="0"/>
              </a:rPr>
              <a:t></a:t>
            </a:r>
            <a:r>
              <a:rPr lang="en-US" sz="1800" i="1" dirty="0"/>
              <a:t>m</a:t>
            </a:r>
            <a:r>
              <a:rPr lang="en-US" sz="1800" i="1" baseline="-25000" dirty="0"/>
              <a:t>0</a:t>
            </a:r>
            <a:r>
              <a:rPr lang="en-US" sz="1800" dirty="0"/>
              <a:t>) are all collinear, then the </a:t>
            </a:r>
            <a:r>
              <a:rPr lang="en-US" sz="1800" dirty="0" err="1"/>
              <a:t>colinearity</a:t>
            </a:r>
            <a:r>
              <a:rPr lang="en-US" sz="1800" dirty="0"/>
              <a:t> theorem applies: </a:t>
            </a:r>
            <a:r>
              <a:rPr lang="en-US" sz="1800" i="1" dirty="0"/>
              <a:t>m</a:t>
            </a:r>
            <a:r>
              <a:rPr lang="en-US" sz="1800" i="1" baseline="-25000" dirty="0"/>
              <a:t>1</a:t>
            </a:r>
            <a:r>
              <a:rPr lang="en-US" sz="1800" i="1" baseline="30000" dirty="0"/>
              <a:t>T </a:t>
            </a:r>
            <a:r>
              <a:rPr lang="en-US" sz="1800" dirty="0"/>
              <a:t>(</a:t>
            </a:r>
            <a:r>
              <a:rPr lang="en-US" sz="1800" i="1" dirty="0"/>
              <a:t>e</a:t>
            </a:r>
            <a:r>
              <a:rPr lang="en-US" sz="1800" i="1" baseline="-25000" dirty="0"/>
              <a:t>1</a:t>
            </a:r>
            <a:r>
              <a:rPr lang="en-US" sz="1800" dirty="0"/>
              <a:t> x </a:t>
            </a:r>
            <a:r>
              <a:rPr lang="en-US" sz="1800" i="1" dirty="0"/>
              <a:t>H</a:t>
            </a:r>
            <a:r>
              <a:rPr lang="en-US" sz="1800" i="1" baseline="-25000" dirty="0">
                <a:sym typeface="Symbol" charset="0"/>
              </a:rPr>
              <a:t></a:t>
            </a:r>
            <a:r>
              <a:rPr lang="en-US" sz="1800" i="1" dirty="0"/>
              <a:t>m</a:t>
            </a:r>
            <a:r>
              <a:rPr lang="en-US" sz="1800" i="1" baseline="-25000" dirty="0"/>
              <a:t>0</a:t>
            </a:r>
            <a:r>
              <a:rPr lang="en-US" sz="1800" dirty="0"/>
              <a:t>) = 0.</a:t>
            </a:r>
          </a:p>
        </p:txBody>
      </p:sp>
      <p:graphicFrame>
        <p:nvGraphicFramePr>
          <p:cNvPr id="787460" name="Object 4"/>
          <p:cNvGraphicFramePr>
            <a:graphicFrameLocks noChangeAspect="1"/>
          </p:cNvGraphicFramePr>
          <p:nvPr/>
        </p:nvGraphicFramePr>
        <p:xfrm>
          <a:off x="512640" y="3194256"/>
          <a:ext cx="5679360" cy="160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Equation" r:id="rId4" imgW="3187700" imgH="1016000" progId="Equation.DSMT4">
                  <p:embed/>
                </p:oleObj>
              </mc:Choice>
              <mc:Fallback>
                <p:oleObj name="Equation" r:id="rId4" imgW="31877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40" y="3194256"/>
                        <a:ext cx="5679360" cy="160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549" name="Group 5"/>
          <p:cNvGrpSpPr>
            <a:grpSpLocks/>
          </p:cNvGrpSpPr>
          <p:nvPr/>
        </p:nvGrpSpPr>
        <p:grpSpPr bwMode="auto">
          <a:xfrm>
            <a:off x="741601" y="5221404"/>
            <a:ext cx="6253585" cy="1018775"/>
            <a:chOff x="467" y="3289"/>
            <a:chExt cx="3939" cy="642"/>
          </a:xfrm>
        </p:grpSpPr>
        <p:graphicFrame>
          <p:nvGraphicFramePr>
            <p:cNvPr id="108552" name="Object 6"/>
            <p:cNvGraphicFramePr>
              <a:graphicFrameLocks noChangeAspect="1"/>
            </p:cNvGraphicFramePr>
            <p:nvPr/>
          </p:nvGraphicFramePr>
          <p:xfrm>
            <a:off x="3077" y="3598"/>
            <a:ext cx="101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46" name="Equation" r:id="rId6" imgW="761669" imgH="241195" progId="Equation.DSMT4">
                    <p:embed/>
                  </p:oleObj>
                </mc:Choice>
                <mc:Fallback>
                  <p:oleObj name="Equation" r:id="rId6" imgW="761669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7" y="3598"/>
                          <a:ext cx="101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3" name="Object 7"/>
            <p:cNvGraphicFramePr>
              <a:graphicFrameLocks noChangeAspect="1"/>
            </p:cNvGraphicFramePr>
            <p:nvPr/>
          </p:nvGraphicFramePr>
          <p:xfrm>
            <a:off x="636" y="3586"/>
            <a:ext cx="108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47" name="Equation" r:id="rId8" imgW="799753" imgH="253890" progId="Equation.DSMT4">
                    <p:embed/>
                  </p:oleObj>
                </mc:Choice>
                <mc:Fallback>
                  <p:oleObj name="Equation" r:id="rId8" imgW="799753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" y="3586"/>
                          <a:ext cx="1086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7464" name="Rectangle 8"/>
            <p:cNvSpPr>
              <a:spLocks noChangeArrowheads="1"/>
            </p:cNvSpPr>
            <p:nvPr/>
          </p:nvSpPr>
          <p:spPr bwMode="auto">
            <a:xfrm>
              <a:off x="467" y="3289"/>
              <a:ext cx="173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>
              <a:spAutoFit/>
            </a:bodyPr>
            <a:lstStyle/>
            <a:p>
              <a:pPr defTabSz="449287" eaLnBrk="0">
                <a:spcBef>
                  <a:spcPct val="50000"/>
                </a:spcBef>
                <a:defRPr/>
              </a:pPr>
              <a:r>
                <a:rPr lang="en-US" sz="2000"/>
                <a:t>Fundamental Matrix F</a:t>
              </a:r>
            </a:p>
          </p:txBody>
        </p:sp>
        <p:sp>
          <p:nvSpPr>
            <p:cNvPr id="787465" name="Rectangle 9"/>
            <p:cNvSpPr>
              <a:spLocks noChangeArrowheads="1"/>
            </p:cNvSpPr>
            <p:nvPr/>
          </p:nvSpPr>
          <p:spPr bwMode="auto">
            <a:xfrm>
              <a:off x="2897" y="3289"/>
              <a:ext cx="150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>
              <a:spAutoFit/>
            </a:bodyPr>
            <a:lstStyle/>
            <a:p>
              <a:pPr defTabSz="449287" eaLnBrk="0">
                <a:spcBef>
                  <a:spcPct val="50000"/>
                </a:spcBef>
                <a:defRPr/>
              </a:pPr>
              <a:r>
                <a:rPr lang="en-US" sz="2000"/>
                <a:t>Epipolar constraint </a:t>
              </a:r>
            </a:p>
          </p:txBody>
        </p:sp>
      </p:grpSp>
      <p:sp>
        <p:nvSpPr>
          <p:cNvPr id="787466" name="AutoShape 10"/>
          <p:cNvSpPr>
            <a:spLocks/>
          </p:cNvSpPr>
          <p:nvPr/>
        </p:nvSpPr>
        <p:spPr bwMode="auto">
          <a:xfrm rot="5400000">
            <a:off x="4740976" y="3169897"/>
            <a:ext cx="181458" cy="938731"/>
          </a:xfrm>
          <a:prstGeom prst="rightBrace">
            <a:avLst>
              <a:gd name="adj1" fmla="val 4363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87467" name="Object 11"/>
          <p:cNvGraphicFramePr>
            <a:graphicFrameLocks noChangeAspect="1"/>
          </p:cNvGraphicFramePr>
          <p:nvPr/>
        </p:nvGraphicFramePr>
        <p:xfrm>
          <a:off x="4579201" y="3729992"/>
          <a:ext cx="540000" cy="4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8" name="Equation" r:id="rId10" imgW="291973" imgH="228501" progId="Equation.3">
                  <p:embed/>
                </p:oleObj>
              </mc:Choice>
              <mc:Fallback>
                <p:oleObj name="Equation" r:id="rId10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201" y="3729992"/>
                        <a:ext cx="540000" cy="42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749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6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GB" smtClean="0">
                <a:cs typeface="+mj-cs"/>
              </a:rPr>
              <a:t>The Fundamental Matrix F</a:t>
            </a:r>
          </a:p>
        </p:txBody>
      </p:sp>
      <p:sp>
        <p:nvSpPr>
          <p:cNvPr id="788483" name="AutoShape 3"/>
          <p:cNvSpPr>
            <a:spLocks noChangeArrowheads="1"/>
          </p:cNvSpPr>
          <p:nvPr/>
        </p:nvSpPr>
        <p:spPr bwMode="auto">
          <a:xfrm rot="-16200000">
            <a:off x="76184" y="2972505"/>
            <a:ext cx="2590832" cy="609120"/>
          </a:xfrm>
          <a:prstGeom prst="parallelogram">
            <a:avLst>
              <a:gd name="adj" fmla="val 18352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lIns="91430" tIns="45715" rIns="91430" bIns="45715" anchor="ctr"/>
          <a:lstStyle/>
          <a:p>
            <a:pPr defTabSz="449287" eaLnBrk="0">
              <a:spcBef>
                <a:spcPct val="50000"/>
              </a:spcBef>
              <a:defRPr/>
            </a:pPr>
            <a:endParaRPr lang="de-DE" sz="2400">
              <a:solidFill>
                <a:srgbClr val="FF0000"/>
              </a:solidFill>
              <a:latin typeface="Symbol" charset="0"/>
            </a:endParaRPr>
          </a:p>
        </p:txBody>
      </p:sp>
      <p:sp>
        <p:nvSpPr>
          <p:cNvPr id="788484" name="AutoShape 4"/>
          <p:cNvSpPr>
            <a:spLocks noChangeArrowheads="1"/>
          </p:cNvSpPr>
          <p:nvPr/>
        </p:nvSpPr>
        <p:spPr bwMode="auto">
          <a:xfrm rot="-16200000">
            <a:off x="2197328" y="4038305"/>
            <a:ext cx="2134304" cy="2286720"/>
          </a:xfrm>
          <a:prstGeom prst="parallelogram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485" name="Text Box 5"/>
          <p:cNvSpPr txBox="1">
            <a:spLocks noChangeArrowheads="1"/>
          </p:cNvSpPr>
          <p:nvPr/>
        </p:nvSpPr>
        <p:spPr bwMode="auto">
          <a:xfrm>
            <a:off x="145523" y="2664782"/>
            <a:ext cx="523994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80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GB" sz="1400">
                <a:solidFill>
                  <a:schemeClr val="tx1"/>
                </a:solidFill>
                <a:latin typeface="Arial" charset="0"/>
              </a:rPr>
              <a:t>0</a:t>
            </a:r>
            <a:endParaRPr lang="en-GB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2134080" y="4648808"/>
            <a:ext cx="2208960" cy="5328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487" name="Text Box 7"/>
          <p:cNvSpPr txBox="1">
            <a:spLocks noChangeArrowheads="1"/>
          </p:cNvSpPr>
          <p:nvPr/>
        </p:nvSpPr>
        <p:spPr bwMode="auto">
          <a:xfrm>
            <a:off x="1103041" y="2942230"/>
            <a:ext cx="580320" cy="5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80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GB" sz="1400">
                <a:solidFill>
                  <a:schemeClr val="tx1"/>
                </a:solidFill>
                <a:latin typeface="Arial" charset="0"/>
              </a:rPr>
              <a:t>0</a:t>
            </a:r>
            <a:endParaRPr lang="en-GB" sz="2400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788488" name="Group 8"/>
          <p:cNvGrpSpPr>
            <a:grpSpLocks/>
          </p:cNvGrpSpPr>
          <p:nvPr/>
        </p:nvGrpSpPr>
        <p:grpSpPr bwMode="auto">
          <a:xfrm>
            <a:off x="685440" y="2737135"/>
            <a:ext cx="4724640" cy="997175"/>
            <a:chOff x="432" y="1724"/>
            <a:chExt cx="2976" cy="628"/>
          </a:xfrm>
        </p:grpSpPr>
        <p:sp>
          <p:nvSpPr>
            <p:cNvPr id="788489" name="Freeform 9"/>
            <p:cNvSpPr>
              <a:spLocks/>
            </p:cNvSpPr>
            <p:nvPr/>
          </p:nvSpPr>
          <p:spPr bwMode="auto">
            <a:xfrm>
              <a:off x="432" y="1824"/>
              <a:ext cx="2976" cy="528"/>
            </a:xfrm>
            <a:custGeom>
              <a:avLst/>
              <a:gdLst>
                <a:gd name="T0" fmla="*/ 0 w 3612"/>
                <a:gd name="T1" fmla="*/ 0 h 336"/>
                <a:gd name="T2" fmla="*/ 3612 w 3612"/>
                <a:gd name="T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12" h="336">
                  <a:moveTo>
                    <a:pt x="0" y="0"/>
                  </a:moveTo>
                  <a:lnTo>
                    <a:pt x="3612" y="33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490" name="Text Box 10"/>
            <p:cNvSpPr txBox="1">
              <a:spLocks noChangeArrowheads="1"/>
            </p:cNvSpPr>
            <p:nvPr/>
          </p:nvSpPr>
          <p:spPr bwMode="auto">
            <a:xfrm>
              <a:off x="2110" y="1724"/>
              <a:ext cx="23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>
              <a:spAutoFit/>
            </a:bodyPr>
            <a:lstStyle>
              <a:lvl1pPr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1pPr>
              <a:lvl2pPr marL="47625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2pPr>
              <a:lvl3pPr marL="71437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3pPr>
              <a:lvl4pPr marL="95250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4pPr>
              <a:lvl5pPr marL="119062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5pPr>
              <a:lvl6pPr marL="16478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6pPr>
              <a:lvl7pPr marL="21050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7pPr>
              <a:lvl8pPr marL="25622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8pPr>
              <a:lvl9pPr marL="30194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9pPr>
            </a:lstStyle>
            <a:p>
              <a:pPr algn="ctr" eaLnBrk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GB" sz="2400">
                  <a:solidFill>
                    <a:schemeClr val="tx1"/>
                  </a:solidFill>
                  <a:latin typeface="Arial" charset="0"/>
                </a:rPr>
                <a:t>L</a:t>
              </a:r>
              <a:endParaRPr lang="en-GB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88491" name="Line 11"/>
            <p:cNvSpPr>
              <a:spLocks noChangeShapeType="1"/>
            </p:cNvSpPr>
            <p:nvPr/>
          </p:nvSpPr>
          <p:spPr bwMode="auto">
            <a:xfrm>
              <a:off x="1536" y="1872"/>
              <a:ext cx="1008" cy="1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88492" name="Group 12"/>
          <p:cNvGrpSpPr>
            <a:grpSpLocks/>
          </p:cNvGrpSpPr>
          <p:nvPr/>
        </p:nvGrpSpPr>
        <p:grpSpPr bwMode="auto">
          <a:xfrm>
            <a:off x="3034080" y="4374585"/>
            <a:ext cx="776160" cy="501763"/>
            <a:chOff x="1911" y="2756"/>
            <a:chExt cx="489" cy="316"/>
          </a:xfrm>
        </p:grpSpPr>
        <p:sp>
          <p:nvSpPr>
            <p:cNvPr id="788493" name="Text Box 13"/>
            <p:cNvSpPr txBox="1">
              <a:spLocks noChangeArrowheads="1"/>
            </p:cNvSpPr>
            <p:nvPr/>
          </p:nvSpPr>
          <p:spPr bwMode="auto">
            <a:xfrm>
              <a:off x="2107" y="2756"/>
              <a:ext cx="22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>
              <a:spAutoFit/>
            </a:bodyPr>
            <a:lstStyle>
              <a:lvl1pPr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1pPr>
              <a:lvl2pPr marL="47625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2pPr>
              <a:lvl3pPr marL="71437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3pPr>
              <a:lvl4pPr marL="95250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4pPr>
              <a:lvl5pPr marL="119062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5pPr>
              <a:lvl6pPr marL="16478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6pPr>
              <a:lvl7pPr marL="21050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7pPr>
              <a:lvl8pPr marL="25622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8pPr>
              <a:lvl9pPr marL="30194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9pPr>
            </a:lstStyle>
            <a:p>
              <a:pPr algn="ctr" eaLnBrk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GB" sz="240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lang="en-GB" sz="12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GB" sz="2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88494" name="Freeform 14"/>
            <p:cNvSpPr>
              <a:spLocks/>
            </p:cNvSpPr>
            <p:nvPr/>
          </p:nvSpPr>
          <p:spPr bwMode="auto">
            <a:xfrm>
              <a:off x="1911" y="2962"/>
              <a:ext cx="489" cy="110"/>
            </a:xfrm>
            <a:custGeom>
              <a:avLst/>
              <a:gdLst>
                <a:gd name="T0" fmla="*/ 0 w 264"/>
                <a:gd name="T1" fmla="*/ 0 h 60"/>
                <a:gd name="T2" fmla="*/ 264 w 264"/>
                <a:gd name="T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4" h="60">
                  <a:moveTo>
                    <a:pt x="0" y="0"/>
                  </a:moveTo>
                  <a:lnTo>
                    <a:pt x="264" y="6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8495" name="Text Box 15"/>
          <p:cNvSpPr txBox="1">
            <a:spLocks noChangeArrowheads="1"/>
          </p:cNvSpPr>
          <p:nvPr/>
        </p:nvSpPr>
        <p:spPr bwMode="auto">
          <a:xfrm>
            <a:off x="4818240" y="2985434"/>
            <a:ext cx="480960" cy="51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2800">
                <a:solidFill>
                  <a:schemeClr val="tx1"/>
                </a:solidFill>
                <a:latin typeface="Arial" charset="0"/>
              </a:rPr>
              <a:t>M</a:t>
            </a:r>
            <a:endParaRPr lang="en-GB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88496" name="Line 16"/>
          <p:cNvSpPr>
            <a:spLocks noChangeShapeType="1"/>
          </p:cNvSpPr>
          <p:nvPr/>
        </p:nvSpPr>
        <p:spPr bwMode="auto">
          <a:xfrm>
            <a:off x="685440" y="2896145"/>
            <a:ext cx="686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497" name="Line 17"/>
          <p:cNvSpPr>
            <a:spLocks noChangeShapeType="1"/>
          </p:cNvSpPr>
          <p:nvPr/>
        </p:nvSpPr>
        <p:spPr bwMode="auto">
          <a:xfrm flipV="1">
            <a:off x="3276000" y="5105337"/>
            <a:ext cx="228960" cy="5328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498" name="Oval 18"/>
          <p:cNvSpPr>
            <a:spLocks noChangeArrowheads="1"/>
          </p:cNvSpPr>
          <p:nvPr/>
        </p:nvSpPr>
        <p:spPr bwMode="auto">
          <a:xfrm>
            <a:off x="4877281" y="3366176"/>
            <a:ext cx="235551" cy="5072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499" name="Line 19"/>
          <p:cNvSpPr>
            <a:spLocks noChangeShapeType="1"/>
          </p:cNvSpPr>
          <p:nvPr/>
        </p:nvSpPr>
        <p:spPr bwMode="auto">
          <a:xfrm flipH="1" flipV="1">
            <a:off x="685441" y="2896144"/>
            <a:ext cx="2590560" cy="274204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00" name="Oval 20"/>
          <p:cNvSpPr>
            <a:spLocks noChangeArrowheads="1"/>
          </p:cNvSpPr>
          <p:nvPr/>
        </p:nvSpPr>
        <p:spPr bwMode="auto">
          <a:xfrm>
            <a:off x="1296000" y="2756271"/>
            <a:ext cx="235551" cy="5072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01" name="Oval 21"/>
          <p:cNvSpPr>
            <a:spLocks noChangeArrowheads="1"/>
          </p:cNvSpPr>
          <p:nvPr/>
        </p:nvSpPr>
        <p:spPr bwMode="auto">
          <a:xfrm>
            <a:off x="685440" y="2680664"/>
            <a:ext cx="76320" cy="5072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02" name="Oval 22"/>
          <p:cNvSpPr>
            <a:spLocks noChangeArrowheads="1"/>
          </p:cNvSpPr>
          <p:nvPr/>
        </p:nvSpPr>
        <p:spPr bwMode="auto">
          <a:xfrm>
            <a:off x="3276001" y="5347103"/>
            <a:ext cx="235551" cy="5072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03" name="Line 23"/>
          <p:cNvSpPr>
            <a:spLocks noChangeShapeType="1"/>
          </p:cNvSpPr>
          <p:nvPr/>
        </p:nvSpPr>
        <p:spPr bwMode="auto">
          <a:xfrm flipH="1" flipV="1">
            <a:off x="2057761" y="3123689"/>
            <a:ext cx="1218240" cy="25145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04" name="Line 24"/>
          <p:cNvSpPr>
            <a:spLocks noChangeShapeType="1"/>
          </p:cNvSpPr>
          <p:nvPr/>
        </p:nvSpPr>
        <p:spPr bwMode="auto">
          <a:xfrm flipH="1" flipV="1">
            <a:off x="3124800" y="3352673"/>
            <a:ext cx="151200" cy="228552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05" name="Line 25"/>
          <p:cNvSpPr>
            <a:spLocks noChangeShapeType="1"/>
          </p:cNvSpPr>
          <p:nvPr/>
        </p:nvSpPr>
        <p:spPr bwMode="auto">
          <a:xfrm flipV="1">
            <a:off x="3352320" y="3581657"/>
            <a:ext cx="1601280" cy="19816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06" name="Oval 26"/>
          <p:cNvSpPr>
            <a:spLocks noChangeArrowheads="1"/>
          </p:cNvSpPr>
          <p:nvPr/>
        </p:nvSpPr>
        <p:spPr bwMode="auto">
          <a:xfrm>
            <a:off x="3733921" y="4813527"/>
            <a:ext cx="235551" cy="5072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07" name="Text Box 27"/>
          <p:cNvSpPr txBox="1">
            <a:spLocks noChangeArrowheads="1"/>
          </p:cNvSpPr>
          <p:nvPr/>
        </p:nvSpPr>
        <p:spPr bwMode="auto">
          <a:xfrm>
            <a:off x="3932640" y="4706415"/>
            <a:ext cx="535680" cy="4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40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GB" sz="1400">
                <a:solidFill>
                  <a:schemeClr val="tx1"/>
                </a:solidFill>
                <a:latin typeface="Arial" charset="0"/>
              </a:rPr>
              <a:t>1</a:t>
            </a:r>
            <a:endParaRPr lang="en-GB" sz="2400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788508" name="Group 28"/>
          <p:cNvGrpSpPr>
            <a:grpSpLocks/>
          </p:cNvGrpSpPr>
          <p:nvPr/>
        </p:nvGrpSpPr>
        <p:grpSpPr bwMode="auto">
          <a:xfrm>
            <a:off x="4900320" y="3657984"/>
            <a:ext cx="4243680" cy="760400"/>
            <a:chOff x="3087" y="2304"/>
            <a:chExt cx="2673" cy="479"/>
          </a:xfrm>
        </p:grpSpPr>
        <p:sp>
          <p:nvSpPr>
            <p:cNvPr id="788509" name="Line 29"/>
            <p:cNvSpPr>
              <a:spLocks noChangeShapeType="1"/>
            </p:cNvSpPr>
            <p:nvPr/>
          </p:nvSpPr>
          <p:spPr bwMode="auto">
            <a:xfrm>
              <a:off x="3087" y="2304"/>
              <a:ext cx="2673" cy="4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510" name="Text Box 30"/>
            <p:cNvSpPr txBox="1">
              <a:spLocks noChangeArrowheads="1"/>
            </p:cNvSpPr>
            <p:nvPr/>
          </p:nvSpPr>
          <p:spPr bwMode="auto">
            <a:xfrm>
              <a:off x="5071" y="2372"/>
              <a:ext cx="30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>
              <a:spAutoFit/>
            </a:bodyPr>
            <a:lstStyle>
              <a:lvl1pPr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1pPr>
              <a:lvl2pPr marL="47625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2pPr>
              <a:lvl3pPr marL="71437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3pPr>
              <a:lvl4pPr marL="95250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4pPr>
              <a:lvl5pPr marL="119062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5pPr>
              <a:lvl6pPr marL="16478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6pPr>
              <a:lvl7pPr marL="21050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7pPr>
              <a:lvl8pPr marL="25622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8pPr>
              <a:lvl9pPr marL="30194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9pPr>
            </a:lstStyle>
            <a:p>
              <a:pPr algn="ctr" ea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2400" i="1">
                  <a:solidFill>
                    <a:schemeClr val="tx1"/>
                  </a:solidFill>
                  <a:latin typeface="Arial" charset="0"/>
                </a:rPr>
                <a:t>M</a:t>
              </a:r>
              <a:endParaRPr lang="en-GB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88511" name="Oval 31"/>
          <p:cNvSpPr>
            <a:spLocks noChangeArrowheads="1"/>
          </p:cNvSpPr>
          <p:nvPr/>
        </p:nvSpPr>
        <p:spPr bwMode="auto">
          <a:xfrm>
            <a:off x="2376000" y="4475092"/>
            <a:ext cx="235551" cy="5072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12" name="Text Box 32"/>
          <p:cNvSpPr txBox="1">
            <a:spLocks noChangeArrowheads="1"/>
          </p:cNvSpPr>
          <p:nvPr/>
        </p:nvSpPr>
        <p:spPr bwMode="auto">
          <a:xfrm>
            <a:off x="2849761" y="5602188"/>
            <a:ext cx="692640" cy="51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80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GB" sz="1400">
                <a:solidFill>
                  <a:schemeClr val="tx1"/>
                </a:solidFill>
                <a:latin typeface="Arial" charset="0"/>
              </a:rPr>
              <a:t>1</a:t>
            </a:r>
            <a:endParaRPr lang="en-GB" sz="2400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788513" name="Group 33"/>
          <p:cNvGrpSpPr>
            <a:grpSpLocks/>
          </p:cNvGrpSpPr>
          <p:nvPr/>
        </p:nvGrpSpPr>
        <p:grpSpPr bwMode="auto">
          <a:xfrm>
            <a:off x="3352320" y="5052051"/>
            <a:ext cx="5791680" cy="1057071"/>
            <a:chOff x="2112" y="3182"/>
            <a:chExt cx="3648" cy="666"/>
          </a:xfrm>
        </p:grpSpPr>
        <p:sp>
          <p:nvSpPr>
            <p:cNvPr id="788514" name="Text Box 34"/>
            <p:cNvSpPr txBox="1">
              <a:spLocks noChangeArrowheads="1"/>
            </p:cNvSpPr>
            <p:nvPr/>
          </p:nvSpPr>
          <p:spPr bwMode="auto">
            <a:xfrm>
              <a:off x="4851" y="3387"/>
              <a:ext cx="51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>
              <a:spAutoFit/>
            </a:bodyPr>
            <a:lstStyle>
              <a:lvl1pPr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1pPr>
              <a:lvl2pPr marL="47625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2pPr>
              <a:lvl3pPr marL="71437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3pPr>
              <a:lvl4pPr marL="952500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4pPr>
              <a:lvl5pPr marL="1190625" indent="-238125" algn="l" defTabSz="495300">
                <a:lnSpc>
                  <a:spcPct val="97000"/>
                </a:lnSpc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5pPr>
              <a:lvl6pPr marL="16478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6pPr>
              <a:lvl7pPr marL="21050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7pPr>
              <a:lvl8pPr marL="25622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8pPr>
              <a:lvl9pPr marL="3019425" indent="-238125" defTabSz="49530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rgbClr val="000000"/>
                  </a:solidFill>
                  <a:latin typeface="Bitstream Vera Sans" charset="0"/>
                  <a:ea typeface="ＭＳ Ｐゴシック" charset="0"/>
                </a:defRPr>
              </a:lvl9pPr>
            </a:lstStyle>
            <a:p>
              <a:pPr algn="ctr" ea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sz="2400" i="1">
                  <a:solidFill>
                    <a:schemeClr val="tx1"/>
                  </a:solidFill>
                  <a:latin typeface="Arial" charset="0"/>
                </a:rPr>
                <a:t>H</a:t>
              </a:r>
              <a:r>
                <a:rPr lang="en-GB" sz="2400">
                  <a:solidFill>
                    <a:schemeClr val="tx1"/>
                  </a:solidFill>
                  <a:latin typeface="Arial" charset="0"/>
                </a:rPr>
                <a:t>m</a:t>
              </a:r>
              <a:r>
                <a:rPr lang="en-GB" sz="2400" baseline="-25000">
                  <a:solidFill>
                    <a:schemeClr val="tx1"/>
                  </a:solidFill>
                  <a:latin typeface="Arial" charset="0"/>
                </a:rPr>
                <a:t>0</a:t>
              </a:r>
              <a:endParaRPr lang="en-GB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88515" name="Line 35"/>
            <p:cNvSpPr>
              <a:spLocks noChangeShapeType="1"/>
            </p:cNvSpPr>
            <p:nvPr/>
          </p:nvSpPr>
          <p:spPr bwMode="auto">
            <a:xfrm>
              <a:off x="2112" y="3552"/>
              <a:ext cx="364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516" name="Line 36"/>
            <p:cNvSpPr>
              <a:spLocks noChangeShapeType="1"/>
            </p:cNvSpPr>
            <p:nvPr/>
          </p:nvSpPr>
          <p:spPr bwMode="auto">
            <a:xfrm>
              <a:off x="2382" y="3182"/>
              <a:ext cx="2673" cy="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8517" name="Oval 37"/>
          <p:cNvSpPr>
            <a:spLocks noChangeArrowheads="1"/>
          </p:cNvSpPr>
          <p:nvPr/>
        </p:nvSpPr>
        <p:spPr bwMode="auto">
          <a:xfrm>
            <a:off x="7914240" y="5726583"/>
            <a:ext cx="235551" cy="5072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18" name="Text Box 38"/>
          <p:cNvSpPr txBox="1">
            <a:spLocks noChangeArrowheads="1"/>
          </p:cNvSpPr>
          <p:nvPr/>
        </p:nvSpPr>
        <p:spPr bwMode="auto">
          <a:xfrm>
            <a:off x="698400" y="4686252"/>
            <a:ext cx="1203840" cy="4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Epipole</a:t>
            </a:r>
          </a:p>
        </p:txBody>
      </p:sp>
      <p:sp>
        <p:nvSpPr>
          <p:cNvPr id="788519" name="Text Box 39"/>
          <p:cNvSpPr txBox="1">
            <a:spLocks noChangeArrowheads="1"/>
          </p:cNvSpPr>
          <p:nvPr/>
        </p:nvSpPr>
        <p:spPr bwMode="auto">
          <a:xfrm>
            <a:off x="2082240" y="4648808"/>
            <a:ext cx="495360" cy="5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algn="ctr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80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sz="2400" baseline="-25000">
                <a:solidFill>
                  <a:schemeClr val="tx1"/>
                </a:solidFill>
                <a:latin typeface="Arial" charset="0"/>
              </a:rPr>
              <a:t>1</a:t>
            </a:r>
            <a:endParaRPr lang="en-GB" sz="2400" b="1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8520" name="Text Box 40"/>
          <p:cNvSpPr txBox="1">
            <a:spLocks noChangeArrowheads="1"/>
          </p:cNvSpPr>
          <p:nvPr/>
        </p:nvSpPr>
        <p:spPr bwMode="auto">
          <a:xfrm>
            <a:off x="4188961" y="1746501"/>
            <a:ext cx="448821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400" i="1">
                <a:solidFill>
                  <a:schemeClr val="tx1"/>
                </a:solidFill>
                <a:latin typeface="Arial" charset="0"/>
              </a:rPr>
              <a:t> = [e]</a:t>
            </a:r>
            <a:r>
              <a:rPr lang="en-US" sz="2400" i="1" baseline="-2500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sz="2400" i="1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sz="2400">
                <a:solidFill>
                  <a:schemeClr val="tx1"/>
                </a:solidFill>
                <a:latin typeface="Arial" charset="0"/>
              </a:rPr>
              <a:t> = Fundamental Matrix</a:t>
            </a:r>
          </a:p>
        </p:txBody>
      </p:sp>
      <p:sp>
        <p:nvSpPr>
          <p:cNvPr id="788521" name="Line 41"/>
          <p:cNvSpPr>
            <a:spLocks noChangeShapeType="1"/>
          </p:cNvSpPr>
          <p:nvPr/>
        </p:nvSpPr>
        <p:spPr bwMode="auto">
          <a:xfrm flipV="1">
            <a:off x="2149920" y="4344936"/>
            <a:ext cx="966240" cy="505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22" name="Line 42"/>
          <p:cNvSpPr>
            <a:spLocks noChangeShapeType="1"/>
          </p:cNvSpPr>
          <p:nvPr/>
        </p:nvSpPr>
        <p:spPr bwMode="auto">
          <a:xfrm>
            <a:off x="2293920" y="4156277"/>
            <a:ext cx="345600" cy="16748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10625" name="Object 43"/>
          <p:cNvGraphicFramePr>
            <a:graphicFrameLocks noChangeAspect="1"/>
          </p:cNvGraphicFramePr>
          <p:nvPr/>
        </p:nvGraphicFramePr>
        <p:xfrm>
          <a:off x="2165760" y="1126198"/>
          <a:ext cx="1281600" cy="51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9" name="Equation" r:id="rId4" imgW="571252" imgH="228501" progId="Equation.DSMT4">
                  <p:embed/>
                </p:oleObj>
              </mc:Choice>
              <mc:Fallback>
                <p:oleObj name="Equation" r:id="rId4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760" y="1126198"/>
                        <a:ext cx="1281600" cy="512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6" name="Object 44"/>
          <p:cNvGraphicFramePr>
            <a:graphicFrameLocks noChangeAspect="1"/>
          </p:cNvGraphicFramePr>
          <p:nvPr/>
        </p:nvGraphicFramePr>
        <p:xfrm>
          <a:off x="4318560" y="1104597"/>
          <a:ext cx="1294560" cy="45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0" name="Equation" r:id="rId6" imgW="558800" imgH="228600" progId="Equation.DSMT4">
                  <p:embed/>
                </p:oleObj>
              </mc:Choice>
              <mc:Fallback>
                <p:oleObj name="Equation" r:id="rId6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560" y="1104597"/>
                        <a:ext cx="1294560" cy="457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7" name="Object 45"/>
          <p:cNvGraphicFramePr>
            <a:graphicFrameLocks noChangeAspect="1"/>
          </p:cNvGraphicFramePr>
          <p:nvPr/>
        </p:nvGraphicFramePr>
        <p:xfrm>
          <a:off x="6374881" y="1048431"/>
          <a:ext cx="1638720" cy="515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1" name="Equation" r:id="rId8" imgW="761669" imgH="241195" progId="Equation.DSMT4">
                  <p:embed/>
                </p:oleObj>
              </mc:Choice>
              <mc:Fallback>
                <p:oleObj name="Equation" r:id="rId8" imgW="76166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881" y="1048431"/>
                        <a:ext cx="1638720" cy="515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8" name="Object 46"/>
          <p:cNvGraphicFramePr>
            <a:graphicFrameLocks noChangeAspect="1"/>
          </p:cNvGraphicFramePr>
          <p:nvPr/>
        </p:nvGraphicFramePr>
        <p:xfrm>
          <a:off x="780480" y="5180224"/>
          <a:ext cx="1154880" cy="48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2" name="Equation" r:id="rId10" imgW="545863" imgH="228501" progId="Equation.3">
                  <p:embed/>
                </p:oleObj>
              </mc:Choice>
              <mc:Fallback>
                <p:oleObj name="Equation" r:id="rId10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80" y="5180224"/>
                        <a:ext cx="1154880" cy="483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703791"/>
      </p:ext>
    </p:extLst>
  </p:cSld>
  <p:clrMapOvr>
    <a:masterClrMapping/>
  </p:clrMapOvr>
  <p:transition xmlns:p14="http://schemas.microsoft.com/office/powerpoint/2010/main" advTm="20974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8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8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8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8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5" grpId="0" autoUpdateAnimBg="0"/>
      <p:bldP spid="788498" grpId="0" animBg="1"/>
      <p:bldP spid="788506" grpId="0" animBg="1"/>
      <p:bldP spid="788507" grpId="0" autoUpdateAnimBg="0"/>
      <p:bldP spid="788511" grpId="0" animBg="1"/>
      <p:bldP spid="788517" grpId="0" animBg="1"/>
      <p:bldP spid="788518" grpId="0" autoUpdateAnimBg="0"/>
      <p:bldP spid="788519" grpId="0" autoUpdateAnimBg="0"/>
      <p:bldP spid="78852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GB" sz="3200" dirty="0" smtClean="0">
                <a:cs typeface="+mj-cs"/>
              </a:rPr>
              <a:t>Estimation of </a:t>
            </a:r>
            <a:r>
              <a:rPr lang="en-GB" sz="3200" i="1" dirty="0" smtClean="0">
                <a:cs typeface="+mj-cs"/>
              </a:rPr>
              <a:t>F </a:t>
            </a:r>
            <a:r>
              <a:rPr lang="en-GB" sz="3200" dirty="0" smtClean="0">
                <a:cs typeface="+mj-cs"/>
              </a:rPr>
              <a:t>from image correspondences</a:t>
            </a:r>
            <a:endParaRPr lang="en-GB" sz="1400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720" y="864091"/>
            <a:ext cx="8572320" cy="4470229"/>
          </a:xfrm>
        </p:spPr>
        <p:txBody>
          <a:bodyPr/>
          <a:lstStyle/>
          <a:p>
            <a:pPr eaLnBrk="1">
              <a:lnSpc>
                <a:spcPct val="120000"/>
              </a:lnSpc>
              <a:defRPr/>
            </a:pPr>
            <a:r>
              <a:rPr lang="en-GB" sz="1800"/>
              <a:t>Given a set of corresponding points, solve linearily for the 9 elements of </a:t>
            </a:r>
            <a:r>
              <a:rPr lang="en-GB" sz="1800" i="1"/>
              <a:t>F</a:t>
            </a:r>
            <a:r>
              <a:rPr lang="en-GB" sz="1800"/>
              <a:t> in projective coordinates</a:t>
            </a:r>
          </a:p>
          <a:p>
            <a:pPr eaLnBrk="1">
              <a:lnSpc>
                <a:spcPct val="120000"/>
              </a:lnSpc>
              <a:defRPr/>
            </a:pPr>
            <a:r>
              <a:rPr lang="en-GB" sz="1800"/>
              <a:t>since the epipolar constraint is homogeneous up to scale, only eight elements are independent</a:t>
            </a:r>
          </a:p>
          <a:p>
            <a:pPr eaLnBrk="1">
              <a:lnSpc>
                <a:spcPct val="120000"/>
              </a:lnSpc>
              <a:defRPr/>
            </a:pPr>
            <a:r>
              <a:rPr lang="en-GB" sz="1800"/>
              <a:t>since the operator [e]</a:t>
            </a:r>
            <a:r>
              <a:rPr lang="en-GB" sz="1800" baseline="-25000"/>
              <a:t>x</a:t>
            </a:r>
            <a:r>
              <a:rPr lang="en-GB" sz="1800"/>
              <a:t> and hence </a:t>
            </a:r>
            <a:r>
              <a:rPr lang="en-GB" sz="1800" i="1"/>
              <a:t>F</a:t>
            </a:r>
            <a:r>
              <a:rPr lang="en-GB" sz="1800"/>
              <a:t> have rank 2, </a:t>
            </a:r>
            <a:r>
              <a:rPr lang="en-GB" sz="1800" i="1"/>
              <a:t>F</a:t>
            </a:r>
            <a:r>
              <a:rPr lang="en-GB" sz="1800"/>
              <a:t> has only 7 independent parameters (all epipolar lines intersect at e)</a:t>
            </a:r>
          </a:p>
          <a:p>
            <a:pPr eaLnBrk="1">
              <a:lnSpc>
                <a:spcPct val="120000"/>
              </a:lnSpc>
              <a:defRPr/>
            </a:pPr>
            <a:r>
              <a:rPr lang="en-GB" sz="1800"/>
              <a:t>each correspondence gives 1 collinearity constraint</a:t>
            </a:r>
          </a:p>
          <a:p>
            <a:pPr eaLnBrk="1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1800"/>
              <a:t>=&gt; solve F with minimum of 7 correspondences</a:t>
            </a:r>
          </a:p>
          <a:p>
            <a:pPr eaLnBrk="1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1800"/>
              <a:t>	for N&gt;7 correspondences minimize distance point-line:</a:t>
            </a: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646560" y="4732337"/>
          <a:ext cx="2632320" cy="764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4" name="Equation" r:id="rId4" imgW="1485900" imgH="431800" progId="Equation.DSMT4">
                  <p:embed/>
                </p:oleObj>
              </mc:Choice>
              <mc:Fallback>
                <p:oleObj name="Equation" r:id="rId4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60" y="4732337"/>
                        <a:ext cx="2632320" cy="764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3510720" y="5620911"/>
          <a:ext cx="4233600" cy="39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5" name="Equation" r:id="rId6" imgW="2032000" imgH="203200" progId="Equation.DSMT4">
                  <p:embed/>
                </p:oleObj>
              </mc:Choice>
              <mc:Fallback>
                <p:oleObj name="Equation" r:id="rId6" imgW="2032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720" y="5620911"/>
                        <a:ext cx="4233600" cy="396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885601" y="5584907"/>
          <a:ext cx="1666080" cy="46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6" name="Equation" r:id="rId8" imgW="799753" imgH="241195" progId="Equation.3">
                  <p:embed/>
                </p:oleObj>
              </mc:Choice>
              <mc:Fallback>
                <p:oleObj name="Equation" r:id="rId8" imgW="79975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01" y="5584907"/>
                        <a:ext cx="1666080" cy="469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24421"/>
      </p:ext>
    </p:extLst>
  </p:cSld>
  <p:clrMapOvr>
    <a:masterClrMapping/>
  </p:clrMapOvr>
  <p:transition xmlns:p14="http://schemas.microsoft.com/office/powerpoint/2010/main" advTm="5512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GB" sz="3200" dirty="0" smtClean="0">
                <a:cs typeface="+mj-cs"/>
              </a:rPr>
              <a:t>Linear Estimation of F with 8-Point-Algorithm</a:t>
            </a:r>
            <a:endParaRPr lang="en-GB" sz="1400" dirty="0"/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720" y="864091"/>
            <a:ext cx="8572320" cy="4470229"/>
          </a:xfrm>
        </p:spPr>
        <p:txBody>
          <a:bodyPr/>
          <a:lstStyle/>
          <a:p>
            <a:pPr marL="512648" indent="-414726">
              <a:lnSpc>
                <a:spcPct val="120000"/>
              </a:lnSpc>
              <a:buNone/>
              <a:defRPr/>
            </a:pPr>
            <a:r>
              <a:rPr lang="en-GB" sz="1800" dirty="0"/>
              <a:t>solve F </a:t>
            </a:r>
            <a:r>
              <a:rPr lang="en-GB" sz="1800" dirty="0" err="1"/>
              <a:t>linearily</a:t>
            </a:r>
            <a:r>
              <a:rPr lang="en-GB" sz="1800" dirty="0"/>
              <a:t> with 8 correspondences using the normalized 8-point algorithm (Hartley 1995):</a:t>
            </a:r>
          </a:p>
          <a:p>
            <a:pPr marL="868333" lvl="1" indent="-345605">
              <a:lnSpc>
                <a:spcPct val="120000"/>
              </a:lnSpc>
              <a:defRPr/>
            </a:pPr>
            <a:r>
              <a:rPr lang="en-GB" dirty="0"/>
              <a:t>normalize image coordinates of 8 correspondences for numerical conditioning</a:t>
            </a:r>
          </a:p>
          <a:p>
            <a:pPr marL="868333" lvl="1" indent="-345605">
              <a:lnSpc>
                <a:spcPct val="120000"/>
              </a:lnSpc>
              <a:defRPr/>
            </a:pPr>
            <a:r>
              <a:rPr lang="en-GB" dirty="0"/>
              <a:t>solve the rank 8 equation </a:t>
            </a:r>
            <a:r>
              <a:rPr lang="en-GB" b="1" dirty="0" err="1"/>
              <a:t>Af</a:t>
            </a:r>
            <a:r>
              <a:rPr lang="en-GB" b="1" dirty="0"/>
              <a:t> = 0</a:t>
            </a:r>
            <a:r>
              <a:rPr lang="en-GB" dirty="0"/>
              <a:t> for the elements </a:t>
            </a:r>
            <a:r>
              <a:rPr lang="en-GB" dirty="0" err="1"/>
              <a:t>f</a:t>
            </a:r>
            <a:r>
              <a:rPr lang="en-GB" baseline="-25000" dirty="0" err="1"/>
              <a:t>k</a:t>
            </a:r>
            <a:r>
              <a:rPr lang="en-GB" dirty="0"/>
              <a:t> of matrix </a:t>
            </a:r>
            <a:r>
              <a:rPr lang="en-GB" b="1" dirty="0"/>
              <a:t>F</a:t>
            </a:r>
            <a:r>
              <a:rPr lang="en-GB" dirty="0"/>
              <a:t>.</a:t>
            </a:r>
          </a:p>
          <a:p>
            <a:pPr marL="868333" lvl="1" indent="-345605">
              <a:lnSpc>
                <a:spcPct val="120000"/>
              </a:lnSpc>
              <a:defRPr/>
            </a:pPr>
            <a:r>
              <a:rPr lang="en-GB" dirty="0"/>
              <a:t>apply the rank-2 constraint </a:t>
            </a:r>
            <a:r>
              <a:rPr lang="en-GB" dirty="0" err="1"/>
              <a:t>det</a:t>
            </a:r>
            <a:r>
              <a:rPr lang="en-GB" dirty="0"/>
              <a:t>(</a:t>
            </a:r>
            <a:r>
              <a:rPr lang="en-GB" b="1" dirty="0"/>
              <a:t>F</a:t>
            </a:r>
            <a:r>
              <a:rPr lang="en-GB" dirty="0"/>
              <a:t>)=0 as additional condition to fix </a:t>
            </a:r>
            <a:r>
              <a:rPr lang="en-GB" dirty="0" err="1"/>
              <a:t>epipole</a:t>
            </a:r>
            <a:endParaRPr lang="en-GB" dirty="0"/>
          </a:p>
          <a:p>
            <a:pPr marL="868333" lvl="1" indent="-345605">
              <a:lnSpc>
                <a:spcPct val="120000"/>
              </a:lnSpc>
              <a:defRPr/>
            </a:pPr>
            <a:r>
              <a:rPr lang="en-GB" dirty="0" err="1"/>
              <a:t>denormalize</a:t>
            </a:r>
            <a:r>
              <a:rPr lang="en-GB" dirty="0"/>
              <a:t> </a:t>
            </a:r>
            <a:r>
              <a:rPr lang="en-GB" b="1" dirty="0"/>
              <a:t>F</a:t>
            </a:r>
            <a:r>
              <a:rPr lang="en-GB" dirty="0"/>
              <a:t>.</a:t>
            </a:r>
          </a:p>
          <a:p>
            <a:pPr marL="868333" lvl="1" indent="-345605">
              <a:lnSpc>
                <a:spcPct val="120000"/>
              </a:lnSpc>
              <a:defRPr/>
            </a:pPr>
            <a:endParaRPr lang="en-GB" dirty="0"/>
          </a:p>
          <a:p>
            <a:pPr marL="868333" lvl="1" indent="-345605">
              <a:lnSpc>
                <a:spcPct val="120000"/>
              </a:lnSpc>
              <a:defRPr/>
            </a:pPr>
            <a:endParaRPr lang="en-GB" dirty="0"/>
          </a:p>
          <a:p>
            <a:pPr marL="868333" lvl="1" indent="-345605">
              <a:lnSpc>
                <a:spcPct val="120000"/>
              </a:lnSpc>
              <a:defRPr/>
            </a:pPr>
            <a:endParaRPr lang="en-GB" dirty="0"/>
          </a:p>
          <a:p>
            <a:pPr marL="868333" lvl="1" indent="-345605">
              <a:lnSpc>
                <a:spcPct val="120000"/>
              </a:lnSpc>
              <a:buNone/>
              <a:defRPr/>
            </a:pPr>
            <a:r>
              <a:rPr lang="en-GB" dirty="0"/>
              <a:t> </a:t>
            </a: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241993"/>
              </p:ext>
            </p:extLst>
          </p:nvPr>
        </p:nvGraphicFramePr>
        <p:xfrm>
          <a:off x="1310794" y="3411538"/>
          <a:ext cx="10906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Equation" r:id="rId4" imgW="584200" imgH="266700" progId="Equation.3">
                  <p:embed/>
                </p:oleObj>
              </mc:Choice>
              <mc:Fallback>
                <p:oleObj name="Equation" r:id="rId4" imgW="584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794" y="3411538"/>
                        <a:ext cx="109061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218198"/>
              </p:ext>
            </p:extLst>
          </p:nvPr>
        </p:nvGraphicFramePr>
        <p:xfrm>
          <a:off x="1171046" y="4609186"/>
          <a:ext cx="1778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7" name="Equation" r:id="rId6" imgW="952500" imgH="266700" progId="Equation.3">
                  <p:embed/>
                </p:oleObj>
              </mc:Choice>
              <mc:Fallback>
                <p:oleObj name="Equation" r:id="rId6" imgW="952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046" y="4609186"/>
                        <a:ext cx="1778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45794"/>
              </p:ext>
            </p:extLst>
          </p:nvPr>
        </p:nvGraphicFramePr>
        <p:xfrm>
          <a:off x="1416965" y="3897313"/>
          <a:ext cx="46640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8" name="Equation" r:id="rId8" imgW="3860800" imgH="508000" progId="Equation.3">
                  <p:embed/>
                </p:oleObj>
              </mc:Choice>
              <mc:Fallback>
                <p:oleObj name="Equation" r:id="rId8" imgW="3860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965" y="3897313"/>
                        <a:ext cx="46640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897006"/>
      </p:ext>
    </p:extLst>
  </p:cSld>
  <p:clrMapOvr>
    <a:masterClrMapping/>
  </p:clrMapOvr>
  <p:transition xmlns:p14="http://schemas.microsoft.com/office/powerpoint/2010/main" advTm="5512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0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43150" y="1790700"/>
          <a:ext cx="60960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6" name="Image" r:id="rId4" imgW="5563377" imgH="2352381" progId="">
                  <p:embed/>
                </p:oleObj>
              </mc:Choice>
              <mc:Fallback>
                <p:oleObj name="Image" r:id="rId4" imgW="5563377" imgH="23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1790700"/>
                        <a:ext cx="609600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Problem with eight-point algorithm</a:t>
            </a:r>
          </a:p>
        </p:txBody>
      </p:sp>
      <p:sp>
        <p:nvSpPr>
          <p:cNvPr id="7168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1295400"/>
          </a:xfrm>
          <a:noFill/>
        </p:spPr>
        <p:txBody>
          <a:bodyPr/>
          <a:lstStyle/>
          <a:p>
            <a:r>
              <a:rPr lang="en-US" smtClean="0"/>
              <a:t>Poor numerical conditioning</a:t>
            </a:r>
          </a:p>
          <a:p>
            <a:r>
              <a:rPr lang="en-US" smtClean="0"/>
              <a:t>Can be fixed by rescaling the data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2038350" y="1600200"/>
            <a:ext cx="47244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print"/>
          <a:srcRect r="11034"/>
          <a:stretch>
            <a:fillRect/>
          </a:stretch>
        </p:blipFill>
        <p:spPr bwMode="auto">
          <a:xfrm>
            <a:off x="685800" y="2133600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2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normalized eight-point algorithm</a:t>
            </a:r>
          </a:p>
        </p:txBody>
      </p:sp>
      <p:sp>
        <p:nvSpPr>
          <p:cNvPr id="5816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799" y="1524000"/>
            <a:ext cx="8181109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Center the image data at the origin, and scale it so the mean squared distance between the origin and the data points is 2 pixels</a:t>
            </a:r>
          </a:p>
          <a:p>
            <a:pPr>
              <a:buFontTx/>
              <a:buChar char="•"/>
            </a:pPr>
            <a:r>
              <a:rPr lang="en-US" sz="2400" dirty="0" smtClean="0"/>
              <a:t>Use the eight-point algorithm to compute </a:t>
            </a:r>
            <a:r>
              <a:rPr lang="en-US" sz="2400" i="1" dirty="0" smtClean="0"/>
              <a:t>F</a:t>
            </a:r>
            <a:r>
              <a:rPr lang="en-US" sz="2400" dirty="0" smtClean="0"/>
              <a:t> from the normalized points</a:t>
            </a:r>
          </a:p>
          <a:p>
            <a:pPr>
              <a:buFontTx/>
              <a:buChar char="•"/>
            </a:pPr>
            <a:r>
              <a:rPr lang="en-US" sz="2400" dirty="0" smtClean="0"/>
              <a:t>Enforce the rank-2 constraint (for example, take SVD of </a:t>
            </a:r>
            <a:r>
              <a:rPr lang="en-US" sz="2400" i="1" dirty="0" smtClean="0"/>
              <a:t>F</a:t>
            </a:r>
            <a:r>
              <a:rPr lang="en-US" sz="2400" dirty="0" smtClean="0"/>
              <a:t> and throw out the smallest singular value)</a:t>
            </a:r>
          </a:p>
          <a:p>
            <a:pPr>
              <a:buFontTx/>
              <a:buChar char="•"/>
            </a:pPr>
            <a:r>
              <a:rPr lang="en-US" sz="2400" dirty="0" smtClean="0"/>
              <a:t>Transform fundamental matrix back to original units: if T and T’ are the normalizing transformations in the two images, than the fundamental matrix in original coordinates is </a:t>
            </a:r>
            <a:r>
              <a:rPr lang="en-US" sz="2400" i="1" dirty="0" smtClean="0"/>
              <a:t>T</a:t>
            </a:r>
            <a:r>
              <a:rPr lang="en-US" sz="2400" i="1" baseline="30000" dirty="0" smtClean="0"/>
              <a:t>T </a:t>
            </a:r>
            <a:r>
              <a:rPr lang="en-US" sz="2400" i="1" dirty="0" smtClean="0"/>
              <a:t>F T’</a:t>
            </a: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3336925" y="914400"/>
            <a:ext cx="220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(Hartley, 1995)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6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7"/>
          <p:cNvSpPr>
            <a:spLocks noChangeShapeType="1"/>
          </p:cNvSpPr>
          <p:nvPr/>
        </p:nvSpPr>
        <p:spPr bwMode="auto">
          <a:xfrm flipV="1">
            <a:off x="7043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" name="Line 8"/>
          <p:cNvSpPr>
            <a:spLocks noChangeShapeType="1"/>
          </p:cNvSpPr>
          <p:nvPr/>
        </p:nvSpPr>
        <p:spPr bwMode="auto">
          <a:xfrm>
            <a:off x="7350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Line 9"/>
          <p:cNvSpPr>
            <a:spLocks noChangeShapeType="1"/>
          </p:cNvSpPr>
          <p:nvPr/>
        </p:nvSpPr>
        <p:spPr bwMode="auto">
          <a:xfrm>
            <a:off x="7391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Oval 10"/>
          <p:cNvSpPr>
            <a:spLocks noChangeArrowheads="1"/>
          </p:cNvSpPr>
          <p:nvPr/>
        </p:nvSpPr>
        <p:spPr bwMode="auto">
          <a:xfrm>
            <a:off x="7239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11"/>
          <p:cNvSpPr>
            <a:spLocks noChangeArrowheads="1"/>
          </p:cNvSpPr>
          <p:nvPr/>
        </p:nvSpPr>
        <p:spPr bwMode="auto">
          <a:xfrm>
            <a:off x="7543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12"/>
          <p:cNvSpPr>
            <a:spLocks noChangeArrowheads="1"/>
          </p:cNvSpPr>
          <p:nvPr/>
        </p:nvSpPr>
        <p:spPr bwMode="auto">
          <a:xfrm>
            <a:off x="6934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13"/>
          <p:cNvSpPr>
            <a:spLocks noChangeShapeType="1"/>
          </p:cNvSpPr>
          <p:nvPr/>
        </p:nvSpPr>
        <p:spPr bwMode="auto">
          <a:xfrm flipV="1">
            <a:off x="6129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14"/>
          <p:cNvSpPr>
            <a:spLocks noChangeShapeType="1"/>
          </p:cNvSpPr>
          <p:nvPr/>
        </p:nvSpPr>
        <p:spPr bwMode="auto">
          <a:xfrm>
            <a:off x="6435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Line 15"/>
          <p:cNvSpPr>
            <a:spLocks noChangeShapeType="1"/>
          </p:cNvSpPr>
          <p:nvPr/>
        </p:nvSpPr>
        <p:spPr bwMode="auto">
          <a:xfrm>
            <a:off x="6477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5" name="Oval 16"/>
          <p:cNvSpPr>
            <a:spLocks noChangeArrowheads="1"/>
          </p:cNvSpPr>
          <p:nvPr/>
        </p:nvSpPr>
        <p:spPr bwMode="auto">
          <a:xfrm>
            <a:off x="6324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Oval 17"/>
          <p:cNvSpPr>
            <a:spLocks noChangeArrowheads="1"/>
          </p:cNvSpPr>
          <p:nvPr/>
        </p:nvSpPr>
        <p:spPr bwMode="auto">
          <a:xfrm>
            <a:off x="6629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Oval 18"/>
          <p:cNvSpPr>
            <a:spLocks noChangeArrowheads="1"/>
          </p:cNvSpPr>
          <p:nvPr/>
        </p:nvSpPr>
        <p:spPr bwMode="auto">
          <a:xfrm>
            <a:off x="6019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9"/>
          <p:cNvSpPr>
            <a:spLocks noChangeShapeType="1"/>
          </p:cNvSpPr>
          <p:nvPr/>
        </p:nvSpPr>
        <p:spPr bwMode="auto">
          <a:xfrm flipV="1">
            <a:off x="5214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Line 20"/>
          <p:cNvSpPr>
            <a:spLocks noChangeShapeType="1"/>
          </p:cNvSpPr>
          <p:nvPr/>
        </p:nvSpPr>
        <p:spPr bwMode="auto">
          <a:xfrm>
            <a:off x="5521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Line 21"/>
          <p:cNvSpPr>
            <a:spLocks noChangeShapeType="1"/>
          </p:cNvSpPr>
          <p:nvPr/>
        </p:nvSpPr>
        <p:spPr bwMode="auto">
          <a:xfrm>
            <a:off x="5562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Oval 22"/>
          <p:cNvSpPr>
            <a:spLocks noChangeArrowheads="1"/>
          </p:cNvSpPr>
          <p:nvPr/>
        </p:nvSpPr>
        <p:spPr bwMode="auto">
          <a:xfrm>
            <a:off x="5410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Oval 23"/>
          <p:cNvSpPr>
            <a:spLocks noChangeArrowheads="1"/>
          </p:cNvSpPr>
          <p:nvPr/>
        </p:nvSpPr>
        <p:spPr bwMode="auto">
          <a:xfrm>
            <a:off x="5715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24"/>
          <p:cNvSpPr>
            <a:spLocks noChangeShapeType="1"/>
          </p:cNvSpPr>
          <p:nvPr/>
        </p:nvSpPr>
        <p:spPr bwMode="auto">
          <a:xfrm flipV="1">
            <a:off x="5562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4" name="Line 25"/>
          <p:cNvSpPr>
            <a:spLocks noChangeShapeType="1"/>
          </p:cNvSpPr>
          <p:nvPr/>
        </p:nvSpPr>
        <p:spPr bwMode="auto">
          <a:xfrm flipV="1">
            <a:off x="6400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5" name="Line 26"/>
          <p:cNvSpPr>
            <a:spLocks noChangeShapeType="1"/>
          </p:cNvSpPr>
          <p:nvPr/>
        </p:nvSpPr>
        <p:spPr bwMode="auto">
          <a:xfrm flipH="1" flipV="1">
            <a:off x="6553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6" name="AutoShape 35"/>
          <p:cNvSpPr>
            <a:spLocks noChangeAspect="1" noChangeArrowheads="1"/>
          </p:cNvSpPr>
          <p:nvPr/>
        </p:nvSpPr>
        <p:spPr bwMode="auto">
          <a:xfrm>
            <a:off x="6134100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AutoShape 36"/>
          <p:cNvSpPr>
            <a:spLocks noChangeAspect="1" noChangeArrowheads="1"/>
          </p:cNvSpPr>
          <p:nvPr/>
        </p:nvSpPr>
        <p:spPr bwMode="auto">
          <a:xfrm>
            <a:off x="5105400" y="1676400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AutoShape 37"/>
          <p:cNvSpPr>
            <a:spLocks noChangeAspect="1" noChangeArrowheads="1"/>
          </p:cNvSpPr>
          <p:nvPr/>
        </p:nvSpPr>
        <p:spPr bwMode="auto">
          <a:xfrm>
            <a:off x="5334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AutoShape 38"/>
          <p:cNvSpPr>
            <a:spLocks noChangeAspect="1" noChangeArrowheads="1"/>
          </p:cNvSpPr>
          <p:nvPr/>
        </p:nvSpPr>
        <p:spPr bwMode="auto">
          <a:xfrm>
            <a:off x="6248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AutoShape 39"/>
          <p:cNvSpPr>
            <a:spLocks noChangeAspect="1" noChangeArrowheads="1"/>
          </p:cNvSpPr>
          <p:nvPr/>
        </p:nvSpPr>
        <p:spPr bwMode="auto">
          <a:xfrm>
            <a:off x="7162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TextBox 27"/>
          <p:cNvSpPr txBox="1">
            <a:spLocks noChangeArrowheads="1"/>
          </p:cNvSpPr>
          <p:nvPr/>
        </p:nvSpPr>
        <p:spPr bwMode="auto">
          <a:xfrm>
            <a:off x="7199313" y="6473825"/>
            <a:ext cx="1868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Arial" pitchFamily="34" charset="0"/>
                <a:cs typeface="Arial" pitchFamily="34" charset="0"/>
              </a:rPr>
              <a:t>Slide credit: D. Nister</a:t>
            </a:r>
          </a:p>
        </p:txBody>
      </p:sp>
      <p:sp>
        <p:nvSpPr>
          <p:cNvPr id="29" name="Title 62"/>
          <p:cNvSpPr txBox="1">
            <a:spLocks/>
          </p:cNvSpPr>
          <p:nvPr/>
        </p:nvSpPr>
        <p:spPr bwMode="auto">
          <a:xfrm>
            <a:off x="76200" y="6019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Vocabulary tree/inverted index</a:t>
            </a:r>
          </a:p>
        </p:txBody>
      </p:sp>
    </p:spTree>
    <p:extLst>
      <p:ext uri="{BB962C8B-B14F-4D97-AF65-F5344CB8AC3E}">
        <p14:creationId xmlns:p14="http://schemas.microsoft.com/office/powerpoint/2010/main" val="234629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24100" y="914400"/>
          <a:ext cx="45339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name="Image" r:id="rId4" imgW="7250794" imgH="7250794" progId="Photoshop.Image.10">
                  <p:embed/>
                </p:oleObj>
              </mc:Choice>
              <mc:Fallback>
                <p:oleObj name="Image" r:id="rId4" imgW="7250794" imgH="725079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914400"/>
                        <a:ext cx="45339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457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00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063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Converging cameras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3432" y="6566820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1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1536700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17950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3600" dirty="0" smtClean="0"/>
              <a:t>Example: Motion parallel to image plane</a:t>
            </a:r>
          </a:p>
        </p:txBody>
      </p:sp>
    </p:spTree>
    <p:extLst>
      <p:ext uri="{BB962C8B-B14F-4D97-AF65-F5344CB8AC3E}">
        <p14:creationId xmlns:p14="http://schemas.microsoft.com/office/powerpoint/2010/main" val="64826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838200"/>
          </a:xfrm>
        </p:spPr>
        <p:txBody>
          <a:bodyPr/>
          <a:lstStyle/>
          <a:p>
            <a:r>
              <a:rPr lang="en-US" sz="3200" dirty="0" smtClean="0"/>
              <a:t>Example: Motion perpendicular to image plane</a:t>
            </a:r>
          </a:p>
        </p:txBody>
      </p:sp>
      <p:pic>
        <p:nvPicPr>
          <p:cNvPr id="22" name="Picture 2" descr="basement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38" y="1087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0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838200"/>
          </a:xfrm>
        </p:spPr>
        <p:txBody>
          <a:bodyPr/>
          <a:lstStyle/>
          <a:p>
            <a:r>
              <a:rPr lang="en-US" sz="3200" dirty="0" smtClean="0"/>
              <a:t>Example: Motion perpendicular to image plane</a:t>
            </a:r>
          </a:p>
        </p:txBody>
      </p:sp>
      <p:pic>
        <p:nvPicPr>
          <p:cNvPr id="4" name="Picture 1027" descr="basement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38" y="1087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8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41763"/>
            <a:ext cx="26828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066800"/>
            <a:ext cx="26828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341938" y="2435225"/>
            <a:ext cx="2049462" cy="1722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705475" y="1524000"/>
            <a:ext cx="1282700" cy="1135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5424488" y="1798638"/>
            <a:ext cx="914400" cy="1935162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 flipH="1">
            <a:off x="6334125" y="1793875"/>
            <a:ext cx="914400" cy="1935163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Freeform 9"/>
          <p:cNvSpPr>
            <a:spLocks/>
          </p:cNvSpPr>
          <p:nvPr/>
        </p:nvSpPr>
        <p:spPr bwMode="auto">
          <a:xfrm>
            <a:off x="6337300" y="198437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Freeform 10"/>
          <p:cNvSpPr>
            <a:spLocks/>
          </p:cNvSpPr>
          <p:nvPr/>
        </p:nvSpPr>
        <p:spPr bwMode="auto">
          <a:xfrm flipH="1">
            <a:off x="5408613" y="197802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5538788" y="2982913"/>
            <a:ext cx="79216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6350000" y="3001963"/>
            <a:ext cx="80010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6345238" y="3290888"/>
            <a:ext cx="7842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5540375" y="3276600"/>
            <a:ext cx="808038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6307138" y="3709988"/>
            <a:ext cx="65087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6302375" y="2178050"/>
            <a:ext cx="65088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6310313" y="3248025"/>
            <a:ext cx="65087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6305550" y="1944688"/>
            <a:ext cx="65088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6257925" y="36687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6184900" y="1606550"/>
            <a:ext cx="38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e’</a:t>
            </a:r>
          </a:p>
        </p:txBody>
      </p:sp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838200"/>
          </a:xfrm>
        </p:spPr>
        <p:txBody>
          <a:bodyPr/>
          <a:lstStyle/>
          <a:p>
            <a:r>
              <a:rPr lang="en-US" sz="3200" dirty="0" smtClean="0"/>
              <a:t>Example: Motion perpendicular to image plane</a:t>
            </a: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4572000" y="43307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Epipole has same coordinates in both images.</a:t>
            </a:r>
          </a:p>
          <a:p>
            <a:r>
              <a:rPr lang="en-US"/>
              <a:t>Points move along lines radiating from e: “Focus of expansion”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7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 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t="833" r="1215"/>
          <a:stretch>
            <a:fillRect/>
          </a:stretch>
        </p:blipFill>
        <p:spPr bwMode="auto">
          <a:xfrm>
            <a:off x="819150" y="1109663"/>
            <a:ext cx="74136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9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Epipolar</a:t>
            </a:r>
            <a:r>
              <a:rPr lang="en-US" sz="4400" dirty="0" smtClean="0"/>
              <a:t> constraint: Calibrated case</a:t>
            </a:r>
          </a:p>
        </p:txBody>
      </p:sp>
      <p:sp>
        <p:nvSpPr>
          <p:cNvPr id="23563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Assume that the intrinsic and extrinsic parameters of the cameras are known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We can multiply the projection matrix of each camera (and the image points) by the inverse of the calibration matrix to get </a:t>
            </a:r>
            <a:r>
              <a:rPr lang="en-US" sz="2000" i="1" dirty="0" smtClean="0"/>
              <a:t>normalized</a:t>
            </a:r>
            <a:r>
              <a:rPr lang="en-US" sz="2000" dirty="0" smtClean="0"/>
              <a:t> image coordinates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We can also set the global coordinate system to the coordinate system of the first camera. Then the projection matrix of the first camera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[I | 0]</a:t>
            </a:r>
            <a:r>
              <a:rPr lang="en-US" sz="2000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6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4400" dirty="0" err="1" smtClean="0"/>
              <a:t>Epipolar</a:t>
            </a:r>
            <a:r>
              <a:rPr lang="en-US" sz="4400" dirty="0" smtClean="0"/>
              <a:t> constraint: Calibrated case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2819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51325" y="423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3733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343400" y="3733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</a:p>
        </p:txBody>
      </p:sp>
      <p:sp>
        <p:nvSpPr>
          <p:cNvPr id="682009" name="Text Box 25"/>
          <p:cNvSpPr txBox="1">
            <a:spLocks noChangeArrowheads="1"/>
          </p:cNvSpPr>
          <p:nvPr/>
        </p:nvSpPr>
        <p:spPr bwMode="auto">
          <a:xfrm>
            <a:off x="914400" y="5334000"/>
            <a:ext cx="7129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The vectors </a:t>
            </a:r>
            <a:r>
              <a:rPr lang="en-US" sz="3200" b="1" i="1">
                <a:solidFill>
                  <a:srgbClr val="FF00FF"/>
                </a:solidFill>
                <a:latin typeface="Times New Roman" pitchFamily="18" charset="0"/>
              </a:rPr>
              <a:t>x</a:t>
            </a:r>
            <a:r>
              <a:rPr lang="en-US" sz="3200"/>
              <a:t>, </a:t>
            </a:r>
            <a:r>
              <a:rPr lang="en-US" sz="3200" b="1" i="1">
                <a:solidFill>
                  <a:srgbClr val="66FF33"/>
                </a:solidFill>
                <a:latin typeface="Times New Roman" pitchFamily="18" charset="0"/>
              </a:rPr>
              <a:t>t</a:t>
            </a:r>
            <a:r>
              <a:rPr lang="en-US" sz="3200"/>
              <a:t>, and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Rx’</a:t>
            </a:r>
            <a:r>
              <a:rPr lang="en-US" sz="3200"/>
              <a:t> are coplanar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1143000"/>
            <a:ext cx="10525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= RX’ + 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5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5" grpId="0" animBg="1"/>
      <p:bldP spid="681996" grpId="0" animBg="1"/>
      <p:bldP spid="681997" grpId="0" animBg="1"/>
      <p:bldP spid="681998" grpId="0" animBg="1"/>
      <p:bldP spid="681999" grpId="0" animBg="1"/>
      <p:bldP spid="22548" grpId="0" animBg="1"/>
      <p:bldP spid="22549" grpId="0"/>
      <p:bldP spid="22550" grpId="0" animBg="1"/>
      <p:bldP spid="22551" grpId="0"/>
      <p:bldP spid="682009" grpId="0"/>
      <p:bldP spid="2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2" name="AutoShape 22"/>
          <p:cNvSpPr>
            <a:spLocks noChangeArrowheads="1"/>
          </p:cNvSpPr>
          <p:nvPr/>
        </p:nvSpPr>
        <p:spPr bwMode="auto">
          <a:xfrm>
            <a:off x="67818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3" name="Text Box 23"/>
          <p:cNvSpPr txBox="1">
            <a:spLocks noChangeArrowheads="1"/>
          </p:cNvSpPr>
          <p:nvPr/>
        </p:nvSpPr>
        <p:spPr bwMode="auto">
          <a:xfrm>
            <a:off x="5256213" y="5222875"/>
            <a:ext cx="3459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Essential Matrix</a:t>
            </a:r>
          </a:p>
          <a:p>
            <a:pPr algn="ctr"/>
            <a:r>
              <a:rPr lang="en-US"/>
              <a:t>(Longuet-Higgins, 1981)</a:t>
            </a:r>
          </a:p>
        </p:txBody>
      </p:sp>
      <p:sp>
        <p:nvSpPr>
          <p:cNvPr id="675864" name="Rectangle 24"/>
          <p:cNvSpPr>
            <a:spLocks noChangeArrowheads="1"/>
          </p:cNvSpPr>
          <p:nvPr/>
        </p:nvSpPr>
        <p:spPr bwMode="auto">
          <a:xfrm>
            <a:off x="5181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4400" dirty="0" err="1" smtClean="0"/>
              <a:t>Epipolar</a:t>
            </a:r>
            <a:r>
              <a:rPr lang="en-US" sz="4400" dirty="0" smtClean="0"/>
              <a:t> constraint: Calibrated case</a:t>
            </a:r>
          </a:p>
        </p:txBody>
      </p:sp>
      <p:graphicFrame>
        <p:nvGraphicFramePr>
          <p:cNvPr id="675866" name="Object 26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4121150"/>
          <a:ext cx="2222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4" imgW="1002960" imgH="203040" progId="Equation.3">
                  <p:embed/>
                </p:oleObj>
              </mc:Choice>
              <mc:Fallback>
                <p:oleObj name="Equation" r:id="rId4" imgW="1002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21150"/>
                        <a:ext cx="22225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162300" y="4041775"/>
            <a:ext cx="5067300" cy="542925"/>
            <a:chOff x="1992" y="2546"/>
            <a:chExt cx="3192" cy="342"/>
          </a:xfrm>
        </p:grpSpPr>
        <p:graphicFrame>
          <p:nvGraphicFramePr>
            <p:cNvPr id="1027" name="Object 27"/>
            <p:cNvGraphicFramePr>
              <a:graphicFrameLocks noChangeAspect="1"/>
            </p:cNvGraphicFramePr>
            <p:nvPr/>
          </p:nvGraphicFramePr>
          <p:xfrm>
            <a:off x="2544" y="2546"/>
            <a:ext cx="264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2" name="Equation" r:id="rId6" imgW="1765080" imgH="228600" progId="Equation.3">
                    <p:embed/>
                  </p:oleObj>
                </mc:Choice>
                <mc:Fallback>
                  <p:oleObj name="Equation" r:id="rId6" imgW="1765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546"/>
                          <a:ext cx="264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3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3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3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1037" name="Freeform 3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039" name="Freeform 3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Text Box 3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041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6" name="Text Box 46"/>
          <p:cNvSpPr txBox="1">
            <a:spLocks noChangeArrowheads="1"/>
          </p:cNvSpPr>
          <p:nvPr/>
        </p:nvSpPr>
        <p:spPr bwMode="auto">
          <a:xfrm>
            <a:off x="1828800" y="6365875"/>
            <a:ext cx="534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vectors </a:t>
            </a:r>
            <a:r>
              <a:rPr lang="en-US" b="1" i="1">
                <a:solidFill>
                  <a:srgbClr val="FF00FF"/>
                </a:solidFill>
                <a:latin typeface="Times New Roman" pitchFamily="18" charset="0"/>
              </a:rPr>
              <a:t>x</a:t>
            </a:r>
            <a:r>
              <a:rPr lang="en-US"/>
              <a:t>, </a:t>
            </a:r>
            <a:r>
              <a:rPr lang="en-US" b="1" i="1">
                <a:solidFill>
                  <a:srgbClr val="66FF33"/>
                </a:solidFill>
                <a:latin typeface="Times New Roman" pitchFamily="18" charset="0"/>
              </a:rPr>
              <a:t>t</a:t>
            </a:r>
            <a:r>
              <a:rPr lang="en-US"/>
              <a:t>, and 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Rx’</a:t>
            </a:r>
            <a:r>
              <a:rPr lang="en-US"/>
              <a:t> are coplanar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73432" y="6527744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5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2" grpId="0" animBg="1"/>
      <p:bldP spid="675863" grpId="0" autoUpdateAnimBg="0"/>
      <p:bldP spid="675864" grpId="0" animBg="1"/>
      <p:bldP spid="6758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477000" y="4114800"/>
            <a:ext cx="533400" cy="361950"/>
            <a:chOff x="3504" y="1728"/>
            <a:chExt cx="336" cy="228"/>
          </a:xfrm>
        </p:grpSpPr>
        <p:sp>
          <p:nvSpPr>
            <p:cNvPr id="53312" name="Line 92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313" name="Picture 93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5867400" y="2971800"/>
            <a:ext cx="533400" cy="361950"/>
            <a:chOff x="3504" y="1728"/>
            <a:chExt cx="336" cy="228"/>
          </a:xfrm>
        </p:grpSpPr>
        <p:sp>
          <p:nvSpPr>
            <p:cNvPr id="53310" name="Line 89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311" name="Picture 90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7086600" y="4114800"/>
            <a:ext cx="533400" cy="361950"/>
            <a:chOff x="3504" y="1728"/>
            <a:chExt cx="336" cy="228"/>
          </a:xfrm>
        </p:grpSpPr>
        <p:sp>
          <p:nvSpPr>
            <p:cNvPr id="53308" name="Line 102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309" name="Picture 103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5562600" y="2743200"/>
            <a:ext cx="533400" cy="361950"/>
            <a:chOff x="3504" y="1728"/>
            <a:chExt cx="336" cy="228"/>
          </a:xfrm>
        </p:grpSpPr>
        <p:sp>
          <p:nvSpPr>
            <p:cNvPr id="53306" name="Line 2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307" name="Picture 77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800850" y="3844925"/>
            <a:ext cx="533400" cy="361950"/>
            <a:chOff x="3504" y="1728"/>
            <a:chExt cx="336" cy="228"/>
          </a:xfrm>
        </p:grpSpPr>
        <p:sp>
          <p:nvSpPr>
            <p:cNvPr id="53304" name="Line 83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305" name="Picture 84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255" name="Line 4"/>
          <p:cNvSpPr>
            <a:spLocks noChangeShapeType="1"/>
          </p:cNvSpPr>
          <p:nvPr/>
        </p:nvSpPr>
        <p:spPr bwMode="auto">
          <a:xfrm flipV="1">
            <a:off x="7043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5"/>
          <p:cNvSpPr>
            <a:spLocks noChangeShapeType="1"/>
          </p:cNvSpPr>
          <p:nvPr/>
        </p:nvSpPr>
        <p:spPr bwMode="auto">
          <a:xfrm>
            <a:off x="7350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6"/>
          <p:cNvSpPr>
            <a:spLocks noChangeShapeType="1"/>
          </p:cNvSpPr>
          <p:nvPr/>
        </p:nvSpPr>
        <p:spPr bwMode="auto">
          <a:xfrm>
            <a:off x="7391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Oval 8"/>
          <p:cNvSpPr>
            <a:spLocks noChangeArrowheads="1"/>
          </p:cNvSpPr>
          <p:nvPr/>
        </p:nvSpPr>
        <p:spPr bwMode="auto">
          <a:xfrm>
            <a:off x="7239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Oval 9"/>
          <p:cNvSpPr>
            <a:spLocks noChangeArrowheads="1"/>
          </p:cNvSpPr>
          <p:nvPr/>
        </p:nvSpPr>
        <p:spPr bwMode="auto">
          <a:xfrm>
            <a:off x="7543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Oval 10"/>
          <p:cNvSpPr>
            <a:spLocks noChangeArrowheads="1"/>
          </p:cNvSpPr>
          <p:nvPr/>
        </p:nvSpPr>
        <p:spPr bwMode="auto">
          <a:xfrm>
            <a:off x="6934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2"/>
          <p:cNvSpPr>
            <a:spLocks noChangeShapeType="1"/>
          </p:cNvSpPr>
          <p:nvPr/>
        </p:nvSpPr>
        <p:spPr bwMode="auto">
          <a:xfrm flipV="1">
            <a:off x="6129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3"/>
          <p:cNvSpPr>
            <a:spLocks noChangeShapeType="1"/>
          </p:cNvSpPr>
          <p:nvPr/>
        </p:nvSpPr>
        <p:spPr bwMode="auto">
          <a:xfrm>
            <a:off x="6435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4"/>
          <p:cNvSpPr>
            <a:spLocks noChangeShapeType="1"/>
          </p:cNvSpPr>
          <p:nvPr/>
        </p:nvSpPr>
        <p:spPr bwMode="auto">
          <a:xfrm>
            <a:off x="6477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6324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6629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6019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V="1">
            <a:off x="5214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>
            <a:off x="5521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5562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Oval 24"/>
          <p:cNvSpPr>
            <a:spLocks noChangeArrowheads="1"/>
          </p:cNvSpPr>
          <p:nvPr/>
        </p:nvSpPr>
        <p:spPr bwMode="auto">
          <a:xfrm>
            <a:off x="5410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Oval 25"/>
          <p:cNvSpPr>
            <a:spLocks noChangeArrowheads="1"/>
          </p:cNvSpPr>
          <p:nvPr/>
        </p:nvSpPr>
        <p:spPr bwMode="auto">
          <a:xfrm>
            <a:off x="5715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31"/>
          <p:cNvSpPr>
            <a:spLocks noChangeShapeType="1"/>
          </p:cNvSpPr>
          <p:nvPr/>
        </p:nvSpPr>
        <p:spPr bwMode="auto">
          <a:xfrm flipV="1">
            <a:off x="5562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3" name="Line 32"/>
          <p:cNvSpPr>
            <a:spLocks noChangeShapeType="1"/>
          </p:cNvSpPr>
          <p:nvPr/>
        </p:nvSpPr>
        <p:spPr bwMode="auto">
          <a:xfrm flipV="1">
            <a:off x="6400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4" name="Line 33"/>
          <p:cNvSpPr>
            <a:spLocks noChangeShapeType="1"/>
          </p:cNvSpPr>
          <p:nvPr/>
        </p:nvSpPr>
        <p:spPr bwMode="auto">
          <a:xfrm flipH="1" flipV="1">
            <a:off x="6553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5" name="AutoShape 44"/>
          <p:cNvSpPr>
            <a:spLocks noChangeAspect="1" noChangeArrowheads="1"/>
          </p:cNvSpPr>
          <p:nvPr/>
        </p:nvSpPr>
        <p:spPr bwMode="auto">
          <a:xfrm>
            <a:off x="6134100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AutoShape 45"/>
          <p:cNvSpPr>
            <a:spLocks noChangeAspect="1" noChangeArrowheads="1"/>
          </p:cNvSpPr>
          <p:nvPr/>
        </p:nvSpPr>
        <p:spPr bwMode="auto">
          <a:xfrm>
            <a:off x="5105400" y="1676400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AutoShape 46"/>
          <p:cNvSpPr>
            <a:spLocks noChangeAspect="1" noChangeArrowheads="1"/>
          </p:cNvSpPr>
          <p:nvPr/>
        </p:nvSpPr>
        <p:spPr bwMode="auto">
          <a:xfrm>
            <a:off x="5334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AutoShape 63"/>
          <p:cNvSpPr>
            <a:spLocks noChangeAspect="1" noChangeArrowheads="1"/>
          </p:cNvSpPr>
          <p:nvPr/>
        </p:nvSpPr>
        <p:spPr bwMode="auto">
          <a:xfrm>
            <a:off x="6248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AutoShape 64"/>
          <p:cNvSpPr>
            <a:spLocks noChangeAspect="1" noChangeArrowheads="1"/>
          </p:cNvSpPr>
          <p:nvPr/>
        </p:nvSpPr>
        <p:spPr bwMode="auto">
          <a:xfrm>
            <a:off x="7162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8129" name="Picture 65" descr="114_14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95400"/>
            <a:ext cx="914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33" name="Oval 69"/>
          <p:cNvSpPr>
            <a:spLocks noChangeArrowheads="1"/>
          </p:cNvSpPr>
          <p:nvPr/>
        </p:nvSpPr>
        <p:spPr bwMode="auto">
          <a:xfrm>
            <a:off x="4191000" y="1371600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34" name="Oval 70"/>
          <p:cNvSpPr>
            <a:spLocks noChangeArrowheads="1"/>
          </p:cNvSpPr>
          <p:nvPr/>
        </p:nvSpPr>
        <p:spPr bwMode="auto">
          <a:xfrm>
            <a:off x="4321175" y="1328738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35" name="Oval 71"/>
          <p:cNvSpPr>
            <a:spLocks noChangeArrowheads="1"/>
          </p:cNvSpPr>
          <p:nvPr/>
        </p:nvSpPr>
        <p:spPr bwMode="auto">
          <a:xfrm>
            <a:off x="3910013" y="16430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36" name="Oval 72"/>
          <p:cNvSpPr>
            <a:spLocks noChangeArrowheads="1"/>
          </p:cNvSpPr>
          <p:nvPr/>
        </p:nvSpPr>
        <p:spPr bwMode="auto">
          <a:xfrm>
            <a:off x="4108450" y="17954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37" name="Oval 73"/>
          <p:cNvSpPr>
            <a:spLocks noChangeArrowheads="1"/>
          </p:cNvSpPr>
          <p:nvPr/>
        </p:nvSpPr>
        <p:spPr bwMode="auto">
          <a:xfrm>
            <a:off x="3959225" y="1577975"/>
            <a:ext cx="198438" cy="2095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38" name="Line 74"/>
          <p:cNvSpPr>
            <a:spLocks noChangeShapeType="1"/>
          </p:cNvSpPr>
          <p:nvPr/>
        </p:nvSpPr>
        <p:spPr bwMode="auto">
          <a:xfrm flipV="1">
            <a:off x="4343400" y="381000"/>
            <a:ext cx="2057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39" name="Line 75"/>
          <p:cNvSpPr>
            <a:spLocks noChangeShapeType="1"/>
          </p:cNvSpPr>
          <p:nvPr/>
        </p:nvSpPr>
        <p:spPr bwMode="auto">
          <a:xfrm>
            <a:off x="6400800" y="381000"/>
            <a:ext cx="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40" name="Line 76"/>
          <p:cNvSpPr>
            <a:spLocks noChangeShapeType="1"/>
          </p:cNvSpPr>
          <p:nvPr/>
        </p:nvSpPr>
        <p:spPr bwMode="auto">
          <a:xfrm flipH="1">
            <a:off x="6096000" y="2143125"/>
            <a:ext cx="314325" cy="600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43" name="Line 79"/>
          <p:cNvSpPr>
            <a:spLocks noChangeShapeType="1"/>
          </p:cNvSpPr>
          <p:nvPr/>
        </p:nvSpPr>
        <p:spPr bwMode="auto">
          <a:xfrm flipV="1">
            <a:off x="4219575" y="304800"/>
            <a:ext cx="2257425" cy="1114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44" name="Line 80"/>
          <p:cNvSpPr>
            <a:spLocks noChangeShapeType="1"/>
          </p:cNvSpPr>
          <p:nvPr/>
        </p:nvSpPr>
        <p:spPr bwMode="auto">
          <a:xfrm>
            <a:off x="6477000" y="304800"/>
            <a:ext cx="862013" cy="2678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45" name="Line 81"/>
          <p:cNvSpPr>
            <a:spLocks noChangeShapeType="1"/>
          </p:cNvSpPr>
          <p:nvPr/>
        </p:nvSpPr>
        <p:spPr bwMode="auto">
          <a:xfrm>
            <a:off x="7356475" y="2990850"/>
            <a:ext cx="7938" cy="854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49" name="Line 85"/>
          <p:cNvSpPr>
            <a:spLocks noChangeShapeType="1"/>
          </p:cNvSpPr>
          <p:nvPr/>
        </p:nvSpPr>
        <p:spPr bwMode="auto">
          <a:xfrm flipV="1">
            <a:off x="4171950" y="315913"/>
            <a:ext cx="2201863" cy="1547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50" name="Line 86"/>
          <p:cNvSpPr>
            <a:spLocks noChangeShapeType="1"/>
          </p:cNvSpPr>
          <p:nvPr/>
        </p:nvSpPr>
        <p:spPr bwMode="auto">
          <a:xfrm>
            <a:off x="6400800" y="381000"/>
            <a:ext cx="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51" name="Line 87"/>
          <p:cNvSpPr>
            <a:spLocks noChangeShapeType="1"/>
          </p:cNvSpPr>
          <p:nvPr/>
        </p:nvSpPr>
        <p:spPr bwMode="auto">
          <a:xfrm flipH="1">
            <a:off x="6438900" y="2163763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58" name="Line 94"/>
          <p:cNvSpPr>
            <a:spLocks noChangeShapeType="1"/>
          </p:cNvSpPr>
          <p:nvPr/>
        </p:nvSpPr>
        <p:spPr bwMode="auto">
          <a:xfrm>
            <a:off x="6477000" y="304800"/>
            <a:ext cx="83820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59" name="Line 95"/>
          <p:cNvSpPr>
            <a:spLocks noChangeShapeType="1"/>
          </p:cNvSpPr>
          <p:nvPr/>
        </p:nvSpPr>
        <p:spPr bwMode="auto">
          <a:xfrm>
            <a:off x="7315200" y="2971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60" name="Line 96"/>
          <p:cNvSpPr>
            <a:spLocks noChangeShapeType="1"/>
          </p:cNvSpPr>
          <p:nvPr/>
        </p:nvSpPr>
        <p:spPr bwMode="auto">
          <a:xfrm flipV="1">
            <a:off x="3962400" y="304800"/>
            <a:ext cx="2514600" cy="1428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61" name="Line 97"/>
          <p:cNvSpPr>
            <a:spLocks noChangeShapeType="1"/>
          </p:cNvSpPr>
          <p:nvPr/>
        </p:nvSpPr>
        <p:spPr bwMode="auto">
          <a:xfrm flipV="1">
            <a:off x="4025900" y="319088"/>
            <a:ext cx="2427288" cy="1366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62" name="Line 98"/>
          <p:cNvSpPr>
            <a:spLocks noChangeShapeType="1"/>
          </p:cNvSpPr>
          <p:nvPr/>
        </p:nvSpPr>
        <p:spPr bwMode="auto">
          <a:xfrm>
            <a:off x="6457950" y="307975"/>
            <a:ext cx="917575" cy="2701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64" name="Line 100"/>
          <p:cNvSpPr>
            <a:spLocks noChangeShapeType="1"/>
          </p:cNvSpPr>
          <p:nvPr/>
        </p:nvSpPr>
        <p:spPr bwMode="auto">
          <a:xfrm>
            <a:off x="7361238" y="2971800"/>
            <a:ext cx="258762" cy="1162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301" name="Title 62"/>
          <p:cNvSpPr>
            <a:spLocks noGrp="1"/>
          </p:cNvSpPr>
          <p:nvPr>
            <p:ph type="title"/>
          </p:nvPr>
        </p:nvSpPr>
        <p:spPr>
          <a:xfrm>
            <a:off x="76200" y="6019800"/>
            <a:ext cx="7772400" cy="838200"/>
          </a:xfrm>
        </p:spPr>
        <p:txBody>
          <a:bodyPr/>
          <a:lstStyle/>
          <a:p>
            <a:r>
              <a:rPr lang="en-US" sz="2400" smtClean="0"/>
              <a:t>Populating the vocabulary tree/inverted index</a:t>
            </a:r>
          </a:p>
        </p:txBody>
      </p:sp>
      <p:sp>
        <p:nvSpPr>
          <p:cNvPr id="53302" name="TextBox 63"/>
          <p:cNvSpPr txBox="1">
            <a:spLocks noChangeArrowheads="1"/>
          </p:cNvSpPr>
          <p:nvPr/>
        </p:nvSpPr>
        <p:spPr bwMode="auto">
          <a:xfrm>
            <a:off x="7199313" y="6473825"/>
            <a:ext cx="1868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Arial" pitchFamily="34" charset="0"/>
                <a:cs typeface="Arial" pitchFamily="34" charset="0"/>
              </a:rPr>
              <a:t>Slide credit: D. Nister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990600" y="1535113"/>
            <a:ext cx="162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Model images</a:t>
            </a:r>
          </a:p>
        </p:txBody>
      </p:sp>
    </p:spTree>
    <p:extLst>
      <p:ext uri="{BB962C8B-B14F-4D97-AF65-F5344CB8AC3E}">
        <p14:creationId xmlns:p14="http://schemas.microsoft.com/office/powerpoint/2010/main" val="265012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8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33" grpId="0" animBg="1"/>
      <p:bldP spid="88134" grpId="0" animBg="1"/>
      <p:bldP spid="88135" grpId="0" animBg="1"/>
      <p:bldP spid="88136" grpId="0" animBg="1"/>
      <p:bldP spid="88137" grpId="0" animBg="1"/>
      <p:bldP spid="88138" grpId="0" animBg="1"/>
      <p:bldP spid="88138" grpId="1" animBg="1"/>
      <p:bldP spid="88139" grpId="0" animBg="1"/>
      <p:bldP spid="88139" grpId="1" animBg="1"/>
      <p:bldP spid="88140" grpId="0" animBg="1"/>
      <p:bldP spid="88140" grpId="1" animBg="1"/>
      <p:bldP spid="88143" grpId="0" animBg="1"/>
      <p:bldP spid="88143" grpId="1" animBg="1"/>
      <p:bldP spid="88144" grpId="0" animBg="1"/>
      <p:bldP spid="88144" grpId="1" animBg="1"/>
      <p:bldP spid="88145" grpId="0" animBg="1"/>
      <p:bldP spid="88145" grpId="1" animBg="1"/>
      <p:bldP spid="88149" grpId="0" animBg="1"/>
      <p:bldP spid="88149" grpId="1" animBg="1"/>
      <p:bldP spid="88150" grpId="0" animBg="1"/>
      <p:bldP spid="88150" grpId="1" animBg="1"/>
      <p:bldP spid="88151" grpId="0" animBg="1"/>
      <p:bldP spid="88151" grpId="1" animBg="1"/>
      <p:bldP spid="88158" grpId="0" animBg="1"/>
      <p:bldP spid="88158" grpId="1" animBg="1"/>
      <p:bldP spid="88159" grpId="0" animBg="1"/>
      <p:bldP spid="88159" grpId="1" animBg="1"/>
      <p:bldP spid="88160" grpId="0" animBg="1"/>
      <p:bldP spid="88160" grpId="1" animBg="1"/>
      <p:bldP spid="88161" grpId="0" animBg="1"/>
      <p:bldP spid="88161" grpId="1" animBg="1"/>
      <p:bldP spid="88162" grpId="0" animBg="1"/>
      <p:bldP spid="88162" grpId="1" animBg="1"/>
      <p:bldP spid="88164" grpId="0" animBg="1"/>
      <p:bldP spid="88164" grpId="1" animBg="1"/>
      <p:bldP spid="6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cs typeface="+mj-cs"/>
              </a:rPr>
              <a:t>The Essential Matrix </a:t>
            </a:r>
            <a:r>
              <a:rPr lang="en-US" i="1" smtClean="0">
                <a:cs typeface="+mj-cs"/>
              </a:rPr>
              <a:t>E</a:t>
            </a:r>
            <a:endParaRPr lang="en-US" smtClean="0">
              <a:cs typeface="+mj-cs"/>
            </a:endParaRPr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89715"/>
              </p:ext>
            </p:extLst>
          </p:nvPr>
        </p:nvGraphicFramePr>
        <p:xfrm>
          <a:off x="723611" y="2753928"/>
          <a:ext cx="1562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3" name="Equation" r:id="rId4" imgW="723900" imgH="292100" progId="Equation.3">
                  <p:embed/>
                </p:oleObj>
              </mc:Choice>
              <mc:Fallback>
                <p:oleObj name="Equation" r:id="rId4" imgW="723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11" y="2753928"/>
                        <a:ext cx="15621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559" name="Rectangle 7"/>
          <p:cNvSpPr>
            <a:spLocks noChangeArrowheads="1"/>
          </p:cNvSpPr>
          <p:nvPr/>
        </p:nvSpPr>
        <p:spPr bwMode="auto">
          <a:xfrm>
            <a:off x="283680" y="1090204"/>
            <a:ext cx="8546400" cy="10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91686" indent="-293764">
              <a:spcAft>
                <a:spcPts val="1270"/>
              </a:spcAft>
              <a:buFont typeface="Wingdings" charset="0"/>
              <a:buChar char=""/>
              <a:defRPr/>
            </a:pPr>
            <a:r>
              <a:rPr lang="en-US" dirty="0"/>
              <a:t>E holds the relative orientation of a calibrated camera pair. It has 5 degrees of freedom: 3 from rotation matrix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r>
              <a:rPr lang="en-US" dirty="0"/>
              <a:t>, 2 from direction of translation e, the </a:t>
            </a:r>
            <a:r>
              <a:rPr lang="en-US" dirty="0" err="1"/>
              <a:t>epipole</a:t>
            </a:r>
            <a:r>
              <a:rPr lang="en-US" dirty="0"/>
              <a:t>.</a:t>
            </a:r>
          </a:p>
          <a:p>
            <a:pPr marL="391686" indent="-293764">
              <a:spcAft>
                <a:spcPts val="1270"/>
              </a:spcAft>
              <a:buFont typeface="Wingdings" charset="0"/>
              <a:buChar char=""/>
              <a:defRPr/>
            </a:pPr>
            <a:r>
              <a:rPr lang="en-US" dirty="0"/>
              <a:t>E has a cubic constraint that restricts E to 5 </a:t>
            </a:r>
            <a:r>
              <a:rPr lang="en-US" dirty="0" err="1" smtClean="0"/>
              <a:t>dof</a:t>
            </a:r>
            <a:r>
              <a:rPr lang="en-US" dirty="0" smtClean="0"/>
              <a:t> </a:t>
            </a:r>
            <a:r>
              <a:rPr lang="en-US" sz="1500" dirty="0" smtClean="0"/>
              <a:t>(</a:t>
            </a:r>
            <a:r>
              <a:rPr lang="en-US" sz="1500" dirty="0" err="1"/>
              <a:t>Nister</a:t>
            </a:r>
            <a:r>
              <a:rPr lang="en-US" sz="1500" dirty="0"/>
              <a:t> 2004)</a:t>
            </a:r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23617"/>
              </p:ext>
            </p:extLst>
          </p:nvPr>
        </p:nvGraphicFramePr>
        <p:xfrm>
          <a:off x="662737" y="3472189"/>
          <a:ext cx="5618880" cy="8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4" name="Equation" r:id="rId6" imgW="2603500" imgH="393700" progId="Equation.3">
                  <p:embed/>
                </p:oleObj>
              </mc:Choice>
              <mc:Fallback>
                <p:oleObj name="Equation" r:id="rId6" imgW="2603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37" y="3472189"/>
                        <a:ext cx="5618880" cy="8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516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GB" smtClean="0">
                <a:cs typeface="+mj-cs"/>
              </a:rPr>
              <a:t>Relative Pose P from E</a:t>
            </a:r>
          </a:p>
        </p:txBody>
      </p:sp>
      <p:sp>
        <p:nvSpPr>
          <p:cNvPr id="79258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4240" y="864091"/>
            <a:ext cx="8609760" cy="4205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>
              <a:lnSpc>
                <a:spcPct val="120000"/>
              </a:lnSpc>
              <a:buFont typeface="Wingdings" charset="0"/>
              <a:buNone/>
              <a:defRPr/>
            </a:pPr>
            <a:r>
              <a:rPr lang="en-GB" sz="1800"/>
              <a:t>E holds the relative orientation between 2 calibrated cameras P</a:t>
            </a:r>
            <a:r>
              <a:rPr lang="en-GB" sz="1800" baseline="-25000"/>
              <a:t>0</a:t>
            </a:r>
            <a:r>
              <a:rPr lang="en-GB" sz="1800"/>
              <a:t> and P</a:t>
            </a:r>
            <a:r>
              <a:rPr lang="en-GB" sz="1800" baseline="-25000"/>
              <a:t>1</a:t>
            </a:r>
            <a:r>
              <a:rPr lang="en-GB" sz="1800"/>
              <a:t>:</a:t>
            </a:r>
          </a:p>
          <a:p>
            <a:pPr eaLnBrk="1">
              <a:lnSpc>
                <a:spcPct val="120000"/>
              </a:lnSpc>
              <a:buFont typeface="Wingdings" charset="0"/>
              <a:buNone/>
              <a:defRPr/>
            </a:pPr>
            <a:endParaRPr lang="en-GB" sz="1800"/>
          </a:p>
        </p:txBody>
      </p:sp>
      <p:graphicFrame>
        <p:nvGraphicFramePr>
          <p:cNvPr id="118793" name="Object 9"/>
          <p:cNvGraphicFramePr>
            <a:graphicFrameLocks noChangeAspect="1"/>
          </p:cNvGraphicFramePr>
          <p:nvPr/>
        </p:nvGraphicFramePr>
        <p:xfrm>
          <a:off x="776160" y="1395507"/>
          <a:ext cx="5891040" cy="54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4" name="Equation" r:id="rId4" imgW="2730500" imgH="254000" progId="Equation.DSMT4">
                  <p:embed/>
                </p:oleObj>
              </mc:Choice>
              <mc:Fallback>
                <p:oleObj name="Equation" r:id="rId4" imgW="2730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60" y="1395507"/>
                        <a:ext cx="5891040" cy="547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2665" name="Rectangle 89"/>
          <p:cNvSpPr>
            <a:spLocks noChangeArrowheads="1"/>
          </p:cNvSpPr>
          <p:nvPr/>
        </p:nvSpPr>
        <p:spPr bwMode="auto">
          <a:xfrm>
            <a:off x="336960" y="5733243"/>
            <a:ext cx="868408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>
                <a:cs typeface="+mn-cs"/>
              </a:rPr>
              <a:t>Relative Pose from E and correspondence: Case c is correct relative pose in this case</a:t>
            </a:r>
            <a:endParaRPr lang="de-DE">
              <a:cs typeface="+mn-cs"/>
            </a:endParaRPr>
          </a:p>
        </p:txBody>
      </p:sp>
      <p:sp>
        <p:nvSpPr>
          <p:cNvPr id="792675" name="Text Box 99"/>
          <p:cNvSpPr txBox="1">
            <a:spLocks noChangeArrowheads="1"/>
          </p:cNvSpPr>
          <p:nvPr/>
        </p:nvSpPr>
        <p:spPr bwMode="auto">
          <a:xfrm>
            <a:off x="319680" y="2037815"/>
            <a:ext cx="8641440" cy="155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1pPr>
            <a:lvl2pPr marL="47625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2pPr>
            <a:lvl3pPr marL="71437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3pPr>
            <a:lvl4pPr marL="952500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4pPr>
            <a:lvl5pPr marL="1190625" indent="-238125" algn="l" defTabSz="495300">
              <a:lnSpc>
                <a:spcPct val="97000"/>
              </a:lnSpc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5pPr>
            <a:lvl6pPr marL="16478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6pPr>
            <a:lvl7pPr marL="21050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7pPr>
            <a:lvl8pPr marL="25622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8pPr>
            <a:lvl9pPr marL="3019425" indent="-238125" defTabSz="4953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</a:defRPr>
            </a:lvl9pPr>
          </a:lstStyle>
          <a:p>
            <a:pPr eaLnBrk="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lang="en-GB">
                <a:latin typeface="Arial" charset="0"/>
              </a:rPr>
              <a:t>Given </a:t>
            </a:r>
            <a:r>
              <a:rPr lang="en-GB" b="1">
                <a:latin typeface="Arial" charset="0"/>
              </a:rPr>
              <a:t>P</a:t>
            </a:r>
            <a:r>
              <a:rPr lang="en-GB" b="1" baseline="-25000">
                <a:latin typeface="Arial" charset="0"/>
              </a:rPr>
              <a:t>0</a:t>
            </a:r>
            <a:r>
              <a:rPr lang="en-GB">
                <a:latin typeface="Arial" charset="0"/>
              </a:rPr>
              <a:t> as coordinate frame, the relative orientation of </a:t>
            </a:r>
            <a:r>
              <a:rPr lang="en-GB" b="1">
                <a:latin typeface="Arial" charset="0"/>
              </a:rPr>
              <a:t>P</a:t>
            </a:r>
            <a:r>
              <a:rPr lang="en-GB" b="1" baseline="-25000">
                <a:latin typeface="Arial" charset="0"/>
              </a:rPr>
              <a:t>1</a:t>
            </a:r>
            <a:r>
              <a:rPr lang="en-GB">
                <a:latin typeface="Arial" charset="0"/>
              </a:rPr>
              <a:t> is determined directly from </a:t>
            </a:r>
            <a:r>
              <a:rPr lang="en-GB" b="1">
                <a:latin typeface="Arial" charset="0"/>
              </a:rPr>
              <a:t>E</a:t>
            </a:r>
            <a:r>
              <a:rPr lang="en-GB">
                <a:latin typeface="Arial" charset="0"/>
              </a:rPr>
              <a:t> up to a 4-fold rotation ambiguity (</a:t>
            </a:r>
            <a:r>
              <a:rPr lang="en-GB" b="1">
                <a:latin typeface="Arial" charset="0"/>
              </a:rPr>
              <a:t>P</a:t>
            </a:r>
            <a:r>
              <a:rPr lang="en-GB" b="1" baseline="-25000">
                <a:latin typeface="Arial" charset="0"/>
              </a:rPr>
              <a:t>1a</a:t>
            </a:r>
            <a:r>
              <a:rPr lang="en-GB">
                <a:latin typeface="Arial" charset="0"/>
              </a:rPr>
              <a:t> - </a:t>
            </a:r>
            <a:r>
              <a:rPr lang="en-GB" b="1">
                <a:latin typeface="Arial" charset="0"/>
              </a:rPr>
              <a:t>P</a:t>
            </a:r>
            <a:r>
              <a:rPr lang="en-GB" b="1" baseline="-25000">
                <a:latin typeface="Arial" charset="0"/>
              </a:rPr>
              <a:t>1d</a:t>
            </a:r>
            <a:r>
              <a:rPr lang="en-GB">
                <a:latin typeface="Arial" charset="0"/>
              </a:rPr>
              <a:t>). The ambiguity is resolved by correspondence triangulation: The 3D point </a:t>
            </a:r>
            <a:r>
              <a:rPr lang="en-GB" b="1">
                <a:latin typeface="Arial" charset="0"/>
              </a:rPr>
              <a:t>M</a:t>
            </a:r>
            <a:r>
              <a:rPr lang="en-GB">
                <a:latin typeface="Arial" charset="0"/>
              </a:rPr>
              <a:t> of a corresponding 2D image point pair must be in front of both cameras. The epipolar vector </a:t>
            </a:r>
            <a:r>
              <a:rPr lang="en-GB" b="1">
                <a:latin typeface="Arial" charset="0"/>
              </a:rPr>
              <a:t>e</a:t>
            </a:r>
            <a:r>
              <a:rPr lang="en-GB">
                <a:latin typeface="Arial" charset="0"/>
              </a:rPr>
              <a:t> has norm 1.</a:t>
            </a:r>
          </a:p>
          <a:p>
            <a:pPr eaLnBrk="0">
              <a:lnSpc>
                <a:spcPct val="110000"/>
              </a:lnSpc>
              <a:buClrTx/>
              <a:buSzTx/>
              <a:buFontTx/>
              <a:buNone/>
              <a:defRPr/>
            </a:pPr>
            <a:endParaRPr lang="de-DE" sz="2200" b="1" baseline="300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" y="3549845"/>
            <a:ext cx="8724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3796"/>
      </p:ext>
    </p:extLst>
  </p:cSld>
  <p:clrMapOvr>
    <a:masterClrMapping/>
  </p:clrMapOvr>
  <p:transition xmlns:p14="http://schemas.microsoft.com/office/powerpoint/2010/main" advTm="209744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90"/>
          <p:cNvGrpSpPr>
            <a:grpSpLocks/>
          </p:cNvGrpSpPr>
          <p:nvPr/>
        </p:nvGrpSpPr>
        <p:grpSpPr bwMode="auto">
          <a:xfrm>
            <a:off x="6477000" y="4114800"/>
            <a:ext cx="533400" cy="361950"/>
            <a:chOff x="3504" y="1728"/>
            <a:chExt cx="336" cy="228"/>
          </a:xfrm>
        </p:grpSpPr>
        <p:sp>
          <p:nvSpPr>
            <p:cNvPr id="54344" name="Line 91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345" name="Picture 92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191000" y="2370138"/>
            <a:ext cx="1600200" cy="1200150"/>
            <a:chOff x="2256" y="1152"/>
            <a:chExt cx="1008" cy="756"/>
          </a:xfrm>
        </p:grpSpPr>
        <p:sp>
          <p:nvSpPr>
            <p:cNvPr id="54342" name="Line 81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343" name="Picture 82" descr="109_099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276" name="Group 69"/>
          <p:cNvGrpSpPr>
            <a:grpSpLocks/>
          </p:cNvGrpSpPr>
          <p:nvPr/>
        </p:nvGrpSpPr>
        <p:grpSpPr bwMode="auto">
          <a:xfrm>
            <a:off x="7086600" y="4114800"/>
            <a:ext cx="533400" cy="361950"/>
            <a:chOff x="3504" y="1728"/>
            <a:chExt cx="336" cy="228"/>
          </a:xfrm>
        </p:grpSpPr>
        <p:sp>
          <p:nvSpPr>
            <p:cNvPr id="54340" name="Line 70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341" name="Picture 71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811713" y="2981325"/>
            <a:ext cx="1600200" cy="1200150"/>
            <a:chOff x="2256" y="1152"/>
            <a:chExt cx="1008" cy="756"/>
          </a:xfrm>
        </p:grpSpPr>
        <p:sp>
          <p:nvSpPr>
            <p:cNvPr id="54338" name="Line 88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339" name="Picture 89" descr="109_099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278" name="Group 57"/>
          <p:cNvGrpSpPr>
            <a:grpSpLocks/>
          </p:cNvGrpSpPr>
          <p:nvPr/>
        </p:nvGrpSpPr>
        <p:grpSpPr bwMode="auto">
          <a:xfrm>
            <a:off x="5867400" y="2971800"/>
            <a:ext cx="533400" cy="361950"/>
            <a:chOff x="3504" y="1728"/>
            <a:chExt cx="336" cy="228"/>
          </a:xfrm>
        </p:grpSpPr>
        <p:sp>
          <p:nvSpPr>
            <p:cNvPr id="54336" name="Line 58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337" name="Picture 59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3581400" y="1828800"/>
            <a:ext cx="1600200" cy="1200150"/>
            <a:chOff x="2256" y="1152"/>
            <a:chExt cx="1008" cy="756"/>
          </a:xfrm>
        </p:grpSpPr>
        <p:sp>
          <p:nvSpPr>
            <p:cNvPr id="54334" name="Line 74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335" name="Picture 73" descr="109_099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280" name="Group 2"/>
          <p:cNvGrpSpPr>
            <a:grpSpLocks/>
          </p:cNvGrpSpPr>
          <p:nvPr/>
        </p:nvGrpSpPr>
        <p:grpSpPr bwMode="auto">
          <a:xfrm>
            <a:off x="5562600" y="2743200"/>
            <a:ext cx="533400" cy="361950"/>
            <a:chOff x="3504" y="1728"/>
            <a:chExt cx="336" cy="228"/>
          </a:xfrm>
        </p:grpSpPr>
        <p:sp>
          <p:nvSpPr>
            <p:cNvPr id="54332" name="Line 3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333" name="Picture 4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281" name="Group 5"/>
          <p:cNvGrpSpPr>
            <a:grpSpLocks/>
          </p:cNvGrpSpPr>
          <p:nvPr/>
        </p:nvGrpSpPr>
        <p:grpSpPr bwMode="auto">
          <a:xfrm>
            <a:off x="6800850" y="3844925"/>
            <a:ext cx="533400" cy="361950"/>
            <a:chOff x="3504" y="1728"/>
            <a:chExt cx="336" cy="228"/>
          </a:xfrm>
        </p:grpSpPr>
        <p:sp>
          <p:nvSpPr>
            <p:cNvPr id="54330" name="Line 6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331" name="Picture 7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7043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7350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7391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7239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7543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6934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V="1">
            <a:off x="6129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6435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6477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6324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6629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6019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5214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5521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5562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Oval 25"/>
          <p:cNvSpPr>
            <a:spLocks noChangeArrowheads="1"/>
          </p:cNvSpPr>
          <p:nvPr/>
        </p:nvSpPr>
        <p:spPr bwMode="auto">
          <a:xfrm>
            <a:off x="5410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5715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562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 flipV="1">
            <a:off x="6400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 flipH="1" flipV="1">
            <a:off x="6553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AutoShape 34"/>
          <p:cNvSpPr>
            <a:spLocks noChangeAspect="1" noChangeArrowheads="1"/>
          </p:cNvSpPr>
          <p:nvPr/>
        </p:nvSpPr>
        <p:spPr bwMode="auto">
          <a:xfrm>
            <a:off x="6134100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AutoShape 35"/>
          <p:cNvSpPr>
            <a:spLocks noChangeAspect="1" noChangeArrowheads="1"/>
          </p:cNvSpPr>
          <p:nvPr/>
        </p:nvSpPr>
        <p:spPr bwMode="auto">
          <a:xfrm>
            <a:off x="5105400" y="1676400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AutoShape 36"/>
          <p:cNvSpPr>
            <a:spLocks noChangeAspect="1" noChangeArrowheads="1"/>
          </p:cNvSpPr>
          <p:nvPr/>
        </p:nvSpPr>
        <p:spPr bwMode="auto">
          <a:xfrm>
            <a:off x="5334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AutoShape 37"/>
          <p:cNvSpPr>
            <a:spLocks noChangeAspect="1" noChangeArrowheads="1"/>
          </p:cNvSpPr>
          <p:nvPr/>
        </p:nvSpPr>
        <p:spPr bwMode="auto">
          <a:xfrm>
            <a:off x="6248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AutoShape 38"/>
          <p:cNvSpPr>
            <a:spLocks noChangeAspect="1" noChangeArrowheads="1"/>
          </p:cNvSpPr>
          <p:nvPr/>
        </p:nvSpPr>
        <p:spPr bwMode="auto">
          <a:xfrm>
            <a:off x="7162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4307" name="Picture 39" descr="114_14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295400"/>
            <a:ext cx="914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08" name="Picture 40" descr="109_09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981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9" name="Oval 43"/>
          <p:cNvSpPr>
            <a:spLocks noChangeArrowheads="1"/>
          </p:cNvSpPr>
          <p:nvPr/>
        </p:nvSpPr>
        <p:spPr bwMode="auto">
          <a:xfrm>
            <a:off x="4191000" y="1371600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Oval 44"/>
          <p:cNvSpPr>
            <a:spLocks noChangeArrowheads="1"/>
          </p:cNvSpPr>
          <p:nvPr/>
        </p:nvSpPr>
        <p:spPr bwMode="auto">
          <a:xfrm>
            <a:off x="4321175" y="1328738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Oval 45"/>
          <p:cNvSpPr>
            <a:spLocks noChangeArrowheads="1"/>
          </p:cNvSpPr>
          <p:nvPr/>
        </p:nvSpPr>
        <p:spPr bwMode="auto">
          <a:xfrm>
            <a:off x="3910013" y="16430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Oval 46"/>
          <p:cNvSpPr>
            <a:spLocks noChangeArrowheads="1"/>
          </p:cNvSpPr>
          <p:nvPr/>
        </p:nvSpPr>
        <p:spPr bwMode="auto">
          <a:xfrm>
            <a:off x="4108450" y="17954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Oval 47"/>
          <p:cNvSpPr>
            <a:spLocks noChangeArrowheads="1"/>
          </p:cNvSpPr>
          <p:nvPr/>
        </p:nvSpPr>
        <p:spPr bwMode="auto">
          <a:xfrm>
            <a:off x="3959225" y="1577975"/>
            <a:ext cx="198438" cy="2095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16" name="Line 48"/>
          <p:cNvSpPr>
            <a:spLocks noChangeShapeType="1"/>
          </p:cNvSpPr>
          <p:nvPr/>
        </p:nvSpPr>
        <p:spPr bwMode="auto">
          <a:xfrm flipH="1">
            <a:off x="5578475" y="381000"/>
            <a:ext cx="669925" cy="865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18" name="Line 50"/>
          <p:cNvSpPr>
            <a:spLocks noChangeShapeType="1"/>
          </p:cNvSpPr>
          <p:nvPr/>
        </p:nvSpPr>
        <p:spPr bwMode="auto">
          <a:xfrm flipH="1">
            <a:off x="5181600" y="1219200"/>
            <a:ext cx="39052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22" name="Line 54"/>
          <p:cNvSpPr>
            <a:spLocks noChangeShapeType="1"/>
          </p:cNvSpPr>
          <p:nvPr/>
        </p:nvSpPr>
        <p:spPr bwMode="auto">
          <a:xfrm flipV="1">
            <a:off x="3276600" y="381000"/>
            <a:ext cx="29718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40" name="Oval 72"/>
          <p:cNvSpPr>
            <a:spLocks noChangeArrowheads="1"/>
          </p:cNvSpPr>
          <p:nvPr/>
        </p:nvSpPr>
        <p:spPr bwMode="auto">
          <a:xfrm>
            <a:off x="3200400" y="2209800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44" name="Oval 76"/>
          <p:cNvSpPr>
            <a:spLocks noChangeArrowheads="1"/>
          </p:cNvSpPr>
          <p:nvPr/>
        </p:nvSpPr>
        <p:spPr bwMode="auto">
          <a:xfrm>
            <a:off x="3116263" y="2241550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45" name="Line 77"/>
          <p:cNvSpPr>
            <a:spLocks noChangeShapeType="1"/>
          </p:cNvSpPr>
          <p:nvPr/>
        </p:nvSpPr>
        <p:spPr bwMode="auto">
          <a:xfrm flipV="1">
            <a:off x="3165475" y="350838"/>
            <a:ext cx="3143250" cy="2003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46" name="Line 78"/>
          <p:cNvSpPr>
            <a:spLocks noChangeShapeType="1"/>
          </p:cNvSpPr>
          <p:nvPr/>
        </p:nvSpPr>
        <p:spPr bwMode="auto">
          <a:xfrm flipH="1">
            <a:off x="5583238" y="385763"/>
            <a:ext cx="669925" cy="865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47" name="Line 79"/>
          <p:cNvSpPr>
            <a:spLocks noChangeShapeType="1"/>
          </p:cNvSpPr>
          <p:nvPr/>
        </p:nvSpPr>
        <p:spPr bwMode="auto">
          <a:xfrm>
            <a:off x="5551488" y="1235075"/>
            <a:ext cx="252412" cy="1158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51" name="Oval 83"/>
          <p:cNvSpPr>
            <a:spLocks noChangeArrowheads="1"/>
          </p:cNvSpPr>
          <p:nvPr/>
        </p:nvSpPr>
        <p:spPr bwMode="auto">
          <a:xfrm>
            <a:off x="3084513" y="2141538"/>
            <a:ext cx="315912" cy="330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52" name="Line 84"/>
          <p:cNvSpPr>
            <a:spLocks noChangeShapeType="1"/>
          </p:cNvSpPr>
          <p:nvPr/>
        </p:nvSpPr>
        <p:spPr bwMode="auto">
          <a:xfrm flipV="1">
            <a:off x="3227388" y="331788"/>
            <a:ext cx="3189287" cy="2014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53" name="Line 85"/>
          <p:cNvSpPr>
            <a:spLocks noChangeShapeType="1"/>
          </p:cNvSpPr>
          <p:nvPr/>
        </p:nvSpPr>
        <p:spPr bwMode="auto">
          <a:xfrm>
            <a:off x="6389688" y="338138"/>
            <a:ext cx="25400" cy="180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54" name="Line 86"/>
          <p:cNvSpPr>
            <a:spLocks noChangeShapeType="1"/>
          </p:cNvSpPr>
          <p:nvPr/>
        </p:nvSpPr>
        <p:spPr bwMode="auto">
          <a:xfrm>
            <a:off x="6424613" y="2108200"/>
            <a:ext cx="12700" cy="89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26" name="Title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" name="Title 62"/>
          <p:cNvSpPr txBox="1">
            <a:spLocks/>
          </p:cNvSpPr>
          <p:nvPr/>
        </p:nvSpPr>
        <p:spPr bwMode="auto">
          <a:xfrm>
            <a:off x="76200" y="6019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Populating the vocabulary tree/inverted index</a:t>
            </a:r>
            <a:endParaRPr lang="en-US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328" name="TextBox 71"/>
          <p:cNvSpPr txBox="1">
            <a:spLocks noChangeArrowheads="1"/>
          </p:cNvSpPr>
          <p:nvPr/>
        </p:nvSpPr>
        <p:spPr bwMode="auto">
          <a:xfrm>
            <a:off x="7199313" y="6473825"/>
            <a:ext cx="1868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Arial" pitchFamily="34" charset="0"/>
                <a:cs typeface="Arial" pitchFamily="34" charset="0"/>
              </a:rPr>
              <a:t>Slide credit: D. Nister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990600" y="1535113"/>
            <a:ext cx="162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Model images</a:t>
            </a:r>
          </a:p>
        </p:txBody>
      </p:sp>
    </p:spTree>
    <p:extLst>
      <p:ext uri="{BB962C8B-B14F-4D97-AF65-F5344CB8AC3E}">
        <p14:creationId xmlns:p14="http://schemas.microsoft.com/office/powerpoint/2010/main" val="366870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6" grpId="0" animBg="1"/>
      <p:bldP spid="109616" grpId="1" animBg="1"/>
      <p:bldP spid="109618" grpId="0" animBg="1"/>
      <p:bldP spid="109618" grpId="1" animBg="1"/>
      <p:bldP spid="109622" grpId="0" animBg="1"/>
      <p:bldP spid="109622" grpId="1" animBg="1"/>
      <p:bldP spid="109640" grpId="0" animBg="1"/>
      <p:bldP spid="109644" grpId="0" animBg="1"/>
      <p:bldP spid="109645" grpId="0" animBg="1"/>
      <p:bldP spid="109645" grpId="1" animBg="1"/>
      <p:bldP spid="109646" grpId="0" animBg="1"/>
      <p:bldP spid="109646" grpId="1" animBg="1"/>
      <p:bldP spid="109647" grpId="0" animBg="1"/>
      <p:bldP spid="109647" grpId="1" animBg="1"/>
      <p:bldP spid="109651" grpId="0" animBg="1"/>
      <p:bldP spid="109652" grpId="0" animBg="1"/>
      <p:bldP spid="109652" grpId="1" animBg="1"/>
      <p:bldP spid="109653" grpId="0" animBg="1"/>
      <p:bldP spid="109653" grpId="1" animBg="1"/>
      <p:bldP spid="109654" grpId="0" animBg="1"/>
      <p:bldP spid="10965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93"/>
          <p:cNvGrpSpPr>
            <a:grpSpLocks/>
          </p:cNvGrpSpPr>
          <p:nvPr/>
        </p:nvGrpSpPr>
        <p:grpSpPr bwMode="auto">
          <a:xfrm>
            <a:off x="6477000" y="4114800"/>
            <a:ext cx="533400" cy="361950"/>
            <a:chOff x="3504" y="1728"/>
            <a:chExt cx="336" cy="228"/>
          </a:xfrm>
        </p:grpSpPr>
        <p:sp>
          <p:nvSpPr>
            <p:cNvPr id="55382" name="Line 94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83" name="Picture 95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4384675" y="3554413"/>
            <a:ext cx="2667000" cy="1885950"/>
            <a:chOff x="2544" y="2064"/>
            <a:chExt cx="1680" cy="1188"/>
          </a:xfrm>
        </p:grpSpPr>
        <p:sp>
          <p:nvSpPr>
            <p:cNvPr id="55380" name="Line 91"/>
            <p:cNvSpPr>
              <a:spLocks noChangeShapeType="1"/>
            </p:cNvSpPr>
            <p:nvPr/>
          </p:nvSpPr>
          <p:spPr bwMode="auto">
            <a:xfrm flipH="1">
              <a:off x="2688" y="2064"/>
              <a:ext cx="153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81" name="Picture 92" descr="114_14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3072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4038600" y="3276600"/>
            <a:ext cx="2667000" cy="1885950"/>
            <a:chOff x="2544" y="2064"/>
            <a:chExt cx="1680" cy="1188"/>
          </a:xfrm>
        </p:grpSpPr>
        <p:sp>
          <p:nvSpPr>
            <p:cNvPr id="55378" name="Line 83"/>
            <p:cNvSpPr>
              <a:spLocks noChangeShapeType="1"/>
            </p:cNvSpPr>
            <p:nvPr/>
          </p:nvSpPr>
          <p:spPr bwMode="auto">
            <a:xfrm flipH="1">
              <a:off x="2688" y="2064"/>
              <a:ext cx="153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79" name="Picture 84" descr="114_14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3072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048000" y="3352800"/>
            <a:ext cx="1371600" cy="971550"/>
            <a:chOff x="1920" y="2112"/>
            <a:chExt cx="864" cy="612"/>
          </a:xfrm>
        </p:grpSpPr>
        <p:sp>
          <p:nvSpPr>
            <p:cNvPr id="55376" name="Line 75"/>
            <p:cNvSpPr>
              <a:spLocks noChangeShapeType="1"/>
            </p:cNvSpPr>
            <p:nvPr/>
          </p:nvSpPr>
          <p:spPr bwMode="auto">
            <a:xfrm flipH="1">
              <a:off x="2064" y="2112"/>
              <a:ext cx="72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77" name="Picture 74" descr="114_14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2544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302" name="Group 65"/>
          <p:cNvGrpSpPr>
            <a:grpSpLocks/>
          </p:cNvGrpSpPr>
          <p:nvPr/>
        </p:nvGrpSpPr>
        <p:grpSpPr bwMode="auto">
          <a:xfrm>
            <a:off x="4191000" y="2370138"/>
            <a:ext cx="1600200" cy="1200150"/>
            <a:chOff x="2256" y="1152"/>
            <a:chExt cx="1008" cy="756"/>
          </a:xfrm>
        </p:grpSpPr>
        <p:sp>
          <p:nvSpPr>
            <p:cNvPr id="55374" name="Line 66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75" name="Picture 67" descr="109_099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303" name="Group 2"/>
          <p:cNvGrpSpPr>
            <a:grpSpLocks/>
          </p:cNvGrpSpPr>
          <p:nvPr/>
        </p:nvGrpSpPr>
        <p:grpSpPr bwMode="auto">
          <a:xfrm>
            <a:off x="7086600" y="4114800"/>
            <a:ext cx="533400" cy="361950"/>
            <a:chOff x="3504" y="1728"/>
            <a:chExt cx="336" cy="228"/>
          </a:xfrm>
        </p:grpSpPr>
        <p:sp>
          <p:nvSpPr>
            <p:cNvPr id="55372" name="Line 3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73" name="Picture 4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304" name="Group 5"/>
          <p:cNvGrpSpPr>
            <a:grpSpLocks/>
          </p:cNvGrpSpPr>
          <p:nvPr/>
        </p:nvGrpSpPr>
        <p:grpSpPr bwMode="auto">
          <a:xfrm>
            <a:off x="4811713" y="2981325"/>
            <a:ext cx="1600200" cy="1200150"/>
            <a:chOff x="2256" y="1152"/>
            <a:chExt cx="1008" cy="756"/>
          </a:xfrm>
        </p:grpSpPr>
        <p:sp>
          <p:nvSpPr>
            <p:cNvPr id="55370" name="Line 6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71" name="Picture 7" descr="109_099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305" name="Group 8"/>
          <p:cNvGrpSpPr>
            <a:grpSpLocks/>
          </p:cNvGrpSpPr>
          <p:nvPr/>
        </p:nvGrpSpPr>
        <p:grpSpPr bwMode="auto">
          <a:xfrm>
            <a:off x="5867400" y="2971800"/>
            <a:ext cx="533400" cy="361950"/>
            <a:chOff x="3504" y="1728"/>
            <a:chExt cx="336" cy="228"/>
          </a:xfrm>
        </p:grpSpPr>
        <p:sp>
          <p:nvSpPr>
            <p:cNvPr id="55368" name="Line 9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69" name="Picture 10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306" name="Group 11"/>
          <p:cNvGrpSpPr>
            <a:grpSpLocks/>
          </p:cNvGrpSpPr>
          <p:nvPr/>
        </p:nvGrpSpPr>
        <p:grpSpPr bwMode="auto">
          <a:xfrm>
            <a:off x="3581400" y="1828800"/>
            <a:ext cx="1600200" cy="1200150"/>
            <a:chOff x="2256" y="1152"/>
            <a:chExt cx="1008" cy="756"/>
          </a:xfrm>
        </p:grpSpPr>
        <p:sp>
          <p:nvSpPr>
            <p:cNvPr id="55366" name="Line 12"/>
            <p:cNvSpPr>
              <a:spLocks noChangeShapeType="1"/>
            </p:cNvSpPr>
            <p:nvPr/>
          </p:nvSpPr>
          <p:spPr bwMode="auto">
            <a:xfrm flipH="1">
              <a:off x="2352" y="1152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67" name="Picture 13" descr="109_099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6" y="1728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307" name="Group 14"/>
          <p:cNvGrpSpPr>
            <a:grpSpLocks/>
          </p:cNvGrpSpPr>
          <p:nvPr/>
        </p:nvGrpSpPr>
        <p:grpSpPr bwMode="auto">
          <a:xfrm>
            <a:off x="5562600" y="2743200"/>
            <a:ext cx="533400" cy="361950"/>
            <a:chOff x="3504" y="1728"/>
            <a:chExt cx="336" cy="228"/>
          </a:xfrm>
        </p:grpSpPr>
        <p:sp>
          <p:nvSpPr>
            <p:cNvPr id="55364" name="Line 15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65" name="Picture 16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308" name="Group 17"/>
          <p:cNvGrpSpPr>
            <a:grpSpLocks/>
          </p:cNvGrpSpPr>
          <p:nvPr/>
        </p:nvGrpSpPr>
        <p:grpSpPr bwMode="auto">
          <a:xfrm>
            <a:off x="6800850" y="3844925"/>
            <a:ext cx="533400" cy="361950"/>
            <a:chOff x="3504" y="1728"/>
            <a:chExt cx="336" cy="228"/>
          </a:xfrm>
        </p:grpSpPr>
        <p:sp>
          <p:nvSpPr>
            <p:cNvPr id="55362" name="Line 18"/>
            <p:cNvSpPr>
              <a:spLocks noChangeShapeType="1"/>
            </p:cNvSpPr>
            <p:nvPr/>
          </p:nvSpPr>
          <p:spPr bwMode="auto">
            <a:xfrm flipH="1">
              <a:off x="3600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63" name="Picture 19" descr="114_14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776"/>
              <a:ext cx="24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309" name="Line 20"/>
          <p:cNvSpPr>
            <a:spLocks noChangeShapeType="1"/>
          </p:cNvSpPr>
          <p:nvPr/>
        </p:nvSpPr>
        <p:spPr bwMode="auto">
          <a:xfrm flipV="1">
            <a:off x="7043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21"/>
          <p:cNvSpPr>
            <a:spLocks noChangeShapeType="1"/>
          </p:cNvSpPr>
          <p:nvPr/>
        </p:nvSpPr>
        <p:spPr bwMode="auto">
          <a:xfrm>
            <a:off x="7350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22"/>
          <p:cNvSpPr>
            <a:spLocks noChangeShapeType="1"/>
          </p:cNvSpPr>
          <p:nvPr/>
        </p:nvSpPr>
        <p:spPr bwMode="auto">
          <a:xfrm>
            <a:off x="7391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Oval 23"/>
          <p:cNvSpPr>
            <a:spLocks noChangeArrowheads="1"/>
          </p:cNvSpPr>
          <p:nvPr/>
        </p:nvSpPr>
        <p:spPr bwMode="auto">
          <a:xfrm>
            <a:off x="7239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4"/>
          <p:cNvSpPr>
            <a:spLocks noChangeArrowheads="1"/>
          </p:cNvSpPr>
          <p:nvPr/>
        </p:nvSpPr>
        <p:spPr bwMode="auto">
          <a:xfrm>
            <a:off x="7543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5"/>
          <p:cNvSpPr>
            <a:spLocks noChangeArrowheads="1"/>
          </p:cNvSpPr>
          <p:nvPr/>
        </p:nvSpPr>
        <p:spPr bwMode="auto">
          <a:xfrm>
            <a:off x="6934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6"/>
          <p:cNvSpPr>
            <a:spLocks noChangeShapeType="1"/>
          </p:cNvSpPr>
          <p:nvPr/>
        </p:nvSpPr>
        <p:spPr bwMode="auto">
          <a:xfrm flipV="1">
            <a:off x="6129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27"/>
          <p:cNvSpPr>
            <a:spLocks noChangeShapeType="1"/>
          </p:cNvSpPr>
          <p:nvPr/>
        </p:nvSpPr>
        <p:spPr bwMode="auto">
          <a:xfrm>
            <a:off x="6435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28"/>
          <p:cNvSpPr>
            <a:spLocks noChangeShapeType="1"/>
          </p:cNvSpPr>
          <p:nvPr/>
        </p:nvSpPr>
        <p:spPr bwMode="auto">
          <a:xfrm>
            <a:off x="6477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Oval 29"/>
          <p:cNvSpPr>
            <a:spLocks noChangeArrowheads="1"/>
          </p:cNvSpPr>
          <p:nvPr/>
        </p:nvSpPr>
        <p:spPr bwMode="auto">
          <a:xfrm>
            <a:off x="6324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0"/>
          <p:cNvSpPr>
            <a:spLocks noChangeArrowheads="1"/>
          </p:cNvSpPr>
          <p:nvPr/>
        </p:nvSpPr>
        <p:spPr bwMode="auto">
          <a:xfrm>
            <a:off x="6629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1"/>
          <p:cNvSpPr>
            <a:spLocks noChangeArrowheads="1"/>
          </p:cNvSpPr>
          <p:nvPr/>
        </p:nvSpPr>
        <p:spPr bwMode="auto">
          <a:xfrm>
            <a:off x="6019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32"/>
          <p:cNvSpPr>
            <a:spLocks noChangeShapeType="1"/>
          </p:cNvSpPr>
          <p:nvPr/>
        </p:nvSpPr>
        <p:spPr bwMode="auto">
          <a:xfrm flipV="1">
            <a:off x="5214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Line 33"/>
          <p:cNvSpPr>
            <a:spLocks noChangeShapeType="1"/>
          </p:cNvSpPr>
          <p:nvPr/>
        </p:nvSpPr>
        <p:spPr bwMode="auto">
          <a:xfrm>
            <a:off x="5521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Line 34"/>
          <p:cNvSpPr>
            <a:spLocks noChangeShapeType="1"/>
          </p:cNvSpPr>
          <p:nvPr/>
        </p:nvSpPr>
        <p:spPr bwMode="auto">
          <a:xfrm>
            <a:off x="5562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Oval 35"/>
          <p:cNvSpPr>
            <a:spLocks noChangeArrowheads="1"/>
          </p:cNvSpPr>
          <p:nvPr/>
        </p:nvSpPr>
        <p:spPr bwMode="auto">
          <a:xfrm>
            <a:off x="5410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Oval 36"/>
          <p:cNvSpPr>
            <a:spLocks noChangeArrowheads="1"/>
          </p:cNvSpPr>
          <p:nvPr/>
        </p:nvSpPr>
        <p:spPr bwMode="auto">
          <a:xfrm>
            <a:off x="5715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Line 37"/>
          <p:cNvSpPr>
            <a:spLocks noChangeShapeType="1"/>
          </p:cNvSpPr>
          <p:nvPr/>
        </p:nvSpPr>
        <p:spPr bwMode="auto">
          <a:xfrm flipV="1">
            <a:off x="5562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Line 38"/>
          <p:cNvSpPr>
            <a:spLocks noChangeShapeType="1"/>
          </p:cNvSpPr>
          <p:nvPr/>
        </p:nvSpPr>
        <p:spPr bwMode="auto">
          <a:xfrm flipV="1">
            <a:off x="6400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Line 39"/>
          <p:cNvSpPr>
            <a:spLocks noChangeShapeType="1"/>
          </p:cNvSpPr>
          <p:nvPr/>
        </p:nvSpPr>
        <p:spPr bwMode="auto">
          <a:xfrm flipH="1" flipV="1">
            <a:off x="6553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AutoShape 40"/>
          <p:cNvSpPr>
            <a:spLocks noChangeAspect="1" noChangeArrowheads="1"/>
          </p:cNvSpPr>
          <p:nvPr/>
        </p:nvSpPr>
        <p:spPr bwMode="auto">
          <a:xfrm>
            <a:off x="6134100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AutoShape 41"/>
          <p:cNvSpPr>
            <a:spLocks noChangeAspect="1" noChangeArrowheads="1"/>
          </p:cNvSpPr>
          <p:nvPr/>
        </p:nvSpPr>
        <p:spPr bwMode="auto">
          <a:xfrm>
            <a:off x="5105400" y="1676400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AutoShape 42"/>
          <p:cNvSpPr>
            <a:spLocks noChangeAspect="1" noChangeArrowheads="1"/>
          </p:cNvSpPr>
          <p:nvPr/>
        </p:nvSpPr>
        <p:spPr bwMode="auto">
          <a:xfrm>
            <a:off x="5334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AutoShape 43"/>
          <p:cNvSpPr>
            <a:spLocks noChangeAspect="1" noChangeArrowheads="1"/>
          </p:cNvSpPr>
          <p:nvPr/>
        </p:nvSpPr>
        <p:spPr bwMode="auto">
          <a:xfrm>
            <a:off x="6248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AutoShape 44"/>
          <p:cNvSpPr>
            <a:spLocks noChangeAspect="1" noChangeArrowheads="1"/>
          </p:cNvSpPr>
          <p:nvPr/>
        </p:nvSpPr>
        <p:spPr bwMode="auto">
          <a:xfrm>
            <a:off x="7162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34" name="Picture 45" descr="114_14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295400"/>
            <a:ext cx="914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5" name="Picture 46" descr="109_09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981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39" name="Picture 47" descr="114_14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2667000"/>
            <a:ext cx="914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37" name="Oval 49"/>
          <p:cNvSpPr>
            <a:spLocks noChangeArrowheads="1"/>
          </p:cNvSpPr>
          <p:nvPr/>
        </p:nvSpPr>
        <p:spPr bwMode="auto">
          <a:xfrm>
            <a:off x="4191000" y="1371600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Oval 50"/>
          <p:cNvSpPr>
            <a:spLocks noChangeArrowheads="1"/>
          </p:cNvSpPr>
          <p:nvPr/>
        </p:nvSpPr>
        <p:spPr bwMode="auto">
          <a:xfrm>
            <a:off x="4321175" y="1328738"/>
            <a:ext cx="76200" cy="76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Oval 51"/>
          <p:cNvSpPr>
            <a:spLocks noChangeArrowheads="1"/>
          </p:cNvSpPr>
          <p:nvPr/>
        </p:nvSpPr>
        <p:spPr bwMode="auto">
          <a:xfrm>
            <a:off x="3910013" y="16430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Oval 52"/>
          <p:cNvSpPr>
            <a:spLocks noChangeArrowheads="1"/>
          </p:cNvSpPr>
          <p:nvPr/>
        </p:nvSpPr>
        <p:spPr bwMode="auto">
          <a:xfrm>
            <a:off x="4108450" y="1795463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Oval 53"/>
          <p:cNvSpPr>
            <a:spLocks noChangeArrowheads="1"/>
          </p:cNvSpPr>
          <p:nvPr/>
        </p:nvSpPr>
        <p:spPr bwMode="auto">
          <a:xfrm>
            <a:off x="3959225" y="1577975"/>
            <a:ext cx="198438" cy="2095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Oval 60"/>
          <p:cNvSpPr>
            <a:spLocks noChangeArrowheads="1"/>
          </p:cNvSpPr>
          <p:nvPr/>
        </p:nvSpPr>
        <p:spPr bwMode="auto">
          <a:xfrm>
            <a:off x="3200400" y="2209800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Oval 61"/>
          <p:cNvSpPr>
            <a:spLocks noChangeArrowheads="1"/>
          </p:cNvSpPr>
          <p:nvPr/>
        </p:nvSpPr>
        <p:spPr bwMode="auto">
          <a:xfrm>
            <a:off x="3116263" y="2241550"/>
            <a:ext cx="152400" cy="1524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55" name="Line 63"/>
          <p:cNvSpPr>
            <a:spLocks noChangeShapeType="1"/>
          </p:cNvSpPr>
          <p:nvPr/>
        </p:nvSpPr>
        <p:spPr bwMode="auto">
          <a:xfrm flipH="1">
            <a:off x="5583238" y="385763"/>
            <a:ext cx="669925" cy="865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56" name="Line 64"/>
          <p:cNvSpPr>
            <a:spLocks noChangeShapeType="1"/>
          </p:cNvSpPr>
          <p:nvPr/>
        </p:nvSpPr>
        <p:spPr bwMode="auto">
          <a:xfrm>
            <a:off x="5551488" y="1235075"/>
            <a:ext cx="252412" cy="1158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46" name="Oval 68"/>
          <p:cNvSpPr>
            <a:spLocks noChangeArrowheads="1"/>
          </p:cNvSpPr>
          <p:nvPr/>
        </p:nvSpPr>
        <p:spPr bwMode="auto">
          <a:xfrm>
            <a:off x="3084513" y="2141538"/>
            <a:ext cx="315912" cy="3302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61" name="Line 69"/>
          <p:cNvSpPr>
            <a:spLocks noChangeShapeType="1"/>
          </p:cNvSpPr>
          <p:nvPr/>
        </p:nvSpPr>
        <p:spPr bwMode="auto">
          <a:xfrm flipV="1">
            <a:off x="2133600" y="381000"/>
            <a:ext cx="4119563" cy="2547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64" name="Oval 72"/>
          <p:cNvSpPr>
            <a:spLocks noChangeArrowheads="1"/>
          </p:cNvSpPr>
          <p:nvPr/>
        </p:nvSpPr>
        <p:spPr bwMode="auto">
          <a:xfrm>
            <a:off x="2057400" y="2819400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 flipH="1">
            <a:off x="4379913" y="2365375"/>
            <a:ext cx="1414462" cy="1050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70" name="Oval 78"/>
          <p:cNvSpPr>
            <a:spLocks noChangeArrowheads="1"/>
          </p:cNvSpPr>
          <p:nvPr/>
        </p:nvSpPr>
        <p:spPr bwMode="auto">
          <a:xfrm>
            <a:off x="2244725" y="3040063"/>
            <a:ext cx="152400" cy="2286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71" name="Line 79"/>
          <p:cNvSpPr>
            <a:spLocks noChangeShapeType="1"/>
          </p:cNvSpPr>
          <p:nvPr/>
        </p:nvSpPr>
        <p:spPr bwMode="auto">
          <a:xfrm flipV="1">
            <a:off x="2286000" y="315913"/>
            <a:ext cx="4143375" cy="284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72" name="Line 80"/>
          <p:cNvSpPr>
            <a:spLocks noChangeShapeType="1"/>
          </p:cNvSpPr>
          <p:nvPr/>
        </p:nvSpPr>
        <p:spPr bwMode="auto">
          <a:xfrm flipH="1">
            <a:off x="6399213" y="309563"/>
            <a:ext cx="6350" cy="184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73" name="Line 81"/>
          <p:cNvSpPr>
            <a:spLocks noChangeShapeType="1"/>
          </p:cNvSpPr>
          <p:nvPr/>
        </p:nvSpPr>
        <p:spPr bwMode="auto">
          <a:xfrm>
            <a:off x="6411913" y="2095500"/>
            <a:ext cx="311150" cy="1193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78" name="Oval 86"/>
          <p:cNvSpPr>
            <a:spLocks noChangeArrowheads="1"/>
          </p:cNvSpPr>
          <p:nvPr/>
        </p:nvSpPr>
        <p:spPr bwMode="auto">
          <a:xfrm>
            <a:off x="2286000" y="2743200"/>
            <a:ext cx="160338" cy="26352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79" name="Line 87"/>
          <p:cNvSpPr>
            <a:spLocks noChangeShapeType="1"/>
          </p:cNvSpPr>
          <p:nvPr/>
        </p:nvSpPr>
        <p:spPr bwMode="auto">
          <a:xfrm flipV="1">
            <a:off x="2370138" y="296863"/>
            <a:ext cx="4098925" cy="2593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80" name="Line 88"/>
          <p:cNvSpPr>
            <a:spLocks noChangeShapeType="1"/>
          </p:cNvSpPr>
          <p:nvPr/>
        </p:nvSpPr>
        <p:spPr bwMode="auto">
          <a:xfrm>
            <a:off x="6477000" y="301625"/>
            <a:ext cx="898525" cy="271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81" name="Line 89"/>
          <p:cNvSpPr>
            <a:spLocks noChangeShapeType="1"/>
          </p:cNvSpPr>
          <p:nvPr/>
        </p:nvSpPr>
        <p:spPr bwMode="auto">
          <a:xfrm flipH="1">
            <a:off x="7046913" y="2978150"/>
            <a:ext cx="328612" cy="544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58" name="Title 8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5" name="Title 62"/>
          <p:cNvSpPr txBox="1">
            <a:spLocks/>
          </p:cNvSpPr>
          <p:nvPr/>
        </p:nvSpPr>
        <p:spPr bwMode="auto">
          <a:xfrm>
            <a:off x="76200" y="6019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Populating the vocabulary tree/inverted index</a:t>
            </a:r>
          </a:p>
        </p:txBody>
      </p:sp>
      <p:sp>
        <p:nvSpPr>
          <p:cNvPr id="55360" name="TextBox 85"/>
          <p:cNvSpPr txBox="1">
            <a:spLocks noChangeArrowheads="1"/>
          </p:cNvSpPr>
          <p:nvPr/>
        </p:nvSpPr>
        <p:spPr bwMode="auto">
          <a:xfrm>
            <a:off x="7199313" y="6473825"/>
            <a:ext cx="1868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Arial" pitchFamily="34" charset="0"/>
                <a:cs typeface="Arial" pitchFamily="34" charset="0"/>
              </a:rPr>
              <a:t>Slide credit: D. Nister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990600" y="1535113"/>
            <a:ext cx="162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Model images</a:t>
            </a:r>
          </a:p>
        </p:txBody>
      </p:sp>
    </p:spTree>
    <p:extLst>
      <p:ext uri="{BB962C8B-B14F-4D97-AF65-F5344CB8AC3E}">
        <p14:creationId xmlns:p14="http://schemas.microsoft.com/office/powerpoint/2010/main" val="386233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55" grpId="0" animBg="1"/>
      <p:bldP spid="110655" grpId="1" animBg="1"/>
      <p:bldP spid="110656" grpId="0" animBg="1"/>
      <p:bldP spid="110656" grpId="1" animBg="1"/>
      <p:bldP spid="110661" grpId="0" animBg="1"/>
      <p:bldP spid="110661" grpId="1" animBg="1"/>
      <p:bldP spid="110664" grpId="0" animBg="1"/>
      <p:bldP spid="110669" grpId="0" animBg="1"/>
      <p:bldP spid="110669" grpId="1" animBg="1"/>
      <p:bldP spid="110670" grpId="0" animBg="1"/>
      <p:bldP spid="110671" grpId="0" animBg="1"/>
      <p:bldP spid="110671" grpId="1" animBg="1"/>
      <p:bldP spid="110672" grpId="0" animBg="1"/>
      <p:bldP spid="110672" grpId="1" animBg="1"/>
      <p:bldP spid="110673" grpId="0" animBg="1"/>
      <p:bldP spid="110673" grpId="1" animBg="1"/>
      <p:bldP spid="110678" grpId="0" animBg="1"/>
      <p:bldP spid="110679" grpId="0" animBg="1"/>
      <p:bldP spid="110679" grpId="1" animBg="1"/>
      <p:bldP spid="110680" grpId="0" animBg="1"/>
      <p:bldP spid="110680" grpId="1" animBg="1"/>
      <p:bldP spid="110681" grpId="0" animBg="1"/>
      <p:bldP spid="11068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18054</TotalTime>
  <Words>3435</Words>
  <Application>Microsoft Macintosh PowerPoint</Application>
  <PresentationFormat>On-screen Show (4:3)</PresentationFormat>
  <Paragraphs>533</Paragraphs>
  <Slides>71</Slides>
  <Notes>66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Executive</vt:lpstr>
      <vt:lpstr>Microsoft Equation</vt:lpstr>
      <vt:lpstr>Equation</vt:lpstr>
      <vt:lpstr>MathType 4.0 Equation</vt:lpstr>
      <vt:lpstr>Image</vt:lpstr>
      <vt:lpstr>776 Computer Vision</vt:lpstr>
      <vt:lpstr>Scalability: Alignment to large databases</vt:lpstr>
      <vt:lpstr>Scalability: Alignment to large databases</vt:lpstr>
      <vt:lpstr>What is a Vocabulary Tree?</vt:lpstr>
      <vt:lpstr>What is a Vocabulary Tree?</vt:lpstr>
      <vt:lpstr>PowerPoint Presentation</vt:lpstr>
      <vt:lpstr>Populating the vocabulary tree/inverted index</vt:lpstr>
      <vt:lpstr>PowerPoint Presentation</vt:lpstr>
      <vt:lpstr>PowerPoint Presentation</vt:lpstr>
      <vt:lpstr>PowerPoint Presentation</vt:lpstr>
      <vt:lpstr>PowerPoint Presentation</vt:lpstr>
      <vt:lpstr>Quantizing a SIFT Descriptor</vt:lpstr>
      <vt:lpstr>Scoring Images</vt:lpstr>
      <vt:lpstr>Voting for geometric transformations</vt:lpstr>
      <vt:lpstr>Voting for geometric transformations</vt:lpstr>
      <vt:lpstr>Single-view geometry</vt:lpstr>
      <vt:lpstr>Our goal: Recovery of 3D structure</vt:lpstr>
      <vt:lpstr>Our goal: Recovery of 3D structure</vt:lpstr>
      <vt:lpstr>Our goal: Recovery of 3D structure</vt:lpstr>
      <vt:lpstr>Ames Room</vt:lpstr>
      <vt:lpstr>Our goal: Recovery of 3D structure</vt:lpstr>
      <vt:lpstr>Recall: Pinhole camera model</vt:lpstr>
      <vt:lpstr>Recall: Pinhole camera model</vt:lpstr>
      <vt:lpstr>Image plane and image sensor</vt:lpstr>
      <vt:lpstr>Principal point offset</vt:lpstr>
      <vt:lpstr>Principal point offset</vt:lpstr>
      <vt:lpstr>Pixel coordinates</vt:lpstr>
      <vt:lpstr>Camera parameters</vt:lpstr>
      <vt:lpstr>Projection in general pose</vt:lpstr>
      <vt:lpstr>Camera rotation and translation</vt:lpstr>
      <vt:lpstr>Camera parameters</vt:lpstr>
      <vt:lpstr>Camera calibration</vt:lpstr>
      <vt:lpstr>Camera calibration</vt:lpstr>
      <vt:lpstr>Camera Self-Calibration from H</vt:lpstr>
      <vt:lpstr>Self-calibration of K from H</vt:lpstr>
      <vt:lpstr>Self-calibration for varying K</vt:lpstr>
      <vt:lpstr>Camera estimation: Linear method</vt:lpstr>
      <vt:lpstr>Camera estimation: Linear method</vt:lpstr>
      <vt:lpstr>Camera estimation: Linear method</vt:lpstr>
      <vt:lpstr>Camera estimation: Linear method</vt:lpstr>
      <vt:lpstr>Triangulation</vt:lpstr>
      <vt:lpstr>Triangulation</vt:lpstr>
      <vt:lpstr>Triangulation: Geometric approach</vt:lpstr>
      <vt:lpstr>Triangulation: Linear approach</vt:lpstr>
      <vt:lpstr>Triangulation: Linear approach</vt:lpstr>
      <vt:lpstr>Triangulation: Nonlinear approach</vt:lpstr>
      <vt:lpstr>Multi-view geometry problems</vt:lpstr>
      <vt:lpstr>Multi-view geometry problems</vt:lpstr>
      <vt:lpstr>Multi-view geometry problems</vt:lpstr>
      <vt:lpstr>Two-view geometry</vt:lpstr>
      <vt:lpstr>Epipolar geometry</vt:lpstr>
      <vt:lpstr>Epipolar geometry</vt:lpstr>
      <vt:lpstr>2-view geometry: The uncalibrated F-Matrix</vt:lpstr>
      <vt:lpstr>The Fundamental Matrix F</vt:lpstr>
      <vt:lpstr>The Fundamental Matrix F</vt:lpstr>
      <vt:lpstr>Estimation of F from image correspondences</vt:lpstr>
      <vt:lpstr>Linear Estimation of F with 8-Point-Algorithm</vt:lpstr>
      <vt:lpstr>Problem with eight-point algorithm</vt:lpstr>
      <vt:lpstr>The normalized eight-point algorithm</vt:lpstr>
      <vt:lpstr>Comparison of estimation algorithms</vt:lpstr>
      <vt:lpstr>Example: Converging cameras</vt:lpstr>
      <vt:lpstr>Example: Motion parallel to image plane</vt:lpstr>
      <vt:lpstr>Example: Motion perpendicular to image plane</vt:lpstr>
      <vt:lpstr>Example: Motion perpendicular to image plane</vt:lpstr>
      <vt:lpstr>Example: Motion perpendicular to image plane</vt:lpstr>
      <vt:lpstr>Epipolar constraint example</vt:lpstr>
      <vt:lpstr>Epipolar constraint: Calibrated case</vt:lpstr>
      <vt:lpstr>Epipolar constraint: Calibrated case</vt:lpstr>
      <vt:lpstr>Epipolar constraint: Calibrated case</vt:lpstr>
      <vt:lpstr>The Essential Matrix E</vt:lpstr>
      <vt:lpstr>Relative Pose P from E</vt:lpstr>
    </vt:vector>
  </TitlesOfParts>
  <Company>UNC 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Jan-Michael  Frahm</dc:creator>
  <cp:lastModifiedBy>Jan-Michael  Frahm</cp:lastModifiedBy>
  <cp:revision>108</cp:revision>
  <dcterms:created xsi:type="dcterms:W3CDTF">2012-01-10T14:04:09Z</dcterms:created>
  <dcterms:modified xsi:type="dcterms:W3CDTF">2012-02-24T19:58:24Z</dcterms:modified>
</cp:coreProperties>
</file>