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3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embeddings/oleObject4.bin" ContentType="application/vnd.openxmlformats-officedocument.oleObject"/>
  <Override PartName="/ppt/notesSlides/notesSlide40.xml" ContentType="application/vnd.openxmlformats-officedocument.presentationml.notesSlide+xml"/>
  <Override PartName="/ppt/embeddings/oleObject5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60.xml" ContentType="application/vnd.openxmlformats-officedocument.presentationml.notesSlide+xml"/>
  <Override PartName="/ppt/embeddings/Microsoft_Equation2.bin" ContentType="application/vnd.openxmlformats-officedocument.oleObject"/>
  <Override PartName="/ppt/notesSlides/notesSlide61.xml" ContentType="application/vnd.openxmlformats-officedocument.presentationml.notesSlide+xml"/>
  <Override PartName="/ppt/embeddings/Microsoft_Equation3.bin" ContentType="application/vnd.openxmlformats-officedocument.oleObject"/>
  <Override PartName="/ppt/notesSlides/notesSlide62.xml" ContentType="application/vnd.openxmlformats-officedocument.presentationml.notesSlide+xml"/>
  <Override PartName="/ppt/embeddings/Microsoft_Equation4.bin" ContentType="application/vnd.openxmlformats-officedocument.oleObject"/>
  <Override PartName="/ppt/notesSlides/notesSlide63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Microsoft_Equation5.bin" ContentType="application/vnd.openxmlformats-officedocument.oleObject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embeddings/Microsoft_Equation6.bin" ContentType="application/vnd.openxmlformats-officedocument.oleObject"/>
  <Override PartName="/ppt/notesSlides/notesSlide66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Microsoft_Equation8.bin" ContentType="application/vnd.openxmlformats-officedocument.oleObject"/>
  <Override PartName="/ppt/notesSlides/notesSlide85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Microsoft_Equation9.bin" ContentType="application/vnd.openxmlformats-officedocument.oleObject"/>
  <Override PartName="/ppt/notesSlides/notesSlide86.xml" ContentType="application/vnd.openxmlformats-officedocument.presentationml.notesSlide+xml"/>
  <Override PartName="/ppt/embeddings/oleObject15.bin" ContentType="application/vnd.openxmlformats-officedocument.oleObject"/>
  <Override PartName="/ppt/embeddings/Microsoft_Equation10.bin" ContentType="application/vnd.openxmlformats-officedocument.oleObject"/>
  <Override PartName="/ppt/notesSlides/notesSlide87.xml" ContentType="application/vnd.openxmlformats-officedocument.presentationml.notesSlide+xml"/>
  <Override PartName="/ppt/embeddings/oleObject16.bin" ContentType="application/vnd.openxmlformats-officedocument.oleObject"/>
  <Override PartName="/ppt/embeddings/Microsoft_Equation1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4"/>
  </p:notesMasterIdLst>
  <p:handoutMasterIdLst>
    <p:handoutMasterId r:id="rId95"/>
  </p:handoutMasterIdLst>
  <p:sldIdLst>
    <p:sldId id="890" r:id="rId2"/>
    <p:sldId id="771" r:id="rId3"/>
    <p:sldId id="769" r:id="rId4"/>
    <p:sldId id="766" r:id="rId5"/>
    <p:sldId id="774" r:id="rId6"/>
    <p:sldId id="849" r:id="rId7"/>
    <p:sldId id="776" r:id="rId8"/>
    <p:sldId id="891" r:id="rId9"/>
    <p:sldId id="775" r:id="rId10"/>
    <p:sldId id="866" r:id="rId11"/>
    <p:sldId id="867" r:id="rId12"/>
    <p:sldId id="892" r:id="rId13"/>
    <p:sldId id="868" r:id="rId14"/>
    <p:sldId id="781" r:id="rId15"/>
    <p:sldId id="785" r:id="rId16"/>
    <p:sldId id="783" r:id="rId17"/>
    <p:sldId id="789" r:id="rId18"/>
    <p:sldId id="843" r:id="rId19"/>
    <p:sldId id="799" r:id="rId20"/>
    <p:sldId id="800" r:id="rId21"/>
    <p:sldId id="804" r:id="rId22"/>
    <p:sldId id="805" r:id="rId23"/>
    <p:sldId id="806" r:id="rId24"/>
    <p:sldId id="807" r:id="rId25"/>
    <p:sldId id="808" r:id="rId26"/>
    <p:sldId id="809" r:id="rId27"/>
    <p:sldId id="810" r:id="rId28"/>
    <p:sldId id="845" r:id="rId29"/>
    <p:sldId id="801" r:id="rId30"/>
    <p:sldId id="803" r:id="rId31"/>
    <p:sldId id="812" r:id="rId32"/>
    <p:sldId id="811" r:id="rId33"/>
    <p:sldId id="844" r:id="rId34"/>
    <p:sldId id="790" r:id="rId35"/>
    <p:sldId id="791" r:id="rId36"/>
    <p:sldId id="852" r:id="rId37"/>
    <p:sldId id="853" r:id="rId38"/>
    <p:sldId id="792" r:id="rId39"/>
    <p:sldId id="828" r:id="rId40"/>
    <p:sldId id="872" r:id="rId41"/>
    <p:sldId id="851" r:id="rId42"/>
    <p:sldId id="794" r:id="rId43"/>
    <p:sldId id="870" r:id="rId44"/>
    <p:sldId id="874" r:id="rId45"/>
    <p:sldId id="873" r:id="rId46"/>
    <p:sldId id="834" r:id="rId47"/>
    <p:sldId id="938" r:id="rId48"/>
    <p:sldId id="876" r:id="rId49"/>
    <p:sldId id="854" r:id="rId50"/>
    <p:sldId id="879" r:id="rId51"/>
    <p:sldId id="878" r:id="rId52"/>
    <p:sldId id="857" r:id="rId53"/>
    <p:sldId id="875" r:id="rId54"/>
    <p:sldId id="877" r:id="rId55"/>
    <p:sldId id="836" r:id="rId56"/>
    <p:sldId id="889" r:id="rId57"/>
    <p:sldId id="907" r:id="rId58"/>
    <p:sldId id="908" r:id="rId59"/>
    <p:sldId id="909" r:id="rId60"/>
    <p:sldId id="910" r:id="rId61"/>
    <p:sldId id="912" r:id="rId62"/>
    <p:sldId id="913" r:id="rId63"/>
    <p:sldId id="914" r:id="rId64"/>
    <p:sldId id="915" r:id="rId65"/>
    <p:sldId id="916" r:id="rId66"/>
    <p:sldId id="917" r:id="rId67"/>
    <p:sldId id="923" r:id="rId68"/>
    <p:sldId id="924" r:id="rId69"/>
    <p:sldId id="925" r:id="rId70"/>
    <p:sldId id="926" r:id="rId71"/>
    <p:sldId id="928" r:id="rId72"/>
    <p:sldId id="929" r:id="rId73"/>
    <p:sldId id="930" r:id="rId74"/>
    <p:sldId id="931" r:id="rId75"/>
    <p:sldId id="932" r:id="rId76"/>
    <p:sldId id="933" r:id="rId77"/>
    <p:sldId id="934" r:id="rId78"/>
    <p:sldId id="887" r:id="rId79"/>
    <p:sldId id="893" r:id="rId80"/>
    <p:sldId id="894" r:id="rId81"/>
    <p:sldId id="895" r:id="rId82"/>
    <p:sldId id="896" r:id="rId83"/>
    <p:sldId id="897" r:id="rId84"/>
    <p:sldId id="898" r:id="rId85"/>
    <p:sldId id="899" r:id="rId86"/>
    <p:sldId id="900" r:id="rId87"/>
    <p:sldId id="901" r:id="rId88"/>
    <p:sldId id="902" r:id="rId89"/>
    <p:sldId id="903" r:id="rId90"/>
    <p:sldId id="904" r:id="rId91"/>
    <p:sldId id="905" r:id="rId92"/>
    <p:sldId id="939" r:id="rId9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FF"/>
    <a:srgbClr val="CC66FF"/>
    <a:srgbClr val="FF0000"/>
    <a:srgbClr val="33CC33"/>
    <a:srgbClr val="FF9900"/>
    <a:srgbClr val="FF33CC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24" autoAdjust="0"/>
    <p:restoredTop sz="86154" autoAdjust="0"/>
  </p:normalViewPr>
  <p:slideViewPr>
    <p:cSldViewPr>
      <p:cViewPr varScale="1">
        <p:scale>
          <a:sx n="50" d="100"/>
          <a:sy n="50" d="100"/>
        </p:scale>
        <p:origin x="-992" y="-104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handoutMaster" Target="handoutMasters/handout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4" Type="http://schemas.openxmlformats.org/officeDocument/2006/relationships/image" Target="../media/image109.wmf"/><Relationship Id="rId1" Type="http://schemas.openxmlformats.org/officeDocument/2006/relationships/image" Target="../media/image106.wmf"/><Relationship Id="rId2" Type="http://schemas.openxmlformats.org/officeDocument/2006/relationships/image" Target="../media/image10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wmf"/><Relationship Id="rId4" Type="http://schemas.openxmlformats.org/officeDocument/2006/relationships/image" Target="../media/image228.wmf"/><Relationship Id="rId1" Type="http://schemas.openxmlformats.org/officeDocument/2006/relationships/image" Target="../media/image225.wmf"/><Relationship Id="rId2" Type="http://schemas.openxmlformats.org/officeDocument/2006/relationships/image" Target="../media/image22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wmf"/><Relationship Id="rId4" Type="http://schemas.openxmlformats.org/officeDocument/2006/relationships/image" Target="../media/image232.wmf"/><Relationship Id="rId1" Type="http://schemas.openxmlformats.org/officeDocument/2006/relationships/image" Target="../media/image229.wmf"/><Relationship Id="rId2" Type="http://schemas.openxmlformats.org/officeDocument/2006/relationships/image" Target="../media/image23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3.wmf"/><Relationship Id="rId2" Type="http://schemas.openxmlformats.org/officeDocument/2006/relationships/image" Target="../media/image23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3.wmf"/><Relationship Id="rId2" Type="http://schemas.openxmlformats.org/officeDocument/2006/relationships/image" Target="../media/image2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E3A11B4B-8A36-43D9-9712-F5A621056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47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 b="0"/>
            </a:lvl1pPr>
          </a:lstStyle>
          <a:p>
            <a:pPr>
              <a:defRPr/>
            </a:pPr>
            <a:fld id="{05D6DEBC-62EF-4F01-BED0-DB54B376E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368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2123DD-582C-402C-B234-3B3392A459B6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B6D2A-4CFB-4847-94AB-4A078EF84FC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ECE4CE-3038-4766-BF7A-6B1C587C1398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27803-7D23-456C-949E-C11EC0B6B666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 gave each pixel the mean intensity or mean color of its cluster --- this is basically just vector quantizing the image intensities/colors.  Notice that there is no requirement that clusters be spatially localized and they’re not.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32C4F1-11BA-4D8B-9C02-3FCE4096DA0E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115CBA-78B5-47DB-BE44-1EA03F634FB2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051DD-FDDE-4D3A-AA57-0AE79FAC2813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E9D3C5-B9D9-4862-A578-28327D33A00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4747B8-5E85-4533-8CC0-6EB5FE7740E4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439250-87E2-4269-989D-8C12D0A116E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6768DA-94F0-4015-96D2-DD3263E2E884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AE50C5-ED82-4D69-9E9B-6AB8E4A8382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3BD45-9970-4172-B1C6-DD8F98130FF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AE7B2B-D823-4BE2-AF74-CD5C827784FF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CB1E8-E0EA-4832-AB01-66813939079C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68172-3B00-4969-B2E3-B1EB1FC95E18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29D3AA-08AC-46C7-80C1-1B45393C5183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1FCE48-EE6E-42FD-8E57-AA194ABE815D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94609-652C-4817-BCC2-62AC982F7882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035B43-98FB-489F-BD4F-32717503CA27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FA4C4-F56A-4F08-AA14-D1D9606AA64C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E42BA7-FFE3-44F2-A462-8FBA2ECB2BDD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A443F4-F1DD-4F3D-BE87-1515B670B5C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81700-4BE8-4E7C-9C21-F9EAFC401D1D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52E5F-6BDB-42F8-A849-EFBF887B3C91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086A1-948D-431C-B8EC-78BA83742B8C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5C6F82-4698-44E7-A3B5-51C7D73B8026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00457-B0DC-42F4-8D15-7B9EE7F3F9D2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D68C3-0825-4B18-ABE9-586541083AFC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695D6-1B09-40D0-A36D-8D01177F8BBF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1C9CD-10A2-4701-A153-501D3A63346E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E720FD-FF7B-44CB-9745-9349362A9B45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5A54A5-ABBD-44FB-B82F-41B531B817D0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0CB1AC-7A53-41E9-ACCA-8E15CC729AD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9D7E4E-1081-4A1E-872C-DB0E0544DD29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9ACF1-405A-4C76-B61F-00C1A883F867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CD94C-D35C-48D4-9BE3-C5231B55FE3E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E46F8-A382-4319-866A-8DCC7225A9FB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 lIns="96647" tIns="48323" rIns="96647" bIns="4832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88F654-404E-4D2D-818D-C1B9B54B6FBD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902BC3-3859-4AA1-B5FC-76FEC528ED96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30530B-D59E-47E8-81ED-07ED5D48EBD7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A50381-F1AB-4BA2-B06E-DEF980F19073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EF063-4BD0-47BE-88ED-C0C65FA297C4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7C4C1C-DB92-471A-B064-36FCC7F82A69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2F69A3-AF18-4329-89A3-A69A6940EF23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030AD-4271-4396-8D36-D392B8AA63F0}" type="slidenum">
              <a:rPr lang="en-US" smtClean="0"/>
              <a:pPr/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69028-1B11-4664-B1B5-E45BD3EFEB14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CF6B8-592A-4765-B17D-578CD4B7D8F8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5F381E-7580-8E48-8363-34526A4E78F6}" type="slidenum">
              <a:rPr lang="en-US"/>
              <a:pPr/>
              <a:t>57</a:t>
            </a:fld>
            <a:endParaRPr lang="en-US"/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314B5B-9118-7F48-87FF-C7D47DAE6A53}" type="slidenum">
              <a:rPr lang="en-US"/>
              <a:pPr/>
              <a:t>58</a:t>
            </a:fld>
            <a:endParaRPr lang="en-US"/>
          </a:p>
        </p:txBody>
      </p:sp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E7E87E-455E-1244-A55A-22AFCBC6C01B}" type="slidenum">
              <a:rPr lang="en-US"/>
              <a:pPr/>
              <a:t>59</a:t>
            </a:fld>
            <a:endParaRPr lang="en-US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68BB0-11C6-0847-9125-694791685BE6}" type="slidenum">
              <a:rPr lang="en-US"/>
              <a:pPr/>
              <a:t>60</a:t>
            </a:fld>
            <a:endParaRPr lang="en-US"/>
          </a:p>
        </p:txBody>
      </p:sp>
      <p:sp>
        <p:nvSpPr>
          <p:cNvPr id="93186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DB1A4-3A09-0943-AA0B-783816F42BB6}" type="slidenum">
              <a:rPr lang="en-US"/>
              <a:pPr/>
              <a:t>61</a:t>
            </a:fld>
            <a:endParaRPr lang="en-US"/>
          </a:p>
        </p:txBody>
      </p:sp>
      <p:sp>
        <p:nvSpPr>
          <p:cNvPr id="95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E6653-000F-3140-9EC3-08C5975D1720}" type="slidenum">
              <a:rPr lang="en-US"/>
              <a:pPr/>
              <a:t>62</a:t>
            </a:fld>
            <a:endParaRPr lang="en-US"/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B0E5A-02C6-084B-AE2C-0DF01F41CA64}" type="slidenum">
              <a:rPr lang="en-US"/>
              <a:pPr/>
              <a:t>63</a:t>
            </a:fld>
            <a:endParaRPr lang="en-US"/>
          </a:p>
        </p:txBody>
      </p:sp>
      <p:sp>
        <p:nvSpPr>
          <p:cNvPr id="97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E0047-CBE0-4CA7-AF79-DC7AACC518C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1E88C4-F397-234E-A103-7DB48123003B}" type="slidenum">
              <a:rPr lang="en-US"/>
              <a:pPr/>
              <a:t>64</a:t>
            </a:fld>
            <a:endParaRPr lang="en-US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13DE1-0971-1946-8608-5BF0AFBA4FBC}" type="slidenum">
              <a:rPr lang="en-US"/>
              <a:pPr/>
              <a:t>65</a:t>
            </a:fld>
            <a:endParaRPr lang="en-US"/>
          </a:p>
        </p:txBody>
      </p:sp>
      <p:sp>
        <p:nvSpPr>
          <p:cNvPr id="99330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A13806-C512-CF4D-BA78-080BBF027D02}" type="slidenum">
              <a:rPr lang="en-US"/>
              <a:pPr/>
              <a:t>66</a:t>
            </a:fld>
            <a:endParaRPr lang="en-US"/>
          </a:p>
        </p:txBody>
      </p:sp>
      <p:sp>
        <p:nvSpPr>
          <p:cNvPr id="100354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143BDD-264F-F646-AD81-392375F56BB2}" type="slidenum">
              <a:rPr lang="en-US"/>
              <a:pPr/>
              <a:t>67</a:t>
            </a:fld>
            <a:endParaRPr lang="en-US"/>
          </a:p>
        </p:txBody>
      </p:sp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A39DAD-C840-E54D-BAA6-4DB73CECF885}" type="slidenum">
              <a:rPr lang="en-US"/>
              <a:pPr/>
              <a:t>68</a:t>
            </a:fld>
            <a:endParaRPr lang="en-US"/>
          </a:p>
        </p:txBody>
      </p:sp>
      <p:sp>
        <p:nvSpPr>
          <p:cNvPr id="10752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7B3ABB-1FA1-7747-843D-04D17E76F245}" type="slidenum">
              <a:rPr lang="en-US"/>
              <a:pPr/>
              <a:t>69</a:t>
            </a:fld>
            <a:endParaRPr lang="en-US"/>
          </a:p>
        </p:txBody>
      </p:sp>
      <p:sp>
        <p:nvSpPr>
          <p:cNvPr id="108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8F3562-C1F7-3A46-A3A7-D3D1FCAD837A}" type="slidenum">
              <a:rPr lang="en-US"/>
              <a:pPr/>
              <a:t>70</a:t>
            </a:fld>
            <a:endParaRPr lang="en-US"/>
          </a:p>
        </p:txBody>
      </p:sp>
      <p:sp>
        <p:nvSpPr>
          <p:cNvPr id="109570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3EA81-C74A-F146-B788-7845C98458C1}" type="slidenum">
              <a:rPr lang="en-US"/>
              <a:pPr/>
              <a:t>71</a:t>
            </a:fld>
            <a:endParaRPr lang="en-US"/>
          </a:p>
        </p:txBody>
      </p:sp>
      <p:sp>
        <p:nvSpPr>
          <p:cNvPr id="11161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53654-2684-2C42-9D1C-ED1929B30414}" type="slidenum">
              <a:rPr lang="en-US"/>
              <a:pPr/>
              <a:t>72</a:t>
            </a:fld>
            <a:endParaRPr lang="en-US"/>
          </a:p>
        </p:txBody>
      </p:sp>
      <p:sp>
        <p:nvSpPr>
          <p:cNvPr id="11264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45CED5-0357-144C-80E4-98D235AC471B}" type="slidenum">
              <a:rPr lang="en-US"/>
              <a:pPr/>
              <a:t>73</a:t>
            </a:fld>
            <a:endParaRPr lang="en-US"/>
          </a:p>
        </p:txBody>
      </p:sp>
      <p:sp>
        <p:nvSpPr>
          <p:cNvPr id="113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ED06F-EB12-42C0-AD74-212EEBEB136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A393DA-D638-CE42-BE6D-7D2A15BE9B25}" type="slidenum">
              <a:rPr lang="en-US"/>
              <a:pPr/>
              <a:t>74</a:t>
            </a:fld>
            <a:endParaRPr lang="en-US"/>
          </a:p>
        </p:txBody>
      </p:sp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2FB1F3-6974-D949-9105-79524EB5CD36}" type="slidenum">
              <a:rPr lang="en-US"/>
              <a:pPr/>
              <a:t>75</a:t>
            </a:fld>
            <a:endParaRPr lang="en-US"/>
          </a:p>
        </p:txBody>
      </p:sp>
      <p:sp>
        <p:nvSpPr>
          <p:cNvPr id="115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2A7203-F33D-9845-A583-A639185D9544}" type="slidenum">
              <a:rPr lang="en-US"/>
              <a:pPr/>
              <a:t>76</a:t>
            </a:fld>
            <a:endParaRPr lang="en-US"/>
          </a:p>
        </p:txBody>
      </p:sp>
      <p:sp>
        <p:nvSpPr>
          <p:cNvPr id="116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AF4EA3-6D17-B241-8AD7-5A081C0000DE}" type="slidenum">
              <a:rPr lang="en-US"/>
              <a:pPr/>
              <a:t>77</a:t>
            </a:fld>
            <a:endParaRPr lang="en-US"/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3F1DE8-790E-432D-A153-C368C166C867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8264E-AD40-4A39-BD31-A7A967F02D9B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FFAFDC-D5FB-4AC4-9733-B403D9D2D809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CD72F-8345-43EC-B2C8-E110A78C3956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06FCCA-D154-4CAB-9834-9635FD0320A0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4273F-50F2-4AC3-A2FD-20D7B010583C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8AF8C8-9749-449D-A113-986AB53A7B1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story is in the book (figure 14.7)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7EF44-8913-47B3-94AA-81199EDEA386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87C874-4D8A-478C-9812-72640A2EBD5A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740A7C-6260-452B-9E35-D79EF915E497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F29F2F-6899-47FE-8FC4-290C22FB1DA8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BDB2BE-77DA-433D-8FE9-297016EAE6D8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Quotient rule for differentiation: D(f/g) = (g f’ – g’ f)/g^2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8A5BA-1EA0-448B-8C7B-2037F97A881A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97CD60-D6BB-416D-B6EA-C0C6F26459CE}" type="slidenum">
              <a:rPr lang="en-US" smtClean="0"/>
              <a:pPr/>
              <a:t>90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At the vanishing point of the motion location, the visual motion is zero</a:t>
            </a:r>
          </a:p>
          <a:p>
            <a:pPr eaLnBrk="1" hangingPunct="1"/>
            <a:r>
              <a:rPr lang="en-US" smtClean="0"/>
              <a:t>We have v = 0 when V_z x = v_0 or x = (f V_x / V_z, f V_y / V_z)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24599B-2FC0-4B06-98E1-FA1C0940DDF4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B013A-5D1B-4DDD-869A-057E1798ACBC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 story is in the book (figure 14.7)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552DE-7E62-4AA7-886C-D38D47A3C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4638-B38E-47AD-B028-713EF16D0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16B5-331E-4884-940F-8B017E5C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EBB95-7BD1-48B1-8DD1-2D9DC8CC1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3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F04A-322B-43F6-BEAB-CD35C7927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21EF5-35FC-4AD5-A322-9C505146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8C2C-7141-4F6A-983F-3A5B120D6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C7BCB-6A3F-4389-B2C9-E2A9ABD5F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3EF84-E8F8-4E6E-8C7D-C95FEE332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31735-E4C8-4802-BFC4-204C801C9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8A071-154C-44B9-81F5-223F896F3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5106C-FE66-4FA0-A483-7BE5A6B84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3380A581-31E6-40D7-A2A7-3BBF07DC3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http://www.caip.rutgers.edu/~comanici/MSPAMI/msPamiResults.html" TargetMode="External"/><Relationship Id="rId5" Type="http://schemas.openxmlformats.org/officeDocument/2006/relationships/hyperlink" Target="http://www.caip.rutgers.edu/~comanici/Papers/MsRobustApproach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hyperlink" Target="http://ttic.uchicago.edu/~xren/research/iccv2003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5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segbench/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56.wmf"/><Relationship Id="rId6" Type="http://schemas.openxmlformats.org/officeDocument/2006/relationships/hyperlink" Target="http://www.cs.berkeley.edu/~malik/papers/SM-ncut.pdf" TargetMode="External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hyperlink" Target="http://www.cs.berkeley.edu/~malik/papers/SM-ncut.pdf" TargetMode="External"/><Relationship Id="rId5" Type="http://schemas.openxmlformats.org/officeDocument/2006/relationships/oleObject" Target="../embeddings/oleObject5.bin"/><Relationship Id="rId6" Type="http://schemas.openxmlformats.org/officeDocument/2006/relationships/image" Target="../media/image5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malik/papers/MalikBLS.pdf" TargetMode="External"/><Relationship Id="rId4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en.wikipedia.org/wiki/Gestalt_psycholog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malik/papers/MalikBLS.pdf" TargetMode="Externa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malik/papers/MalikBLS.pdf" TargetMode="External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hyperlink" Target="http://www.cs.berkeley.edu/~malik/papers/MalikBLS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jpeg"/><Relationship Id="rId12" Type="http://schemas.openxmlformats.org/officeDocument/2006/relationships/hyperlink" Target="http://www.cs.berkeley.edu/~fowlkes/BS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jpeg"/><Relationship Id="rId10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8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en.wikipedia.org/wiki/Gestalt_psycholog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90.png"/><Relationship Id="rId5" Type="http://schemas.openxmlformats.org/officeDocument/2006/relationships/image" Target="../media/image91.wmf"/><Relationship Id="rId6" Type="http://schemas.openxmlformats.org/officeDocument/2006/relationships/oleObject" Target="../embeddings/Microsoft_Equation1.bin"/><Relationship Id="rId7" Type="http://schemas.openxmlformats.org/officeDocument/2006/relationships/image" Target="../media/image89.wmf"/><Relationship Id="rId8" Type="http://schemas.openxmlformats.org/officeDocument/2006/relationships/image" Target="../media/image9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93.wmf"/><Relationship Id="rId6" Type="http://schemas.openxmlformats.org/officeDocument/2006/relationships/image" Target="../media/image90.png"/><Relationship Id="rId7" Type="http://schemas.openxmlformats.org/officeDocument/2006/relationships/image" Target="../media/image91.wmf"/><Relationship Id="rId8" Type="http://schemas.openxmlformats.org/officeDocument/2006/relationships/image" Target="../media/image94.png"/><Relationship Id="rId9" Type="http://schemas.openxmlformats.org/officeDocument/2006/relationships/image" Target="../media/image95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oleObject" Target="../embeddings/Microsoft_Equation3.bin"/><Relationship Id="rId5" Type="http://schemas.openxmlformats.org/officeDocument/2006/relationships/image" Target="../media/image96.wmf"/><Relationship Id="rId6" Type="http://schemas.openxmlformats.org/officeDocument/2006/relationships/image" Target="../media/image90.png"/><Relationship Id="rId7" Type="http://schemas.openxmlformats.org/officeDocument/2006/relationships/image" Target="../media/image95.wmf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oleObject" Target="../embeddings/Microsoft_Equation4.bin"/><Relationship Id="rId7" Type="http://schemas.openxmlformats.org/officeDocument/2006/relationships/image" Target="../media/image100.wmf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90.png"/><Relationship Id="rId11" Type="http://schemas.openxmlformats.org/officeDocument/2006/relationships/image" Target="../media/image10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png"/><Relationship Id="rId20" Type="http://schemas.openxmlformats.org/officeDocument/2006/relationships/image" Target="../media/image94.png"/><Relationship Id="rId21" Type="http://schemas.openxmlformats.org/officeDocument/2006/relationships/image" Target="../media/image122.png"/><Relationship Id="rId22" Type="http://schemas.openxmlformats.org/officeDocument/2006/relationships/oleObject" Target="../embeddings/oleObject7.bin"/><Relationship Id="rId23" Type="http://schemas.openxmlformats.org/officeDocument/2006/relationships/image" Target="../media/image107.wmf"/><Relationship Id="rId24" Type="http://schemas.openxmlformats.org/officeDocument/2006/relationships/oleObject" Target="../embeddings/oleObject8.bin"/><Relationship Id="rId25" Type="http://schemas.openxmlformats.org/officeDocument/2006/relationships/image" Target="../media/image108.wmf"/><Relationship Id="rId26" Type="http://schemas.openxmlformats.org/officeDocument/2006/relationships/oleObject" Target="../embeddings/Microsoft_Equation5.bin"/><Relationship Id="rId27" Type="http://schemas.openxmlformats.org/officeDocument/2006/relationships/image" Target="../media/image109.wmf"/><Relationship Id="rId10" Type="http://schemas.openxmlformats.org/officeDocument/2006/relationships/image" Target="../media/image113.png"/><Relationship Id="rId11" Type="http://schemas.openxmlformats.org/officeDocument/2006/relationships/image" Target="../media/image114.png"/><Relationship Id="rId12" Type="http://schemas.openxmlformats.org/officeDocument/2006/relationships/image" Target="../media/image115.png"/><Relationship Id="rId13" Type="http://schemas.openxmlformats.org/officeDocument/2006/relationships/image" Target="../media/image116.png"/><Relationship Id="rId14" Type="http://schemas.openxmlformats.org/officeDocument/2006/relationships/image" Target="../media/image117.png"/><Relationship Id="rId15" Type="http://schemas.openxmlformats.org/officeDocument/2006/relationships/image" Target="../media/image118.png"/><Relationship Id="rId16" Type="http://schemas.openxmlformats.org/officeDocument/2006/relationships/image" Target="../media/image119.png"/><Relationship Id="rId17" Type="http://schemas.openxmlformats.org/officeDocument/2006/relationships/image" Target="../media/image120.png"/><Relationship Id="rId18" Type="http://schemas.openxmlformats.org/officeDocument/2006/relationships/image" Target="../media/image97.png"/><Relationship Id="rId19" Type="http://schemas.openxmlformats.org/officeDocument/2006/relationships/image" Target="../media/image12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3.xml"/><Relationship Id="rId4" Type="http://schemas.openxmlformats.org/officeDocument/2006/relationships/image" Target="../media/image92.png"/><Relationship Id="rId5" Type="http://schemas.openxmlformats.org/officeDocument/2006/relationships/image" Target="../media/image110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106.wmf"/><Relationship Id="rId8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4" Type="http://schemas.openxmlformats.org/officeDocument/2006/relationships/oleObject" Target="../embeddings/Microsoft_Equation6.bin"/><Relationship Id="rId5" Type="http://schemas.openxmlformats.org/officeDocument/2006/relationships/image" Target="../media/image12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://en.wikipedia.org/wiki/Gestalt_psycholog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4" Type="http://schemas.openxmlformats.org/officeDocument/2006/relationships/oleObject" Target="../embeddings/Microsoft_Equation7.bin"/><Relationship Id="rId5" Type="http://schemas.openxmlformats.org/officeDocument/2006/relationships/image" Target="../media/image123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90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9.wmf"/><Relationship Id="rId20" Type="http://schemas.openxmlformats.org/officeDocument/2006/relationships/image" Target="../media/image139.png"/><Relationship Id="rId21" Type="http://schemas.openxmlformats.org/officeDocument/2006/relationships/image" Target="../media/image140.wmf"/><Relationship Id="rId22" Type="http://schemas.openxmlformats.org/officeDocument/2006/relationships/image" Target="../media/image141.wmf"/><Relationship Id="rId23" Type="http://schemas.openxmlformats.org/officeDocument/2006/relationships/image" Target="../media/image142.wmf"/><Relationship Id="rId24" Type="http://schemas.openxmlformats.org/officeDocument/2006/relationships/image" Target="../media/image143.wmf"/><Relationship Id="rId25" Type="http://schemas.openxmlformats.org/officeDocument/2006/relationships/image" Target="../media/image144.wmf"/><Relationship Id="rId26" Type="http://schemas.openxmlformats.org/officeDocument/2006/relationships/image" Target="../media/image145.wmf"/><Relationship Id="rId27" Type="http://schemas.openxmlformats.org/officeDocument/2006/relationships/image" Target="../media/image92.png"/><Relationship Id="rId28" Type="http://schemas.openxmlformats.org/officeDocument/2006/relationships/image" Target="../media/image110.png"/><Relationship Id="rId10" Type="http://schemas.openxmlformats.org/officeDocument/2006/relationships/image" Target="../media/image91.wmf"/><Relationship Id="rId11" Type="http://schemas.openxmlformats.org/officeDocument/2006/relationships/image" Target="../media/image130.wmf"/><Relationship Id="rId12" Type="http://schemas.openxmlformats.org/officeDocument/2006/relationships/image" Target="../media/image131.wmf"/><Relationship Id="rId13" Type="http://schemas.openxmlformats.org/officeDocument/2006/relationships/image" Target="../media/image132.wmf"/><Relationship Id="rId14" Type="http://schemas.openxmlformats.org/officeDocument/2006/relationships/image" Target="../media/image133.wmf"/><Relationship Id="rId15" Type="http://schemas.openxmlformats.org/officeDocument/2006/relationships/image" Target="../media/image134.png"/><Relationship Id="rId16" Type="http://schemas.openxmlformats.org/officeDocument/2006/relationships/image" Target="../media/image135.png"/><Relationship Id="rId17" Type="http://schemas.openxmlformats.org/officeDocument/2006/relationships/image" Target="../media/image136.png"/><Relationship Id="rId18" Type="http://schemas.openxmlformats.org/officeDocument/2006/relationships/image" Target="../media/image137.png"/><Relationship Id="rId19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4.png"/><Relationship Id="rId4" Type="http://schemas.openxmlformats.org/officeDocument/2006/relationships/image" Target="../media/image90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9.png"/><Relationship Id="rId20" Type="http://schemas.openxmlformats.org/officeDocument/2006/relationships/image" Target="../media/image132.wmf"/><Relationship Id="rId21" Type="http://schemas.openxmlformats.org/officeDocument/2006/relationships/image" Target="../media/image138.png"/><Relationship Id="rId22" Type="http://schemas.openxmlformats.org/officeDocument/2006/relationships/image" Target="../media/image157.wmf"/><Relationship Id="rId23" Type="http://schemas.openxmlformats.org/officeDocument/2006/relationships/image" Target="../media/image128.png"/><Relationship Id="rId24" Type="http://schemas.openxmlformats.org/officeDocument/2006/relationships/image" Target="../media/image158.wmf"/><Relationship Id="rId25" Type="http://schemas.openxmlformats.org/officeDocument/2006/relationships/image" Target="../media/image159.png"/><Relationship Id="rId26" Type="http://schemas.openxmlformats.org/officeDocument/2006/relationships/image" Target="../media/image160.wmf"/><Relationship Id="rId27" Type="http://schemas.openxmlformats.org/officeDocument/2006/relationships/image" Target="../media/image92.png"/><Relationship Id="rId28" Type="http://schemas.openxmlformats.org/officeDocument/2006/relationships/image" Target="../media/image110.png"/><Relationship Id="rId29" Type="http://schemas.openxmlformats.org/officeDocument/2006/relationships/image" Target="../media/image94.png"/><Relationship Id="rId30" Type="http://schemas.openxmlformats.org/officeDocument/2006/relationships/image" Target="../media/image122.png"/><Relationship Id="rId10" Type="http://schemas.openxmlformats.org/officeDocument/2006/relationships/image" Target="../media/image150.wmf"/><Relationship Id="rId11" Type="http://schemas.openxmlformats.org/officeDocument/2006/relationships/image" Target="../media/image125.png"/><Relationship Id="rId12" Type="http://schemas.openxmlformats.org/officeDocument/2006/relationships/image" Target="../media/image151.wmf"/><Relationship Id="rId13" Type="http://schemas.openxmlformats.org/officeDocument/2006/relationships/image" Target="../media/image152.png"/><Relationship Id="rId14" Type="http://schemas.openxmlformats.org/officeDocument/2006/relationships/image" Target="../media/image153.wmf"/><Relationship Id="rId15" Type="http://schemas.openxmlformats.org/officeDocument/2006/relationships/image" Target="../media/image126.png"/><Relationship Id="rId16" Type="http://schemas.openxmlformats.org/officeDocument/2006/relationships/image" Target="../media/image154.wmf"/><Relationship Id="rId17" Type="http://schemas.openxmlformats.org/officeDocument/2006/relationships/image" Target="../media/image155.png"/><Relationship Id="rId18" Type="http://schemas.openxmlformats.org/officeDocument/2006/relationships/image" Target="../media/image156.wmf"/><Relationship Id="rId19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24.png"/><Relationship Id="rId4" Type="http://schemas.openxmlformats.org/officeDocument/2006/relationships/image" Target="../media/image146.wmf"/><Relationship Id="rId5" Type="http://schemas.openxmlformats.org/officeDocument/2006/relationships/image" Target="../media/image147.png"/><Relationship Id="rId6" Type="http://schemas.openxmlformats.org/officeDocument/2006/relationships/image" Target="../media/image148.wmf"/><Relationship Id="rId7" Type="http://schemas.openxmlformats.org/officeDocument/2006/relationships/image" Target="../media/image90.png"/><Relationship Id="rId8" Type="http://schemas.openxmlformats.org/officeDocument/2006/relationships/image" Target="../media/image95.wmf"/></Relationships>
</file>

<file path=ppt/slides/_rels/slide7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1.png"/><Relationship Id="rId21" Type="http://schemas.openxmlformats.org/officeDocument/2006/relationships/image" Target="../media/image128.png"/><Relationship Id="rId22" Type="http://schemas.openxmlformats.org/officeDocument/2006/relationships/image" Target="../media/image172.wmf"/><Relationship Id="rId23" Type="http://schemas.openxmlformats.org/officeDocument/2006/relationships/image" Target="../media/image173.wmf"/><Relationship Id="rId24" Type="http://schemas.openxmlformats.org/officeDocument/2006/relationships/image" Target="../media/image174.png"/><Relationship Id="rId25" Type="http://schemas.openxmlformats.org/officeDocument/2006/relationships/image" Target="../media/image97.png"/><Relationship Id="rId26" Type="http://schemas.openxmlformats.org/officeDocument/2006/relationships/image" Target="../media/image121.png"/><Relationship Id="rId27" Type="http://schemas.openxmlformats.org/officeDocument/2006/relationships/image" Target="../media/image94.png"/><Relationship Id="rId28" Type="http://schemas.openxmlformats.org/officeDocument/2006/relationships/image" Target="../media/image122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2.png"/><Relationship Id="rId4" Type="http://schemas.openxmlformats.org/officeDocument/2006/relationships/image" Target="../media/image110.png"/><Relationship Id="rId5" Type="http://schemas.openxmlformats.org/officeDocument/2006/relationships/image" Target="../media/image124.png"/><Relationship Id="rId30" Type="http://schemas.openxmlformats.org/officeDocument/2006/relationships/image" Target="../media/image175.png"/><Relationship Id="rId31" Type="http://schemas.openxmlformats.org/officeDocument/2006/relationships/image" Target="../media/image176.emf"/><Relationship Id="rId32" Type="http://schemas.openxmlformats.org/officeDocument/2006/relationships/image" Target="../media/image177.emf"/><Relationship Id="rId9" Type="http://schemas.openxmlformats.org/officeDocument/2006/relationships/image" Target="../media/image125.png"/><Relationship Id="rId6" Type="http://schemas.openxmlformats.org/officeDocument/2006/relationships/image" Target="../media/image161.wmf"/><Relationship Id="rId7" Type="http://schemas.openxmlformats.org/officeDocument/2006/relationships/image" Target="../media/image162.wmf"/><Relationship Id="rId8" Type="http://schemas.openxmlformats.org/officeDocument/2006/relationships/image" Target="../media/image163.png"/><Relationship Id="rId33" Type="http://schemas.openxmlformats.org/officeDocument/2006/relationships/image" Target="../media/image178.emf"/><Relationship Id="rId34" Type="http://schemas.openxmlformats.org/officeDocument/2006/relationships/image" Target="../media/image179.emf"/><Relationship Id="rId10" Type="http://schemas.openxmlformats.org/officeDocument/2006/relationships/image" Target="../media/image164.wmf"/><Relationship Id="rId11" Type="http://schemas.openxmlformats.org/officeDocument/2006/relationships/image" Target="../media/image165.wmf"/><Relationship Id="rId12" Type="http://schemas.openxmlformats.org/officeDocument/2006/relationships/image" Target="../media/image152.png"/><Relationship Id="rId13" Type="http://schemas.openxmlformats.org/officeDocument/2006/relationships/image" Target="../media/image126.png"/><Relationship Id="rId14" Type="http://schemas.openxmlformats.org/officeDocument/2006/relationships/image" Target="../media/image166.wmf"/><Relationship Id="rId15" Type="http://schemas.openxmlformats.org/officeDocument/2006/relationships/image" Target="../media/image167.wmf"/><Relationship Id="rId16" Type="http://schemas.openxmlformats.org/officeDocument/2006/relationships/image" Target="../media/image168.png"/><Relationship Id="rId17" Type="http://schemas.openxmlformats.org/officeDocument/2006/relationships/image" Target="../media/image127.png"/><Relationship Id="rId18" Type="http://schemas.openxmlformats.org/officeDocument/2006/relationships/image" Target="../media/image169.wmf"/><Relationship Id="rId19" Type="http://schemas.openxmlformats.org/officeDocument/2006/relationships/image" Target="../media/image170.wmf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6.wmf"/><Relationship Id="rId20" Type="http://schemas.openxmlformats.org/officeDocument/2006/relationships/image" Target="../media/image197.wmf"/><Relationship Id="rId21" Type="http://schemas.openxmlformats.org/officeDocument/2006/relationships/image" Target="../media/image198.wmf"/><Relationship Id="rId22" Type="http://schemas.openxmlformats.org/officeDocument/2006/relationships/image" Target="../media/image199.png"/><Relationship Id="rId23" Type="http://schemas.openxmlformats.org/officeDocument/2006/relationships/image" Target="../media/image200.png"/><Relationship Id="rId24" Type="http://schemas.openxmlformats.org/officeDocument/2006/relationships/image" Target="../media/image201.wmf"/><Relationship Id="rId25" Type="http://schemas.openxmlformats.org/officeDocument/2006/relationships/image" Target="../media/image202.wmf"/><Relationship Id="rId26" Type="http://schemas.openxmlformats.org/officeDocument/2006/relationships/image" Target="../media/image203.png"/><Relationship Id="rId10" Type="http://schemas.openxmlformats.org/officeDocument/2006/relationships/image" Target="../media/image187.png"/><Relationship Id="rId11" Type="http://schemas.openxmlformats.org/officeDocument/2006/relationships/image" Target="../media/image188.png"/><Relationship Id="rId12" Type="http://schemas.openxmlformats.org/officeDocument/2006/relationships/image" Target="../media/image189.wmf"/><Relationship Id="rId13" Type="http://schemas.openxmlformats.org/officeDocument/2006/relationships/image" Target="../media/image190.wmf"/><Relationship Id="rId14" Type="http://schemas.openxmlformats.org/officeDocument/2006/relationships/image" Target="../media/image191.png"/><Relationship Id="rId15" Type="http://schemas.openxmlformats.org/officeDocument/2006/relationships/image" Target="../media/image192.png"/><Relationship Id="rId16" Type="http://schemas.openxmlformats.org/officeDocument/2006/relationships/image" Target="../media/image193.wmf"/><Relationship Id="rId17" Type="http://schemas.openxmlformats.org/officeDocument/2006/relationships/image" Target="../media/image194.wmf"/><Relationship Id="rId18" Type="http://schemas.openxmlformats.org/officeDocument/2006/relationships/image" Target="../media/image195.png"/><Relationship Id="rId19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80.wmf"/><Relationship Id="rId4" Type="http://schemas.openxmlformats.org/officeDocument/2006/relationships/image" Target="../media/image181.wmf"/><Relationship Id="rId5" Type="http://schemas.openxmlformats.org/officeDocument/2006/relationships/image" Target="../media/image182.wmf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04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wmf"/><Relationship Id="rId4" Type="http://schemas.openxmlformats.org/officeDocument/2006/relationships/image" Target="../media/image206.wmf"/><Relationship Id="rId5" Type="http://schemas.openxmlformats.org/officeDocument/2006/relationships/image" Target="../media/image207.wmf"/><Relationship Id="rId6" Type="http://schemas.openxmlformats.org/officeDocument/2006/relationships/image" Target="../media/image208.wmf"/><Relationship Id="rId7" Type="http://schemas.openxmlformats.org/officeDocument/2006/relationships/image" Target="../media/image209.png"/><Relationship Id="rId8" Type="http://schemas.openxmlformats.org/officeDocument/2006/relationships/image" Target="../media/image210.png"/><Relationship Id="rId9" Type="http://schemas.openxmlformats.org/officeDocument/2006/relationships/image" Target="../media/image211.png"/><Relationship Id="rId10" Type="http://schemas.openxmlformats.org/officeDocument/2006/relationships/image" Target="../media/image212.wmf"/><Relationship Id="rId11" Type="http://schemas.openxmlformats.org/officeDocument/2006/relationships/image" Target="../media/image213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hyperlink" Target="http://www.msri.org/people/members/eranb/class_specific_top_down.pdf" TargetMode="External"/><Relationship Id="rId8" Type="http://schemas.openxmlformats.org/officeDocument/2006/relationships/hyperlink" Target="http://www.wisdom.weizmann.ac.il/~levina/papers/CRFs-eccv06.pdf" TargetMode="External"/><Relationship Id="rId9" Type="http://schemas.openxmlformats.org/officeDocument/2006/relationships/image" Target="../media/image92.png"/><Relationship Id="rId1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4" Type="http://schemas.openxmlformats.org/officeDocument/2006/relationships/image" Target="../media/image216.jpeg"/><Relationship Id="rId5" Type="http://schemas.openxmlformats.org/officeDocument/2006/relationships/image" Target="../media/image217.jpeg"/><Relationship Id="rId6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7.xml"/><Relationship Id="rId5" Type="http://schemas.openxmlformats.org/officeDocument/2006/relationships/image" Target="../media/image219.png"/><Relationship Id="rId1" Type="http://schemas.microsoft.com/office/2007/relationships/media" Target="file:///D:\teaching\10_spring_comp_vis\lectures\rotrac.avi" TargetMode="External"/><Relationship Id="rId2" Type="http://schemas.openxmlformats.org/officeDocument/2006/relationships/video" Target="file:///D:\teaching\10_spring_comp_vis\lectures\rotrac.avi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2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21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0.xml"/><Relationship Id="rId5" Type="http://schemas.openxmlformats.org/officeDocument/2006/relationships/image" Target="../media/image22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225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226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227.wmf"/><Relationship Id="rId10" Type="http://schemas.openxmlformats.org/officeDocument/2006/relationships/oleObject" Target="../embeddings/Microsoft_Equation8.bin"/><Relationship Id="rId11" Type="http://schemas.openxmlformats.org/officeDocument/2006/relationships/image" Target="../media/image228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29.w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230.w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231.wmf"/><Relationship Id="rId10" Type="http://schemas.openxmlformats.org/officeDocument/2006/relationships/oleObject" Target="../embeddings/Microsoft_Equation9.bin"/><Relationship Id="rId11" Type="http://schemas.openxmlformats.org/officeDocument/2006/relationships/image" Target="../media/image232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4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4" Type="http://schemas.openxmlformats.org/officeDocument/2006/relationships/image" Target="../media/image235.jpe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33.wmf"/><Relationship Id="rId7" Type="http://schemas.openxmlformats.org/officeDocument/2006/relationships/oleObject" Target="../embeddings/Microsoft_Equation10.bin"/><Relationship Id="rId8" Type="http://schemas.openxmlformats.org/officeDocument/2006/relationships/image" Target="../media/image234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233.wmf"/><Relationship Id="rId6" Type="http://schemas.openxmlformats.org/officeDocument/2006/relationships/oleObject" Target="../embeddings/Microsoft_Equation11.bin"/><Relationship Id="rId7" Type="http://schemas.openxmlformats.org/officeDocument/2006/relationships/image" Target="../media/image234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4" Type="http://schemas.openxmlformats.org/officeDocument/2006/relationships/image" Target="../media/image2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324600"/>
            <a:ext cx="6400800" cy="1752600"/>
          </a:xfrm>
        </p:spPr>
        <p:txBody>
          <a:bodyPr/>
          <a:lstStyle/>
          <a:p>
            <a:r>
              <a:rPr lang="en-US" sz="1800" dirty="0" smtClean="0"/>
              <a:t>slides adopted from Svetlana </a:t>
            </a:r>
            <a:r>
              <a:rPr lang="en-US" sz="1800" dirty="0" err="1" smtClean="0"/>
              <a:t>Lazebnik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583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746375" y="6248400"/>
            <a:ext cx="418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Forsyth &amp; Ponce, Figure 14.7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Grouping phenomena in real life</a:t>
            </a:r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2746375" y="6248400"/>
            <a:ext cx="4187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Forsyth &amp; Ponce, Figure 14.7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45308"/>
            <a:ext cx="5080000" cy="54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0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smtClean="0"/>
              <a:t>Gestalt factors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" y="1066800"/>
            <a:ext cx="4668838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990600"/>
            <a:ext cx="32829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85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7772400" cy="1143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These factors make intuitive sense, but are very difficult to translate into algorithms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855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clustering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09600" y="1149350"/>
          <a:ext cx="7772400" cy="478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4" imgW="11301587" imgH="6958730" progId="Photoshop.Image.10">
                  <p:embed/>
                </p:oleObj>
              </mc:Choice>
              <mc:Fallback>
                <p:oleObj name="Image" r:id="rId4" imgW="11301587" imgH="6958730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49350"/>
                        <a:ext cx="7772400" cy="478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K. Grauman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54400"/>
            <a:ext cx="26035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454400"/>
            <a:ext cx="26035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454400"/>
            <a:ext cx="26035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454150" y="2987675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" charset="0"/>
              </a:rPr>
              <a:t>Image</a:t>
            </a: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3429000" y="3011488"/>
            <a:ext cx="233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" charset="0"/>
              </a:rPr>
              <a:t>Intensity-based clusters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248400" y="30114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latin typeface="Times" charset="0"/>
              </a:rPr>
              <a:t>Color-based clusters</a:t>
            </a:r>
          </a:p>
        </p:txBody>
      </p:sp>
      <p:sp>
        <p:nvSpPr>
          <p:cNvPr id="1741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clustering</a:t>
            </a:r>
          </a:p>
        </p:txBody>
      </p:sp>
      <p:sp>
        <p:nvSpPr>
          <p:cNvPr id="17417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K-means clustering based on intensity or color is essentially vector quantization of the image attributes</a:t>
            </a:r>
          </a:p>
          <a:p>
            <a:pPr lvl="1"/>
            <a:r>
              <a:rPr lang="en-US" smtClean="0"/>
              <a:t>Clusters don’t have to be spatially coherent</a:t>
            </a:r>
          </a:p>
          <a:p>
            <a:pPr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clustering</a:t>
            </a:r>
          </a:p>
        </p:txBody>
      </p:sp>
      <p:graphicFrame>
        <p:nvGraphicFramePr>
          <p:cNvPr id="2050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609600" y="1257300"/>
          <a:ext cx="7086600" cy="473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Image" r:id="rId4" imgW="10298413" imgH="6882540" progId="Photoshop.Image.10">
                  <p:embed/>
                </p:oleObj>
              </mc:Choice>
              <mc:Fallback>
                <p:oleObj name="Image" r:id="rId4" imgW="10298413" imgH="6882540" progId="Photoshop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57300"/>
                        <a:ext cx="7086600" cy="473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7267575" y="64770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K. Grauman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as clustering</a:t>
            </a:r>
          </a:p>
        </p:txBody>
      </p:sp>
      <p:sp>
        <p:nvSpPr>
          <p:cNvPr id="1843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772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Clustering based on (r,g,b,x,y) values enforces more spatial coherence</a:t>
            </a:r>
          </a:p>
        </p:txBody>
      </p:sp>
      <p:pic>
        <p:nvPicPr>
          <p:cNvPr id="1843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8738" y="4038600"/>
            <a:ext cx="14652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938" y="3048000"/>
            <a:ext cx="14652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038600"/>
            <a:ext cx="1465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2133600"/>
            <a:ext cx="1465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275" y="2133600"/>
            <a:ext cx="1465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2155825"/>
            <a:ext cx="2971800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K-Means for segmentation</a:t>
            </a:r>
          </a:p>
        </p:txBody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Pros</a:t>
            </a:r>
          </a:p>
          <a:p>
            <a:pPr lvl="1"/>
            <a:r>
              <a:rPr lang="en-US" smtClean="0"/>
              <a:t>Very simple method</a:t>
            </a:r>
          </a:p>
          <a:p>
            <a:pPr lvl="1"/>
            <a:r>
              <a:rPr lang="en-US" smtClean="0"/>
              <a:t>Converges to a local minimum of the error function</a:t>
            </a:r>
          </a:p>
          <a:p>
            <a:pPr>
              <a:buFontTx/>
              <a:buChar char="•"/>
            </a:pPr>
            <a:r>
              <a:rPr lang="en-US" smtClean="0"/>
              <a:t>Cons</a:t>
            </a:r>
          </a:p>
          <a:p>
            <a:pPr lvl="1"/>
            <a:r>
              <a:rPr lang="en-US" smtClean="0"/>
              <a:t>Memory-intensive</a:t>
            </a:r>
          </a:p>
          <a:p>
            <a:pPr lvl="1"/>
            <a:r>
              <a:rPr lang="en-US" smtClean="0"/>
              <a:t>Need to pick K</a:t>
            </a:r>
          </a:p>
          <a:p>
            <a:pPr lvl="1"/>
            <a:r>
              <a:rPr lang="en-US" smtClean="0"/>
              <a:t>Sensitive to initialization</a:t>
            </a:r>
          </a:p>
          <a:p>
            <a:pPr lvl="1"/>
            <a:r>
              <a:rPr lang="en-US" smtClean="0"/>
              <a:t>Sensitive to outliers</a:t>
            </a:r>
          </a:p>
          <a:p>
            <a:pPr lvl="1"/>
            <a:r>
              <a:rPr lang="en-US" smtClean="0"/>
              <a:t>Only finds “spherical” </a:t>
            </a:r>
            <a:br>
              <a:rPr lang="en-US" smtClean="0"/>
            </a:br>
            <a:r>
              <a:rPr lang="en-US" smtClean="0"/>
              <a:t>clusters</a:t>
            </a:r>
          </a:p>
        </p:txBody>
      </p:sp>
      <p:pic>
        <p:nvPicPr>
          <p:cNvPr id="1552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14600"/>
            <a:ext cx="41148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2387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egmentationExampl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" y="2216150"/>
            <a:ext cx="7705725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936625" y="5348288"/>
            <a:ext cx="716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>
                <a:hlinkClick r:id="rId4"/>
              </a:rPr>
              <a:t>http://www.caip.rutgers.edu/~comanici/MSPAMI/msPamiResults.html</a:t>
            </a:r>
            <a:endParaRPr lang="en-US" sz="1800" b="0"/>
          </a:p>
        </p:txBody>
      </p:sp>
      <p:sp>
        <p:nvSpPr>
          <p:cNvPr id="2048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 and segmentation</a:t>
            </a:r>
          </a:p>
        </p:txBody>
      </p:sp>
      <p:sp>
        <p:nvSpPr>
          <p:cNvPr id="2048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An advanced and versatile technique for clustering-based segmentation</a:t>
            </a:r>
          </a:p>
        </p:txBody>
      </p: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76200" y="60801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b="0" dirty="0"/>
              <a:t>D. </a:t>
            </a:r>
            <a:r>
              <a:rPr lang="en-US" sz="2000" b="0" dirty="0" err="1"/>
              <a:t>Comaniciu</a:t>
            </a:r>
            <a:r>
              <a:rPr lang="en-US" sz="2000" b="0" dirty="0"/>
              <a:t> and P. Meer, </a:t>
            </a:r>
            <a:r>
              <a:rPr lang="en-US" sz="2000" b="0" dirty="0">
                <a:hlinkClick r:id="rId5"/>
              </a:rPr>
              <a:t>Mean Shift: A Robust Approach toward Feature Space Analysis</a:t>
            </a:r>
            <a:r>
              <a:rPr lang="en-US" sz="2000" b="0" dirty="0"/>
              <a:t>, PAMI 2002.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 segmentation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652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9652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652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895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895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895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4800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4800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9800" y="48006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mtClean="0"/>
              <a:t>The mean shift algorithm seeks </a:t>
            </a:r>
            <a:r>
              <a:rPr lang="en-US" i="1" smtClean="0"/>
              <a:t>modes</a:t>
            </a:r>
            <a:r>
              <a:rPr lang="en-US" smtClean="0"/>
              <a:t> or local maxima of density in the feature space</a:t>
            </a:r>
          </a:p>
        </p:txBody>
      </p:sp>
      <p:sp>
        <p:nvSpPr>
          <p:cNvPr id="2150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algorithm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 cstate="print"/>
          <a:srcRect b="13559"/>
          <a:stretch>
            <a:fillRect/>
          </a:stretch>
        </p:blipFill>
        <p:spPr bwMode="auto">
          <a:xfrm>
            <a:off x="76200" y="2954338"/>
            <a:ext cx="8912225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1592263" y="2438400"/>
            <a:ext cx="1074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5203825" y="2133600"/>
            <a:ext cx="31781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Feature space </a:t>
            </a:r>
          </a:p>
          <a:p>
            <a:pPr algn="ctr"/>
            <a:r>
              <a:rPr lang="en-US"/>
              <a:t>(L*u*v* color values)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1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2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62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263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3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263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3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2633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35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Search</a:t>
            </a:r>
            <a:br>
              <a:rPr lang="en-US" sz="1600" b="0"/>
            </a:br>
            <a:r>
              <a:rPr lang="en-US" sz="1600" b="0"/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Center of</a:t>
            </a:r>
          </a:p>
          <a:p>
            <a:pPr algn="ctr" eaLnBrk="1" hangingPunct="1"/>
            <a:r>
              <a:rPr lang="en-US" sz="1600" b="0"/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Mean Shift</a:t>
            </a:r>
          </a:p>
          <a:p>
            <a:pPr algn="ctr" eaLnBrk="1" hangingPunct="1"/>
            <a:r>
              <a:rPr lang="en-US" sz="1600" b="0"/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631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2632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Slide by Y. Ukrainitz &amp; B. Sarel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5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65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5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6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3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4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55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48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Search</a:t>
            </a:r>
            <a:br>
              <a:rPr lang="en-US" sz="1600" b="0"/>
            </a:br>
            <a:r>
              <a:rPr lang="en-US" sz="1600" b="0"/>
              <a:t>window</a:t>
            </a:r>
          </a:p>
        </p:txBody>
      </p:sp>
      <p:sp>
        <p:nvSpPr>
          <p:cNvPr id="23649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Center of</a:t>
            </a:r>
          </a:p>
          <a:p>
            <a:pPr algn="ctr" eaLnBrk="1" hangingPunct="1"/>
            <a:r>
              <a:rPr lang="en-US" sz="1600" b="0"/>
              <a:t>mass</a:t>
            </a:r>
          </a:p>
        </p:txBody>
      </p:sp>
      <p:sp>
        <p:nvSpPr>
          <p:cNvPr id="23650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Mean Shift</a:t>
            </a:r>
          </a:p>
          <a:p>
            <a:pPr algn="ctr" eaLnBrk="1" hangingPunct="1"/>
            <a:r>
              <a:rPr lang="en-US" sz="1600" b="0"/>
              <a:t>vector</a:t>
            </a:r>
          </a:p>
        </p:txBody>
      </p:sp>
      <p:sp>
        <p:nvSpPr>
          <p:cNvPr id="2365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365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Slide by Y. Ukrainitz &amp; B. Sarel</a:t>
            </a:r>
          </a:p>
        </p:txBody>
      </p:sp>
    </p:spTree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670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4681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682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3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4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85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67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Search</a:t>
            </a:r>
            <a:br>
              <a:rPr lang="en-US" sz="1600" b="0"/>
            </a:br>
            <a:r>
              <a:rPr lang="en-US" sz="1600" b="0"/>
              <a:t>window</a:t>
            </a:r>
          </a:p>
        </p:txBody>
      </p:sp>
      <p:sp>
        <p:nvSpPr>
          <p:cNvPr id="2467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Center of</a:t>
            </a:r>
          </a:p>
          <a:p>
            <a:pPr algn="ctr" eaLnBrk="1" hangingPunct="1"/>
            <a:r>
              <a:rPr lang="en-US" sz="1600" b="0"/>
              <a:t>mass</a:t>
            </a:r>
          </a:p>
        </p:txBody>
      </p:sp>
      <p:sp>
        <p:nvSpPr>
          <p:cNvPr id="24673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Mean Shift</a:t>
            </a:r>
          </a:p>
          <a:p>
            <a:pPr algn="ctr" eaLnBrk="1" hangingPunct="1"/>
            <a:r>
              <a:rPr lang="en-US" sz="1600" b="0"/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4678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9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80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eaLnBrk="1" hangingPunct="1"/>
            <a:endParaRPr lang="en-US" sz="1800" b="0"/>
          </a:p>
        </p:txBody>
      </p:sp>
      <p:sp>
        <p:nvSpPr>
          <p:cNvPr id="24676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4677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Slide by Y. Ukrainitz &amp; B. Sarel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70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0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Search</a:t>
            </a:r>
            <a:br>
              <a:rPr lang="en-US" sz="1600" b="0"/>
            </a:br>
            <a:r>
              <a:rPr lang="en-US" sz="1600" b="0"/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Center of</a:t>
            </a:r>
          </a:p>
          <a:p>
            <a:pPr algn="ctr" eaLnBrk="1" hangingPunct="1"/>
            <a:r>
              <a:rPr lang="en-US" sz="1600" b="0"/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Mean Shift</a:t>
            </a:r>
          </a:p>
          <a:p>
            <a:pPr algn="ctr" eaLnBrk="1" hangingPunct="1"/>
            <a:r>
              <a:rPr lang="en-US" sz="1600" b="0"/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1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2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703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99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5700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Slide by Y. Ukrainitz &amp; B. Sarel</a:t>
            </a:r>
          </a:p>
        </p:txBody>
      </p:sp>
    </p:spTree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718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672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73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3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Search</a:t>
            </a:r>
            <a:br>
              <a:rPr lang="en-US" sz="1600" b="0"/>
            </a:br>
            <a:r>
              <a:rPr lang="en-US" sz="1600" b="0"/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Center of</a:t>
            </a:r>
          </a:p>
          <a:p>
            <a:pPr algn="ctr" eaLnBrk="1" hangingPunct="1"/>
            <a:r>
              <a:rPr lang="en-US" sz="1600" b="0"/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Mean Shift</a:t>
            </a:r>
          </a:p>
          <a:p>
            <a:pPr algn="ctr" eaLnBrk="1" hangingPunct="1"/>
            <a:r>
              <a:rPr lang="en-US" sz="1600" b="0"/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6726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7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724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6725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Slide by Y. Ukrainitz &amp; B. Sarel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2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753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4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5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6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Search</a:t>
            </a:r>
            <a:br>
              <a:rPr lang="en-US" sz="1600" b="0"/>
            </a:br>
            <a:r>
              <a:rPr lang="en-US" sz="1600" b="0"/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Center of</a:t>
            </a:r>
          </a:p>
          <a:p>
            <a:pPr algn="ctr" eaLnBrk="1" hangingPunct="1"/>
            <a:r>
              <a:rPr lang="en-US" sz="1600" b="0"/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Mean Shift</a:t>
            </a:r>
          </a:p>
          <a:p>
            <a:pPr algn="ctr" eaLnBrk="1" hangingPunct="1"/>
            <a:r>
              <a:rPr lang="en-US" sz="1600" b="0"/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49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50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1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747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7748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Slide by Y. Ukrainitz &amp; B. Sarel</a:t>
            </a:r>
          </a:p>
        </p:txBody>
      </p:sp>
    </p:spTree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766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877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77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7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7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Search</a:t>
            </a:r>
            <a:br>
              <a:rPr lang="en-US" sz="1600" b="0"/>
            </a:br>
            <a:r>
              <a:rPr lang="en-US" sz="1600" b="0"/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Center of</a:t>
            </a:r>
          </a:p>
          <a:p>
            <a:pPr algn="ctr" eaLnBrk="1" hangingPunct="1"/>
            <a:r>
              <a:rPr lang="en-US" sz="1600" b="0"/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2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73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770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</a:t>
            </a:r>
          </a:p>
        </p:txBody>
      </p:sp>
      <p:sp>
        <p:nvSpPr>
          <p:cNvPr id="28771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Slide by Y. Ukrainitz &amp; B. Sarel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smtClean="0"/>
              <a:t>Attraction basin: the region for which all trajectories lead to the same mode</a:t>
            </a:r>
          </a:p>
        </p:txBody>
      </p:sp>
      <p:grpSp>
        <p:nvGrpSpPr>
          <p:cNvPr id="29699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29702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29723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9724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9703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29721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9722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704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0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</a:t>
            </a:r>
          </a:p>
        </p:txBody>
      </p:sp>
      <p:sp>
        <p:nvSpPr>
          <p:cNvPr id="29701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Slide by Y. Ukrainitz &amp; B. Sarel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smtClean="0"/>
              <a:t>Find features (color, gradients, texture, etc)</a:t>
            </a:r>
          </a:p>
          <a:p>
            <a:pPr marL="533400" indent="-533400">
              <a:buFontTx/>
              <a:buChar char="•"/>
            </a:pPr>
            <a:r>
              <a:rPr lang="en-US" sz="2400" smtClean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smtClean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smtClean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smtClean="0"/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clustering/segmentation</a:t>
            </a:r>
          </a:p>
        </p:txBody>
      </p:sp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3" cstate="print"/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 cstate="print"/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goals of segmentation</a:t>
            </a:r>
          </a:p>
        </p:txBody>
      </p:sp>
      <p:sp>
        <p:nvSpPr>
          <p:cNvPr id="137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Group together similar-looking pixels for efficiency of further processing</a:t>
            </a:r>
          </a:p>
          <a:p>
            <a:pPr lvl="1"/>
            <a:r>
              <a:rPr lang="en-US" smtClean="0"/>
              <a:t>“Bottom-up” process</a:t>
            </a:r>
          </a:p>
          <a:p>
            <a:pPr lvl="1"/>
            <a:r>
              <a:rPr lang="en-US" smtClean="0"/>
              <a:t>Unsupervised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6038" y="2667000"/>
            <a:ext cx="2700337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668588"/>
            <a:ext cx="27432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76200" y="6156325"/>
            <a:ext cx="906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b="0" dirty="0"/>
              <a:t>X. </a:t>
            </a:r>
            <a:r>
              <a:rPr lang="en-US" sz="2000" b="0" dirty="0" err="1"/>
              <a:t>Ren</a:t>
            </a:r>
            <a:r>
              <a:rPr lang="en-US" sz="2000" b="0" dirty="0"/>
              <a:t> and J. Malik. </a:t>
            </a:r>
            <a:r>
              <a:rPr lang="en-US" sz="2000" dirty="0">
                <a:hlinkClick r:id="rId5"/>
              </a:rPr>
              <a:t>Learning a classification model for segmentation.</a:t>
            </a:r>
            <a:r>
              <a:rPr lang="en-US" sz="2000" b="0" dirty="0"/>
              <a:t> ICCV 2003.</a:t>
            </a:r>
            <a:endParaRPr lang="en-US" sz="2000" dirty="0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9600" y="3886200"/>
            <a:ext cx="2520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“superpixels”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5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negoiu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6950" y="3752850"/>
            <a:ext cx="372745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camp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13" y="1177925"/>
            <a:ext cx="3733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campus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1075" y="1143000"/>
            <a:ext cx="3733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negoi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300" y="3752850"/>
            <a:ext cx="3729038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914400" y="6324600"/>
            <a:ext cx="716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0"/>
              <a:t>http://www.caip.rutgers.edu/~comanici/MSPAMI/msPamiResults.html</a:t>
            </a:r>
          </a:p>
        </p:txBody>
      </p:sp>
      <p:sp>
        <p:nvSpPr>
          <p:cNvPr id="3175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segmentation results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results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results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990600"/>
            <a:ext cx="5508625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886200"/>
            <a:ext cx="55626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Mean shift pros and cons</a:t>
            </a:r>
          </a:p>
        </p:txBody>
      </p:sp>
      <p:sp>
        <p:nvSpPr>
          <p:cNvPr id="155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Pros</a:t>
            </a:r>
          </a:p>
          <a:p>
            <a:pPr lvl="1"/>
            <a:r>
              <a:rPr lang="en-US" smtClean="0"/>
              <a:t>Does not assume spherical clusters</a:t>
            </a:r>
          </a:p>
          <a:p>
            <a:pPr lvl="1"/>
            <a:r>
              <a:rPr lang="en-US" smtClean="0"/>
              <a:t>Just a single parameter (window size) </a:t>
            </a:r>
          </a:p>
          <a:p>
            <a:pPr lvl="1"/>
            <a:r>
              <a:rPr lang="en-US" smtClean="0"/>
              <a:t>Finds variable number of modes</a:t>
            </a:r>
          </a:p>
          <a:p>
            <a:pPr lvl="1"/>
            <a:r>
              <a:rPr lang="en-US" smtClean="0"/>
              <a:t>Robust to outliers</a:t>
            </a:r>
          </a:p>
          <a:p>
            <a:pPr>
              <a:buFontTx/>
              <a:buChar char="•"/>
            </a:pPr>
            <a:r>
              <a:rPr lang="en-US" smtClean="0"/>
              <a:t>Cons</a:t>
            </a:r>
          </a:p>
          <a:p>
            <a:pPr lvl="1"/>
            <a:r>
              <a:rPr lang="en-US" smtClean="0"/>
              <a:t>Output depends on window size</a:t>
            </a:r>
          </a:p>
          <a:p>
            <a:pPr lvl="1"/>
            <a:r>
              <a:rPr lang="en-US" smtClean="0"/>
              <a:t>Computationally expensive</a:t>
            </a:r>
          </a:p>
          <a:p>
            <a:pPr lvl="1"/>
            <a:r>
              <a:rPr lang="en-US" smtClean="0"/>
              <a:t>Does not scale well with dimension of feature space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8531" grpId="0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3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1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5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Images as graphs</a:t>
            </a:r>
          </a:p>
        </p:txBody>
      </p:sp>
      <p:sp>
        <p:nvSpPr>
          <p:cNvPr id="1427473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533400" y="4267200"/>
            <a:ext cx="8077200" cy="2590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Node for every pixel</a:t>
            </a:r>
          </a:p>
          <a:p>
            <a:pPr>
              <a:buFontTx/>
              <a:buChar char="•"/>
            </a:pPr>
            <a:r>
              <a:rPr lang="en-US" smtClean="0"/>
              <a:t>Edge between every pair of pixels (or every pair of “sufficiently close” pixels)</a:t>
            </a:r>
            <a:endParaRPr lang="en-US" b="1" smtClean="0">
              <a:solidFill>
                <a:schemeClr val="folHlink"/>
              </a:solidFill>
            </a:endParaRPr>
          </a:p>
          <a:p>
            <a:pPr>
              <a:buFontTx/>
              <a:buChar char="•"/>
            </a:pPr>
            <a:r>
              <a:rPr lang="en-US" smtClean="0"/>
              <a:t>Each edge is weighted by the </a:t>
            </a:r>
            <a:r>
              <a:rPr lang="en-US" i="1" smtClean="0"/>
              <a:t>affinity</a:t>
            </a:r>
            <a:r>
              <a:rPr lang="en-US" smtClean="0"/>
              <a:t> or similarity of the two nodes</a:t>
            </a:r>
            <a:endParaRPr lang="en-US" i="1" smtClean="0"/>
          </a:p>
        </p:txBody>
      </p:sp>
      <p:sp>
        <p:nvSpPr>
          <p:cNvPr id="35857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latin typeface="Times New Roman" pitchFamily="18" charset="0"/>
            </a:endParaRPr>
          </a:p>
        </p:txBody>
      </p:sp>
      <p:sp>
        <p:nvSpPr>
          <p:cNvPr id="35858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latin typeface="Times New Roman" pitchFamily="18" charset="0"/>
            </a:endParaRPr>
          </a:p>
        </p:txBody>
      </p:sp>
      <p:sp>
        <p:nvSpPr>
          <p:cNvPr id="35863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7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8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69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0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1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2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3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4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5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6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7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8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79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80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881" name="Picture 44" descr="tiger_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82" name="Group 53"/>
          <p:cNvGrpSpPr>
            <a:grpSpLocks/>
          </p:cNvGrpSpPr>
          <p:nvPr/>
        </p:nvGrpSpPr>
        <p:grpSpPr bwMode="auto">
          <a:xfrm>
            <a:off x="6248400" y="1828800"/>
            <a:ext cx="1371600" cy="1295400"/>
            <a:chOff x="3936" y="1152"/>
            <a:chExt cx="864" cy="816"/>
          </a:xfrm>
        </p:grpSpPr>
        <p:grpSp>
          <p:nvGrpSpPr>
            <p:cNvPr id="35884" name="Group 45"/>
            <p:cNvGrpSpPr>
              <a:grpSpLocks/>
            </p:cNvGrpSpPr>
            <p:nvPr/>
          </p:nvGrpSpPr>
          <p:grpSpPr bwMode="auto">
            <a:xfrm>
              <a:off x="4044" y="1386"/>
              <a:ext cx="288" cy="336"/>
              <a:chOff x="2592" y="1488"/>
              <a:chExt cx="288" cy="336"/>
            </a:xfrm>
          </p:grpSpPr>
          <p:sp>
            <p:nvSpPr>
              <p:cNvPr id="35888" name="Rectangle 46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89" name="Rectangle 47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5890" name="AutoShape 48"/>
              <p:cNvCxnSpPr>
                <a:cxnSpLocks noChangeShapeType="1"/>
                <a:stCxn id="35888" idx="0"/>
                <a:endCxn id="35889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35885" name="Text Box 49"/>
            <p:cNvSpPr txBox="1">
              <a:spLocks noChangeArrowheads="1"/>
            </p:cNvSpPr>
            <p:nvPr/>
          </p:nvSpPr>
          <p:spPr bwMode="auto">
            <a:xfrm>
              <a:off x="4176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w</a:t>
              </a:r>
              <a:r>
                <a:rPr lang="en-US" b="0" baseline="-25000">
                  <a:solidFill>
                    <a:srgbClr val="FFFF00"/>
                  </a:solidFill>
                  <a:latin typeface="Comic Sans MS" pitchFamily="66" charset="0"/>
                </a:rPr>
                <a:t>ij</a:t>
              </a:r>
            </a:p>
          </p:txBody>
        </p:sp>
        <p:sp>
          <p:nvSpPr>
            <p:cNvPr id="35886" name="Text Box 50"/>
            <p:cNvSpPr txBox="1">
              <a:spLocks noChangeArrowheads="1"/>
            </p:cNvSpPr>
            <p:nvPr/>
          </p:nvSpPr>
          <p:spPr bwMode="auto">
            <a:xfrm>
              <a:off x="3936" y="168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i</a:t>
              </a:r>
              <a:endParaRPr lang="en-US" b="0" baseline="-2500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35887" name="Text Box 51"/>
            <p:cNvSpPr txBox="1">
              <a:spLocks noChangeArrowheads="1"/>
            </p:cNvSpPr>
            <p:nvPr/>
          </p:nvSpPr>
          <p:spPr bwMode="auto">
            <a:xfrm>
              <a:off x="4416" y="1152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j</a:t>
              </a:r>
              <a:endParaRPr lang="en-US" b="0" baseline="-2500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  <p:sp>
        <p:nvSpPr>
          <p:cNvPr id="35883" name="Text Box 52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S. Seitz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47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Segmentation by graph partitioning</a:t>
            </a:r>
          </a:p>
        </p:txBody>
      </p:sp>
      <p:sp>
        <p:nvSpPr>
          <p:cNvPr id="14295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09600" y="4495800"/>
            <a:ext cx="7848600" cy="2057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Break Graph into Segments</a:t>
            </a:r>
          </a:p>
          <a:p>
            <a:pPr lvl="1"/>
            <a:r>
              <a:rPr lang="en-US" smtClean="0"/>
              <a:t>Delete links that cross between segments</a:t>
            </a:r>
          </a:p>
          <a:p>
            <a:pPr lvl="1"/>
            <a:r>
              <a:rPr lang="en-US" smtClean="0"/>
              <a:t>Easiest to break links that have low affinity</a:t>
            </a:r>
          </a:p>
          <a:p>
            <a:pPr lvl="2"/>
            <a:r>
              <a:rPr lang="en-US" smtClean="0"/>
              <a:t>similar pixels should be in the same segments</a:t>
            </a:r>
          </a:p>
          <a:p>
            <a:pPr lvl="2"/>
            <a:r>
              <a:rPr lang="en-US" smtClean="0"/>
              <a:t>dissimilar pixels should be in different segments</a:t>
            </a:r>
          </a:p>
          <a:p>
            <a:pPr lvl="1"/>
            <a:endParaRPr lang="en-US" smtClean="0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latin typeface="Times New Roman" pitchFamily="18" charset="0"/>
            </a:endParaRPr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latin typeface="Times New Roman" pitchFamily="18" charset="0"/>
            </a:endParaRPr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6887" name="Picture 24" descr="tiger_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4338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8" name="Rectangle 25"/>
          <p:cNvSpPr>
            <a:spLocks noChangeArrowheads="1"/>
          </p:cNvSpPr>
          <p:nvPr/>
        </p:nvSpPr>
        <p:spPr bwMode="auto">
          <a:xfrm>
            <a:off x="5486400" y="1133475"/>
            <a:ext cx="2514600" cy="3352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Freeform 26"/>
          <p:cNvSpPr>
            <a:spLocks/>
          </p:cNvSpPr>
          <p:nvPr/>
        </p:nvSpPr>
        <p:spPr bwMode="auto">
          <a:xfrm>
            <a:off x="5730875" y="1279525"/>
            <a:ext cx="1458913" cy="2957513"/>
          </a:xfrm>
          <a:custGeom>
            <a:avLst/>
            <a:gdLst>
              <a:gd name="T0" fmla="*/ 2147483647 w 919"/>
              <a:gd name="T1" fmla="*/ 0 h 1863"/>
              <a:gd name="T2" fmla="*/ 2147483647 w 919"/>
              <a:gd name="T3" fmla="*/ 2147483647 h 1863"/>
              <a:gd name="T4" fmla="*/ 2147483647 w 919"/>
              <a:gd name="T5" fmla="*/ 2147483647 h 1863"/>
              <a:gd name="T6" fmla="*/ 2147483647 w 919"/>
              <a:gd name="T7" fmla="*/ 2147483647 h 1863"/>
              <a:gd name="T8" fmla="*/ 2147483647 w 919"/>
              <a:gd name="T9" fmla="*/ 2147483647 h 1863"/>
              <a:gd name="T10" fmla="*/ 2147483647 w 919"/>
              <a:gd name="T11" fmla="*/ 2147483647 h 1863"/>
              <a:gd name="T12" fmla="*/ 2147483647 w 919"/>
              <a:gd name="T13" fmla="*/ 2147483647 h 1863"/>
              <a:gd name="T14" fmla="*/ 2147483647 w 919"/>
              <a:gd name="T15" fmla="*/ 2147483647 h 1863"/>
              <a:gd name="T16" fmla="*/ 2147483647 w 919"/>
              <a:gd name="T17" fmla="*/ 2147483647 h 1863"/>
              <a:gd name="T18" fmla="*/ 2147483647 w 919"/>
              <a:gd name="T19" fmla="*/ 2147483647 h 1863"/>
              <a:gd name="T20" fmla="*/ 2147483647 w 919"/>
              <a:gd name="T21" fmla="*/ 2147483647 h 1863"/>
              <a:gd name="T22" fmla="*/ 2147483647 w 919"/>
              <a:gd name="T23" fmla="*/ 2147483647 h 1863"/>
              <a:gd name="T24" fmla="*/ 2147483647 w 919"/>
              <a:gd name="T25" fmla="*/ 2147483647 h 1863"/>
              <a:gd name="T26" fmla="*/ 2147483647 w 919"/>
              <a:gd name="T27" fmla="*/ 2147483647 h 1863"/>
              <a:gd name="T28" fmla="*/ 2147483647 w 919"/>
              <a:gd name="T29" fmla="*/ 2147483647 h 1863"/>
              <a:gd name="T30" fmla="*/ 2147483647 w 919"/>
              <a:gd name="T31" fmla="*/ 2147483647 h 1863"/>
              <a:gd name="T32" fmla="*/ 2147483647 w 919"/>
              <a:gd name="T33" fmla="*/ 2147483647 h 1863"/>
              <a:gd name="T34" fmla="*/ 2147483647 w 919"/>
              <a:gd name="T35" fmla="*/ 2147483647 h 1863"/>
              <a:gd name="T36" fmla="*/ 2147483647 w 919"/>
              <a:gd name="T37" fmla="*/ 2147483647 h 1863"/>
              <a:gd name="T38" fmla="*/ 2147483647 w 919"/>
              <a:gd name="T39" fmla="*/ 2147483647 h 1863"/>
              <a:gd name="T40" fmla="*/ 2147483647 w 919"/>
              <a:gd name="T41" fmla="*/ 2147483647 h 1863"/>
              <a:gd name="T42" fmla="*/ 2147483647 w 919"/>
              <a:gd name="T43" fmla="*/ 2147483647 h 1863"/>
              <a:gd name="T44" fmla="*/ 2147483647 w 919"/>
              <a:gd name="T45" fmla="*/ 2147483647 h 1863"/>
              <a:gd name="T46" fmla="*/ 2147483647 w 919"/>
              <a:gd name="T47" fmla="*/ 2147483647 h 1863"/>
              <a:gd name="T48" fmla="*/ 2147483647 w 919"/>
              <a:gd name="T49" fmla="*/ 2147483647 h 1863"/>
              <a:gd name="T50" fmla="*/ 2147483647 w 919"/>
              <a:gd name="T51" fmla="*/ 2147483647 h 1863"/>
              <a:gd name="T52" fmla="*/ 2147483647 w 919"/>
              <a:gd name="T53" fmla="*/ 2147483647 h 1863"/>
              <a:gd name="T54" fmla="*/ 2147483647 w 919"/>
              <a:gd name="T55" fmla="*/ 2147483647 h 1863"/>
              <a:gd name="T56" fmla="*/ 2147483647 w 919"/>
              <a:gd name="T57" fmla="*/ 2147483647 h 1863"/>
              <a:gd name="T58" fmla="*/ 2147483647 w 919"/>
              <a:gd name="T59" fmla="*/ 2147483647 h 1863"/>
              <a:gd name="T60" fmla="*/ 2147483647 w 919"/>
              <a:gd name="T61" fmla="*/ 2147483647 h 1863"/>
              <a:gd name="T62" fmla="*/ 2147483647 w 919"/>
              <a:gd name="T63" fmla="*/ 2147483647 h 1863"/>
              <a:gd name="T64" fmla="*/ 2147483647 w 919"/>
              <a:gd name="T65" fmla="*/ 2147483647 h 1863"/>
              <a:gd name="T66" fmla="*/ 2147483647 w 919"/>
              <a:gd name="T67" fmla="*/ 2147483647 h 1863"/>
              <a:gd name="T68" fmla="*/ 2147483647 w 919"/>
              <a:gd name="T69" fmla="*/ 2147483647 h 1863"/>
              <a:gd name="T70" fmla="*/ 2147483647 w 919"/>
              <a:gd name="T71" fmla="*/ 2147483647 h 1863"/>
              <a:gd name="T72" fmla="*/ 2147483647 w 919"/>
              <a:gd name="T73" fmla="*/ 2147483647 h 186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919"/>
              <a:gd name="T112" fmla="*/ 0 h 1863"/>
              <a:gd name="T113" fmla="*/ 919 w 919"/>
              <a:gd name="T114" fmla="*/ 1863 h 186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919" h="1863">
                <a:moveTo>
                  <a:pt x="6" y="0"/>
                </a:moveTo>
                <a:cubicBezTo>
                  <a:pt x="34" y="74"/>
                  <a:pt x="0" y="52"/>
                  <a:pt x="128" y="58"/>
                </a:cubicBezTo>
                <a:cubicBezTo>
                  <a:pt x="167" y="63"/>
                  <a:pt x="199" y="74"/>
                  <a:pt x="235" y="85"/>
                </a:cubicBezTo>
                <a:cubicBezTo>
                  <a:pt x="268" y="107"/>
                  <a:pt x="292" y="142"/>
                  <a:pt x="314" y="175"/>
                </a:cubicBezTo>
                <a:cubicBezTo>
                  <a:pt x="318" y="180"/>
                  <a:pt x="321" y="186"/>
                  <a:pt x="325" y="191"/>
                </a:cubicBezTo>
                <a:cubicBezTo>
                  <a:pt x="328" y="196"/>
                  <a:pt x="332" y="202"/>
                  <a:pt x="335" y="207"/>
                </a:cubicBezTo>
                <a:cubicBezTo>
                  <a:pt x="339" y="212"/>
                  <a:pt x="346" y="223"/>
                  <a:pt x="346" y="223"/>
                </a:cubicBezTo>
                <a:cubicBezTo>
                  <a:pt x="380" y="331"/>
                  <a:pt x="371" y="445"/>
                  <a:pt x="309" y="536"/>
                </a:cubicBezTo>
                <a:cubicBezTo>
                  <a:pt x="304" y="552"/>
                  <a:pt x="296" y="570"/>
                  <a:pt x="288" y="584"/>
                </a:cubicBezTo>
                <a:cubicBezTo>
                  <a:pt x="282" y="595"/>
                  <a:pt x="266" y="616"/>
                  <a:pt x="266" y="616"/>
                </a:cubicBezTo>
                <a:cubicBezTo>
                  <a:pt x="256" y="649"/>
                  <a:pt x="235" y="677"/>
                  <a:pt x="224" y="711"/>
                </a:cubicBezTo>
                <a:cubicBezTo>
                  <a:pt x="218" y="787"/>
                  <a:pt x="212" y="839"/>
                  <a:pt x="219" y="918"/>
                </a:cubicBezTo>
                <a:cubicBezTo>
                  <a:pt x="221" y="943"/>
                  <a:pt x="236" y="937"/>
                  <a:pt x="245" y="966"/>
                </a:cubicBezTo>
                <a:cubicBezTo>
                  <a:pt x="255" y="998"/>
                  <a:pt x="269" y="1035"/>
                  <a:pt x="288" y="1062"/>
                </a:cubicBezTo>
                <a:cubicBezTo>
                  <a:pt x="299" y="1097"/>
                  <a:pt x="310" y="1167"/>
                  <a:pt x="282" y="1194"/>
                </a:cubicBezTo>
                <a:cubicBezTo>
                  <a:pt x="259" y="1217"/>
                  <a:pt x="232" y="1221"/>
                  <a:pt x="203" y="1232"/>
                </a:cubicBezTo>
                <a:cubicBezTo>
                  <a:pt x="203" y="1232"/>
                  <a:pt x="182" y="1259"/>
                  <a:pt x="187" y="1264"/>
                </a:cubicBezTo>
                <a:cubicBezTo>
                  <a:pt x="193" y="1270"/>
                  <a:pt x="235" y="1277"/>
                  <a:pt x="245" y="1279"/>
                </a:cubicBezTo>
                <a:cubicBezTo>
                  <a:pt x="298" y="1277"/>
                  <a:pt x="352" y="1285"/>
                  <a:pt x="404" y="1274"/>
                </a:cubicBezTo>
                <a:cubicBezTo>
                  <a:pt x="417" y="1271"/>
                  <a:pt x="426" y="1242"/>
                  <a:pt x="426" y="1242"/>
                </a:cubicBezTo>
                <a:cubicBezTo>
                  <a:pt x="434" y="1174"/>
                  <a:pt x="435" y="1117"/>
                  <a:pt x="415" y="1051"/>
                </a:cubicBezTo>
                <a:cubicBezTo>
                  <a:pt x="442" y="1042"/>
                  <a:pt x="434" y="1057"/>
                  <a:pt x="458" y="1072"/>
                </a:cubicBezTo>
                <a:cubicBezTo>
                  <a:pt x="473" y="1096"/>
                  <a:pt x="474" y="1130"/>
                  <a:pt x="489" y="1152"/>
                </a:cubicBezTo>
                <a:cubicBezTo>
                  <a:pt x="500" y="1168"/>
                  <a:pt x="532" y="1189"/>
                  <a:pt x="532" y="1189"/>
                </a:cubicBezTo>
                <a:lnTo>
                  <a:pt x="558" y="1237"/>
                </a:lnTo>
                <a:cubicBezTo>
                  <a:pt x="558" y="1237"/>
                  <a:pt x="558" y="1237"/>
                  <a:pt x="558" y="1237"/>
                </a:cubicBezTo>
                <a:cubicBezTo>
                  <a:pt x="566" y="1259"/>
                  <a:pt x="570" y="1277"/>
                  <a:pt x="574" y="1301"/>
                </a:cubicBezTo>
                <a:cubicBezTo>
                  <a:pt x="578" y="1352"/>
                  <a:pt x="577" y="1380"/>
                  <a:pt x="590" y="1423"/>
                </a:cubicBezTo>
                <a:cubicBezTo>
                  <a:pt x="593" y="1434"/>
                  <a:pt x="596" y="1445"/>
                  <a:pt x="601" y="1455"/>
                </a:cubicBezTo>
                <a:cubicBezTo>
                  <a:pt x="607" y="1466"/>
                  <a:pt x="622" y="1486"/>
                  <a:pt x="622" y="1486"/>
                </a:cubicBezTo>
                <a:cubicBezTo>
                  <a:pt x="629" y="1508"/>
                  <a:pt x="641" y="1531"/>
                  <a:pt x="654" y="1550"/>
                </a:cubicBezTo>
                <a:cubicBezTo>
                  <a:pt x="661" y="1572"/>
                  <a:pt x="673" y="1595"/>
                  <a:pt x="686" y="1614"/>
                </a:cubicBezTo>
                <a:cubicBezTo>
                  <a:pt x="695" y="1642"/>
                  <a:pt x="688" y="1626"/>
                  <a:pt x="712" y="1662"/>
                </a:cubicBezTo>
                <a:cubicBezTo>
                  <a:pt x="716" y="1667"/>
                  <a:pt x="723" y="1678"/>
                  <a:pt x="723" y="1678"/>
                </a:cubicBezTo>
                <a:cubicBezTo>
                  <a:pt x="730" y="1702"/>
                  <a:pt x="746" y="1720"/>
                  <a:pt x="760" y="1741"/>
                </a:cubicBezTo>
                <a:cubicBezTo>
                  <a:pt x="791" y="1788"/>
                  <a:pt x="825" y="1845"/>
                  <a:pt x="882" y="1863"/>
                </a:cubicBezTo>
                <a:cubicBezTo>
                  <a:pt x="919" y="1851"/>
                  <a:pt x="909" y="1779"/>
                  <a:pt x="909" y="1752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Freeform 27"/>
          <p:cNvSpPr>
            <a:spLocks/>
          </p:cNvSpPr>
          <p:nvPr/>
        </p:nvSpPr>
        <p:spPr bwMode="auto">
          <a:xfrm>
            <a:off x="7050088" y="3521075"/>
            <a:ext cx="806450" cy="725488"/>
          </a:xfrm>
          <a:custGeom>
            <a:avLst/>
            <a:gdLst>
              <a:gd name="T0" fmla="*/ 2147483647 w 508"/>
              <a:gd name="T1" fmla="*/ 2147483647 h 457"/>
              <a:gd name="T2" fmla="*/ 2147483647 w 508"/>
              <a:gd name="T3" fmla="*/ 2147483647 h 457"/>
              <a:gd name="T4" fmla="*/ 2147483647 w 508"/>
              <a:gd name="T5" fmla="*/ 2147483647 h 457"/>
              <a:gd name="T6" fmla="*/ 2147483647 w 508"/>
              <a:gd name="T7" fmla="*/ 2147483647 h 457"/>
              <a:gd name="T8" fmla="*/ 2147483647 w 508"/>
              <a:gd name="T9" fmla="*/ 2147483647 h 457"/>
              <a:gd name="T10" fmla="*/ 2147483647 w 508"/>
              <a:gd name="T11" fmla="*/ 0 h 457"/>
              <a:gd name="T12" fmla="*/ 2147483647 w 508"/>
              <a:gd name="T13" fmla="*/ 2147483647 h 457"/>
              <a:gd name="T14" fmla="*/ 2147483647 w 508"/>
              <a:gd name="T15" fmla="*/ 2147483647 h 457"/>
              <a:gd name="T16" fmla="*/ 2147483647 w 508"/>
              <a:gd name="T17" fmla="*/ 2147483647 h 457"/>
              <a:gd name="T18" fmla="*/ 2147483647 w 508"/>
              <a:gd name="T19" fmla="*/ 2147483647 h 457"/>
              <a:gd name="T20" fmla="*/ 2147483647 w 508"/>
              <a:gd name="T21" fmla="*/ 2147483647 h 457"/>
              <a:gd name="T22" fmla="*/ 2147483647 w 508"/>
              <a:gd name="T23" fmla="*/ 2147483647 h 457"/>
              <a:gd name="T24" fmla="*/ 2147483647 w 508"/>
              <a:gd name="T25" fmla="*/ 2147483647 h 457"/>
              <a:gd name="T26" fmla="*/ 2147483647 w 508"/>
              <a:gd name="T27" fmla="*/ 2147483647 h 457"/>
              <a:gd name="T28" fmla="*/ 2147483647 w 508"/>
              <a:gd name="T29" fmla="*/ 2147483647 h 457"/>
              <a:gd name="T30" fmla="*/ 2147483647 w 508"/>
              <a:gd name="T31" fmla="*/ 2147483647 h 457"/>
              <a:gd name="T32" fmla="*/ 2147483647 w 508"/>
              <a:gd name="T33" fmla="*/ 2147483647 h 457"/>
              <a:gd name="T34" fmla="*/ 2147483647 w 508"/>
              <a:gd name="T35" fmla="*/ 2147483647 h 457"/>
              <a:gd name="T36" fmla="*/ 2147483647 w 508"/>
              <a:gd name="T37" fmla="*/ 2147483647 h 457"/>
              <a:gd name="T38" fmla="*/ 2147483647 w 508"/>
              <a:gd name="T39" fmla="*/ 2147483647 h 457"/>
              <a:gd name="T40" fmla="*/ 2147483647 w 508"/>
              <a:gd name="T41" fmla="*/ 2147483647 h 457"/>
              <a:gd name="T42" fmla="*/ 2147483647 w 508"/>
              <a:gd name="T43" fmla="*/ 2147483647 h 457"/>
              <a:gd name="T44" fmla="*/ 2147483647 w 508"/>
              <a:gd name="T45" fmla="*/ 2147483647 h 45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08"/>
              <a:gd name="T70" fmla="*/ 0 h 457"/>
              <a:gd name="T71" fmla="*/ 508 w 508"/>
              <a:gd name="T72" fmla="*/ 457 h 45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08" h="457">
                <a:moveTo>
                  <a:pt x="73" y="324"/>
                </a:moveTo>
                <a:cubicBezTo>
                  <a:pt x="62" y="317"/>
                  <a:pt x="52" y="310"/>
                  <a:pt x="41" y="303"/>
                </a:cubicBezTo>
                <a:cubicBezTo>
                  <a:pt x="30" y="296"/>
                  <a:pt x="19" y="271"/>
                  <a:pt x="19" y="271"/>
                </a:cubicBezTo>
                <a:cubicBezTo>
                  <a:pt x="4" y="222"/>
                  <a:pt x="0" y="165"/>
                  <a:pt x="46" y="133"/>
                </a:cubicBezTo>
                <a:cubicBezTo>
                  <a:pt x="67" y="101"/>
                  <a:pt x="88" y="69"/>
                  <a:pt x="110" y="37"/>
                </a:cubicBezTo>
                <a:cubicBezTo>
                  <a:pt x="124" y="16"/>
                  <a:pt x="167" y="7"/>
                  <a:pt x="189" y="0"/>
                </a:cubicBezTo>
                <a:cubicBezTo>
                  <a:pt x="242" y="4"/>
                  <a:pt x="250" y="0"/>
                  <a:pt x="290" y="11"/>
                </a:cubicBezTo>
                <a:cubicBezTo>
                  <a:pt x="301" y="14"/>
                  <a:pt x="322" y="21"/>
                  <a:pt x="322" y="21"/>
                </a:cubicBezTo>
                <a:cubicBezTo>
                  <a:pt x="333" y="28"/>
                  <a:pt x="343" y="36"/>
                  <a:pt x="354" y="43"/>
                </a:cubicBezTo>
                <a:cubicBezTo>
                  <a:pt x="359" y="46"/>
                  <a:pt x="370" y="53"/>
                  <a:pt x="370" y="53"/>
                </a:cubicBezTo>
                <a:cubicBezTo>
                  <a:pt x="388" y="80"/>
                  <a:pt x="417" y="94"/>
                  <a:pt x="444" y="112"/>
                </a:cubicBezTo>
                <a:cubicBezTo>
                  <a:pt x="455" y="119"/>
                  <a:pt x="476" y="133"/>
                  <a:pt x="476" y="133"/>
                </a:cubicBezTo>
                <a:cubicBezTo>
                  <a:pt x="486" y="183"/>
                  <a:pt x="497" y="232"/>
                  <a:pt x="508" y="282"/>
                </a:cubicBezTo>
                <a:cubicBezTo>
                  <a:pt x="506" y="301"/>
                  <a:pt x="507" y="321"/>
                  <a:pt x="503" y="340"/>
                </a:cubicBezTo>
                <a:cubicBezTo>
                  <a:pt x="499" y="357"/>
                  <a:pt x="486" y="357"/>
                  <a:pt x="476" y="367"/>
                </a:cubicBezTo>
                <a:cubicBezTo>
                  <a:pt x="457" y="386"/>
                  <a:pt x="446" y="409"/>
                  <a:pt x="423" y="425"/>
                </a:cubicBezTo>
                <a:cubicBezTo>
                  <a:pt x="414" y="453"/>
                  <a:pt x="394" y="448"/>
                  <a:pt x="370" y="457"/>
                </a:cubicBezTo>
                <a:cubicBezTo>
                  <a:pt x="352" y="455"/>
                  <a:pt x="334" y="454"/>
                  <a:pt x="317" y="451"/>
                </a:cubicBezTo>
                <a:cubicBezTo>
                  <a:pt x="306" y="449"/>
                  <a:pt x="296" y="444"/>
                  <a:pt x="285" y="441"/>
                </a:cubicBezTo>
                <a:cubicBezTo>
                  <a:pt x="280" y="439"/>
                  <a:pt x="269" y="436"/>
                  <a:pt x="269" y="436"/>
                </a:cubicBezTo>
                <a:cubicBezTo>
                  <a:pt x="250" y="423"/>
                  <a:pt x="227" y="411"/>
                  <a:pt x="205" y="404"/>
                </a:cubicBezTo>
                <a:cubicBezTo>
                  <a:pt x="186" y="391"/>
                  <a:pt x="164" y="379"/>
                  <a:pt x="142" y="372"/>
                </a:cubicBezTo>
                <a:cubicBezTo>
                  <a:pt x="104" y="346"/>
                  <a:pt x="103" y="362"/>
                  <a:pt x="73" y="324"/>
                </a:cubicBezTo>
                <a:close/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Freeform 28"/>
          <p:cNvSpPr>
            <a:spLocks/>
          </p:cNvSpPr>
          <p:nvPr/>
        </p:nvSpPr>
        <p:spPr bwMode="auto">
          <a:xfrm>
            <a:off x="5749925" y="1236663"/>
            <a:ext cx="1735138" cy="2284412"/>
          </a:xfrm>
          <a:custGeom>
            <a:avLst/>
            <a:gdLst>
              <a:gd name="T0" fmla="*/ 0 w 1093"/>
              <a:gd name="T1" fmla="*/ 0 h 1439"/>
              <a:gd name="T2" fmla="*/ 2147483647 w 1093"/>
              <a:gd name="T3" fmla="*/ 2147483647 h 1439"/>
              <a:gd name="T4" fmla="*/ 2147483647 w 1093"/>
              <a:gd name="T5" fmla="*/ 2147483647 h 1439"/>
              <a:gd name="T6" fmla="*/ 2147483647 w 1093"/>
              <a:gd name="T7" fmla="*/ 2147483647 h 1439"/>
              <a:gd name="T8" fmla="*/ 2147483647 w 1093"/>
              <a:gd name="T9" fmla="*/ 2147483647 h 1439"/>
              <a:gd name="T10" fmla="*/ 2147483647 w 1093"/>
              <a:gd name="T11" fmla="*/ 2147483647 h 1439"/>
              <a:gd name="T12" fmla="*/ 2147483647 w 1093"/>
              <a:gd name="T13" fmla="*/ 2147483647 h 1439"/>
              <a:gd name="T14" fmla="*/ 2147483647 w 1093"/>
              <a:gd name="T15" fmla="*/ 2147483647 h 1439"/>
              <a:gd name="T16" fmla="*/ 2147483647 w 1093"/>
              <a:gd name="T17" fmla="*/ 2147483647 h 1439"/>
              <a:gd name="T18" fmla="*/ 2147483647 w 1093"/>
              <a:gd name="T19" fmla="*/ 2147483647 h 1439"/>
              <a:gd name="T20" fmla="*/ 2147483647 w 1093"/>
              <a:gd name="T21" fmla="*/ 2147483647 h 1439"/>
              <a:gd name="T22" fmla="*/ 2147483647 w 1093"/>
              <a:gd name="T23" fmla="*/ 2147483647 h 1439"/>
              <a:gd name="T24" fmla="*/ 2147483647 w 1093"/>
              <a:gd name="T25" fmla="*/ 2147483647 h 1439"/>
              <a:gd name="T26" fmla="*/ 2147483647 w 1093"/>
              <a:gd name="T27" fmla="*/ 2147483647 h 1439"/>
              <a:gd name="T28" fmla="*/ 2147483647 w 1093"/>
              <a:gd name="T29" fmla="*/ 2147483647 h 1439"/>
              <a:gd name="T30" fmla="*/ 2147483647 w 1093"/>
              <a:gd name="T31" fmla="*/ 2147483647 h 1439"/>
              <a:gd name="T32" fmla="*/ 2147483647 w 1093"/>
              <a:gd name="T33" fmla="*/ 2147483647 h 1439"/>
              <a:gd name="T34" fmla="*/ 2147483647 w 1093"/>
              <a:gd name="T35" fmla="*/ 2147483647 h 1439"/>
              <a:gd name="T36" fmla="*/ 2147483647 w 1093"/>
              <a:gd name="T37" fmla="*/ 2147483647 h 1439"/>
              <a:gd name="T38" fmla="*/ 2147483647 w 1093"/>
              <a:gd name="T39" fmla="*/ 2147483647 h 1439"/>
              <a:gd name="T40" fmla="*/ 2147483647 w 1093"/>
              <a:gd name="T41" fmla="*/ 2147483647 h 1439"/>
              <a:gd name="T42" fmla="*/ 2147483647 w 1093"/>
              <a:gd name="T43" fmla="*/ 2147483647 h 1439"/>
              <a:gd name="T44" fmla="*/ 2147483647 w 1093"/>
              <a:gd name="T45" fmla="*/ 2147483647 h 1439"/>
              <a:gd name="T46" fmla="*/ 2147483647 w 1093"/>
              <a:gd name="T47" fmla="*/ 2147483647 h 1439"/>
              <a:gd name="T48" fmla="*/ 2147483647 w 1093"/>
              <a:gd name="T49" fmla="*/ 2147483647 h 1439"/>
              <a:gd name="T50" fmla="*/ 2147483647 w 1093"/>
              <a:gd name="T51" fmla="*/ 2147483647 h 1439"/>
              <a:gd name="T52" fmla="*/ 2147483647 w 1093"/>
              <a:gd name="T53" fmla="*/ 2147483647 h 1439"/>
              <a:gd name="T54" fmla="*/ 2147483647 w 1093"/>
              <a:gd name="T55" fmla="*/ 2147483647 h 143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93"/>
              <a:gd name="T85" fmla="*/ 0 h 1439"/>
              <a:gd name="T86" fmla="*/ 1093 w 1093"/>
              <a:gd name="T87" fmla="*/ 1439 h 143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93" h="1439">
                <a:moveTo>
                  <a:pt x="0" y="0"/>
                </a:moveTo>
                <a:cubicBezTo>
                  <a:pt x="60" y="17"/>
                  <a:pt x="123" y="18"/>
                  <a:pt x="185" y="22"/>
                </a:cubicBezTo>
                <a:cubicBezTo>
                  <a:pt x="216" y="29"/>
                  <a:pt x="242" y="39"/>
                  <a:pt x="270" y="53"/>
                </a:cubicBezTo>
                <a:cubicBezTo>
                  <a:pt x="285" y="61"/>
                  <a:pt x="318" y="69"/>
                  <a:pt x="318" y="69"/>
                </a:cubicBezTo>
                <a:cubicBezTo>
                  <a:pt x="329" y="76"/>
                  <a:pt x="339" y="84"/>
                  <a:pt x="350" y="91"/>
                </a:cubicBezTo>
                <a:cubicBezTo>
                  <a:pt x="365" y="102"/>
                  <a:pt x="372" y="122"/>
                  <a:pt x="387" y="133"/>
                </a:cubicBezTo>
                <a:cubicBezTo>
                  <a:pt x="395" y="159"/>
                  <a:pt x="409" y="189"/>
                  <a:pt x="424" y="213"/>
                </a:cubicBezTo>
                <a:cubicBezTo>
                  <a:pt x="432" y="256"/>
                  <a:pt x="438" y="298"/>
                  <a:pt x="451" y="340"/>
                </a:cubicBezTo>
                <a:cubicBezTo>
                  <a:pt x="454" y="351"/>
                  <a:pt x="450" y="369"/>
                  <a:pt x="461" y="372"/>
                </a:cubicBezTo>
                <a:cubicBezTo>
                  <a:pt x="484" y="379"/>
                  <a:pt x="472" y="376"/>
                  <a:pt x="499" y="383"/>
                </a:cubicBezTo>
                <a:cubicBezTo>
                  <a:pt x="535" y="377"/>
                  <a:pt x="548" y="371"/>
                  <a:pt x="584" y="377"/>
                </a:cubicBezTo>
                <a:cubicBezTo>
                  <a:pt x="604" y="385"/>
                  <a:pt x="608" y="398"/>
                  <a:pt x="626" y="409"/>
                </a:cubicBezTo>
                <a:cubicBezTo>
                  <a:pt x="654" y="449"/>
                  <a:pt x="671" y="487"/>
                  <a:pt x="716" y="515"/>
                </a:cubicBezTo>
                <a:cubicBezTo>
                  <a:pt x="732" y="539"/>
                  <a:pt x="744" y="559"/>
                  <a:pt x="764" y="579"/>
                </a:cubicBezTo>
                <a:cubicBezTo>
                  <a:pt x="776" y="617"/>
                  <a:pt x="759" y="574"/>
                  <a:pt x="785" y="606"/>
                </a:cubicBezTo>
                <a:cubicBezTo>
                  <a:pt x="802" y="626"/>
                  <a:pt x="808" y="661"/>
                  <a:pt x="817" y="685"/>
                </a:cubicBezTo>
                <a:cubicBezTo>
                  <a:pt x="827" y="711"/>
                  <a:pt x="821" y="696"/>
                  <a:pt x="833" y="733"/>
                </a:cubicBezTo>
                <a:cubicBezTo>
                  <a:pt x="835" y="738"/>
                  <a:pt x="838" y="749"/>
                  <a:pt x="838" y="749"/>
                </a:cubicBezTo>
                <a:cubicBezTo>
                  <a:pt x="845" y="801"/>
                  <a:pt x="829" y="920"/>
                  <a:pt x="870" y="945"/>
                </a:cubicBezTo>
                <a:cubicBezTo>
                  <a:pt x="884" y="965"/>
                  <a:pt x="908" y="980"/>
                  <a:pt x="929" y="993"/>
                </a:cubicBezTo>
                <a:cubicBezTo>
                  <a:pt x="932" y="998"/>
                  <a:pt x="935" y="1004"/>
                  <a:pt x="939" y="1009"/>
                </a:cubicBezTo>
                <a:cubicBezTo>
                  <a:pt x="943" y="1014"/>
                  <a:pt x="951" y="1015"/>
                  <a:pt x="955" y="1020"/>
                </a:cubicBezTo>
                <a:cubicBezTo>
                  <a:pt x="975" y="1045"/>
                  <a:pt x="943" y="1030"/>
                  <a:pt x="977" y="1041"/>
                </a:cubicBezTo>
                <a:cubicBezTo>
                  <a:pt x="980" y="1046"/>
                  <a:pt x="981" y="1055"/>
                  <a:pt x="987" y="1057"/>
                </a:cubicBezTo>
                <a:cubicBezTo>
                  <a:pt x="1004" y="1063"/>
                  <a:pt x="1034" y="1045"/>
                  <a:pt x="1040" y="1062"/>
                </a:cubicBezTo>
                <a:cubicBezTo>
                  <a:pt x="1058" y="1114"/>
                  <a:pt x="1043" y="1172"/>
                  <a:pt x="1046" y="1227"/>
                </a:cubicBezTo>
                <a:cubicBezTo>
                  <a:pt x="1047" y="1245"/>
                  <a:pt x="1072" y="1275"/>
                  <a:pt x="1072" y="1275"/>
                </a:cubicBezTo>
                <a:cubicBezTo>
                  <a:pt x="1091" y="1337"/>
                  <a:pt x="1093" y="1370"/>
                  <a:pt x="1093" y="1439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2" name="Freeform 29"/>
          <p:cNvSpPr>
            <a:spLocks/>
          </p:cNvSpPr>
          <p:nvPr/>
        </p:nvSpPr>
        <p:spPr bwMode="auto">
          <a:xfrm>
            <a:off x="7485063" y="2973388"/>
            <a:ext cx="523875" cy="481012"/>
          </a:xfrm>
          <a:custGeom>
            <a:avLst/>
            <a:gdLst>
              <a:gd name="T0" fmla="*/ 0 w 330"/>
              <a:gd name="T1" fmla="*/ 2147483647 h 303"/>
              <a:gd name="T2" fmla="*/ 2147483647 w 330"/>
              <a:gd name="T3" fmla="*/ 2147483647 h 303"/>
              <a:gd name="T4" fmla="*/ 2147483647 w 330"/>
              <a:gd name="T5" fmla="*/ 2147483647 h 303"/>
              <a:gd name="T6" fmla="*/ 2147483647 w 330"/>
              <a:gd name="T7" fmla="*/ 0 h 303"/>
              <a:gd name="T8" fmla="*/ 2147483647 w 330"/>
              <a:gd name="T9" fmla="*/ 2147483647 h 303"/>
              <a:gd name="T10" fmla="*/ 2147483647 w 330"/>
              <a:gd name="T11" fmla="*/ 2147483647 h 303"/>
              <a:gd name="T12" fmla="*/ 2147483647 w 330"/>
              <a:gd name="T13" fmla="*/ 2147483647 h 303"/>
              <a:gd name="T14" fmla="*/ 2147483647 w 330"/>
              <a:gd name="T15" fmla="*/ 2147483647 h 303"/>
              <a:gd name="T16" fmla="*/ 2147483647 w 330"/>
              <a:gd name="T17" fmla="*/ 2147483647 h 30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0"/>
              <a:gd name="T28" fmla="*/ 0 h 303"/>
              <a:gd name="T29" fmla="*/ 330 w 330"/>
              <a:gd name="T30" fmla="*/ 303 h 30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0" h="303">
                <a:moveTo>
                  <a:pt x="0" y="271"/>
                </a:moveTo>
                <a:cubicBezTo>
                  <a:pt x="31" y="264"/>
                  <a:pt x="63" y="267"/>
                  <a:pt x="91" y="250"/>
                </a:cubicBezTo>
                <a:cubicBezTo>
                  <a:pt x="101" y="234"/>
                  <a:pt x="106" y="220"/>
                  <a:pt x="112" y="202"/>
                </a:cubicBezTo>
                <a:cubicBezTo>
                  <a:pt x="106" y="131"/>
                  <a:pt x="77" y="26"/>
                  <a:pt x="160" y="0"/>
                </a:cubicBezTo>
                <a:cubicBezTo>
                  <a:pt x="182" y="15"/>
                  <a:pt x="182" y="34"/>
                  <a:pt x="191" y="58"/>
                </a:cubicBezTo>
                <a:cubicBezTo>
                  <a:pt x="212" y="113"/>
                  <a:pt x="219" y="176"/>
                  <a:pt x="245" y="228"/>
                </a:cubicBezTo>
                <a:cubicBezTo>
                  <a:pt x="257" y="251"/>
                  <a:pt x="260" y="248"/>
                  <a:pt x="287" y="266"/>
                </a:cubicBezTo>
                <a:cubicBezTo>
                  <a:pt x="292" y="270"/>
                  <a:pt x="293" y="277"/>
                  <a:pt x="298" y="281"/>
                </a:cubicBezTo>
                <a:cubicBezTo>
                  <a:pt x="308" y="289"/>
                  <a:pt x="330" y="303"/>
                  <a:pt x="330" y="303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3" name="Freeform 30"/>
          <p:cNvSpPr>
            <a:spLocks/>
          </p:cNvSpPr>
          <p:nvPr/>
        </p:nvSpPr>
        <p:spPr bwMode="auto">
          <a:xfrm>
            <a:off x="5521325" y="3189288"/>
            <a:ext cx="506413" cy="1192212"/>
          </a:xfrm>
          <a:custGeom>
            <a:avLst/>
            <a:gdLst>
              <a:gd name="T0" fmla="*/ 0 w 319"/>
              <a:gd name="T1" fmla="*/ 2147483647 h 751"/>
              <a:gd name="T2" fmla="*/ 2147483647 w 319"/>
              <a:gd name="T3" fmla="*/ 2147483647 h 751"/>
              <a:gd name="T4" fmla="*/ 2147483647 w 319"/>
              <a:gd name="T5" fmla="*/ 2147483647 h 751"/>
              <a:gd name="T6" fmla="*/ 2147483647 w 319"/>
              <a:gd name="T7" fmla="*/ 2147483647 h 751"/>
              <a:gd name="T8" fmla="*/ 2147483647 w 319"/>
              <a:gd name="T9" fmla="*/ 2147483647 h 751"/>
              <a:gd name="T10" fmla="*/ 2147483647 w 319"/>
              <a:gd name="T11" fmla="*/ 2147483647 h 751"/>
              <a:gd name="T12" fmla="*/ 2147483647 w 319"/>
              <a:gd name="T13" fmla="*/ 2147483647 h 751"/>
              <a:gd name="T14" fmla="*/ 2147483647 w 319"/>
              <a:gd name="T15" fmla="*/ 2147483647 h 751"/>
              <a:gd name="T16" fmla="*/ 2147483647 w 319"/>
              <a:gd name="T17" fmla="*/ 2147483647 h 751"/>
              <a:gd name="T18" fmla="*/ 2147483647 w 319"/>
              <a:gd name="T19" fmla="*/ 2147483647 h 751"/>
              <a:gd name="T20" fmla="*/ 2147483647 w 319"/>
              <a:gd name="T21" fmla="*/ 2147483647 h 751"/>
              <a:gd name="T22" fmla="*/ 2147483647 w 319"/>
              <a:gd name="T23" fmla="*/ 2147483647 h 75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19"/>
              <a:gd name="T37" fmla="*/ 0 h 751"/>
              <a:gd name="T38" fmla="*/ 319 w 319"/>
              <a:gd name="T39" fmla="*/ 751 h 75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19" h="751">
                <a:moveTo>
                  <a:pt x="0" y="751"/>
                </a:moveTo>
                <a:cubicBezTo>
                  <a:pt x="26" y="741"/>
                  <a:pt x="39" y="736"/>
                  <a:pt x="64" y="719"/>
                </a:cubicBezTo>
                <a:cubicBezTo>
                  <a:pt x="69" y="715"/>
                  <a:pt x="80" y="708"/>
                  <a:pt x="80" y="708"/>
                </a:cubicBezTo>
                <a:cubicBezTo>
                  <a:pt x="91" y="690"/>
                  <a:pt x="89" y="695"/>
                  <a:pt x="96" y="676"/>
                </a:cubicBezTo>
                <a:cubicBezTo>
                  <a:pt x="99" y="666"/>
                  <a:pt x="106" y="645"/>
                  <a:pt x="106" y="645"/>
                </a:cubicBezTo>
                <a:cubicBezTo>
                  <a:pt x="120" y="459"/>
                  <a:pt x="106" y="682"/>
                  <a:pt x="106" y="347"/>
                </a:cubicBezTo>
                <a:cubicBezTo>
                  <a:pt x="106" y="287"/>
                  <a:pt x="99" y="252"/>
                  <a:pt x="128" y="209"/>
                </a:cubicBezTo>
                <a:cubicBezTo>
                  <a:pt x="138" y="177"/>
                  <a:pt x="149" y="147"/>
                  <a:pt x="154" y="114"/>
                </a:cubicBezTo>
                <a:cubicBezTo>
                  <a:pt x="152" y="82"/>
                  <a:pt x="152" y="50"/>
                  <a:pt x="149" y="18"/>
                </a:cubicBezTo>
                <a:cubicBezTo>
                  <a:pt x="149" y="12"/>
                  <a:pt x="139" y="4"/>
                  <a:pt x="144" y="2"/>
                </a:cubicBezTo>
                <a:cubicBezTo>
                  <a:pt x="148" y="0"/>
                  <a:pt x="181" y="36"/>
                  <a:pt x="186" y="39"/>
                </a:cubicBezTo>
                <a:cubicBezTo>
                  <a:pt x="201" y="87"/>
                  <a:pt x="281" y="82"/>
                  <a:pt x="319" y="82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4" name="Freeform 31"/>
          <p:cNvSpPr>
            <a:spLocks/>
          </p:cNvSpPr>
          <p:nvPr/>
        </p:nvSpPr>
        <p:spPr bwMode="auto">
          <a:xfrm>
            <a:off x="7080250" y="2038350"/>
            <a:ext cx="903288" cy="354013"/>
          </a:xfrm>
          <a:custGeom>
            <a:avLst/>
            <a:gdLst>
              <a:gd name="T0" fmla="*/ 0 w 569"/>
              <a:gd name="T1" fmla="*/ 2147483647 h 223"/>
              <a:gd name="T2" fmla="*/ 2147483647 w 569"/>
              <a:gd name="T3" fmla="*/ 2147483647 h 223"/>
              <a:gd name="T4" fmla="*/ 2147483647 w 569"/>
              <a:gd name="T5" fmla="*/ 2147483647 h 223"/>
              <a:gd name="T6" fmla="*/ 2147483647 w 569"/>
              <a:gd name="T7" fmla="*/ 2147483647 h 223"/>
              <a:gd name="T8" fmla="*/ 2147483647 w 569"/>
              <a:gd name="T9" fmla="*/ 2147483647 h 223"/>
              <a:gd name="T10" fmla="*/ 2147483647 w 569"/>
              <a:gd name="T11" fmla="*/ 2147483647 h 223"/>
              <a:gd name="T12" fmla="*/ 2147483647 w 569"/>
              <a:gd name="T13" fmla="*/ 2147483647 h 223"/>
              <a:gd name="T14" fmla="*/ 2147483647 w 569"/>
              <a:gd name="T15" fmla="*/ 2147483647 h 223"/>
              <a:gd name="T16" fmla="*/ 2147483647 w 569"/>
              <a:gd name="T17" fmla="*/ 2147483647 h 223"/>
              <a:gd name="T18" fmla="*/ 2147483647 w 569"/>
              <a:gd name="T19" fmla="*/ 0 h 22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69"/>
              <a:gd name="T31" fmla="*/ 0 h 223"/>
              <a:gd name="T32" fmla="*/ 569 w 569"/>
              <a:gd name="T33" fmla="*/ 223 h 22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69" h="223">
                <a:moveTo>
                  <a:pt x="0" y="223"/>
                </a:moveTo>
                <a:cubicBezTo>
                  <a:pt x="55" y="221"/>
                  <a:pt x="110" y="221"/>
                  <a:pt x="165" y="217"/>
                </a:cubicBezTo>
                <a:cubicBezTo>
                  <a:pt x="197" y="214"/>
                  <a:pt x="259" y="181"/>
                  <a:pt x="292" y="170"/>
                </a:cubicBezTo>
                <a:cubicBezTo>
                  <a:pt x="321" y="161"/>
                  <a:pt x="346" y="151"/>
                  <a:pt x="372" y="138"/>
                </a:cubicBezTo>
                <a:cubicBezTo>
                  <a:pt x="387" y="130"/>
                  <a:pt x="420" y="122"/>
                  <a:pt x="420" y="122"/>
                </a:cubicBezTo>
                <a:cubicBezTo>
                  <a:pt x="425" y="117"/>
                  <a:pt x="430" y="110"/>
                  <a:pt x="436" y="106"/>
                </a:cubicBezTo>
                <a:cubicBezTo>
                  <a:pt x="441" y="103"/>
                  <a:pt x="448" y="105"/>
                  <a:pt x="452" y="101"/>
                </a:cubicBezTo>
                <a:cubicBezTo>
                  <a:pt x="457" y="97"/>
                  <a:pt x="457" y="89"/>
                  <a:pt x="462" y="85"/>
                </a:cubicBezTo>
                <a:cubicBezTo>
                  <a:pt x="483" y="66"/>
                  <a:pt x="514" y="46"/>
                  <a:pt x="542" y="37"/>
                </a:cubicBezTo>
                <a:cubicBezTo>
                  <a:pt x="564" y="3"/>
                  <a:pt x="553" y="13"/>
                  <a:pt x="569" y="0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Freeform 32"/>
          <p:cNvSpPr>
            <a:spLocks/>
          </p:cNvSpPr>
          <p:nvPr/>
        </p:nvSpPr>
        <p:spPr bwMode="auto">
          <a:xfrm>
            <a:off x="5580063" y="2476500"/>
            <a:ext cx="488950" cy="698500"/>
          </a:xfrm>
          <a:custGeom>
            <a:avLst/>
            <a:gdLst>
              <a:gd name="T0" fmla="*/ 2147483647 w 308"/>
              <a:gd name="T1" fmla="*/ 2147483647 h 440"/>
              <a:gd name="T2" fmla="*/ 2147483647 w 308"/>
              <a:gd name="T3" fmla="*/ 2147483647 h 440"/>
              <a:gd name="T4" fmla="*/ 2147483647 w 308"/>
              <a:gd name="T5" fmla="*/ 2147483647 h 440"/>
              <a:gd name="T6" fmla="*/ 2147483647 w 308"/>
              <a:gd name="T7" fmla="*/ 2147483647 h 440"/>
              <a:gd name="T8" fmla="*/ 2147483647 w 308"/>
              <a:gd name="T9" fmla="*/ 2147483647 h 440"/>
              <a:gd name="T10" fmla="*/ 2147483647 w 308"/>
              <a:gd name="T11" fmla="*/ 2147483647 h 440"/>
              <a:gd name="T12" fmla="*/ 2147483647 w 308"/>
              <a:gd name="T13" fmla="*/ 2147483647 h 440"/>
              <a:gd name="T14" fmla="*/ 0 w 308"/>
              <a:gd name="T15" fmla="*/ 2147483647 h 440"/>
              <a:gd name="T16" fmla="*/ 2147483647 w 308"/>
              <a:gd name="T17" fmla="*/ 2147483647 h 440"/>
              <a:gd name="T18" fmla="*/ 2147483647 w 308"/>
              <a:gd name="T19" fmla="*/ 2147483647 h 440"/>
              <a:gd name="T20" fmla="*/ 2147483647 w 308"/>
              <a:gd name="T21" fmla="*/ 2147483647 h 440"/>
              <a:gd name="T22" fmla="*/ 2147483647 w 308"/>
              <a:gd name="T23" fmla="*/ 2147483647 h 440"/>
              <a:gd name="T24" fmla="*/ 2147483647 w 308"/>
              <a:gd name="T25" fmla="*/ 2147483647 h 440"/>
              <a:gd name="T26" fmla="*/ 2147483647 w 308"/>
              <a:gd name="T27" fmla="*/ 0 h 44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08"/>
              <a:gd name="T43" fmla="*/ 0 h 440"/>
              <a:gd name="T44" fmla="*/ 308 w 308"/>
              <a:gd name="T45" fmla="*/ 440 h 44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08" h="440">
                <a:moveTo>
                  <a:pt x="107" y="440"/>
                </a:moveTo>
                <a:cubicBezTo>
                  <a:pt x="90" y="397"/>
                  <a:pt x="75" y="359"/>
                  <a:pt x="64" y="313"/>
                </a:cubicBezTo>
                <a:cubicBezTo>
                  <a:pt x="62" y="318"/>
                  <a:pt x="60" y="324"/>
                  <a:pt x="59" y="329"/>
                </a:cubicBezTo>
                <a:cubicBezTo>
                  <a:pt x="57" y="338"/>
                  <a:pt x="62" y="359"/>
                  <a:pt x="53" y="356"/>
                </a:cubicBezTo>
                <a:cubicBezTo>
                  <a:pt x="42" y="353"/>
                  <a:pt x="49" y="333"/>
                  <a:pt x="43" y="324"/>
                </a:cubicBezTo>
                <a:cubicBezTo>
                  <a:pt x="19" y="287"/>
                  <a:pt x="26" y="304"/>
                  <a:pt x="16" y="276"/>
                </a:cubicBezTo>
                <a:cubicBezTo>
                  <a:pt x="14" y="264"/>
                  <a:pt x="13" y="251"/>
                  <a:pt x="11" y="239"/>
                </a:cubicBezTo>
                <a:cubicBezTo>
                  <a:pt x="8" y="219"/>
                  <a:pt x="0" y="180"/>
                  <a:pt x="0" y="180"/>
                </a:cubicBezTo>
                <a:cubicBezTo>
                  <a:pt x="7" y="145"/>
                  <a:pt x="6" y="143"/>
                  <a:pt x="38" y="133"/>
                </a:cubicBezTo>
                <a:cubicBezTo>
                  <a:pt x="48" y="126"/>
                  <a:pt x="59" y="118"/>
                  <a:pt x="69" y="111"/>
                </a:cubicBezTo>
                <a:cubicBezTo>
                  <a:pt x="78" y="105"/>
                  <a:pt x="101" y="101"/>
                  <a:pt x="101" y="101"/>
                </a:cubicBezTo>
                <a:cubicBezTo>
                  <a:pt x="138" y="76"/>
                  <a:pt x="168" y="69"/>
                  <a:pt x="213" y="64"/>
                </a:cubicBezTo>
                <a:cubicBezTo>
                  <a:pt x="238" y="55"/>
                  <a:pt x="252" y="35"/>
                  <a:pt x="276" y="26"/>
                </a:cubicBezTo>
                <a:cubicBezTo>
                  <a:pt x="291" y="4"/>
                  <a:pt x="293" y="15"/>
                  <a:pt x="308" y="0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6" name="Freeform 33"/>
          <p:cNvSpPr>
            <a:spLocks/>
          </p:cNvSpPr>
          <p:nvPr/>
        </p:nvSpPr>
        <p:spPr bwMode="auto">
          <a:xfrm>
            <a:off x="6297613" y="1177925"/>
            <a:ext cx="1701800" cy="203200"/>
          </a:xfrm>
          <a:custGeom>
            <a:avLst/>
            <a:gdLst>
              <a:gd name="T0" fmla="*/ 0 w 1072"/>
              <a:gd name="T1" fmla="*/ 2147483647 h 128"/>
              <a:gd name="T2" fmla="*/ 2147483647 w 1072"/>
              <a:gd name="T3" fmla="*/ 2147483647 h 128"/>
              <a:gd name="T4" fmla="*/ 2147483647 w 1072"/>
              <a:gd name="T5" fmla="*/ 2147483647 h 128"/>
              <a:gd name="T6" fmla="*/ 2147483647 w 1072"/>
              <a:gd name="T7" fmla="*/ 2147483647 h 128"/>
              <a:gd name="T8" fmla="*/ 2147483647 w 1072"/>
              <a:gd name="T9" fmla="*/ 2147483647 h 128"/>
              <a:gd name="T10" fmla="*/ 2147483647 w 1072"/>
              <a:gd name="T11" fmla="*/ 0 h 1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72"/>
              <a:gd name="T19" fmla="*/ 0 h 128"/>
              <a:gd name="T20" fmla="*/ 1072 w 1072"/>
              <a:gd name="T21" fmla="*/ 128 h 1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72" h="128">
                <a:moveTo>
                  <a:pt x="0" y="128"/>
                </a:moveTo>
                <a:cubicBezTo>
                  <a:pt x="113" y="126"/>
                  <a:pt x="226" y="125"/>
                  <a:pt x="339" y="122"/>
                </a:cubicBezTo>
                <a:cubicBezTo>
                  <a:pt x="374" y="121"/>
                  <a:pt x="406" y="103"/>
                  <a:pt x="440" y="101"/>
                </a:cubicBezTo>
                <a:cubicBezTo>
                  <a:pt x="548" y="94"/>
                  <a:pt x="655" y="88"/>
                  <a:pt x="764" y="85"/>
                </a:cubicBezTo>
                <a:cubicBezTo>
                  <a:pt x="816" y="81"/>
                  <a:pt x="870" y="77"/>
                  <a:pt x="918" y="53"/>
                </a:cubicBezTo>
                <a:cubicBezTo>
                  <a:pt x="966" y="29"/>
                  <a:pt x="1016" y="0"/>
                  <a:pt x="1072" y="0"/>
                </a:cubicBezTo>
              </a:path>
            </a:pathLst>
          </a:custGeom>
          <a:noFill/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7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8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9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A</a:t>
            </a:r>
          </a:p>
        </p:txBody>
      </p:sp>
      <p:sp>
        <p:nvSpPr>
          <p:cNvPr id="36900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B</a:t>
            </a:r>
          </a:p>
        </p:txBody>
      </p:sp>
      <p:sp>
        <p:nvSpPr>
          <p:cNvPr id="36901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C</a:t>
            </a:r>
          </a:p>
        </p:txBody>
      </p:sp>
      <p:sp>
        <p:nvSpPr>
          <p:cNvPr id="36902" name="Text Box 4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S. Seitz</a:t>
            </a:r>
          </a:p>
        </p:txBody>
      </p:sp>
      <p:grpSp>
        <p:nvGrpSpPr>
          <p:cNvPr id="36903" name="Group 45"/>
          <p:cNvGrpSpPr>
            <a:grpSpLocks/>
          </p:cNvGrpSpPr>
          <p:nvPr/>
        </p:nvGrpSpPr>
        <p:grpSpPr bwMode="auto">
          <a:xfrm>
            <a:off x="6248400" y="1828800"/>
            <a:ext cx="1371600" cy="1295400"/>
            <a:chOff x="3936" y="1152"/>
            <a:chExt cx="864" cy="816"/>
          </a:xfrm>
        </p:grpSpPr>
        <p:grpSp>
          <p:nvGrpSpPr>
            <p:cNvPr id="36904" name="Group 46"/>
            <p:cNvGrpSpPr>
              <a:grpSpLocks/>
            </p:cNvGrpSpPr>
            <p:nvPr/>
          </p:nvGrpSpPr>
          <p:grpSpPr bwMode="auto">
            <a:xfrm>
              <a:off x="4044" y="1386"/>
              <a:ext cx="288" cy="336"/>
              <a:chOff x="2592" y="1488"/>
              <a:chExt cx="288" cy="336"/>
            </a:xfrm>
          </p:grpSpPr>
          <p:sp>
            <p:nvSpPr>
              <p:cNvPr id="36908" name="Rectangle 47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09" name="Rectangle 48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6910" name="AutoShape 49"/>
              <p:cNvCxnSpPr>
                <a:cxnSpLocks noChangeShapeType="1"/>
                <a:stCxn id="36908" idx="0"/>
                <a:endCxn id="36909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36905" name="Text Box 50"/>
            <p:cNvSpPr txBox="1">
              <a:spLocks noChangeArrowheads="1"/>
            </p:cNvSpPr>
            <p:nvPr/>
          </p:nvSpPr>
          <p:spPr bwMode="auto">
            <a:xfrm>
              <a:off x="4176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w</a:t>
              </a:r>
              <a:r>
                <a:rPr lang="en-US" b="0" baseline="-25000">
                  <a:solidFill>
                    <a:srgbClr val="FFFF00"/>
                  </a:solidFill>
                  <a:latin typeface="Comic Sans MS" pitchFamily="66" charset="0"/>
                </a:rPr>
                <a:t>ij</a:t>
              </a:r>
            </a:p>
          </p:txBody>
        </p:sp>
        <p:sp>
          <p:nvSpPr>
            <p:cNvPr id="36906" name="Text Box 51"/>
            <p:cNvSpPr txBox="1">
              <a:spLocks noChangeArrowheads="1"/>
            </p:cNvSpPr>
            <p:nvPr/>
          </p:nvSpPr>
          <p:spPr bwMode="auto">
            <a:xfrm>
              <a:off x="3936" y="168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i</a:t>
              </a:r>
              <a:endParaRPr lang="en-US" b="0" baseline="-2500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36907" name="Text Box 52"/>
            <p:cNvSpPr txBox="1">
              <a:spLocks noChangeArrowheads="1"/>
            </p:cNvSpPr>
            <p:nvPr/>
          </p:nvSpPr>
          <p:spPr bwMode="auto">
            <a:xfrm>
              <a:off x="4416" y="1152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>
                  <a:solidFill>
                    <a:srgbClr val="FFFF00"/>
                  </a:solidFill>
                  <a:latin typeface="Comic Sans MS" pitchFamily="66" charset="0"/>
                </a:rPr>
                <a:t>j</a:t>
              </a:r>
              <a:endParaRPr lang="en-US" b="0" baseline="-2500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5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951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Measuring affinity</a:t>
            </a:r>
          </a:p>
        </p:txBody>
      </p:sp>
      <p:sp>
        <p:nvSpPr>
          <p:cNvPr id="3076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Suppose we represent each pixel by a feature vector </a:t>
            </a:r>
            <a:r>
              <a:rPr lang="en-US" b="1" smtClean="0"/>
              <a:t>x</a:t>
            </a:r>
            <a:r>
              <a:rPr lang="en-US" smtClean="0"/>
              <a:t>, and define a distance function appropriate for this feature representation</a:t>
            </a:r>
          </a:p>
          <a:p>
            <a:pPr>
              <a:buFontTx/>
              <a:buChar char="•"/>
            </a:pPr>
            <a:r>
              <a:rPr lang="en-US" smtClean="0"/>
              <a:t>Then we can convert the distance between two feature vectors into an affinity with the help of a generalized Gaussian kernel:</a:t>
            </a:r>
          </a:p>
        </p:txBody>
      </p:sp>
      <p:graphicFrame>
        <p:nvGraphicFramePr>
          <p:cNvPr id="3074" name="Object 9"/>
          <p:cNvGraphicFramePr>
            <a:graphicFrameLocks noChangeAspect="1"/>
          </p:cNvGraphicFramePr>
          <p:nvPr/>
        </p:nvGraphicFramePr>
        <p:xfrm>
          <a:off x="2278063" y="4452938"/>
          <a:ext cx="413226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4" imgW="1549080" imgH="431640" progId="Equation.3">
                  <p:embed/>
                </p:oleObj>
              </mc:Choice>
              <mc:Fallback>
                <p:oleObj name="Equation" r:id="rId4" imgW="1549080" imgH="4316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63" y="4452938"/>
                        <a:ext cx="4132262" cy="1152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Scale affects affinity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Small </a:t>
            </a:r>
            <a:r>
              <a:rPr lang="el-GR" smtClean="0">
                <a:cs typeface="Arial" charset="0"/>
              </a:rPr>
              <a:t>σ</a:t>
            </a:r>
            <a:r>
              <a:rPr lang="en-US" smtClean="0">
                <a:cs typeface="Arial" charset="0"/>
              </a:rPr>
              <a:t>: group only nearby points</a:t>
            </a:r>
          </a:p>
          <a:p>
            <a:pPr>
              <a:buFontTx/>
              <a:buChar char="•"/>
            </a:pPr>
            <a:r>
              <a:rPr lang="en-US" smtClean="0">
                <a:cs typeface="Arial" charset="0"/>
              </a:rPr>
              <a:t>Large </a:t>
            </a:r>
            <a:r>
              <a:rPr lang="el-GR" smtClean="0">
                <a:cs typeface="Arial" charset="0"/>
              </a:rPr>
              <a:t>σ</a:t>
            </a:r>
            <a:r>
              <a:rPr lang="en-US" smtClean="0">
                <a:cs typeface="Arial" charset="0"/>
              </a:rPr>
              <a:t>: group far-away points</a:t>
            </a:r>
            <a:endParaRPr lang="el-GR" smtClean="0"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308225"/>
            <a:ext cx="556260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09800"/>
            <a:ext cx="32766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 cut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3276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Set of edges whose removal makes a graph disconnected</a:t>
            </a:r>
          </a:p>
          <a:p>
            <a:pPr>
              <a:buFontTx/>
              <a:buChar char="•"/>
            </a:pPr>
            <a:r>
              <a:rPr lang="en-US" smtClean="0"/>
              <a:t>Cost of a cut: sum of weights of cut edges</a:t>
            </a:r>
          </a:p>
          <a:p>
            <a:pPr>
              <a:buFontTx/>
              <a:buChar char="•"/>
            </a:pPr>
            <a:r>
              <a:rPr lang="en-US" smtClean="0"/>
              <a:t>A graph cut gives us a segmentation</a:t>
            </a:r>
          </a:p>
          <a:p>
            <a:pPr lvl="1"/>
            <a:r>
              <a:rPr lang="en-US" smtClean="0"/>
              <a:t>What is a “good” graph cut and how do we find one?</a:t>
            </a: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8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9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8930" name="AutoShape 18"/>
          <p:cNvCxnSpPr>
            <a:cxnSpLocks noChangeShapeType="1"/>
            <a:stCxn id="38916" idx="5"/>
            <a:endCxn id="38926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1" name="AutoShape 19"/>
          <p:cNvCxnSpPr>
            <a:cxnSpLocks noChangeShapeType="1"/>
            <a:stCxn id="38918" idx="6"/>
            <a:endCxn id="38926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2" name="AutoShape 20"/>
          <p:cNvCxnSpPr>
            <a:cxnSpLocks noChangeShapeType="1"/>
            <a:stCxn id="38918" idx="5"/>
            <a:endCxn id="38923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3" name="AutoShape 21"/>
          <p:cNvCxnSpPr>
            <a:cxnSpLocks noChangeShapeType="1"/>
            <a:stCxn id="38916" idx="3"/>
            <a:endCxn id="38918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4" name="AutoShape 22"/>
          <p:cNvCxnSpPr>
            <a:cxnSpLocks noChangeShapeType="1"/>
            <a:stCxn id="38926" idx="4"/>
            <a:endCxn id="38923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5" name="AutoShape 23"/>
          <p:cNvCxnSpPr>
            <a:cxnSpLocks noChangeShapeType="1"/>
            <a:stCxn id="38926" idx="7"/>
            <a:endCxn id="38917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6" name="AutoShape 24"/>
          <p:cNvCxnSpPr>
            <a:cxnSpLocks noChangeShapeType="1"/>
            <a:stCxn id="38926" idx="5"/>
            <a:endCxn id="38919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7" name="AutoShape 25"/>
          <p:cNvCxnSpPr>
            <a:cxnSpLocks noChangeShapeType="1"/>
            <a:stCxn id="38923" idx="6"/>
            <a:endCxn id="38919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8" name="AutoShape 26"/>
          <p:cNvCxnSpPr>
            <a:cxnSpLocks noChangeShapeType="1"/>
            <a:stCxn id="38916" idx="7"/>
            <a:endCxn id="38924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39" name="AutoShape 27"/>
          <p:cNvCxnSpPr>
            <a:cxnSpLocks noChangeShapeType="1"/>
            <a:stCxn id="38924" idx="5"/>
            <a:endCxn id="38917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0" name="AutoShape 28"/>
          <p:cNvCxnSpPr>
            <a:cxnSpLocks noChangeShapeType="1"/>
            <a:stCxn id="38919" idx="7"/>
            <a:endCxn id="38920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1" name="AutoShape 29"/>
          <p:cNvCxnSpPr>
            <a:cxnSpLocks noChangeShapeType="1"/>
            <a:stCxn id="38924" idx="6"/>
            <a:endCxn id="38920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2" name="AutoShape 30"/>
          <p:cNvCxnSpPr>
            <a:cxnSpLocks noChangeShapeType="1"/>
            <a:stCxn id="38926" idx="6"/>
            <a:endCxn id="38920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3" name="AutoShape 31"/>
          <p:cNvCxnSpPr>
            <a:cxnSpLocks noChangeShapeType="1"/>
            <a:stCxn id="38921" idx="4"/>
            <a:endCxn id="38928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4" name="AutoShape 32"/>
          <p:cNvCxnSpPr>
            <a:cxnSpLocks noChangeShapeType="1"/>
            <a:stCxn id="38921" idx="7"/>
            <a:endCxn id="38927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5" name="AutoShape 33"/>
          <p:cNvCxnSpPr>
            <a:cxnSpLocks noChangeShapeType="1"/>
            <a:stCxn id="38927" idx="4"/>
            <a:endCxn id="38922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6" name="AutoShape 34"/>
          <p:cNvCxnSpPr>
            <a:cxnSpLocks noChangeShapeType="1"/>
            <a:stCxn id="38928" idx="6"/>
            <a:endCxn id="38922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7" name="AutoShape 35"/>
          <p:cNvCxnSpPr>
            <a:cxnSpLocks noChangeShapeType="1"/>
            <a:stCxn id="38927" idx="5"/>
            <a:endCxn id="38925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8" name="AutoShape 36"/>
          <p:cNvCxnSpPr>
            <a:cxnSpLocks noChangeShapeType="1"/>
            <a:stCxn id="38921" idx="5"/>
            <a:endCxn id="38922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49" name="AutoShape 37"/>
          <p:cNvCxnSpPr>
            <a:cxnSpLocks noChangeShapeType="1"/>
            <a:stCxn id="38925" idx="3"/>
            <a:endCxn id="38928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50" name="AutoShape 38"/>
          <p:cNvCxnSpPr>
            <a:cxnSpLocks noChangeShapeType="1"/>
            <a:stCxn id="38925" idx="4"/>
            <a:endCxn id="38929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51" name="AutoShape 39"/>
          <p:cNvCxnSpPr>
            <a:cxnSpLocks noChangeShapeType="1"/>
            <a:stCxn id="38928" idx="5"/>
            <a:endCxn id="38929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952" name="AutoShape 40"/>
          <p:cNvCxnSpPr>
            <a:cxnSpLocks noChangeShapeType="1"/>
            <a:stCxn id="38920" idx="6"/>
            <a:endCxn id="38921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38953" name="AutoShape 41"/>
          <p:cNvCxnSpPr>
            <a:cxnSpLocks noChangeShapeType="1"/>
            <a:stCxn id="38919" idx="5"/>
            <a:endCxn id="38929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38954" name="AutoShape 42"/>
          <p:cNvCxnSpPr>
            <a:cxnSpLocks noChangeShapeType="1"/>
            <a:stCxn id="38924" idx="7"/>
            <a:endCxn id="38921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38955" name="AutoShape 43"/>
          <p:cNvCxnSpPr>
            <a:cxnSpLocks noChangeShapeType="1"/>
            <a:stCxn id="38920" idx="5"/>
            <a:endCxn id="38928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38956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38957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B</a:t>
            </a:r>
          </a:p>
        </p:txBody>
      </p:sp>
      <p:sp>
        <p:nvSpPr>
          <p:cNvPr id="38958" name="Text Box 48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/>
              <a:t>Source: S. Seitz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Minimum cut</a:t>
            </a:r>
          </a:p>
        </p:txBody>
      </p:sp>
      <p:sp>
        <p:nvSpPr>
          <p:cNvPr id="151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We can do segmentation by finding the </a:t>
            </a:r>
            <a:r>
              <a:rPr lang="en-US" i="1" smtClean="0"/>
              <a:t>minimum cut</a:t>
            </a:r>
            <a:r>
              <a:rPr lang="en-US" smtClean="0"/>
              <a:t> in a graph</a:t>
            </a:r>
          </a:p>
          <a:p>
            <a:pPr marL="1027113" lvl="1" indent="-455613"/>
            <a:r>
              <a:rPr lang="en-US" smtClean="0"/>
              <a:t>Efficient algorithms exist for doing this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429000"/>
            <a:ext cx="32829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124200"/>
            <a:ext cx="23495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49550" y="2438400"/>
            <a:ext cx="3398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Minimum cut example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4499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goals of segmentation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Separate image into coherent “objects”</a:t>
            </a:r>
          </a:p>
          <a:p>
            <a:pPr lvl="1"/>
            <a:r>
              <a:rPr lang="en-US" smtClean="0"/>
              <a:t>“Bottom-up” or “top-down” process?</a:t>
            </a:r>
          </a:p>
          <a:p>
            <a:pPr lvl="1"/>
            <a:r>
              <a:rPr lang="en-US" smtClean="0"/>
              <a:t>Supervised or unsupervised?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85800" y="59436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b="0" dirty="0"/>
              <a:t>Berkeley segmentation database:</a:t>
            </a:r>
            <a:br>
              <a:rPr lang="en-US" b="0" dirty="0"/>
            </a:br>
            <a:r>
              <a:rPr lang="en-US" sz="1600" b="0" dirty="0">
                <a:hlinkClick r:id="rId3"/>
              </a:rPr>
              <a:t>http://www.eecs.berkeley.edu/Research/Projects/CS/vision/grouping/segbench/</a:t>
            </a:r>
            <a:endParaRPr lang="en-US" sz="1600" b="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286000"/>
            <a:ext cx="243840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2038" y="2286000"/>
            <a:ext cx="2443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2638" y="4267200"/>
            <a:ext cx="2443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2038" y="4267200"/>
            <a:ext cx="2443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927350" y="390048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image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921250" y="3897313"/>
            <a:ext cx="231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human segmentation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Minimum cut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We can do segmentation by finding the </a:t>
            </a:r>
            <a:r>
              <a:rPr lang="en-US" i="1" smtClean="0"/>
              <a:t>minimum cut</a:t>
            </a:r>
            <a:r>
              <a:rPr lang="en-US" smtClean="0"/>
              <a:t> in a graph</a:t>
            </a:r>
          </a:p>
          <a:p>
            <a:pPr marL="1027113" lvl="1" indent="-455613"/>
            <a:r>
              <a:rPr lang="en-US" smtClean="0"/>
              <a:t>Efficient algorithms exist for doing this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124200"/>
            <a:ext cx="23495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460750"/>
            <a:ext cx="32766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2743200" y="2438400"/>
            <a:ext cx="3398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Minimum cut example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Normalized cut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Drawback: minimum cut tends to cut off very small, isolated components</a:t>
            </a: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1274763" y="2174875"/>
            <a:ext cx="7516812" cy="2473325"/>
            <a:chOff x="803" y="1937"/>
            <a:chExt cx="4735" cy="1822"/>
          </a:xfrm>
        </p:grpSpPr>
        <p:sp>
          <p:nvSpPr>
            <p:cNvPr id="41990" name="Oval 5"/>
            <p:cNvSpPr>
              <a:spLocks noChangeArrowheads="1"/>
            </p:cNvSpPr>
            <p:nvPr/>
          </p:nvSpPr>
          <p:spPr bwMode="auto">
            <a:xfrm>
              <a:off x="1197" y="2222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Oval 6"/>
            <p:cNvSpPr>
              <a:spLocks noChangeArrowheads="1"/>
            </p:cNvSpPr>
            <p:nvPr/>
          </p:nvSpPr>
          <p:spPr bwMode="auto">
            <a:xfrm>
              <a:off x="1182" y="2528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Oval 7"/>
            <p:cNvSpPr>
              <a:spLocks noChangeArrowheads="1"/>
            </p:cNvSpPr>
            <p:nvPr/>
          </p:nvSpPr>
          <p:spPr bwMode="auto">
            <a:xfrm>
              <a:off x="1164" y="2878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3" name="Oval 8"/>
            <p:cNvSpPr>
              <a:spLocks noChangeArrowheads="1"/>
            </p:cNvSpPr>
            <p:nvPr/>
          </p:nvSpPr>
          <p:spPr bwMode="auto">
            <a:xfrm>
              <a:off x="1485" y="2540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Oval 9"/>
            <p:cNvSpPr>
              <a:spLocks noChangeArrowheads="1"/>
            </p:cNvSpPr>
            <p:nvPr/>
          </p:nvSpPr>
          <p:spPr bwMode="auto">
            <a:xfrm>
              <a:off x="1469" y="2883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5" name="Oval 10"/>
            <p:cNvSpPr>
              <a:spLocks noChangeArrowheads="1"/>
            </p:cNvSpPr>
            <p:nvPr/>
          </p:nvSpPr>
          <p:spPr bwMode="auto">
            <a:xfrm>
              <a:off x="1768" y="2238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Oval 11"/>
            <p:cNvSpPr>
              <a:spLocks noChangeArrowheads="1"/>
            </p:cNvSpPr>
            <p:nvPr/>
          </p:nvSpPr>
          <p:spPr bwMode="auto">
            <a:xfrm>
              <a:off x="1496" y="2237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Oval 12"/>
            <p:cNvSpPr>
              <a:spLocks noChangeArrowheads="1"/>
            </p:cNvSpPr>
            <p:nvPr/>
          </p:nvSpPr>
          <p:spPr bwMode="auto">
            <a:xfrm>
              <a:off x="2238" y="2685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8" name="Oval 13"/>
            <p:cNvSpPr>
              <a:spLocks noChangeArrowheads="1"/>
            </p:cNvSpPr>
            <p:nvPr/>
          </p:nvSpPr>
          <p:spPr bwMode="auto">
            <a:xfrm>
              <a:off x="1766" y="2550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Oval 14"/>
            <p:cNvSpPr>
              <a:spLocks noChangeArrowheads="1"/>
            </p:cNvSpPr>
            <p:nvPr/>
          </p:nvSpPr>
          <p:spPr bwMode="auto">
            <a:xfrm>
              <a:off x="2334" y="3155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5"/>
            <p:cNvSpPr>
              <a:spLocks noChangeArrowheads="1"/>
            </p:cNvSpPr>
            <p:nvPr/>
          </p:nvSpPr>
          <p:spPr bwMode="auto">
            <a:xfrm>
              <a:off x="1765" y="2885"/>
              <a:ext cx="164" cy="19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Oval 16"/>
            <p:cNvSpPr>
              <a:spLocks noChangeArrowheads="1"/>
            </p:cNvSpPr>
            <p:nvPr/>
          </p:nvSpPr>
          <p:spPr bwMode="auto">
            <a:xfrm>
              <a:off x="2848" y="2180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Oval 17"/>
            <p:cNvSpPr>
              <a:spLocks noChangeArrowheads="1"/>
            </p:cNvSpPr>
            <p:nvPr/>
          </p:nvSpPr>
          <p:spPr bwMode="auto">
            <a:xfrm>
              <a:off x="2937" y="3130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3" name="Oval 18"/>
            <p:cNvSpPr>
              <a:spLocks noChangeArrowheads="1"/>
            </p:cNvSpPr>
            <p:nvPr/>
          </p:nvSpPr>
          <p:spPr bwMode="auto">
            <a:xfrm>
              <a:off x="3242" y="2552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Oval 19"/>
            <p:cNvSpPr>
              <a:spLocks noChangeArrowheads="1"/>
            </p:cNvSpPr>
            <p:nvPr/>
          </p:nvSpPr>
          <p:spPr bwMode="auto">
            <a:xfrm>
              <a:off x="2306" y="2184"/>
              <a:ext cx="164" cy="194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Line 20"/>
            <p:cNvSpPr>
              <a:spLocks noChangeShapeType="1"/>
            </p:cNvSpPr>
            <p:nvPr/>
          </p:nvSpPr>
          <p:spPr bwMode="auto">
            <a:xfrm flipH="1">
              <a:off x="2116" y="1937"/>
              <a:ext cx="1" cy="16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Freeform 21"/>
            <p:cNvSpPr>
              <a:spLocks/>
            </p:cNvSpPr>
            <p:nvPr/>
          </p:nvSpPr>
          <p:spPr bwMode="auto">
            <a:xfrm>
              <a:off x="2893" y="2005"/>
              <a:ext cx="1132" cy="1025"/>
            </a:xfrm>
            <a:custGeom>
              <a:avLst/>
              <a:gdLst>
                <a:gd name="T0" fmla="*/ 720 w 1132"/>
                <a:gd name="T1" fmla="*/ 0 h 1025"/>
                <a:gd name="T2" fmla="*/ 69 w 1132"/>
                <a:gd name="T3" fmla="*/ 606 h 1025"/>
                <a:gd name="T4" fmla="*/ 1132 w 1132"/>
                <a:gd name="T5" fmla="*/ 1025 h 1025"/>
                <a:gd name="T6" fmla="*/ 0 60000 65536"/>
                <a:gd name="T7" fmla="*/ 0 60000 65536"/>
                <a:gd name="T8" fmla="*/ 0 60000 65536"/>
                <a:gd name="T9" fmla="*/ 0 w 1132"/>
                <a:gd name="T10" fmla="*/ 0 h 1025"/>
                <a:gd name="T11" fmla="*/ 1132 w 1132"/>
                <a:gd name="T12" fmla="*/ 1025 h 10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2" h="1025">
                  <a:moveTo>
                    <a:pt x="720" y="0"/>
                  </a:moveTo>
                  <a:cubicBezTo>
                    <a:pt x="360" y="217"/>
                    <a:pt x="0" y="435"/>
                    <a:pt x="69" y="606"/>
                  </a:cubicBezTo>
                  <a:cubicBezTo>
                    <a:pt x="138" y="777"/>
                    <a:pt x="635" y="901"/>
                    <a:pt x="1132" y="1025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7" name="Freeform 22"/>
            <p:cNvSpPr>
              <a:spLocks/>
            </p:cNvSpPr>
            <p:nvPr/>
          </p:nvSpPr>
          <p:spPr bwMode="auto">
            <a:xfrm>
              <a:off x="2659" y="2834"/>
              <a:ext cx="1380" cy="816"/>
            </a:xfrm>
            <a:custGeom>
              <a:avLst/>
              <a:gdLst>
                <a:gd name="T0" fmla="*/ 1380 w 1380"/>
                <a:gd name="T1" fmla="*/ 585 h 816"/>
                <a:gd name="T2" fmla="*/ 199 w 1380"/>
                <a:gd name="T3" fmla="*/ 39 h 816"/>
                <a:gd name="T4" fmla="*/ 184 w 1380"/>
                <a:gd name="T5" fmla="*/ 816 h 816"/>
                <a:gd name="T6" fmla="*/ 0 60000 65536"/>
                <a:gd name="T7" fmla="*/ 0 60000 65536"/>
                <a:gd name="T8" fmla="*/ 0 60000 65536"/>
                <a:gd name="T9" fmla="*/ 0 w 1380"/>
                <a:gd name="T10" fmla="*/ 0 h 816"/>
                <a:gd name="T11" fmla="*/ 1380 w 1380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0" h="816">
                  <a:moveTo>
                    <a:pt x="1380" y="585"/>
                  </a:moveTo>
                  <a:cubicBezTo>
                    <a:pt x="889" y="292"/>
                    <a:pt x="398" y="0"/>
                    <a:pt x="199" y="39"/>
                  </a:cubicBezTo>
                  <a:cubicBezTo>
                    <a:pt x="0" y="78"/>
                    <a:pt x="92" y="447"/>
                    <a:pt x="184" y="816"/>
                  </a:cubicBezTo>
                </a:path>
              </a:pathLst>
            </a:cu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23"/>
            <p:cNvSpPr>
              <a:spLocks noChangeShapeType="1"/>
            </p:cNvSpPr>
            <p:nvPr/>
          </p:nvSpPr>
          <p:spPr bwMode="auto">
            <a:xfrm flipV="1">
              <a:off x="1242" y="3157"/>
              <a:ext cx="830" cy="3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Text Box 24"/>
            <p:cNvSpPr txBox="1">
              <a:spLocks noChangeArrowheads="1"/>
            </p:cNvSpPr>
            <p:nvPr/>
          </p:nvSpPr>
          <p:spPr bwMode="auto">
            <a:xfrm>
              <a:off x="803" y="3422"/>
              <a:ext cx="824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latin typeface="Times New Roman" pitchFamily="18" charset="0"/>
                </a:rPr>
                <a:t>Ideal Cut</a:t>
              </a:r>
            </a:p>
          </p:txBody>
        </p:sp>
        <p:sp>
          <p:nvSpPr>
            <p:cNvPr id="42010" name="Line 25"/>
            <p:cNvSpPr>
              <a:spLocks noChangeShapeType="1"/>
            </p:cNvSpPr>
            <p:nvPr/>
          </p:nvSpPr>
          <p:spPr bwMode="auto">
            <a:xfrm flipH="1" flipV="1">
              <a:off x="3523" y="2147"/>
              <a:ext cx="868" cy="4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H="1">
              <a:off x="3957" y="2603"/>
              <a:ext cx="442" cy="74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Text Box 27"/>
            <p:cNvSpPr txBox="1">
              <a:spLocks noChangeArrowheads="1"/>
            </p:cNvSpPr>
            <p:nvPr/>
          </p:nvSpPr>
          <p:spPr bwMode="auto">
            <a:xfrm>
              <a:off x="4415" y="2404"/>
              <a:ext cx="1123" cy="1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latin typeface="Times New Roman" pitchFamily="18" charset="0"/>
                </a:rPr>
                <a:t>Cuts with </a:t>
              </a:r>
            </a:p>
            <a:p>
              <a:r>
                <a:rPr lang="en-US" b="0">
                  <a:latin typeface="Times New Roman" pitchFamily="18" charset="0"/>
                </a:rPr>
                <a:t>lesser weight</a:t>
              </a:r>
            </a:p>
            <a:p>
              <a:r>
                <a:rPr lang="en-US" b="0">
                  <a:latin typeface="Times New Roman" pitchFamily="18" charset="0"/>
                </a:rPr>
                <a:t>than the </a:t>
              </a:r>
            </a:p>
            <a:p>
              <a:r>
                <a:rPr lang="en-US" b="0">
                  <a:latin typeface="Times New Roman" pitchFamily="18" charset="0"/>
                </a:rPr>
                <a:t>ideal cut</a:t>
              </a:r>
            </a:p>
          </p:txBody>
        </p:sp>
      </p:grpSp>
      <p:sp>
        <p:nvSpPr>
          <p:cNvPr id="41989" name="Rectangle 28"/>
          <p:cNvSpPr>
            <a:spLocks noChangeArrowheads="1"/>
          </p:cNvSpPr>
          <p:nvPr/>
        </p:nvSpPr>
        <p:spPr bwMode="auto">
          <a:xfrm>
            <a:off x="4922838" y="6613525"/>
            <a:ext cx="4221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000" b="0"/>
              <a:t>* Slide from Khurram Hassan-Shafique </a:t>
            </a:r>
            <a:r>
              <a:rPr lang="en-US" sz="1000" b="0">
                <a:solidFill>
                  <a:schemeClr val="tx2"/>
                </a:solidFill>
              </a:rPr>
              <a:t>CAP5415 Computer Vision 2003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Normalized cut</a:t>
            </a:r>
          </a:p>
        </p:txBody>
      </p:sp>
      <p:sp>
        <p:nvSpPr>
          <p:cNvPr id="1435699" name="Rectangle 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US" dirty="0" smtClean="0"/>
              <a:t>Drawback: minimum cut tends to cut off very small, isolated components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This can be fixed by normalizing the cut by the weight of all the edges incident to the segment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The </a:t>
            </a:r>
            <a:r>
              <a:rPr lang="en-US" i="1" dirty="0" smtClean="0"/>
              <a:t>normalized cut</a:t>
            </a:r>
            <a:r>
              <a:rPr lang="en-US" dirty="0" smtClean="0"/>
              <a:t> cost is: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435693" name="Rectangle 45"/>
          <p:cNvSpPr>
            <a:spLocks noChangeArrowheads="1"/>
          </p:cNvSpPr>
          <p:nvPr/>
        </p:nvSpPr>
        <p:spPr bwMode="auto">
          <a:xfrm>
            <a:off x="685800" y="46482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b="0"/>
              <a:t>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r>
              <a:rPr lang="en-US" sz="2000" b="0" i="1"/>
              <a:t>w</a:t>
            </a:r>
            <a:r>
              <a:rPr lang="en-US" sz="2000" b="0"/>
              <a:t>(</a:t>
            </a:r>
            <a:r>
              <a:rPr lang="en-US" sz="2000" b="0" i="1"/>
              <a:t>A</a:t>
            </a:r>
            <a:r>
              <a:rPr lang="en-US" sz="2000" b="0"/>
              <a:t>, </a:t>
            </a:r>
            <a:r>
              <a:rPr lang="en-US" sz="2000" b="0" i="1"/>
              <a:t>B</a:t>
            </a:r>
            <a:r>
              <a:rPr lang="en-US" sz="2000" b="0"/>
              <a:t>) = sum of weights of all edges between </a:t>
            </a:r>
            <a:r>
              <a:rPr lang="en-US" sz="2000" b="0" i="1"/>
              <a:t>A</a:t>
            </a:r>
            <a:r>
              <a:rPr lang="en-US" sz="2000" b="0"/>
              <a:t> and </a:t>
            </a:r>
            <a:r>
              <a:rPr lang="en-US" sz="2000" b="0" i="1"/>
              <a:t>B</a:t>
            </a:r>
          </a:p>
        </p:txBody>
      </p:sp>
      <p:graphicFrame>
        <p:nvGraphicFramePr>
          <p:cNvPr id="1435696" name="Object 48"/>
          <p:cNvGraphicFramePr>
            <a:graphicFrameLocks noGrp="1" noChangeAspect="1"/>
          </p:cNvGraphicFramePr>
          <p:nvPr>
            <p:ph idx="4294967295"/>
          </p:nvPr>
        </p:nvGraphicFramePr>
        <p:xfrm>
          <a:off x="3265488" y="3886200"/>
          <a:ext cx="2535237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4" imgW="1168200" imgH="419040" progId="Equation.3">
                  <p:embed/>
                </p:oleObj>
              </mc:Choice>
              <mc:Fallback>
                <p:oleObj name="Equation" r:id="rId4" imgW="1168200" imgH="419040" progId="Equation.3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488" y="3886200"/>
                        <a:ext cx="2535237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50"/>
          <p:cNvSpPr txBox="1">
            <a:spLocks noChangeArrowheads="1"/>
          </p:cNvSpPr>
          <p:nvPr/>
        </p:nvSpPr>
        <p:spPr bwMode="auto">
          <a:xfrm>
            <a:off x="136525" y="6384925"/>
            <a:ext cx="9007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/>
              <a:t>J. Shi and J. Malik. </a:t>
            </a:r>
            <a:r>
              <a:rPr lang="en-US" sz="2000" b="0" dirty="0">
                <a:hlinkClick r:id="rId6"/>
              </a:rPr>
              <a:t>Normalized cuts and image segmentation.</a:t>
            </a:r>
            <a:r>
              <a:rPr lang="en-US" sz="2000" b="0" dirty="0"/>
              <a:t> PAMI 2000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699" grpId="0" build="p"/>
      <p:bldP spid="143569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Normalized cut</a:t>
            </a:r>
          </a:p>
        </p:txBody>
      </p:sp>
      <p:sp>
        <p:nvSpPr>
          <p:cNvPr id="5124" name="Rectangle 51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Let </a:t>
            </a:r>
            <a:r>
              <a:rPr lang="en-US" i="1" smtClean="0"/>
              <a:t>W</a:t>
            </a:r>
            <a:r>
              <a:rPr lang="en-US" smtClean="0"/>
              <a:t> be the adjacency matrix of the graph</a:t>
            </a:r>
          </a:p>
          <a:p>
            <a:pPr>
              <a:buFontTx/>
              <a:buChar char="•"/>
            </a:pPr>
            <a:r>
              <a:rPr lang="en-US" smtClean="0"/>
              <a:t>Let </a:t>
            </a:r>
            <a:r>
              <a:rPr lang="en-US" i="1" smtClean="0"/>
              <a:t>D</a:t>
            </a:r>
            <a:r>
              <a:rPr lang="en-US" smtClean="0"/>
              <a:t> be the diagonal matrix with diagonal entries </a:t>
            </a:r>
            <a:r>
              <a:rPr lang="en-US" i="1" smtClean="0"/>
              <a:t>D</a:t>
            </a:r>
            <a:r>
              <a:rPr lang="en-US" smtClean="0"/>
              <a:t>(</a:t>
            </a:r>
            <a:r>
              <a:rPr lang="en-US" i="1" smtClean="0"/>
              <a:t>i, i</a:t>
            </a:r>
            <a:r>
              <a:rPr lang="en-US" smtClean="0"/>
              <a:t>) = </a:t>
            </a:r>
            <a:r>
              <a:rPr lang="el-GR" smtClean="0"/>
              <a:t>Σ</a:t>
            </a:r>
            <a:r>
              <a:rPr lang="en-US" i="1" baseline="-14000" smtClean="0"/>
              <a:t>j </a:t>
            </a:r>
            <a:r>
              <a:rPr lang="en-US" i="1" smtClean="0"/>
              <a:t>W</a:t>
            </a:r>
            <a:r>
              <a:rPr lang="en-US" smtClean="0"/>
              <a:t>(</a:t>
            </a:r>
            <a:r>
              <a:rPr lang="en-US" i="1" smtClean="0"/>
              <a:t>i</a:t>
            </a:r>
            <a:r>
              <a:rPr lang="en-US" smtClean="0"/>
              <a:t>, </a:t>
            </a:r>
            <a:r>
              <a:rPr lang="en-US" i="1" smtClean="0"/>
              <a:t>j</a:t>
            </a:r>
            <a:r>
              <a:rPr lang="en-US" smtClean="0"/>
              <a:t>) </a:t>
            </a:r>
          </a:p>
          <a:p>
            <a:pPr>
              <a:buFontTx/>
              <a:buChar char="•"/>
            </a:pPr>
            <a:r>
              <a:rPr lang="en-US" smtClean="0"/>
              <a:t>Then the</a:t>
            </a:r>
            <a:r>
              <a:rPr lang="en-US" i="1" smtClean="0"/>
              <a:t> </a:t>
            </a:r>
            <a:r>
              <a:rPr lang="en-US" smtClean="0"/>
              <a:t>normalized cut cost can be written as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where </a:t>
            </a:r>
            <a:r>
              <a:rPr lang="en-US" i="1" smtClean="0"/>
              <a:t>y</a:t>
            </a:r>
            <a:r>
              <a:rPr lang="en-US" smtClean="0"/>
              <a:t> is an indicator vector whose value should be 1 in the </a:t>
            </a:r>
            <a:r>
              <a:rPr lang="en-US" i="1" smtClean="0"/>
              <a:t>i</a:t>
            </a:r>
            <a:r>
              <a:rPr lang="en-US" smtClean="0"/>
              <a:t>th position if the </a:t>
            </a:r>
            <a:r>
              <a:rPr lang="en-US" i="1" smtClean="0"/>
              <a:t>i</a:t>
            </a:r>
            <a:r>
              <a:rPr lang="en-US" smtClean="0"/>
              <a:t>th feature point belongs to A and a negative constant otherwise</a:t>
            </a:r>
          </a:p>
        </p:txBody>
      </p:sp>
      <p:sp>
        <p:nvSpPr>
          <p:cNvPr id="5125" name="Text Box 50"/>
          <p:cNvSpPr txBox="1">
            <a:spLocks noChangeArrowheads="1"/>
          </p:cNvSpPr>
          <p:nvPr/>
        </p:nvSpPr>
        <p:spPr bwMode="auto">
          <a:xfrm>
            <a:off x="136525" y="6384925"/>
            <a:ext cx="9007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/>
              <a:t>J. Shi and J. Malik. </a:t>
            </a:r>
            <a:r>
              <a:rPr lang="en-US" sz="2000" b="0">
                <a:hlinkClick r:id="rId4"/>
              </a:rPr>
              <a:t>Normalized cuts and image segmentation.</a:t>
            </a:r>
            <a:r>
              <a:rPr lang="en-US" sz="2000" b="0"/>
              <a:t> PAMI 2000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3200400" y="2819400"/>
          <a:ext cx="24050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Equation" r:id="rId5" imgW="825480" imgH="444240" progId="Equation.3">
                  <p:embed/>
                </p:oleObj>
              </mc:Choice>
              <mc:Fallback>
                <p:oleObj name="Equation" r:id="rId5" imgW="825480" imgH="4442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819400"/>
                        <a:ext cx="24050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Normalized cut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562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Finding the exact minimum of the normalized cut cost is NP-complete, but if we </a:t>
            </a:r>
            <a:r>
              <a:rPr lang="en-US" i="1" smtClean="0"/>
              <a:t>relax</a:t>
            </a:r>
            <a:r>
              <a:rPr lang="en-US" smtClean="0"/>
              <a:t> </a:t>
            </a:r>
            <a:r>
              <a:rPr lang="en-US" i="1" smtClean="0"/>
              <a:t>y</a:t>
            </a:r>
            <a:r>
              <a:rPr lang="en-US" smtClean="0"/>
              <a:t> to take on arbitrary values, then we can minimize the relaxed cost by solving the </a:t>
            </a:r>
            <a:r>
              <a:rPr lang="en-US" i="1" smtClean="0"/>
              <a:t>generalized eigenvalue problem </a:t>
            </a:r>
            <a:r>
              <a:rPr lang="en-US" smtClean="0"/>
              <a:t>(</a:t>
            </a:r>
            <a:r>
              <a:rPr lang="en-US" i="1" smtClean="0"/>
              <a:t>D</a:t>
            </a:r>
            <a:r>
              <a:rPr lang="en-US" smtClean="0"/>
              <a:t> − </a:t>
            </a:r>
            <a:r>
              <a:rPr lang="en-US" i="1" smtClean="0"/>
              <a:t>W</a:t>
            </a:r>
            <a:r>
              <a:rPr lang="en-US" smtClean="0"/>
              <a:t>)</a:t>
            </a:r>
            <a:r>
              <a:rPr lang="en-US" i="1" smtClean="0"/>
              <a:t>y</a:t>
            </a:r>
            <a:r>
              <a:rPr lang="en-US" smtClean="0"/>
              <a:t> =</a:t>
            </a:r>
            <a:r>
              <a:rPr lang="en-US" i="1" smtClean="0"/>
              <a:t> </a:t>
            </a:r>
            <a:r>
              <a:rPr lang="el-GR" i="1" smtClean="0"/>
              <a:t>λ</a:t>
            </a:r>
            <a:r>
              <a:rPr lang="en-US" i="1" smtClean="0"/>
              <a:t>Dy</a:t>
            </a:r>
            <a:r>
              <a:rPr lang="en-US" smtClean="0"/>
              <a:t> </a:t>
            </a:r>
          </a:p>
          <a:p>
            <a:pPr>
              <a:buFontTx/>
              <a:buChar char="•"/>
            </a:pPr>
            <a:r>
              <a:rPr lang="en-US" smtClean="0"/>
              <a:t>The solution </a:t>
            </a:r>
            <a:r>
              <a:rPr lang="en-US" i="1" smtClean="0"/>
              <a:t>y</a:t>
            </a:r>
            <a:r>
              <a:rPr lang="en-US" smtClean="0"/>
              <a:t> is given by the generalized eigenvector corresponding to the second smallest eigenvalue</a:t>
            </a:r>
          </a:p>
          <a:p>
            <a:pPr>
              <a:buFontTx/>
              <a:buChar char="•"/>
            </a:pPr>
            <a:r>
              <a:rPr lang="en-US" smtClean="0"/>
              <a:t>Intutitively, the </a:t>
            </a:r>
            <a:r>
              <a:rPr lang="en-US" i="1" smtClean="0"/>
              <a:t>i</a:t>
            </a:r>
            <a:r>
              <a:rPr lang="en-US" smtClean="0"/>
              <a:t>th entry of </a:t>
            </a:r>
            <a:r>
              <a:rPr lang="en-US" i="1" smtClean="0"/>
              <a:t>y</a:t>
            </a:r>
            <a:r>
              <a:rPr lang="en-US" smtClean="0"/>
              <a:t> can be viewed as a “soft” indication of the component membership of the </a:t>
            </a:r>
            <a:r>
              <a:rPr lang="en-US" i="1" smtClean="0"/>
              <a:t>i</a:t>
            </a:r>
            <a:r>
              <a:rPr lang="en-US" smtClean="0"/>
              <a:t>th feature</a:t>
            </a:r>
          </a:p>
          <a:p>
            <a:pPr lvl="1"/>
            <a:r>
              <a:rPr lang="en-US" smtClean="0"/>
              <a:t>Can use 0 or median value of the entries as the splitting point (threshold), or find threshold that minimizes the Ncut cost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Normalized cut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smtClean="0"/>
              <a:t>Represent the image as a weighted graph </a:t>
            </a:r>
            <a:br>
              <a:rPr lang="en-US" smtClean="0"/>
            </a:br>
            <a:r>
              <a:rPr lang="en-US" i="1" smtClean="0"/>
              <a:t>G</a:t>
            </a:r>
            <a:r>
              <a:rPr lang="en-US" smtClean="0"/>
              <a:t> = (</a:t>
            </a:r>
            <a:r>
              <a:rPr lang="en-US" i="1" smtClean="0"/>
              <a:t>V</a:t>
            </a:r>
            <a:r>
              <a:rPr lang="en-US" smtClean="0"/>
              <a:t>,</a:t>
            </a:r>
            <a:r>
              <a:rPr lang="en-US" i="1" smtClean="0"/>
              <a:t>E</a:t>
            </a:r>
            <a:r>
              <a:rPr lang="en-US" smtClean="0"/>
              <a:t>), compute the weight of each edge, and summarize the information in </a:t>
            </a:r>
            <a:r>
              <a:rPr lang="en-US" i="1" smtClean="0"/>
              <a:t>D</a:t>
            </a:r>
            <a:r>
              <a:rPr lang="en-US" smtClean="0"/>
              <a:t> and </a:t>
            </a:r>
            <a:r>
              <a:rPr lang="en-US" i="1" smtClean="0"/>
              <a:t>W</a:t>
            </a:r>
            <a:endParaRPr lang="en-US" smtClean="0"/>
          </a:p>
          <a:p>
            <a:pPr marL="514350" indent="-514350">
              <a:buFontTx/>
              <a:buAutoNum type="arabicPeriod"/>
            </a:pPr>
            <a:r>
              <a:rPr lang="en-US" smtClean="0"/>
              <a:t>Solve (</a:t>
            </a:r>
            <a:r>
              <a:rPr lang="en-US" i="1" smtClean="0"/>
              <a:t>D</a:t>
            </a:r>
            <a:r>
              <a:rPr lang="en-US" smtClean="0"/>
              <a:t> − </a:t>
            </a:r>
            <a:r>
              <a:rPr lang="en-US" i="1" smtClean="0"/>
              <a:t>W</a:t>
            </a:r>
            <a:r>
              <a:rPr lang="en-US" smtClean="0"/>
              <a:t>)</a:t>
            </a:r>
            <a:r>
              <a:rPr lang="en-US" i="1" smtClean="0"/>
              <a:t>y</a:t>
            </a:r>
            <a:r>
              <a:rPr lang="en-US" smtClean="0"/>
              <a:t> = </a:t>
            </a:r>
            <a:r>
              <a:rPr lang="en-US" i="1" smtClean="0"/>
              <a:t>λDy</a:t>
            </a:r>
            <a:r>
              <a:rPr lang="en-US" smtClean="0"/>
              <a:t> for the eigenvector with the second smallest eigenvalue</a:t>
            </a:r>
          </a:p>
          <a:p>
            <a:pPr marL="514350" indent="-514350">
              <a:buFontTx/>
              <a:buAutoNum type="arabicPeriod"/>
            </a:pPr>
            <a:r>
              <a:rPr lang="en-US" smtClean="0"/>
              <a:t>Use the entries of the eigenvector to bipartition the graph</a:t>
            </a:r>
          </a:p>
          <a:p>
            <a:pPr marL="514350" indent="-514350"/>
            <a:endParaRPr lang="en-US" smtClean="0"/>
          </a:p>
          <a:p>
            <a:pPr marL="514350" indent="-514350"/>
            <a:r>
              <a:rPr lang="en-US" smtClean="0"/>
              <a:t>To find more than two clusters:</a:t>
            </a:r>
          </a:p>
          <a:p>
            <a:pPr marL="514350" indent="-514350">
              <a:buFontTx/>
              <a:buChar char="•"/>
            </a:pPr>
            <a:r>
              <a:rPr lang="en-US" smtClean="0"/>
              <a:t>	Recursively bipartition the graph</a:t>
            </a:r>
          </a:p>
          <a:p>
            <a:pPr marL="514350" indent="-514350">
              <a:buFontTx/>
              <a:buChar char="•"/>
            </a:pPr>
            <a:r>
              <a:rPr lang="en-US" smtClean="0"/>
              <a:t>	Run k-means clustering on values of </a:t>
            </a:r>
            <a:br>
              <a:rPr lang="en-US" smtClean="0"/>
            </a:br>
            <a:r>
              <a:rPr lang="en-US" smtClean="0"/>
              <a:t>    several eigenvectors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19175"/>
            <a:ext cx="8355013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6324600"/>
            <a:ext cx="6400800" cy="1752600"/>
          </a:xfrm>
        </p:spPr>
        <p:txBody>
          <a:bodyPr/>
          <a:lstStyle/>
          <a:p>
            <a:r>
              <a:rPr lang="en-US" sz="1800" dirty="0" smtClean="0"/>
              <a:t>many slides from Svetlana </a:t>
            </a:r>
            <a:r>
              <a:rPr lang="en-US" sz="1800" dirty="0" err="1" smtClean="0"/>
              <a:t>Lazebnik</a:t>
            </a:r>
            <a:r>
              <a:rPr lang="en-US" sz="1800" dirty="0" smtClean="0"/>
              <a:t>, </a:t>
            </a:r>
            <a:r>
              <a:rPr lang="en-US" sz="1800" dirty="0" err="1" smtClean="0"/>
              <a:t>Anat</a:t>
            </a:r>
            <a:r>
              <a:rPr lang="en-US" sz="1800" dirty="0" smtClean="0"/>
              <a:t> Levin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1689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How to segment images that are a “mosaic of textures”?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133600"/>
            <a:ext cx="436245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638300"/>
            <a:ext cx="41243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texture features for segmentation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Convolve image with a bank of filters</a:t>
            </a: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152400" y="6080125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b="0" dirty="0"/>
              <a:t>J. Malik, S. </a:t>
            </a:r>
            <a:r>
              <a:rPr lang="en-US" sz="2000" b="0" dirty="0" err="1"/>
              <a:t>Belongie</a:t>
            </a:r>
            <a:r>
              <a:rPr lang="en-US" sz="2000" b="0" dirty="0"/>
              <a:t>, T. Leung and J. Shi. </a:t>
            </a:r>
            <a:r>
              <a:rPr lang="en-US" sz="2000" b="0" dirty="0">
                <a:hlinkClick r:id="rId3"/>
              </a:rPr>
              <a:t>"</a:t>
            </a:r>
            <a:r>
              <a:rPr lang="en-US" sz="2000" b="0" i="1" dirty="0">
                <a:hlinkClick r:id="rId3"/>
              </a:rPr>
              <a:t>Contour and Texture Analysis for Image Segmentation</a:t>
            </a:r>
            <a:r>
              <a:rPr lang="en-US" sz="2000" b="0" dirty="0">
                <a:hlinkClick r:id="rId3"/>
              </a:rPr>
              <a:t>"</a:t>
            </a:r>
            <a:r>
              <a:rPr lang="en-US" sz="2000" b="0" dirty="0"/>
              <a:t>. IJCV 43(1),7-27,2001.</a:t>
            </a:r>
            <a:r>
              <a:rPr lang="en-US" sz="2000" dirty="0"/>
              <a:t> </a:t>
            </a:r>
          </a:p>
        </p:txBody>
      </p:sp>
      <p:pic>
        <p:nvPicPr>
          <p:cNvPr id="4710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09800"/>
            <a:ext cx="76962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smtClean="0"/>
              <a:t>Inspiration  from  psychology</a:t>
            </a:r>
          </a:p>
        </p:txBody>
      </p:sp>
      <p:sp>
        <p:nvSpPr>
          <p:cNvPr id="138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924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The Gestalt school: Grouping is key to visual perception</a:t>
            </a:r>
          </a:p>
        </p:txBody>
      </p:sp>
      <p:pic>
        <p:nvPicPr>
          <p:cNvPr id="13865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5363" y="2755900"/>
            <a:ext cx="4668837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6503" name="Text Box 7"/>
          <p:cNvSpPr txBox="1">
            <a:spLocks noChangeArrowheads="1"/>
          </p:cNvSpPr>
          <p:nvPr/>
        </p:nvSpPr>
        <p:spPr bwMode="auto">
          <a:xfrm>
            <a:off x="2832100" y="2173288"/>
            <a:ext cx="334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The Muller-Lyer illusion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2133600" y="6400800"/>
            <a:ext cx="490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hlinkClick r:id="rId4"/>
              </a:rPr>
              <a:t>http://en.wikipedia.org/wiki/Gestalt_psychology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6499" grpId="0" build="p" bldLvl="2"/>
      <p:bldP spid="138650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texture features for segmentation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Convolve image with a bank of filters</a:t>
            </a:r>
          </a:p>
          <a:p>
            <a:pPr>
              <a:buFontTx/>
              <a:buChar char="•"/>
            </a:pPr>
            <a:r>
              <a:rPr lang="en-US" smtClean="0"/>
              <a:t>Find </a:t>
            </a:r>
            <a:r>
              <a:rPr lang="en-US" i="1" smtClean="0"/>
              <a:t>textons</a:t>
            </a:r>
            <a:r>
              <a:rPr lang="en-US" smtClean="0"/>
              <a:t> by clustering vectors of filter bank outputs</a:t>
            </a:r>
          </a:p>
          <a:p>
            <a:endParaRPr lang="en-US" smtClean="0"/>
          </a:p>
        </p:txBody>
      </p:sp>
      <p:sp>
        <p:nvSpPr>
          <p:cNvPr id="48132" name="Rectangle 7"/>
          <p:cNvSpPr>
            <a:spLocks noChangeArrowheads="1"/>
          </p:cNvSpPr>
          <p:nvPr/>
        </p:nvSpPr>
        <p:spPr bwMode="auto">
          <a:xfrm>
            <a:off x="152400" y="6080125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b="0"/>
              <a:t>J. Malik, S. Belongie, T. Leung and J. Shi. </a:t>
            </a:r>
            <a:r>
              <a:rPr lang="en-US" sz="2000" b="0">
                <a:hlinkClick r:id="rId3"/>
              </a:rPr>
              <a:t>"</a:t>
            </a:r>
            <a:r>
              <a:rPr lang="en-US" sz="2000" b="0" i="1">
                <a:hlinkClick r:id="rId3"/>
              </a:rPr>
              <a:t>Contour and Texture Analysis for Image Segmentation</a:t>
            </a:r>
            <a:r>
              <a:rPr lang="en-US" sz="2000" b="0">
                <a:hlinkClick r:id="rId3"/>
              </a:rPr>
              <a:t>"</a:t>
            </a:r>
            <a:r>
              <a:rPr lang="en-US" sz="2000" b="0"/>
              <a:t>. IJCV 43(1),7-27,2001.</a:t>
            </a:r>
            <a:r>
              <a:rPr lang="en-US" sz="2000"/>
              <a:t> </a:t>
            </a: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6670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26670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5251450" y="22860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Texton map</a:t>
            </a:r>
          </a:p>
        </p:txBody>
      </p: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3213100" y="22860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Image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Using texture features for segmentation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Convolve image with a bank of filters</a:t>
            </a:r>
          </a:p>
          <a:p>
            <a:pPr>
              <a:buFontTx/>
              <a:buChar char="•"/>
            </a:pPr>
            <a:r>
              <a:rPr lang="en-US" smtClean="0"/>
              <a:t>Find </a:t>
            </a:r>
            <a:r>
              <a:rPr lang="en-US" i="1" smtClean="0"/>
              <a:t>textons</a:t>
            </a:r>
            <a:r>
              <a:rPr lang="en-US" smtClean="0"/>
              <a:t> by clustering vectors of filter bank outputs</a:t>
            </a:r>
          </a:p>
          <a:p>
            <a:pPr>
              <a:buFontTx/>
              <a:buChar char="•"/>
            </a:pPr>
            <a:r>
              <a:rPr lang="en-US" smtClean="0"/>
              <a:t>The final texture feature is a texton histogram computed over image windows at some “local scale”</a:t>
            </a:r>
          </a:p>
          <a:p>
            <a:endParaRPr lang="en-US" smtClean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152400" y="6080125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b="0"/>
              <a:t>J. Malik, S. Belongie, T. Leung and J. Shi. </a:t>
            </a:r>
            <a:r>
              <a:rPr lang="en-US" sz="2000" b="0">
                <a:hlinkClick r:id="rId3"/>
              </a:rPr>
              <a:t>"</a:t>
            </a:r>
            <a:r>
              <a:rPr lang="en-US" sz="2000" b="0" i="1">
                <a:hlinkClick r:id="rId3"/>
              </a:rPr>
              <a:t>Contour and Texture Analysis for Image Segmentation</a:t>
            </a:r>
            <a:r>
              <a:rPr lang="en-US" sz="2000" b="0">
                <a:hlinkClick r:id="rId3"/>
              </a:rPr>
              <a:t>"</a:t>
            </a:r>
            <a:r>
              <a:rPr lang="en-US" sz="2000" b="0"/>
              <a:t>. IJCV 43(1),7-27,2001.</a:t>
            </a:r>
            <a:r>
              <a:rPr lang="en-US" sz="2000"/>
              <a:t> </a:t>
            </a:r>
          </a:p>
        </p:txBody>
      </p:sp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4290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3657600" y="46482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4343400" y="51816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4191000" y="36576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Pitfall of texture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4572000"/>
            <a:ext cx="8382000" cy="106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Possible solution: check for “intervening contours” when computing connection weights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 t="9409"/>
          <a:stretch>
            <a:fillRect/>
          </a:stretch>
        </p:blipFill>
        <p:spPr bwMode="auto">
          <a:xfrm>
            <a:off x="228600" y="1524000"/>
            <a:ext cx="868045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52400" y="6080125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b="0"/>
              <a:t>J. Malik, S. Belongie, T. Leung and J. Shi. </a:t>
            </a:r>
            <a:r>
              <a:rPr lang="en-US" sz="2000" b="0">
                <a:hlinkClick r:id="rId4"/>
              </a:rPr>
              <a:t>"</a:t>
            </a:r>
            <a:r>
              <a:rPr lang="en-US" sz="2000" b="0" i="1">
                <a:hlinkClick r:id="rId4"/>
              </a:rPr>
              <a:t>Contour and Texture Analysis for Image Segmentation</a:t>
            </a:r>
            <a:r>
              <a:rPr lang="en-US" sz="2000" b="0">
                <a:hlinkClick r:id="rId4"/>
              </a:rPr>
              <a:t>"</a:t>
            </a:r>
            <a:r>
              <a:rPr lang="en-US" sz="2000" b="0"/>
              <a:t>. IJCV 43(1),7-27,2001.</a:t>
            </a:r>
            <a:r>
              <a:rPr lang="en-US" sz="200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990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971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971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29718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4953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400" y="4953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953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txBody>
          <a:bodyPr/>
          <a:lstStyle/>
          <a:p>
            <a:r>
              <a:rPr lang="en-US" smtClean="0"/>
              <a:t>Results: Berkeley Segmentation Engine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34250" y="3657600"/>
            <a:ext cx="1504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1295400" y="6172200"/>
            <a:ext cx="701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12"/>
              </a:rPr>
              <a:t>http://www.cs.berkeley.edu/~fowlkes/BSE/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01000" cy="52578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Pros</a:t>
            </a:r>
          </a:p>
          <a:p>
            <a:pPr marL="1027113" lvl="1" indent="-455613"/>
            <a:r>
              <a:rPr lang="en-US" smtClean="0"/>
              <a:t>Generic framework, can be used with many different features and affinity formulations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Cons</a:t>
            </a:r>
          </a:p>
          <a:p>
            <a:pPr marL="1027113" lvl="1" indent="-455613"/>
            <a:r>
              <a:rPr lang="en-US" smtClean="0"/>
              <a:t>High storage requirement and time complexity</a:t>
            </a:r>
          </a:p>
          <a:p>
            <a:pPr marL="1027113" lvl="1" indent="-455613"/>
            <a:r>
              <a:rPr lang="en-US" smtClean="0"/>
              <a:t>Bias towards partitioning into equal segments</a:t>
            </a:r>
          </a:p>
        </p:txBody>
      </p:sp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Normalized cuts: Pro and con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0883" grpId="0" build="p" bldLvl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77724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Segments as primitives for recognition</a:t>
            </a: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114425" y="6396038"/>
            <a:ext cx="5507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J. </a:t>
            </a:r>
            <a:r>
              <a:rPr lang="en-US" b="0" dirty="0" err="1"/>
              <a:t>Tighe</a:t>
            </a:r>
            <a:r>
              <a:rPr lang="en-US" b="0" dirty="0"/>
              <a:t> and S. Lazebnik, </a:t>
            </a:r>
            <a:r>
              <a:rPr lang="en-US" b="0" dirty="0" smtClean="0"/>
              <a:t>ECCV </a:t>
            </a:r>
            <a:r>
              <a:rPr lang="en-US" b="0" dirty="0"/>
              <a:t>2010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3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Bottom-up segmentation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62000" y="1752600"/>
            <a:ext cx="8077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0" dirty="0"/>
              <a:t> </a:t>
            </a:r>
            <a:r>
              <a:rPr lang="en-US" dirty="0" smtClean="0"/>
              <a:t>Normalized cuts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en-US" dirty="0" smtClean="0"/>
              <a:t>Mean shift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…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62000" y="914400"/>
            <a:ext cx="78801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dirty="0"/>
              <a:t> </a:t>
            </a:r>
            <a:r>
              <a:rPr lang="en-US" dirty="0"/>
              <a:t>Bottom-up approaches:</a:t>
            </a:r>
            <a:r>
              <a:rPr lang="en-US" b="0" dirty="0"/>
              <a:t> </a:t>
            </a:r>
            <a:r>
              <a:rPr lang="en-US" dirty="0"/>
              <a:t>Use low level cues to group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similar </a:t>
            </a:r>
            <a:r>
              <a:rPr lang="en-US" dirty="0"/>
              <a:t>pixels</a:t>
            </a:r>
            <a:r>
              <a:rPr lang="en-US" b="0" dirty="0"/>
              <a:t> </a:t>
            </a:r>
          </a:p>
        </p:txBody>
      </p:sp>
      <p:pic>
        <p:nvPicPr>
          <p:cNvPr id="3080" name="Picture 8" descr="slide0145_image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4862513"/>
            <a:ext cx="2022475" cy="13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slide0148_image0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862513"/>
            <a:ext cx="2090738" cy="13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lide0149_image0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4864100"/>
            <a:ext cx="2197100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slide0145_image0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3263900"/>
            <a:ext cx="2022475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slide0094_image0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63900"/>
            <a:ext cx="2065338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lide0093_image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3260725"/>
            <a:ext cx="2212975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8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838200" y="228600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Bottom-up segmentation is ill posed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438400" y="2895600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/>
              <a:t>Some segmentation example (maybe horses from Eran</a:t>
            </a:r>
            <a:r>
              <a:rPr lang="ja-JP" altLang="en-US" b="0">
                <a:latin typeface="Arial"/>
              </a:rPr>
              <a:t>’</a:t>
            </a:r>
            <a:r>
              <a:rPr lang="en-US" b="0"/>
              <a:t>s paper)</a:t>
            </a:r>
          </a:p>
        </p:txBody>
      </p:sp>
      <p:pic>
        <p:nvPicPr>
          <p:cNvPr id="66564" name="Picture 4" descr="horsesB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44"/>
          <a:stretch>
            <a:fillRect/>
          </a:stretch>
        </p:blipFill>
        <p:spPr bwMode="auto">
          <a:xfrm>
            <a:off x="1509713" y="2116138"/>
            <a:ext cx="6186487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horsesB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6"/>
          <a:stretch>
            <a:fillRect/>
          </a:stretch>
        </p:blipFill>
        <p:spPr bwMode="auto">
          <a:xfrm>
            <a:off x="3581400" y="4173538"/>
            <a:ext cx="4114800" cy="19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1295400" y="1187450"/>
            <a:ext cx="670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Many possible segmentation are equally good based on low level cues alone.</a:t>
            </a: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1905000" y="6096000"/>
            <a:ext cx="541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images from Borenstein and Ullman 02 </a:t>
            </a:r>
          </a:p>
        </p:txBody>
      </p:sp>
    </p:spTree>
    <p:extLst>
      <p:ext uri="{BB962C8B-B14F-4D97-AF65-F5344CB8AC3E}">
        <p14:creationId xmlns:p14="http://schemas.microsoft.com/office/powerpoint/2010/main" val="96611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rsesIn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086600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33400" y="228600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Top-down segmentation  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81000" y="990600"/>
            <a:ext cx="861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Class-specific, top-down segmentation (Borenstein &amp; Ullman Eccv02)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81000" y="4800600"/>
            <a:ext cx="60198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Winn and Jojic 05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Leibe et al 04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Yuille and Hallinan 02</a:t>
            </a:r>
            <a:r>
              <a:rPr lang="en-US" sz="1600" b="0"/>
              <a:t>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Liu and Sclaroff 01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Yu and Shi 03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65084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smtClean="0"/>
              <a:t>The Gestalt school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7924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Elements in a collection can have properties that result from relationships </a:t>
            </a:r>
          </a:p>
          <a:p>
            <a:pPr lvl="1"/>
            <a:r>
              <a:rPr lang="en-US" smtClean="0"/>
              <a:t>“The whole is greater than the sum of its parts”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6850" y="2743200"/>
            <a:ext cx="39624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28600" y="3260725"/>
            <a:ext cx="2357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subjective contours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604000" y="3216275"/>
            <a:ext cx="124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occlusion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692775" y="5349875"/>
            <a:ext cx="252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familiar configuration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133600" y="6400800"/>
            <a:ext cx="490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hlinkClick r:id="rId4"/>
              </a:rPr>
              <a:t>http://en.wikipedia.org/wiki/Gestalt_psychology</a:t>
            </a:r>
            <a:endParaRPr lang="en-US" sz="1800" b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6200" y="3048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Combining top-down and bottom-up segmentation  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914400" y="3565525"/>
            <a:ext cx="4800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Find a segmentation: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000"/>
              <a:t>Similar to the top-down model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000"/>
              <a:t>Aligns with image edges</a:t>
            </a:r>
          </a:p>
        </p:txBody>
      </p:sp>
      <p:pic>
        <p:nvPicPr>
          <p:cNvPr id="5133" name="Picture 13" descr="horsesClipp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187007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orsesClipped1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1890713" cy="17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AutoShape 15"/>
          <p:cNvSpPr>
            <a:spLocks noChangeArrowheads="1"/>
          </p:cNvSpPr>
          <p:nvPr/>
        </p:nvSpPr>
        <p:spPr bwMode="auto">
          <a:xfrm>
            <a:off x="5410200" y="1676400"/>
            <a:ext cx="762000" cy="914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36" name="Picture 16" descr="horsesClippe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18923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819400" y="1676400"/>
            <a:ext cx="60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0670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6200" y="-76200"/>
            <a:ext cx="9067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Why learning top-down and bottom-up models simultaneously? </a:t>
            </a:r>
          </a:p>
        </p:txBody>
      </p:sp>
      <p:pic>
        <p:nvPicPr>
          <p:cNvPr id="8197" name="Picture 5" descr="octopus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7814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9600" y="4343400"/>
            <a:ext cx="83058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Large number of freedom degrees in tentacles configuration- requires a complex deformable top down model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On the other hand: rather uniform colors- low level segmentation is easy</a:t>
            </a:r>
          </a:p>
        </p:txBody>
      </p:sp>
    </p:spTree>
    <p:extLst>
      <p:ext uri="{BB962C8B-B14F-4D97-AF65-F5344CB8AC3E}">
        <p14:creationId xmlns:p14="http://schemas.microsoft.com/office/powerpoint/2010/main" val="266090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066800" y="1600200"/>
            <a:ext cx="66294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/>
              <a:t>Learn top-down and bottom-up models </a:t>
            </a:r>
            <a:r>
              <a:rPr lang="en-US" sz="2400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simultaneously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/>
              <a:t>Reduces at run time to energy minimization with binary labels (graph min cut)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" y="2286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990033"/>
                </a:solidFill>
              </a:rPr>
              <a:t>Combined Learning Approach</a:t>
            </a:r>
            <a:endParaRPr lang="en-US" sz="28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3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23" name="Group 831"/>
          <p:cNvGrpSpPr>
            <a:grpSpLocks/>
          </p:cNvGrpSpPr>
          <p:nvPr/>
        </p:nvGrpSpPr>
        <p:grpSpPr bwMode="auto">
          <a:xfrm>
            <a:off x="457200" y="3581400"/>
            <a:ext cx="5319713" cy="1819275"/>
            <a:chOff x="288" y="2256"/>
            <a:chExt cx="3351" cy="1146"/>
          </a:xfrm>
        </p:grpSpPr>
        <p:pic>
          <p:nvPicPr>
            <p:cNvPr id="59412" name="Picture 20" descr="horses_Y_0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256"/>
              <a:ext cx="1488" cy="1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222" name="Group 830"/>
            <p:cNvGrpSpPr>
              <a:grpSpLocks/>
            </p:cNvGrpSpPr>
            <p:nvPr/>
          </p:nvGrpSpPr>
          <p:grpSpPr bwMode="auto">
            <a:xfrm>
              <a:off x="2121" y="2256"/>
              <a:ext cx="1518" cy="1146"/>
              <a:chOff x="2121" y="2256"/>
              <a:chExt cx="1518" cy="1146"/>
            </a:xfrm>
          </p:grpSpPr>
          <p:pic>
            <p:nvPicPr>
              <p:cNvPr id="60207" name="Picture 815" descr="horses_dContour_038_itr0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1" y="2256"/>
                <a:ext cx="1518" cy="11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219" name="Rectangle 827"/>
              <p:cNvSpPr>
                <a:spLocks noChangeArrowheads="1"/>
              </p:cNvSpPr>
              <p:nvPr/>
            </p:nvSpPr>
            <p:spPr bwMode="auto">
              <a:xfrm>
                <a:off x="2208" y="2400"/>
                <a:ext cx="1296" cy="9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60221" name="Picture 829" descr="horses_dContour_038_itr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3579813"/>
            <a:ext cx="240982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Energy model  </a:t>
            </a:r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722313" y="1277938"/>
          <a:ext cx="77851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Equation" r:id="rId6" imgW="2844720" imgH="368280" progId="Equation.3">
                  <p:embed/>
                </p:oleObj>
              </mc:Choice>
              <mc:Fallback>
                <p:oleObj name="Equation" r:id="rId6" imgW="28447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1277938"/>
                        <a:ext cx="7785100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9900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4" name="AutoShape 12"/>
          <p:cNvSpPr>
            <a:spLocks noChangeArrowheads="1"/>
          </p:cNvSpPr>
          <p:nvPr/>
        </p:nvSpPr>
        <p:spPr bwMode="auto">
          <a:xfrm>
            <a:off x="2819400" y="2360613"/>
            <a:ext cx="1905000" cy="914400"/>
          </a:xfrm>
          <a:prstGeom prst="wedgeRoundRectCallout">
            <a:avLst>
              <a:gd name="adj1" fmla="val 29417"/>
              <a:gd name="adj2" fmla="val -10173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b="0"/>
          </a:p>
        </p:txBody>
      </p:sp>
      <p:sp>
        <p:nvSpPr>
          <p:cNvPr id="59405" name="AutoShape 13"/>
          <p:cNvSpPr>
            <a:spLocks noChangeArrowheads="1"/>
          </p:cNvSpPr>
          <p:nvPr/>
        </p:nvSpPr>
        <p:spPr bwMode="auto">
          <a:xfrm>
            <a:off x="6858000" y="2360613"/>
            <a:ext cx="1752600" cy="914400"/>
          </a:xfrm>
          <a:prstGeom prst="wedgeRoundRectCallout">
            <a:avLst>
              <a:gd name="adj1" fmla="val -32426"/>
              <a:gd name="adj2" fmla="val -96528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b="0"/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6705600" y="2360613"/>
            <a:ext cx="2057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Consistency with fragments segmentation</a:t>
            </a:r>
            <a:r>
              <a:rPr lang="en-US" sz="1800" b="0" dirty="0"/>
              <a:t> 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2819400" y="2359025"/>
            <a:ext cx="1905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Segmentation alignment with image edges</a:t>
            </a:r>
          </a:p>
        </p:txBody>
      </p:sp>
      <p:sp>
        <p:nvSpPr>
          <p:cNvPr id="59408" name="Oval 16"/>
          <p:cNvSpPr>
            <a:spLocks noChangeArrowheads="1"/>
          </p:cNvSpPr>
          <p:nvPr/>
        </p:nvSpPr>
        <p:spPr bwMode="auto">
          <a:xfrm>
            <a:off x="2133600" y="1143000"/>
            <a:ext cx="3733800" cy="990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9" name="Oval 17"/>
          <p:cNvSpPr>
            <a:spLocks noChangeArrowheads="1"/>
          </p:cNvSpPr>
          <p:nvPr/>
        </p:nvSpPr>
        <p:spPr bwMode="auto">
          <a:xfrm>
            <a:off x="6019800" y="1143000"/>
            <a:ext cx="2743200" cy="990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0" name="Oval 18"/>
          <p:cNvSpPr>
            <a:spLocks noChangeArrowheads="1"/>
          </p:cNvSpPr>
          <p:nvPr/>
        </p:nvSpPr>
        <p:spPr bwMode="auto">
          <a:xfrm>
            <a:off x="2819400" y="1295400"/>
            <a:ext cx="1066800" cy="7620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Oval 19"/>
          <p:cNvSpPr>
            <a:spLocks noChangeArrowheads="1"/>
          </p:cNvSpPr>
          <p:nvPr/>
        </p:nvSpPr>
        <p:spPr bwMode="auto">
          <a:xfrm>
            <a:off x="3886200" y="1295400"/>
            <a:ext cx="1828800" cy="7620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218" name="Picture 826" descr="horses_filt_itr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950913" cy="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220" name="Picture 828" descr="horses_filt_itr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4267200"/>
            <a:ext cx="94932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46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9352 C 0.08715 0.09237 0.13715 0.0919 0.13732 0.0963 C 0.1375 0.10116 0.03802 0.11667 0.0375 0.12292 C 0.0375 0.12917 0.13437 0.12732 0.13455 0.1338 C 0.13489 0.14005 0.04045 0.15602 0.03923 0.16112 C 0.0375 0.16667 0.125 0.16112 0.12569 0.16644 C 0.12621 0.17153 0.05607 0.1875 0.04201 0.1919 " pathEditMode="relative" rAng="0" ptsTypes="aaaaaaA">
                                      <p:cBhvr>
                                        <p:cTn id="41" dur="2000" fill="hold"/>
                                        <p:tgtEl>
                                          <p:spTgt spid="60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animBg="1"/>
      <p:bldP spid="59408" grpId="1" animBg="1"/>
      <p:bldP spid="59409" grpId="0" animBg="1"/>
      <p:bldP spid="59410" grpId="0" animBg="1"/>
      <p:bldP spid="59410" grpId="1" animBg="1"/>
      <p:bldP spid="59411" grpId="0" animBg="1"/>
      <p:bldP spid="59411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76200" y="2286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Energy model  </a:t>
            </a:r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722313" y="1277938"/>
          <a:ext cx="77851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Equation" r:id="rId4" imgW="2844720" imgH="368280" progId="Equation.3">
                  <p:embed/>
                </p:oleObj>
              </mc:Choice>
              <mc:Fallback>
                <p:oleObj name="Equation" r:id="rId4" imgW="28447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1277938"/>
                        <a:ext cx="7785100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9900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2819400" y="2360613"/>
            <a:ext cx="1905000" cy="914400"/>
          </a:xfrm>
          <a:prstGeom prst="wedgeRoundRectCallout">
            <a:avLst>
              <a:gd name="adj1" fmla="val 29417"/>
              <a:gd name="adj2" fmla="val -10173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sz="1600" b="0"/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6858000" y="2360613"/>
            <a:ext cx="1752600" cy="914400"/>
          </a:xfrm>
          <a:prstGeom prst="wedgeRoundRectCallout">
            <a:avLst>
              <a:gd name="adj1" fmla="val -32426"/>
              <a:gd name="adj2" fmla="val -96528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b="0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819400" y="2359025"/>
            <a:ext cx="1905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Segmentation alignment with image edges</a:t>
            </a:r>
          </a:p>
        </p:txBody>
      </p:sp>
      <p:sp>
        <p:nvSpPr>
          <p:cNvPr id="62473" name="Oval 9"/>
          <p:cNvSpPr>
            <a:spLocks noChangeArrowheads="1"/>
          </p:cNvSpPr>
          <p:nvPr/>
        </p:nvSpPr>
        <p:spPr bwMode="auto">
          <a:xfrm>
            <a:off x="6096000" y="1143000"/>
            <a:ext cx="2743200" cy="990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6" name="Picture 12" descr="horses_Y_0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2362200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71" name="Picture 807" descr="horses_dContour_038_itr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3581400"/>
            <a:ext cx="240982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3" name="Picture 819" descr="horses_filt_itr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419600"/>
            <a:ext cx="1069975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5" name="Picture 821" descr="horses_filt_itr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657600"/>
            <a:ext cx="10668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6" name="Picture 822" descr="horses_dContour_038_itr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81400"/>
            <a:ext cx="2414588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287" name="Text Box 823"/>
          <p:cNvSpPr txBox="1">
            <a:spLocks noChangeArrowheads="1"/>
          </p:cNvSpPr>
          <p:nvPr/>
        </p:nvSpPr>
        <p:spPr bwMode="auto">
          <a:xfrm>
            <a:off x="6705600" y="2360613"/>
            <a:ext cx="2057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Consistency with fragments segmentation</a:t>
            </a:r>
            <a:r>
              <a:rPr lang="en-US" sz="18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127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01 -0.16227 C 0.02778 -0.16528 0.10156 -0.16805 0.10052 -0.16551 C 0.09948 -0.16296 -0.04948 -0.15046 -0.05191 -0.14653 C -0.05434 -0.14259 0.08507 -0.14514 0.08611 -0.14166 C 0.08715 -0.13819 -0.04531 -0.13009 -0.04601 -0.12592 C -0.0467 -0.12176 0.08038 -0.12014 0.08143 -0.1162 C 0.08247 -0.11227 -0.01979 -0.1044 -0.0401 -0.10208 " pathEditMode="relative" ptsTypes="aaaaaaA">
                                      <p:cBhvr>
                                        <p:cTn id="9" dur="2000" fill="hold"/>
                                        <p:tgtEl>
                                          <p:spTgt spid="63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76200" y="2286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Energy model  </a:t>
            </a:r>
          </a:p>
        </p:txBody>
      </p:sp>
      <p:graphicFrame>
        <p:nvGraphicFramePr>
          <p:cNvPr id="87043" name="Object 3"/>
          <p:cNvGraphicFramePr>
            <a:graphicFrameLocks noChangeAspect="1"/>
          </p:cNvGraphicFramePr>
          <p:nvPr/>
        </p:nvGraphicFramePr>
        <p:xfrm>
          <a:off x="722313" y="1277938"/>
          <a:ext cx="77851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Equation" r:id="rId4" imgW="2844720" imgH="368280" progId="Equation.3">
                  <p:embed/>
                </p:oleObj>
              </mc:Choice>
              <mc:Fallback>
                <p:oleObj name="Equation" r:id="rId4" imgW="28447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1277938"/>
                        <a:ext cx="7785100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9900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44" name="AutoShape 4"/>
          <p:cNvSpPr>
            <a:spLocks noChangeArrowheads="1"/>
          </p:cNvSpPr>
          <p:nvPr/>
        </p:nvSpPr>
        <p:spPr bwMode="auto">
          <a:xfrm>
            <a:off x="2819400" y="2360613"/>
            <a:ext cx="1905000" cy="914400"/>
          </a:xfrm>
          <a:prstGeom prst="wedgeRoundRectCallout">
            <a:avLst>
              <a:gd name="adj1" fmla="val 29417"/>
              <a:gd name="adj2" fmla="val -10173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b="0"/>
          </a:p>
        </p:txBody>
      </p:sp>
      <p:sp>
        <p:nvSpPr>
          <p:cNvPr id="87045" name="AutoShape 5"/>
          <p:cNvSpPr>
            <a:spLocks noChangeArrowheads="1"/>
          </p:cNvSpPr>
          <p:nvPr/>
        </p:nvSpPr>
        <p:spPr bwMode="auto">
          <a:xfrm>
            <a:off x="6858000" y="2360613"/>
            <a:ext cx="1752600" cy="914400"/>
          </a:xfrm>
          <a:prstGeom prst="wedgeRoundRectCallout">
            <a:avLst>
              <a:gd name="adj1" fmla="val -32426"/>
              <a:gd name="adj2" fmla="val -96528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b="0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2819400" y="2359025"/>
            <a:ext cx="1905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Segmentation alignment with image edges</a:t>
            </a:r>
          </a:p>
        </p:txBody>
      </p:sp>
      <p:sp>
        <p:nvSpPr>
          <p:cNvPr id="87047" name="Oval 7"/>
          <p:cNvSpPr>
            <a:spLocks noChangeArrowheads="1"/>
          </p:cNvSpPr>
          <p:nvPr/>
        </p:nvSpPr>
        <p:spPr bwMode="auto">
          <a:xfrm>
            <a:off x="6096000" y="1143000"/>
            <a:ext cx="2743200" cy="990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87048" name="Picture 8" descr="horses_Y_0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2362200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9" name="Picture 9" descr="horses_dContour_038_itr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3529013"/>
            <a:ext cx="2414587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0" descr="horses_filt_itr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585788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1" name="Picture 11" descr="horses_filt_itr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5889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852" name="Group 812"/>
          <p:cNvGrpSpPr>
            <a:grpSpLocks/>
          </p:cNvGrpSpPr>
          <p:nvPr/>
        </p:nvGrpSpPr>
        <p:grpSpPr bwMode="auto">
          <a:xfrm>
            <a:off x="6324600" y="3519488"/>
            <a:ext cx="2438400" cy="2654300"/>
            <a:chOff x="3984" y="2217"/>
            <a:chExt cx="1536" cy="1672"/>
          </a:xfrm>
        </p:grpSpPr>
        <p:pic>
          <p:nvPicPr>
            <p:cNvPr id="87850" name="Picture 810" descr="horses_muContour_038_itr0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217"/>
              <a:ext cx="1528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847" name="Text Box 807"/>
            <p:cNvSpPr txBox="1">
              <a:spLocks noChangeArrowheads="1"/>
            </p:cNvSpPr>
            <p:nvPr/>
          </p:nvSpPr>
          <p:spPr bwMode="auto">
            <a:xfrm>
              <a:off x="3984" y="3504"/>
              <a:ext cx="1536" cy="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/>
                <a:t>Resulting min-cut segmentation</a:t>
              </a:r>
              <a:r>
                <a:rPr lang="en-US" b="0"/>
                <a:t> </a:t>
              </a:r>
            </a:p>
          </p:txBody>
        </p:sp>
      </p:grpSp>
      <p:sp>
        <p:nvSpPr>
          <p:cNvPr id="87848" name="Text Box 808"/>
          <p:cNvSpPr txBox="1">
            <a:spLocks noChangeArrowheads="1"/>
          </p:cNvSpPr>
          <p:nvPr/>
        </p:nvSpPr>
        <p:spPr bwMode="auto">
          <a:xfrm>
            <a:off x="6705600" y="2360613"/>
            <a:ext cx="2057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Consistency with fragments segmentation</a:t>
            </a:r>
            <a:r>
              <a:rPr lang="en-US" sz="1800" b="0" dirty="0"/>
              <a:t> </a:t>
            </a:r>
          </a:p>
        </p:txBody>
      </p:sp>
      <p:pic>
        <p:nvPicPr>
          <p:cNvPr id="87851" name="Picture 811" descr="horses_dContour_038_itr0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3530600"/>
            <a:ext cx="2422525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63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C 0.03368 0.00232 0.06754 0.00463 0.06788 0.00648 C 0.06823 0.00834 0.0026 0.0088 0.00226 0.01111 C 0.00191 0.01343 0.0651 0.01736 0.06545 0.0206 C 0.0658 0.02385 0.00608 0.02709 0.00469 0.03033 C 0.0033 0.03357 0.05747 0.03658 0.05712 0.03982 C 0.05677 0.04306 0.00208 0.04607 0.00226 0.04931 C 0.00243 0.05255 0.05816 0.05602 0.05833 0.0588 C 0.05851 0.06158 0.00382 0.0632 0.00347 0.06667 C 0.00313 0.07014 0.0467 0.07778 0.0559 0.0794 " pathEditMode="relative" ptsTypes="aaaaaaaaaA">
                                      <p:cBhvr>
                                        <p:cTn id="9" dur="20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3" name="Picture 31" descr="horses_Y_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1449388" cy="1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9" name="Picture 27" descr="horses_X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7400"/>
            <a:ext cx="1449388" cy="1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45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Learning from segmented class images 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62000" y="1447800"/>
            <a:ext cx="1905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Training data</a:t>
            </a:r>
            <a:r>
              <a:rPr lang="en-US" sz="2800" b="0" dirty="0"/>
              <a:t>:</a:t>
            </a:r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2987675" y="1219200"/>
          <a:ext cx="470852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Equation" r:id="rId6" imgW="1091880" imgH="241200" progId="Equation.3">
                  <p:embed/>
                </p:oleObj>
              </mc:Choice>
              <mc:Fallback>
                <p:oleObj name="Equation" r:id="rId6" imgW="1091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1219200"/>
                        <a:ext cx="470852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9900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31" name="Picture 19" descr="horses_X_0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5800"/>
            <a:ext cx="1449388" cy="1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horses_X_0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1449388" cy="1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5" name="Picture 33" descr="horses_Y_03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1449388" cy="1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6" name="Picture 34" descr="horses_Y_04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95800"/>
            <a:ext cx="1449388" cy="1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762000" y="6019800"/>
            <a:ext cx="731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Learn </a:t>
            </a:r>
            <a:r>
              <a:rPr lang="en-US" dirty="0"/>
              <a:t>fragments for an energy function</a:t>
            </a:r>
          </a:p>
        </p:txBody>
      </p:sp>
    </p:spTree>
    <p:extLst>
      <p:ext uri="{BB962C8B-B14F-4D97-AF65-F5344CB8AC3E}">
        <p14:creationId xmlns:p14="http://schemas.microsoft.com/office/powerpoint/2010/main" val="155322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91" name="Group 67"/>
          <p:cNvGrpSpPr>
            <a:grpSpLocks/>
          </p:cNvGrpSpPr>
          <p:nvPr/>
        </p:nvGrpSpPr>
        <p:grpSpPr bwMode="auto">
          <a:xfrm>
            <a:off x="7239000" y="2362200"/>
            <a:ext cx="1447800" cy="646113"/>
            <a:chOff x="1440" y="3337"/>
            <a:chExt cx="1104" cy="551"/>
          </a:xfrm>
        </p:grpSpPr>
        <p:pic>
          <p:nvPicPr>
            <p:cNvPr id="77892" name="Picture 68" descr="horses_filt_itr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3337"/>
              <a:ext cx="528" cy="5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3" name="Picture 69" descr="horses_mask_itr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3337"/>
              <a:ext cx="528" cy="5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76200" y="2286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Fragments selection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609600" y="1143000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Candidate fragments pool:</a:t>
            </a: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6477000" y="3200400"/>
            <a:ext cx="1752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904" name="Group 80"/>
          <p:cNvGrpSpPr>
            <a:grpSpLocks/>
          </p:cNvGrpSpPr>
          <p:nvPr/>
        </p:nvGrpSpPr>
        <p:grpSpPr bwMode="auto">
          <a:xfrm>
            <a:off x="609600" y="3336925"/>
            <a:ext cx="4495800" cy="1311275"/>
            <a:chOff x="384" y="2102"/>
            <a:chExt cx="2832" cy="826"/>
          </a:xfrm>
        </p:grpSpPr>
        <p:sp>
          <p:nvSpPr>
            <p:cNvPr id="77828" name="Text Box 4"/>
            <p:cNvSpPr txBox="1">
              <a:spLocks noChangeArrowheads="1"/>
            </p:cNvSpPr>
            <p:nvPr/>
          </p:nvSpPr>
          <p:spPr bwMode="auto">
            <a:xfrm>
              <a:off x="384" y="2102"/>
              <a:ext cx="26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CC3300"/>
                  </a:solidFill>
                </a:rPr>
                <a:t>Greedy energy design:</a:t>
              </a:r>
            </a:p>
          </p:txBody>
        </p:sp>
        <p:graphicFrame>
          <p:nvGraphicFramePr>
            <p:cNvPr id="77831" name="Object 7"/>
            <p:cNvGraphicFramePr>
              <a:graphicFrameLocks noChangeAspect="1"/>
            </p:cNvGraphicFramePr>
            <p:nvPr/>
          </p:nvGraphicFramePr>
          <p:xfrm>
            <a:off x="429" y="2448"/>
            <a:ext cx="2787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25" name="משוואה" r:id="rId6" imgW="1866600" imgH="355320" progId="Equation.3">
                    <p:embed/>
                  </p:oleObj>
                </mc:Choice>
                <mc:Fallback>
                  <p:oleObj name="משוואה" r:id="rId6" imgW="186660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" y="2448"/>
                          <a:ext cx="2787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990033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7857" name="Group 33"/>
          <p:cNvGrpSpPr>
            <a:grpSpLocks/>
          </p:cNvGrpSpPr>
          <p:nvPr/>
        </p:nvGrpSpPr>
        <p:grpSpPr bwMode="auto">
          <a:xfrm>
            <a:off x="5105400" y="1828800"/>
            <a:ext cx="1062038" cy="533400"/>
            <a:chOff x="4227" y="192"/>
            <a:chExt cx="1197" cy="672"/>
          </a:xfrm>
        </p:grpSpPr>
        <p:pic>
          <p:nvPicPr>
            <p:cNvPr id="77842" name="Picture 18" descr="mask01_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1" y="192"/>
              <a:ext cx="573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0" name="Picture 26" descr="filt0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" y="192"/>
              <a:ext cx="573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56" name="Group 32"/>
          <p:cNvGrpSpPr>
            <a:grpSpLocks/>
          </p:cNvGrpSpPr>
          <p:nvPr/>
        </p:nvGrpSpPr>
        <p:grpSpPr bwMode="auto">
          <a:xfrm>
            <a:off x="6934200" y="1447800"/>
            <a:ext cx="995363" cy="812800"/>
            <a:chOff x="4368" y="960"/>
            <a:chExt cx="915" cy="816"/>
          </a:xfrm>
        </p:grpSpPr>
        <p:pic>
          <p:nvPicPr>
            <p:cNvPr id="77844" name="Picture 20" descr="mask03_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960"/>
              <a:ext cx="435" cy="8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1" name="Picture 27" descr="filt0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960"/>
              <a:ext cx="436" cy="8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60" name="Group 36"/>
          <p:cNvGrpSpPr>
            <a:grpSpLocks/>
          </p:cNvGrpSpPr>
          <p:nvPr/>
        </p:nvGrpSpPr>
        <p:grpSpPr bwMode="auto">
          <a:xfrm>
            <a:off x="5818188" y="2743200"/>
            <a:ext cx="1344612" cy="609600"/>
            <a:chOff x="3744" y="1776"/>
            <a:chExt cx="1375" cy="672"/>
          </a:xfrm>
        </p:grpSpPr>
        <p:pic>
          <p:nvPicPr>
            <p:cNvPr id="77845" name="Picture 21" descr="mask05_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776"/>
              <a:ext cx="655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2" name="Picture 28" descr="filt0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776"/>
              <a:ext cx="655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59" name="Group 35"/>
          <p:cNvGrpSpPr>
            <a:grpSpLocks/>
          </p:cNvGrpSpPr>
          <p:nvPr/>
        </p:nvGrpSpPr>
        <p:grpSpPr bwMode="auto">
          <a:xfrm>
            <a:off x="3733800" y="1524000"/>
            <a:ext cx="1295400" cy="685800"/>
            <a:chOff x="1834" y="528"/>
            <a:chExt cx="1276" cy="720"/>
          </a:xfrm>
        </p:grpSpPr>
        <p:pic>
          <p:nvPicPr>
            <p:cNvPr id="77846" name="Picture 22" descr="mask08_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528"/>
              <a:ext cx="614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3" name="Picture 29" descr="filt0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" y="528"/>
              <a:ext cx="614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58" name="Group 34"/>
          <p:cNvGrpSpPr>
            <a:grpSpLocks/>
          </p:cNvGrpSpPr>
          <p:nvPr/>
        </p:nvGrpSpPr>
        <p:grpSpPr bwMode="auto">
          <a:xfrm>
            <a:off x="4138613" y="2525713"/>
            <a:ext cx="1576387" cy="674687"/>
            <a:chOff x="1753" y="1296"/>
            <a:chExt cx="1438" cy="720"/>
          </a:xfrm>
        </p:grpSpPr>
        <p:pic>
          <p:nvPicPr>
            <p:cNvPr id="77847" name="Picture 23" descr="mask10_f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296"/>
              <a:ext cx="695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4" name="Picture 30" descr="filt1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" y="1296"/>
              <a:ext cx="695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72" name="Group 48"/>
          <p:cNvGrpSpPr>
            <a:grpSpLocks/>
          </p:cNvGrpSpPr>
          <p:nvPr/>
        </p:nvGrpSpPr>
        <p:grpSpPr bwMode="auto">
          <a:xfrm>
            <a:off x="7239000" y="2362200"/>
            <a:ext cx="1447800" cy="646113"/>
            <a:chOff x="1440" y="3337"/>
            <a:chExt cx="1104" cy="551"/>
          </a:xfrm>
        </p:grpSpPr>
        <p:pic>
          <p:nvPicPr>
            <p:cNvPr id="77862" name="Picture 38" descr="horses_filt_itr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3337"/>
              <a:ext cx="528" cy="5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3" name="Picture 39" descr="horses_mask_itr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3337"/>
              <a:ext cx="528" cy="5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70" name="Group 46"/>
          <p:cNvGrpSpPr>
            <a:grpSpLocks/>
          </p:cNvGrpSpPr>
          <p:nvPr/>
        </p:nvGrpSpPr>
        <p:grpSpPr bwMode="auto">
          <a:xfrm>
            <a:off x="3013075" y="2282825"/>
            <a:ext cx="949325" cy="765175"/>
            <a:chOff x="3722" y="3408"/>
            <a:chExt cx="598" cy="482"/>
          </a:xfrm>
        </p:grpSpPr>
        <p:pic>
          <p:nvPicPr>
            <p:cNvPr id="77865" name="Picture 41" descr="horses_filt_itr0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" y="3408"/>
              <a:ext cx="287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6" name="Picture 42" descr="horses_mask_itr0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" y="3408"/>
              <a:ext cx="287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71" name="Group 47"/>
          <p:cNvGrpSpPr>
            <a:grpSpLocks/>
          </p:cNvGrpSpPr>
          <p:nvPr/>
        </p:nvGrpSpPr>
        <p:grpSpPr bwMode="auto">
          <a:xfrm>
            <a:off x="5486400" y="1066800"/>
            <a:ext cx="1341438" cy="669925"/>
            <a:chOff x="2599" y="3418"/>
            <a:chExt cx="1085" cy="470"/>
          </a:xfrm>
        </p:grpSpPr>
        <p:pic>
          <p:nvPicPr>
            <p:cNvPr id="77868" name="Picture 44" descr="horses_filt_itr06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3418"/>
              <a:ext cx="516" cy="4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9" name="Picture 45" descr="horses_mask_itr06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418"/>
              <a:ext cx="516" cy="4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2438400" y="5121275"/>
            <a:ext cx="1447800" cy="646113"/>
            <a:chOff x="1440" y="3337"/>
            <a:chExt cx="1104" cy="551"/>
          </a:xfrm>
        </p:grpSpPr>
        <p:pic>
          <p:nvPicPr>
            <p:cNvPr id="77875" name="Picture 51" descr="horses_filt_itr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3337"/>
              <a:ext cx="528" cy="5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6" name="Picture 52" descr="horses_mask_itr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3337"/>
              <a:ext cx="528" cy="55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77" name="Group 53"/>
          <p:cNvGrpSpPr>
            <a:grpSpLocks/>
          </p:cNvGrpSpPr>
          <p:nvPr/>
        </p:nvGrpSpPr>
        <p:grpSpPr bwMode="auto">
          <a:xfrm>
            <a:off x="4449763" y="5121275"/>
            <a:ext cx="1341437" cy="669925"/>
            <a:chOff x="2599" y="3418"/>
            <a:chExt cx="1085" cy="470"/>
          </a:xfrm>
        </p:grpSpPr>
        <p:pic>
          <p:nvPicPr>
            <p:cNvPr id="77878" name="Picture 54" descr="horses_filt_itr06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3418"/>
              <a:ext cx="516" cy="4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9" name="Picture 55" descr="horses_mask_itr06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418"/>
              <a:ext cx="516" cy="4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80" name="Group 56"/>
          <p:cNvGrpSpPr>
            <a:grpSpLocks/>
          </p:cNvGrpSpPr>
          <p:nvPr/>
        </p:nvGrpSpPr>
        <p:grpSpPr bwMode="auto">
          <a:xfrm>
            <a:off x="6553200" y="5121275"/>
            <a:ext cx="949325" cy="765175"/>
            <a:chOff x="3722" y="3408"/>
            <a:chExt cx="598" cy="482"/>
          </a:xfrm>
        </p:grpSpPr>
        <p:pic>
          <p:nvPicPr>
            <p:cNvPr id="77881" name="Picture 57" descr="horses_filt_itr0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" y="3408"/>
              <a:ext cx="287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2" name="Picture 58" descr="horses_mask_itr0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" y="3408"/>
              <a:ext cx="287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77873" name="Object 49"/>
          <p:cNvGraphicFramePr>
            <a:graphicFrameLocks noChangeAspect="1"/>
          </p:cNvGraphicFramePr>
          <p:nvPr/>
        </p:nvGraphicFramePr>
        <p:xfrm>
          <a:off x="1963738" y="4506913"/>
          <a:ext cx="1866900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6" name="משוואה" r:id="rId22" imgW="787320" imgH="279360" progId="Equation.3">
                  <p:embed/>
                </p:oleObj>
              </mc:Choice>
              <mc:Fallback>
                <p:oleObj name="משוואה" r:id="rId22" imgW="7873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738" y="4506913"/>
                        <a:ext cx="1866900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9900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83" name="Object 59"/>
          <p:cNvGraphicFramePr>
            <a:graphicFrameLocks noChangeAspect="1"/>
          </p:cNvGraphicFramePr>
          <p:nvPr/>
        </p:nvGraphicFramePr>
        <p:xfrm>
          <a:off x="3832225" y="4495800"/>
          <a:ext cx="1957388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7" name="משוואה" r:id="rId24" imgW="825480" imgH="279360" progId="Equation.3">
                  <p:embed/>
                </p:oleObj>
              </mc:Choice>
              <mc:Fallback>
                <p:oleObj name="משוואה" r:id="rId24" imgW="8254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2225" y="4495800"/>
                        <a:ext cx="1957388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9900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84" name="Object 60"/>
          <p:cNvGraphicFramePr>
            <a:graphicFrameLocks noChangeAspect="1"/>
          </p:cNvGraphicFramePr>
          <p:nvPr/>
        </p:nvGraphicFramePr>
        <p:xfrm>
          <a:off x="5761038" y="4495800"/>
          <a:ext cx="192722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8" name="Equation" r:id="rId26" imgW="812520" imgH="279360" progId="Equation.3">
                  <p:embed/>
                </p:oleObj>
              </mc:Choice>
              <mc:Fallback>
                <p:oleObj name="Equation" r:id="rId26" imgW="8125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4495800"/>
                        <a:ext cx="1927225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9900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94" name="Oval 70"/>
          <p:cNvSpPr>
            <a:spLocks noChangeArrowheads="1"/>
          </p:cNvSpPr>
          <p:nvPr/>
        </p:nvSpPr>
        <p:spPr bwMode="auto">
          <a:xfrm>
            <a:off x="7010400" y="2133600"/>
            <a:ext cx="19050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896" name="Group 72"/>
          <p:cNvGrpSpPr>
            <a:grpSpLocks/>
          </p:cNvGrpSpPr>
          <p:nvPr/>
        </p:nvGrpSpPr>
        <p:grpSpPr bwMode="auto">
          <a:xfrm>
            <a:off x="5486400" y="1066800"/>
            <a:ext cx="1341438" cy="669925"/>
            <a:chOff x="2599" y="3418"/>
            <a:chExt cx="1085" cy="470"/>
          </a:xfrm>
        </p:grpSpPr>
        <p:pic>
          <p:nvPicPr>
            <p:cNvPr id="77897" name="Picture 73" descr="horses_filt_itr06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" y="3418"/>
              <a:ext cx="516" cy="4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8" name="Picture 74" descr="horses_mask_itr06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418"/>
              <a:ext cx="516" cy="4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899" name="Oval 75"/>
          <p:cNvSpPr>
            <a:spLocks noChangeArrowheads="1"/>
          </p:cNvSpPr>
          <p:nvPr/>
        </p:nvSpPr>
        <p:spPr bwMode="auto">
          <a:xfrm>
            <a:off x="5257800" y="838200"/>
            <a:ext cx="19050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900" name="Oval 76"/>
          <p:cNvSpPr>
            <a:spLocks noChangeArrowheads="1"/>
          </p:cNvSpPr>
          <p:nvPr/>
        </p:nvSpPr>
        <p:spPr bwMode="auto">
          <a:xfrm>
            <a:off x="2438400" y="2133600"/>
            <a:ext cx="19050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901" name="Group 77"/>
          <p:cNvGrpSpPr>
            <a:grpSpLocks/>
          </p:cNvGrpSpPr>
          <p:nvPr/>
        </p:nvGrpSpPr>
        <p:grpSpPr bwMode="auto">
          <a:xfrm>
            <a:off x="3013075" y="2286000"/>
            <a:ext cx="949325" cy="765175"/>
            <a:chOff x="3722" y="3408"/>
            <a:chExt cx="598" cy="482"/>
          </a:xfrm>
        </p:grpSpPr>
        <p:pic>
          <p:nvPicPr>
            <p:cNvPr id="77902" name="Picture 78" descr="horses_filt_itr0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2" y="3408"/>
              <a:ext cx="287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3" name="Picture 79" descr="horses_mask_itr0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" y="3408"/>
              <a:ext cx="287" cy="4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433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02 0.04861 C 0.06111 0.12523 0.08455 0.20185 0.02639 0.23287 C -0.03159 0.26412 -0.22014 0.23009 -0.30972 0.23518 C -0.3993 0.2405 -0.47517 0.23541 -0.51059 0.26435 C -0.54583 0.29305 -0.53402 0.35069 -0.52205 0.4085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7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75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7106 C 0.08091 0.12731 0.12848 0.18379 0.12014 0.22893 C 0.11181 0.27407 0.02171 0.30046 -0.01666 0.34236 C -0.05503 0.38426 -0.09375 0.43819 -0.10989 0.48009 C -0.12604 0.52199 -0.11267 0.57454 -0.11319 0.59329 " pathEditMode="relative" ptsTypes="aaaaA">
                                      <p:cBhvr>
                                        <p:cTn id="31" dur="2000" fill="hold"/>
                                        <p:tgtEl>
                                          <p:spTgt spid="77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C 0.05521 0.02014 0.11059 0.04028 0.14375 0.06204 C 0.17674 0.08357 0.1658 0.11296 0.19896 0.1294 C 0.23195 0.14583 0.30486 0.14838 0.34254 0.16042 C 0.38021 0.17245 0.41389 0.17639 0.42448 0.20162 C 0.43525 0.22708 0.41198 0.28565 0.40608 0.31319 C 0.40018 0.34074 0.39271 0.34954 0.38941 0.36759 C 0.38611 0.38565 0.38611 0.4037 0.38611 0.42199 " pathEditMode="relative" rAng="0" ptsTypes="aaaaaaaA">
                                      <p:cBhvr>
                                        <p:cTn id="49" dur="2000" fill="hold"/>
                                        <p:tgtEl>
                                          <p:spTgt spid="77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94" grpId="0" animBg="1"/>
      <p:bldP spid="77894" grpId="1" animBg="1"/>
      <p:bldP spid="77899" grpId="0" animBg="1"/>
      <p:bldP spid="77899" grpId="1" animBg="1"/>
      <p:bldP spid="77900" grpId="0" animBg="1"/>
      <p:bldP spid="77900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6200" y="3048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Fragments selection challenges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5800" y="1392238"/>
            <a:ext cx="7848600" cy="284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Straightforward computation of likelihood improvement is impractical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2000 Fragments</a:t>
            </a:r>
          </a:p>
          <a:p>
            <a:pPr>
              <a:spcBef>
                <a:spcPct val="50000"/>
              </a:spcBef>
            </a:pPr>
            <a:r>
              <a:rPr lang="en-US"/>
              <a:t>50 Training images</a:t>
            </a:r>
          </a:p>
          <a:p>
            <a:pPr>
              <a:spcBef>
                <a:spcPct val="50000"/>
              </a:spcBef>
            </a:pPr>
            <a:r>
              <a:rPr lang="en-US"/>
              <a:t>10 Fragments selection iterations 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CC3300"/>
                </a:solidFill>
              </a:rPr>
              <a:t>1,000,000</a:t>
            </a:r>
            <a:r>
              <a:rPr lang="en-US"/>
              <a:t> </a:t>
            </a:r>
            <a:r>
              <a:rPr lang="en-US">
                <a:solidFill>
                  <a:srgbClr val="CC3300"/>
                </a:solidFill>
              </a:rPr>
              <a:t>inference operations!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762000" y="4521200"/>
            <a:ext cx="6096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6200" y="3048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Fragments selection</a:t>
            </a:r>
          </a:p>
        </p:txBody>
      </p:sp>
      <p:grpSp>
        <p:nvGrpSpPr>
          <p:cNvPr id="28682" name="Group 10"/>
          <p:cNvGrpSpPr>
            <a:grpSpLocks/>
          </p:cNvGrpSpPr>
          <p:nvPr/>
        </p:nvGrpSpPr>
        <p:grpSpPr bwMode="auto">
          <a:xfrm>
            <a:off x="2667000" y="3276600"/>
            <a:ext cx="2362200" cy="992188"/>
            <a:chOff x="3840" y="2543"/>
            <a:chExt cx="1488" cy="625"/>
          </a:xfrm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3840" y="2544"/>
              <a:ext cx="1488" cy="624"/>
            </a:xfrm>
            <a:prstGeom prst="wedgeRoundRectCallout">
              <a:avLst>
                <a:gd name="adj1" fmla="val -21773"/>
                <a:gd name="adj2" fmla="val -81889"/>
                <a:gd name="adj3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b="0"/>
            </a:p>
          </p:txBody>
        </p:sp>
        <p:sp>
          <p:nvSpPr>
            <p:cNvPr id="28675" name="Text Box 3"/>
            <p:cNvSpPr txBox="1">
              <a:spLocks noChangeArrowheads="1"/>
            </p:cNvSpPr>
            <p:nvPr/>
          </p:nvSpPr>
          <p:spPr bwMode="auto">
            <a:xfrm>
              <a:off x="4032" y="2543"/>
              <a:ext cx="1152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/>
                <a:t>Fragment with low error on the training set</a:t>
              </a:r>
            </a:p>
          </p:txBody>
        </p:sp>
      </p:grp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62000" y="1447800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First order approximation to log-likelihood gain:</a:t>
            </a:r>
          </a:p>
        </p:txBody>
      </p:sp>
      <p:graphicFrame>
        <p:nvGraphicFramePr>
          <p:cNvPr id="28678" name="Object 6"/>
          <p:cNvGraphicFramePr>
            <a:graphicFrameLocks noChangeAspect="1"/>
          </p:cNvGraphicFramePr>
          <p:nvPr/>
        </p:nvGraphicFramePr>
        <p:xfrm>
          <a:off x="1600200" y="2133600"/>
          <a:ext cx="7061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9" name="Equation" r:id="rId4" imgW="2438280" imgH="317160" progId="Equation.3">
                  <p:embed/>
                </p:oleObj>
              </mc:Choice>
              <mc:Fallback>
                <p:oleObj name="Equation" r:id="rId4" imgW="2438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3600"/>
                        <a:ext cx="7061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9900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5829300" y="3278188"/>
            <a:ext cx="2362200" cy="990600"/>
          </a:xfrm>
          <a:prstGeom prst="wedgeRoundRectCallout">
            <a:avLst>
              <a:gd name="adj1" fmla="val -21773"/>
              <a:gd name="adj2" fmla="val -81889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b="0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715000" y="3276600"/>
            <a:ext cx="2590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dirty="0"/>
              <a:t>Fragment not accounted for by the existing model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01202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smtClean="0"/>
              <a:t>Emergence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7038" y="1365250"/>
            <a:ext cx="5749925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2133600" y="6400800"/>
            <a:ext cx="490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hlinkClick r:id="rId4"/>
              </a:rPr>
              <a:t>http://en.wikipedia.org/wiki/Gestalt_psychology</a:t>
            </a:r>
            <a:endParaRPr lang="en-US" sz="1800" b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762000" y="3810000"/>
            <a:ext cx="8077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Requires a </a:t>
            </a:r>
            <a:r>
              <a:rPr lang="en-US" sz="2000">
                <a:solidFill>
                  <a:srgbClr val="CC3300"/>
                </a:solidFill>
              </a:rPr>
              <a:t>single </a:t>
            </a:r>
            <a:r>
              <a:rPr lang="en-US" sz="2000"/>
              <a:t>inference process on the previous iteration energy to evaluate approximations with respect to </a:t>
            </a:r>
            <a:r>
              <a:rPr lang="en-US" sz="2000">
                <a:solidFill>
                  <a:srgbClr val="CC3300"/>
                </a:solidFill>
              </a:rPr>
              <a:t>all fragments</a:t>
            </a:r>
            <a:endParaRPr lang="en-US" sz="200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/>
              <a:t>First order approximation evaluation is linear in the fragment size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62000" y="1447800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First order approximation to log-likelihood gain:</a:t>
            </a:r>
          </a:p>
        </p:txBody>
      </p:sp>
      <p:graphicFrame>
        <p:nvGraphicFramePr>
          <p:cNvPr id="27658" name="Object 10"/>
          <p:cNvGraphicFramePr>
            <a:graphicFrameLocks noChangeAspect="1"/>
          </p:cNvGraphicFramePr>
          <p:nvPr/>
        </p:nvGraphicFramePr>
        <p:xfrm>
          <a:off x="1600200" y="2133600"/>
          <a:ext cx="7061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7" name="Equation" r:id="rId4" imgW="2438280" imgH="317160" progId="Equation.3">
                  <p:embed/>
                </p:oleObj>
              </mc:Choice>
              <mc:Fallback>
                <p:oleObj name="Equation" r:id="rId4" imgW="2438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3600"/>
                        <a:ext cx="7061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990033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76200" y="3048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990033"/>
                </a:solidFill>
              </a:rPr>
              <a:t>Fragments selection</a:t>
            </a:r>
          </a:p>
        </p:txBody>
      </p:sp>
    </p:spTree>
    <p:extLst>
      <p:ext uri="{BB962C8B-B14F-4D97-AF65-F5344CB8AC3E}">
        <p14:creationId xmlns:p14="http://schemas.microsoft.com/office/powerpoint/2010/main" val="153585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8100" y="3810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990033"/>
                </a:solidFill>
              </a:rPr>
              <a:t>Training horses model</a:t>
            </a:r>
          </a:p>
        </p:txBody>
      </p:sp>
      <p:pic>
        <p:nvPicPr>
          <p:cNvPr id="85005" name="Picture 13" descr="horses_Y_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6" name="Picture 14" descr="horses_Y_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7" name="Picture 15" descr="horses_Y_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065213"/>
            <a:ext cx="1312863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8" name="Picture 16" descr="horses_Y_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065213"/>
            <a:ext cx="1312863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9" name="Picture 17" descr="horses_Y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0" name="Picture 18" descr="horses_Y_0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065213"/>
            <a:ext cx="1312863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20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8100" y="3810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990033"/>
                </a:solidFill>
              </a:rPr>
              <a:t>Training horses model-one fragment</a:t>
            </a:r>
          </a:p>
        </p:txBody>
      </p:sp>
      <p:pic>
        <p:nvPicPr>
          <p:cNvPr id="36869" name="Picture 5" descr="horses_Y_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orses_Y_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horses_Y_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065213"/>
            <a:ext cx="1312863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horses_Y_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065213"/>
            <a:ext cx="1312863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4" name="Picture 10" descr="horses_Y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6" name="Picture 12" descr="horses_Y_0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065213"/>
            <a:ext cx="1312863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9" name="Picture 15" descr="horses_dContour_019_itr0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3606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16" descr="horses_dContour_038_itr0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23606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1" name="Picture 17" descr="horses_dContour_048_itr0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23606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 descr="horses_dContour_004_itr0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360613"/>
            <a:ext cx="1312863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4" name="Picture 20" descr="horses_dContour_041_itr0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3606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6" name="Picture 22" descr="horses_dContour_044_itr0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3606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9" name="Picture 25" descr="horses_mu_019_itr0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403600"/>
            <a:ext cx="1309687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0" name="Picture 26" descr="horses_mu_038_itr0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3403600"/>
            <a:ext cx="1309687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1" name="Picture 27" descr="horses_mu_048_itr0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403600"/>
            <a:ext cx="1309688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2" name="Picture 28" descr="horses_mu_004_itr0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403600"/>
            <a:ext cx="1309688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4" name="Picture 30" descr="horses_mu_041_itr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3403600"/>
            <a:ext cx="1309687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6" name="Picture 32" descr="horses_mu_044_itr0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403600"/>
            <a:ext cx="1309688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99" name="Picture 35" descr="horses_muContour_019_itr0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180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0" name="Picture 36" descr="horses_muContour_038_itr0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44180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1" name="Picture 37" descr="horses_muContour_048_itr0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44180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2" name="Picture 38" descr="horses_muContour_004_itr0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44180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4" name="Picture 40" descr="horses_muContour_041_itr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4418013"/>
            <a:ext cx="1308100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6" name="Picture 42" descr="horses_muContour_044_itr0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418013"/>
            <a:ext cx="1312863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924" name="Group 60"/>
          <p:cNvGrpSpPr>
            <a:grpSpLocks/>
          </p:cNvGrpSpPr>
          <p:nvPr/>
        </p:nvGrpSpPr>
        <p:grpSpPr bwMode="auto">
          <a:xfrm>
            <a:off x="3733800" y="5827713"/>
            <a:ext cx="1676400" cy="874712"/>
            <a:chOff x="2640" y="3312"/>
            <a:chExt cx="1056" cy="551"/>
          </a:xfrm>
        </p:grpSpPr>
        <p:pic>
          <p:nvPicPr>
            <p:cNvPr id="36925" name="Picture 61" descr="horses_filt_itr0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12"/>
              <a:ext cx="528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926" name="Picture 62" descr="horses_mask_itr05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312"/>
              <a:ext cx="528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059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8100" y="3810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990033"/>
                </a:solidFill>
              </a:rPr>
              <a:t>Training horses model-two fragments</a:t>
            </a:r>
          </a:p>
        </p:txBody>
      </p:sp>
      <p:pic>
        <p:nvPicPr>
          <p:cNvPr id="34821" name="Picture 5" descr="horses_Y_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2" name="Picture 36" descr="horses_dContour_019_itr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360613"/>
            <a:ext cx="13128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68" name="Picture 52" descr="horses_mu_019_itr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403600"/>
            <a:ext cx="1312862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96" name="Picture 80" descr="horses_muContour_019_itr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18013"/>
            <a:ext cx="1312862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orses_Y_03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3" name="Picture 37" descr="horses_dContour_038_itr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2360613"/>
            <a:ext cx="1312863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71" name="Picture 55" descr="horses_mu_038_itr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3403600"/>
            <a:ext cx="1312862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97" name="Picture 81" descr="horses_muContour_038_itr0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4416425"/>
            <a:ext cx="13128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horses_Y_04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4" name="Picture 38" descr="horses_dContour_048_itr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2360613"/>
            <a:ext cx="1312863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74" name="Picture 58" descr="horses_mu_048_itr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3403600"/>
            <a:ext cx="1312862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98" name="Picture 82" descr="horses_muContour_048_itr0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4418013"/>
            <a:ext cx="1312863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orses_Y_00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0" name="Picture 34" descr="horses_dContour_004_itr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360613"/>
            <a:ext cx="13128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77" name="Picture 61" descr="horses_mu_004_itr0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3403600"/>
            <a:ext cx="1312862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99" name="Picture 83" descr="horses_muContour_004_itr0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4416425"/>
            <a:ext cx="13128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orses_Y_04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065213"/>
            <a:ext cx="1312862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6" name="Picture 40" descr="horses_dContour_041_itr0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360613"/>
            <a:ext cx="13128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83" name="Picture 67" descr="horses_mu_041_itr0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3403600"/>
            <a:ext cx="1312862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01" name="Picture 85" descr="horses_muContour_041_itr0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4418013"/>
            <a:ext cx="1312862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horses_Y_04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1065213"/>
            <a:ext cx="1312863" cy="9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8" name="Picture 42" descr="horses_dContour_044_itr0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2360613"/>
            <a:ext cx="1312863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89" name="Picture 73" descr="horses_mu_044_itr0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3403600"/>
            <a:ext cx="1312863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03" name="Picture 87" descr="horses_muContour_044_itr06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4414838"/>
            <a:ext cx="1312863" cy="9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25" name="Rectangle 109"/>
          <p:cNvSpPr>
            <a:spLocks noChangeArrowheads="1"/>
          </p:cNvSpPr>
          <p:nvPr/>
        </p:nvSpPr>
        <p:spPr bwMode="auto">
          <a:xfrm>
            <a:off x="2946400" y="1066800"/>
            <a:ext cx="15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926" name="Rectangle 110"/>
          <p:cNvSpPr>
            <a:spLocks noChangeArrowheads="1"/>
          </p:cNvSpPr>
          <p:nvPr/>
        </p:nvSpPr>
        <p:spPr bwMode="auto">
          <a:xfrm>
            <a:off x="6046788" y="1066800"/>
            <a:ext cx="15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937" name="Group 121"/>
          <p:cNvGrpSpPr>
            <a:grpSpLocks/>
          </p:cNvGrpSpPr>
          <p:nvPr/>
        </p:nvGrpSpPr>
        <p:grpSpPr bwMode="auto">
          <a:xfrm>
            <a:off x="2841625" y="5827713"/>
            <a:ext cx="3459163" cy="874712"/>
            <a:chOff x="1464" y="3671"/>
            <a:chExt cx="2179" cy="551"/>
          </a:xfrm>
        </p:grpSpPr>
        <p:grpSp>
          <p:nvGrpSpPr>
            <p:cNvPr id="34928" name="Group 112"/>
            <p:cNvGrpSpPr>
              <a:grpSpLocks/>
            </p:cNvGrpSpPr>
            <p:nvPr/>
          </p:nvGrpSpPr>
          <p:grpSpPr bwMode="auto">
            <a:xfrm>
              <a:off x="1464" y="3671"/>
              <a:ext cx="1056" cy="551"/>
              <a:chOff x="2640" y="3312"/>
              <a:chExt cx="1056" cy="551"/>
            </a:xfrm>
          </p:grpSpPr>
          <p:pic>
            <p:nvPicPr>
              <p:cNvPr id="34929" name="Picture 113" descr="horses_filt_itr05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0" y="3312"/>
                <a:ext cx="528" cy="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30" name="Picture 114" descr="horses_mask_itr05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3312"/>
                <a:ext cx="528" cy="5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34" name="Group 118"/>
            <p:cNvGrpSpPr>
              <a:grpSpLocks/>
            </p:cNvGrpSpPr>
            <p:nvPr/>
          </p:nvGrpSpPr>
          <p:grpSpPr bwMode="auto">
            <a:xfrm>
              <a:off x="2599" y="3752"/>
              <a:ext cx="1044" cy="470"/>
              <a:chOff x="1632" y="3360"/>
              <a:chExt cx="1044" cy="470"/>
            </a:xfrm>
          </p:grpSpPr>
          <p:pic>
            <p:nvPicPr>
              <p:cNvPr id="34935" name="Picture 119" descr="horses_filt_itr06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360"/>
                <a:ext cx="516" cy="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36" name="Picture 120" descr="horses_mask_itr06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3360"/>
                <a:ext cx="516" cy="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06395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35" name="Group 495"/>
          <p:cNvGrpSpPr>
            <a:grpSpLocks/>
          </p:cNvGrpSpPr>
          <p:nvPr/>
        </p:nvGrpSpPr>
        <p:grpSpPr bwMode="auto">
          <a:xfrm>
            <a:off x="2324100" y="5827713"/>
            <a:ext cx="1676400" cy="874712"/>
            <a:chOff x="2640" y="3312"/>
            <a:chExt cx="1056" cy="551"/>
          </a:xfrm>
        </p:grpSpPr>
        <p:pic>
          <p:nvPicPr>
            <p:cNvPr id="36336" name="Picture 496" descr="horses_filt_itr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12"/>
              <a:ext cx="528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337" name="Picture 497" descr="horses_mask_itr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312"/>
              <a:ext cx="528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8100" y="3810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990033"/>
                </a:solidFill>
              </a:rPr>
              <a:t>Training horses model-three fragments</a:t>
            </a:r>
          </a:p>
        </p:txBody>
      </p:sp>
      <p:pic>
        <p:nvPicPr>
          <p:cNvPr id="35845" name="Picture 5" descr="horses_Y_019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066800"/>
            <a:ext cx="1312862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 descr="horses_dContour_019_itr07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2362200"/>
            <a:ext cx="13128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90" name="Picture 50" descr="horses_muContour_019_itr07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4419600"/>
            <a:ext cx="13128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17" name="Picture 77" descr="horses_mu_019_itr07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403600"/>
            <a:ext cx="1312862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horses_Y_048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066800"/>
            <a:ext cx="1312863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18" descr="horses_dContour_048_itr07"/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2362200"/>
            <a:ext cx="13128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96" name="Picture 56" descr="horses_muContour_048_itr07"/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4419600"/>
            <a:ext cx="13128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19" name="Picture 79" descr="horses_mu_048_itr07"/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403600"/>
            <a:ext cx="1312863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orses_Y_004"/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066800"/>
            <a:ext cx="1312863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4" name="Picture 14" descr="horses_dContour_004_itr07"/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362200"/>
            <a:ext cx="13128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99" name="Picture 59" descr="horses_muContour_004_itr07"/>
          <p:cNvPicPr preferRelativeResize="0"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4419600"/>
            <a:ext cx="13128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20" name="Picture 80" descr="horses_mu_004_itr07"/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403600"/>
            <a:ext cx="1312863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horses_Y_041"/>
          <p:cNvPicPr preferRelativeResize="0"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066800"/>
            <a:ext cx="1312862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0" name="Picture 20" descr="horses_dContour_041_itr07"/>
          <p:cNvPicPr preferRelativeResize="0"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362200"/>
            <a:ext cx="13128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05" name="Picture 65" descr="horses_muContour_041_itr07"/>
          <p:cNvPicPr preferRelativeResize="0"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4419600"/>
            <a:ext cx="131286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22" name="Picture 82" descr="horses_mu_041_itr07"/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3403600"/>
            <a:ext cx="1312862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horses_Y_044"/>
          <p:cNvPicPr preferRelativeResize="0"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066800"/>
            <a:ext cx="1312863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2" name="Picture 22" descr="horses_dContour_044_itr07"/>
          <p:cNvPicPr preferRelativeResize="0"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2362200"/>
            <a:ext cx="13128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11" name="Picture 71" descr="horses_muContour_044_itr07"/>
          <p:cNvPicPr preferRelativeResize="0"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419600"/>
            <a:ext cx="131286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24" name="Picture 84" descr="horses_mu_044_itr07"/>
          <p:cNvPicPr preferRelativeResize="0"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403600"/>
            <a:ext cx="1312863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931" name="Group 91"/>
          <p:cNvGrpSpPr>
            <a:grpSpLocks/>
          </p:cNvGrpSpPr>
          <p:nvPr/>
        </p:nvGrpSpPr>
        <p:grpSpPr bwMode="auto">
          <a:xfrm>
            <a:off x="5908675" y="5940425"/>
            <a:ext cx="911225" cy="765175"/>
            <a:chOff x="3698" y="3408"/>
            <a:chExt cx="574" cy="482"/>
          </a:xfrm>
        </p:grpSpPr>
        <p:pic>
          <p:nvPicPr>
            <p:cNvPr id="35927" name="Picture 87" descr="horses_filt_itr07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" y="3408"/>
              <a:ext cx="287" cy="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928" name="Picture 88" descr="horses_mask_itr07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" y="3408"/>
              <a:ext cx="287" cy="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932" name="Group 92"/>
          <p:cNvGrpSpPr>
            <a:grpSpLocks/>
          </p:cNvGrpSpPr>
          <p:nvPr/>
        </p:nvGrpSpPr>
        <p:grpSpPr bwMode="auto">
          <a:xfrm>
            <a:off x="4125913" y="5956300"/>
            <a:ext cx="1657350" cy="746125"/>
            <a:chOff x="1632" y="3360"/>
            <a:chExt cx="1044" cy="470"/>
          </a:xfrm>
        </p:grpSpPr>
        <p:pic>
          <p:nvPicPr>
            <p:cNvPr id="35926" name="Picture 86" descr="horses_filt_itr06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3360"/>
              <a:ext cx="516" cy="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930" name="Picture 90" descr="horses_mask_itr0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3360"/>
              <a:ext cx="516" cy="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846" name="Picture 6" descr="horses_Y_038"/>
          <p:cNvPicPr preferRelativeResize="0"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066800"/>
            <a:ext cx="1312862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18" name="Picture 78" descr="horses_mu_038_itr07"/>
          <p:cNvPicPr preferRelativeResize="0"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3403600"/>
            <a:ext cx="1312862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936" name="Group 96"/>
          <p:cNvGrpSpPr>
            <a:grpSpLocks/>
          </p:cNvGrpSpPr>
          <p:nvPr/>
        </p:nvGrpSpPr>
        <p:grpSpPr bwMode="auto">
          <a:xfrm>
            <a:off x="1503363" y="2362200"/>
            <a:ext cx="1312862" cy="990600"/>
            <a:chOff x="1395" y="1548"/>
            <a:chExt cx="555" cy="419"/>
          </a:xfrm>
        </p:grpSpPr>
        <p:sp>
          <p:nvSpPr>
            <p:cNvPr id="35935" name="AutoShape 95"/>
            <p:cNvSpPr>
              <a:spLocks noChangeArrowheads="1" noTextEdit="1"/>
            </p:cNvSpPr>
            <p:nvPr/>
          </p:nvSpPr>
          <p:spPr bwMode="auto">
            <a:xfrm>
              <a:off x="1395" y="1548"/>
              <a:ext cx="555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137" name="Group 297"/>
            <p:cNvGrpSpPr>
              <a:grpSpLocks/>
            </p:cNvGrpSpPr>
            <p:nvPr/>
          </p:nvGrpSpPr>
          <p:grpSpPr bwMode="auto">
            <a:xfrm>
              <a:off x="1395" y="1547"/>
              <a:ext cx="555" cy="425"/>
              <a:chOff x="1395" y="1547"/>
              <a:chExt cx="555" cy="425"/>
            </a:xfrm>
          </p:grpSpPr>
          <p:sp>
            <p:nvSpPr>
              <p:cNvPr id="35937" name="Rectangle 97"/>
              <p:cNvSpPr>
                <a:spLocks noChangeArrowheads="1"/>
              </p:cNvSpPr>
              <p:nvPr/>
            </p:nvSpPr>
            <p:spPr bwMode="auto">
              <a:xfrm>
                <a:off x="1395" y="1548"/>
                <a:ext cx="555" cy="41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38" name="Rectangle 98"/>
              <p:cNvSpPr>
                <a:spLocks noChangeArrowheads="1"/>
              </p:cNvSpPr>
              <p:nvPr/>
            </p:nvSpPr>
            <p:spPr bwMode="auto">
              <a:xfrm>
                <a:off x="1395" y="1547"/>
                <a:ext cx="555" cy="419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939" name="Picture 99"/>
              <p:cNvPicPr preferRelativeResize="0">
                <a:picLocks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5" y="1557"/>
                <a:ext cx="545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40" name="Picture 100"/>
              <p:cNvPicPr preferRelativeResize="0">
                <a:picLocks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5" y="1966"/>
                <a:ext cx="545" cy="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941" name="Rectangle 101"/>
              <p:cNvSpPr>
                <a:spLocks noChangeArrowheads="1"/>
              </p:cNvSpPr>
              <p:nvPr/>
            </p:nvSpPr>
            <p:spPr bwMode="auto">
              <a:xfrm>
                <a:off x="1395" y="1557"/>
                <a:ext cx="545" cy="4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942" name="Picture 102"/>
              <p:cNvPicPr preferRelativeResize="0">
                <a:picLocks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5" y="1557"/>
                <a:ext cx="545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943" name="Picture 103"/>
              <p:cNvPicPr preferRelativeResize="0">
                <a:picLocks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5" y="1966"/>
                <a:ext cx="545" cy="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944" name="Line 104"/>
              <p:cNvSpPr>
                <a:spLocks noChangeShapeType="1"/>
              </p:cNvSpPr>
              <p:nvPr/>
            </p:nvSpPr>
            <p:spPr bwMode="auto">
              <a:xfrm flipH="1" flipV="1">
                <a:off x="1433" y="1702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5" name="Line 105"/>
              <p:cNvSpPr>
                <a:spLocks noChangeShapeType="1"/>
              </p:cNvSpPr>
              <p:nvPr/>
            </p:nvSpPr>
            <p:spPr bwMode="auto">
              <a:xfrm flipV="1">
                <a:off x="1433" y="1696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6" name="Line 106"/>
              <p:cNvSpPr>
                <a:spLocks noChangeShapeType="1"/>
              </p:cNvSpPr>
              <p:nvPr/>
            </p:nvSpPr>
            <p:spPr bwMode="auto">
              <a:xfrm flipV="1">
                <a:off x="1433" y="1691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7" name="Line 107"/>
              <p:cNvSpPr>
                <a:spLocks noChangeShapeType="1"/>
              </p:cNvSpPr>
              <p:nvPr/>
            </p:nvSpPr>
            <p:spPr bwMode="auto">
              <a:xfrm flipV="1">
                <a:off x="1433" y="1685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8" name="Line 108"/>
              <p:cNvSpPr>
                <a:spLocks noChangeShapeType="1"/>
              </p:cNvSpPr>
              <p:nvPr/>
            </p:nvSpPr>
            <p:spPr bwMode="auto">
              <a:xfrm flipV="1">
                <a:off x="1433" y="1683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9" name="Line 109"/>
              <p:cNvSpPr>
                <a:spLocks noChangeShapeType="1"/>
              </p:cNvSpPr>
              <p:nvPr/>
            </p:nvSpPr>
            <p:spPr bwMode="auto">
              <a:xfrm flipV="1">
                <a:off x="1436" y="1680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0" name="Line 110"/>
              <p:cNvSpPr>
                <a:spLocks noChangeShapeType="1"/>
              </p:cNvSpPr>
              <p:nvPr/>
            </p:nvSpPr>
            <p:spPr bwMode="auto">
              <a:xfrm flipV="1">
                <a:off x="1439" y="1677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1" name="Line 111"/>
              <p:cNvSpPr>
                <a:spLocks noChangeShapeType="1"/>
              </p:cNvSpPr>
              <p:nvPr/>
            </p:nvSpPr>
            <p:spPr bwMode="auto">
              <a:xfrm flipV="1">
                <a:off x="1441" y="167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2" name="Line 112"/>
              <p:cNvSpPr>
                <a:spLocks noChangeShapeType="1"/>
              </p:cNvSpPr>
              <p:nvPr/>
            </p:nvSpPr>
            <p:spPr bwMode="auto">
              <a:xfrm flipV="1">
                <a:off x="1444" y="1669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3" name="Line 113"/>
              <p:cNvSpPr>
                <a:spLocks noChangeShapeType="1"/>
              </p:cNvSpPr>
              <p:nvPr/>
            </p:nvSpPr>
            <p:spPr bwMode="auto">
              <a:xfrm flipV="1">
                <a:off x="1444" y="1666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4" name="Line 114"/>
              <p:cNvSpPr>
                <a:spLocks noChangeShapeType="1"/>
              </p:cNvSpPr>
              <p:nvPr/>
            </p:nvSpPr>
            <p:spPr bwMode="auto">
              <a:xfrm flipV="1">
                <a:off x="1447" y="1663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5" name="Line 115"/>
              <p:cNvSpPr>
                <a:spLocks noChangeShapeType="1"/>
              </p:cNvSpPr>
              <p:nvPr/>
            </p:nvSpPr>
            <p:spPr bwMode="auto">
              <a:xfrm flipV="1">
                <a:off x="1450" y="1661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6" name="Line 116"/>
              <p:cNvSpPr>
                <a:spLocks noChangeShapeType="1"/>
              </p:cNvSpPr>
              <p:nvPr/>
            </p:nvSpPr>
            <p:spPr bwMode="auto">
              <a:xfrm flipV="1">
                <a:off x="1452" y="1658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7" name="Line 117"/>
              <p:cNvSpPr>
                <a:spLocks noChangeShapeType="1"/>
              </p:cNvSpPr>
              <p:nvPr/>
            </p:nvSpPr>
            <p:spPr bwMode="auto">
              <a:xfrm flipV="1">
                <a:off x="1455" y="1655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8" name="Line 118"/>
              <p:cNvSpPr>
                <a:spLocks noChangeShapeType="1"/>
              </p:cNvSpPr>
              <p:nvPr/>
            </p:nvSpPr>
            <p:spPr bwMode="auto">
              <a:xfrm flipV="1">
                <a:off x="1458" y="1653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59" name="Line 119"/>
              <p:cNvSpPr>
                <a:spLocks noChangeShapeType="1"/>
              </p:cNvSpPr>
              <p:nvPr/>
            </p:nvSpPr>
            <p:spPr bwMode="auto">
              <a:xfrm flipV="1">
                <a:off x="1461" y="1650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0" name="Line 120"/>
              <p:cNvSpPr>
                <a:spLocks noChangeShapeType="1"/>
              </p:cNvSpPr>
              <p:nvPr/>
            </p:nvSpPr>
            <p:spPr bwMode="auto">
              <a:xfrm flipV="1">
                <a:off x="1463" y="1647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1" name="Line 121"/>
              <p:cNvSpPr>
                <a:spLocks noChangeShapeType="1"/>
              </p:cNvSpPr>
              <p:nvPr/>
            </p:nvSpPr>
            <p:spPr bwMode="auto">
              <a:xfrm flipV="1">
                <a:off x="1466" y="164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2" name="Line 122"/>
              <p:cNvSpPr>
                <a:spLocks noChangeShapeType="1"/>
              </p:cNvSpPr>
              <p:nvPr/>
            </p:nvSpPr>
            <p:spPr bwMode="auto">
              <a:xfrm flipV="1">
                <a:off x="1469" y="1642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3" name="Line 123"/>
              <p:cNvSpPr>
                <a:spLocks noChangeShapeType="1"/>
              </p:cNvSpPr>
              <p:nvPr/>
            </p:nvSpPr>
            <p:spPr bwMode="auto">
              <a:xfrm flipV="1">
                <a:off x="1471" y="1636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4" name="Line 124"/>
              <p:cNvSpPr>
                <a:spLocks noChangeShapeType="1"/>
              </p:cNvSpPr>
              <p:nvPr/>
            </p:nvSpPr>
            <p:spPr bwMode="auto">
              <a:xfrm flipV="1">
                <a:off x="1471" y="1634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5" name="Line 125"/>
              <p:cNvSpPr>
                <a:spLocks noChangeShapeType="1"/>
              </p:cNvSpPr>
              <p:nvPr/>
            </p:nvSpPr>
            <p:spPr bwMode="auto">
              <a:xfrm flipV="1">
                <a:off x="1474" y="1630"/>
                <a:ext cx="3" cy="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6" name="Line 126"/>
              <p:cNvSpPr>
                <a:spLocks noChangeShapeType="1"/>
              </p:cNvSpPr>
              <p:nvPr/>
            </p:nvSpPr>
            <p:spPr bwMode="auto">
              <a:xfrm flipV="1">
                <a:off x="1477" y="1628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7" name="Line 127"/>
              <p:cNvSpPr>
                <a:spLocks noChangeShapeType="1"/>
              </p:cNvSpPr>
              <p:nvPr/>
            </p:nvSpPr>
            <p:spPr bwMode="auto">
              <a:xfrm flipV="1">
                <a:off x="1479" y="1625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8" name="Line 128"/>
              <p:cNvSpPr>
                <a:spLocks noChangeShapeType="1"/>
              </p:cNvSpPr>
              <p:nvPr/>
            </p:nvSpPr>
            <p:spPr bwMode="auto">
              <a:xfrm flipV="1">
                <a:off x="1482" y="1620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69" name="Line 129"/>
              <p:cNvSpPr>
                <a:spLocks noChangeShapeType="1"/>
              </p:cNvSpPr>
              <p:nvPr/>
            </p:nvSpPr>
            <p:spPr bwMode="auto">
              <a:xfrm flipV="1">
                <a:off x="1482" y="1614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0" name="Line 130"/>
              <p:cNvSpPr>
                <a:spLocks noChangeShapeType="1"/>
              </p:cNvSpPr>
              <p:nvPr/>
            </p:nvSpPr>
            <p:spPr bwMode="auto">
              <a:xfrm flipV="1">
                <a:off x="1482" y="1609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1" name="Line 131"/>
              <p:cNvSpPr>
                <a:spLocks noChangeShapeType="1"/>
              </p:cNvSpPr>
              <p:nvPr/>
            </p:nvSpPr>
            <p:spPr bwMode="auto">
              <a:xfrm flipV="1">
                <a:off x="1482" y="1606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2" name="Line 132"/>
              <p:cNvSpPr>
                <a:spLocks noChangeShapeType="1"/>
              </p:cNvSpPr>
              <p:nvPr/>
            </p:nvSpPr>
            <p:spPr bwMode="auto">
              <a:xfrm>
                <a:off x="1485" y="1606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3" name="Line 133"/>
              <p:cNvSpPr>
                <a:spLocks noChangeShapeType="1"/>
              </p:cNvSpPr>
              <p:nvPr/>
            </p:nvSpPr>
            <p:spPr bwMode="auto">
              <a:xfrm>
                <a:off x="1490" y="1606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4" name="Line 134"/>
              <p:cNvSpPr>
                <a:spLocks noChangeShapeType="1"/>
              </p:cNvSpPr>
              <p:nvPr/>
            </p:nvSpPr>
            <p:spPr bwMode="auto">
              <a:xfrm>
                <a:off x="1496" y="1606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5" name="Line 135"/>
              <p:cNvSpPr>
                <a:spLocks noChangeShapeType="1"/>
              </p:cNvSpPr>
              <p:nvPr/>
            </p:nvSpPr>
            <p:spPr bwMode="auto">
              <a:xfrm>
                <a:off x="1498" y="1609"/>
                <a:ext cx="4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6" name="Line 136"/>
              <p:cNvSpPr>
                <a:spLocks noChangeShapeType="1"/>
              </p:cNvSpPr>
              <p:nvPr/>
            </p:nvSpPr>
            <p:spPr bwMode="auto">
              <a:xfrm>
                <a:off x="1502" y="1612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7" name="Line 137"/>
              <p:cNvSpPr>
                <a:spLocks noChangeShapeType="1"/>
              </p:cNvSpPr>
              <p:nvPr/>
            </p:nvSpPr>
            <p:spPr bwMode="auto">
              <a:xfrm>
                <a:off x="1504" y="1614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8" name="Line 138"/>
              <p:cNvSpPr>
                <a:spLocks noChangeShapeType="1"/>
              </p:cNvSpPr>
              <p:nvPr/>
            </p:nvSpPr>
            <p:spPr bwMode="auto">
              <a:xfrm>
                <a:off x="1506" y="161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79" name="Line 139"/>
              <p:cNvSpPr>
                <a:spLocks noChangeShapeType="1"/>
              </p:cNvSpPr>
              <p:nvPr/>
            </p:nvSpPr>
            <p:spPr bwMode="auto">
              <a:xfrm>
                <a:off x="1512" y="161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0" name="Line 140"/>
              <p:cNvSpPr>
                <a:spLocks noChangeShapeType="1"/>
              </p:cNvSpPr>
              <p:nvPr/>
            </p:nvSpPr>
            <p:spPr bwMode="auto">
              <a:xfrm>
                <a:off x="1518" y="1617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1" name="Line 141"/>
              <p:cNvSpPr>
                <a:spLocks noChangeShapeType="1"/>
              </p:cNvSpPr>
              <p:nvPr/>
            </p:nvSpPr>
            <p:spPr bwMode="auto">
              <a:xfrm>
                <a:off x="1520" y="1620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2" name="Line 142"/>
              <p:cNvSpPr>
                <a:spLocks noChangeShapeType="1"/>
              </p:cNvSpPr>
              <p:nvPr/>
            </p:nvSpPr>
            <p:spPr bwMode="auto">
              <a:xfrm>
                <a:off x="1523" y="1622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3" name="Line 143"/>
              <p:cNvSpPr>
                <a:spLocks noChangeShapeType="1"/>
              </p:cNvSpPr>
              <p:nvPr/>
            </p:nvSpPr>
            <p:spPr bwMode="auto">
              <a:xfrm>
                <a:off x="1529" y="1622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4" name="Line 144"/>
              <p:cNvSpPr>
                <a:spLocks noChangeShapeType="1"/>
              </p:cNvSpPr>
              <p:nvPr/>
            </p:nvSpPr>
            <p:spPr bwMode="auto">
              <a:xfrm>
                <a:off x="1534" y="1622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5" name="Line 145"/>
              <p:cNvSpPr>
                <a:spLocks noChangeShapeType="1"/>
              </p:cNvSpPr>
              <p:nvPr/>
            </p:nvSpPr>
            <p:spPr bwMode="auto">
              <a:xfrm>
                <a:off x="1539" y="1622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6" name="Line 146"/>
              <p:cNvSpPr>
                <a:spLocks noChangeShapeType="1"/>
              </p:cNvSpPr>
              <p:nvPr/>
            </p:nvSpPr>
            <p:spPr bwMode="auto">
              <a:xfrm>
                <a:off x="1545" y="1622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7" name="Line 147"/>
              <p:cNvSpPr>
                <a:spLocks noChangeShapeType="1"/>
              </p:cNvSpPr>
              <p:nvPr/>
            </p:nvSpPr>
            <p:spPr bwMode="auto">
              <a:xfrm flipV="1">
                <a:off x="1550" y="1620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8" name="Line 148"/>
              <p:cNvSpPr>
                <a:spLocks noChangeShapeType="1"/>
              </p:cNvSpPr>
              <p:nvPr/>
            </p:nvSpPr>
            <p:spPr bwMode="auto">
              <a:xfrm flipV="1">
                <a:off x="1553" y="1617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89" name="Line 149"/>
              <p:cNvSpPr>
                <a:spLocks noChangeShapeType="1"/>
              </p:cNvSpPr>
              <p:nvPr/>
            </p:nvSpPr>
            <p:spPr bwMode="auto">
              <a:xfrm>
                <a:off x="1556" y="16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0" name="Line 150"/>
              <p:cNvSpPr>
                <a:spLocks noChangeShapeType="1"/>
              </p:cNvSpPr>
              <p:nvPr/>
            </p:nvSpPr>
            <p:spPr bwMode="auto">
              <a:xfrm>
                <a:off x="1561" y="1617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1" name="Line 151"/>
              <p:cNvSpPr>
                <a:spLocks noChangeShapeType="1"/>
              </p:cNvSpPr>
              <p:nvPr/>
            </p:nvSpPr>
            <p:spPr bwMode="auto">
              <a:xfrm>
                <a:off x="1564" y="1620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2" name="Line 152"/>
              <p:cNvSpPr>
                <a:spLocks noChangeShapeType="1"/>
              </p:cNvSpPr>
              <p:nvPr/>
            </p:nvSpPr>
            <p:spPr bwMode="auto">
              <a:xfrm>
                <a:off x="1567" y="1622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3" name="Line 153"/>
              <p:cNvSpPr>
                <a:spLocks noChangeShapeType="1"/>
              </p:cNvSpPr>
              <p:nvPr/>
            </p:nvSpPr>
            <p:spPr bwMode="auto">
              <a:xfrm>
                <a:off x="1572" y="1622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4" name="Line 154"/>
              <p:cNvSpPr>
                <a:spLocks noChangeShapeType="1"/>
              </p:cNvSpPr>
              <p:nvPr/>
            </p:nvSpPr>
            <p:spPr bwMode="auto">
              <a:xfrm>
                <a:off x="1578" y="1622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5" name="Line 155"/>
              <p:cNvSpPr>
                <a:spLocks noChangeShapeType="1"/>
              </p:cNvSpPr>
              <p:nvPr/>
            </p:nvSpPr>
            <p:spPr bwMode="auto">
              <a:xfrm>
                <a:off x="1583" y="1622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6" name="Line 156"/>
              <p:cNvSpPr>
                <a:spLocks noChangeShapeType="1"/>
              </p:cNvSpPr>
              <p:nvPr/>
            </p:nvSpPr>
            <p:spPr bwMode="auto">
              <a:xfrm>
                <a:off x="1588" y="1622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7" name="Line 157"/>
              <p:cNvSpPr>
                <a:spLocks noChangeShapeType="1"/>
              </p:cNvSpPr>
              <p:nvPr/>
            </p:nvSpPr>
            <p:spPr bwMode="auto">
              <a:xfrm>
                <a:off x="1591" y="1625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8" name="Line 158"/>
              <p:cNvSpPr>
                <a:spLocks noChangeShapeType="1"/>
              </p:cNvSpPr>
              <p:nvPr/>
            </p:nvSpPr>
            <p:spPr bwMode="auto">
              <a:xfrm>
                <a:off x="1594" y="1628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99" name="Line 159"/>
              <p:cNvSpPr>
                <a:spLocks noChangeShapeType="1"/>
              </p:cNvSpPr>
              <p:nvPr/>
            </p:nvSpPr>
            <p:spPr bwMode="auto">
              <a:xfrm>
                <a:off x="1599" y="1628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0" name="Line 160"/>
              <p:cNvSpPr>
                <a:spLocks noChangeShapeType="1"/>
              </p:cNvSpPr>
              <p:nvPr/>
            </p:nvSpPr>
            <p:spPr bwMode="auto">
              <a:xfrm>
                <a:off x="1605" y="1628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1" name="Line 161"/>
              <p:cNvSpPr>
                <a:spLocks noChangeShapeType="1"/>
              </p:cNvSpPr>
              <p:nvPr/>
            </p:nvSpPr>
            <p:spPr bwMode="auto">
              <a:xfrm>
                <a:off x="1611" y="1628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2" name="Line 162"/>
              <p:cNvSpPr>
                <a:spLocks noChangeShapeType="1"/>
              </p:cNvSpPr>
              <p:nvPr/>
            </p:nvSpPr>
            <p:spPr bwMode="auto">
              <a:xfrm>
                <a:off x="1613" y="1630"/>
                <a:ext cx="3" cy="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3" name="Line 163"/>
              <p:cNvSpPr>
                <a:spLocks noChangeShapeType="1"/>
              </p:cNvSpPr>
              <p:nvPr/>
            </p:nvSpPr>
            <p:spPr bwMode="auto">
              <a:xfrm>
                <a:off x="1616" y="1634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4" name="Line 164"/>
              <p:cNvSpPr>
                <a:spLocks noChangeShapeType="1"/>
              </p:cNvSpPr>
              <p:nvPr/>
            </p:nvSpPr>
            <p:spPr bwMode="auto">
              <a:xfrm>
                <a:off x="1621" y="1634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5" name="Line 165"/>
              <p:cNvSpPr>
                <a:spLocks noChangeShapeType="1"/>
              </p:cNvSpPr>
              <p:nvPr/>
            </p:nvSpPr>
            <p:spPr bwMode="auto">
              <a:xfrm>
                <a:off x="1624" y="1636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6" name="Line 166"/>
              <p:cNvSpPr>
                <a:spLocks noChangeShapeType="1"/>
              </p:cNvSpPr>
              <p:nvPr/>
            </p:nvSpPr>
            <p:spPr bwMode="auto">
              <a:xfrm>
                <a:off x="1627" y="1639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7" name="Line 167"/>
              <p:cNvSpPr>
                <a:spLocks noChangeShapeType="1"/>
              </p:cNvSpPr>
              <p:nvPr/>
            </p:nvSpPr>
            <p:spPr bwMode="auto">
              <a:xfrm>
                <a:off x="1632" y="1639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8" name="Line 168"/>
              <p:cNvSpPr>
                <a:spLocks noChangeShapeType="1"/>
              </p:cNvSpPr>
              <p:nvPr/>
            </p:nvSpPr>
            <p:spPr bwMode="auto">
              <a:xfrm>
                <a:off x="1637" y="1639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09" name="Line 169"/>
              <p:cNvSpPr>
                <a:spLocks noChangeShapeType="1"/>
              </p:cNvSpPr>
              <p:nvPr/>
            </p:nvSpPr>
            <p:spPr bwMode="auto">
              <a:xfrm>
                <a:off x="1640" y="1642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0" name="Line 170"/>
              <p:cNvSpPr>
                <a:spLocks noChangeShapeType="1"/>
              </p:cNvSpPr>
              <p:nvPr/>
            </p:nvSpPr>
            <p:spPr bwMode="auto">
              <a:xfrm>
                <a:off x="1643" y="1644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1" name="Line 171"/>
              <p:cNvSpPr>
                <a:spLocks noChangeShapeType="1"/>
              </p:cNvSpPr>
              <p:nvPr/>
            </p:nvSpPr>
            <p:spPr bwMode="auto">
              <a:xfrm>
                <a:off x="1648" y="1644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2" name="Line 172"/>
              <p:cNvSpPr>
                <a:spLocks noChangeShapeType="1"/>
              </p:cNvSpPr>
              <p:nvPr/>
            </p:nvSpPr>
            <p:spPr bwMode="auto">
              <a:xfrm>
                <a:off x="1654" y="1644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3" name="Line 173"/>
              <p:cNvSpPr>
                <a:spLocks noChangeShapeType="1"/>
              </p:cNvSpPr>
              <p:nvPr/>
            </p:nvSpPr>
            <p:spPr bwMode="auto">
              <a:xfrm>
                <a:off x="1659" y="164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4" name="Line 174"/>
              <p:cNvSpPr>
                <a:spLocks noChangeShapeType="1"/>
              </p:cNvSpPr>
              <p:nvPr/>
            </p:nvSpPr>
            <p:spPr bwMode="auto">
              <a:xfrm>
                <a:off x="1662" y="1647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5" name="Line 175"/>
              <p:cNvSpPr>
                <a:spLocks noChangeShapeType="1"/>
              </p:cNvSpPr>
              <p:nvPr/>
            </p:nvSpPr>
            <p:spPr bwMode="auto">
              <a:xfrm>
                <a:off x="1664" y="1650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6" name="Line 176"/>
              <p:cNvSpPr>
                <a:spLocks noChangeShapeType="1"/>
              </p:cNvSpPr>
              <p:nvPr/>
            </p:nvSpPr>
            <p:spPr bwMode="auto">
              <a:xfrm>
                <a:off x="1670" y="1650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7" name="Line 177"/>
              <p:cNvSpPr>
                <a:spLocks noChangeShapeType="1"/>
              </p:cNvSpPr>
              <p:nvPr/>
            </p:nvSpPr>
            <p:spPr bwMode="auto">
              <a:xfrm>
                <a:off x="1676" y="1650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8" name="Line 178"/>
              <p:cNvSpPr>
                <a:spLocks noChangeShapeType="1"/>
              </p:cNvSpPr>
              <p:nvPr/>
            </p:nvSpPr>
            <p:spPr bwMode="auto">
              <a:xfrm>
                <a:off x="1678" y="1653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19" name="Line 179"/>
              <p:cNvSpPr>
                <a:spLocks noChangeShapeType="1"/>
              </p:cNvSpPr>
              <p:nvPr/>
            </p:nvSpPr>
            <p:spPr bwMode="auto">
              <a:xfrm>
                <a:off x="1681" y="165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0" name="Line 180"/>
              <p:cNvSpPr>
                <a:spLocks noChangeShapeType="1"/>
              </p:cNvSpPr>
              <p:nvPr/>
            </p:nvSpPr>
            <p:spPr bwMode="auto">
              <a:xfrm>
                <a:off x="1687" y="1655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1" name="Line 181"/>
              <p:cNvSpPr>
                <a:spLocks noChangeShapeType="1"/>
              </p:cNvSpPr>
              <p:nvPr/>
            </p:nvSpPr>
            <p:spPr bwMode="auto">
              <a:xfrm>
                <a:off x="1689" y="1658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2" name="Line 182"/>
              <p:cNvSpPr>
                <a:spLocks noChangeShapeType="1"/>
              </p:cNvSpPr>
              <p:nvPr/>
            </p:nvSpPr>
            <p:spPr bwMode="auto">
              <a:xfrm>
                <a:off x="1692" y="1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3" name="Line 183"/>
              <p:cNvSpPr>
                <a:spLocks noChangeShapeType="1"/>
              </p:cNvSpPr>
              <p:nvPr/>
            </p:nvSpPr>
            <p:spPr bwMode="auto">
              <a:xfrm>
                <a:off x="1697" y="1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4" name="Line 184"/>
              <p:cNvSpPr>
                <a:spLocks noChangeShapeType="1"/>
              </p:cNvSpPr>
              <p:nvPr/>
            </p:nvSpPr>
            <p:spPr bwMode="auto">
              <a:xfrm>
                <a:off x="1703" y="1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5" name="Line 185"/>
              <p:cNvSpPr>
                <a:spLocks noChangeShapeType="1"/>
              </p:cNvSpPr>
              <p:nvPr/>
            </p:nvSpPr>
            <p:spPr bwMode="auto">
              <a:xfrm>
                <a:off x="1708" y="1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6" name="Line 186"/>
              <p:cNvSpPr>
                <a:spLocks noChangeShapeType="1"/>
              </p:cNvSpPr>
              <p:nvPr/>
            </p:nvSpPr>
            <p:spPr bwMode="auto">
              <a:xfrm>
                <a:off x="1714" y="1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7" name="Line 187"/>
              <p:cNvSpPr>
                <a:spLocks noChangeShapeType="1"/>
              </p:cNvSpPr>
              <p:nvPr/>
            </p:nvSpPr>
            <p:spPr bwMode="auto">
              <a:xfrm>
                <a:off x="1719" y="1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8" name="Line 188"/>
              <p:cNvSpPr>
                <a:spLocks noChangeShapeType="1"/>
              </p:cNvSpPr>
              <p:nvPr/>
            </p:nvSpPr>
            <p:spPr bwMode="auto">
              <a:xfrm>
                <a:off x="1725" y="1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29" name="Line 189"/>
              <p:cNvSpPr>
                <a:spLocks noChangeShapeType="1"/>
              </p:cNvSpPr>
              <p:nvPr/>
            </p:nvSpPr>
            <p:spPr bwMode="auto">
              <a:xfrm>
                <a:off x="1730" y="1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0" name="Line 190"/>
              <p:cNvSpPr>
                <a:spLocks noChangeShapeType="1"/>
              </p:cNvSpPr>
              <p:nvPr/>
            </p:nvSpPr>
            <p:spPr bwMode="auto">
              <a:xfrm>
                <a:off x="1736" y="1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1" name="Line 191"/>
              <p:cNvSpPr>
                <a:spLocks noChangeShapeType="1"/>
              </p:cNvSpPr>
              <p:nvPr/>
            </p:nvSpPr>
            <p:spPr bwMode="auto">
              <a:xfrm>
                <a:off x="1741" y="1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2" name="Line 192"/>
              <p:cNvSpPr>
                <a:spLocks noChangeShapeType="1"/>
              </p:cNvSpPr>
              <p:nvPr/>
            </p:nvSpPr>
            <p:spPr bwMode="auto">
              <a:xfrm>
                <a:off x="1746" y="1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3" name="Line 193"/>
              <p:cNvSpPr>
                <a:spLocks noChangeShapeType="1"/>
              </p:cNvSpPr>
              <p:nvPr/>
            </p:nvSpPr>
            <p:spPr bwMode="auto">
              <a:xfrm flipV="1">
                <a:off x="1752" y="1658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4" name="Line 194"/>
              <p:cNvSpPr>
                <a:spLocks noChangeShapeType="1"/>
              </p:cNvSpPr>
              <p:nvPr/>
            </p:nvSpPr>
            <p:spPr bwMode="auto">
              <a:xfrm flipV="1">
                <a:off x="1755" y="1655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5" name="Line 195"/>
              <p:cNvSpPr>
                <a:spLocks noChangeShapeType="1"/>
              </p:cNvSpPr>
              <p:nvPr/>
            </p:nvSpPr>
            <p:spPr bwMode="auto">
              <a:xfrm>
                <a:off x="1757" y="165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6" name="Line 196"/>
              <p:cNvSpPr>
                <a:spLocks noChangeShapeType="1"/>
              </p:cNvSpPr>
              <p:nvPr/>
            </p:nvSpPr>
            <p:spPr bwMode="auto">
              <a:xfrm>
                <a:off x="1763" y="165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7" name="Line 197"/>
              <p:cNvSpPr>
                <a:spLocks noChangeShapeType="1"/>
              </p:cNvSpPr>
              <p:nvPr/>
            </p:nvSpPr>
            <p:spPr bwMode="auto">
              <a:xfrm>
                <a:off x="1769" y="1655"/>
                <a:ext cx="4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8" name="Line 198"/>
              <p:cNvSpPr>
                <a:spLocks noChangeShapeType="1"/>
              </p:cNvSpPr>
              <p:nvPr/>
            </p:nvSpPr>
            <p:spPr bwMode="auto">
              <a:xfrm>
                <a:off x="1773" y="165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39" name="Line 199"/>
              <p:cNvSpPr>
                <a:spLocks noChangeShapeType="1"/>
              </p:cNvSpPr>
              <p:nvPr/>
            </p:nvSpPr>
            <p:spPr bwMode="auto">
              <a:xfrm flipV="1">
                <a:off x="1779" y="1653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0" name="Line 200"/>
              <p:cNvSpPr>
                <a:spLocks noChangeShapeType="1"/>
              </p:cNvSpPr>
              <p:nvPr/>
            </p:nvSpPr>
            <p:spPr bwMode="auto">
              <a:xfrm flipV="1">
                <a:off x="1782" y="1650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1" name="Line 201"/>
              <p:cNvSpPr>
                <a:spLocks noChangeShapeType="1"/>
              </p:cNvSpPr>
              <p:nvPr/>
            </p:nvSpPr>
            <p:spPr bwMode="auto">
              <a:xfrm>
                <a:off x="1785" y="1650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2" name="Line 202"/>
              <p:cNvSpPr>
                <a:spLocks noChangeShapeType="1"/>
              </p:cNvSpPr>
              <p:nvPr/>
            </p:nvSpPr>
            <p:spPr bwMode="auto">
              <a:xfrm>
                <a:off x="1790" y="1650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3" name="Line 203"/>
              <p:cNvSpPr>
                <a:spLocks noChangeShapeType="1"/>
              </p:cNvSpPr>
              <p:nvPr/>
            </p:nvSpPr>
            <p:spPr bwMode="auto">
              <a:xfrm>
                <a:off x="1795" y="1650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4" name="Line 204"/>
              <p:cNvSpPr>
                <a:spLocks noChangeShapeType="1"/>
              </p:cNvSpPr>
              <p:nvPr/>
            </p:nvSpPr>
            <p:spPr bwMode="auto">
              <a:xfrm>
                <a:off x="1801" y="1650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5" name="Line 205"/>
              <p:cNvSpPr>
                <a:spLocks noChangeShapeType="1"/>
              </p:cNvSpPr>
              <p:nvPr/>
            </p:nvSpPr>
            <p:spPr bwMode="auto">
              <a:xfrm>
                <a:off x="1806" y="1650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6" name="Line 206"/>
              <p:cNvSpPr>
                <a:spLocks noChangeShapeType="1"/>
              </p:cNvSpPr>
              <p:nvPr/>
            </p:nvSpPr>
            <p:spPr bwMode="auto">
              <a:xfrm>
                <a:off x="1812" y="1650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7" name="Line 207"/>
              <p:cNvSpPr>
                <a:spLocks noChangeShapeType="1"/>
              </p:cNvSpPr>
              <p:nvPr/>
            </p:nvSpPr>
            <p:spPr bwMode="auto">
              <a:xfrm>
                <a:off x="1817" y="1650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8" name="Line 208"/>
              <p:cNvSpPr>
                <a:spLocks noChangeShapeType="1"/>
              </p:cNvSpPr>
              <p:nvPr/>
            </p:nvSpPr>
            <p:spPr bwMode="auto">
              <a:xfrm>
                <a:off x="1822" y="1650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49" name="Line 209"/>
              <p:cNvSpPr>
                <a:spLocks noChangeShapeType="1"/>
              </p:cNvSpPr>
              <p:nvPr/>
            </p:nvSpPr>
            <p:spPr bwMode="auto">
              <a:xfrm>
                <a:off x="1828" y="1650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0" name="Line 210"/>
              <p:cNvSpPr>
                <a:spLocks noChangeShapeType="1"/>
              </p:cNvSpPr>
              <p:nvPr/>
            </p:nvSpPr>
            <p:spPr bwMode="auto">
              <a:xfrm>
                <a:off x="1834" y="1650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1" name="Line 211"/>
              <p:cNvSpPr>
                <a:spLocks noChangeShapeType="1"/>
              </p:cNvSpPr>
              <p:nvPr/>
            </p:nvSpPr>
            <p:spPr bwMode="auto">
              <a:xfrm>
                <a:off x="1836" y="1653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2" name="Line 212"/>
              <p:cNvSpPr>
                <a:spLocks noChangeShapeType="1"/>
              </p:cNvSpPr>
              <p:nvPr/>
            </p:nvSpPr>
            <p:spPr bwMode="auto">
              <a:xfrm>
                <a:off x="1839" y="165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3" name="Line 213"/>
              <p:cNvSpPr>
                <a:spLocks noChangeShapeType="1"/>
              </p:cNvSpPr>
              <p:nvPr/>
            </p:nvSpPr>
            <p:spPr bwMode="auto">
              <a:xfrm>
                <a:off x="1845" y="1655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4" name="Line 214"/>
              <p:cNvSpPr>
                <a:spLocks noChangeShapeType="1"/>
              </p:cNvSpPr>
              <p:nvPr/>
            </p:nvSpPr>
            <p:spPr bwMode="auto">
              <a:xfrm>
                <a:off x="1847" y="1658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5" name="Line 215"/>
              <p:cNvSpPr>
                <a:spLocks noChangeShapeType="1"/>
              </p:cNvSpPr>
              <p:nvPr/>
            </p:nvSpPr>
            <p:spPr bwMode="auto">
              <a:xfrm>
                <a:off x="1850" y="1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6" name="Line 216"/>
              <p:cNvSpPr>
                <a:spLocks noChangeShapeType="1"/>
              </p:cNvSpPr>
              <p:nvPr/>
            </p:nvSpPr>
            <p:spPr bwMode="auto">
              <a:xfrm>
                <a:off x="1855" y="1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7" name="Line 217"/>
              <p:cNvSpPr>
                <a:spLocks noChangeShapeType="1"/>
              </p:cNvSpPr>
              <p:nvPr/>
            </p:nvSpPr>
            <p:spPr bwMode="auto">
              <a:xfrm>
                <a:off x="1861" y="1661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8" name="Line 218"/>
              <p:cNvSpPr>
                <a:spLocks noChangeShapeType="1"/>
              </p:cNvSpPr>
              <p:nvPr/>
            </p:nvSpPr>
            <p:spPr bwMode="auto">
              <a:xfrm>
                <a:off x="1863" y="1663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59" name="Line 219"/>
              <p:cNvSpPr>
                <a:spLocks noChangeShapeType="1"/>
              </p:cNvSpPr>
              <p:nvPr/>
            </p:nvSpPr>
            <p:spPr bwMode="auto">
              <a:xfrm>
                <a:off x="1866" y="1666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0" name="Line 220"/>
              <p:cNvSpPr>
                <a:spLocks noChangeShapeType="1"/>
              </p:cNvSpPr>
              <p:nvPr/>
            </p:nvSpPr>
            <p:spPr bwMode="auto">
              <a:xfrm>
                <a:off x="1869" y="1669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1" name="Line 221"/>
              <p:cNvSpPr>
                <a:spLocks noChangeShapeType="1"/>
              </p:cNvSpPr>
              <p:nvPr/>
            </p:nvSpPr>
            <p:spPr bwMode="auto">
              <a:xfrm>
                <a:off x="1872" y="1671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2" name="Line 222"/>
              <p:cNvSpPr>
                <a:spLocks noChangeShapeType="1"/>
              </p:cNvSpPr>
              <p:nvPr/>
            </p:nvSpPr>
            <p:spPr bwMode="auto">
              <a:xfrm>
                <a:off x="1874" y="167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3" name="Line 223"/>
              <p:cNvSpPr>
                <a:spLocks noChangeShapeType="1"/>
              </p:cNvSpPr>
              <p:nvPr/>
            </p:nvSpPr>
            <p:spPr bwMode="auto">
              <a:xfrm>
                <a:off x="1877" y="1677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4" name="Line 224"/>
              <p:cNvSpPr>
                <a:spLocks noChangeShapeType="1"/>
              </p:cNvSpPr>
              <p:nvPr/>
            </p:nvSpPr>
            <p:spPr bwMode="auto">
              <a:xfrm>
                <a:off x="1880" y="1680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5" name="Line 225"/>
              <p:cNvSpPr>
                <a:spLocks noChangeShapeType="1"/>
              </p:cNvSpPr>
              <p:nvPr/>
            </p:nvSpPr>
            <p:spPr bwMode="auto">
              <a:xfrm>
                <a:off x="1880" y="1685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6" name="Line 226"/>
              <p:cNvSpPr>
                <a:spLocks noChangeShapeType="1"/>
              </p:cNvSpPr>
              <p:nvPr/>
            </p:nvSpPr>
            <p:spPr bwMode="auto">
              <a:xfrm>
                <a:off x="1882" y="1688"/>
                <a:ext cx="4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7" name="Line 227"/>
              <p:cNvSpPr>
                <a:spLocks noChangeShapeType="1"/>
              </p:cNvSpPr>
              <p:nvPr/>
            </p:nvSpPr>
            <p:spPr bwMode="auto">
              <a:xfrm>
                <a:off x="1886" y="1691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8" name="Line 228"/>
              <p:cNvSpPr>
                <a:spLocks noChangeShapeType="1"/>
              </p:cNvSpPr>
              <p:nvPr/>
            </p:nvSpPr>
            <p:spPr bwMode="auto">
              <a:xfrm>
                <a:off x="1886" y="1696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69" name="Line 229"/>
              <p:cNvSpPr>
                <a:spLocks noChangeShapeType="1"/>
              </p:cNvSpPr>
              <p:nvPr/>
            </p:nvSpPr>
            <p:spPr bwMode="auto">
              <a:xfrm>
                <a:off x="1886" y="1702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0" name="Line 230"/>
              <p:cNvSpPr>
                <a:spLocks noChangeShapeType="1"/>
              </p:cNvSpPr>
              <p:nvPr/>
            </p:nvSpPr>
            <p:spPr bwMode="auto">
              <a:xfrm>
                <a:off x="1888" y="170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1" name="Line 231"/>
              <p:cNvSpPr>
                <a:spLocks noChangeShapeType="1"/>
              </p:cNvSpPr>
              <p:nvPr/>
            </p:nvSpPr>
            <p:spPr bwMode="auto">
              <a:xfrm>
                <a:off x="1891" y="1707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2" name="Line 232"/>
              <p:cNvSpPr>
                <a:spLocks noChangeShapeType="1"/>
              </p:cNvSpPr>
              <p:nvPr/>
            </p:nvSpPr>
            <p:spPr bwMode="auto">
              <a:xfrm>
                <a:off x="1891" y="1712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3" name="Line 233"/>
              <p:cNvSpPr>
                <a:spLocks noChangeShapeType="1"/>
              </p:cNvSpPr>
              <p:nvPr/>
            </p:nvSpPr>
            <p:spPr bwMode="auto">
              <a:xfrm>
                <a:off x="1891" y="1718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4" name="Line 234"/>
              <p:cNvSpPr>
                <a:spLocks noChangeShapeType="1"/>
              </p:cNvSpPr>
              <p:nvPr/>
            </p:nvSpPr>
            <p:spPr bwMode="auto">
              <a:xfrm>
                <a:off x="1891" y="1723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5" name="Line 235"/>
              <p:cNvSpPr>
                <a:spLocks noChangeShapeType="1"/>
              </p:cNvSpPr>
              <p:nvPr/>
            </p:nvSpPr>
            <p:spPr bwMode="auto">
              <a:xfrm>
                <a:off x="1891" y="1729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6" name="Line 236"/>
              <p:cNvSpPr>
                <a:spLocks noChangeShapeType="1"/>
              </p:cNvSpPr>
              <p:nvPr/>
            </p:nvSpPr>
            <p:spPr bwMode="auto">
              <a:xfrm>
                <a:off x="1891" y="1735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7" name="Line 237"/>
              <p:cNvSpPr>
                <a:spLocks noChangeShapeType="1"/>
              </p:cNvSpPr>
              <p:nvPr/>
            </p:nvSpPr>
            <p:spPr bwMode="auto">
              <a:xfrm>
                <a:off x="1891" y="1740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8" name="Line 238"/>
              <p:cNvSpPr>
                <a:spLocks noChangeShapeType="1"/>
              </p:cNvSpPr>
              <p:nvPr/>
            </p:nvSpPr>
            <p:spPr bwMode="auto">
              <a:xfrm>
                <a:off x="1891" y="1745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79" name="Line 239"/>
              <p:cNvSpPr>
                <a:spLocks noChangeShapeType="1"/>
              </p:cNvSpPr>
              <p:nvPr/>
            </p:nvSpPr>
            <p:spPr bwMode="auto">
              <a:xfrm>
                <a:off x="1891" y="1751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0" name="Line 240"/>
              <p:cNvSpPr>
                <a:spLocks noChangeShapeType="1"/>
              </p:cNvSpPr>
              <p:nvPr/>
            </p:nvSpPr>
            <p:spPr bwMode="auto">
              <a:xfrm>
                <a:off x="1891" y="1756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1" name="Line 241"/>
              <p:cNvSpPr>
                <a:spLocks noChangeShapeType="1"/>
              </p:cNvSpPr>
              <p:nvPr/>
            </p:nvSpPr>
            <p:spPr bwMode="auto">
              <a:xfrm>
                <a:off x="1891" y="1762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2" name="Line 242"/>
              <p:cNvSpPr>
                <a:spLocks noChangeShapeType="1"/>
              </p:cNvSpPr>
              <p:nvPr/>
            </p:nvSpPr>
            <p:spPr bwMode="auto">
              <a:xfrm>
                <a:off x="1891" y="1767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3" name="Line 243"/>
              <p:cNvSpPr>
                <a:spLocks noChangeShapeType="1"/>
              </p:cNvSpPr>
              <p:nvPr/>
            </p:nvSpPr>
            <p:spPr bwMode="auto">
              <a:xfrm>
                <a:off x="1891" y="1772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4" name="Line 244"/>
              <p:cNvSpPr>
                <a:spLocks noChangeShapeType="1"/>
              </p:cNvSpPr>
              <p:nvPr/>
            </p:nvSpPr>
            <p:spPr bwMode="auto">
              <a:xfrm>
                <a:off x="1891" y="1778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5" name="Line 245"/>
              <p:cNvSpPr>
                <a:spLocks noChangeShapeType="1"/>
              </p:cNvSpPr>
              <p:nvPr/>
            </p:nvSpPr>
            <p:spPr bwMode="auto">
              <a:xfrm>
                <a:off x="1891" y="1784"/>
                <a:ext cx="1" cy="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6" name="Line 246"/>
              <p:cNvSpPr>
                <a:spLocks noChangeShapeType="1"/>
              </p:cNvSpPr>
              <p:nvPr/>
            </p:nvSpPr>
            <p:spPr bwMode="auto">
              <a:xfrm>
                <a:off x="1891" y="1788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7" name="Line 247"/>
              <p:cNvSpPr>
                <a:spLocks noChangeShapeType="1"/>
              </p:cNvSpPr>
              <p:nvPr/>
            </p:nvSpPr>
            <p:spPr bwMode="auto">
              <a:xfrm>
                <a:off x="1891" y="1794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8" name="Line 248"/>
              <p:cNvSpPr>
                <a:spLocks noChangeShapeType="1"/>
              </p:cNvSpPr>
              <p:nvPr/>
            </p:nvSpPr>
            <p:spPr bwMode="auto">
              <a:xfrm>
                <a:off x="1891" y="1800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89" name="Line 249"/>
              <p:cNvSpPr>
                <a:spLocks noChangeShapeType="1"/>
              </p:cNvSpPr>
              <p:nvPr/>
            </p:nvSpPr>
            <p:spPr bwMode="auto">
              <a:xfrm>
                <a:off x="1891" y="1805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0" name="Line 250"/>
              <p:cNvSpPr>
                <a:spLocks noChangeShapeType="1"/>
              </p:cNvSpPr>
              <p:nvPr/>
            </p:nvSpPr>
            <p:spPr bwMode="auto">
              <a:xfrm>
                <a:off x="1891" y="1811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1" name="Line 251"/>
              <p:cNvSpPr>
                <a:spLocks noChangeShapeType="1"/>
              </p:cNvSpPr>
              <p:nvPr/>
            </p:nvSpPr>
            <p:spPr bwMode="auto">
              <a:xfrm>
                <a:off x="1891" y="1816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2" name="Line 252"/>
              <p:cNvSpPr>
                <a:spLocks noChangeShapeType="1"/>
              </p:cNvSpPr>
              <p:nvPr/>
            </p:nvSpPr>
            <p:spPr bwMode="auto">
              <a:xfrm>
                <a:off x="1894" y="1819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3" name="Line 253"/>
              <p:cNvSpPr>
                <a:spLocks noChangeShapeType="1"/>
              </p:cNvSpPr>
              <p:nvPr/>
            </p:nvSpPr>
            <p:spPr bwMode="auto">
              <a:xfrm>
                <a:off x="1896" y="1821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4" name="Line 254"/>
              <p:cNvSpPr>
                <a:spLocks noChangeShapeType="1"/>
              </p:cNvSpPr>
              <p:nvPr/>
            </p:nvSpPr>
            <p:spPr bwMode="auto">
              <a:xfrm>
                <a:off x="1896" y="1827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5" name="Line 255"/>
              <p:cNvSpPr>
                <a:spLocks noChangeShapeType="1"/>
              </p:cNvSpPr>
              <p:nvPr/>
            </p:nvSpPr>
            <p:spPr bwMode="auto">
              <a:xfrm>
                <a:off x="1896" y="1832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6" name="Line 256"/>
              <p:cNvSpPr>
                <a:spLocks noChangeShapeType="1"/>
              </p:cNvSpPr>
              <p:nvPr/>
            </p:nvSpPr>
            <p:spPr bwMode="auto">
              <a:xfrm>
                <a:off x="1896" y="1838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7" name="Line 257"/>
              <p:cNvSpPr>
                <a:spLocks noChangeShapeType="1"/>
              </p:cNvSpPr>
              <p:nvPr/>
            </p:nvSpPr>
            <p:spPr bwMode="auto">
              <a:xfrm>
                <a:off x="1896" y="1843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8" name="Line 258"/>
              <p:cNvSpPr>
                <a:spLocks noChangeShapeType="1"/>
              </p:cNvSpPr>
              <p:nvPr/>
            </p:nvSpPr>
            <p:spPr bwMode="auto">
              <a:xfrm>
                <a:off x="1896" y="1849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99" name="Line 259"/>
              <p:cNvSpPr>
                <a:spLocks noChangeShapeType="1"/>
              </p:cNvSpPr>
              <p:nvPr/>
            </p:nvSpPr>
            <p:spPr bwMode="auto">
              <a:xfrm flipH="1">
                <a:off x="1894" y="1854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0" name="Line 260"/>
              <p:cNvSpPr>
                <a:spLocks noChangeShapeType="1"/>
              </p:cNvSpPr>
              <p:nvPr/>
            </p:nvSpPr>
            <p:spPr bwMode="auto">
              <a:xfrm flipH="1">
                <a:off x="1891" y="1857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1" name="Line 261"/>
              <p:cNvSpPr>
                <a:spLocks noChangeShapeType="1"/>
              </p:cNvSpPr>
              <p:nvPr/>
            </p:nvSpPr>
            <p:spPr bwMode="auto">
              <a:xfrm>
                <a:off x="1891" y="1860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2" name="Line 262"/>
              <p:cNvSpPr>
                <a:spLocks noChangeShapeType="1"/>
              </p:cNvSpPr>
              <p:nvPr/>
            </p:nvSpPr>
            <p:spPr bwMode="auto">
              <a:xfrm>
                <a:off x="1891" y="1865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3" name="Line 263"/>
              <p:cNvSpPr>
                <a:spLocks noChangeShapeType="1"/>
              </p:cNvSpPr>
              <p:nvPr/>
            </p:nvSpPr>
            <p:spPr bwMode="auto">
              <a:xfrm>
                <a:off x="1891" y="1870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4" name="Line 264"/>
              <p:cNvSpPr>
                <a:spLocks noChangeShapeType="1"/>
              </p:cNvSpPr>
              <p:nvPr/>
            </p:nvSpPr>
            <p:spPr bwMode="auto">
              <a:xfrm>
                <a:off x="1891" y="1876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5" name="Line 265"/>
              <p:cNvSpPr>
                <a:spLocks noChangeShapeType="1"/>
              </p:cNvSpPr>
              <p:nvPr/>
            </p:nvSpPr>
            <p:spPr bwMode="auto">
              <a:xfrm>
                <a:off x="1891" y="1881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6" name="Line 266"/>
              <p:cNvSpPr>
                <a:spLocks noChangeShapeType="1"/>
              </p:cNvSpPr>
              <p:nvPr/>
            </p:nvSpPr>
            <p:spPr bwMode="auto">
              <a:xfrm>
                <a:off x="1891" y="1887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7" name="Line 267"/>
              <p:cNvSpPr>
                <a:spLocks noChangeShapeType="1"/>
              </p:cNvSpPr>
              <p:nvPr/>
            </p:nvSpPr>
            <p:spPr bwMode="auto">
              <a:xfrm>
                <a:off x="1891" y="1893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8" name="Line 268"/>
              <p:cNvSpPr>
                <a:spLocks noChangeShapeType="1"/>
              </p:cNvSpPr>
              <p:nvPr/>
            </p:nvSpPr>
            <p:spPr bwMode="auto">
              <a:xfrm flipH="1">
                <a:off x="1888" y="1898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09" name="Line 269"/>
              <p:cNvSpPr>
                <a:spLocks noChangeShapeType="1"/>
              </p:cNvSpPr>
              <p:nvPr/>
            </p:nvSpPr>
            <p:spPr bwMode="auto">
              <a:xfrm flipH="1">
                <a:off x="1886" y="1901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0" name="Line 270"/>
              <p:cNvSpPr>
                <a:spLocks noChangeShapeType="1"/>
              </p:cNvSpPr>
              <p:nvPr/>
            </p:nvSpPr>
            <p:spPr bwMode="auto">
              <a:xfrm flipH="1">
                <a:off x="1882" y="1903"/>
                <a:ext cx="4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1" name="Line 271"/>
              <p:cNvSpPr>
                <a:spLocks noChangeShapeType="1"/>
              </p:cNvSpPr>
              <p:nvPr/>
            </p:nvSpPr>
            <p:spPr bwMode="auto">
              <a:xfrm flipH="1">
                <a:off x="1880" y="1906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2" name="Line 272"/>
              <p:cNvSpPr>
                <a:spLocks noChangeShapeType="1"/>
              </p:cNvSpPr>
              <p:nvPr/>
            </p:nvSpPr>
            <p:spPr bwMode="auto">
              <a:xfrm>
                <a:off x="1880" y="1909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3" name="Line 273"/>
              <p:cNvSpPr>
                <a:spLocks noChangeShapeType="1"/>
              </p:cNvSpPr>
              <p:nvPr/>
            </p:nvSpPr>
            <p:spPr bwMode="auto">
              <a:xfrm flipH="1">
                <a:off x="1877" y="191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4" name="Line 274"/>
              <p:cNvSpPr>
                <a:spLocks noChangeShapeType="1"/>
              </p:cNvSpPr>
              <p:nvPr/>
            </p:nvSpPr>
            <p:spPr bwMode="auto">
              <a:xfrm flipH="1">
                <a:off x="1872" y="19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5" name="Line 275"/>
              <p:cNvSpPr>
                <a:spLocks noChangeShapeType="1"/>
              </p:cNvSpPr>
              <p:nvPr/>
            </p:nvSpPr>
            <p:spPr bwMode="auto">
              <a:xfrm flipH="1" flipV="1">
                <a:off x="1869" y="191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6" name="Line 276"/>
              <p:cNvSpPr>
                <a:spLocks noChangeShapeType="1"/>
              </p:cNvSpPr>
              <p:nvPr/>
            </p:nvSpPr>
            <p:spPr bwMode="auto">
              <a:xfrm flipH="1" flipV="1">
                <a:off x="1866" y="1911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7" name="Line 277"/>
              <p:cNvSpPr>
                <a:spLocks noChangeShapeType="1"/>
              </p:cNvSpPr>
              <p:nvPr/>
            </p:nvSpPr>
            <p:spPr bwMode="auto">
              <a:xfrm flipH="1">
                <a:off x="1861" y="191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8" name="Line 278"/>
              <p:cNvSpPr>
                <a:spLocks noChangeShapeType="1"/>
              </p:cNvSpPr>
              <p:nvPr/>
            </p:nvSpPr>
            <p:spPr bwMode="auto">
              <a:xfrm flipH="1">
                <a:off x="1855" y="191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19" name="Line 279"/>
              <p:cNvSpPr>
                <a:spLocks noChangeShapeType="1"/>
              </p:cNvSpPr>
              <p:nvPr/>
            </p:nvSpPr>
            <p:spPr bwMode="auto">
              <a:xfrm flipH="1">
                <a:off x="1850" y="191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0" name="Line 280"/>
              <p:cNvSpPr>
                <a:spLocks noChangeShapeType="1"/>
              </p:cNvSpPr>
              <p:nvPr/>
            </p:nvSpPr>
            <p:spPr bwMode="auto">
              <a:xfrm flipH="1" flipV="1">
                <a:off x="1847" y="1909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1" name="Line 281"/>
              <p:cNvSpPr>
                <a:spLocks noChangeShapeType="1"/>
              </p:cNvSpPr>
              <p:nvPr/>
            </p:nvSpPr>
            <p:spPr bwMode="auto">
              <a:xfrm flipV="1">
                <a:off x="1847" y="1906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2" name="Line 282"/>
              <p:cNvSpPr>
                <a:spLocks noChangeShapeType="1"/>
              </p:cNvSpPr>
              <p:nvPr/>
            </p:nvSpPr>
            <p:spPr bwMode="auto">
              <a:xfrm flipV="1">
                <a:off x="1850" y="1903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3" name="Line 283"/>
              <p:cNvSpPr>
                <a:spLocks noChangeShapeType="1"/>
              </p:cNvSpPr>
              <p:nvPr/>
            </p:nvSpPr>
            <p:spPr bwMode="auto">
              <a:xfrm flipV="1">
                <a:off x="1853" y="1898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4" name="Line 284"/>
              <p:cNvSpPr>
                <a:spLocks noChangeShapeType="1"/>
              </p:cNvSpPr>
              <p:nvPr/>
            </p:nvSpPr>
            <p:spPr bwMode="auto">
              <a:xfrm flipV="1">
                <a:off x="1853" y="1895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5" name="Line 285"/>
              <p:cNvSpPr>
                <a:spLocks noChangeShapeType="1"/>
              </p:cNvSpPr>
              <p:nvPr/>
            </p:nvSpPr>
            <p:spPr bwMode="auto">
              <a:xfrm flipV="1">
                <a:off x="1855" y="1893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6" name="Line 286"/>
              <p:cNvSpPr>
                <a:spLocks noChangeShapeType="1"/>
              </p:cNvSpPr>
              <p:nvPr/>
            </p:nvSpPr>
            <p:spPr bwMode="auto">
              <a:xfrm flipV="1">
                <a:off x="1858" y="1887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7" name="Line 287"/>
              <p:cNvSpPr>
                <a:spLocks noChangeShapeType="1"/>
              </p:cNvSpPr>
              <p:nvPr/>
            </p:nvSpPr>
            <p:spPr bwMode="auto">
              <a:xfrm flipV="1">
                <a:off x="1858" y="1881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8" name="Line 288"/>
              <p:cNvSpPr>
                <a:spLocks noChangeShapeType="1"/>
              </p:cNvSpPr>
              <p:nvPr/>
            </p:nvSpPr>
            <p:spPr bwMode="auto">
              <a:xfrm flipV="1">
                <a:off x="1858" y="1876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29" name="Line 289"/>
              <p:cNvSpPr>
                <a:spLocks noChangeShapeType="1"/>
              </p:cNvSpPr>
              <p:nvPr/>
            </p:nvSpPr>
            <p:spPr bwMode="auto">
              <a:xfrm flipV="1">
                <a:off x="1858" y="1870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0" name="Line 290"/>
              <p:cNvSpPr>
                <a:spLocks noChangeShapeType="1"/>
              </p:cNvSpPr>
              <p:nvPr/>
            </p:nvSpPr>
            <p:spPr bwMode="auto">
              <a:xfrm flipV="1">
                <a:off x="1858" y="1865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1" name="Line 291"/>
              <p:cNvSpPr>
                <a:spLocks noChangeShapeType="1"/>
              </p:cNvSpPr>
              <p:nvPr/>
            </p:nvSpPr>
            <p:spPr bwMode="auto">
              <a:xfrm flipV="1">
                <a:off x="1858" y="1860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2" name="Line 292"/>
              <p:cNvSpPr>
                <a:spLocks noChangeShapeType="1"/>
              </p:cNvSpPr>
              <p:nvPr/>
            </p:nvSpPr>
            <p:spPr bwMode="auto">
              <a:xfrm flipV="1">
                <a:off x="1858" y="1854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3" name="Line 293"/>
              <p:cNvSpPr>
                <a:spLocks noChangeShapeType="1"/>
              </p:cNvSpPr>
              <p:nvPr/>
            </p:nvSpPr>
            <p:spPr bwMode="auto">
              <a:xfrm flipV="1">
                <a:off x="1858" y="1849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4" name="Line 294"/>
              <p:cNvSpPr>
                <a:spLocks noChangeShapeType="1"/>
              </p:cNvSpPr>
              <p:nvPr/>
            </p:nvSpPr>
            <p:spPr bwMode="auto">
              <a:xfrm flipV="1">
                <a:off x="1858" y="1843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5" name="Line 295"/>
              <p:cNvSpPr>
                <a:spLocks noChangeShapeType="1"/>
              </p:cNvSpPr>
              <p:nvPr/>
            </p:nvSpPr>
            <p:spPr bwMode="auto">
              <a:xfrm flipH="1" flipV="1">
                <a:off x="1855" y="1841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36" name="Line 296"/>
              <p:cNvSpPr>
                <a:spLocks noChangeShapeType="1"/>
              </p:cNvSpPr>
              <p:nvPr/>
            </p:nvSpPr>
            <p:spPr bwMode="auto">
              <a:xfrm flipH="1" flipV="1">
                <a:off x="1853" y="1838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138" name="Line 298"/>
            <p:cNvSpPr>
              <a:spLocks noChangeShapeType="1"/>
            </p:cNvSpPr>
            <p:nvPr/>
          </p:nvSpPr>
          <p:spPr bwMode="auto">
            <a:xfrm flipV="1">
              <a:off x="1853" y="1832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39" name="Line 299"/>
            <p:cNvSpPr>
              <a:spLocks noChangeShapeType="1"/>
            </p:cNvSpPr>
            <p:nvPr/>
          </p:nvSpPr>
          <p:spPr bwMode="auto">
            <a:xfrm flipV="1">
              <a:off x="1853" y="1827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0" name="Line 300"/>
            <p:cNvSpPr>
              <a:spLocks noChangeShapeType="1"/>
            </p:cNvSpPr>
            <p:nvPr/>
          </p:nvSpPr>
          <p:spPr bwMode="auto">
            <a:xfrm flipH="1" flipV="1">
              <a:off x="1850" y="182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1" name="Line 301"/>
            <p:cNvSpPr>
              <a:spLocks noChangeShapeType="1"/>
            </p:cNvSpPr>
            <p:nvPr/>
          </p:nvSpPr>
          <p:spPr bwMode="auto">
            <a:xfrm flipH="1" flipV="1">
              <a:off x="1847" y="1821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2" name="Line 302"/>
            <p:cNvSpPr>
              <a:spLocks noChangeShapeType="1"/>
            </p:cNvSpPr>
            <p:nvPr/>
          </p:nvSpPr>
          <p:spPr bwMode="auto">
            <a:xfrm flipV="1">
              <a:off x="1847" y="1816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3" name="Line 303"/>
            <p:cNvSpPr>
              <a:spLocks noChangeShapeType="1"/>
            </p:cNvSpPr>
            <p:nvPr/>
          </p:nvSpPr>
          <p:spPr bwMode="auto">
            <a:xfrm flipH="1" flipV="1">
              <a:off x="1845" y="1813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4" name="Line 304"/>
            <p:cNvSpPr>
              <a:spLocks noChangeShapeType="1"/>
            </p:cNvSpPr>
            <p:nvPr/>
          </p:nvSpPr>
          <p:spPr bwMode="auto">
            <a:xfrm flipH="1" flipV="1">
              <a:off x="1842" y="1811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5" name="Line 305"/>
            <p:cNvSpPr>
              <a:spLocks noChangeShapeType="1"/>
            </p:cNvSpPr>
            <p:nvPr/>
          </p:nvSpPr>
          <p:spPr bwMode="auto">
            <a:xfrm flipV="1">
              <a:off x="1842" y="1805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6" name="Line 306"/>
            <p:cNvSpPr>
              <a:spLocks noChangeShapeType="1"/>
            </p:cNvSpPr>
            <p:nvPr/>
          </p:nvSpPr>
          <p:spPr bwMode="auto">
            <a:xfrm flipH="1" flipV="1">
              <a:off x="1839" y="1802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7" name="Line 307"/>
            <p:cNvSpPr>
              <a:spLocks noChangeShapeType="1"/>
            </p:cNvSpPr>
            <p:nvPr/>
          </p:nvSpPr>
          <p:spPr bwMode="auto">
            <a:xfrm flipH="1" flipV="1">
              <a:off x="1836" y="1800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8" name="Line 308"/>
            <p:cNvSpPr>
              <a:spLocks noChangeShapeType="1"/>
            </p:cNvSpPr>
            <p:nvPr/>
          </p:nvSpPr>
          <p:spPr bwMode="auto">
            <a:xfrm flipV="1">
              <a:off x="1836" y="1794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49" name="Line 309"/>
            <p:cNvSpPr>
              <a:spLocks noChangeShapeType="1"/>
            </p:cNvSpPr>
            <p:nvPr/>
          </p:nvSpPr>
          <p:spPr bwMode="auto">
            <a:xfrm flipH="1" flipV="1">
              <a:off x="1834" y="1792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0" name="Line 310"/>
            <p:cNvSpPr>
              <a:spLocks noChangeShapeType="1"/>
            </p:cNvSpPr>
            <p:nvPr/>
          </p:nvSpPr>
          <p:spPr bwMode="auto">
            <a:xfrm flipH="1" flipV="1">
              <a:off x="1831" y="1788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1" name="Line 311"/>
            <p:cNvSpPr>
              <a:spLocks noChangeShapeType="1"/>
            </p:cNvSpPr>
            <p:nvPr/>
          </p:nvSpPr>
          <p:spPr bwMode="auto">
            <a:xfrm flipV="1">
              <a:off x="1831" y="1784"/>
              <a:ext cx="1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2" name="Line 312"/>
            <p:cNvSpPr>
              <a:spLocks noChangeShapeType="1"/>
            </p:cNvSpPr>
            <p:nvPr/>
          </p:nvSpPr>
          <p:spPr bwMode="auto">
            <a:xfrm flipH="1" flipV="1">
              <a:off x="1828" y="1780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3" name="Line 313"/>
            <p:cNvSpPr>
              <a:spLocks noChangeShapeType="1"/>
            </p:cNvSpPr>
            <p:nvPr/>
          </p:nvSpPr>
          <p:spPr bwMode="auto">
            <a:xfrm flipH="1" flipV="1">
              <a:off x="1825" y="1778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4" name="Line 314"/>
            <p:cNvSpPr>
              <a:spLocks noChangeShapeType="1"/>
            </p:cNvSpPr>
            <p:nvPr/>
          </p:nvSpPr>
          <p:spPr bwMode="auto">
            <a:xfrm flipH="1" flipV="1">
              <a:off x="1822" y="1775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5" name="Line 315"/>
            <p:cNvSpPr>
              <a:spLocks noChangeShapeType="1"/>
            </p:cNvSpPr>
            <p:nvPr/>
          </p:nvSpPr>
          <p:spPr bwMode="auto">
            <a:xfrm flipH="1" flipV="1">
              <a:off x="1820" y="1772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6" name="Line 316"/>
            <p:cNvSpPr>
              <a:spLocks noChangeShapeType="1"/>
            </p:cNvSpPr>
            <p:nvPr/>
          </p:nvSpPr>
          <p:spPr bwMode="auto">
            <a:xfrm flipH="1" flipV="1">
              <a:off x="1817" y="1770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7" name="Line 317"/>
            <p:cNvSpPr>
              <a:spLocks noChangeShapeType="1"/>
            </p:cNvSpPr>
            <p:nvPr/>
          </p:nvSpPr>
          <p:spPr bwMode="auto">
            <a:xfrm flipH="1" flipV="1">
              <a:off x="1814" y="1767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8" name="Line 318"/>
            <p:cNvSpPr>
              <a:spLocks noChangeShapeType="1"/>
            </p:cNvSpPr>
            <p:nvPr/>
          </p:nvSpPr>
          <p:spPr bwMode="auto">
            <a:xfrm flipH="1" flipV="1">
              <a:off x="1812" y="1764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59" name="Line 319"/>
            <p:cNvSpPr>
              <a:spLocks noChangeShapeType="1"/>
            </p:cNvSpPr>
            <p:nvPr/>
          </p:nvSpPr>
          <p:spPr bwMode="auto">
            <a:xfrm flipH="1" flipV="1">
              <a:off x="1809" y="1762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0" name="Line 320"/>
            <p:cNvSpPr>
              <a:spLocks noChangeShapeType="1"/>
            </p:cNvSpPr>
            <p:nvPr/>
          </p:nvSpPr>
          <p:spPr bwMode="auto">
            <a:xfrm flipH="1" flipV="1">
              <a:off x="1806" y="175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1" name="Line 321"/>
            <p:cNvSpPr>
              <a:spLocks noChangeShapeType="1"/>
            </p:cNvSpPr>
            <p:nvPr/>
          </p:nvSpPr>
          <p:spPr bwMode="auto">
            <a:xfrm flipH="1">
              <a:off x="1801" y="1759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2" name="Line 322"/>
            <p:cNvSpPr>
              <a:spLocks noChangeShapeType="1"/>
            </p:cNvSpPr>
            <p:nvPr/>
          </p:nvSpPr>
          <p:spPr bwMode="auto">
            <a:xfrm flipH="1">
              <a:off x="1798" y="175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3" name="Line 323"/>
            <p:cNvSpPr>
              <a:spLocks noChangeShapeType="1"/>
            </p:cNvSpPr>
            <p:nvPr/>
          </p:nvSpPr>
          <p:spPr bwMode="auto">
            <a:xfrm flipH="1">
              <a:off x="1795" y="1762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4" name="Line 324"/>
            <p:cNvSpPr>
              <a:spLocks noChangeShapeType="1"/>
            </p:cNvSpPr>
            <p:nvPr/>
          </p:nvSpPr>
          <p:spPr bwMode="auto">
            <a:xfrm flipH="1">
              <a:off x="1790" y="1764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5" name="Line 325"/>
            <p:cNvSpPr>
              <a:spLocks noChangeShapeType="1"/>
            </p:cNvSpPr>
            <p:nvPr/>
          </p:nvSpPr>
          <p:spPr bwMode="auto">
            <a:xfrm flipH="1">
              <a:off x="1787" y="176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6" name="Line 326"/>
            <p:cNvSpPr>
              <a:spLocks noChangeShapeType="1"/>
            </p:cNvSpPr>
            <p:nvPr/>
          </p:nvSpPr>
          <p:spPr bwMode="auto">
            <a:xfrm flipH="1">
              <a:off x="1785" y="1767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7" name="Line 327"/>
            <p:cNvSpPr>
              <a:spLocks noChangeShapeType="1"/>
            </p:cNvSpPr>
            <p:nvPr/>
          </p:nvSpPr>
          <p:spPr bwMode="auto">
            <a:xfrm flipH="1">
              <a:off x="1779" y="1770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8" name="Line 328"/>
            <p:cNvSpPr>
              <a:spLocks noChangeShapeType="1"/>
            </p:cNvSpPr>
            <p:nvPr/>
          </p:nvSpPr>
          <p:spPr bwMode="auto">
            <a:xfrm flipH="1">
              <a:off x="1777" y="1770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69" name="Line 329"/>
            <p:cNvSpPr>
              <a:spLocks noChangeShapeType="1"/>
            </p:cNvSpPr>
            <p:nvPr/>
          </p:nvSpPr>
          <p:spPr bwMode="auto">
            <a:xfrm flipH="1">
              <a:off x="1773" y="1772"/>
              <a:ext cx="4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0" name="Line 330"/>
            <p:cNvSpPr>
              <a:spLocks noChangeShapeType="1"/>
            </p:cNvSpPr>
            <p:nvPr/>
          </p:nvSpPr>
          <p:spPr bwMode="auto">
            <a:xfrm flipH="1">
              <a:off x="1769" y="1775"/>
              <a:ext cx="4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1" name="Line 331"/>
            <p:cNvSpPr>
              <a:spLocks noChangeShapeType="1"/>
            </p:cNvSpPr>
            <p:nvPr/>
          </p:nvSpPr>
          <p:spPr bwMode="auto">
            <a:xfrm flipH="1">
              <a:off x="1765" y="1775"/>
              <a:ext cx="4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2" name="Line 332"/>
            <p:cNvSpPr>
              <a:spLocks noChangeShapeType="1"/>
            </p:cNvSpPr>
            <p:nvPr/>
          </p:nvSpPr>
          <p:spPr bwMode="auto">
            <a:xfrm flipH="1">
              <a:off x="1763" y="1778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3" name="Line 333"/>
            <p:cNvSpPr>
              <a:spLocks noChangeShapeType="1"/>
            </p:cNvSpPr>
            <p:nvPr/>
          </p:nvSpPr>
          <p:spPr bwMode="auto">
            <a:xfrm flipH="1">
              <a:off x="1757" y="1780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4" name="Line 334"/>
            <p:cNvSpPr>
              <a:spLocks noChangeShapeType="1"/>
            </p:cNvSpPr>
            <p:nvPr/>
          </p:nvSpPr>
          <p:spPr bwMode="auto">
            <a:xfrm flipH="1">
              <a:off x="1752" y="1780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5" name="Line 335"/>
            <p:cNvSpPr>
              <a:spLocks noChangeShapeType="1"/>
            </p:cNvSpPr>
            <p:nvPr/>
          </p:nvSpPr>
          <p:spPr bwMode="auto">
            <a:xfrm flipH="1">
              <a:off x="1749" y="1780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6" name="Line 336"/>
            <p:cNvSpPr>
              <a:spLocks noChangeShapeType="1"/>
            </p:cNvSpPr>
            <p:nvPr/>
          </p:nvSpPr>
          <p:spPr bwMode="auto">
            <a:xfrm flipH="1">
              <a:off x="1746" y="1784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7" name="Line 337"/>
            <p:cNvSpPr>
              <a:spLocks noChangeShapeType="1"/>
            </p:cNvSpPr>
            <p:nvPr/>
          </p:nvSpPr>
          <p:spPr bwMode="auto">
            <a:xfrm flipH="1">
              <a:off x="1741" y="1786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8" name="Line 338"/>
            <p:cNvSpPr>
              <a:spLocks noChangeShapeType="1"/>
            </p:cNvSpPr>
            <p:nvPr/>
          </p:nvSpPr>
          <p:spPr bwMode="auto">
            <a:xfrm flipH="1">
              <a:off x="1736" y="1786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79" name="Line 339"/>
            <p:cNvSpPr>
              <a:spLocks noChangeShapeType="1"/>
            </p:cNvSpPr>
            <p:nvPr/>
          </p:nvSpPr>
          <p:spPr bwMode="auto">
            <a:xfrm flipH="1">
              <a:off x="1730" y="1786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0" name="Line 340"/>
            <p:cNvSpPr>
              <a:spLocks noChangeShapeType="1"/>
            </p:cNvSpPr>
            <p:nvPr/>
          </p:nvSpPr>
          <p:spPr bwMode="auto">
            <a:xfrm flipH="1">
              <a:off x="1725" y="1786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1" name="Line 341"/>
            <p:cNvSpPr>
              <a:spLocks noChangeShapeType="1"/>
            </p:cNvSpPr>
            <p:nvPr/>
          </p:nvSpPr>
          <p:spPr bwMode="auto">
            <a:xfrm flipH="1">
              <a:off x="1719" y="1786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2" name="Line 342"/>
            <p:cNvSpPr>
              <a:spLocks noChangeShapeType="1"/>
            </p:cNvSpPr>
            <p:nvPr/>
          </p:nvSpPr>
          <p:spPr bwMode="auto">
            <a:xfrm flipH="1">
              <a:off x="1716" y="1786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3" name="Line 343"/>
            <p:cNvSpPr>
              <a:spLocks noChangeShapeType="1"/>
            </p:cNvSpPr>
            <p:nvPr/>
          </p:nvSpPr>
          <p:spPr bwMode="auto">
            <a:xfrm flipH="1">
              <a:off x="1714" y="1788"/>
              <a:ext cx="2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4" name="Line 344"/>
            <p:cNvSpPr>
              <a:spLocks noChangeShapeType="1"/>
            </p:cNvSpPr>
            <p:nvPr/>
          </p:nvSpPr>
          <p:spPr bwMode="auto">
            <a:xfrm flipH="1">
              <a:off x="1708" y="1792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5" name="Line 345"/>
            <p:cNvSpPr>
              <a:spLocks noChangeShapeType="1"/>
            </p:cNvSpPr>
            <p:nvPr/>
          </p:nvSpPr>
          <p:spPr bwMode="auto">
            <a:xfrm flipH="1">
              <a:off x="1703" y="1792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6" name="Line 346"/>
            <p:cNvSpPr>
              <a:spLocks noChangeShapeType="1"/>
            </p:cNvSpPr>
            <p:nvPr/>
          </p:nvSpPr>
          <p:spPr bwMode="auto">
            <a:xfrm flipH="1">
              <a:off x="1697" y="1792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7" name="Line 347"/>
            <p:cNvSpPr>
              <a:spLocks noChangeShapeType="1"/>
            </p:cNvSpPr>
            <p:nvPr/>
          </p:nvSpPr>
          <p:spPr bwMode="auto">
            <a:xfrm flipH="1">
              <a:off x="1692" y="1792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8" name="Line 348"/>
            <p:cNvSpPr>
              <a:spLocks noChangeShapeType="1"/>
            </p:cNvSpPr>
            <p:nvPr/>
          </p:nvSpPr>
          <p:spPr bwMode="auto">
            <a:xfrm flipH="1">
              <a:off x="1687" y="1792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89" name="Line 349"/>
            <p:cNvSpPr>
              <a:spLocks noChangeShapeType="1"/>
            </p:cNvSpPr>
            <p:nvPr/>
          </p:nvSpPr>
          <p:spPr bwMode="auto">
            <a:xfrm flipH="1">
              <a:off x="1681" y="1792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0" name="Line 350"/>
            <p:cNvSpPr>
              <a:spLocks noChangeShapeType="1"/>
            </p:cNvSpPr>
            <p:nvPr/>
          </p:nvSpPr>
          <p:spPr bwMode="auto">
            <a:xfrm flipH="1">
              <a:off x="1676" y="1792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1" name="Line 351"/>
            <p:cNvSpPr>
              <a:spLocks noChangeShapeType="1"/>
            </p:cNvSpPr>
            <p:nvPr/>
          </p:nvSpPr>
          <p:spPr bwMode="auto">
            <a:xfrm flipH="1">
              <a:off x="1670" y="1792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2" name="Line 352"/>
            <p:cNvSpPr>
              <a:spLocks noChangeShapeType="1"/>
            </p:cNvSpPr>
            <p:nvPr/>
          </p:nvSpPr>
          <p:spPr bwMode="auto">
            <a:xfrm flipH="1">
              <a:off x="1668" y="1792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3" name="Line 353"/>
            <p:cNvSpPr>
              <a:spLocks noChangeShapeType="1"/>
            </p:cNvSpPr>
            <p:nvPr/>
          </p:nvSpPr>
          <p:spPr bwMode="auto">
            <a:xfrm>
              <a:off x="1668" y="1794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4" name="Line 354"/>
            <p:cNvSpPr>
              <a:spLocks noChangeShapeType="1"/>
            </p:cNvSpPr>
            <p:nvPr/>
          </p:nvSpPr>
          <p:spPr bwMode="auto">
            <a:xfrm>
              <a:off x="1668" y="1800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5" name="Line 355"/>
            <p:cNvSpPr>
              <a:spLocks noChangeShapeType="1"/>
            </p:cNvSpPr>
            <p:nvPr/>
          </p:nvSpPr>
          <p:spPr bwMode="auto">
            <a:xfrm>
              <a:off x="1668" y="1805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6" name="Line 356"/>
            <p:cNvSpPr>
              <a:spLocks noChangeShapeType="1"/>
            </p:cNvSpPr>
            <p:nvPr/>
          </p:nvSpPr>
          <p:spPr bwMode="auto">
            <a:xfrm>
              <a:off x="1668" y="1811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7" name="Line 357"/>
            <p:cNvSpPr>
              <a:spLocks noChangeShapeType="1"/>
            </p:cNvSpPr>
            <p:nvPr/>
          </p:nvSpPr>
          <p:spPr bwMode="auto">
            <a:xfrm>
              <a:off x="1668" y="1816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8" name="Line 358"/>
            <p:cNvSpPr>
              <a:spLocks noChangeShapeType="1"/>
            </p:cNvSpPr>
            <p:nvPr/>
          </p:nvSpPr>
          <p:spPr bwMode="auto">
            <a:xfrm>
              <a:off x="1668" y="1821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99" name="Line 359"/>
            <p:cNvSpPr>
              <a:spLocks noChangeShapeType="1"/>
            </p:cNvSpPr>
            <p:nvPr/>
          </p:nvSpPr>
          <p:spPr bwMode="auto">
            <a:xfrm>
              <a:off x="1668" y="1827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0" name="Line 360"/>
            <p:cNvSpPr>
              <a:spLocks noChangeShapeType="1"/>
            </p:cNvSpPr>
            <p:nvPr/>
          </p:nvSpPr>
          <p:spPr bwMode="auto">
            <a:xfrm>
              <a:off x="1668" y="1832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1" name="Line 361"/>
            <p:cNvSpPr>
              <a:spLocks noChangeShapeType="1"/>
            </p:cNvSpPr>
            <p:nvPr/>
          </p:nvSpPr>
          <p:spPr bwMode="auto">
            <a:xfrm>
              <a:off x="1670" y="1835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2" name="Line 362"/>
            <p:cNvSpPr>
              <a:spLocks noChangeShapeType="1"/>
            </p:cNvSpPr>
            <p:nvPr/>
          </p:nvSpPr>
          <p:spPr bwMode="auto">
            <a:xfrm>
              <a:off x="1673" y="1838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3" name="Line 363"/>
            <p:cNvSpPr>
              <a:spLocks noChangeShapeType="1"/>
            </p:cNvSpPr>
            <p:nvPr/>
          </p:nvSpPr>
          <p:spPr bwMode="auto">
            <a:xfrm>
              <a:off x="1673" y="1843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4" name="Line 364"/>
            <p:cNvSpPr>
              <a:spLocks noChangeShapeType="1"/>
            </p:cNvSpPr>
            <p:nvPr/>
          </p:nvSpPr>
          <p:spPr bwMode="auto">
            <a:xfrm>
              <a:off x="1673" y="1849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5" name="Line 365"/>
            <p:cNvSpPr>
              <a:spLocks noChangeShapeType="1"/>
            </p:cNvSpPr>
            <p:nvPr/>
          </p:nvSpPr>
          <p:spPr bwMode="auto">
            <a:xfrm>
              <a:off x="1673" y="1854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6" name="Line 366"/>
            <p:cNvSpPr>
              <a:spLocks noChangeShapeType="1"/>
            </p:cNvSpPr>
            <p:nvPr/>
          </p:nvSpPr>
          <p:spPr bwMode="auto">
            <a:xfrm>
              <a:off x="1673" y="1860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7" name="Line 367"/>
            <p:cNvSpPr>
              <a:spLocks noChangeShapeType="1"/>
            </p:cNvSpPr>
            <p:nvPr/>
          </p:nvSpPr>
          <p:spPr bwMode="auto">
            <a:xfrm>
              <a:off x="1673" y="186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8" name="Line 368"/>
            <p:cNvSpPr>
              <a:spLocks noChangeShapeType="1"/>
            </p:cNvSpPr>
            <p:nvPr/>
          </p:nvSpPr>
          <p:spPr bwMode="auto">
            <a:xfrm>
              <a:off x="1673" y="1870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09" name="Line 369"/>
            <p:cNvSpPr>
              <a:spLocks noChangeShapeType="1"/>
            </p:cNvSpPr>
            <p:nvPr/>
          </p:nvSpPr>
          <p:spPr bwMode="auto">
            <a:xfrm>
              <a:off x="1673" y="1876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0" name="Line 370"/>
            <p:cNvSpPr>
              <a:spLocks noChangeShapeType="1"/>
            </p:cNvSpPr>
            <p:nvPr/>
          </p:nvSpPr>
          <p:spPr bwMode="auto">
            <a:xfrm>
              <a:off x="1676" y="1879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1" name="Line 371"/>
            <p:cNvSpPr>
              <a:spLocks noChangeShapeType="1"/>
            </p:cNvSpPr>
            <p:nvPr/>
          </p:nvSpPr>
          <p:spPr bwMode="auto">
            <a:xfrm>
              <a:off x="1678" y="1881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2" name="Line 372"/>
            <p:cNvSpPr>
              <a:spLocks noChangeShapeType="1"/>
            </p:cNvSpPr>
            <p:nvPr/>
          </p:nvSpPr>
          <p:spPr bwMode="auto">
            <a:xfrm>
              <a:off x="1678" y="1887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3" name="Line 373"/>
            <p:cNvSpPr>
              <a:spLocks noChangeShapeType="1"/>
            </p:cNvSpPr>
            <p:nvPr/>
          </p:nvSpPr>
          <p:spPr bwMode="auto">
            <a:xfrm>
              <a:off x="1678" y="1893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4" name="Line 374"/>
            <p:cNvSpPr>
              <a:spLocks noChangeShapeType="1"/>
            </p:cNvSpPr>
            <p:nvPr/>
          </p:nvSpPr>
          <p:spPr bwMode="auto">
            <a:xfrm flipH="1">
              <a:off x="1676" y="1898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5" name="Line 375"/>
            <p:cNvSpPr>
              <a:spLocks noChangeShapeType="1"/>
            </p:cNvSpPr>
            <p:nvPr/>
          </p:nvSpPr>
          <p:spPr bwMode="auto">
            <a:xfrm flipH="1">
              <a:off x="1673" y="1901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6" name="Line 376"/>
            <p:cNvSpPr>
              <a:spLocks noChangeShapeType="1"/>
            </p:cNvSpPr>
            <p:nvPr/>
          </p:nvSpPr>
          <p:spPr bwMode="auto">
            <a:xfrm>
              <a:off x="1673" y="1903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7" name="Line 377"/>
            <p:cNvSpPr>
              <a:spLocks noChangeShapeType="1"/>
            </p:cNvSpPr>
            <p:nvPr/>
          </p:nvSpPr>
          <p:spPr bwMode="auto">
            <a:xfrm flipH="1">
              <a:off x="1670" y="1909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8" name="Line 378"/>
            <p:cNvSpPr>
              <a:spLocks noChangeShapeType="1"/>
            </p:cNvSpPr>
            <p:nvPr/>
          </p:nvSpPr>
          <p:spPr bwMode="auto">
            <a:xfrm flipH="1">
              <a:off x="1664" y="1911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19" name="Line 379"/>
            <p:cNvSpPr>
              <a:spLocks noChangeShapeType="1"/>
            </p:cNvSpPr>
            <p:nvPr/>
          </p:nvSpPr>
          <p:spPr bwMode="auto">
            <a:xfrm flipH="1">
              <a:off x="1659" y="1911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0" name="Line 380"/>
            <p:cNvSpPr>
              <a:spLocks noChangeShapeType="1"/>
            </p:cNvSpPr>
            <p:nvPr/>
          </p:nvSpPr>
          <p:spPr bwMode="auto">
            <a:xfrm flipH="1" flipV="1">
              <a:off x="1656" y="1909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1" name="Line 381"/>
            <p:cNvSpPr>
              <a:spLocks noChangeShapeType="1"/>
            </p:cNvSpPr>
            <p:nvPr/>
          </p:nvSpPr>
          <p:spPr bwMode="auto">
            <a:xfrm flipV="1">
              <a:off x="1656" y="1906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2" name="Line 382"/>
            <p:cNvSpPr>
              <a:spLocks noChangeShapeType="1"/>
            </p:cNvSpPr>
            <p:nvPr/>
          </p:nvSpPr>
          <p:spPr bwMode="auto">
            <a:xfrm flipV="1">
              <a:off x="1659" y="1903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3" name="Line 383"/>
            <p:cNvSpPr>
              <a:spLocks noChangeShapeType="1"/>
            </p:cNvSpPr>
            <p:nvPr/>
          </p:nvSpPr>
          <p:spPr bwMode="auto">
            <a:xfrm flipV="1">
              <a:off x="1662" y="1898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4" name="Line 384"/>
            <p:cNvSpPr>
              <a:spLocks noChangeShapeType="1"/>
            </p:cNvSpPr>
            <p:nvPr/>
          </p:nvSpPr>
          <p:spPr bwMode="auto">
            <a:xfrm flipV="1">
              <a:off x="1662" y="1893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5" name="Line 385"/>
            <p:cNvSpPr>
              <a:spLocks noChangeShapeType="1"/>
            </p:cNvSpPr>
            <p:nvPr/>
          </p:nvSpPr>
          <p:spPr bwMode="auto">
            <a:xfrm flipV="1">
              <a:off x="1662" y="1887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6" name="Line 386"/>
            <p:cNvSpPr>
              <a:spLocks noChangeShapeType="1"/>
            </p:cNvSpPr>
            <p:nvPr/>
          </p:nvSpPr>
          <p:spPr bwMode="auto">
            <a:xfrm flipV="1">
              <a:off x="1662" y="1881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7" name="Line 387"/>
            <p:cNvSpPr>
              <a:spLocks noChangeShapeType="1"/>
            </p:cNvSpPr>
            <p:nvPr/>
          </p:nvSpPr>
          <p:spPr bwMode="auto">
            <a:xfrm flipV="1">
              <a:off x="1662" y="1876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8" name="Line 388"/>
            <p:cNvSpPr>
              <a:spLocks noChangeShapeType="1"/>
            </p:cNvSpPr>
            <p:nvPr/>
          </p:nvSpPr>
          <p:spPr bwMode="auto">
            <a:xfrm flipV="1">
              <a:off x="1662" y="1870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29" name="Line 389"/>
            <p:cNvSpPr>
              <a:spLocks noChangeShapeType="1"/>
            </p:cNvSpPr>
            <p:nvPr/>
          </p:nvSpPr>
          <p:spPr bwMode="auto">
            <a:xfrm flipH="1" flipV="1">
              <a:off x="1659" y="1868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0" name="Line 390"/>
            <p:cNvSpPr>
              <a:spLocks noChangeShapeType="1"/>
            </p:cNvSpPr>
            <p:nvPr/>
          </p:nvSpPr>
          <p:spPr bwMode="auto">
            <a:xfrm flipH="1" flipV="1">
              <a:off x="1656" y="1865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1" name="Line 391"/>
            <p:cNvSpPr>
              <a:spLocks noChangeShapeType="1"/>
            </p:cNvSpPr>
            <p:nvPr/>
          </p:nvSpPr>
          <p:spPr bwMode="auto">
            <a:xfrm flipV="1">
              <a:off x="1656" y="1860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2" name="Line 392"/>
            <p:cNvSpPr>
              <a:spLocks noChangeShapeType="1"/>
            </p:cNvSpPr>
            <p:nvPr/>
          </p:nvSpPr>
          <p:spPr bwMode="auto">
            <a:xfrm flipV="1">
              <a:off x="1656" y="1854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3" name="Line 393"/>
            <p:cNvSpPr>
              <a:spLocks noChangeShapeType="1"/>
            </p:cNvSpPr>
            <p:nvPr/>
          </p:nvSpPr>
          <p:spPr bwMode="auto">
            <a:xfrm flipH="1" flipV="1">
              <a:off x="1654" y="1852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4" name="Line 394"/>
            <p:cNvSpPr>
              <a:spLocks noChangeShapeType="1"/>
            </p:cNvSpPr>
            <p:nvPr/>
          </p:nvSpPr>
          <p:spPr bwMode="auto">
            <a:xfrm flipH="1">
              <a:off x="1651" y="1852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5" name="Line 395"/>
            <p:cNvSpPr>
              <a:spLocks noChangeShapeType="1"/>
            </p:cNvSpPr>
            <p:nvPr/>
          </p:nvSpPr>
          <p:spPr bwMode="auto">
            <a:xfrm>
              <a:off x="1651" y="1854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6" name="Line 396"/>
            <p:cNvSpPr>
              <a:spLocks noChangeShapeType="1"/>
            </p:cNvSpPr>
            <p:nvPr/>
          </p:nvSpPr>
          <p:spPr bwMode="auto">
            <a:xfrm>
              <a:off x="1651" y="1860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7" name="Line 397"/>
            <p:cNvSpPr>
              <a:spLocks noChangeShapeType="1"/>
            </p:cNvSpPr>
            <p:nvPr/>
          </p:nvSpPr>
          <p:spPr bwMode="auto">
            <a:xfrm>
              <a:off x="1651" y="186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8" name="Line 398"/>
            <p:cNvSpPr>
              <a:spLocks noChangeShapeType="1"/>
            </p:cNvSpPr>
            <p:nvPr/>
          </p:nvSpPr>
          <p:spPr bwMode="auto">
            <a:xfrm>
              <a:off x="1651" y="1870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39" name="Line 399"/>
            <p:cNvSpPr>
              <a:spLocks noChangeShapeType="1"/>
            </p:cNvSpPr>
            <p:nvPr/>
          </p:nvSpPr>
          <p:spPr bwMode="auto">
            <a:xfrm>
              <a:off x="1651" y="1876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0" name="Line 400"/>
            <p:cNvSpPr>
              <a:spLocks noChangeShapeType="1"/>
            </p:cNvSpPr>
            <p:nvPr/>
          </p:nvSpPr>
          <p:spPr bwMode="auto">
            <a:xfrm>
              <a:off x="1651" y="1881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1" name="Line 401"/>
            <p:cNvSpPr>
              <a:spLocks noChangeShapeType="1"/>
            </p:cNvSpPr>
            <p:nvPr/>
          </p:nvSpPr>
          <p:spPr bwMode="auto">
            <a:xfrm>
              <a:off x="1651" y="1887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2" name="Line 402"/>
            <p:cNvSpPr>
              <a:spLocks noChangeShapeType="1"/>
            </p:cNvSpPr>
            <p:nvPr/>
          </p:nvSpPr>
          <p:spPr bwMode="auto">
            <a:xfrm flipH="1">
              <a:off x="1648" y="1893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3" name="Line 403"/>
            <p:cNvSpPr>
              <a:spLocks noChangeShapeType="1"/>
            </p:cNvSpPr>
            <p:nvPr/>
          </p:nvSpPr>
          <p:spPr bwMode="auto">
            <a:xfrm flipH="1">
              <a:off x="1646" y="1895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4" name="Line 404"/>
            <p:cNvSpPr>
              <a:spLocks noChangeShapeType="1"/>
            </p:cNvSpPr>
            <p:nvPr/>
          </p:nvSpPr>
          <p:spPr bwMode="auto">
            <a:xfrm>
              <a:off x="1646" y="1898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5" name="Line 405"/>
            <p:cNvSpPr>
              <a:spLocks noChangeShapeType="1"/>
            </p:cNvSpPr>
            <p:nvPr/>
          </p:nvSpPr>
          <p:spPr bwMode="auto">
            <a:xfrm flipH="1">
              <a:off x="1643" y="1903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6" name="Line 406"/>
            <p:cNvSpPr>
              <a:spLocks noChangeShapeType="1"/>
            </p:cNvSpPr>
            <p:nvPr/>
          </p:nvSpPr>
          <p:spPr bwMode="auto">
            <a:xfrm flipH="1">
              <a:off x="1637" y="1906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7" name="Line 407"/>
            <p:cNvSpPr>
              <a:spLocks noChangeShapeType="1"/>
            </p:cNvSpPr>
            <p:nvPr/>
          </p:nvSpPr>
          <p:spPr bwMode="auto">
            <a:xfrm flipH="1">
              <a:off x="1632" y="1906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8" name="Line 408"/>
            <p:cNvSpPr>
              <a:spLocks noChangeShapeType="1"/>
            </p:cNvSpPr>
            <p:nvPr/>
          </p:nvSpPr>
          <p:spPr bwMode="auto">
            <a:xfrm flipH="1">
              <a:off x="1627" y="1906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49" name="Line 409"/>
            <p:cNvSpPr>
              <a:spLocks noChangeShapeType="1"/>
            </p:cNvSpPr>
            <p:nvPr/>
          </p:nvSpPr>
          <p:spPr bwMode="auto">
            <a:xfrm flipH="1" flipV="1">
              <a:off x="1624" y="1903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0" name="Line 410"/>
            <p:cNvSpPr>
              <a:spLocks noChangeShapeType="1"/>
            </p:cNvSpPr>
            <p:nvPr/>
          </p:nvSpPr>
          <p:spPr bwMode="auto">
            <a:xfrm flipV="1">
              <a:off x="1624" y="1901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1" name="Line 411"/>
            <p:cNvSpPr>
              <a:spLocks noChangeShapeType="1"/>
            </p:cNvSpPr>
            <p:nvPr/>
          </p:nvSpPr>
          <p:spPr bwMode="auto">
            <a:xfrm flipV="1">
              <a:off x="1627" y="1898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2" name="Line 412"/>
            <p:cNvSpPr>
              <a:spLocks noChangeShapeType="1"/>
            </p:cNvSpPr>
            <p:nvPr/>
          </p:nvSpPr>
          <p:spPr bwMode="auto">
            <a:xfrm flipV="1">
              <a:off x="1629" y="1895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3" name="Line 413"/>
            <p:cNvSpPr>
              <a:spLocks noChangeShapeType="1"/>
            </p:cNvSpPr>
            <p:nvPr/>
          </p:nvSpPr>
          <p:spPr bwMode="auto">
            <a:xfrm flipV="1">
              <a:off x="1632" y="1893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4" name="Line 414"/>
            <p:cNvSpPr>
              <a:spLocks noChangeShapeType="1"/>
            </p:cNvSpPr>
            <p:nvPr/>
          </p:nvSpPr>
          <p:spPr bwMode="auto">
            <a:xfrm flipV="1">
              <a:off x="1635" y="1887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5" name="Line 415"/>
            <p:cNvSpPr>
              <a:spLocks noChangeShapeType="1"/>
            </p:cNvSpPr>
            <p:nvPr/>
          </p:nvSpPr>
          <p:spPr bwMode="auto">
            <a:xfrm flipV="1">
              <a:off x="1635" y="1881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6" name="Line 416"/>
            <p:cNvSpPr>
              <a:spLocks noChangeShapeType="1"/>
            </p:cNvSpPr>
            <p:nvPr/>
          </p:nvSpPr>
          <p:spPr bwMode="auto">
            <a:xfrm flipV="1">
              <a:off x="1635" y="1876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7" name="Line 417"/>
            <p:cNvSpPr>
              <a:spLocks noChangeShapeType="1"/>
            </p:cNvSpPr>
            <p:nvPr/>
          </p:nvSpPr>
          <p:spPr bwMode="auto">
            <a:xfrm flipV="1">
              <a:off x="1635" y="1870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8" name="Line 418"/>
            <p:cNvSpPr>
              <a:spLocks noChangeShapeType="1"/>
            </p:cNvSpPr>
            <p:nvPr/>
          </p:nvSpPr>
          <p:spPr bwMode="auto">
            <a:xfrm flipV="1">
              <a:off x="1635" y="186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59" name="Line 419"/>
            <p:cNvSpPr>
              <a:spLocks noChangeShapeType="1"/>
            </p:cNvSpPr>
            <p:nvPr/>
          </p:nvSpPr>
          <p:spPr bwMode="auto">
            <a:xfrm flipV="1">
              <a:off x="1635" y="1860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0" name="Line 420"/>
            <p:cNvSpPr>
              <a:spLocks noChangeShapeType="1"/>
            </p:cNvSpPr>
            <p:nvPr/>
          </p:nvSpPr>
          <p:spPr bwMode="auto">
            <a:xfrm flipV="1">
              <a:off x="1635" y="1854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1" name="Line 421"/>
            <p:cNvSpPr>
              <a:spLocks noChangeShapeType="1"/>
            </p:cNvSpPr>
            <p:nvPr/>
          </p:nvSpPr>
          <p:spPr bwMode="auto">
            <a:xfrm flipV="1">
              <a:off x="1635" y="1849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2" name="Line 422"/>
            <p:cNvSpPr>
              <a:spLocks noChangeShapeType="1"/>
            </p:cNvSpPr>
            <p:nvPr/>
          </p:nvSpPr>
          <p:spPr bwMode="auto">
            <a:xfrm flipV="1">
              <a:off x="1635" y="1843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3" name="Line 423"/>
            <p:cNvSpPr>
              <a:spLocks noChangeShapeType="1"/>
            </p:cNvSpPr>
            <p:nvPr/>
          </p:nvSpPr>
          <p:spPr bwMode="auto">
            <a:xfrm flipV="1">
              <a:off x="1635" y="1838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4" name="Line 424"/>
            <p:cNvSpPr>
              <a:spLocks noChangeShapeType="1"/>
            </p:cNvSpPr>
            <p:nvPr/>
          </p:nvSpPr>
          <p:spPr bwMode="auto">
            <a:xfrm flipV="1">
              <a:off x="1635" y="1832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5" name="Line 425"/>
            <p:cNvSpPr>
              <a:spLocks noChangeShapeType="1"/>
            </p:cNvSpPr>
            <p:nvPr/>
          </p:nvSpPr>
          <p:spPr bwMode="auto">
            <a:xfrm flipH="1" flipV="1">
              <a:off x="1632" y="182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6" name="Line 426"/>
            <p:cNvSpPr>
              <a:spLocks noChangeShapeType="1"/>
            </p:cNvSpPr>
            <p:nvPr/>
          </p:nvSpPr>
          <p:spPr bwMode="auto">
            <a:xfrm flipH="1" flipV="1">
              <a:off x="1629" y="1827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7" name="Line 427"/>
            <p:cNvSpPr>
              <a:spLocks noChangeShapeType="1"/>
            </p:cNvSpPr>
            <p:nvPr/>
          </p:nvSpPr>
          <p:spPr bwMode="auto">
            <a:xfrm flipV="1">
              <a:off x="1629" y="1821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8" name="Line 428"/>
            <p:cNvSpPr>
              <a:spLocks noChangeShapeType="1"/>
            </p:cNvSpPr>
            <p:nvPr/>
          </p:nvSpPr>
          <p:spPr bwMode="auto">
            <a:xfrm flipV="1">
              <a:off x="1629" y="1816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69" name="Line 429"/>
            <p:cNvSpPr>
              <a:spLocks noChangeShapeType="1"/>
            </p:cNvSpPr>
            <p:nvPr/>
          </p:nvSpPr>
          <p:spPr bwMode="auto">
            <a:xfrm flipV="1">
              <a:off x="1629" y="1811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0" name="Line 430"/>
            <p:cNvSpPr>
              <a:spLocks noChangeShapeType="1"/>
            </p:cNvSpPr>
            <p:nvPr/>
          </p:nvSpPr>
          <p:spPr bwMode="auto">
            <a:xfrm flipV="1">
              <a:off x="1629" y="1805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1" name="Line 431"/>
            <p:cNvSpPr>
              <a:spLocks noChangeShapeType="1"/>
            </p:cNvSpPr>
            <p:nvPr/>
          </p:nvSpPr>
          <p:spPr bwMode="auto">
            <a:xfrm flipH="1" flipV="1">
              <a:off x="1627" y="1802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2" name="Line 432"/>
            <p:cNvSpPr>
              <a:spLocks noChangeShapeType="1"/>
            </p:cNvSpPr>
            <p:nvPr/>
          </p:nvSpPr>
          <p:spPr bwMode="auto">
            <a:xfrm flipH="1" flipV="1">
              <a:off x="1624" y="1800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3" name="Line 433"/>
            <p:cNvSpPr>
              <a:spLocks noChangeShapeType="1"/>
            </p:cNvSpPr>
            <p:nvPr/>
          </p:nvSpPr>
          <p:spPr bwMode="auto">
            <a:xfrm flipV="1">
              <a:off x="1624" y="1794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4" name="Line 434"/>
            <p:cNvSpPr>
              <a:spLocks noChangeShapeType="1"/>
            </p:cNvSpPr>
            <p:nvPr/>
          </p:nvSpPr>
          <p:spPr bwMode="auto">
            <a:xfrm flipV="1">
              <a:off x="1624" y="1788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5" name="Line 435"/>
            <p:cNvSpPr>
              <a:spLocks noChangeShapeType="1"/>
            </p:cNvSpPr>
            <p:nvPr/>
          </p:nvSpPr>
          <p:spPr bwMode="auto">
            <a:xfrm flipH="1" flipV="1">
              <a:off x="1621" y="1786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6" name="Line 436"/>
            <p:cNvSpPr>
              <a:spLocks noChangeShapeType="1"/>
            </p:cNvSpPr>
            <p:nvPr/>
          </p:nvSpPr>
          <p:spPr bwMode="auto">
            <a:xfrm flipH="1" flipV="1">
              <a:off x="1619" y="1784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7" name="Line 437"/>
            <p:cNvSpPr>
              <a:spLocks noChangeShapeType="1"/>
            </p:cNvSpPr>
            <p:nvPr/>
          </p:nvSpPr>
          <p:spPr bwMode="auto">
            <a:xfrm flipH="1" flipV="1">
              <a:off x="1616" y="1780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8" name="Line 438"/>
            <p:cNvSpPr>
              <a:spLocks noChangeShapeType="1"/>
            </p:cNvSpPr>
            <p:nvPr/>
          </p:nvSpPr>
          <p:spPr bwMode="auto">
            <a:xfrm flipH="1">
              <a:off x="1611" y="1780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79" name="Line 439"/>
            <p:cNvSpPr>
              <a:spLocks noChangeShapeType="1"/>
            </p:cNvSpPr>
            <p:nvPr/>
          </p:nvSpPr>
          <p:spPr bwMode="auto">
            <a:xfrm flipH="1" flipV="1">
              <a:off x="1607" y="1778"/>
              <a:ext cx="4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0" name="Line 440"/>
            <p:cNvSpPr>
              <a:spLocks noChangeShapeType="1"/>
            </p:cNvSpPr>
            <p:nvPr/>
          </p:nvSpPr>
          <p:spPr bwMode="auto">
            <a:xfrm flipH="1" flipV="1">
              <a:off x="1605" y="1775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1" name="Line 441"/>
            <p:cNvSpPr>
              <a:spLocks noChangeShapeType="1"/>
            </p:cNvSpPr>
            <p:nvPr/>
          </p:nvSpPr>
          <p:spPr bwMode="auto">
            <a:xfrm flipH="1" flipV="1">
              <a:off x="1602" y="1772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2" name="Line 442"/>
            <p:cNvSpPr>
              <a:spLocks noChangeShapeType="1"/>
            </p:cNvSpPr>
            <p:nvPr/>
          </p:nvSpPr>
          <p:spPr bwMode="auto">
            <a:xfrm flipH="1" flipV="1">
              <a:off x="1599" y="1770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3" name="Line 443"/>
            <p:cNvSpPr>
              <a:spLocks noChangeShapeType="1"/>
            </p:cNvSpPr>
            <p:nvPr/>
          </p:nvSpPr>
          <p:spPr bwMode="auto">
            <a:xfrm flipH="1" flipV="1">
              <a:off x="1597" y="1767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4" name="Line 444"/>
            <p:cNvSpPr>
              <a:spLocks noChangeShapeType="1"/>
            </p:cNvSpPr>
            <p:nvPr/>
          </p:nvSpPr>
          <p:spPr bwMode="auto">
            <a:xfrm flipV="1">
              <a:off x="1597" y="1762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5" name="Line 445"/>
            <p:cNvSpPr>
              <a:spLocks noChangeShapeType="1"/>
            </p:cNvSpPr>
            <p:nvPr/>
          </p:nvSpPr>
          <p:spPr bwMode="auto">
            <a:xfrm flipV="1">
              <a:off x="1597" y="1756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6" name="Line 446"/>
            <p:cNvSpPr>
              <a:spLocks noChangeShapeType="1"/>
            </p:cNvSpPr>
            <p:nvPr/>
          </p:nvSpPr>
          <p:spPr bwMode="auto">
            <a:xfrm flipV="1">
              <a:off x="1597" y="1751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7" name="Line 447"/>
            <p:cNvSpPr>
              <a:spLocks noChangeShapeType="1"/>
            </p:cNvSpPr>
            <p:nvPr/>
          </p:nvSpPr>
          <p:spPr bwMode="auto">
            <a:xfrm flipH="1" flipV="1">
              <a:off x="1594" y="1748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8" name="Line 448"/>
            <p:cNvSpPr>
              <a:spLocks noChangeShapeType="1"/>
            </p:cNvSpPr>
            <p:nvPr/>
          </p:nvSpPr>
          <p:spPr bwMode="auto">
            <a:xfrm flipH="1" flipV="1">
              <a:off x="1591" y="1745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89" name="Line 449"/>
            <p:cNvSpPr>
              <a:spLocks noChangeShapeType="1"/>
            </p:cNvSpPr>
            <p:nvPr/>
          </p:nvSpPr>
          <p:spPr bwMode="auto">
            <a:xfrm flipH="1" flipV="1">
              <a:off x="1588" y="1743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0" name="Line 450"/>
            <p:cNvSpPr>
              <a:spLocks noChangeShapeType="1"/>
            </p:cNvSpPr>
            <p:nvPr/>
          </p:nvSpPr>
          <p:spPr bwMode="auto">
            <a:xfrm flipH="1" flipV="1">
              <a:off x="1586" y="1740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1" name="Line 451"/>
            <p:cNvSpPr>
              <a:spLocks noChangeShapeType="1"/>
            </p:cNvSpPr>
            <p:nvPr/>
          </p:nvSpPr>
          <p:spPr bwMode="auto">
            <a:xfrm flipV="1">
              <a:off x="1586" y="173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2" name="Line 452"/>
            <p:cNvSpPr>
              <a:spLocks noChangeShapeType="1"/>
            </p:cNvSpPr>
            <p:nvPr/>
          </p:nvSpPr>
          <p:spPr bwMode="auto">
            <a:xfrm flipH="1" flipV="1">
              <a:off x="1583" y="1731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3" name="Line 453"/>
            <p:cNvSpPr>
              <a:spLocks noChangeShapeType="1"/>
            </p:cNvSpPr>
            <p:nvPr/>
          </p:nvSpPr>
          <p:spPr bwMode="auto">
            <a:xfrm flipH="1" flipV="1">
              <a:off x="1580" y="1729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4" name="Line 454"/>
            <p:cNvSpPr>
              <a:spLocks noChangeShapeType="1"/>
            </p:cNvSpPr>
            <p:nvPr/>
          </p:nvSpPr>
          <p:spPr bwMode="auto">
            <a:xfrm flipH="1" flipV="1">
              <a:off x="1578" y="1726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5" name="Line 455"/>
            <p:cNvSpPr>
              <a:spLocks noChangeShapeType="1"/>
            </p:cNvSpPr>
            <p:nvPr/>
          </p:nvSpPr>
          <p:spPr bwMode="auto">
            <a:xfrm flipH="1" flipV="1">
              <a:off x="1575" y="1723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6" name="Line 456"/>
            <p:cNvSpPr>
              <a:spLocks noChangeShapeType="1"/>
            </p:cNvSpPr>
            <p:nvPr/>
          </p:nvSpPr>
          <p:spPr bwMode="auto">
            <a:xfrm flipH="1" flipV="1">
              <a:off x="1572" y="1721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7" name="Line 457"/>
            <p:cNvSpPr>
              <a:spLocks noChangeShapeType="1"/>
            </p:cNvSpPr>
            <p:nvPr/>
          </p:nvSpPr>
          <p:spPr bwMode="auto">
            <a:xfrm flipH="1" flipV="1">
              <a:off x="1570" y="1718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8" name="Line 458"/>
            <p:cNvSpPr>
              <a:spLocks noChangeShapeType="1"/>
            </p:cNvSpPr>
            <p:nvPr/>
          </p:nvSpPr>
          <p:spPr bwMode="auto">
            <a:xfrm flipH="1" flipV="1">
              <a:off x="1567" y="1715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99" name="Line 459"/>
            <p:cNvSpPr>
              <a:spLocks noChangeShapeType="1"/>
            </p:cNvSpPr>
            <p:nvPr/>
          </p:nvSpPr>
          <p:spPr bwMode="auto">
            <a:xfrm flipH="1" flipV="1">
              <a:off x="1564" y="1712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0" name="Line 460"/>
            <p:cNvSpPr>
              <a:spLocks noChangeShapeType="1"/>
            </p:cNvSpPr>
            <p:nvPr/>
          </p:nvSpPr>
          <p:spPr bwMode="auto">
            <a:xfrm flipH="1" flipV="1">
              <a:off x="1561" y="1710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1" name="Line 461"/>
            <p:cNvSpPr>
              <a:spLocks noChangeShapeType="1"/>
            </p:cNvSpPr>
            <p:nvPr/>
          </p:nvSpPr>
          <p:spPr bwMode="auto">
            <a:xfrm flipH="1" flipV="1">
              <a:off x="1559" y="1707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2" name="Line 462"/>
            <p:cNvSpPr>
              <a:spLocks noChangeShapeType="1"/>
            </p:cNvSpPr>
            <p:nvPr/>
          </p:nvSpPr>
          <p:spPr bwMode="auto">
            <a:xfrm flipH="1" flipV="1">
              <a:off x="1556" y="170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3" name="Line 463"/>
            <p:cNvSpPr>
              <a:spLocks noChangeShapeType="1"/>
            </p:cNvSpPr>
            <p:nvPr/>
          </p:nvSpPr>
          <p:spPr bwMode="auto">
            <a:xfrm flipH="1" flipV="1">
              <a:off x="1553" y="1702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4" name="Line 464"/>
            <p:cNvSpPr>
              <a:spLocks noChangeShapeType="1"/>
            </p:cNvSpPr>
            <p:nvPr/>
          </p:nvSpPr>
          <p:spPr bwMode="auto">
            <a:xfrm flipH="1" flipV="1">
              <a:off x="1550" y="169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5" name="Line 465"/>
            <p:cNvSpPr>
              <a:spLocks noChangeShapeType="1"/>
            </p:cNvSpPr>
            <p:nvPr/>
          </p:nvSpPr>
          <p:spPr bwMode="auto">
            <a:xfrm flipH="1" flipV="1">
              <a:off x="1547" y="1696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6" name="Line 466"/>
            <p:cNvSpPr>
              <a:spLocks noChangeShapeType="1"/>
            </p:cNvSpPr>
            <p:nvPr/>
          </p:nvSpPr>
          <p:spPr bwMode="auto">
            <a:xfrm flipH="1" flipV="1">
              <a:off x="1545" y="1694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7" name="Line 467"/>
            <p:cNvSpPr>
              <a:spLocks noChangeShapeType="1"/>
            </p:cNvSpPr>
            <p:nvPr/>
          </p:nvSpPr>
          <p:spPr bwMode="auto">
            <a:xfrm flipH="1">
              <a:off x="1539" y="1694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8" name="Line 468"/>
            <p:cNvSpPr>
              <a:spLocks noChangeShapeType="1"/>
            </p:cNvSpPr>
            <p:nvPr/>
          </p:nvSpPr>
          <p:spPr bwMode="auto">
            <a:xfrm flipH="1" flipV="1">
              <a:off x="1537" y="1691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09" name="Line 469"/>
            <p:cNvSpPr>
              <a:spLocks noChangeShapeType="1"/>
            </p:cNvSpPr>
            <p:nvPr/>
          </p:nvSpPr>
          <p:spPr bwMode="auto">
            <a:xfrm flipH="1" flipV="1">
              <a:off x="1534" y="1688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0" name="Line 470"/>
            <p:cNvSpPr>
              <a:spLocks noChangeShapeType="1"/>
            </p:cNvSpPr>
            <p:nvPr/>
          </p:nvSpPr>
          <p:spPr bwMode="auto">
            <a:xfrm flipH="1" flipV="1">
              <a:off x="1531" y="1685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1" name="Line 471"/>
            <p:cNvSpPr>
              <a:spLocks noChangeShapeType="1"/>
            </p:cNvSpPr>
            <p:nvPr/>
          </p:nvSpPr>
          <p:spPr bwMode="auto">
            <a:xfrm flipH="1" flipV="1">
              <a:off x="1529" y="1683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2" name="Line 472"/>
            <p:cNvSpPr>
              <a:spLocks noChangeShapeType="1"/>
            </p:cNvSpPr>
            <p:nvPr/>
          </p:nvSpPr>
          <p:spPr bwMode="auto">
            <a:xfrm flipH="1">
              <a:off x="1523" y="1683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3" name="Line 473"/>
            <p:cNvSpPr>
              <a:spLocks noChangeShapeType="1"/>
            </p:cNvSpPr>
            <p:nvPr/>
          </p:nvSpPr>
          <p:spPr bwMode="auto">
            <a:xfrm flipH="1">
              <a:off x="1518" y="1683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4" name="Line 474"/>
            <p:cNvSpPr>
              <a:spLocks noChangeShapeType="1"/>
            </p:cNvSpPr>
            <p:nvPr/>
          </p:nvSpPr>
          <p:spPr bwMode="auto">
            <a:xfrm flipH="1">
              <a:off x="1512" y="1683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5" name="Line 475"/>
            <p:cNvSpPr>
              <a:spLocks noChangeShapeType="1"/>
            </p:cNvSpPr>
            <p:nvPr/>
          </p:nvSpPr>
          <p:spPr bwMode="auto">
            <a:xfrm flipH="1">
              <a:off x="1510" y="1683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6" name="Line 476"/>
            <p:cNvSpPr>
              <a:spLocks noChangeShapeType="1"/>
            </p:cNvSpPr>
            <p:nvPr/>
          </p:nvSpPr>
          <p:spPr bwMode="auto">
            <a:xfrm flipH="1">
              <a:off x="1506" y="1685"/>
              <a:ext cx="4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7" name="Line 477"/>
            <p:cNvSpPr>
              <a:spLocks noChangeShapeType="1"/>
            </p:cNvSpPr>
            <p:nvPr/>
          </p:nvSpPr>
          <p:spPr bwMode="auto">
            <a:xfrm flipH="1">
              <a:off x="1502" y="1688"/>
              <a:ext cx="4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8" name="Line 478"/>
            <p:cNvSpPr>
              <a:spLocks noChangeShapeType="1"/>
            </p:cNvSpPr>
            <p:nvPr/>
          </p:nvSpPr>
          <p:spPr bwMode="auto">
            <a:xfrm flipH="1">
              <a:off x="1496" y="1688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19" name="Line 479"/>
            <p:cNvSpPr>
              <a:spLocks noChangeShapeType="1"/>
            </p:cNvSpPr>
            <p:nvPr/>
          </p:nvSpPr>
          <p:spPr bwMode="auto">
            <a:xfrm flipH="1">
              <a:off x="1493" y="1688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0" name="Line 480"/>
            <p:cNvSpPr>
              <a:spLocks noChangeShapeType="1"/>
            </p:cNvSpPr>
            <p:nvPr/>
          </p:nvSpPr>
          <p:spPr bwMode="auto">
            <a:xfrm flipH="1">
              <a:off x="1490" y="1691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1" name="Line 481"/>
            <p:cNvSpPr>
              <a:spLocks noChangeShapeType="1"/>
            </p:cNvSpPr>
            <p:nvPr/>
          </p:nvSpPr>
          <p:spPr bwMode="auto">
            <a:xfrm flipH="1">
              <a:off x="1485" y="1694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2" name="Line 482"/>
            <p:cNvSpPr>
              <a:spLocks noChangeShapeType="1"/>
            </p:cNvSpPr>
            <p:nvPr/>
          </p:nvSpPr>
          <p:spPr bwMode="auto">
            <a:xfrm flipH="1">
              <a:off x="1482" y="1694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3" name="Line 483"/>
            <p:cNvSpPr>
              <a:spLocks noChangeShapeType="1"/>
            </p:cNvSpPr>
            <p:nvPr/>
          </p:nvSpPr>
          <p:spPr bwMode="auto">
            <a:xfrm flipH="1">
              <a:off x="1479" y="1696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4" name="Line 484"/>
            <p:cNvSpPr>
              <a:spLocks noChangeShapeType="1"/>
            </p:cNvSpPr>
            <p:nvPr/>
          </p:nvSpPr>
          <p:spPr bwMode="auto">
            <a:xfrm flipH="1">
              <a:off x="1474" y="1699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5" name="Line 485"/>
            <p:cNvSpPr>
              <a:spLocks noChangeShapeType="1"/>
            </p:cNvSpPr>
            <p:nvPr/>
          </p:nvSpPr>
          <p:spPr bwMode="auto">
            <a:xfrm flipH="1">
              <a:off x="1469" y="1699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6" name="Line 486"/>
            <p:cNvSpPr>
              <a:spLocks noChangeShapeType="1"/>
            </p:cNvSpPr>
            <p:nvPr/>
          </p:nvSpPr>
          <p:spPr bwMode="auto">
            <a:xfrm flipH="1">
              <a:off x="1466" y="169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7" name="Line 487"/>
            <p:cNvSpPr>
              <a:spLocks noChangeShapeType="1"/>
            </p:cNvSpPr>
            <p:nvPr/>
          </p:nvSpPr>
          <p:spPr bwMode="auto">
            <a:xfrm flipH="1">
              <a:off x="1463" y="1702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8" name="Line 488"/>
            <p:cNvSpPr>
              <a:spLocks noChangeShapeType="1"/>
            </p:cNvSpPr>
            <p:nvPr/>
          </p:nvSpPr>
          <p:spPr bwMode="auto">
            <a:xfrm flipH="1">
              <a:off x="1461" y="1704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29" name="Line 489"/>
            <p:cNvSpPr>
              <a:spLocks noChangeShapeType="1"/>
            </p:cNvSpPr>
            <p:nvPr/>
          </p:nvSpPr>
          <p:spPr bwMode="auto">
            <a:xfrm flipH="1">
              <a:off x="1458" y="1707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30" name="Line 490"/>
            <p:cNvSpPr>
              <a:spLocks noChangeShapeType="1"/>
            </p:cNvSpPr>
            <p:nvPr/>
          </p:nvSpPr>
          <p:spPr bwMode="auto">
            <a:xfrm flipH="1">
              <a:off x="1452" y="1710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31" name="Line 491"/>
            <p:cNvSpPr>
              <a:spLocks noChangeShapeType="1"/>
            </p:cNvSpPr>
            <p:nvPr/>
          </p:nvSpPr>
          <p:spPr bwMode="auto">
            <a:xfrm flipH="1">
              <a:off x="1447" y="1710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32" name="Line 492"/>
            <p:cNvSpPr>
              <a:spLocks noChangeShapeType="1"/>
            </p:cNvSpPr>
            <p:nvPr/>
          </p:nvSpPr>
          <p:spPr bwMode="auto">
            <a:xfrm flipH="1">
              <a:off x="1441" y="1710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33" name="Line 493"/>
            <p:cNvSpPr>
              <a:spLocks noChangeShapeType="1"/>
            </p:cNvSpPr>
            <p:nvPr/>
          </p:nvSpPr>
          <p:spPr bwMode="auto">
            <a:xfrm flipH="1" flipV="1">
              <a:off x="1439" y="1707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34" name="Line 494"/>
            <p:cNvSpPr>
              <a:spLocks noChangeShapeType="1"/>
            </p:cNvSpPr>
            <p:nvPr/>
          </p:nvSpPr>
          <p:spPr bwMode="auto">
            <a:xfrm flipH="1" flipV="1">
              <a:off x="1436" y="170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339" name="Group 499"/>
          <p:cNvGrpSpPr>
            <a:grpSpLocks/>
          </p:cNvGrpSpPr>
          <p:nvPr/>
        </p:nvGrpSpPr>
        <p:grpSpPr bwMode="auto">
          <a:xfrm>
            <a:off x="1503363" y="4419600"/>
            <a:ext cx="1312862" cy="990600"/>
            <a:chOff x="1386" y="2543"/>
            <a:chExt cx="555" cy="419"/>
          </a:xfrm>
        </p:grpSpPr>
        <p:sp>
          <p:nvSpPr>
            <p:cNvPr id="36338" name="AutoShape 498"/>
            <p:cNvSpPr>
              <a:spLocks noChangeArrowheads="1" noTextEdit="1"/>
            </p:cNvSpPr>
            <p:nvPr/>
          </p:nvSpPr>
          <p:spPr bwMode="auto">
            <a:xfrm>
              <a:off x="1386" y="2543"/>
              <a:ext cx="555" cy="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540" name="Group 700"/>
            <p:cNvGrpSpPr>
              <a:grpSpLocks/>
            </p:cNvGrpSpPr>
            <p:nvPr/>
          </p:nvGrpSpPr>
          <p:grpSpPr bwMode="auto">
            <a:xfrm>
              <a:off x="1386" y="2542"/>
              <a:ext cx="555" cy="425"/>
              <a:chOff x="1386" y="2542"/>
              <a:chExt cx="555" cy="425"/>
            </a:xfrm>
          </p:grpSpPr>
          <p:sp>
            <p:nvSpPr>
              <p:cNvPr id="36340" name="Rectangle 500"/>
              <p:cNvSpPr>
                <a:spLocks noChangeArrowheads="1"/>
              </p:cNvSpPr>
              <p:nvPr/>
            </p:nvSpPr>
            <p:spPr bwMode="auto">
              <a:xfrm>
                <a:off x="1386" y="2543"/>
                <a:ext cx="555" cy="419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1" name="Rectangle 501"/>
              <p:cNvSpPr>
                <a:spLocks noChangeArrowheads="1"/>
              </p:cNvSpPr>
              <p:nvPr/>
            </p:nvSpPr>
            <p:spPr bwMode="auto">
              <a:xfrm>
                <a:off x="1386" y="2542"/>
                <a:ext cx="555" cy="419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6342" name="Picture 502"/>
              <p:cNvPicPr preferRelativeResize="0">
                <a:picLocks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6" y="2552"/>
                <a:ext cx="545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343" name="Picture 503"/>
              <p:cNvPicPr preferRelativeResize="0">
                <a:picLocks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6" y="2961"/>
                <a:ext cx="545" cy="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344" name="Rectangle 504"/>
              <p:cNvSpPr>
                <a:spLocks noChangeArrowheads="1"/>
              </p:cNvSpPr>
              <p:nvPr/>
            </p:nvSpPr>
            <p:spPr bwMode="auto">
              <a:xfrm>
                <a:off x="1386" y="2552"/>
                <a:ext cx="545" cy="40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6345" name="Picture 505"/>
              <p:cNvPicPr preferRelativeResize="0">
                <a:picLocks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6" y="2552"/>
                <a:ext cx="545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346" name="Picture 506"/>
              <p:cNvPicPr preferRelativeResize="0">
                <a:picLocks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6" y="2961"/>
                <a:ext cx="545" cy="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347" name="Line 507"/>
              <p:cNvSpPr>
                <a:spLocks noChangeShapeType="1"/>
              </p:cNvSpPr>
              <p:nvPr/>
            </p:nvSpPr>
            <p:spPr bwMode="auto">
              <a:xfrm flipH="1" flipV="1">
                <a:off x="1424" y="2686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8" name="Line 508"/>
              <p:cNvSpPr>
                <a:spLocks noChangeShapeType="1"/>
              </p:cNvSpPr>
              <p:nvPr/>
            </p:nvSpPr>
            <p:spPr bwMode="auto">
              <a:xfrm flipV="1">
                <a:off x="1424" y="2683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49" name="Line 509"/>
              <p:cNvSpPr>
                <a:spLocks noChangeShapeType="1"/>
              </p:cNvSpPr>
              <p:nvPr/>
            </p:nvSpPr>
            <p:spPr bwMode="auto">
              <a:xfrm flipV="1">
                <a:off x="1427" y="2680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0" name="Line 510"/>
              <p:cNvSpPr>
                <a:spLocks noChangeShapeType="1"/>
              </p:cNvSpPr>
              <p:nvPr/>
            </p:nvSpPr>
            <p:spPr bwMode="auto">
              <a:xfrm flipV="1">
                <a:off x="1430" y="2675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1" name="Line 511"/>
              <p:cNvSpPr>
                <a:spLocks noChangeShapeType="1"/>
              </p:cNvSpPr>
              <p:nvPr/>
            </p:nvSpPr>
            <p:spPr bwMode="auto">
              <a:xfrm flipV="1">
                <a:off x="1430" y="2672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" name="Line 512"/>
              <p:cNvSpPr>
                <a:spLocks noChangeShapeType="1"/>
              </p:cNvSpPr>
              <p:nvPr/>
            </p:nvSpPr>
            <p:spPr bwMode="auto">
              <a:xfrm flipV="1">
                <a:off x="1432" y="2669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" name="Line 513"/>
              <p:cNvSpPr>
                <a:spLocks noChangeShapeType="1"/>
              </p:cNvSpPr>
              <p:nvPr/>
            </p:nvSpPr>
            <p:spPr bwMode="auto">
              <a:xfrm flipV="1">
                <a:off x="1435" y="2666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4" name="Line 514"/>
              <p:cNvSpPr>
                <a:spLocks noChangeShapeType="1"/>
              </p:cNvSpPr>
              <p:nvPr/>
            </p:nvSpPr>
            <p:spPr bwMode="auto">
              <a:xfrm flipV="1">
                <a:off x="1438" y="2664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5" name="Line 515"/>
              <p:cNvSpPr>
                <a:spLocks noChangeShapeType="1"/>
              </p:cNvSpPr>
              <p:nvPr/>
            </p:nvSpPr>
            <p:spPr bwMode="auto">
              <a:xfrm flipV="1">
                <a:off x="1441" y="2661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6" name="Line 516"/>
              <p:cNvSpPr>
                <a:spLocks noChangeShapeType="1"/>
              </p:cNvSpPr>
              <p:nvPr/>
            </p:nvSpPr>
            <p:spPr bwMode="auto">
              <a:xfrm flipV="1">
                <a:off x="1443" y="2658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7" name="Line 517"/>
              <p:cNvSpPr>
                <a:spLocks noChangeShapeType="1"/>
              </p:cNvSpPr>
              <p:nvPr/>
            </p:nvSpPr>
            <p:spPr bwMode="auto">
              <a:xfrm flipV="1">
                <a:off x="1446" y="2653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8" name="Line 518"/>
              <p:cNvSpPr>
                <a:spLocks noChangeShapeType="1"/>
              </p:cNvSpPr>
              <p:nvPr/>
            </p:nvSpPr>
            <p:spPr bwMode="auto">
              <a:xfrm flipV="1">
                <a:off x="1446" y="2648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9" name="Line 519"/>
              <p:cNvSpPr>
                <a:spLocks noChangeShapeType="1"/>
              </p:cNvSpPr>
              <p:nvPr/>
            </p:nvSpPr>
            <p:spPr bwMode="auto">
              <a:xfrm flipV="1">
                <a:off x="1446" y="2645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0" name="Line 520"/>
              <p:cNvSpPr>
                <a:spLocks noChangeShapeType="1"/>
              </p:cNvSpPr>
              <p:nvPr/>
            </p:nvSpPr>
            <p:spPr bwMode="auto">
              <a:xfrm flipV="1">
                <a:off x="1449" y="2642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1" name="Line 521"/>
              <p:cNvSpPr>
                <a:spLocks noChangeShapeType="1"/>
              </p:cNvSpPr>
              <p:nvPr/>
            </p:nvSpPr>
            <p:spPr bwMode="auto">
              <a:xfrm flipV="1">
                <a:off x="1452" y="2639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2" name="Line 522"/>
              <p:cNvSpPr>
                <a:spLocks noChangeShapeType="1"/>
              </p:cNvSpPr>
              <p:nvPr/>
            </p:nvSpPr>
            <p:spPr bwMode="auto">
              <a:xfrm flipV="1">
                <a:off x="1454" y="2637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3" name="Line 523"/>
              <p:cNvSpPr>
                <a:spLocks noChangeShapeType="1"/>
              </p:cNvSpPr>
              <p:nvPr/>
            </p:nvSpPr>
            <p:spPr bwMode="auto">
              <a:xfrm flipV="1">
                <a:off x="1457" y="263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4" name="Line 524"/>
              <p:cNvSpPr>
                <a:spLocks noChangeShapeType="1"/>
              </p:cNvSpPr>
              <p:nvPr/>
            </p:nvSpPr>
            <p:spPr bwMode="auto">
              <a:xfrm flipV="1">
                <a:off x="1460" y="2631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5" name="Line 525"/>
              <p:cNvSpPr>
                <a:spLocks noChangeShapeType="1"/>
              </p:cNvSpPr>
              <p:nvPr/>
            </p:nvSpPr>
            <p:spPr bwMode="auto">
              <a:xfrm flipH="1" flipV="1">
                <a:off x="1460" y="2629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6" name="Line 526"/>
              <p:cNvSpPr>
                <a:spLocks noChangeShapeType="1"/>
              </p:cNvSpPr>
              <p:nvPr/>
            </p:nvSpPr>
            <p:spPr bwMode="auto">
              <a:xfrm flipH="1" flipV="1">
                <a:off x="1457" y="2625"/>
                <a:ext cx="3" cy="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7" name="Line 527"/>
              <p:cNvSpPr>
                <a:spLocks noChangeShapeType="1"/>
              </p:cNvSpPr>
              <p:nvPr/>
            </p:nvSpPr>
            <p:spPr bwMode="auto">
              <a:xfrm flipV="1">
                <a:off x="1457" y="2620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8" name="Line 528"/>
              <p:cNvSpPr>
                <a:spLocks noChangeShapeType="1"/>
              </p:cNvSpPr>
              <p:nvPr/>
            </p:nvSpPr>
            <p:spPr bwMode="auto">
              <a:xfrm flipV="1">
                <a:off x="1457" y="2617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69" name="Line 529"/>
              <p:cNvSpPr>
                <a:spLocks noChangeShapeType="1"/>
              </p:cNvSpPr>
              <p:nvPr/>
            </p:nvSpPr>
            <p:spPr bwMode="auto">
              <a:xfrm flipV="1">
                <a:off x="1460" y="2615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0" name="Line 530"/>
              <p:cNvSpPr>
                <a:spLocks noChangeShapeType="1"/>
              </p:cNvSpPr>
              <p:nvPr/>
            </p:nvSpPr>
            <p:spPr bwMode="auto">
              <a:xfrm flipV="1">
                <a:off x="1462" y="2612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1" name="Line 531"/>
              <p:cNvSpPr>
                <a:spLocks noChangeShapeType="1"/>
              </p:cNvSpPr>
              <p:nvPr/>
            </p:nvSpPr>
            <p:spPr bwMode="auto">
              <a:xfrm>
                <a:off x="1465" y="2612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2" name="Line 532"/>
              <p:cNvSpPr>
                <a:spLocks noChangeShapeType="1"/>
              </p:cNvSpPr>
              <p:nvPr/>
            </p:nvSpPr>
            <p:spPr bwMode="auto">
              <a:xfrm flipV="1">
                <a:off x="1470" y="2609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3" name="Line 533"/>
              <p:cNvSpPr>
                <a:spLocks noChangeShapeType="1"/>
              </p:cNvSpPr>
              <p:nvPr/>
            </p:nvSpPr>
            <p:spPr bwMode="auto">
              <a:xfrm flipV="1">
                <a:off x="1473" y="2604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4" name="Line 534"/>
              <p:cNvSpPr>
                <a:spLocks noChangeShapeType="1"/>
              </p:cNvSpPr>
              <p:nvPr/>
            </p:nvSpPr>
            <p:spPr bwMode="auto">
              <a:xfrm flipV="1">
                <a:off x="1473" y="2601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5" name="Line 535"/>
              <p:cNvSpPr>
                <a:spLocks noChangeShapeType="1"/>
              </p:cNvSpPr>
              <p:nvPr/>
            </p:nvSpPr>
            <p:spPr bwMode="auto">
              <a:xfrm>
                <a:off x="1476" y="260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6" name="Line 536"/>
              <p:cNvSpPr>
                <a:spLocks noChangeShapeType="1"/>
              </p:cNvSpPr>
              <p:nvPr/>
            </p:nvSpPr>
            <p:spPr bwMode="auto">
              <a:xfrm>
                <a:off x="1481" y="2601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7" name="Line 537"/>
              <p:cNvSpPr>
                <a:spLocks noChangeShapeType="1"/>
              </p:cNvSpPr>
              <p:nvPr/>
            </p:nvSpPr>
            <p:spPr bwMode="auto">
              <a:xfrm>
                <a:off x="1484" y="260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8" name="Line 538"/>
              <p:cNvSpPr>
                <a:spLocks noChangeShapeType="1"/>
              </p:cNvSpPr>
              <p:nvPr/>
            </p:nvSpPr>
            <p:spPr bwMode="auto">
              <a:xfrm>
                <a:off x="1487" y="260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79" name="Line 539"/>
              <p:cNvSpPr>
                <a:spLocks noChangeShapeType="1"/>
              </p:cNvSpPr>
              <p:nvPr/>
            </p:nvSpPr>
            <p:spPr bwMode="auto">
              <a:xfrm>
                <a:off x="1493" y="2607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0" name="Line 540"/>
              <p:cNvSpPr>
                <a:spLocks noChangeShapeType="1"/>
              </p:cNvSpPr>
              <p:nvPr/>
            </p:nvSpPr>
            <p:spPr bwMode="auto">
              <a:xfrm>
                <a:off x="1495" y="2609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1" name="Line 541"/>
              <p:cNvSpPr>
                <a:spLocks noChangeShapeType="1"/>
              </p:cNvSpPr>
              <p:nvPr/>
            </p:nvSpPr>
            <p:spPr bwMode="auto">
              <a:xfrm>
                <a:off x="1497" y="2612"/>
                <a:ext cx="4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2" name="Line 542"/>
              <p:cNvSpPr>
                <a:spLocks noChangeShapeType="1"/>
              </p:cNvSpPr>
              <p:nvPr/>
            </p:nvSpPr>
            <p:spPr bwMode="auto">
              <a:xfrm>
                <a:off x="1501" y="2615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3" name="Line 543"/>
              <p:cNvSpPr>
                <a:spLocks noChangeShapeType="1"/>
              </p:cNvSpPr>
              <p:nvPr/>
            </p:nvSpPr>
            <p:spPr bwMode="auto">
              <a:xfrm>
                <a:off x="1503" y="261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4" name="Line 544"/>
              <p:cNvSpPr>
                <a:spLocks noChangeShapeType="1"/>
              </p:cNvSpPr>
              <p:nvPr/>
            </p:nvSpPr>
            <p:spPr bwMode="auto">
              <a:xfrm>
                <a:off x="1509" y="26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5" name="Line 545"/>
              <p:cNvSpPr>
                <a:spLocks noChangeShapeType="1"/>
              </p:cNvSpPr>
              <p:nvPr/>
            </p:nvSpPr>
            <p:spPr bwMode="auto">
              <a:xfrm>
                <a:off x="1514" y="261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6" name="Line 546"/>
              <p:cNvSpPr>
                <a:spLocks noChangeShapeType="1"/>
              </p:cNvSpPr>
              <p:nvPr/>
            </p:nvSpPr>
            <p:spPr bwMode="auto">
              <a:xfrm>
                <a:off x="1520" y="26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7" name="Line 547"/>
              <p:cNvSpPr>
                <a:spLocks noChangeShapeType="1"/>
              </p:cNvSpPr>
              <p:nvPr/>
            </p:nvSpPr>
            <p:spPr bwMode="auto">
              <a:xfrm>
                <a:off x="1525" y="26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8" name="Line 548"/>
              <p:cNvSpPr>
                <a:spLocks noChangeShapeType="1"/>
              </p:cNvSpPr>
              <p:nvPr/>
            </p:nvSpPr>
            <p:spPr bwMode="auto">
              <a:xfrm>
                <a:off x="1530" y="261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89" name="Line 549"/>
              <p:cNvSpPr>
                <a:spLocks noChangeShapeType="1"/>
              </p:cNvSpPr>
              <p:nvPr/>
            </p:nvSpPr>
            <p:spPr bwMode="auto">
              <a:xfrm>
                <a:off x="1536" y="26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0" name="Line 550"/>
              <p:cNvSpPr>
                <a:spLocks noChangeShapeType="1"/>
              </p:cNvSpPr>
              <p:nvPr/>
            </p:nvSpPr>
            <p:spPr bwMode="auto">
              <a:xfrm>
                <a:off x="1541" y="261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1" name="Line 551"/>
              <p:cNvSpPr>
                <a:spLocks noChangeShapeType="1"/>
              </p:cNvSpPr>
              <p:nvPr/>
            </p:nvSpPr>
            <p:spPr bwMode="auto">
              <a:xfrm>
                <a:off x="1547" y="26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2" name="Line 552"/>
              <p:cNvSpPr>
                <a:spLocks noChangeShapeType="1"/>
              </p:cNvSpPr>
              <p:nvPr/>
            </p:nvSpPr>
            <p:spPr bwMode="auto">
              <a:xfrm>
                <a:off x="1552" y="261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3" name="Line 553"/>
              <p:cNvSpPr>
                <a:spLocks noChangeShapeType="1"/>
              </p:cNvSpPr>
              <p:nvPr/>
            </p:nvSpPr>
            <p:spPr bwMode="auto">
              <a:xfrm>
                <a:off x="1558" y="26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4" name="Line 554"/>
              <p:cNvSpPr>
                <a:spLocks noChangeShapeType="1"/>
              </p:cNvSpPr>
              <p:nvPr/>
            </p:nvSpPr>
            <p:spPr bwMode="auto">
              <a:xfrm>
                <a:off x="1563" y="261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5" name="Line 555"/>
              <p:cNvSpPr>
                <a:spLocks noChangeShapeType="1"/>
              </p:cNvSpPr>
              <p:nvPr/>
            </p:nvSpPr>
            <p:spPr bwMode="auto">
              <a:xfrm>
                <a:off x="1569" y="26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6" name="Line 556"/>
              <p:cNvSpPr>
                <a:spLocks noChangeShapeType="1"/>
              </p:cNvSpPr>
              <p:nvPr/>
            </p:nvSpPr>
            <p:spPr bwMode="auto">
              <a:xfrm>
                <a:off x="1574" y="2617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7" name="Line 557"/>
              <p:cNvSpPr>
                <a:spLocks noChangeShapeType="1"/>
              </p:cNvSpPr>
              <p:nvPr/>
            </p:nvSpPr>
            <p:spPr bwMode="auto">
              <a:xfrm>
                <a:off x="1579" y="2617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8" name="Line 558"/>
              <p:cNvSpPr>
                <a:spLocks noChangeShapeType="1"/>
              </p:cNvSpPr>
              <p:nvPr/>
            </p:nvSpPr>
            <p:spPr bwMode="auto">
              <a:xfrm>
                <a:off x="1585" y="2617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99" name="Line 559"/>
              <p:cNvSpPr>
                <a:spLocks noChangeShapeType="1"/>
              </p:cNvSpPr>
              <p:nvPr/>
            </p:nvSpPr>
            <p:spPr bwMode="auto">
              <a:xfrm>
                <a:off x="1588" y="2620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0" name="Line 560"/>
              <p:cNvSpPr>
                <a:spLocks noChangeShapeType="1"/>
              </p:cNvSpPr>
              <p:nvPr/>
            </p:nvSpPr>
            <p:spPr bwMode="auto">
              <a:xfrm>
                <a:off x="1590" y="2623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1" name="Line 561"/>
              <p:cNvSpPr>
                <a:spLocks noChangeShapeType="1"/>
              </p:cNvSpPr>
              <p:nvPr/>
            </p:nvSpPr>
            <p:spPr bwMode="auto">
              <a:xfrm>
                <a:off x="1596" y="2623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2" name="Line 562"/>
              <p:cNvSpPr>
                <a:spLocks noChangeShapeType="1"/>
              </p:cNvSpPr>
              <p:nvPr/>
            </p:nvSpPr>
            <p:spPr bwMode="auto">
              <a:xfrm>
                <a:off x="1598" y="2625"/>
                <a:ext cx="4" cy="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3" name="Line 563"/>
              <p:cNvSpPr>
                <a:spLocks noChangeShapeType="1"/>
              </p:cNvSpPr>
              <p:nvPr/>
            </p:nvSpPr>
            <p:spPr bwMode="auto">
              <a:xfrm>
                <a:off x="1602" y="2629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4" name="Line 564"/>
              <p:cNvSpPr>
                <a:spLocks noChangeShapeType="1"/>
              </p:cNvSpPr>
              <p:nvPr/>
            </p:nvSpPr>
            <p:spPr bwMode="auto">
              <a:xfrm>
                <a:off x="1607" y="2629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5" name="Line 565"/>
              <p:cNvSpPr>
                <a:spLocks noChangeShapeType="1"/>
              </p:cNvSpPr>
              <p:nvPr/>
            </p:nvSpPr>
            <p:spPr bwMode="auto">
              <a:xfrm>
                <a:off x="1612" y="2629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6" name="Line 566"/>
              <p:cNvSpPr>
                <a:spLocks noChangeShapeType="1"/>
              </p:cNvSpPr>
              <p:nvPr/>
            </p:nvSpPr>
            <p:spPr bwMode="auto">
              <a:xfrm>
                <a:off x="1618" y="2629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7" name="Line 567"/>
              <p:cNvSpPr>
                <a:spLocks noChangeShapeType="1"/>
              </p:cNvSpPr>
              <p:nvPr/>
            </p:nvSpPr>
            <p:spPr bwMode="auto">
              <a:xfrm flipV="1">
                <a:off x="1623" y="2625"/>
                <a:ext cx="3" cy="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8" name="Line 568"/>
              <p:cNvSpPr>
                <a:spLocks noChangeShapeType="1"/>
              </p:cNvSpPr>
              <p:nvPr/>
            </p:nvSpPr>
            <p:spPr bwMode="auto">
              <a:xfrm flipV="1">
                <a:off x="1626" y="2623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09" name="Line 569"/>
              <p:cNvSpPr>
                <a:spLocks noChangeShapeType="1"/>
              </p:cNvSpPr>
              <p:nvPr/>
            </p:nvSpPr>
            <p:spPr bwMode="auto">
              <a:xfrm>
                <a:off x="1628" y="2623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0" name="Line 570"/>
              <p:cNvSpPr>
                <a:spLocks noChangeShapeType="1"/>
              </p:cNvSpPr>
              <p:nvPr/>
            </p:nvSpPr>
            <p:spPr bwMode="auto">
              <a:xfrm>
                <a:off x="1634" y="2623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1" name="Line 571"/>
              <p:cNvSpPr>
                <a:spLocks noChangeShapeType="1"/>
              </p:cNvSpPr>
              <p:nvPr/>
            </p:nvSpPr>
            <p:spPr bwMode="auto">
              <a:xfrm>
                <a:off x="1637" y="2625"/>
                <a:ext cx="2" cy="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2" name="Line 572"/>
              <p:cNvSpPr>
                <a:spLocks noChangeShapeType="1"/>
              </p:cNvSpPr>
              <p:nvPr/>
            </p:nvSpPr>
            <p:spPr bwMode="auto">
              <a:xfrm>
                <a:off x="1639" y="2629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3" name="Line 573"/>
              <p:cNvSpPr>
                <a:spLocks noChangeShapeType="1"/>
              </p:cNvSpPr>
              <p:nvPr/>
            </p:nvSpPr>
            <p:spPr bwMode="auto">
              <a:xfrm>
                <a:off x="1642" y="2631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4" name="Line 574"/>
              <p:cNvSpPr>
                <a:spLocks noChangeShapeType="1"/>
              </p:cNvSpPr>
              <p:nvPr/>
            </p:nvSpPr>
            <p:spPr bwMode="auto">
              <a:xfrm>
                <a:off x="1642" y="2637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5" name="Line 575"/>
              <p:cNvSpPr>
                <a:spLocks noChangeShapeType="1"/>
              </p:cNvSpPr>
              <p:nvPr/>
            </p:nvSpPr>
            <p:spPr bwMode="auto">
              <a:xfrm>
                <a:off x="1645" y="2639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6" name="Line 576"/>
              <p:cNvSpPr>
                <a:spLocks noChangeShapeType="1"/>
              </p:cNvSpPr>
              <p:nvPr/>
            </p:nvSpPr>
            <p:spPr bwMode="auto">
              <a:xfrm>
                <a:off x="1650" y="2639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7" name="Line 577"/>
              <p:cNvSpPr>
                <a:spLocks noChangeShapeType="1"/>
              </p:cNvSpPr>
              <p:nvPr/>
            </p:nvSpPr>
            <p:spPr bwMode="auto">
              <a:xfrm>
                <a:off x="1653" y="2642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8" name="Line 578"/>
              <p:cNvSpPr>
                <a:spLocks noChangeShapeType="1"/>
              </p:cNvSpPr>
              <p:nvPr/>
            </p:nvSpPr>
            <p:spPr bwMode="auto">
              <a:xfrm>
                <a:off x="1655" y="264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19" name="Line 579"/>
              <p:cNvSpPr>
                <a:spLocks noChangeShapeType="1"/>
              </p:cNvSpPr>
              <p:nvPr/>
            </p:nvSpPr>
            <p:spPr bwMode="auto">
              <a:xfrm>
                <a:off x="1661" y="2645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0" name="Line 580"/>
              <p:cNvSpPr>
                <a:spLocks noChangeShapeType="1"/>
              </p:cNvSpPr>
              <p:nvPr/>
            </p:nvSpPr>
            <p:spPr bwMode="auto">
              <a:xfrm>
                <a:off x="1664" y="2648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1" name="Line 581"/>
              <p:cNvSpPr>
                <a:spLocks noChangeShapeType="1"/>
              </p:cNvSpPr>
              <p:nvPr/>
            </p:nvSpPr>
            <p:spPr bwMode="auto">
              <a:xfrm>
                <a:off x="1667" y="2650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2" name="Line 582"/>
              <p:cNvSpPr>
                <a:spLocks noChangeShapeType="1"/>
              </p:cNvSpPr>
              <p:nvPr/>
            </p:nvSpPr>
            <p:spPr bwMode="auto">
              <a:xfrm>
                <a:off x="1669" y="2653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3" name="Line 583"/>
              <p:cNvSpPr>
                <a:spLocks noChangeShapeType="1"/>
              </p:cNvSpPr>
              <p:nvPr/>
            </p:nvSpPr>
            <p:spPr bwMode="auto">
              <a:xfrm>
                <a:off x="1672" y="2656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4" name="Line 584"/>
              <p:cNvSpPr>
                <a:spLocks noChangeShapeType="1"/>
              </p:cNvSpPr>
              <p:nvPr/>
            </p:nvSpPr>
            <p:spPr bwMode="auto">
              <a:xfrm>
                <a:off x="1678" y="2656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5" name="Line 585"/>
              <p:cNvSpPr>
                <a:spLocks noChangeShapeType="1"/>
              </p:cNvSpPr>
              <p:nvPr/>
            </p:nvSpPr>
            <p:spPr bwMode="auto">
              <a:xfrm>
                <a:off x="1683" y="2656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6" name="Line 586"/>
              <p:cNvSpPr>
                <a:spLocks noChangeShapeType="1"/>
              </p:cNvSpPr>
              <p:nvPr/>
            </p:nvSpPr>
            <p:spPr bwMode="auto">
              <a:xfrm>
                <a:off x="1686" y="2658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7" name="Line 587"/>
              <p:cNvSpPr>
                <a:spLocks noChangeShapeType="1"/>
              </p:cNvSpPr>
              <p:nvPr/>
            </p:nvSpPr>
            <p:spPr bwMode="auto">
              <a:xfrm>
                <a:off x="1688" y="2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8" name="Line 588"/>
              <p:cNvSpPr>
                <a:spLocks noChangeShapeType="1"/>
              </p:cNvSpPr>
              <p:nvPr/>
            </p:nvSpPr>
            <p:spPr bwMode="auto">
              <a:xfrm>
                <a:off x="1694" y="2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29" name="Line 589"/>
              <p:cNvSpPr>
                <a:spLocks noChangeShapeType="1"/>
              </p:cNvSpPr>
              <p:nvPr/>
            </p:nvSpPr>
            <p:spPr bwMode="auto">
              <a:xfrm>
                <a:off x="1699" y="2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0" name="Line 590"/>
              <p:cNvSpPr>
                <a:spLocks noChangeShapeType="1"/>
              </p:cNvSpPr>
              <p:nvPr/>
            </p:nvSpPr>
            <p:spPr bwMode="auto">
              <a:xfrm>
                <a:off x="1705" y="2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1" name="Line 591"/>
              <p:cNvSpPr>
                <a:spLocks noChangeShapeType="1"/>
              </p:cNvSpPr>
              <p:nvPr/>
            </p:nvSpPr>
            <p:spPr bwMode="auto">
              <a:xfrm>
                <a:off x="1710" y="2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2" name="Line 592"/>
              <p:cNvSpPr>
                <a:spLocks noChangeShapeType="1"/>
              </p:cNvSpPr>
              <p:nvPr/>
            </p:nvSpPr>
            <p:spPr bwMode="auto">
              <a:xfrm>
                <a:off x="1716" y="2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3" name="Line 593"/>
              <p:cNvSpPr>
                <a:spLocks noChangeShapeType="1"/>
              </p:cNvSpPr>
              <p:nvPr/>
            </p:nvSpPr>
            <p:spPr bwMode="auto">
              <a:xfrm>
                <a:off x="1721" y="266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4" name="Line 594"/>
              <p:cNvSpPr>
                <a:spLocks noChangeShapeType="1"/>
              </p:cNvSpPr>
              <p:nvPr/>
            </p:nvSpPr>
            <p:spPr bwMode="auto">
              <a:xfrm flipV="1">
                <a:off x="1727" y="2658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5" name="Line 595"/>
              <p:cNvSpPr>
                <a:spLocks noChangeShapeType="1"/>
              </p:cNvSpPr>
              <p:nvPr/>
            </p:nvSpPr>
            <p:spPr bwMode="auto">
              <a:xfrm flipV="1">
                <a:off x="1729" y="2656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6" name="Line 596"/>
              <p:cNvSpPr>
                <a:spLocks noChangeShapeType="1"/>
              </p:cNvSpPr>
              <p:nvPr/>
            </p:nvSpPr>
            <p:spPr bwMode="auto">
              <a:xfrm>
                <a:off x="1732" y="2656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7" name="Line 597"/>
              <p:cNvSpPr>
                <a:spLocks noChangeShapeType="1"/>
              </p:cNvSpPr>
              <p:nvPr/>
            </p:nvSpPr>
            <p:spPr bwMode="auto">
              <a:xfrm>
                <a:off x="1737" y="2656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8" name="Line 598"/>
              <p:cNvSpPr>
                <a:spLocks noChangeShapeType="1"/>
              </p:cNvSpPr>
              <p:nvPr/>
            </p:nvSpPr>
            <p:spPr bwMode="auto">
              <a:xfrm>
                <a:off x="1743" y="2656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39" name="Line 599"/>
              <p:cNvSpPr>
                <a:spLocks noChangeShapeType="1"/>
              </p:cNvSpPr>
              <p:nvPr/>
            </p:nvSpPr>
            <p:spPr bwMode="auto">
              <a:xfrm>
                <a:off x="1748" y="2656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0" name="Line 600"/>
              <p:cNvSpPr>
                <a:spLocks noChangeShapeType="1"/>
              </p:cNvSpPr>
              <p:nvPr/>
            </p:nvSpPr>
            <p:spPr bwMode="auto">
              <a:xfrm flipV="1">
                <a:off x="1754" y="2653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1" name="Line 601"/>
              <p:cNvSpPr>
                <a:spLocks noChangeShapeType="1"/>
              </p:cNvSpPr>
              <p:nvPr/>
            </p:nvSpPr>
            <p:spPr bwMode="auto">
              <a:xfrm flipV="1">
                <a:off x="1756" y="2650"/>
                <a:ext cx="4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2" name="Line 602"/>
              <p:cNvSpPr>
                <a:spLocks noChangeShapeType="1"/>
              </p:cNvSpPr>
              <p:nvPr/>
            </p:nvSpPr>
            <p:spPr bwMode="auto">
              <a:xfrm>
                <a:off x="1760" y="2650"/>
                <a:ext cx="4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3" name="Line 603"/>
              <p:cNvSpPr>
                <a:spLocks noChangeShapeType="1"/>
              </p:cNvSpPr>
              <p:nvPr/>
            </p:nvSpPr>
            <p:spPr bwMode="auto">
              <a:xfrm>
                <a:off x="1764" y="2650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4" name="Line 604"/>
              <p:cNvSpPr>
                <a:spLocks noChangeShapeType="1"/>
              </p:cNvSpPr>
              <p:nvPr/>
            </p:nvSpPr>
            <p:spPr bwMode="auto">
              <a:xfrm>
                <a:off x="1770" y="2650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5" name="Line 605"/>
              <p:cNvSpPr>
                <a:spLocks noChangeShapeType="1"/>
              </p:cNvSpPr>
              <p:nvPr/>
            </p:nvSpPr>
            <p:spPr bwMode="auto">
              <a:xfrm>
                <a:off x="1776" y="2650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6" name="Line 606"/>
              <p:cNvSpPr>
                <a:spLocks noChangeShapeType="1"/>
              </p:cNvSpPr>
              <p:nvPr/>
            </p:nvSpPr>
            <p:spPr bwMode="auto">
              <a:xfrm flipV="1">
                <a:off x="1781" y="2648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7" name="Line 607"/>
              <p:cNvSpPr>
                <a:spLocks noChangeShapeType="1"/>
              </p:cNvSpPr>
              <p:nvPr/>
            </p:nvSpPr>
            <p:spPr bwMode="auto">
              <a:xfrm flipV="1">
                <a:off x="1784" y="2645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8" name="Line 608"/>
              <p:cNvSpPr>
                <a:spLocks noChangeShapeType="1"/>
              </p:cNvSpPr>
              <p:nvPr/>
            </p:nvSpPr>
            <p:spPr bwMode="auto">
              <a:xfrm>
                <a:off x="1786" y="264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49" name="Line 609"/>
              <p:cNvSpPr>
                <a:spLocks noChangeShapeType="1"/>
              </p:cNvSpPr>
              <p:nvPr/>
            </p:nvSpPr>
            <p:spPr bwMode="auto">
              <a:xfrm>
                <a:off x="1792" y="2645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0" name="Line 610"/>
              <p:cNvSpPr>
                <a:spLocks noChangeShapeType="1"/>
              </p:cNvSpPr>
              <p:nvPr/>
            </p:nvSpPr>
            <p:spPr bwMode="auto">
              <a:xfrm>
                <a:off x="1797" y="264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1" name="Line 611"/>
              <p:cNvSpPr>
                <a:spLocks noChangeShapeType="1"/>
              </p:cNvSpPr>
              <p:nvPr/>
            </p:nvSpPr>
            <p:spPr bwMode="auto">
              <a:xfrm>
                <a:off x="1803" y="2645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2" name="Line 612"/>
              <p:cNvSpPr>
                <a:spLocks noChangeShapeType="1"/>
              </p:cNvSpPr>
              <p:nvPr/>
            </p:nvSpPr>
            <p:spPr bwMode="auto">
              <a:xfrm>
                <a:off x="1808" y="2645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3" name="Line 613"/>
              <p:cNvSpPr>
                <a:spLocks noChangeShapeType="1"/>
              </p:cNvSpPr>
              <p:nvPr/>
            </p:nvSpPr>
            <p:spPr bwMode="auto">
              <a:xfrm>
                <a:off x="1813" y="264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4" name="Line 614"/>
              <p:cNvSpPr>
                <a:spLocks noChangeShapeType="1"/>
              </p:cNvSpPr>
              <p:nvPr/>
            </p:nvSpPr>
            <p:spPr bwMode="auto">
              <a:xfrm>
                <a:off x="1819" y="2645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5" name="Line 615"/>
              <p:cNvSpPr>
                <a:spLocks noChangeShapeType="1"/>
              </p:cNvSpPr>
              <p:nvPr/>
            </p:nvSpPr>
            <p:spPr bwMode="auto">
              <a:xfrm>
                <a:off x="1825" y="2645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6" name="Line 616"/>
              <p:cNvSpPr>
                <a:spLocks noChangeShapeType="1"/>
              </p:cNvSpPr>
              <p:nvPr/>
            </p:nvSpPr>
            <p:spPr bwMode="auto">
              <a:xfrm>
                <a:off x="1830" y="2645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7" name="Line 617"/>
              <p:cNvSpPr>
                <a:spLocks noChangeShapeType="1"/>
              </p:cNvSpPr>
              <p:nvPr/>
            </p:nvSpPr>
            <p:spPr bwMode="auto">
              <a:xfrm>
                <a:off x="1833" y="2648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8" name="Line 618"/>
              <p:cNvSpPr>
                <a:spLocks noChangeShapeType="1"/>
              </p:cNvSpPr>
              <p:nvPr/>
            </p:nvSpPr>
            <p:spPr bwMode="auto">
              <a:xfrm>
                <a:off x="1836" y="2650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59" name="Line 619"/>
              <p:cNvSpPr>
                <a:spLocks noChangeShapeType="1"/>
              </p:cNvSpPr>
              <p:nvPr/>
            </p:nvSpPr>
            <p:spPr bwMode="auto">
              <a:xfrm>
                <a:off x="1838" y="2653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0" name="Line 620"/>
              <p:cNvSpPr>
                <a:spLocks noChangeShapeType="1"/>
              </p:cNvSpPr>
              <p:nvPr/>
            </p:nvSpPr>
            <p:spPr bwMode="auto">
              <a:xfrm>
                <a:off x="1841" y="2656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1" name="Line 621"/>
              <p:cNvSpPr>
                <a:spLocks noChangeShapeType="1"/>
              </p:cNvSpPr>
              <p:nvPr/>
            </p:nvSpPr>
            <p:spPr bwMode="auto">
              <a:xfrm>
                <a:off x="1846" y="2656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2" name="Line 622"/>
              <p:cNvSpPr>
                <a:spLocks noChangeShapeType="1"/>
              </p:cNvSpPr>
              <p:nvPr/>
            </p:nvSpPr>
            <p:spPr bwMode="auto">
              <a:xfrm>
                <a:off x="1849" y="2658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3" name="Line 623"/>
              <p:cNvSpPr>
                <a:spLocks noChangeShapeType="1"/>
              </p:cNvSpPr>
              <p:nvPr/>
            </p:nvSpPr>
            <p:spPr bwMode="auto">
              <a:xfrm>
                <a:off x="1852" y="266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4" name="Line 624"/>
              <p:cNvSpPr>
                <a:spLocks noChangeShapeType="1"/>
              </p:cNvSpPr>
              <p:nvPr/>
            </p:nvSpPr>
            <p:spPr bwMode="auto">
              <a:xfrm>
                <a:off x="1857" y="2661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5" name="Line 625"/>
              <p:cNvSpPr>
                <a:spLocks noChangeShapeType="1"/>
              </p:cNvSpPr>
              <p:nvPr/>
            </p:nvSpPr>
            <p:spPr bwMode="auto">
              <a:xfrm>
                <a:off x="1860" y="2664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6" name="Line 626"/>
              <p:cNvSpPr>
                <a:spLocks noChangeShapeType="1"/>
              </p:cNvSpPr>
              <p:nvPr/>
            </p:nvSpPr>
            <p:spPr bwMode="auto">
              <a:xfrm>
                <a:off x="1863" y="2666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7" name="Line 627"/>
              <p:cNvSpPr>
                <a:spLocks noChangeShapeType="1"/>
              </p:cNvSpPr>
              <p:nvPr/>
            </p:nvSpPr>
            <p:spPr bwMode="auto">
              <a:xfrm>
                <a:off x="1865" y="2669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8" name="Line 628"/>
              <p:cNvSpPr>
                <a:spLocks noChangeShapeType="1"/>
              </p:cNvSpPr>
              <p:nvPr/>
            </p:nvSpPr>
            <p:spPr bwMode="auto">
              <a:xfrm>
                <a:off x="1868" y="2672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69" name="Line 629"/>
              <p:cNvSpPr>
                <a:spLocks noChangeShapeType="1"/>
              </p:cNvSpPr>
              <p:nvPr/>
            </p:nvSpPr>
            <p:spPr bwMode="auto">
              <a:xfrm>
                <a:off x="1871" y="2675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0" name="Line 630"/>
              <p:cNvSpPr>
                <a:spLocks noChangeShapeType="1"/>
              </p:cNvSpPr>
              <p:nvPr/>
            </p:nvSpPr>
            <p:spPr bwMode="auto">
              <a:xfrm>
                <a:off x="1871" y="2680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1" name="Line 631"/>
              <p:cNvSpPr>
                <a:spLocks noChangeShapeType="1"/>
              </p:cNvSpPr>
              <p:nvPr/>
            </p:nvSpPr>
            <p:spPr bwMode="auto">
              <a:xfrm>
                <a:off x="1873" y="2683"/>
                <a:ext cx="4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2" name="Line 632"/>
              <p:cNvSpPr>
                <a:spLocks noChangeShapeType="1"/>
              </p:cNvSpPr>
              <p:nvPr/>
            </p:nvSpPr>
            <p:spPr bwMode="auto">
              <a:xfrm>
                <a:off x="1877" y="2686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3" name="Line 633"/>
              <p:cNvSpPr>
                <a:spLocks noChangeShapeType="1"/>
              </p:cNvSpPr>
              <p:nvPr/>
            </p:nvSpPr>
            <p:spPr bwMode="auto">
              <a:xfrm>
                <a:off x="1877" y="2691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4" name="Line 634"/>
              <p:cNvSpPr>
                <a:spLocks noChangeShapeType="1"/>
              </p:cNvSpPr>
              <p:nvPr/>
            </p:nvSpPr>
            <p:spPr bwMode="auto">
              <a:xfrm>
                <a:off x="1879" y="269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5" name="Line 635"/>
              <p:cNvSpPr>
                <a:spLocks noChangeShapeType="1"/>
              </p:cNvSpPr>
              <p:nvPr/>
            </p:nvSpPr>
            <p:spPr bwMode="auto">
              <a:xfrm>
                <a:off x="1882" y="2697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6" name="Line 636"/>
              <p:cNvSpPr>
                <a:spLocks noChangeShapeType="1"/>
              </p:cNvSpPr>
              <p:nvPr/>
            </p:nvSpPr>
            <p:spPr bwMode="auto">
              <a:xfrm>
                <a:off x="1882" y="2702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7" name="Line 637"/>
              <p:cNvSpPr>
                <a:spLocks noChangeShapeType="1"/>
              </p:cNvSpPr>
              <p:nvPr/>
            </p:nvSpPr>
            <p:spPr bwMode="auto">
              <a:xfrm>
                <a:off x="1882" y="2707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8" name="Line 638"/>
              <p:cNvSpPr>
                <a:spLocks noChangeShapeType="1"/>
              </p:cNvSpPr>
              <p:nvPr/>
            </p:nvSpPr>
            <p:spPr bwMode="auto">
              <a:xfrm>
                <a:off x="1882" y="2713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79" name="Line 639"/>
              <p:cNvSpPr>
                <a:spLocks noChangeShapeType="1"/>
              </p:cNvSpPr>
              <p:nvPr/>
            </p:nvSpPr>
            <p:spPr bwMode="auto">
              <a:xfrm>
                <a:off x="1882" y="2718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0" name="Line 640"/>
              <p:cNvSpPr>
                <a:spLocks noChangeShapeType="1"/>
              </p:cNvSpPr>
              <p:nvPr/>
            </p:nvSpPr>
            <p:spPr bwMode="auto">
              <a:xfrm>
                <a:off x="1882" y="2724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1" name="Line 641"/>
              <p:cNvSpPr>
                <a:spLocks noChangeShapeType="1"/>
              </p:cNvSpPr>
              <p:nvPr/>
            </p:nvSpPr>
            <p:spPr bwMode="auto">
              <a:xfrm>
                <a:off x="1882" y="2730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2" name="Line 642"/>
              <p:cNvSpPr>
                <a:spLocks noChangeShapeType="1"/>
              </p:cNvSpPr>
              <p:nvPr/>
            </p:nvSpPr>
            <p:spPr bwMode="auto">
              <a:xfrm>
                <a:off x="1882" y="2735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3" name="Line 643"/>
              <p:cNvSpPr>
                <a:spLocks noChangeShapeType="1"/>
              </p:cNvSpPr>
              <p:nvPr/>
            </p:nvSpPr>
            <p:spPr bwMode="auto">
              <a:xfrm>
                <a:off x="1882" y="2740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4" name="Line 644"/>
              <p:cNvSpPr>
                <a:spLocks noChangeShapeType="1"/>
              </p:cNvSpPr>
              <p:nvPr/>
            </p:nvSpPr>
            <p:spPr bwMode="auto">
              <a:xfrm>
                <a:off x="1882" y="2746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5" name="Line 645"/>
              <p:cNvSpPr>
                <a:spLocks noChangeShapeType="1"/>
              </p:cNvSpPr>
              <p:nvPr/>
            </p:nvSpPr>
            <p:spPr bwMode="auto">
              <a:xfrm>
                <a:off x="1882" y="2751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6" name="Line 646"/>
              <p:cNvSpPr>
                <a:spLocks noChangeShapeType="1"/>
              </p:cNvSpPr>
              <p:nvPr/>
            </p:nvSpPr>
            <p:spPr bwMode="auto">
              <a:xfrm>
                <a:off x="1882" y="2757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7" name="Line 647"/>
              <p:cNvSpPr>
                <a:spLocks noChangeShapeType="1"/>
              </p:cNvSpPr>
              <p:nvPr/>
            </p:nvSpPr>
            <p:spPr bwMode="auto">
              <a:xfrm>
                <a:off x="1882" y="2762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8" name="Line 648"/>
              <p:cNvSpPr>
                <a:spLocks noChangeShapeType="1"/>
              </p:cNvSpPr>
              <p:nvPr/>
            </p:nvSpPr>
            <p:spPr bwMode="auto">
              <a:xfrm>
                <a:off x="1882" y="2767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89" name="Line 649"/>
              <p:cNvSpPr>
                <a:spLocks noChangeShapeType="1"/>
              </p:cNvSpPr>
              <p:nvPr/>
            </p:nvSpPr>
            <p:spPr bwMode="auto">
              <a:xfrm>
                <a:off x="1882" y="2773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0" name="Line 650"/>
              <p:cNvSpPr>
                <a:spLocks noChangeShapeType="1"/>
              </p:cNvSpPr>
              <p:nvPr/>
            </p:nvSpPr>
            <p:spPr bwMode="auto">
              <a:xfrm>
                <a:off x="1882" y="2779"/>
                <a:ext cx="1" cy="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1" name="Line 651"/>
              <p:cNvSpPr>
                <a:spLocks noChangeShapeType="1"/>
              </p:cNvSpPr>
              <p:nvPr/>
            </p:nvSpPr>
            <p:spPr bwMode="auto">
              <a:xfrm>
                <a:off x="1882" y="2783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2" name="Line 652"/>
              <p:cNvSpPr>
                <a:spLocks noChangeShapeType="1"/>
              </p:cNvSpPr>
              <p:nvPr/>
            </p:nvSpPr>
            <p:spPr bwMode="auto">
              <a:xfrm>
                <a:off x="1882" y="2789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3" name="Line 653"/>
              <p:cNvSpPr>
                <a:spLocks noChangeShapeType="1"/>
              </p:cNvSpPr>
              <p:nvPr/>
            </p:nvSpPr>
            <p:spPr bwMode="auto">
              <a:xfrm>
                <a:off x="1882" y="2795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4" name="Line 654"/>
              <p:cNvSpPr>
                <a:spLocks noChangeShapeType="1"/>
              </p:cNvSpPr>
              <p:nvPr/>
            </p:nvSpPr>
            <p:spPr bwMode="auto">
              <a:xfrm>
                <a:off x="1885" y="2797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5" name="Line 655"/>
              <p:cNvSpPr>
                <a:spLocks noChangeShapeType="1"/>
              </p:cNvSpPr>
              <p:nvPr/>
            </p:nvSpPr>
            <p:spPr bwMode="auto">
              <a:xfrm>
                <a:off x="1887" y="2800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6" name="Line 656"/>
              <p:cNvSpPr>
                <a:spLocks noChangeShapeType="1"/>
              </p:cNvSpPr>
              <p:nvPr/>
            </p:nvSpPr>
            <p:spPr bwMode="auto">
              <a:xfrm>
                <a:off x="1887" y="2806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7" name="Line 657"/>
              <p:cNvSpPr>
                <a:spLocks noChangeShapeType="1"/>
              </p:cNvSpPr>
              <p:nvPr/>
            </p:nvSpPr>
            <p:spPr bwMode="auto">
              <a:xfrm>
                <a:off x="1887" y="2811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8" name="Line 658"/>
              <p:cNvSpPr>
                <a:spLocks noChangeShapeType="1"/>
              </p:cNvSpPr>
              <p:nvPr/>
            </p:nvSpPr>
            <p:spPr bwMode="auto">
              <a:xfrm>
                <a:off x="1887" y="2816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99" name="Line 659"/>
              <p:cNvSpPr>
                <a:spLocks noChangeShapeType="1"/>
              </p:cNvSpPr>
              <p:nvPr/>
            </p:nvSpPr>
            <p:spPr bwMode="auto">
              <a:xfrm>
                <a:off x="1887" y="2822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0" name="Line 660"/>
              <p:cNvSpPr>
                <a:spLocks noChangeShapeType="1"/>
              </p:cNvSpPr>
              <p:nvPr/>
            </p:nvSpPr>
            <p:spPr bwMode="auto">
              <a:xfrm>
                <a:off x="1887" y="2827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1" name="Line 661"/>
              <p:cNvSpPr>
                <a:spLocks noChangeShapeType="1"/>
              </p:cNvSpPr>
              <p:nvPr/>
            </p:nvSpPr>
            <p:spPr bwMode="auto">
              <a:xfrm>
                <a:off x="1887" y="2833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2" name="Line 662"/>
              <p:cNvSpPr>
                <a:spLocks noChangeShapeType="1"/>
              </p:cNvSpPr>
              <p:nvPr/>
            </p:nvSpPr>
            <p:spPr bwMode="auto">
              <a:xfrm>
                <a:off x="1887" y="2838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3" name="Line 663"/>
              <p:cNvSpPr>
                <a:spLocks noChangeShapeType="1"/>
              </p:cNvSpPr>
              <p:nvPr/>
            </p:nvSpPr>
            <p:spPr bwMode="auto">
              <a:xfrm>
                <a:off x="1887" y="2844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4" name="Line 664"/>
              <p:cNvSpPr>
                <a:spLocks noChangeShapeType="1"/>
              </p:cNvSpPr>
              <p:nvPr/>
            </p:nvSpPr>
            <p:spPr bwMode="auto">
              <a:xfrm>
                <a:off x="1887" y="2849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5" name="Line 665"/>
              <p:cNvSpPr>
                <a:spLocks noChangeShapeType="1"/>
              </p:cNvSpPr>
              <p:nvPr/>
            </p:nvSpPr>
            <p:spPr bwMode="auto">
              <a:xfrm>
                <a:off x="1887" y="2855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6" name="Line 666"/>
              <p:cNvSpPr>
                <a:spLocks noChangeShapeType="1"/>
              </p:cNvSpPr>
              <p:nvPr/>
            </p:nvSpPr>
            <p:spPr bwMode="auto">
              <a:xfrm flipH="1">
                <a:off x="1885" y="2860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7" name="Line 667"/>
              <p:cNvSpPr>
                <a:spLocks noChangeShapeType="1"/>
              </p:cNvSpPr>
              <p:nvPr/>
            </p:nvSpPr>
            <p:spPr bwMode="auto">
              <a:xfrm flipH="1">
                <a:off x="1882" y="2863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8" name="Line 668"/>
              <p:cNvSpPr>
                <a:spLocks noChangeShapeType="1"/>
              </p:cNvSpPr>
              <p:nvPr/>
            </p:nvSpPr>
            <p:spPr bwMode="auto">
              <a:xfrm>
                <a:off x="1882" y="2865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09" name="Line 669"/>
              <p:cNvSpPr>
                <a:spLocks noChangeShapeType="1"/>
              </p:cNvSpPr>
              <p:nvPr/>
            </p:nvSpPr>
            <p:spPr bwMode="auto">
              <a:xfrm>
                <a:off x="1882" y="2871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0" name="Line 670"/>
              <p:cNvSpPr>
                <a:spLocks noChangeShapeType="1"/>
              </p:cNvSpPr>
              <p:nvPr/>
            </p:nvSpPr>
            <p:spPr bwMode="auto">
              <a:xfrm>
                <a:off x="1882" y="2876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1" name="Line 671"/>
              <p:cNvSpPr>
                <a:spLocks noChangeShapeType="1"/>
              </p:cNvSpPr>
              <p:nvPr/>
            </p:nvSpPr>
            <p:spPr bwMode="auto">
              <a:xfrm>
                <a:off x="1882" y="2882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2" name="Line 672"/>
              <p:cNvSpPr>
                <a:spLocks noChangeShapeType="1"/>
              </p:cNvSpPr>
              <p:nvPr/>
            </p:nvSpPr>
            <p:spPr bwMode="auto">
              <a:xfrm>
                <a:off x="1882" y="2888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3" name="Line 673"/>
              <p:cNvSpPr>
                <a:spLocks noChangeShapeType="1"/>
              </p:cNvSpPr>
              <p:nvPr/>
            </p:nvSpPr>
            <p:spPr bwMode="auto">
              <a:xfrm flipH="1">
                <a:off x="1879" y="2893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4" name="Line 674"/>
              <p:cNvSpPr>
                <a:spLocks noChangeShapeType="1"/>
              </p:cNvSpPr>
              <p:nvPr/>
            </p:nvSpPr>
            <p:spPr bwMode="auto">
              <a:xfrm flipH="1">
                <a:off x="1877" y="2896"/>
                <a:ext cx="2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5" name="Line 675"/>
              <p:cNvSpPr>
                <a:spLocks noChangeShapeType="1"/>
              </p:cNvSpPr>
              <p:nvPr/>
            </p:nvSpPr>
            <p:spPr bwMode="auto">
              <a:xfrm flipH="1">
                <a:off x="1873" y="2898"/>
                <a:ext cx="4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6" name="Line 676"/>
              <p:cNvSpPr>
                <a:spLocks noChangeShapeType="1"/>
              </p:cNvSpPr>
              <p:nvPr/>
            </p:nvSpPr>
            <p:spPr bwMode="auto">
              <a:xfrm flipH="1">
                <a:off x="1871" y="2901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7" name="Line 677"/>
              <p:cNvSpPr>
                <a:spLocks noChangeShapeType="1"/>
              </p:cNvSpPr>
              <p:nvPr/>
            </p:nvSpPr>
            <p:spPr bwMode="auto">
              <a:xfrm flipH="1">
                <a:off x="1868" y="2904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8" name="Line 678"/>
              <p:cNvSpPr>
                <a:spLocks noChangeShapeType="1"/>
              </p:cNvSpPr>
              <p:nvPr/>
            </p:nvSpPr>
            <p:spPr bwMode="auto">
              <a:xfrm flipH="1" flipV="1">
                <a:off x="1865" y="2904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19" name="Line 679"/>
              <p:cNvSpPr>
                <a:spLocks noChangeShapeType="1"/>
              </p:cNvSpPr>
              <p:nvPr/>
            </p:nvSpPr>
            <p:spPr bwMode="auto">
              <a:xfrm flipH="1" flipV="1">
                <a:off x="1863" y="2901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0" name="Line 680"/>
              <p:cNvSpPr>
                <a:spLocks noChangeShapeType="1"/>
              </p:cNvSpPr>
              <p:nvPr/>
            </p:nvSpPr>
            <p:spPr bwMode="auto">
              <a:xfrm flipH="1">
                <a:off x="1857" y="290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1" name="Line 681"/>
              <p:cNvSpPr>
                <a:spLocks noChangeShapeType="1"/>
              </p:cNvSpPr>
              <p:nvPr/>
            </p:nvSpPr>
            <p:spPr bwMode="auto">
              <a:xfrm flipH="1">
                <a:off x="1852" y="2901"/>
                <a:ext cx="5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2" name="Line 682"/>
              <p:cNvSpPr>
                <a:spLocks noChangeShapeType="1"/>
              </p:cNvSpPr>
              <p:nvPr/>
            </p:nvSpPr>
            <p:spPr bwMode="auto">
              <a:xfrm flipH="1">
                <a:off x="1846" y="2901"/>
                <a:ext cx="6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3" name="Line 683"/>
              <p:cNvSpPr>
                <a:spLocks noChangeShapeType="1"/>
              </p:cNvSpPr>
              <p:nvPr/>
            </p:nvSpPr>
            <p:spPr bwMode="auto">
              <a:xfrm flipH="1" flipV="1">
                <a:off x="1844" y="2898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4" name="Line 684"/>
              <p:cNvSpPr>
                <a:spLocks noChangeShapeType="1"/>
              </p:cNvSpPr>
              <p:nvPr/>
            </p:nvSpPr>
            <p:spPr bwMode="auto">
              <a:xfrm flipV="1">
                <a:off x="1844" y="2893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5" name="Line 685"/>
              <p:cNvSpPr>
                <a:spLocks noChangeShapeType="1"/>
              </p:cNvSpPr>
              <p:nvPr/>
            </p:nvSpPr>
            <p:spPr bwMode="auto">
              <a:xfrm flipV="1">
                <a:off x="1844" y="2890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6" name="Line 686"/>
              <p:cNvSpPr>
                <a:spLocks noChangeShapeType="1"/>
              </p:cNvSpPr>
              <p:nvPr/>
            </p:nvSpPr>
            <p:spPr bwMode="auto">
              <a:xfrm flipV="1">
                <a:off x="1846" y="2888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7" name="Line 687"/>
              <p:cNvSpPr>
                <a:spLocks noChangeShapeType="1"/>
              </p:cNvSpPr>
              <p:nvPr/>
            </p:nvSpPr>
            <p:spPr bwMode="auto">
              <a:xfrm flipV="1">
                <a:off x="1849" y="2882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8" name="Line 688"/>
              <p:cNvSpPr>
                <a:spLocks noChangeShapeType="1"/>
              </p:cNvSpPr>
              <p:nvPr/>
            </p:nvSpPr>
            <p:spPr bwMode="auto">
              <a:xfrm flipV="1">
                <a:off x="1849" y="2876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29" name="Line 689"/>
              <p:cNvSpPr>
                <a:spLocks noChangeShapeType="1"/>
              </p:cNvSpPr>
              <p:nvPr/>
            </p:nvSpPr>
            <p:spPr bwMode="auto">
              <a:xfrm flipV="1">
                <a:off x="1849" y="2871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0" name="Line 690"/>
              <p:cNvSpPr>
                <a:spLocks noChangeShapeType="1"/>
              </p:cNvSpPr>
              <p:nvPr/>
            </p:nvSpPr>
            <p:spPr bwMode="auto">
              <a:xfrm flipV="1">
                <a:off x="1849" y="2865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1" name="Line 691"/>
              <p:cNvSpPr>
                <a:spLocks noChangeShapeType="1"/>
              </p:cNvSpPr>
              <p:nvPr/>
            </p:nvSpPr>
            <p:spPr bwMode="auto">
              <a:xfrm flipV="1">
                <a:off x="1849" y="2860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2" name="Line 692"/>
              <p:cNvSpPr>
                <a:spLocks noChangeShapeType="1"/>
              </p:cNvSpPr>
              <p:nvPr/>
            </p:nvSpPr>
            <p:spPr bwMode="auto">
              <a:xfrm flipV="1">
                <a:off x="1849" y="2855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3" name="Line 693"/>
              <p:cNvSpPr>
                <a:spLocks noChangeShapeType="1"/>
              </p:cNvSpPr>
              <p:nvPr/>
            </p:nvSpPr>
            <p:spPr bwMode="auto">
              <a:xfrm flipV="1">
                <a:off x="1849" y="2849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4" name="Line 694"/>
              <p:cNvSpPr>
                <a:spLocks noChangeShapeType="1"/>
              </p:cNvSpPr>
              <p:nvPr/>
            </p:nvSpPr>
            <p:spPr bwMode="auto">
              <a:xfrm flipV="1">
                <a:off x="1849" y="2844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5" name="Line 695"/>
              <p:cNvSpPr>
                <a:spLocks noChangeShapeType="1"/>
              </p:cNvSpPr>
              <p:nvPr/>
            </p:nvSpPr>
            <p:spPr bwMode="auto">
              <a:xfrm flipV="1">
                <a:off x="1849" y="2838"/>
                <a:ext cx="1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6" name="Line 696"/>
              <p:cNvSpPr>
                <a:spLocks noChangeShapeType="1"/>
              </p:cNvSpPr>
              <p:nvPr/>
            </p:nvSpPr>
            <p:spPr bwMode="auto">
              <a:xfrm flipV="1">
                <a:off x="1849" y="2833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7" name="Line 697"/>
              <p:cNvSpPr>
                <a:spLocks noChangeShapeType="1"/>
              </p:cNvSpPr>
              <p:nvPr/>
            </p:nvSpPr>
            <p:spPr bwMode="auto">
              <a:xfrm flipH="1" flipV="1">
                <a:off x="1846" y="2830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8" name="Line 698"/>
              <p:cNvSpPr>
                <a:spLocks noChangeShapeType="1"/>
              </p:cNvSpPr>
              <p:nvPr/>
            </p:nvSpPr>
            <p:spPr bwMode="auto">
              <a:xfrm flipH="1" flipV="1">
                <a:off x="1844" y="2827"/>
                <a:ext cx="2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39" name="Line 699"/>
              <p:cNvSpPr>
                <a:spLocks noChangeShapeType="1"/>
              </p:cNvSpPr>
              <p:nvPr/>
            </p:nvSpPr>
            <p:spPr bwMode="auto">
              <a:xfrm flipV="1">
                <a:off x="1844" y="2822"/>
                <a:ext cx="1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541" name="Line 701"/>
            <p:cNvSpPr>
              <a:spLocks noChangeShapeType="1"/>
            </p:cNvSpPr>
            <p:nvPr/>
          </p:nvSpPr>
          <p:spPr bwMode="auto">
            <a:xfrm flipH="1" flipV="1">
              <a:off x="1841" y="281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42" name="Line 702"/>
            <p:cNvSpPr>
              <a:spLocks noChangeShapeType="1"/>
            </p:cNvSpPr>
            <p:nvPr/>
          </p:nvSpPr>
          <p:spPr bwMode="auto">
            <a:xfrm flipH="1" flipV="1">
              <a:off x="1838" y="2816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43" name="Line 703"/>
            <p:cNvSpPr>
              <a:spLocks noChangeShapeType="1"/>
            </p:cNvSpPr>
            <p:nvPr/>
          </p:nvSpPr>
          <p:spPr bwMode="auto">
            <a:xfrm flipV="1">
              <a:off x="1838" y="2811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44" name="Line 704"/>
            <p:cNvSpPr>
              <a:spLocks noChangeShapeType="1"/>
            </p:cNvSpPr>
            <p:nvPr/>
          </p:nvSpPr>
          <p:spPr bwMode="auto">
            <a:xfrm flipH="1" flipV="1">
              <a:off x="1836" y="2808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45" name="Line 705"/>
            <p:cNvSpPr>
              <a:spLocks noChangeShapeType="1"/>
            </p:cNvSpPr>
            <p:nvPr/>
          </p:nvSpPr>
          <p:spPr bwMode="auto">
            <a:xfrm flipH="1" flipV="1">
              <a:off x="1833" y="2806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46" name="Line 706"/>
            <p:cNvSpPr>
              <a:spLocks noChangeShapeType="1"/>
            </p:cNvSpPr>
            <p:nvPr/>
          </p:nvSpPr>
          <p:spPr bwMode="auto">
            <a:xfrm flipH="1" flipV="1">
              <a:off x="1830" y="2803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47" name="Line 707"/>
            <p:cNvSpPr>
              <a:spLocks noChangeShapeType="1"/>
            </p:cNvSpPr>
            <p:nvPr/>
          </p:nvSpPr>
          <p:spPr bwMode="auto">
            <a:xfrm flipH="1" flipV="1">
              <a:off x="1827" y="2800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48" name="Line 708"/>
            <p:cNvSpPr>
              <a:spLocks noChangeShapeType="1"/>
            </p:cNvSpPr>
            <p:nvPr/>
          </p:nvSpPr>
          <p:spPr bwMode="auto">
            <a:xfrm flipV="1">
              <a:off x="1827" y="279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49" name="Line 709"/>
            <p:cNvSpPr>
              <a:spLocks noChangeShapeType="1"/>
            </p:cNvSpPr>
            <p:nvPr/>
          </p:nvSpPr>
          <p:spPr bwMode="auto">
            <a:xfrm flipH="1" flipV="1">
              <a:off x="1825" y="2792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0" name="Line 710"/>
            <p:cNvSpPr>
              <a:spLocks noChangeShapeType="1"/>
            </p:cNvSpPr>
            <p:nvPr/>
          </p:nvSpPr>
          <p:spPr bwMode="auto">
            <a:xfrm flipH="1" flipV="1">
              <a:off x="1822" y="278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1" name="Line 711"/>
            <p:cNvSpPr>
              <a:spLocks noChangeShapeType="1"/>
            </p:cNvSpPr>
            <p:nvPr/>
          </p:nvSpPr>
          <p:spPr bwMode="auto">
            <a:xfrm flipV="1">
              <a:off x="1822" y="2783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2" name="Line 712"/>
            <p:cNvSpPr>
              <a:spLocks noChangeShapeType="1"/>
            </p:cNvSpPr>
            <p:nvPr/>
          </p:nvSpPr>
          <p:spPr bwMode="auto">
            <a:xfrm flipV="1">
              <a:off x="1822" y="2779"/>
              <a:ext cx="1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3" name="Line 713"/>
            <p:cNvSpPr>
              <a:spLocks noChangeShapeType="1"/>
            </p:cNvSpPr>
            <p:nvPr/>
          </p:nvSpPr>
          <p:spPr bwMode="auto">
            <a:xfrm flipH="1" flipV="1">
              <a:off x="1819" y="2775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4" name="Line 714"/>
            <p:cNvSpPr>
              <a:spLocks noChangeShapeType="1"/>
            </p:cNvSpPr>
            <p:nvPr/>
          </p:nvSpPr>
          <p:spPr bwMode="auto">
            <a:xfrm flipH="1" flipV="1">
              <a:off x="1816" y="2773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5" name="Line 715"/>
            <p:cNvSpPr>
              <a:spLocks noChangeShapeType="1"/>
            </p:cNvSpPr>
            <p:nvPr/>
          </p:nvSpPr>
          <p:spPr bwMode="auto">
            <a:xfrm flipH="1" flipV="1">
              <a:off x="1813" y="2770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6" name="Line 716"/>
            <p:cNvSpPr>
              <a:spLocks noChangeShapeType="1"/>
            </p:cNvSpPr>
            <p:nvPr/>
          </p:nvSpPr>
          <p:spPr bwMode="auto">
            <a:xfrm flipH="1" flipV="1">
              <a:off x="1811" y="2767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" name="Line 717"/>
            <p:cNvSpPr>
              <a:spLocks noChangeShapeType="1"/>
            </p:cNvSpPr>
            <p:nvPr/>
          </p:nvSpPr>
          <p:spPr bwMode="auto">
            <a:xfrm flipH="1" flipV="1">
              <a:off x="1808" y="2765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" name="Line 718"/>
            <p:cNvSpPr>
              <a:spLocks noChangeShapeType="1"/>
            </p:cNvSpPr>
            <p:nvPr/>
          </p:nvSpPr>
          <p:spPr bwMode="auto">
            <a:xfrm flipH="1" flipV="1">
              <a:off x="1805" y="2762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9" name="Line 719"/>
            <p:cNvSpPr>
              <a:spLocks noChangeShapeType="1"/>
            </p:cNvSpPr>
            <p:nvPr/>
          </p:nvSpPr>
          <p:spPr bwMode="auto">
            <a:xfrm flipH="1" flipV="1">
              <a:off x="1803" y="2759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0" name="Line 720"/>
            <p:cNvSpPr>
              <a:spLocks noChangeShapeType="1"/>
            </p:cNvSpPr>
            <p:nvPr/>
          </p:nvSpPr>
          <p:spPr bwMode="auto">
            <a:xfrm flipH="1" flipV="1">
              <a:off x="1800" y="2757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1" name="Line 721"/>
            <p:cNvSpPr>
              <a:spLocks noChangeShapeType="1"/>
            </p:cNvSpPr>
            <p:nvPr/>
          </p:nvSpPr>
          <p:spPr bwMode="auto">
            <a:xfrm flipH="1" flipV="1">
              <a:off x="1797" y="275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2" name="Line 722"/>
            <p:cNvSpPr>
              <a:spLocks noChangeShapeType="1"/>
            </p:cNvSpPr>
            <p:nvPr/>
          </p:nvSpPr>
          <p:spPr bwMode="auto">
            <a:xfrm flipH="1">
              <a:off x="1792" y="2754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3" name="Line 723"/>
            <p:cNvSpPr>
              <a:spLocks noChangeShapeType="1"/>
            </p:cNvSpPr>
            <p:nvPr/>
          </p:nvSpPr>
          <p:spPr bwMode="auto">
            <a:xfrm flipH="1">
              <a:off x="1786" y="2754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" name="Line 724"/>
            <p:cNvSpPr>
              <a:spLocks noChangeShapeType="1"/>
            </p:cNvSpPr>
            <p:nvPr/>
          </p:nvSpPr>
          <p:spPr bwMode="auto">
            <a:xfrm flipH="1">
              <a:off x="1784" y="2754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5" name="Line 725"/>
            <p:cNvSpPr>
              <a:spLocks noChangeShapeType="1"/>
            </p:cNvSpPr>
            <p:nvPr/>
          </p:nvSpPr>
          <p:spPr bwMode="auto">
            <a:xfrm flipH="1">
              <a:off x="1781" y="2757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6" name="Line 726"/>
            <p:cNvSpPr>
              <a:spLocks noChangeShapeType="1"/>
            </p:cNvSpPr>
            <p:nvPr/>
          </p:nvSpPr>
          <p:spPr bwMode="auto">
            <a:xfrm flipH="1">
              <a:off x="1778" y="275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7" name="Line 727"/>
            <p:cNvSpPr>
              <a:spLocks noChangeShapeType="1"/>
            </p:cNvSpPr>
            <p:nvPr/>
          </p:nvSpPr>
          <p:spPr bwMode="auto">
            <a:xfrm flipH="1">
              <a:off x="1776" y="2762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8" name="Line 728"/>
            <p:cNvSpPr>
              <a:spLocks noChangeShapeType="1"/>
            </p:cNvSpPr>
            <p:nvPr/>
          </p:nvSpPr>
          <p:spPr bwMode="auto">
            <a:xfrm flipH="1">
              <a:off x="1770" y="2765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9" name="Line 729"/>
            <p:cNvSpPr>
              <a:spLocks noChangeShapeType="1"/>
            </p:cNvSpPr>
            <p:nvPr/>
          </p:nvSpPr>
          <p:spPr bwMode="auto">
            <a:xfrm flipH="1">
              <a:off x="1768" y="2765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0" name="Line 730"/>
            <p:cNvSpPr>
              <a:spLocks noChangeShapeType="1"/>
            </p:cNvSpPr>
            <p:nvPr/>
          </p:nvSpPr>
          <p:spPr bwMode="auto">
            <a:xfrm flipH="1">
              <a:off x="1764" y="2767"/>
              <a:ext cx="4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1" name="Line 731"/>
            <p:cNvSpPr>
              <a:spLocks noChangeShapeType="1"/>
            </p:cNvSpPr>
            <p:nvPr/>
          </p:nvSpPr>
          <p:spPr bwMode="auto">
            <a:xfrm flipH="1">
              <a:off x="1760" y="2770"/>
              <a:ext cx="4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2" name="Line 732"/>
            <p:cNvSpPr>
              <a:spLocks noChangeShapeType="1"/>
            </p:cNvSpPr>
            <p:nvPr/>
          </p:nvSpPr>
          <p:spPr bwMode="auto">
            <a:xfrm flipH="1">
              <a:off x="1756" y="2770"/>
              <a:ext cx="4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3" name="Line 733"/>
            <p:cNvSpPr>
              <a:spLocks noChangeShapeType="1"/>
            </p:cNvSpPr>
            <p:nvPr/>
          </p:nvSpPr>
          <p:spPr bwMode="auto">
            <a:xfrm flipH="1">
              <a:off x="1754" y="2773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4" name="Line 734"/>
            <p:cNvSpPr>
              <a:spLocks noChangeShapeType="1"/>
            </p:cNvSpPr>
            <p:nvPr/>
          </p:nvSpPr>
          <p:spPr bwMode="auto">
            <a:xfrm flipH="1">
              <a:off x="1748" y="2775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5" name="Line 735"/>
            <p:cNvSpPr>
              <a:spLocks noChangeShapeType="1"/>
            </p:cNvSpPr>
            <p:nvPr/>
          </p:nvSpPr>
          <p:spPr bwMode="auto">
            <a:xfrm flipH="1">
              <a:off x="1743" y="2775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6" name="Line 736"/>
            <p:cNvSpPr>
              <a:spLocks noChangeShapeType="1"/>
            </p:cNvSpPr>
            <p:nvPr/>
          </p:nvSpPr>
          <p:spPr bwMode="auto">
            <a:xfrm flipH="1">
              <a:off x="1740" y="2775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7" name="Line 737"/>
            <p:cNvSpPr>
              <a:spLocks noChangeShapeType="1"/>
            </p:cNvSpPr>
            <p:nvPr/>
          </p:nvSpPr>
          <p:spPr bwMode="auto">
            <a:xfrm flipH="1">
              <a:off x="1737" y="2779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8" name="Line 738"/>
            <p:cNvSpPr>
              <a:spLocks noChangeShapeType="1"/>
            </p:cNvSpPr>
            <p:nvPr/>
          </p:nvSpPr>
          <p:spPr bwMode="auto">
            <a:xfrm flipH="1">
              <a:off x="1732" y="2781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79" name="Line 739"/>
            <p:cNvSpPr>
              <a:spLocks noChangeShapeType="1"/>
            </p:cNvSpPr>
            <p:nvPr/>
          </p:nvSpPr>
          <p:spPr bwMode="auto">
            <a:xfrm flipH="1">
              <a:off x="1729" y="2781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0" name="Line 740"/>
            <p:cNvSpPr>
              <a:spLocks noChangeShapeType="1"/>
            </p:cNvSpPr>
            <p:nvPr/>
          </p:nvSpPr>
          <p:spPr bwMode="auto">
            <a:xfrm flipH="1">
              <a:off x="1727" y="2783"/>
              <a:ext cx="2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1" name="Line 741"/>
            <p:cNvSpPr>
              <a:spLocks noChangeShapeType="1"/>
            </p:cNvSpPr>
            <p:nvPr/>
          </p:nvSpPr>
          <p:spPr bwMode="auto">
            <a:xfrm flipH="1">
              <a:off x="1721" y="2787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2" name="Line 742"/>
            <p:cNvSpPr>
              <a:spLocks noChangeShapeType="1"/>
            </p:cNvSpPr>
            <p:nvPr/>
          </p:nvSpPr>
          <p:spPr bwMode="auto">
            <a:xfrm flipH="1">
              <a:off x="1716" y="2787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3" name="Line 743"/>
            <p:cNvSpPr>
              <a:spLocks noChangeShapeType="1"/>
            </p:cNvSpPr>
            <p:nvPr/>
          </p:nvSpPr>
          <p:spPr bwMode="auto">
            <a:xfrm flipH="1">
              <a:off x="1710" y="2787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4" name="Line 744"/>
            <p:cNvSpPr>
              <a:spLocks noChangeShapeType="1"/>
            </p:cNvSpPr>
            <p:nvPr/>
          </p:nvSpPr>
          <p:spPr bwMode="auto">
            <a:xfrm flipH="1">
              <a:off x="1705" y="2787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5" name="Line 745"/>
            <p:cNvSpPr>
              <a:spLocks noChangeShapeType="1"/>
            </p:cNvSpPr>
            <p:nvPr/>
          </p:nvSpPr>
          <p:spPr bwMode="auto">
            <a:xfrm flipH="1">
              <a:off x="1699" y="2787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6" name="Line 746"/>
            <p:cNvSpPr>
              <a:spLocks noChangeShapeType="1"/>
            </p:cNvSpPr>
            <p:nvPr/>
          </p:nvSpPr>
          <p:spPr bwMode="auto">
            <a:xfrm flipH="1">
              <a:off x="1694" y="2787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7" name="Line 747"/>
            <p:cNvSpPr>
              <a:spLocks noChangeShapeType="1"/>
            </p:cNvSpPr>
            <p:nvPr/>
          </p:nvSpPr>
          <p:spPr bwMode="auto">
            <a:xfrm flipH="1">
              <a:off x="1688" y="2787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8" name="Line 748"/>
            <p:cNvSpPr>
              <a:spLocks noChangeShapeType="1"/>
            </p:cNvSpPr>
            <p:nvPr/>
          </p:nvSpPr>
          <p:spPr bwMode="auto">
            <a:xfrm flipH="1">
              <a:off x="1683" y="2787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89" name="Line 749"/>
            <p:cNvSpPr>
              <a:spLocks noChangeShapeType="1"/>
            </p:cNvSpPr>
            <p:nvPr/>
          </p:nvSpPr>
          <p:spPr bwMode="auto">
            <a:xfrm flipH="1">
              <a:off x="1678" y="2787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0" name="Line 750"/>
            <p:cNvSpPr>
              <a:spLocks noChangeShapeType="1"/>
            </p:cNvSpPr>
            <p:nvPr/>
          </p:nvSpPr>
          <p:spPr bwMode="auto">
            <a:xfrm flipH="1" flipV="1">
              <a:off x="1675" y="2783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1" name="Line 751"/>
            <p:cNvSpPr>
              <a:spLocks noChangeShapeType="1"/>
            </p:cNvSpPr>
            <p:nvPr/>
          </p:nvSpPr>
          <p:spPr bwMode="auto">
            <a:xfrm flipH="1" flipV="1">
              <a:off x="1672" y="2781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2" name="Line 752"/>
            <p:cNvSpPr>
              <a:spLocks noChangeShapeType="1"/>
            </p:cNvSpPr>
            <p:nvPr/>
          </p:nvSpPr>
          <p:spPr bwMode="auto">
            <a:xfrm flipH="1">
              <a:off x="1667" y="2781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3" name="Line 753"/>
            <p:cNvSpPr>
              <a:spLocks noChangeShapeType="1"/>
            </p:cNvSpPr>
            <p:nvPr/>
          </p:nvSpPr>
          <p:spPr bwMode="auto">
            <a:xfrm flipH="1">
              <a:off x="1661" y="2781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4" name="Line 754"/>
            <p:cNvSpPr>
              <a:spLocks noChangeShapeType="1"/>
            </p:cNvSpPr>
            <p:nvPr/>
          </p:nvSpPr>
          <p:spPr bwMode="auto">
            <a:xfrm flipH="1">
              <a:off x="1659" y="2781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5" name="Line 755"/>
            <p:cNvSpPr>
              <a:spLocks noChangeShapeType="1"/>
            </p:cNvSpPr>
            <p:nvPr/>
          </p:nvSpPr>
          <p:spPr bwMode="auto">
            <a:xfrm>
              <a:off x="1659" y="2783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6" name="Line 756"/>
            <p:cNvSpPr>
              <a:spLocks noChangeShapeType="1"/>
            </p:cNvSpPr>
            <p:nvPr/>
          </p:nvSpPr>
          <p:spPr bwMode="auto">
            <a:xfrm>
              <a:off x="1659" y="2789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7" name="Line 757"/>
            <p:cNvSpPr>
              <a:spLocks noChangeShapeType="1"/>
            </p:cNvSpPr>
            <p:nvPr/>
          </p:nvSpPr>
          <p:spPr bwMode="auto">
            <a:xfrm>
              <a:off x="1659" y="279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8" name="Line 758"/>
            <p:cNvSpPr>
              <a:spLocks noChangeShapeType="1"/>
            </p:cNvSpPr>
            <p:nvPr/>
          </p:nvSpPr>
          <p:spPr bwMode="auto">
            <a:xfrm>
              <a:off x="1659" y="2800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99" name="Line 759"/>
            <p:cNvSpPr>
              <a:spLocks noChangeShapeType="1"/>
            </p:cNvSpPr>
            <p:nvPr/>
          </p:nvSpPr>
          <p:spPr bwMode="auto">
            <a:xfrm>
              <a:off x="1659" y="2806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0" name="Line 760"/>
            <p:cNvSpPr>
              <a:spLocks noChangeShapeType="1"/>
            </p:cNvSpPr>
            <p:nvPr/>
          </p:nvSpPr>
          <p:spPr bwMode="auto">
            <a:xfrm>
              <a:off x="1659" y="2811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1" name="Line 761"/>
            <p:cNvSpPr>
              <a:spLocks noChangeShapeType="1"/>
            </p:cNvSpPr>
            <p:nvPr/>
          </p:nvSpPr>
          <p:spPr bwMode="auto">
            <a:xfrm>
              <a:off x="1659" y="2816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2" name="Line 762"/>
            <p:cNvSpPr>
              <a:spLocks noChangeShapeType="1"/>
            </p:cNvSpPr>
            <p:nvPr/>
          </p:nvSpPr>
          <p:spPr bwMode="auto">
            <a:xfrm>
              <a:off x="1659" y="2822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3" name="Line 763"/>
            <p:cNvSpPr>
              <a:spLocks noChangeShapeType="1"/>
            </p:cNvSpPr>
            <p:nvPr/>
          </p:nvSpPr>
          <p:spPr bwMode="auto">
            <a:xfrm>
              <a:off x="1659" y="2827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4" name="Line 764"/>
            <p:cNvSpPr>
              <a:spLocks noChangeShapeType="1"/>
            </p:cNvSpPr>
            <p:nvPr/>
          </p:nvSpPr>
          <p:spPr bwMode="auto">
            <a:xfrm>
              <a:off x="1661" y="2830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5" name="Line 765"/>
            <p:cNvSpPr>
              <a:spLocks noChangeShapeType="1"/>
            </p:cNvSpPr>
            <p:nvPr/>
          </p:nvSpPr>
          <p:spPr bwMode="auto">
            <a:xfrm>
              <a:off x="1664" y="2833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6" name="Line 766"/>
            <p:cNvSpPr>
              <a:spLocks noChangeShapeType="1"/>
            </p:cNvSpPr>
            <p:nvPr/>
          </p:nvSpPr>
          <p:spPr bwMode="auto">
            <a:xfrm>
              <a:off x="1664" y="2838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7" name="Line 767"/>
            <p:cNvSpPr>
              <a:spLocks noChangeShapeType="1"/>
            </p:cNvSpPr>
            <p:nvPr/>
          </p:nvSpPr>
          <p:spPr bwMode="auto">
            <a:xfrm>
              <a:off x="1664" y="2844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8" name="Line 768"/>
            <p:cNvSpPr>
              <a:spLocks noChangeShapeType="1"/>
            </p:cNvSpPr>
            <p:nvPr/>
          </p:nvSpPr>
          <p:spPr bwMode="auto">
            <a:xfrm>
              <a:off x="1664" y="2849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09" name="Line 769"/>
            <p:cNvSpPr>
              <a:spLocks noChangeShapeType="1"/>
            </p:cNvSpPr>
            <p:nvPr/>
          </p:nvSpPr>
          <p:spPr bwMode="auto">
            <a:xfrm>
              <a:off x="1664" y="285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0" name="Line 770"/>
            <p:cNvSpPr>
              <a:spLocks noChangeShapeType="1"/>
            </p:cNvSpPr>
            <p:nvPr/>
          </p:nvSpPr>
          <p:spPr bwMode="auto">
            <a:xfrm>
              <a:off x="1664" y="2860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1" name="Line 771"/>
            <p:cNvSpPr>
              <a:spLocks noChangeShapeType="1"/>
            </p:cNvSpPr>
            <p:nvPr/>
          </p:nvSpPr>
          <p:spPr bwMode="auto">
            <a:xfrm>
              <a:off x="1664" y="2865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2" name="Line 772"/>
            <p:cNvSpPr>
              <a:spLocks noChangeShapeType="1"/>
            </p:cNvSpPr>
            <p:nvPr/>
          </p:nvSpPr>
          <p:spPr bwMode="auto">
            <a:xfrm>
              <a:off x="1664" y="2871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3" name="Line 773"/>
            <p:cNvSpPr>
              <a:spLocks noChangeShapeType="1"/>
            </p:cNvSpPr>
            <p:nvPr/>
          </p:nvSpPr>
          <p:spPr bwMode="auto">
            <a:xfrm>
              <a:off x="1667" y="2874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4" name="Line 774"/>
            <p:cNvSpPr>
              <a:spLocks noChangeShapeType="1"/>
            </p:cNvSpPr>
            <p:nvPr/>
          </p:nvSpPr>
          <p:spPr bwMode="auto">
            <a:xfrm>
              <a:off x="1669" y="2876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5" name="Line 775"/>
            <p:cNvSpPr>
              <a:spLocks noChangeShapeType="1"/>
            </p:cNvSpPr>
            <p:nvPr/>
          </p:nvSpPr>
          <p:spPr bwMode="auto">
            <a:xfrm>
              <a:off x="1669" y="2882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6" name="Line 776"/>
            <p:cNvSpPr>
              <a:spLocks noChangeShapeType="1"/>
            </p:cNvSpPr>
            <p:nvPr/>
          </p:nvSpPr>
          <p:spPr bwMode="auto">
            <a:xfrm>
              <a:off x="1669" y="2888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7" name="Line 777"/>
            <p:cNvSpPr>
              <a:spLocks noChangeShapeType="1"/>
            </p:cNvSpPr>
            <p:nvPr/>
          </p:nvSpPr>
          <p:spPr bwMode="auto">
            <a:xfrm flipH="1">
              <a:off x="1667" y="2893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8" name="Line 778"/>
            <p:cNvSpPr>
              <a:spLocks noChangeShapeType="1"/>
            </p:cNvSpPr>
            <p:nvPr/>
          </p:nvSpPr>
          <p:spPr bwMode="auto">
            <a:xfrm flipH="1">
              <a:off x="1661" y="2896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19" name="Line 779"/>
            <p:cNvSpPr>
              <a:spLocks noChangeShapeType="1"/>
            </p:cNvSpPr>
            <p:nvPr/>
          </p:nvSpPr>
          <p:spPr bwMode="auto">
            <a:xfrm flipH="1">
              <a:off x="1655" y="2896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0" name="Line 780"/>
            <p:cNvSpPr>
              <a:spLocks noChangeShapeType="1"/>
            </p:cNvSpPr>
            <p:nvPr/>
          </p:nvSpPr>
          <p:spPr bwMode="auto">
            <a:xfrm flipH="1" flipV="1">
              <a:off x="1653" y="2893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1" name="Line 781"/>
            <p:cNvSpPr>
              <a:spLocks noChangeShapeType="1"/>
            </p:cNvSpPr>
            <p:nvPr/>
          </p:nvSpPr>
          <p:spPr bwMode="auto">
            <a:xfrm flipV="1">
              <a:off x="1653" y="2888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2" name="Line 782"/>
            <p:cNvSpPr>
              <a:spLocks noChangeShapeType="1"/>
            </p:cNvSpPr>
            <p:nvPr/>
          </p:nvSpPr>
          <p:spPr bwMode="auto">
            <a:xfrm flipV="1">
              <a:off x="1653" y="2882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3" name="Line 783"/>
            <p:cNvSpPr>
              <a:spLocks noChangeShapeType="1"/>
            </p:cNvSpPr>
            <p:nvPr/>
          </p:nvSpPr>
          <p:spPr bwMode="auto">
            <a:xfrm flipV="1">
              <a:off x="1653" y="2876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4" name="Line 784"/>
            <p:cNvSpPr>
              <a:spLocks noChangeShapeType="1"/>
            </p:cNvSpPr>
            <p:nvPr/>
          </p:nvSpPr>
          <p:spPr bwMode="auto">
            <a:xfrm flipV="1">
              <a:off x="1653" y="2871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5" name="Line 785"/>
            <p:cNvSpPr>
              <a:spLocks noChangeShapeType="1"/>
            </p:cNvSpPr>
            <p:nvPr/>
          </p:nvSpPr>
          <p:spPr bwMode="auto">
            <a:xfrm flipV="1">
              <a:off x="1653" y="2865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6" name="Line 786"/>
            <p:cNvSpPr>
              <a:spLocks noChangeShapeType="1"/>
            </p:cNvSpPr>
            <p:nvPr/>
          </p:nvSpPr>
          <p:spPr bwMode="auto">
            <a:xfrm flipV="1">
              <a:off x="1653" y="2860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7" name="Line 787"/>
            <p:cNvSpPr>
              <a:spLocks noChangeShapeType="1"/>
            </p:cNvSpPr>
            <p:nvPr/>
          </p:nvSpPr>
          <p:spPr bwMode="auto">
            <a:xfrm flipH="1" flipV="1">
              <a:off x="1650" y="2857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8" name="Line 788"/>
            <p:cNvSpPr>
              <a:spLocks noChangeShapeType="1"/>
            </p:cNvSpPr>
            <p:nvPr/>
          </p:nvSpPr>
          <p:spPr bwMode="auto">
            <a:xfrm flipH="1" flipV="1">
              <a:off x="1647" y="2855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29" name="Line 789"/>
            <p:cNvSpPr>
              <a:spLocks noChangeShapeType="1"/>
            </p:cNvSpPr>
            <p:nvPr/>
          </p:nvSpPr>
          <p:spPr bwMode="auto">
            <a:xfrm flipV="1">
              <a:off x="1647" y="2849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0" name="Line 790"/>
            <p:cNvSpPr>
              <a:spLocks noChangeShapeType="1"/>
            </p:cNvSpPr>
            <p:nvPr/>
          </p:nvSpPr>
          <p:spPr bwMode="auto">
            <a:xfrm flipV="1">
              <a:off x="1647" y="2844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1" name="Line 791"/>
            <p:cNvSpPr>
              <a:spLocks noChangeShapeType="1"/>
            </p:cNvSpPr>
            <p:nvPr/>
          </p:nvSpPr>
          <p:spPr bwMode="auto">
            <a:xfrm flipH="1" flipV="1">
              <a:off x="1645" y="2841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2" name="Line 792"/>
            <p:cNvSpPr>
              <a:spLocks noChangeShapeType="1"/>
            </p:cNvSpPr>
            <p:nvPr/>
          </p:nvSpPr>
          <p:spPr bwMode="auto">
            <a:xfrm flipH="1">
              <a:off x="1639" y="2841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3" name="Line 793"/>
            <p:cNvSpPr>
              <a:spLocks noChangeShapeType="1"/>
            </p:cNvSpPr>
            <p:nvPr/>
          </p:nvSpPr>
          <p:spPr bwMode="auto">
            <a:xfrm flipH="1">
              <a:off x="1637" y="2841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4" name="Line 794"/>
            <p:cNvSpPr>
              <a:spLocks noChangeShapeType="1"/>
            </p:cNvSpPr>
            <p:nvPr/>
          </p:nvSpPr>
          <p:spPr bwMode="auto">
            <a:xfrm>
              <a:off x="1637" y="2844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5" name="Line 795"/>
            <p:cNvSpPr>
              <a:spLocks noChangeShapeType="1"/>
            </p:cNvSpPr>
            <p:nvPr/>
          </p:nvSpPr>
          <p:spPr bwMode="auto">
            <a:xfrm>
              <a:off x="1637" y="2849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6" name="Line 796"/>
            <p:cNvSpPr>
              <a:spLocks noChangeShapeType="1"/>
            </p:cNvSpPr>
            <p:nvPr/>
          </p:nvSpPr>
          <p:spPr bwMode="auto">
            <a:xfrm>
              <a:off x="1637" y="285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7" name="Line 797"/>
            <p:cNvSpPr>
              <a:spLocks noChangeShapeType="1"/>
            </p:cNvSpPr>
            <p:nvPr/>
          </p:nvSpPr>
          <p:spPr bwMode="auto">
            <a:xfrm>
              <a:off x="1637" y="2860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8" name="Line 798"/>
            <p:cNvSpPr>
              <a:spLocks noChangeShapeType="1"/>
            </p:cNvSpPr>
            <p:nvPr/>
          </p:nvSpPr>
          <p:spPr bwMode="auto">
            <a:xfrm>
              <a:off x="1637" y="2865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39" name="Line 799"/>
            <p:cNvSpPr>
              <a:spLocks noChangeShapeType="1"/>
            </p:cNvSpPr>
            <p:nvPr/>
          </p:nvSpPr>
          <p:spPr bwMode="auto">
            <a:xfrm flipH="1">
              <a:off x="1634" y="2871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0" name="Line 800"/>
            <p:cNvSpPr>
              <a:spLocks noChangeShapeType="1"/>
            </p:cNvSpPr>
            <p:nvPr/>
          </p:nvSpPr>
          <p:spPr bwMode="auto">
            <a:xfrm flipH="1">
              <a:off x="1631" y="2874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1" name="Line 801"/>
            <p:cNvSpPr>
              <a:spLocks noChangeShapeType="1"/>
            </p:cNvSpPr>
            <p:nvPr/>
          </p:nvSpPr>
          <p:spPr bwMode="auto">
            <a:xfrm flipH="1">
              <a:off x="1628" y="2876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2" name="Line 802"/>
            <p:cNvSpPr>
              <a:spLocks noChangeShapeType="1"/>
            </p:cNvSpPr>
            <p:nvPr/>
          </p:nvSpPr>
          <p:spPr bwMode="auto">
            <a:xfrm flipH="1">
              <a:off x="1623" y="2879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3" name="Line 803"/>
            <p:cNvSpPr>
              <a:spLocks noChangeShapeType="1"/>
            </p:cNvSpPr>
            <p:nvPr/>
          </p:nvSpPr>
          <p:spPr bwMode="auto">
            <a:xfrm flipH="1" flipV="1">
              <a:off x="1620" y="2876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4" name="Line 804"/>
            <p:cNvSpPr>
              <a:spLocks noChangeShapeType="1"/>
            </p:cNvSpPr>
            <p:nvPr/>
          </p:nvSpPr>
          <p:spPr bwMode="auto">
            <a:xfrm flipV="1">
              <a:off x="1620" y="2871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5" name="Line 805"/>
            <p:cNvSpPr>
              <a:spLocks noChangeShapeType="1"/>
            </p:cNvSpPr>
            <p:nvPr/>
          </p:nvSpPr>
          <p:spPr bwMode="auto">
            <a:xfrm flipV="1">
              <a:off x="1620" y="2865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6" name="Line 806"/>
            <p:cNvSpPr>
              <a:spLocks noChangeShapeType="1"/>
            </p:cNvSpPr>
            <p:nvPr/>
          </p:nvSpPr>
          <p:spPr bwMode="auto">
            <a:xfrm flipV="1">
              <a:off x="1620" y="2863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7" name="Line 807"/>
            <p:cNvSpPr>
              <a:spLocks noChangeShapeType="1"/>
            </p:cNvSpPr>
            <p:nvPr/>
          </p:nvSpPr>
          <p:spPr bwMode="auto">
            <a:xfrm flipV="1">
              <a:off x="1623" y="2860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8" name="Line 808"/>
            <p:cNvSpPr>
              <a:spLocks noChangeShapeType="1"/>
            </p:cNvSpPr>
            <p:nvPr/>
          </p:nvSpPr>
          <p:spPr bwMode="auto">
            <a:xfrm flipV="1">
              <a:off x="1626" y="285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49" name="Line 809"/>
            <p:cNvSpPr>
              <a:spLocks noChangeShapeType="1"/>
            </p:cNvSpPr>
            <p:nvPr/>
          </p:nvSpPr>
          <p:spPr bwMode="auto">
            <a:xfrm flipV="1">
              <a:off x="1626" y="2849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0" name="Line 810"/>
            <p:cNvSpPr>
              <a:spLocks noChangeShapeType="1"/>
            </p:cNvSpPr>
            <p:nvPr/>
          </p:nvSpPr>
          <p:spPr bwMode="auto">
            <a:xfrm flipH="1" flipV="1">
              <a:off x="1623" y="2847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1" name="Line 811"/>
            <p:cNvSpPr>
              <a:spLocks noChangeShapeType="1"/>
            </p:cNvSpPr>
            <p:nvPr/>
          </p:nvSpPr>
          <p:spPr bwMode="auto">
            <a:xfrm flipH="1" flipV="1">
              <a:off x="1620" y="284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2" name="Line 812"/>
            <p:cNvSpPr>
              <a:spLocks noChangeShapeType="1"/>
            </p:cNvSpPr>
            <p:nvPr/>
          </p:nvSpPr>
          <p:spPr bwMode="auto">
            <a:xfrm flipH="1" flipV="1">
              <a:off x="1618" y="2841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3" name="Line 813"/>
            <p:cNvSpPr>
              <a:spLocks noChangeShapeType="1"/>
            </p:cNvSpPr>
            <p:nvPr/>
          </p:nvSpPr>
          <p:spPr bwMode="auto">
            <a:xfrm flipH="1" flipV="1">
              <a:off x="1615" y="2838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4" name="Line 814"/>
            <p:cNvSpPr>
              <a:spLocks noChangeShapeType="1"/>
            </p:cNvSpPr>
            <p:nvPr/>
          </p:nvSpPr>
          <p:spPr bwMode="auto">
            <a:xfrm flipV="1">
              <a:off x="1615" y="2836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5" name="Line 815"/>
            <p:cNvSpPr>
              <a:spLocks noChangeShapeType="1"/>
            </p:cNvSpPr>
            <p:nvPr/>
          </p:nvSpPr>
          <p:spPr bwMode="auto">
            <a:xfrm flipV="1">
              <a:off x="1618" y="2833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6" name="Line 816"/>
            <p:cNvSpPr>
              <a:spLocks noChangeShapeType="1"/>
            </p:cNvSpPr>
            <p:nvPr/>
          </p:nvSpPr>
          <p:spPr bwMode="auto">
            <a:xfrm flipH="1" flipV="1">
              <a:off x="1618" y="2830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7" name="Line 817"/>
            <p:cNvSpPr>
              <a:spLocks noChangeShapeType="1"/>
            </p:cNvSpPr>
            <p:nvPr/>
          </p:nvSpPr>
          <p:spPr bwMode="auto">
            <a:xfrm flipH="1" flipV="1">
              <a:off x="1615" y="2827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8" name="Line 818"/>
            <p:cNvSpPr>
              <a:spLocks noChangeShapeType="1"/>
            </p:cNvSpPr>
            <p:nvPr/>
          </p:nvSpPr>
          <p:spPr bwMode="auto">
            <a:xfrm flipV="1">
              <a:off x="1615" y="282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59" name="Line 819"/>
            <p:cNvSpPr>
              <a:spLocks noChangeShapeType="1"/>
            </p:cNvSpPr>
            <p:nvPr/>
          </p:nvSpPr>
          <p:spPr bwMode="auto">
            <a:xfrm flipV="1">
              <a:off x="1618" y="2822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0" name="Line 820"/>
            <p:cNvSpPr>
              <a:spLocks noChangeShapeType="1"/>
            </p:cNvSpPr>
            <p:nvPr/>
          </p:nvSpPr>
          <p:spPr bwMode="auto">
            <a:xfrm flipV="1">
              <a:off x="1620" y="2816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1" name="Line 821"/>
            <p:cNvSpPr>
              <a:spLocks noChangeShapeType="1"/>
            </p:cNvSpPr>
            <p:nvPr/>
          </p:nvSpPr>
          <p:spPr bwMode="auto">
            <a:xfrm flipV="1">
              <a:off x="1620" y="2811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2" name="Line 822"/>
            <p:cNvSpPr>
              <a:spLocks noChangeShapeType="1"/>
            </p:cNvSpPr>
            <p:nvPr/>
          </p:nvSpPr>
          <p:spPr bwMode="auto">
            <a:xfrm flipV="1">
              <a:off x="1620" y="2806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3" name="Line 823"/>
            <p:cNvSpPr>
              <a:spLocks noChangeShapeType="1"/>
            </p:cNvSpPr>
            <p:nvPr/>
          </p:nvSpPr>
          <p:spPr bwMode="auto">
            <a:xfrm flipH="1" flipV="1">
              <a:off x="1618" y="2803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4" name="Line 824"/>
            <p:cNvSpPr>
              <a:spLocks noChangeShapeType="1"/>
            </p:cNvSpPr>
            <p:nvPr/>
          </p:nvSpPr>
          <p:spPr bwMode="auto">
            <a:xfrm flipH="1" flipV="1">
              <a:off x="1615" y="2800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5" name="Line 825"/>
            <p:cNvSpPr>
              <a:spLocks noChangeShapeType="1"/>
            </p:cNvSpPr>
            <p:nvPr/>
          </p:nvSpPr>
          <p:spPr bwMode="auto">
            <a:xfrm flipV="1">
              <a:off x="1615" y="279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6" name="Line 826"/>
            <p:cNvSpPr>
              <a:spLocks noChangeShapeType="1"/>
            </p:cNvSpPr>
            <p:nvPr/>
          </p:nvSpPr>
          <p:spPr bwMode="auto">
            <a:xfrm flipV="1">
              <a:off x="1615" y="2789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7" name="Line 827"/>
            <p:cNvSpPr>
              <a:spLocks noChangeShapeType="1"/>
            </p:cNvSpPr>
            <p:nvPr/>
          </p:nvSpPr>
          <p:spPr bwMode="auto">
            <a:xfrm flipH="1" flipV="1">
              <a:off x="1612" y="2787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8" name="Line 828"/>
            <p:cNvSpPr>
              <a:spLocks noChangeShapeType="1"/>
            </p:cNvSpPr>
            <p:nvPr/>
          </p:nvSpPr>
          <p:spPr bwMode="auto">
            <a:xfrm flipH="1" flipV="1">
              <a:off x="1610" y="2783"/>
              <a:ext cx="2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69" name="Line 829"/>
            <p:cNvSpPr>
              <a:spLocks noChangeShapeType="1"/>
            </p:cNvSpPr>
            <p:nvPr/>
          </p:nvSpPr>
          <p:spPr bwMode="auto">
            <a:xfrm flipV="1">
              <a:off x="1610" y="2779"/>
              <a:ext cx="1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0" name="Line 830"/>
            <p:cNvSpPr>
              <a:spLocks noChangeShapeType="1"/>
            </p:cNvSpPr>
            <p:nvPr/>
          </p:nvSpPr>
          <p:spPr bwMode="auto">
            <a:xfrm flipH="1" flipV="1">
              <a:off x="1607" y="2775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1" name="Line 831"/>
            <p:cNvSpPr>
              <a:spLocks noChangeShapeType="1"/>
            </p:cNvSpPr>
            <p:nvPr/>
          </p:nvSpPr>
          <p:spPr bwMode="auto">
            <a:xfrm flipH="1" flipV="1">
              <a:off x="1604" y="2773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2" name="Line 832"/>
            <p:cNvSpPr>
              <a:spLocks noChangeShapeType="1"/>
            </p:cNvSpPr>
            <p:nvPr/>
          </p:nvSpPr>
          <p:spPr bwMode="auto">
            <a:xfrm flipH="1" flipV="1">
              <a:off x="1602" y="2770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3" name="Line 833"/>
            <p:cNvSpPr>
              <a:spLocks noChangeShapeType="1"/>
            </p:cNvSpPr>
            <p:nvPr/>
          </p:nvSpPr>
          <p:spPr bwMode="auto">
            <a:xfrm flipH="1" flipV="1">
              <a:off x="1598" y="2767"/>
              <a:ext cx="4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4" name="Line 834"/>
            <p:cNvSpPr>
              <a:spLocks noChangeShapeType="1"/>
            </p:cNvSpPr>
            <p:nvPr/>
          </p:nvSpPr>
          <p:spPr bwMode="auto">
            <a:xfrm flipH="1" flipV="1">
              <a:off x="1596" y="2765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5" name="Line 835"/>
            <p:cNvSpPr>
              <a:spLocks noChangeShapeType="1"/>
            </p:cNvSpPr>
            <p:nvPr/>
          </p:nvSpPr>
          <p:spPr bwMode="auto">
            <a:xfrm flipH="1" flipV="1">
              <a:off x="1593" y="2762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6" name="Line 836"/>
            <p:cNvSpPr>
              <a:spLocks noChangeShapeType="1"/>
            </p:cNvSpPr>
            <p:nvPr/>
          </p:nvSpPr>
          <p:spPr bwMode="auto">
            <a:xfrm flipH="1" flipV="1">
              <a:off x="1590" y="275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7" name="Line 837"/>
            <p:cNvSpPr>
              <a:spLocks noChangeShapeType="1"/>
            </p:cNvSpPr>
            <p:nvPr/>
          </p:nvSpPr>
          <p:spPr bwMode="auto">
            <a:xfrm flipH="1" flipV="1">
              <a:off x="1588" y="2757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8" name="Line 838"/>
            <p:cNvSpPr>
              <a:spLocks noChangeShapeType="1"/>
            </p:cNvSpPr>
            <p:nvPr/>
          </p:nvSpPr>
          <p:spPr bwMode="auto">
            <a:xfrm flipV="1">
              <a:off x="1588" y="2751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79" name="Line 839"/>
            <p:cNvSpPr>
              <a:spLocks noChangeShapeType="1"/>
            </p:cNvSpPr>
            <p:nvPr/>
          </p:nvSpPr>
          <p:spPr bwMode="auto">
            <a:xfrm flipH="1" flipV="1">
              <a:off x="1585" y="2748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0" name="Line 840"/>
            <p:cNvSpPr>
              <a:spLocks noChangeShapeType="1"/>
            </p:cNvSpPr>
            <p:nvPr/>
          </p:nvSpPr>
          <p:spPr bwMode="auto">
            <a:xfrm flipH="1" flipV="1">
              <a:off x="1582" y="2746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1" name="Line 841"/>
            <p:cNvSpPr>
              <a:spLocks noChangeShapeType="1"/>
            </p:cNvSpPr>
            <p:nvPr/>
          </p:nvSpPr>
          <p:spPr bwMode="auto">
            <a:xfrm flipH="1" flipV="1">
              <a:off x="1579" y="2743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2" name="Line 842"/>
            <p:cNvSpPr>
              <a:spLocks noChangeShapeType="1"/>
            </p:cNvSpPr>
            <p:nvPr/>
          </p:nvSpPr>
          <p:spPr bwMode="auto">
            <a:xfrm flipH="1" flipV="1">
              <a:off x="1577" y="2740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3" name="Line 843"/>
            <p:cNvSpPr>
              <a:spLocks noChangeShapeType="1"/>
            </p:cNvSpPr>
            <p:nvPr/>
          </p:nvSpPr>
          <p:spPr bwMode="auto">
            <a:xfrm flipV="1">
              <a:off x="1577" y="2735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4" name="Line 844"/>
            <p:cNvSpPr>
              <a:spLocks noChangeShapeType="1"/>
            </p:cNvSpPr>
            <p:nvPr/>
          </p:nvSpPr>
          <p:spPr bwMode="auto">
            <a:xfrm flipV="1">
              <a:off x="1577" y="2730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5" name="Line 845"/>
            <p:cNvSpPr>
              <a:spLocks noChangeShapeType="1"/>
            </p:cNvSpPr>
            <p:nvPr/>
          </p:nvSpPr>
          <p:spPr bwMode="auto">
            <a:xfrm flipH="1" flipV="1">
              <a:off x="1574" y="2726"/>
              <a:ext cx="3" cy="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6" name="Line 846"/>
            <p:cNvSpPr>
              <a:spLocks noChangeShapeType="1"/>
            </p:cNvSpPr>
            <p:nvPr/>
          </p:nvSpPr>
          <p:spPr bwMode="auto">
            <a:xfrm flipH="1" flipV="1">
              <a:off x="1571" y="2724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7" name="Line 847"/>
            <p:cNvSpPr>
              <a:spLocks noChangeShapeType="1"/>
            </p:cNvSpPr>
            <p:nvPr/>
          </p:nvSpPr>
          <p:spPr bwMode="auto">
            <a:xfrm flipV="1">
              <a:off x="1571" y="2718"/>
              <a:ext cx="1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8" name="Line 848"/>
            <p:cNvSpPr>
              <a:spLocks noChangeShapeType="1"/>
            </p:cNvSpPr>
            <p:nvPr/>
          </p:nvSpPr>
          <p:spPr bwMode="auto">
            <a:xfrm flipH="1" flipV="1">
              <a:off x="1569" y="2716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89" name="Line 849"/>
            <p:cNvSpPr>
              <a:spLocks noChangeShapeType="1"/>
            </p:cNvSpPr>
            <p:nvPr/>
          </p:nvSpPr>
          <p:spPr bwMode="auto">
            <a:xfrm flipH="1" flipV="1">
              <a:off x="1566" y="2713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0" name="Line 850"/>
            <p:cNvSpPr>
              <a:spLocks noChangeShapeType="1"/>
            </p:cNvSpPr>
            <p:nvPr/>
          </p:nvSpPr>
          <p:spPr bwMode="auto">
            <a:xfrm flipH="1" flipV="1">
              <a:off x="1563" y="2710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1" name="Line 851"/>
            <p:cNvSpPr>
              <a:spLocks noChangeShapeType="1"/>
            </p:cNvSpPr>
            <p:nvPr/>
          </p:nvSpPr>
          <p:spPr bwMode="auto">
            <a:xfrm flipH="1" flipV="1">
              <a:off x="1561" y="2707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2" name="Line 852"/>
            <p:cNvSpPr>
              <a:spLocks noChangeShapeType="1"/>
            </p:cNvSpPr>
            <p:nvPr/>
          </p:nvSpPr>
          <p:spPr bwMode="auto">
            <a:xfrm flipH="1" flipV="1">
              <a:off x="1558" y="2705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3" name="Line 853"/>
            <p:cNvSpPr>
              <a:spLocks noChangeShapeType="1"/>
            </p:cNvSpPr>
            <p:nvPr/>
          </p:nvSpPr>
          <p:spPr bwMode="auto">
            <a:xfrm flipH="1" flipV="1">
              <a:off x="1555" y="2702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4" name="Line 854"/>
            <p:cNvSpPr>
              <a:spLocks noChangeShapeType="1"/>
            </p:cNvSpPr>
            <p:nvPr/>
          </p:nvSpPr>
          <p:spPr bwMode="auto">
            <a:xfrm flipH="1" flipV="1">
              <a:off x="1552" y="2699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5" name="Line 855"/>
            <p:cNvSpPr>
              <a:spLocks noChangeShapeType="1"/>
            </p:cNvSpPr>
            <p:nvPr/>
          </p:nvSpPr>
          <p:spPr bwMode="auto">
            <a:xfrm flipH="1" flipV="1">
              <a:off x="1550" y="2697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6" name="Line 856"/>
            <p:cNvSpPr>
              <a:spLocks noChangeShapeType="1"/>
            </p:cNvSpPr>
            <p:nvPr/>
          </p:nvSpPr>
          <p:spPr bwMode="auto">
            <a:xfrm flipH="1" flipV="1">
              <a:off x="1547" y="269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7" name="Line 857"/>
            <p:cNvSpPr>
              <a:spLocks noChangeShapeType="1"/>
            </p:cNvSpPr>
            <p:nvPr/>
          </p:nvSpPr>
          <p:spPr bwMode="auto">
            <a:xfrm flipH="1">
              <a:off x="1541" y="2694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8" name="Line 858"/>
            <p:cNvSpPr>
              <a:spLocks noChangeShapeType="1"/>
            </p:cNvSpPr>
            <p:nvPr/>
          </p:nvSpPr>
          <p:spPr bwMode="auto">
            <a:xfrm flipH="1" flipV="1">
              <a:off x="1538" y="2691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99" name="Line 859"/>
            <p:cNvSpPr>
              <a:spLocks noChangeShapeType="1"/>
            </p:cNvSpPr>
            <p:nvPr/>
          </p:nvSpPr>
          <p:spPr bwMode="auto">
            <a:xfrm flipH="1" flipV="1">
              <a:off x="1536" y="2689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0" name="Line 860"/>
            <p:cNvSpPr>
              <a:spLocks noChangeShapeType="1"/>
            </p:cNvSpPr>
            <p:nvPr/>
          </p:nvSpPr>
          <p:spPr bwMode="auto">
            <a:xfrm flipH="1" flipV="1">
              <a:off x="1533" y="2686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1" name="Line 861"/>
            <p:cNvSpPr>
              <a:spLocks noChangeShapeType="1"/>
            </p:cNvSpPr>
            <p:nvPr/>
          </p:nvSpPr>
          <p:spPr bwMode="auto">
            <a:xfrm flipH="1" flipV="1">
              <a:off x="1530" y="2683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2" name="Line 862"/>
            <p:cNvSpPr>
              <a:spLocks noChangeShapeType="1"/>
            </p:cNvSpPr>
            <p:nvPr/>
          </p:nvSpPr>
          <p:spPr bwMode="auto">
            <a:xfrm flipH="1">
              <a:off x="1525" y="2683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3" name="Line 863"/>
            <p:cNvSpPr>
              <a:spLocks noChangeShapeType="1"/>
            </p:cNvSpPr>
            <p:nvPr/>
          </p:nvSpPr>
          <p:spPr bwMode="auto">
            <a:xfrm flipH="1" flipV="1">
              <a:off x="1522" y="2680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4" name="Line 864"/>
            <p:cNvSpPr>
              <a:spLocks noChangeShapeType="1"/>
            </p:cNvSpPr>
            <p:nvPr/>
          </p:nvSpPr>
          <p:spPr bwMode="auto">
            <a:xfrm flipH="1" flipV="1">
              <a:off x="1520" y="2678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5" name="Line 865"/>
            <p:cNvSpPr>
              <a:spLocks noChangeShapeType="1"/>
            </p:cNvSpPr>
            <p:nvPr/>
          </p:nvSpPr>
          <p:spPr bwMode="auto">
            <a:xfrm flipH="1">
              <a:off x="1514" y="2678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6" name="Line 866"/>
            <p:cNvSpPr>
              <a:spLocks noChangeShapeType="1"/>
            </p:cNvSpPr>
            <p:nvPr/>
          </p:nvSpPr>
          <p:spPr bwMode="auto">
            <a:xfrm flipH="1">
              <a:off x="1509" y="2678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7" name="Line 867"/>
            <p:cNvSpPr>
              <a:spLocks noChangeShapeType="1"/>
            </p:cNvSpPr>
            <p:nvPr/>
          </p:nvSpPr>
          <p:spPr bwMode="auto">
            <a:xfrm flipH="1">
              <a:off x="1503" y="2678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8" name="Line 868"/>
            <p:cNvSpPr>
              <a:spLocks noChangeShapeType="1"/>
            </p:cNvSpPr>
            <p:nvPr/>
          </p:nvSpPr>
          <p:spPr bwMode="auto">
            <a:xfrm flipH="1">
              <a:off x="1497" y="2678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09" name="Line 869"/>
            <p:cNvSpPr>
              <a:spLocks noChangeShapeType="1"/>
            </p:cNvSpPr>
            <p:nvPr/>
          </p:nvSpPr>
          <p:spPr bwMode="auto">
            <a:xfrm flipH="1">
              <a:off x="1493" y="2678"/>
              <a:ext cx="4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0" name="Line 870"/>
            <p:cNvSpPr>
              <a:spLocks noChangeShapeType="1"/>
            </p:cNvSpPr>
            <p:nvPr/>
          </p:nvSpPr>
          <p:spPr bwMode="auto">
            <a:xfrm flipH="1">
              <a:off x="1489" y="2678"/>
              <a:ext cx="4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1" name="Line 871"/>
            <p:cNvSpPr>
              <a:spLocks noChangeShapeType="1"/>
            </p:cNvSpPr>
            <p:nvPr/>
          </p:nvSpPr>
          <p:spPr bwMode="auto">
            <a:xfrm flipH="1">
              <a:off x="1487" y="2680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2" name="Line 872"/>
            <p:cNvSpPr>
              <a:spLocks noChangeShapeType="1"/>
            </p:cNvSpPr>
            <p:nvPr/>
          </p:nvSpPr>
          <p:spPr bwMode="auto">
            <a:xfrm flipH="1">
              <a:off x="1481" y="2683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3" name="Line 873"/>
            <p:cNvSpPr>
              <a:spLocks noChangeShapeType="1"/>
            </p:cNvSpPr>
            <p:nvPr/>
          </p:nvSpPr>
          <p:spPr bwMode="auto">
            <a:xfrm flipH="1">
              <a:off x="1479" y="2683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4" name="Line 874"/>
            <p:cNvSpPr>
              <a:spLocks noChangeShapeType="1"/>
            </p:cNvSpPr>
            <p:nvPr/>
          </p:nvSpPr>
          <p:spPr bwMode="auto">
            <a:xfrm flipH="1">
              <a:off x="1476" y="2686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5" name="Line 875"/>
            <p:cNvSpPr>
              <a:spLocks noChangeShapeType="1"/>
            </p:cNvSpPr>
            <p:nvPr/>
          </p:nvSpPr>
          <p:spPr bwMode="auto">
            <a:xfrm flipH="1">
              <a:off x="1473" y="2689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6" name="Line 876"/>
            <p:cNvSpPr>
              <a:spLocks noChangeShapeType="1"/>
            </p:cNvSpPr>
            <p:nvPr/>
          </p:nvSpPr>
          <p:spPr bwMode="auto">
            <a:xfrm flipH="1">
              <a:off x="1470" y="2691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7" name="Line 877"/>
            <p:cNvSpPr>
              <a:spLocks noChangeShapeType="1"/>
            </p:cNvSpPr>
            <p:nvPr/>
          </p:nvSpPr>
          <p:spPr bwMode="auto">
            <a:xfrm flipH="1">
              <a:off x="1465" y="2694"/>
              <a:ext cx="5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8" name="Line 878"/>
            <p:cNvSpPr>
              <a:spLocks noChangeShapeType="1"/>
            </p:cNvSpPr>
            <p:nvPr/>
          </p:nvSpPr>
          <p:spPr bwMode="auto">
            <a:xfrm flipH="1">
              <a:off x="1462" y="269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19" name="Line 879"/>
            <p:cNvSpPr>
              <a:spLocks noChangeShapeType="1"/>
            </p:cNvSpPr>
            <p:nvPr/>
          </p:nvSpPr>
          <p:spPr bwMode="auto">
            <a:xfrm flipH="1">
              <a:off x="1460" y="2697"/>
              <a:ext cx="2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0" name="Line 880"/>
            <p:cNvSpPr>
              <a:spLocks noChangeShapeType="1"/>
            </p:cNvSpPr>
            <p:nvPr/>
          </p:nvSpPr>
          <p:spPr bwMode="auto">
            <a:xfrm flipH="1">
              <a:off x="1454" y="2699"/>
              <a:ext cx="6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1" name="Line 881"/>
            <p:cNvSpPr>
              <a:spLocks noChangeShapeType="1"/>
            </p:cNvSpPr>
            <p:nvPr/>
          </p:nvSpPr>
          <p:spPr bwMode="auto">
            <a:xfrm flipH="1">
              <a:off x="1452" y="2699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2" name="Line 882"/>
            <p:cNvSpPr>
              <a:spLocks noChangeShapeType="1"/>
            </p:cNvSpPr>
            <p:nvPr/>
          </p:nvSpPr>
          <p:spPr bwMode="auto">
            <a:xfrm flipH="1">
              <a:off x="1449" y="2702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3" name="Line 883"/>
            <p:cNvSpPr>
              <a:spLocks noChangeShapeType="1"/>
            </p:cNvSpPr>
            <p:nvPr/>
          </p:nvSpPr>
          <p:spPr bwMode="auto">
            <a:xfrm flipH="1">
              <a:off x="1446" y="2705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4" name="Line 884"/>
            <p:cNvSpPr>
              <a:spLocks noChangeShapeType="1"/>
            </p:cNvSpPr>
            <p:nvPr/>
          </p:nvSpPr>
          <p:spPr bwMode="auto">
            <a:xfrm flipH="1">
              <a:off x="1443" y="2707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5" name="Line 885"/>
            <p:cNvSpPr>
              <a:spLocks noChangeShapeType="1"/>
            </p:cNvSpPr>
            <p:nvPr/>
          </p:nvSpPr>
          <p:spPr bwMode="auto">
            <a:xfrm flipH="1" flipV="1">
              <a:off x="1441" y="2707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6" name="Line 886"/>
            <p:cNvSpPr>
              <a:spLocks noChangeShapeType="1"/>
            </p:cNvSpPr>
            <p:nvPr/>
          </p:nvSpPr>
          <p:spPr bwMode="auto">
            <a:xfrm flipH="1" flipV="1">
              <a:off x="1438" y="2705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7" name="Line 887"/>
            <p:cNvSpPr>
              <a:spLocks noChangeShapeType="1"/>
            </p:cNvSpPr>
            <p:nvPr/>
          </p:nvSpPr>
          <p:spPr bwMode="auto">
            <a:xfrm flipH="1" flipV="1">
              <a:off x="1435" y="2702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8" name="Line 888"/>
            <p:cNvSpPr>
              <a:spLocks noChangeShapeType="1"/>
            </p:cNvSpPr>
            <p:nvPr/>
          </p:nvSpPr>
          <p:spPr bwMode="auto">
            <a:xfrm flipV="1">
              <a:off x="1435" y="2697"/>
              <a:ext cx="1" cy="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29" name="Line 889"/>
            <p:cNvSpPr>
              <a:spLocks noChangeShapeType="1"/>
            </p:cNvSpPr>
            <p:nvPr/>
          </p:nvSpPr>
          <p:spPr bwMode="auto">
            <a:xfrm flipH="1" flipV="1">
              <a:off x="1432" y="2694"/>
              <a:ext cx="3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30" name="Line 890"/>
            <p:cNvSpPr>
              <a:spLocks noChangeShapeType="1"/>
            </p:cNvSpPr>
            <p:nvPr/>
          </p:nvSpPr>
          <p:spPr bwMode="auto">
            <a:xfrm flipH="1" flipV="1">
              <a:off x="1430" y="2691"/>
              <a:ext cx="2" cy="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31" name="Line 891"/>
            <p:cNvSpPr>
              <a:spLocks noChangeShapeType="1"/>
            </p:cNvSpPr>
            <p:nvPr/>
          </p:nvSpPr>
          <p:spPr bwMode="auto">
            <a:xfrm flipH="1" flipV="1">
              <a:off x="1427" y="2689"/>
              <a:ext cx="3" cy="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739" name="Rectangle 899"/>
          <p:cNvSpPr>
            <a:spLocks noChangeArrowheads="1"/>
          </p:cNvSpPr>
          <p:nvPr/>
        </p:nvSpPr>
        <p:spPr bwMode="auto">
          <a:xfrm>
            <a:off x="2925763" y="1066800"/>
            <a:ext cx="15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40" name="Rectangle 900"/>
          <p:cNvSpPr>
            <a:spLocks noChangeArrowheads="1"/>
          </p:cNvSpPr>
          <p:nvPr/>
        </p:nvSpPr>
        <p:spPr bwMode="auto">
          <a:xfrm>
            <a:off x="6035675" y="1066800"/>
            <a:ext cx="15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42" name="Rectangle 902"/>
          <p:cNvSpPr>
            <a:spLocks noChangeArrowheads="1"/>
          </p:cNvSpPr>
          <p:nvPr/>
        </p:nvSpPr>
        <p:spPr bwMode="auto">
          <a:xfrm>
            <a:off x="3097213" y="1219200"/>
            <a:ext cx="15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43" name="Rectangle 903"/>
          <p:cNvSpPr>
            <a:spLocks noChangeArrowheads="1"/>
          </p:cNvSpPr>
          <p:nvPr/>
        </p:nvSpPr>
        <p:spPr bwMode="auto">
          <a:xfrm>
            <a:off x="6197600" y="1219200"/>
            <a:ext cx="15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5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6200" y="3810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990033"/>
                </a:solidFill>
              </a:rPr>
              <a:t>Results- horses dataset</a:t>
            </a:r>
          </a:p>
        </p:txBody>
      </p:sp>
      <p:grpSp>
        <p:nvGrpSpPr>
          <p:cNvPr id="31806" name="Group 62"/>
          <p:cNvGrpSpPr>
            <a:grpSpLocks/>
          </p:cNvGrpSpPr>
          <p:nvPr/>
        </p:nvGrpSpPr>
        <p:grpSpPr bwMode="auto">
          <a:xfrm>
            <a:off x="7643813" y="1058863"/>
            <a:ext cx="1368425" cy="4198937"/>
            <a:chOff x="4815" y="667"/>
            <a:chExt cx="862" cy="2645"/>
          </a:xfrm>
        </p:grpSpPr>
        <p:pic>
          <p:nvPicPr>
            <p:cNvPr id="31755" name="Picture 11" descr="horses_test_Y_0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" y="667"/>
              <a:ext cx="838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6" name="Picture 12" descr="horses_test_dContour_013_itr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" y="1325"/>
              <a:ext cx="862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64" name="Picture 20" descr="horses_test_muContour_013_itr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" y="2662"/>
              <a:ext cx="861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91" name="Picture 47" descr="horses_test_mu_013_itr07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" y="2004"/>
              <a:ext cx="839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805" name="Group 61"/>
          <p:cNvGrpSpPr>
            <a:grpSpLocks/>
          </p:cNvGrpSpPr>
          <p:nvPr/>
        </p:nvGrpSpPr>
        <p:grpSpPr bwMode="auto">
          <a:xfrm>
            <a:off x="6140450" y="1058863"/>
            <a:ext cx="1368425" cy="4197350"/>
            <a:chOff x="3868" y="667"/>
            <a:chExt cx="862" cy="2644"/>
          </a:xfrm>
        </p:grpSpPr>
        <p:pic>
          <p:nvPicPr>
            <p:cNvPr id="31754" name="Picture 10" descr="horses_testd_Y_0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" y="667"/>
              <a:ext cx="838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63" name="Picture 19" descr="horses_testd_dContour_031_itr0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" y="1324"/>
              <a:ext cx="862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69" name="Picture 25" descr="horses_testd_muContour_031_itr0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8" y="2661"/>
              <a:ext cx="862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92" name="Picture 48" descr="horses_testd_mu_031_itr07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" y="2004"/>
              <a:ext cx="839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804" name="Group 60"/>
          <p:cNvGrpSpPr>
            <a:grpSpLocks/>
          </p:cNvGrpSpPr>
          <p:nvPr/>
        </p:nvGrpSpPr>
        <p:grpSpPr bwMode="auto">
          <a:xfrm>
            <a:off x="4638675" y="1058863"/>
            <a:ext cx="1368425" cy="4198937"/>
            <a:chOff x="2921" y="667"/>
            <a:chExt cx="862" cy="2645"/>
          </a:xfrm>
        </p:grpSpPr>
        <p:pic>
          <p:nvPicPr>
            <p:cNvPr id="31752" name="Picture 8" descr="horses_testd_Y_02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" y="667"/>
              <a:ext cx="838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61" name="Picture 17" descr="horses_testd_dContour_021_itr0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" y="1325"/>
              <a:ext cx="861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70" name="Picture 26" descr="horses_testd_muContour_021_itr0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" y="2662"/>
              <a:ext cx="862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93" name="Picture 49" descr="horses_testd_mu_021_itr0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" y="2004"/>
              <a:ext cx="839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803" name="Group 59"/>
          <p:cNvGrpSpPr>
            <a:grpSpLocks/>
          </p:cNvGrpSpPr>
          <p:nvPr/>
        </p:nvGrpSpPr>
        <p:grpSpPr bwMode="auto">
          <a:xfrm>
            <a:off x="3136900" y="1058863"/>
            <a:ext cx="1368425" cy="4198937"/>
            <a:chOff x="1975" y="667"/>
            <a:chExt cx="862" cy="2645"/>
          </a:xfrm>
        </p:grpSpPr>
        <p:pic>
          <p:nvPicPr>
            <p:cNvPr id="31750" name="Picture 6" descr="horses_testd_Y_01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" y="667"/>
              <a:ext cx="838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9" name="Picture 15" descr="horses_testd_dContour_012_itr0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" y="1325"/>
              <a:ext cx="859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67" name="Picture 23" descr="horses_testd_muContour_012_itr07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" y="2662"/>
              <a:ext cx="862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94" name="Picture 50" descr="horses_testd_mu_012_itr0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" y="2004"/>
              <a:ext cx="839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802" name="Group 58"/>
          <p:cNvGrpSpPr>
            <a:grpSpLocks/>
          </p:cNvGrpSpPr>
          <p:nvPr/>
        </p:nvGrpSpPr>
        <p:grpSpPr bwMode="auto">
          <a:xfrm>
            <a:off x="1633538" y="1058863"/>
            <a:ext cx="1370012" cy="4198937"/>
            <a:chOff x="1028" y="667"/>
            <a:chExt cx="863" cy="2645"/>
          </a:xfrm>
        </p:grpSpPr>
        <p:pic>
          <p:nvPicPr>
            <p:cNvPr id="31749" name="Picture 5" descr="horses_testd_Y_0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" y="667"/>
              <a:ext cx="838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8" name="Picture 14" descr="horses_testd_dContour_010_itr07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" y="1325"/>
              <a:ext cx="862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66" name="Picture 22" descr="horses_testd_muContour_010_itr07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" y="2662"/>
              <a:ext cx="862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95" name="Picture 51" descr="horses_testd_mu_010_itr07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" y="2004"/>
              <a:ext cx="839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801" name="Group 57"/>
          <p:cNvGrpSpPr>
            <a:grpSpLocks/>
          </p:cNvGrpSpPr>
          <p:nvPr/>
        </p:nvGrpSpPr>
        <p:grpSpPr bwMode="auto">
          <a:xfrm>
            <a:off x="131763" y="1058863"/>
            <a:ext cx="1368425" cy="4198937"/>
            <a:chOff x="83" y="667"/>
            <a:chExt cx="862" cy="2645"/>
          </a:xfrm>
        </p:grpSpPr>
        <p:pic>
          <p:nvPicPr>
            <p:cNvPr id="31748" name="Picture 4" descr="horses_testd_Y_008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" y="667"/>
              <a:ext cx="838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7" name="Picture 13" descr="horses_testd_dContour_008_itr07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" y="1325"/>
              <a:ext cx="862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65" name="Picture 21" descr="horses_testd_muContour_008_itr07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" y="2662"/>
              <a:ext cx="862" cy="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96" name="Picture 52" descr="horses_testd_mu_008_itr07"/>
            <p:cNvPicPr>
              <a:picLocks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" y="2004"/>
              <a:ext cx="839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808" name="Group 64"/>
          <p:cNvGrpSpPr>
            <a:grpSpLocks/>
          </p:cNvGrpSpPr>
          <p:nvPr/>
        </p:nvGrpSpPr>
        <p:grpSpPr bwMode="auto">
          <a:xfrm>
            <a:off x="4495800" y="4191000"/>
            <a:ext cx="4724400" cy="2514600"/>
            <a:chOff x="2832" y="2640"/>
            <a:chExt cx="2976" cy="1584"/>
          </a:xfrm>
        </p:grpSpPr>
        <p:pic>
          <p:nvPicPr>
            <p:cNvPr id="31783" name="Picture 39" descr="horses_test_muContour_013_itr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84"/>
              <a:ext cx="1776" cy="1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807" name="Group 63"/>
            <p:cNvGrpSpPr>
              <a:grpSpLocks/>
            </p:cNvGrpSpPr>
            <p:nvPr/>
          </p:nvGrpSpPr>
          <p:grpSpPr bwMode="auto">
            <a:xfrm>
              <a:off x="4560" y="2640"/>
              <a:ext cx="1248" cy="1056"/>
              <a:chOff x="4560" y="2640"/>
              <a:chExt cx="1248" cy="1056"/>
            </a:xfrm>
          </p:grpSpPr>
          <p:sp>
            <p:nvSpPr>
              <p:cNvPr id="31784" name="Oval 40"/>
              <p:cNvSpPr>
                <a:spLocks noChangeArrowheads="1"/>
              </p:cNvSpPr>
              <p:nvPr/>
            </p:nvSpPr>
            <p:spPr bwMode="auto">
              <a:xfrm>
                <a:off x="4752" y="2640"/>
                <a:ext cx="1008" cy="672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7" name="Freeform 43"/>
              <p:cNvSpPr>
                <a:spLocks/>
              </p:cNvSpPr>
              <p:nvPr/>
            </p:nvSpPr>
            <p:spPr bwMode="auto">
              <a:xfrm>
                <a:off x="4704" y="3312"/>
                <a:ext cx="1104" cy="384"/>
              </a:xfrm>
              <a:custGeom>
                <a:avLst/>
                <a:gdLst>
                  <a:gd name="T0" fmla="*/ 336 w 632"/>
                  <a:gd name="T1" fmla="*/ 0 h 816"/>
                  <a:gd name="T2" fmla="*/ 576 w 632"/>
                  <a:gd name="T3" fmla="*/ 672 h 816"/>
                  <a:gd name="T4" fmla="*/ 0 w 632"/>
                  <a:gd name="T5" fmla="*/ 816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32" h="816">
                    <a:moveTo>
                      <a:pt x="336" y="0"/>
                    </a:moveTo>
                    <a:cubicBezTo>
                      <a:pt x="484" y="268"/>
                      <a:pt x="632" y="536"/>
                      <a:pt x="576" y="672"/>
                    </a:cubicBezTo>
                    <a:cubicBezTo>
                      <a:pt x="520" y="808"/>
                      <a:pt x="96" y="792"/>
                      <a:pt x="0" y="816"/>
                    </a:cubicBezTo>
                  </a:path>
                </a:pathLst>
              </a:custGeom>
              <a:noFill/>
              <a:ln w="57150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8" name="Line 44"/>
              <p:cNvSpPr>
                <a:spLocks noChangeShapeType="1"/>
              </p:cNvSpPr>
              <p:nvPr/>
            </p:nvSpPr>
            <p:spPr bwMode="auto">
              <a:xfrm flipH="1">
                <a:off x="4560" y="3696"/>
                <a:ext cx="154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965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76200" y="3810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990033"/>
                </a:solidFill>
              </a:rPr>
              <a:t>Results- horses dataset</a:t>
            </a:r>
          </a:p>
        </p:txBody>
      </p:sp>
      <p:pic>
        <p:nvPicPr>
          <p:cNvPr id="39952" name="Picture 16" descr="horse_error_r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63754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2667000" y="5638800"/>
            <a:ext cx="3962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Fragments number</a:t>
            </a:r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 rot="-5400000">
            <a:off x="-497533" y="2931468"/>
            <a:ext cx="4343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Mislabeled pixels percent</a:t>
            </a:r>
            <a:r>
              <a:rPr lang="en-US" b="0" dirty="0"/>
              <a:t> </a:t>
            </a:r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533400" y="6324600"/>
            <a:ext cx="807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Comparable to previous </a:t>
            </a:r>
            <a:r>
              <a:rPr lang="en-US" dirty="0" smtClean="0"/>
              <a:t>but </a:t>
            </a:r>
            <a:r>
              <a:rPr lang="en-US" dirty="0"/>
              <a:t>with far fewer fragments</a:t>
            </a:r>
            <a:r>
              <a:rPr lang="en-US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268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76200" y="381000"/>
            <a:ext cx="9067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990033"/>
                </a:solidFill>
              </a:rPr>
              <a:t>Results- artificial octopi</a:t>
            </a:r>
          </a:p>
        </p:txBody>
      </p:sp>
      <p:pic>
        <p:nvPicPr>
          <p:cNvPr id="86021" name="Picture 5" descr="oct_dContour_002_itr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2947988"/>
            <a:ext cx="1901825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oct_dContour_012_it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2947988"/>
            <a:ext cx="1901825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3" name="Picture 7" descr="oct_muContour_002_itr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4779963"/>
            <a:ext cx="1901825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oct_muContour_012_itr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4779963"/>
            <a:ext cx="1901825" cy="15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oct_Y_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127125"/>
            <a:ext cx="1901825" cy="152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0" name="Picture 4" descr="oct_Y_0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1127125"/>
            <a:ext cx="1901825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5" name="Picture 9" descr="oct_Y_0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1127125"/>
            <a:ext cx="1901825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6" name="Picture 10" descr="oct_dContour_011_itr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947988"/>
            <a:ext cx="1901825" cy="15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7" name="Picture 11" descr="oct_muContour_011_itr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4778375"/>
            <a:ext cx="1901825" cy="15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23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8" descr="horses_Y_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24000"/>
            <a:ext cx="28352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0" descr="horses_filt_itr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758950"/>
            <a:ext cx="7032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0" name="Picture 810" descr="horses_muContour_038_itr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0125" y="1447800"/>
            <a:ext cx="29114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1" name="Picture 811" descr="horses_dContour_038_itr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474788"/>
            <a:ext cx="290830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segmentation</a:t>
            </a:r>
          </a:p>
        </p:txBody>
      </p:sp>
      <p:sp>
        <p:nvSpPr>
          <p:cNvPr id="55303" name="Content Placeholder 20"/>
          <p:cNvSpPr>
            <a:spLocks noGrp="1"/>
          </p:cNvSpPr>
          <p:nvPr>
            <p:ph idx="1"/>
          </p:nvPr>
        </p:nvSpPr>
        <p:spPr>
          <a:xfrm>
            <a:off x="0" y="4419600"/>
            <a:ext cx="9144000" cy="1676400"/>
          </a:xfrm>
        </p:spPr>
        <p:txBody>
          <a:bodyPr/>
          <a:lstStyle/>
          <a:p>
            <a:r>
              <a:rPr lang="en-US" dirty="0" smtClean="0"/>
              <a:t>E. </a:t>
            </a:r>
            <a:r>
              <a:rPr lang="en-US" dirty="0" err="1" smtClean="0"/>
              <a:t>Borenstein</a:t>
            </a:r>
            <a:r>
              <a:rPr lang="en-US" dirty="0" smtClean="0"/>
              <a:t> and S. Ullman, </a:t>
            </a:r>
            <a:r>
              <a:rPr lang="en-US" dirty="0" smtClean="0">
                <a:hlinkClick r:id="rId7"/>
              </a:rPr>
              <a:t>“Class-specific, top-down segmentation,”</a:t>
            </a:r>
            <a:r>
              <a:rPr lang="en-US" dirty="0" smtClean="0"/>
              <a:t> ECCV 2002</a:t>
            </a:r>
          </a:p>
          <a:p>
            <a:r>
              <a:rPr lang="en-US" dirty="0" smtClean="0"/>
              <a:t>A. Levin and Y. Weiss, </a:t>
            </a:r>
            <a:r>
              <a:rPr lang="en-US" dirty="0" smtClean="0">
                <a:hlinkClick r:id="rId8"/>
              </a:rPr>
              <a:t>“Learning to Combine Bottom-Up and Top-Down Segmentation,”</a:t>
            </a:r>
            <a:r>
              <a:rPr lang="en-US" dirty="0" smtClean="0"/>
              <a:t> ECCV 2006.</a:t>
            </a:r>
          </a:p>
        </p:txBody>
      </p:sp>
      <p:pic>
        <p:nvPicPr>
          <p:cNvPr id="21" name="Picture 826" descr="horses_filt_itr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2209800"/>
            <a:ext cx="11414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19" descr="horses_filt_itr0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6513" y="1497013"/>
            <a:ext cx="12842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motion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80359" name="Picture 7" descr="lect13_006_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0" name="Picture 8" descr="lect13_003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1" name="Picture 9" descr="lect13_004_0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0362" name="Picture 10" descr="lect13_005_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620838"/>
            <a:ext cx="54102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1828800" y="6324600"/>
            <a:ext cx="5549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/>
              <a:t>Many slides adapted from S. Seitz, R. Szeliski, M. Pollefeys</a:t>
            </a:r>
          </a:p>
        </p:txBody>
      </p:sp>
    </p:spTree>
    <p:extLst>
      <p:ext uri="{BB962C8B-B14F-4D97-AF65-F5344CB8AC3E}">
        <p14:creationId xmlns:p14="http://schemas.microsoft.com/office/powerpoint/2010/main" val="66539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Multistability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27940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0" y="1091849"/>
            <a:ext cx="2787650" cy="2451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104900"/>
            <a:ext cx="2772809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00" y="3911600"/>
            <a:ext cx="3175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6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and perceptual organization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Sometimes, motion is the only cue</a:t>
            </a:r>
          </a:p>
        </p:txBody>
      </p:sp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" y="1728788"/>
            <a:ext cx="4668838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1752600"/>
            <a:ext cx="32829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4665" name="Oval 9"/>
          <p:cNvSpPr>
            <a:spLocks noChangeArrowheads="1"/>
          </p:cNvSpPr>
          <p:nvPr/>
        </p:nvSpPr>
        <p:spPr bwMode="auto">
          <a:xfrm>
            <a:off x="228600" y="3657600"/>
            <a:ext cx="5029200" cy="1219200"/>
          </a:xfrm>
          <a:prstGeom prst="ellips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1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466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and perceptual organization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Sometimes, motion is the only cue</a:t>
            </a:r>
          </a:p>
        </p:txBody>
      </p:sp>
      <p:pic>
        <p:nvPicPr>
          <p:cNvPr id="7" name="rotrac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6002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817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and perceptual organization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Even “impoverished” motion data can evoke a strong percept</a:t>
            </a:r>
          </a:p>
        </p:txBody>
      </p:sp>
      <p:pic>
        <p:nvPicPr>
          <p:cNvPr id="1744901" name="Picture 5" descr="JoMovi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5788" y="1295400"/>
            <a:ext cx="337343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52400" y="6073775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G. Johansson, “Visual Perception of Biological Motion and a Model For Its Analysis", </a:t>
            </a:r>
            <a:r>
              <a:rPr lang="fr-FR" sz="2000" i="1"/>
              <a:t>Perception and Psychophysics 14, 201-211, 1973.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7691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and perceptual organization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Even “impoverished” motion data can evoke a strong percept </a:t>
            </a:r>
          </a:p>
        </p:txBody>
      </p:sp>
      <p:pic>
        <p:nvPicPr>
          <p:cNvPr id="13316" name="Picture 7" descr="Jo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295400"/>
            <a:ext cx="33750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152400" y="6073775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G. Johansson, “Visual Perception of Biological Motion and a Model For Its Analysis", </a:t>
            </a:r>
            <a:r>
              <a:rPr lang="fr-FR" sz="2000" i="1"/>
              <a:t>Perception and Psychophysics 14, 201-211, 1973.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40723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and perceptual organization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Even “impoverished” motion data can evoke a strong percept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152400" y="6073775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G. Johansson, “Visual Perception of Biological Motion and a Model For Its Analysis", </a:t>
            </a:r>
            <a:r>
              <a:rPr lang="fr-FR" sz="2000" i="1"/>
              <a:t>Perception and Psychophysics 14, 201-211, 1973.</a:t>
            </a:r>
            <a:endParaRPr lang="en-US" sz="2000"/>
          </a:p>
        </p:txBody>
      </p:sp>
      <p:pic>
        <p:nvPicPr>
          <p:cNvPr id="3" name="NB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6250" y="2178050"/>
            <a:ext cx="3079750" cy="30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3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motion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Estimating 3D structure</a:t>
            </a:r>
          </a:p>
          <a:p>
            <a:pPr>
              <a:buFontTx/>
              <a:buChar char="•"/>
            </a:pPr>
            <a:r>
              <a:rPr lang="en-US" smtClean="0"/>
              <a:t>Segmenting objects based on motion cues</a:t>
            </a:r>
          </a:p>
          <a:p>
            <a:pPr>
              <a:buFontTx/>
              <a:buChar char="•"/>
            </a:pPr>
            <a:r>
              <a:rPr lang="en-US" smtClean="0"/>
              <a:t>Learning and tracking dynamical models</a:t>
            </a:r>
          </a:p>
          <a:p>
            <a:pPr>
              <a:buFontTx/>
              <a:buChar char="•"/>
            </a:pPr>
            <a:r>
              <a:rPr lang="en-US" smtClean="0"/>
              <a:t>Recognizing events and activities</a:t>
            </a:r>
          </a:p>
        </p:txBody>
      </p:sp>
    </p:spTree>
    <p:extLst>
      <p:ext uri="{BB962C8B-B14F-4D97-AF65-F5344CB8AC3E}">
        <p14:creationId xmlns:p14="http://schemas.microsoft.com/office/powerpoint/2010/main" val="281491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field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The motion field is the projection of the 3D scene motion into the image</a:t>
            </a:r>
          </a:p>
        </p:txBody>
      </p:sp>
      <p:pic>
        <p:nvPicPr>
          <p:cNvPr id="16388" name="Picture 3" descr="_8196_figur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413125"/>
            <a:ext cx="42513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_8196_figure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675" y="2514600"/>
            <a:ext cx="405765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88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field and parallax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495800" cy="5715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b="1" smtClean="0"/>
              <a:t>X</a:t>
            </a:r>
            <a:r>
              <a:rPr lang="en-US" smtClean="0"/>
              <a:t>(</a:t>
            </a:r>
            <a:r>
              <a:rPr lang="en-US" i="1" smtClean="0"/>
              <a:t>t</a:t>
            </a:r>
            <a:r>
              <a:rPr lang="en-US" smtClean="0"/>
              <a:t>) is a moving 3D point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mtClean="0"/>
              <a:t>Velocity of scene point: </a:t>
            </a:r>
            <a:r>
              <a:rPr lang="en-US" b="1" smtClean="0"/>
              <a:t>V</a:t>
            </a:r>
            <a:r>
              <a:rPr lang="en-US" smtClean="0"/>
              <a:t> = d</a:t>
            </a:r>
            <a:r>
              <a:rPr lang="en-US" b="1" smtClean="0"/>
              <a:t>X</a:t>
            </a:r>
            <a:r>
              <a:rPr lang="en-US" smtClean="0"/>
              <a:t>/d</a:t>
            </a:r>
            <a:r>
              <a:rPr lang="en-US" i="1" smtClean="0"/>
              <a:t>t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b="1" smtClean="0"/>
              <a:t>x</a:t>
            </a:r>
            <a:r>
              <a:rPr lang="en-US" smtClean="0"/>
              <a:t>(</a:t>
            </a:r>
            <a:r>
              <a:rPr lang="en-US" i="1" smtClean="0"/>
              <a:t>t</a:t>
            </a:r>
            <a:r>
              <a:rPr lang="en-US" smtClean="0"/>
              <a:t>) = (</a:t>
            </a:r>
            <a:r>
              <a:rPr lang="en-US" i="1" smtClean="0"/>
              <a:t>x</a:t>
            </a:r>
            <a:r>
              <a:rPr lang="en-US" smtClean="0"/>
              <a:t>(</a:t>
            </a:r>
            <a:r>
              <a:rPr lang="en-US" i="1" smtClean="0"/>
              <a:t>t</a:t>
            </a:r>
            <a:r>
              <a:rPr lang="en-US" smtClean="0"/>
              <a:t>),</a:t>
            </a:r>
            <a:r>
              <a:rPr lang="en-US" i="1" smtClean="0"/>
              <a:t>y</a:t>
            </a:r>
            <a:r>
              <a:rPr lang="en-US" smtClean="0"/>
              <a:t>(</a:t>
            </a:r>
            <a:r>
              <a:rPr lang="en-US" i="1" smtClean="0"/>
              <a:t>t</a:t>
            </a:r>
            <a:r>
              <a:rPr lang="en-US" smtClean="0"/>
              <a:t>)) is the projection of </a:t>
            </a:r>
            <a:r>
              <a:rPr lang="en-US" b="1" smtClean="0"/>
              <a:t>X</a:t>
            </a:r>
            <a:r>
              <a:rPr lang="en-US" smtClean="0"/>
              <a:t> in the image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mtClean="0"/>
              <a:t>Apparent velocity </a:t>
            </a:r>
            <a:r>
              <a:rPr lang="en-US" b="1" smtClean="0"/>
              <a:t>v </a:t>
            </a:r>
            <a:r>
              <a:rPr lang="en-US" smtClean="0"/>
              <a:t>in the image: given by components </a:t>
            </a:r>
            <a:r>
              <a:rPr lang="en-US" i="1" smtClean="0"/>
              <a:t>v</a:t>
            </a:r>
            <a:r>
              <a:rPr lang="en-US" i="1" baseline="-25000" smtClean="0"/>
              <a:t>x</a:t>
            </a:r>
            <a:r>
              <a:rPr lang="en-US" smtClean="0"/>
              <a:t> = d</a:t>
            </a:r>
            <a:r>
              <a:rPr lang="en-US" i="1" smtClean="0"/>
              <a:t>x</a:t>
            </a:r>
            <a:r>
              <a:rPr lang="en-US" smtClean="0"/>
              <a:t>/d</a:t>
            </a:r>
            <a:r>
              <a:rPr lang="en-US" i="1" smtClean="0"/>
              <a:t>t</a:t>
            </a:r>
            <a:r>
              <a:rPr lang="en-US" smtClean="0"/>
              <a:t> and </a:t>
            </a:r>
            <a:r>
              <a:rPr lang="en-US" i="1" smtClean="0"/>
              <a:t>v</a:t>
            </a:r>
            <a:r>
              <a:rPr lang="en-US" i="1" baseline="-14000" smtClean="0"/>
              <a:t>y</a:t>
            </a:r>
            <a:r>
              <a:rPr lang="en-US" smtClean="0"/>
              <a:t> = d</a:t>
            </a:r>
            <a:r>
              <a:rPr lang="en-US" i="1" smtClean="0"/>
              <a:t>y</a:t>
            </a:r>
            <a:r>
              <a:rPr lang="en-US" smtClean="0"/>
              <a:t>/d</a:t>
            </a:r>
            <a:r>
              <a:rPr lang="en-US" i="1" smtClean="0"/>
              <a:t>t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mtClean="0"/>
              <a:t>These components are known as the </a:t>
            </a:r>
            <a:r>
              <a:rPr lang="en-US" i="1" smtClean="0"/>
              <a:t>motion field</a:t>
            </a:r>
            <a:r>
              <a:rPr lang="en-US" smtClean="0"/>
              <a:t> of the image</a:t>
            </a:r>
          </a:p>
        </p:txBody>
      </p:sp>
      <p:sp>
        <p:nvSpPr>
          <p:cNvPr id="1754121" name="Text Box 9"/>
          <p:cNvSpPr txBox="1">
            <a:spLocks noChangeArrowheads="1"/>
          </p:cNvSpPr>
          <p:nvPr/>
        </p:nvSpPr>
        <p:spPr bwMode="auto">
          <a:xfrm>
            <a:off x="6156325" y="4611688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  <a:r>
              <a:rPr lang="en-US" b="0"/>
              <a:t>(</a:t>
            </a:r>
            <a:r>
              <a:rPr lang="en-US" b="0" i="1"/>
              <a:t>t</a:t>
            </a:r>
            <a:r>
              <a:rPr lang="en-US" b="0"/>
              <a:t>)</a:t>
            </a:r>
          </a:p>
        </p:txBody>
      </p:sp>
      <p:sp>
        <p:nvSpPr>
          <p:cNvPr id="1754123" name="Line 11"/>
          <p:cNvSpPr>
            <a:spLocks noChangeShapeType="1"/>
          </p:cNvSpPr>
          <p:nvPr/>
        </p:nvSpPr>
        <p:spPr bwMode="auto">
          <a:xfrm flipH="1" flipV="1">
            <a:off x="5638800" y="1905000"/>
            <a:ext cx="1828800" cy="3962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4124" name="Line 12"/>
          <p:cNvSpPr>
            <a:spLocks noChangeShapeType="1"/>
          </p:cNvSpPr>
          <p:nvPr/>
        </p:nvSpPr>
        <p:spPr bwMode="auto">
          <a:xfrm flipV="1">
            <a:off x="7467600" y="1524000"/>
            <a:ext cx="152400" cy="4343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4125" name="AutoShape 13"/>
          <p:cNvSpPr>
            <a:spLocks noChangeArrowheads="1"/>
          </p:cNvSpPr>
          <p:nvPr/>
        </p:nvSpPr>
        <p:spPr bwMode="auto">
          <a:xfrm>
            <a:off x="5791200" y="4114800"/>
            <a:ext cx="3200400" cy="1143000"/>
          </a:xfrm>
          <a:prstGeom prst="parallelogram">
            <a:avLst>
              <a:gd name="adj" fmla="val 7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4126" name="Line 14"/>
          <p:cNvSpPr>
            <a:spLocks noChangeShapeType="1"/>
          </p:cNvSpPr>
          <p:nvPr/>
        </p:nvSpPr>
        <p:spPr bwMode="auto">
          <a:xfrm flipV="1">
            <a:off x="5638800" y="1524000"/>
            <a:ext cx="190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7" name="Oval 16"/>
          <p:cNvSpPr>
            <a:spLocks noChangeArrowheads="1"/>
          </p:cNvSpPr>
          <p:nvPr/>
        </p:nvSpPr>
        <p:spPr bwMode="auto">
          <a:xfrm>
            <a:off x="5562600" y="1828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Oval 17"/>
          <p:cNvSpPr>
            <a:spLocks noChangeArrowheads="1"/>
          </p:cNvSpPr>
          <p:nvPr/>
        </p:nvSpPr>
        <p:spPr bwMode="auto">
          <a:xfrm>
            <a:off x="7543800" y="1447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4131" name="Oval 19"/>
          <p:cNvSpPr>
            <a:spLocks noChangeArrowheads="1"/>
          </p:cNvSpPr>
          <p:nvPr/>
        </p:nvSpPr>
        <p:spPr bwMode="auto">
          <a:xfrm>
            <a:off x="7467600" y="4419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4127" name="Line 15"/>
          <p:cNvSpPr>
            <a:spLocks noChangeShapeType="1"/>
          </p:cNvSpPr>
          <p:nvPr/>
        </p:nvSpPr>
        <p:spPr bwMode="auto">
          <a:xfrm flipV="1">
            <a:off x="6858000" y="4495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54130" name="Oval 18"/>
          <p:cNvSpPr>
            <a:spLocks noChangeArrowheads="1"/>
          </p:cNvSpPr>
          <p:nvPr/>
        </p:nvSpPr>
        <p:spPr bwMode="auto">
          <a:xfrm>
            <a:off x="67818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4132" name="Text Box 20"/>
          <p:cNvSpPr txBox="1">
            <a:spLocks noChangeArrowheads="1"/>
          </p:cNvSpPr>
          <p:nvPr/>
        </p:nvSpPr>
        <p:spPr bwMode="auto">
          <a:xfrm>
            <a:off x="7648575" y="4114800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  <a:r>
              <a:rPr lang="en-US" b="0"/>
              <a:t>(</a:t>
            </a:r>
            <a:r>
              <a:rPr lang="en-US" b="0" i="1"/>
              <a:t>t+dt</a:t>
            </a:r>
            <a:r>
              <a:rPr lang="en-US" b="0"/>
              <a:t>)</a:t>
            </a:r>
          </a:p>
        </p:txBody>
      </p:sp>
      <p:sp>
        <p:nvSpPr>
          <p:cNvPr id="17423" name="Text Box 21"/>
          <p:cNvSpPr txBox="1">
            <a:spLocks noChangeArrowheads="1"/>
          </p:cNvSpPr>
          <p:nvPr/>
        </p:nvSpPr>
        <p:spPr bwMode="auto">
          <a:xfrm>
            <a:off x="5192713" y="1295400"/>
            <a:ext cx="679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  <a:r>
              <a:rPr lang="en-US" b="0"/>
              <a:t>(</a:t>
            </a:r>
            <a:r>
              <a:rPr lang="en-US" b="0" i="1"/>
              <a:t>t</a:t>
            </a:r>
            <a:r>
              <a:rPr lang="en-US" b="0"/>
              <a:t>)</a:t>
            </a:r>
          </a:p>
        </p:txBody>
      </p:sp>
      <p:sp>
        <p:nvSpPr>
          <p:cNvPr id="17424" name="Text Box 22"/>
          <p:cNvSpPr txBox="1">
            <a:spLocks noChangeArrowheads="1"/>
          </p:cNvSpPr>
          <p:nvPr/>
        </p:nvSpPr>
        <p:spPr bwMode="auto">
          <a:xfrm>
            <a:off x="7543800" y="990600"/>
            <a:ext cx="110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  <a:r>
              <a:rPr lang="en-US" b="0"/>
              <a:t>(</a:t>
            </a:r>
            <a:r>
              <a:rPr lang="en-US" b="0" i="1"/>
              <a:t>t+dt</a:t>
            </a:r>
            <a:r>
              <a:rPr lang="en-US" b="0"/>
              <a:t>)</a:t>
            </a:r>
          </a:p>
        </p:txBody>
      </p:sp>
      <p:sp>
        <p:nvSpPr>
          <p:cNvPr id="1754135" name="Text Box 23"/>
          <p:cNvSpPr txBox="1">
            <a:spLocks noChangeArrowheads="1"/>
          </p:cNvSpPr>
          <p:nvPr/>
        </p:nvSpPr>
        <p:spPr bwMode="auto">
          <a:xfrm>
            <a:off x="6400800" y="1219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</a:t>
            </a:r>
            <a:endParaRPr lang="en-US" b="0"/>
          </a:p>
        </p:txBody>
      </p:sp>
      <p:sp>
        <p:nvSpPr>
          <p:cNvPr id="1754136" name="Text Box 24"/>
          <p:cNvSpPr txBox="1">
            <a:spLocks noChangeArrowheads="1"/>
          </p:cNvSpPr>
          <p:nvPr/>
        </p:nvSpPr>
        <p:spPr bwMode="auto">
          <a:xfrm>
            <a:off x="6961188" y="4114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99369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4118" grpId="0" build="p"/>
      <p:bldP spid="1754121" grpId="0"/>
      <p:bldP spid="1754123" grpId="0" animBg="1"/>
      <p:bldP spid="1754124" grpId="0" animBg="1"/>
      <p:bldP spid="1754125" grpId="0" animBg="1"/>
      <p:bldP spid="1754126" grpId="0" animBg="1"/>
      <p:bldP spid="1754131" grpId="0" animBg="1"/>
      <p:bldP spid="1754127" grpId="0" animBg="1"/>
      <p:bldP spid="1754130" grpId="0" animBg="1"/>
      <p:bldP spid="1754132" grpId="0"/>
      <p:bldP spid="1754135" grpId="0"/>
      <p:bldP spid="175413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field and parallax</a:t>
            </a:r>
          </a:p>
        </p:txBody>
      </p:sp>
      <p:sp>
        <p:nvSpPr>
          <p:cNvPr id="1031" name="Text Box 4"/>
          <p:cNvSpPr txBox="1">
            <a:spLocks noChangeArrowheads="1"/>
          </p:cNvSpPr>
          <p:nvPr/>
        </p:nvSpPr>
        <p:spPr bwMode="auto">
          <a:xfrm>
            <a:off x="6156325" y="4611688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  <a:r>
              <a:rPr lang="en-US" b="0"/>
              <a:t>(</a:t>
            </a:r>
            <a:r>
              <a:rPr lang="en-US" b="0" i="1"/>
              <a:t>t</a:t>
            </a:r>
            <a:r>
              <a:rPr lang="en-US" b="0"/>
              <a:t>)</a:t>
            </a:r>
          </a:p>
        </p:txBody>
      </p:sp>
      <p:sp>
        <p:nvSpPr>
          <p:cNvPr id="1032" name="Line 5"/>
          <p:cNvSpPr>
            <a:spLocks noChangeShapeType="1"/>
          </p:cNvSpPr>
          <p:nvPr/>
        </p:nvSpPr>
        <p:spPr bwMode="auto">
          <a:xfrm flipH="1" flipV="1">
            <a:off x="5638800" y="1905000"/>
            <a:ext cx="1828800" cy="3962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3" name="Line 6"/>
          <p:cNvSpPr>
            <a:spLocks noChangeShapeType="1"/>
          </p:cNvSpPr>
          <p:nvPr/>
        </p:nvSpPr>
        <p:spPr bwMode="auto">
          <a:xfrm flipV="1">
            <a:off x="7467600" y="1524000"/>
            <a:ext cx="152400" cy="4343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" name="AutoShape 7"/>
          <p:cNvSpPr>
            <a:spLocks noChangeArrowheads="1"/>
          </p:cNvSpPr>
          <p:nvPr/>
        </p:nvSpPr>
        <p:spPr bwMode="auto">
          <a:xfrm>
            <a:off x="5791200" y="4114800"/>
            <a:ext cx="3200400" cy="1143000"/>
          </a:xfrm>
          <a:prstGeom prst="parallelogram">
            <a:avLst>
              <a:gd name="adj" fmla="val 7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 flipV="1">
            <a:off x="5638800" y="1524000"/>
            <a:ext cx="1905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6" name="Oval 9"/>
          <p:cNvSpPr>
            <a:spLocks noChangeArrowheads="1"/>
          </p:cNvSpPr>
          <p:nvPr/>
        </p:nvSpPr>
        <p:spPr bwMode="auto">
          <a:xfrm>
            <a:off x="5562600" y="1828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Oval 10"/>
          <p:cNvSpPr>
            <a:spLocks noChangeArrowheads="1"/>
          </p:cNvSpPr>
          <p:nvPr/>
        </p:nvSpPr>
        <p:spPr bwMode="auto">
          <a:xfrm>
            <a:off x="7543800" y="1447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8" name="Oval 11"/>
          <p:cNvSpPr>
            <a:spLocks noChangeArrowheads="1"/>
          </p:cNvSpPr>
          <p:nvPr/>
        </p:nvSpPr>
        <p:spPr bwMode="auto">
          <a:xfrm>
            <a:off x="7467600" y="4419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9" name="Line 12"/>
          <p:cNvSpPr>
            <a:spLocks noChangeShapeType="1"/>
          </p:cNvSpPr>
          <p:nvPr/>
        </p:nvSpPr>
        <p:spPr bwMode="auto">
          <a:xfrm flipV="1">
            <a:off x="6858000" y="4495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40" name="Oval 13"/>
          <p:cNvSpPr>
            <a:spLocks noChangeArrowheads="1"/>
          </p:cNvSpPr>
          <p:nvPr/>
        </p:nvSpPr>
        <p:spPr bwMode="auto">
          <a:xfrm>
            <a:off x="6781800" y="45720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1" name="Text Box 14"/>
          <p:cNvSpPr txBox="1">
            <a:spLocks noChangeArrowheads="1"/>
          </p:cNvSpPr>
          <p:nvPr/>
        </p:nvSpPr>
        <p:spPr bwMode="auto">
          <a:xfrm>
            <a:off x="7648575" y="4114800"/>
            <a:ext cx="108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  <a:r>
              <a:rPr lang="en-US" b="0"/>
              <a:t>(</a:t>
            </a:r>
            <a:r>
              <a:rPr lang="en-US" b="0" i="1"/>
              <a:t>t+dt</a:t>
            </a:r>
            <a:r>
              <a:rPr lang="en-US" b="0"/>
              <a:t>)</a:t>
            </a:r>
          </a:p>
        </p:txBody>
      </p:sp>
      <p:sp>
        <p:nvSpPr>
          <p:cNvPr id="1042" name="Text Box 15"/>
          <p:cNvSpPr txBox="1">
            <a:spLocks noChangeArrowheads="1"/>
          </p:cNvSpPr>
          <p:nvPr/>
        </p:nvSpPr>
        <p:spPr bwMode="auto">
          <a:xfrm>
            <a:off x="5192713" y="1295400"/>
            <a:ext cx="67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  <a:r>
              <a:rPr lang="en-US" b="0"/>
              <a:t>(</a:t>
            </a:r>
            <a:r>
              <a:rPr lang="en-US" b="0" i="1"/>
              <a:t>t</a:t>
            </a:r>
            <a:r>
              <a:rPr lang="en-US" b="0"/>
              <a:t>)</a:t>
            </a:r>
          </a:p>
        </p:txBody>
      </p:sp>
      <p:sp>
        <p:nvSpPr>
          <p:cNvPr id="1043" name="Text Box 16"/>
          <p:cNvSpPr txBox="1">
            <a:spLocks noChangeArrowheads="1"/>
          </p:cNvSpPr>
          <p:nvPr/>
        </p:nvSpPr>
        <p:spPr bwMode="auto">
          <a:xfrm>
            <a:off x="7543800" y="990600"/>
            <a:ext cx="110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</a:t>
            </a:r>
            <a:r>
              <a:rPr lang="en-US" b="0"/>
              <a:t>(</a:t>
            </a:r>
            <a:r>
              <a:rPr lang="en-US" b="0" i="1"/>
              <a:t>t+dt</a:t>
            </a:r>
            <a:r>
              <a:rPr lang="en-US" b="0"/>
              <a:t>)</a:t>
            </a:r>
          </a:p>
        </p:txBody>
      </p:sp>
      <p:sp>
        <p:nvSpPr>
          <p:cNvPr id="1044" name="Text Box 17"/>
          <p:cNvSpPr txBox="1">
            <a:spLocks noChangeArrowheads="1"/>
          </p:cNvSpPr>
          <p:nvPr/>
        </p:nvSpPr>
        <p:spPr bwMode="auto">
          <a:xfrm>
            <a:off x="6400800" y="1219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</a:t>
            </a:r>
            <a:endParaRPr lang="en-US" b="0"/>
          </a:p>
        </p:txBody>
      </p:sp>
      <p:sp>
        <p:nvSpPr>
          <p:cNvPr id="1045" name="Text Box 18"/>
          <p:cNvSpPr txBox="1">
            <a:spLocks noChangeArrowheads="1"/>
          </p:cNvSpPr>
          <p:nvPr/>
        </p:nvSpPr>
        <p:spPr bwMode="auto">
          <a:xfrm>
            <a:off x="6961188" y="4114800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</a:t>
            </a:r>
            <a:endParaRPr lang="en-US" b="0"/>
          </a:p>
        </p:txBody>
      </p:sp>
      <p:graphicFrame>
        <p:nvGraphicFramePr>
          <p:cNvPr id="1760280" name="Object 2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33400" y="2590800"/>
          <a:ext cx="13716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4" imgW="558720" imgH="393480" progId="Equation.3">
                  <p:embed/>
                </p:oleObj>
              </mc:Choice>
              <mc:Fallback>
                <p:oleObj name="Equation" r:id="rId4" imgW="558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590800"/>
                        <a:ext cx="1371600" cy="966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6" name="Text Box 26"/>
          <p:cNvSpPr txBox="1">
            <a:spLocks noChangeArrowheads="1"/>
          </p:cNvSpPr>
          <p:nvPr/>
        </p:nvSpPr>
        <p:spPr bwMode="auto">
          <a:xfrm>
            <a:off x="419100" y="1219200"/>
            <a:ext cx="46101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To find image velocity </a:t>
            </a:r>
            <a:r>
              <a:rPr lang="en-US"/>
              <a:t>v</a:t>
            </a:r>
            <a:r>
              <a:rPr lang="en-US" b="0"/>
              <a:t>, differentiate </a:t>
            </a:r>
            <a:r>
              <a:rPr lang="en-US"/>
              <a:t>x</a:t>
            </a:r>
            <a:r>
              <a:rPr lang="en-US" b="0"/>
              <a:t>=(</a:t>
            </a:r>
            <a:r>
              <a:rPr lang="en-US" b="0" i="1"/>
              <a:t>x</a:t>
            </a:r>
            <a:r>
              <a:rPr lang="en-US" b="0"/>
              <a:t>,</a:t>
            </a:r>
            <a:r>
              <a:rPr lang="en-US" b="0" i="1"/>
              <a:t>y</a:t>
            </a:r>
            <a:r>
              <a:rPr lang="en-US" b="0"/>
              <a:t>)  with respect to </a:t>
            </a:r>
            <a:r>
              <a:rPr lang="en-US" b="0" i="1"/>
              <a:t>t</a:t>
            </a:r>
            <a:r>
              <a:rPr lang="en-US" b="0"/>
              <a:t> (using quotient rule):</a:t>
            </a:r>
          </a:p>
        </p:txBody>
      </p:sp>
      <p:graphicFrame>
        <p:nvGraphicFramePr>
          <p:cNvPr id="1760288" name="Object 3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819400" y="2590800"/>
          <a:ext cx="264953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6" imgW="1130040" imgH="812520" progId="Equation.3">
                  <p:embed/>
                </p:oleObj>
              </mc:Choice>
              <mc:Fallback>
                <p:oleObj name="Equation" r:id="rId6" imgW="113004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590800"/>
                        <a:ext cx="2649538" cy="190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0293" name="Object 37"/>
          <p:cNvGraphicFramePr>
            <a:graphicFrameLocks noChangeAspect="1"/>
          </p:cNvGraphicFramePr>
          <p:nvPr/>
        </p:nvGraphicFramePr>
        <p:xfrm>
          <a:off x="2819400" y="4724400"/>
          <a:ext cx="225742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8" imgW="965160" imgH="419040" progId="Equation.3">
                  <p:embed/>
                </p:oleObj>
              </mc:Choice>
              <mc:Fallback>
                <p:oleObj name="Equation" r:id="rId8" imgW="965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724400"/>
                        <a:ext cx="2257425" cy="97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0294" name="Rectangle 38"/>
          <p:cNvSpPr>
            <a:spLocks noChangeArrowheads="1"/>
          </p:cNvSpPr>
          <p:nvPr/>
        </p:nvSpPr>
        <p:spPr bwMode="auto">
          <a:xfrm>
            <a:off x="439738" y="5883275"/>
            <a:ext cx="8334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Image motion is a function of both the 3D motion (</a:t>
            </a:r>
            <a:r>
              <a:rPr lang="en-US"/>
              <a:t>V</a:t>
            </a:r>
            <a:r>
              <a:rPr lang="en-US" b="0"/>
              <a:t>) and the</a:t>
            </a:r>
            <a:br>
              <a:rPr lang="en-US" b="0"/>
            </a:br>
            <a:r>
              <a:rPr lang="en-US" b="0"/>
              <a:t>depth of the 3D point (</a:t>
            </a:r>
            <a:r>
              <a:rPr lang="en-US" b="0" i="1"/>
              <a:t>Z</a:t>
            </a:r>
            <a:r>
              <a:rPr lang="en-US" b="0"/>
              <a:t>)</a:t>
            </a:r>
          </a:p>
        </p:txBody>
      </p:sp>
      <p:graphicFrame>
        <p:nvGraphicFramePr>
          <p:cNvPr id="1760296" name="Object 40"/>
          <p:cNvGraphicFramePr>
            <a:graphicFrameLocks noChangeAspect="1"/>
          </p:cNvGraphicFramePr>
          <p:nvPr/>
        </p:nvGraphicFramePr>
        <p:xfrm>
          <a:off x="533400" y="4724400"/>
          <a:ext cx="1341438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10" imgW="545760" imgH="393480" progId="Equation.3">
                  <p:embed/>
                </p:oleObj>
              </mc:Choice>
              <mc:Fallback>
                <p:oleObj name="Equation" r:id="rId10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724400"/>
                        <a:ext cx="1341438" cy="966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991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029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field and parallax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Pure translation: </a:t>
            </a:r>
            <a:r>
              <a:rPr lang="en-US" b="1" smtClean="0"/>
              <a:t>V</a:t>
            </a:r>
            <a:r>
              <a:rPr lang="en-US" smtClean="0"/>
              <a:t> is constant everywhere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i="1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93725" y="1514475"/>
          <a:ext cx="1997075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Equation" r:id="rId4" imgW="939600" imgH="393480" progId="Equation.3">
                  <p:embed/>
                </p:oleObj>
              </mc:Choice>
              <mc:Fallback>
                <p:oleObj name="Equation" r:id="rId4" imgW="939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1514475"/>
                        <a:ext cx="1997075" cy="836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22300" y="2362200"/>
          <a:ext cx="195262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Equation" r:id="rId6" imgW="965160" imgH="419040" progId="Equation.3">
                  <p:embed/>
                </p:oleObj>
              </mc:Choice>
              <mc:Fallback>
                <p:oleObj name="Equation" r:id="rId6" imgW="965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2362200"/>
                        <a:ext cx="1952625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2556" name="Object 12"/>
          <p:cNvGraphicFramePr>
            <a:graphicFrameLocks noChangeAspect="1"/>
          </p:cNvGraphicFramePr>
          <p:nvPr/>
        </p:nvGraphicFramePr>
        <p:xfrm>
          <a:off x="3362325" y="1903413"/>
          <a:ext cx="2276475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8" imgW="1066680" imgH="393480" progId="Equation.3">
                  <p:embed/>
                </p:oleObj>
              </mc:Choice>
              <mc:Fallback>
                <p:oleObj name="Equation" r:id="rId8" imgW="106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325" y="1903413"/>
                        <a:ext cx="2276475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72557" name="Object 13"/>
          <p:cNvGraphicFramePr>
            <a:graphicFrameLocks noChangeAspect="1"/>
          </p:cNvGraphicFramePr>
          <p:nvPr/>
        </p:nvGraphicFramePr>
        <p:xfrm>
          <a:off x="6019800" y="2055813"/>
          <a:ext cx="22860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10" imgW="990360" imgH="241200" progId="Equation.3">
                  <p:embed/>
                </p:oleObj>
              </mc:Choice>
              <mc:Fallback>
                <p:oleObj name="Equation" r:id="rId10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055813"/>
                        <a:ext cx="2286000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23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 smtClean="0"/>
              <a:t>Gestalt factors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" y="1385888"/>
            <a:ext cx="4668838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250" y="1309688"/>
            <a:ext cx="328295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field and parallax</a:t>
            </a:r>
          </a:p>
        </p:txBody>
      </p:sp>
      <p:sp>
        <p:nvSpPr>
          <p:cNvPr id="177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Pure translation: </a:t>
            </a:r>
            <a:r>
              <a:rPr lang="en-US" b="1" smtClean="0"/>
              <a:t>V</a:t>
            </a:r>
            <a:r>
              <a:rPr lang="en-US" smtClean="0"/>
              <a:t> is constant everywhere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z="900" smtClean="0"/>
          </a:p>
          <a:p>
            <a:pPr>
              <a:buFontTx/>
              <a:buChar char="•"/>
            </a:pPr>
            <a:r>
              <a:rPr lang="en-US" smtClean="0"/>
              <a:t>The length of the motion vectors is inversely proportional to the depth </a:t>
            </a:r>
            <a:r>
              <a:rPr lang="en-US" i="1" smtClean="0"/>
              <a:t>Z</a:t>
            </a:r>
          </a:p>
          <a:p>
            <a:pPr>
              <a:buFontTx/>
              <a:buChar char="•"/>
            </a:pPr>
            <a:r>
              <a:rPr lang="en-US" i="1" smtClean="0"/>
              <a:t>V</a:t>
            </a:r>
            <a:r>
              <a:rPr lang="en-US" i="1" baseline="-25000" smtClean="0"/>
              <a:t>z</a:t>
            </a:r>
            <a:r>
              <a:rPr lang="en-US" i="1" smtClean="0"/>
              <a:t> </a:t>
            </a:r>
            <a:r>
              <a:rPr lang="en-US" smtClean="0"/>
              <a:t>is nonzero: </a:t>
            </a:r>
          </a:p>
          <a:p>
            <a:pPr lvl="1"/>
            <a:r>
              <a:rPr lang="en-US" smtClean="0"/>
              <a:t>Every motion vector points toward (or away from) the vanishing point of the translation direction</a:t>
            </a:r>
          </a:p>
        </p:txBody>
      </p:sp>
      <p:pic>
        <p:nvPicPr>
          <p:cNvPr id="17776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572000"/>
            <a:ext cx="33528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10"/>
          <p:cNvGraphicFramePr>
            <a:graphicFrameLocks noChangeAspect="1"/>
          </p:cNvGraphicFramePr>
          <p:nvPr/>
        </p:nvGraphicFramePr>
        <p:xfrm>
          <a:off x="1905000" y="1522413"/>
          <a:ext cx="2276475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5" imgW="1066680" imgH="393480" progId="Equation.3">
                  <p:embed/>
                </p:oleObj>
              </mc:Choice>
              <mc:Fallback>
                <p:oleObj name="Equation" r:id="rId5" imgW="106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2413"/>
                        <a:ext cx="2276475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1"/>
          <p:cNvGraphicFramePr>
            <a:graphicFrameLocks noChangeAspect="1"/>
          </p:cNvGraphicFramePr>
          <p:nvPr/>
        </p:nvGraphicFramePr>
        <p:xfrm>
          <a:off x="4495800" y="1617663"/>
          <a:ext cx="243840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7" imgW="990360" imgH="241200" progId="Equation.3">
                  <p:embed/>
                </p:oleObj>
              </mc:Choice>
              <mc:Fallback>
                <p:oleObj name="Equation" r:id="rId7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617663"/>
                        <a:ext cx="2438400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754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7667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Motion field and parallax</a:t>
            </a:r>
          </a:p>
        </p:txBody>
      </p:sp>
      <p:sp>
        <p:nvSpPr>
          <p:cNvPr id="177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Pure translation: </a:t>
            </a:r>
            <a:r>
              <a:rPr lang="en-US" b="1" smtClean="0"/>
              <a:t>V</a:t>
            </a:r>
            <a:r>
              <a:rPr lang="en-US" smtClean="0"/>
              <a:t> is constant everywhere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z="900" smtClean="0"/>
          </a:p>
          <a:p>
            <a:pPr>
              <a:buFontTx/>
              <a:buChar char="•"/>
            </a:pPr>
            <a:r>
              <a:rPr lang="en-US" smtClean="0"/>
              <a:t>The length of the motion vectors is inversely proportional to the depth </a:t>
            </a:r>
            <a:r>
              <a:rPr lang="en-US" i="1" smtClean="0"/>
              <a:t>Z</a:t>
            </a:r>
          </a:p>
          <a:p>
            <a:pPr>
              <a:buFontTx/>
              <a:buChar char="•"/>
            </a:pPr>
            <a:r>
              <a:rPr lang="en-US" i="1" smtClean="0"/>
              <a:t>V</a:t>
            </a:r>
            <a:r>
              <a:rPr lang="en-US" i="1" baseline="-25000" smtClean="0"/>
              <a:t>z</a:t>
            </a:r>
            <a:r>
              <a:rPr lang="en-US" i="1" smtClean="0"/>
              <a:t> </a:t>
            </a:r>
            <a:r>
              <a:rPr lang="en-US" smtClean="0"/>
              <a:t>is nonzero: </a:t>
            </a:r>
          </a:p>
          <a:p>
            <a:pPr lvl="1"/>
            <a:r>
              <a:rPr lang="en-US" smtClean="0"/>
              <a:t>Every motion vector points toward (or away from) the vanishing point of the translation direction</a:t>
            </a:r>
          </a:p>
          <a:p>
            <a:pPr>
              <a:buFontTx/>
              <a:buChar char="•"/>
            </a:pPr>
            <a:r>
              <a:rPr lang="en-US" i="1" smtClean="0"/>
              <a:t>V</a:t>
            </a:r>
            <a:r>
              <a:rPr lang="en-US" i="1" baseline="-25000" smtClean="0"/>
              <a:t>z</a:t>
            </a:r>
            <a:r>
              <a:rPr lang="en-US" smtClean="0"/>
              <a:t> is zero: </a:t>
            </a:r>
          </a:p>
          <a:p>
            <a:pPr lvl="1"/>
            <a:r>
              <a:rPr lang="en-US" smtClean="0"/>
              <a:t>Motion is parallel to the image plane, all the motion vectors are parallel</a:t>
            </a:r>
          </a:p>
        </p:txBody>
      </p:sp>
      <p:graphicFrame>
        <p:nvGraphicFramePr>
          <p:cNvPr id="4098" name="Object 8"/>
          <p:cNvGraphicFramePr>
            <a:graphicFrameLocks noChangeAspect="1"/>
          </p:cNvGraphicFramePr>
          <p:nvPr/>
        </p:nvGraphicFramePr>
        <p:xfrm>
          <a:off x="1905000" y="1522413"/>
          <a:ext cx="2276475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4" imgW="1066680" imgH="393480" progId="Equation.3">
                  <p:embed/>
                </p:oleObj>
              </mc:Choice>
              <mc:Fallback>
                <p:oleObj name="Equation" r:id="rId4" imgW="106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2413"/>
                        <a:ext cx="2276475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9"/>
          <p:cNvGraphicFramePr>
            <a:graphicFrameLocks noChangeAspect="1"/>
          </p:cNvGraphicFramePr>
          <p:nvPr/>
        </p:nvGraphicFramePr>
        <p:xfrm>
          <a:off x="4495800" y="1617663"/>
          <a:ext cx="243840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6" imgW="990360" imgH="241200" progId="Equation.3">
                  <p:embed/>
                </p:oleObj>
              </mc:Choice>
              <mc:Fallback>
                <p:oleObj name="Equation" r:id="rId6" imgW="990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617663"/>
                        <a:ext cx="2438400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367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9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9715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 based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segmentation of flow vectors using the above techniques: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mean shift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normalized cuts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 smtClean="0"/>
              <a:t>top down approaches</a:t>
            </a:r>
            <a:endParaRPr lang="en-US" sz="2400" dirty="0"/>
          </a:p>
        </p:txBody>
      </p:sp>
      <p:pic>
        <p:nvPicPr>
          <p:cNvPr id="4" name="Picture 3" descr="frame000051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038600"/>
            <a:ext cx="3505200" cy="2628900"/>
          </a:xfrm>
          <a:prstGeom prst="rect">
            <a:avLst/>
          </a:prstGeom>
        </p:spPr>
      </p:pic>
      <p:pic>
        <p:nvPicPr>
          <p:cNvPr id="5" name="Picture 4" descr="frame000051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962400"/>
            <a:ext cx="3581400" cy="2686050"/>
          </a:xfrm>
          <a:prstGeom prst="rect">
            <a:avLst/>
          </a:prstGeom>
        </p:spPr>
      </p:pic>
      <p:pic>
        <p:nvPicPr>
          <p:cNvPr id="6" name="Picture 5" descr="opticalflow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2" t="9167" r="18888" b="11818"/>
          <a:stretch/>
        </p:blipFill>
        <p:spPr>
          <a:xfrm>
            <a:off x="5334000" y="1447800"/>
            <a:ext cx="3505200" cy="241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2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49540</TotalTime>
  <Words>2615</Words>
  <Application>Microsoft Macintosh PowerPoint</Application>
  <PresentationFormat>On-screen Show (4:3)</PresentationFormat>
  <Paragraphs>475</Paragraphs>
  <Slides>92</Slides>
  <Notes>87</Notes>
  <HiddenSlides>2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92</vt:i4>
      </vt:variant>
    </vt:vector>
  </HeadingPairs>
  <TitlesOfParts>
    <vt:vector size="97" baseType="lpstr">
      <vt:lpstr>Blank Presentation</vt:lpstr>
      <vt:lpstr>Image</vt:lpstr>
      <vt:lpstr>Equation</vt:lpstr>
      <vt:lpstr>Microsoft Equation</vt:lpstr>
      <vt:lpstr>Microsoft Equation 3.0</vt:lpstr>
      <vt:lpstr>Segmentation</vt:lpstr>
      <vt:lpstr>Image  segmentation</vt:lpstr>
      <vt:lpstr>The goals of segmentation</vt:lpstr>
      <vt:lpstr>The goals of segmentation</vt:lpstr>
      <vt:lpstr>Inspiration  from  psychology</vt:lpstr>
      <vt:lpstr>The Gestalt school</vt:lpstr>
      <vt:lpstr>Emergence</vt:lpstr>
      <vt:lpstr>Multistability</vt:lpstr>
      <vt:lpstr>Gestalt factors</vt:lpstr>
      <vt:lpstr>Grouping phenomena in real life</vt:lpstr>
      <vt:lpstr>Grouping phenomena in real life</vt:lpstr>
      <vt:lpstr>Invariance</vt:lpstr>
      <vt:lpstr>Gestalt factors</vt:lpstr>
      <vt:lpstr>Segmentation as clustering</vt:lpstr>
      <vt:lpstr>Segmentation as clustering</vt:lpstr>
      <vt:lpstr>Segmentation as clustering</vt:lpstr>
      <vt:lpstr>Segmentation as clustering</vt:lpstr>
      <vt:lpstr>K-Means for segmentation</vt:lpstr>
      <vt:lpstr>Mean shift clustering and segmentation</vt:lpstr>
      <vt:lpstr>Mean shift algorithm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Mean shift clustering</vt:lpstr>
      <vt:lpstr>Mean shift clustering/segmentation</vt:lpstr>
      <vt:lpstr>Mean shift segmentation results</vt:lpstr>
      <vt:lpstr>More results</vt:lpstr>
      <vt:lpstr>More results</vt:lpstr>
      <vt:lpstr>Mean shift pros and cons</vt:lpstr>
      <vt:lpstr>Images as graphs</vt:lpstr>
      <vt:lpstr>Segmentation by graph partitioning</vt:lpstr>
      <vt:lpstr>Measuring affinity</vt:lpstr>
      <vt:lpstr>Scale affects affinity</vt:lpstr>
      <vt:lpstr>Graph cut</vt:lpstr>
      <vt:lpstr>Minimum cut</vt:lpstr>
      <vt:lpstr>Minimum cut</vt:lpstr>
      <vt:lpstr>Normalized cut</vt:lpstr>
      <vt:lpstr>Normalized cut</vt:lpstr>
      <vt:lpstr>Normalized cut</vt:lpstr>
      <vt:lpstr>Normalized cut</vt:lpstr>
      <vt:lpstr>Normalized cut algorithm</vt:lpstr>
      <vt:lpstr>Example result</vt:lpstr>
      <vt:lpstr>Segmentation</vt:lpstr>
      <vt:lpstr>Challenge</vt:lpstr>
      <vt:lpstr>Using texture features for segmentation</vt:lpstr>
      <vt:lpstr>Using texture features for segmentation</vt:lpstr>
      <vt:lpstr>Using texture features for segmentation</vt:lpstr>
      <vt:lpstr>Pitfall of texture features</vt:lpstr>
      <vt:lpstr>Example results</vt:lpstr>
      <vt:lpstr>Results: Berkeley Segmentation Engine</vt:lpstr>
      <vt:lpstr>Normalized cuts: Pro and con</vt:lpstr>
      <vt:lpstr>Segments as primitives for recognition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Top-down segmentation</vt:lpstr>
      <vt:lpstr>Visual motion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Motion and perceptual organization</vt:lpstr>
      <vt:lpstr>Uses of motion</vt:lpstr>
      <vt:lpstr>Motion field</vt:lpstr>
      <vt:lpstr>Motion field and parallax</vt:lpstr>
      <vt:lpstr>Motion field and parallax</vt:lpstr>
      <vt:lpstr>Motion field and parallax</vt:lpstr>
      <vt:lpstr>Motion field and parallax</vt:lpstr>
      <vt:lpstr>Motion field and parallax</vt:lpstr>
      <vt:lpstr>Optical Flow based segmentation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Jan-Michael  Frahm</cp:lastModifiedBy>
  <cp:revision>1292</cp:revision>
  <dcterms:created xsi:type="dcterms:W3CDTF">2004-08-29T23:15:23Z</dcterms:created>
  <dcterms:modified xsi:type="dcterms:W3CDTF">2012-04-17T20:08:08Z</dcterms:modified>
</cp:coreProperties>
</file>