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Microsoft_Equation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93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59" r:id="rId4"/>
    <p:sldId id="269" r:id="rId5"/>
    <p:sldId id="260" r:id="rId6"/>
    <p:sldId id="257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261"/>
    <a:srgbClr val="3AFF2A"/>
    <a:srgbClr val="98E900"/>
    <a:srgbClr val="7F7F7F"/>
    <a:srgbClr val="10254C"/>
    <a:srgbClr val="E4E2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40" autoAdjust="0"/>
  </p:normalViewPr>
  <p:slideViewPr>
    <p:cSldViewPr snapToGrid="0" showGuides="1">
      <p:cViewPr varScale="1">
        <p:scale>
          <a:sx n="62" d="100"/>
          <a:sy n="62" d="100"/>
        </p:scale>
        <p:origin x="-1320" y="-112"/>
      </p:cViewPr>
      <p:guideLst>
        <p:guide orient="horz" pos="840"/>
        <p:guide pos="28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C3A9EA-FD36-D840-B492-8CB2CB0C3F27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C9C46-ADF9-0448-87CF-2351E0C01F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284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435AA-7A06-F44F-B454-84D6F90C7958}" type="datetimeFigureOut">
              <a:rPr lang="en-US" smtClean="0"/>
              <a:pPr/>
              <a:t>10/29/12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D08B9-EED7-584F-B7C6-EBCE707CF3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021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(Dense models starting from 3 million images on a single PC in a day)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D08B9-EED7-584F-B7C6-EBCE707CF32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6113" y="1447800"/>
            <a:ext cx="7851775" cy="32004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13" y="1537447"/>
            <a:ext cx="7826281" cy="1627093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u="none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813" y="3218329"/>
            <a:ext cx="7826281" cy="86061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300"/>
              </a:spcBef>
              <a:buFont typeface="Wingdings 2" pitchFamily="18" charset="2"/>
              <a:buNone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8577263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D61-EFC3-6241-A742-AE6C01951E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4745038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2575" y="458788"/>
            <a:ext cx="4114800" cy="388461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1353312"/>
          </a:xfrm>
        </p:spPr>
        <p:txBody>
          <a:bodyPr anchor="t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D61-EFC3-6241-A742-AE6C01951E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575" y="4920520"/>
            <a:ext cx="393192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2575" y="5563458"/>
            <a:ext cx="3931920" cy="652462"/>
          </a:xfrm>
        </p:spPr>
        <p:txBody>
          <a:bodyPr/>
          <a:lstStyle>
            <a:lvl1pPr marL="0" indent="0" algn="l">
              <a:spcBef>
                <a:spcPts val="300"/>
              </a:spcBef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D61-EFC3-6241-A742-AE6C01951E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/>
          </p:nvPr>
        </p:nvSpPr>
        <p:spPr>
          <a:xfrm>
            <a:off x="4927918" y="4899025"/>
            <a:ext cx="3931920" cy="1352458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2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reeform 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Media Placeholder 11"/>
          <p:cNvSpPr>
            <a:spLocks noGrp="1"/>
          </p:cNvSpPr>
          <p:nvPr>
            <p:ph type="media" sz="quarter" idx="14"/>
          </p:nvPr>
        </p:nvSpPr>
        <p:spPr>
          <a:xfrm>
            <a:off x="282575" y="458788"/>
            <a:ext cx="8577263" cy="3849624"/>
          </a:xfrm>
          <a:noFill/>
          <a:ln w="44450">
            <a:solidFill>
              <a:schemeClr val="bg1"/>
            </a:solidFill>
            <a:miter lim="800000"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media</a:t>
            </a: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D61-EFC3-6241-A742-AE6C01951E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 userDrawn="1"/>
        </p:nvSpPr>
        <p:spPr>
          <a:xfrm>
            <a:off x="280416" y="106680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458788"/>
            <a:ext cx="1447800" cy="57927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1350" y="458788"/>
            <a:ext cx="6521450" cy="57927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D61-EFC3-6241-A742-AE6C01951E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Freeform 7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D61-EFC3-6241-A742-AE6C01951E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reeform 18"/>
          <p:cNvSpPr/>
          <p:nvPr userDrawn="1"/>
        </p:nvSpPr>
        <p:spPr>
          <a:xfrm>
            <a:off x="280416" y="94469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Freeform 19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371725" y="381000"/>
            <a:ext cx="4400550" cy="3048000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350" y="4146363"/>
            <a:ext cx="7856538" cy="1470025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350" y="5620871"/>
            <a:ext cx="7856538" cy="614081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D61-EFC3-6241-A742-AE6C01951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350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501" y="1600200"/>
            <a:ext cx="3749040" cy="4651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D61-EFC3-6241-A742-AE6C01951E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Freeform 9"/>
          <p:cNvSpPr/>
          <p:nvPr userDrawn="1"/>
        </p:nvSpPr>
        <p:spPr>
          <a:xfrm>
            <a:off x="280416" y="94469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350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50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2601" y="1532964"/>
            <a:ext cx="3749040" cy="83371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2601" y="2362200"/>
            <a:ext cx="3749040" cy="38893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D61-EFC3-6241-A742-AE6C01951E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Freeform 11"/>
          <p:cNvSpPr/>
          <p:nvPr userDrawn="1"/>
        </p:nvSpPr>
        <p:spPr>
          <a:xfrm>
            <a:off x="280416" y="106680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D61-EFC3-6241-A742-AE6C01951E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Freeform 10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Freeform 12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Freeform 13"/>
          <p:cNvSpPr/>
          <p:nvPr userDrawn="1"/>
        </p:nvSpPr>
        <p:spPr>
          <a:xfrm>
            <a:off x="280416" y="106680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D61-EFC3-6241-A742-AE6C01951E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reeform 4"/>
          <p:cNvSpPr/>
          <p:nvPr userDrawn="1"/>
        </p:nvSpPr>
        <p:spPr>
          <a:xfrm>
            <a:off x="280416" y="6413812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340" y="802910"/>
            <a:ext cx="3474720" cy="116205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2010" y="449705"/>
            <a:ext cx="3931920" cy="57813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340" y="2057399"/>
            <a:ext cx="3474720" cy="37338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F1679-83E0-4571-98D7-4BB535B5F5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2856" y="1600200"/>
            <a:ext cx="3931920" cy="56673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1792" y="457200"/>
            <a:ext cx="3474720" cy="5102352"/>
          </a:xfrm>
          <a:noFill/>
          <a:ln w="44450">
            <a:solidFill>
              <a:schemeClr val="bg1"/>
            </a:solidFill>
            <a:miter lim="800000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349250" indent="-34925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2856" y="2240280"/>
            <a:ext cx="3931920" cy="210312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D61-EFC3-6241-A742-AE6C01951E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0416" y="258580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Freeform 8"/>
          <p:cNvSpPr/>
          <p:nvPr/>
        </p:nvSpPr>
        <p:spPr>
          <a:xfrm>
            <a:off x="280416" y="6399213"/>
            <a:ext cx="8558784" cy="0"/>
          </a:xfrm>
          <a:custGeom>
            <a:avLst/>
            <a:gdLst>
              <a:gd name="connsiteX0" fmla="*/ 0 w 8592671"/>
              <a:gd name="connsiteY0" fmla="*/ 0 h 0"/>
              <a:gd name="connsiteX1" fmla="*/ 8592671 w 8592671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592671">
                <a:moveTo>
                  <a:pt x="0" y="0"/>
                </a:moveTo>
                <a:lnTo>
                  <a:pt x="8592671" y="0"/>
                </a:lnTo>
              </a:path>
            </a:pathLst>
          </a:custGeom>
          <a:ln w="3175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75000"/>
              </a:schemeClr>
            </a:gs>
            <a:gs pos="100000">
              <a:srgbClr val="FFFF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1350" y="-381000"/>
            <a:ext cx="7856538" cy="13100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565" y="1600200"/>
            <a:ext cx="7878788" cy="4639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100"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416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7620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rgbClr val="000000"/>
                </a:solidFill>
              </a:defRPr>
            </a:lvl1pPr>
          </a:lstStyle>
          <a:p>
            <a:fld id="{F20A6D61-EFC3-6241-A742-AE6C01951E3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17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0280" y="6404216"/>
            <a:ext cx="1631950" cy="450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4294" r:id="rId1"/>
    <p:sldLayoutId id="2147484295" r:id="rId2"/>
    <p:sldLayoutId id="2147484296" r:id="rId3"/>
    <p:sldLayoutId id="2147484298" r:id="rId4"/>
    <p:sldLayoutId id="2147484299" r:id="rId5"/>
    <p:sldLayoutId id="2147484300" r:id="rId6"/>
    <p:sldLayoutId id="2147484301" r:id="rId7"/>
    <p:sldLayoutId id="2147484302" r:id="rId8"/>
    <p:sldLayoutId id="2147484303" r:id="rId9"/>
    <p:sldLayoutId id="2147484304" r:id="rId10"/>
    <p:sldLayoutId id="2147484305" r:id="rId11"/>
    <p:sldLayoutId id="2147484306" r:id="rId12"/>
    <p:sldLayoutId id="2147484307" r:id="rId13"/>
    <p:sldLayoutId id="2147484308" r:id="rId14"/>
    <p:sldLayoutId id="2147484309" r:id="rId15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Tx/>
        <a:buFont typeface="Wingdings" charset="2"/>
        <a:buChar char="§"/>
        <a:defRPr sz="2200" kern="1200">
          <a:solidFill>
            <a:schemeClr val="bg1"/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Tx/>
        <a:buFont typeface="Wingdings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Tx/>
        <a:buFont typeface="Wingdings" charset="2"/>
        <a:buChar char="§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Tx/>
        <a:buFont typeface="Wingdings" charset="2"/>
        <a:buChar char="§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81494"/>
            <a:ext cx="9144000" cy="1627093"/>
          </a:xfrm>
        </p:spPr>
        <p:txBody>
          <a:bodyPr/>
          <a:lstStyle/>
          <a:p>
            <a:r>
              <a:rPr lang="en-US" sz="3200" dirty="0" smtClean="0"/>
              <a:t>Random Thoughts 2012</a:t>
            </a:r>
            <a:br>
              <a:rPr lang="en-US" sz="3200" dirty="0" smtClean="0"/>
            </a:br>
            <a:r>
              <a:rPr lang="en-US" sz="3200" dirty="0" smtClean="0"/>
              <a:t>(COMP 066)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859" y="4027394"/>
            <a:ext cx="7826281" cy="860611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Jan-Michael Frahm</a:t>
            </a:r>
          </a:p>
          <a:p>
            <a:r>
              <a:rPr lang="en-US" dirty="0" smtClean="0"/>
              <a:t>Jared </a:t>
            </a:r>
            <a:r>
              <a:rPr lang="en-US" dirty="0" err="1" smtClean="0"/>
              <a:t>Heinly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 advTm="31791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Birth Weight Paradox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Babies are labeled as having low birth weight if below a certain (country dependent) weight</a:t>
            </a:r>
          </a:p>
          <a:p>
            <a:pPr lvl="1"/>
            <a:r>
              <a:rPr lang="en-US" dirty="0" smtClean="0"/>
              <a:t>higher mortality for low birth weight babies</a:t>
            </a:r>
          </a:p>
          <a:p>
            <a:r>
              <a:rPr lang="en-US" dirty="0" smtClean="0"/>
              <a:t>Low birth weight babies of smoking mothers have lower mortality.</a:t>
            </a:r>
          </a:p>
          <a:p>
            <a:r>
              <a:rPr lang="en-US" dirty="0" smtClean="0"/>
              <a:t>Is smoking healthier for the babies?</a:t>
            </a:r>
          </a:p>
          <a:p>
            <a:r>
              <a:rPr lang="en-US" sz="3600" b="1" dirty="0" smtClean="0"/>
              <a:t>NO!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D61-EFC3-6241-A742-AE6C01951E3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30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Birth Weight Paradox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Smoking lowers birth weight of babies</a:t>
            </a:r>
          </a:p>
          <a:p>
            <a:r>
              <a:rPr lang="en-US" dirty="0" smtClean="0"/>
              <a:t>Hence there are more otherwise healthy babies that would have not been labeled low weight except for the smoking mother.</a:t>
            </a:r>
          </a:p>
          <a:p>
            <a:r>
              <a:rPr lang="en-US" dirty="0" smtClean="0"/>
              <a:t>These increase the low weight population and hence lower the mortality</a:t>
            </a:r>
          </a:p>
          <a:p>
            <a:endParaRPr lang="en-US" dirty="0"/>
          </a:p>
          <a:p>
            <a:r>
              <a:rPr lang="en-US" dirty="0" smtClean="0"/>
              <a:t>Same is true for high altitude babies!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D61-EFC3-6241-A742-AE6C01951E3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26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of Averages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685" y="1292896"/>
            <a:ext cx="7878788" cy="463923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Never take the average of averages as it generally is not the same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28</a:t>
            </a:r>
          </a:p>
          <a:p>
            <a:pPr lvl="1"/>
            <a:r>
              <a:rPr lang="en-US" dirty="0" smtClean="0"/>
              <a:t>29</a:t>
            </a:r>
          </a:p>
          <a:p>
            <a:pPr lvl="1"/>
            <a:r>
              <a:rPr lang="en-US" dirty="0" smtClean="0"/>
              <a:t>15</a:t>
            </a:r>
          </a:p>
          <a:p>
            <a:pPr lvl="1"/>
            <a:r>
              <a:rPr lang="en-US" dirty="0" smtClean="0"/>
              <a:t>18</a:t>
            </a:r>
          </a:p>
          <a:p>
            <a:pPr lvl="1"/>
            <a:r>
              <a:rPr lang="en-US" dirty="0" smtClean="0"/>
              <a:t>19</a:t>
            </a:r>
          </a:p>
          <a:p>
            <a:pPr lvl="1"/>
            <a:r>
              <a:rPr lang="en-US" dirty="0" smtClean="0"/>
              <a:t>12</a:t>
            </a:r>
          </a:p>
          <a:p>
            <a:pPr lvl="1"/>
            <a:r>
              <a:rPr lang="en-US" dirty="0" smtClean="0"/>
              <a:t>20</a:t>
            </a:r>
          </a:p>
          <a:p>
            <a:r>
              <a:rPr lang="en-US" dirty="0" smtClean="0"/>
              <a:t>average is </a:t>
            </a:r>
            <a:r>
              <a:rPr lang="en-US" dirty="0">
                <a:solidFill>
                  <a:srgbClr val="000000"/>
                </a:solidFill>
              </a:rPr>
              <a:t>20.14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D61-EFC3-6241-A742-AE6C01951E3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81112" y="2970446"/>
            <a:ext cx="1594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average is 28.5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2082" y="3503266"/>
            <a:ext cx="1590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average is 16.8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52524" y="3195961"/>
            <a:ext cx="2845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average of averages is 22.65</a:t>
            </a:r>
            <a:endParaRPr lang="en-US" dirty="0" smtClean="0">
              <a:solidFill>
                <a:srgbClr val="000000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80856" y="3359857"/>
            <a:ext cx="37038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7743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of Averages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 way of averaging is the weighted average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correctly accounts for different fractions of the samples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D61-EFC3-6241-A742-AE6C01951E36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366677"/>
              </p:ext>
            </p:extLst>
          </p:nvPr>
        </p:nvGraphicFramePr>
        <p:xfrm>
          <a:off x="210464" y="2560185"/>
          <a:ext cx="8863531" cy="717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5334000" imgH="431800" progId="Equation.3">
                  <p:embed/>
                </p:oleObj>
              </mc:Choice>
              <mc:Fallback>
                <p:oleObj name="Equation" r:id="rId3" imgW="53340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0464" y="2560185"/>
                        <a:ext cx="8863531" cy="7177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3748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election of the president there is the case where the president does not win the public vote</a:t>
            </a:r>
          </a:p>
          <a:p>
            <a:pPr lvl="1"/>
            <a:r>
              <a:rPr lang="en-US" dirty="0" smtClean="0"/>
              <a:t>similar to the Simpsons Paradox but not the same</a:t>
            </a:r>
          </a:p>
          <a:p>
            <a:pPr lvl="1"/>
            <a:endParaRPr lang="en-US" dirty="0"/>
          </a:p>
          <a:p>
            <a:r>
              <a:rPr lang="en-US" dirty="0" smtClean="0"/>
              <a:t>How can you win the election without winning the most votes?</a:t>
            </a:r>
          </a:p>
          <a:p>
            <a:pPr marL="349250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D61-EFC3-6241-A742-AE6C01951E3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65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81000"/>
            <a:ext cx="9144000" cy="13100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win without the most votes?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all states are equal (not true in practice but similar)</a:t>
            </a:r>
          </a:p>
          <a:p>
            <a:r>
              <a:rPr lang="en-US" dirty="0" smtClean="0"/>
              <a:t>26 States win’s are sufficient to win</a:t>
            </a:r>
          </a:p>
          <a:p>
            <a:r>
              <a:rPr lang="en-US" dirty="0" smtClean="0"/>
              <a:t>these win’s can be tight e.g. 50.1 % to 49.9 %</a:t>
            </a:r>
          </a:p>
          <a:p>
            <a:pPr lvl="1"/>
            <a:r>
              <a:rPr lang="en-US" dirty="0" smtClean="0"/>
              <a:t>hence for these you have 50.1% of the popular vote</a:t>
            </a:r>
          </a:p>
          <a:p>
            <a:r>
              <a:rPr lang="en-US" dirty="0" smtClean="0"/>
              <a:t>Loose big in the remaining 24 states and DC</a:t>
            </a:r>
          </a:p>
          <a:p>
            <a:pPr lvl="1"/>
            <a:r>
              <a:rPr lang="en-US" dirty="0" smtClean="0"/>
              <a:t>so you get significantly less than 50% for 25 other.</a:t>
            </a:r>
          </a:p>
          <a:p>
            <a:r>
              <a:rPr lang="en-US" dirty="0" smtClean="0"/>
              <a:t>In summary you lost the popular vote a lot but still won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D61-EFC3-6241-A742-AE6C01951E3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52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81000"/>
            <a:ext cx="9144000" cy="13100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Impact of Hurricane Sandy to Election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real statistics out there for the influence of a hurricane so shortly before the election</a:t>
            </a:r>
          </a:p>
          <a:p>
            <a:r>
              <a:rPr lang="en-US" dirty="0" smtClean="0"/>
              <a:t>Immediate impacts:</a:t>
            </a:r>
          </a:p>
          <a:p>
            <a:pPr lvl="1"/>
            <a:r>
              <a:rPr lang="en-US" dirty="0" smtClean="0"/>
              <a:t>less polls</a:t>
            </a:r>
          </a:p>
          <a:p>
            <a:pPr lvl="1"/>
            <a:r>
              <a:rPr lang="en-US" dirty="0" smtClean="0"/>
              <a:t>15 million people (5% of the voters)  are not reachable for pollsters</a:t>
            </a:r>
          </a:p>
          <a:p>
            <a:pPr lvl="2"/>
            <a:r>
              <a:rPr lang="en-US" dirty="0" smtClean="0"/>
              <a:t>with north-east 20% democrat leaning </a:t>
            </a:r>
          </a:p>
          <a:p>
            <a:pPr lvl="2"/>
            <a:r>
              <a:rPr lang="en-US" dirty="0" smtClean="0"/>
              <a:t>possibly 1% negative influence in polls (although they are weighted for geographic impact)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D61-EFC3-6241-A742-AE6C01951E3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90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81000"/>
            <a:ext cx="9144000" cy="1310062"/>
          </a:xfrm>
        </p:spPr>
        <p:txBody>
          <a:bodyPr>
            <a:normAutofit fontScale="90000"/>
          </a:bodyPr>
          <a:lstStyle/>
          <a:p>
            <a:r>
              <a:rPr lang="en-US" dirty="0"/>
              <a:t>Impact of Hurricane Sandy to Election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reduction of election day turn-out rates</a:t>
            </a:r>
          </a:p>
          <a:p>
            <a:pPr lvl="1"/>
            <a:r>
              <a:rPr lang="en-US" dirty="0" smtClean="0"/>
              <a:t>probably wouldn’t change rate in north-east states</a:t>
            </a:r>
          </a:p>
          <a:p>
            <a:pPr lvl="1"/>
            <a:r>
              <a:rPr lang="en-US" dirty="0" smtClean="0"/>
              <a:t>could impact rural (more likely republican areas) more and swing some states like Pennsylvania </a:t>
            </a:r>
          </a:p>
          <a:p>
            <a:pPr lvl="1"/>
            <a:endParaRPr lang="en-US" dirty="0"/>
          </a:p>
          <a:p>
            <a:r>
              <a:rPr lang="en-US" dirty="0" smtClean="0"/>
              <a:t>Federal response outcome could change the election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D61-EFC3-6241-A742-AE6C01951E3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12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Voting Paradox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655" y="1108513"/>
            <a:ext cx="8251448" cy="463923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Three candidates  A, B, C</a:t>
            </a:r>
          </a:p>
          <a:p>
            <a:r>
              <a:rPr lang="en-US" dirty="0" smtClean="0"/>
              <a:t>Three voter groups with the following preference in order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C is chosen the winner than it could be argued that B should have won as there is two groups that prefer B over C</a:t>
            </a:r>
          </a:p>
          <a:p>
            <a:r>
              <a:rPr lang="en-US" dirty="0" smtClean="0"/>
              <a:t>Same argument is true for A over B and C over A</a:t>
            </a:r>
          </a:p>
          <a:p>
            <a:endParaRPr lang="en-US" dirty="0" smtClean="0"/>
          </a:p>
          <a:p>
            <a:endParaRPr lang="en-US" dirty="0" smtClean="0"/>
          </a:p>
          <a:p>
            <a:pPr marL="349250" lvl="1" indent="0">
              <a:buNone/>
            </a:pPr>
            <a:endParaRPr lang="en-US" dirty="0" smtClean="0"/>
          </a:p>
          <a:p>
            <a:pPr marL="34925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D61-EFC3-6241-A742-AE6C01951E36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5" descr="Screen Shot 2012-10-29 at 3.04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789" y="2151128"/>
            <a:ext cx="7519822" cy="2110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077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Voting Paradox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 winner by majority rule</a:t>
            </a:r>
          </a:p>
          <a:p>
            <a:r>
              <a:rPr lang="en-US" dirty="0" smtClean="0"/>
              <a:t>Reduction voter can now guide election</a:t>
            </a:r>
          </a:p>
          <a:p>
            <a:pPr lvl="1"/>
            <a:r>
              <a:rPr lang="en-US" dirty="0" smtClean="0"/>
              <a:t>if voter group 3 drops C it can steer the election by choosing A or B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D61-EFC3-6241-A742-AE6C01951E36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5" descr="Screen Shot 2012-10-29 at 3.04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424" y="1599830"/>
            <a:ext cx="7519822" cy="2110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134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Kidney 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Kidney stone treatments A and B were investigated for effectiveness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There are though two different types of Kidney stones (large and small)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D61-EFC3-6241-A742-AE6C01951E36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135094"/>
              </p:ext>
            </p:extLst>
          </p:nvPr>
        </p:nvGraphicFramePr>
        <p:xfrm>
          <a:off x="1557185" y="264670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Treatment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Treatment B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effectiveness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78% (273/350)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83% (289/350)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213" y="4505520"/>
            <a:ext cx="2172670" cy="1635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1518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Kidney 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Kidney stone treatments A and B were investigated for effectiveness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There are though two different types of Kidney stones (large and small)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D61-EFC3-6241-A742-AE6C01951E36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304194"/>
              </p:ext>
            </p:extLst>
          </p:nvPr>
        </p:nvGraphicFramePr>
        <p:xfrm>
          <a:off x="1557185" y="2646702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Treatment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Treatment B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effectiveness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78% (273/350)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83% (289/350)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883892"/>
              </p:ext>
            </p:extLst>
          </p:nvPr>
        </p:nvGraphicFramePr>
        <p:xfrm>
          <a:off x="1557185" y="4695395"/>
          <a:ext cx="60960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Treatment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Treatment 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small stone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Group 1</a:t>
                      </a:r>
                      <a:endParaRPr lang="en-US" sz="18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93% (81/87)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Group 2</a:t>
                      </a:r>
                      <a:endParaRPr lang="en-US" sz="18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87% (234/270)	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large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stone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Group 3</a:t>
                      </a:r>
                      <a:endParaRPr lang="en-US" sz="18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73% (192/263)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Group 4</a:t>
                      </a:r>
                      <a:endParaRPr lang="en-US" sz="18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69% (55/80)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5359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this be the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D61-EFC3-6241-A742-AE6C01951E3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77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of Kidney 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Reasons for reversal is the discrepancy:</a:t>
            </a:r>
          </a:p>
          <a:p>
            <a:pPr lvl="1"/>
            <a:r>
              <a:rPr lang="en-US" dirty="0" smtClean="0"/>
              <a:t>sizes of groups when ignoring stone size is very different as apparently small stones are more often treated with B and large stones are treated with A</a:t>
            </a:r>
          </a:p>
          <a:p>
            <a:pPr lvl="1"/>
            <a:r>
              <a:rPr lang="en-US" dirty="0" smtClean="0"/>
              <a:t>Success rate is more strongly influenced by the severity of the  case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D61-EFC3-6241-A742-AE6C01951E3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31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Simpson’s paradox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dirty="0"/>
              <a:t>paradox in which a correlation present in different groups is reversed when the groups are </a:t>
            </a:r>
            <a:r>
              <a:rPr lang="en-US" dirty="0" smtClean="0"/>
              <a:t>combined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D61-EFC3-6241-A742-AE6C01951E3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1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Berkley Sex Bias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University of California Berkley got sued for bias against women during admission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D61-EFC3-6241-A742-AE6C01951E36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851483"/>
              </p:ext>
            </p:extLst>
          </p:nvPr>
        </p:nvGraphicFramePr>
        <p:xfrm>
          <a:off x="1536700" y="2868011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Men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8442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/>
                        <a:t>44%</a:t>
                      </a:r>
                      <a:endParaRPr lang="en-US" sz="18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/>
                        <a:t>Women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4321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35%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936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Berkley Sex Bias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Admissions by department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D61-EFC3-6241-A742-AE6C01951E36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0083016"/>
              </p:ext>
            </p:extLst>
          </p:nvPr>
        </p:nvGraphicFramePr>
        <p:xfrm>
          <a:off x="869950" y="2471837"/>
          <a:ext cx="7429500" cy="2926080"/>
        </p:xfrm>
        <a:graphic>
          <a:graphicData uri="http://schemas.openxmlformats.org/drawingml/2006/table">
            <a:tbl>
              <a:tblPr/>
              <a:tblGrid>
                <a:gridCol w="1412240"/>
                <a:gridCol w="1504315"/>
                <a:gridCol w="1504315"/>
                <a:gridCol w="1504315"/>
                <a:gridCol w="1504315"/>
              </a:tblGrid>
              <a:tr h="0">
                <a:tc rowSpan="2">
                  <a:txBody>
                    <a:bodyPr/>
                    <a:lstStyle/>
                    <a:p>
                      <a:r>
                        <a:rPr lang="en-US" dirty="0"/>
                        <a:t>Department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Men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/>
                        <a:t>Women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Applicants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Admitted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Applicants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Admitted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825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62%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108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82%</a:t>
                      </a:r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B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560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63%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25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68%</a:t>
                      </a:r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325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37%</a:t>
                      </a:r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593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34%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417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33%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375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chemeClr val="bg1"/>
                          </a:solidFill>
                        </a:rPr>
                        <a:t>35%</a:t>
                      </a:r>
                      <a:endParaRPr lang="en-US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191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28%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393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24%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F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272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chemeClr val="bg1"/>
                          </a:solidFill>
                        </a:rPr>
                        <a:t>6%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341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7%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6221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Berkley Sex Bias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 apply to highly competitive departments with low admission rates (e.g. English, …)</a:t>
            </a:r>
          </a:p>
          <a:p>
            <a:r>
              <a:rPr lang="en-US" dirty="0" smtClean="0"/>
              <a:t>Men apply more often to departments with high admission rates (e.g. Engineering, …)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A6D61-EFC3-6241-A742-AE6C01951E3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18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hibit">
  <a:themeElements>
    <a:clrScheme name="Exhibit">
      <a:dk1>
        <a:sysClr val="windowText" lastClr="000000"/>
      </a:dk1>
      <a:lt1>
        <a:sysClr val="window" lastClr="FFFFFF"/>
      </a:lt1>
      <a:dk2>
        <a:srgbClr val="1C3264"/>
      </a:dk2>
      <a:lt2>
        <a:srgbClr val="CCCCCC"/>
      </a:lt2>
      <a:accent1>
        <a:srgbClr val="3399FF"/>
      </a:accent1>
      <a:accent2>
        <a:srgbClr val="69FFFF"/>
      </a:accent2>
      <a:accent3>
        <a:srgbClr val="CCFF33"/>
      </a:accent3>
      <a:accent4>
        <a:srgbClr val="3333FF"/>
      </a:accent4>
      <a:accent5>
        <a:srgbClr val="9933FF"/>
      </a:accent5>
      <a:accent6>
        <a:srgbClr val="FF33FF"/>
      </a:accent6>
      <a:hlink>
        <a:srgbClr val="6699FF"/>
      </a:hlink>
      <a:folHlink>
        <a:srgbClr val="9999CC"/>
      </a:folHlink>
    </a:clrScheme>
    <a:fontScheme name="Exhibit">
      <a:majorFont>
        <a:latin typeface="Corbel"/>
        <a:ea typeface=""/>
        <a:cs typeface=""/>
        <a:font script="Jpan" typeface="ＭＳ Ｐゴシック"/>
      </a:majorFont>
      <a:minorFont>
        <a:latin typeface="Corbel"/>
        <a:ea typeface=""/>
        <a:cs typeface=""/>
        <a:font script="Jpan" typeface="ＭＳ Ｐゴシック"/>
      </a:minorFont>
    </a:fontScheme>
    <a:fmtScheme name="Exhibi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0000"/>
                <a:satMod val="110000"/>
                <a:lumMod val="70000"/>
              </a:schemeClr>
            </a:gs>
            <a:gs pos="50000">
              <a:schemeClr val="phClr">
                <a:tint val="80000"/>
                <a:satMod val="135000"/>
              </a:schemeClr>
            </a:gs>
            <a:gs pos="100000">
              <a:schemeClr val="phClr">
                <a:tint val="3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10000"/>
                <a:lumMod val="70000"/>
              </a:schemeClr>
            </a:gs>
            <a:gs pos="65000">
              <a:schemeClr val="phClr">
                <a:shade val="90000"/>
                <a:satMod val="200000"/>
                <a:lumMod val="110000"/>
              </a:schemeClr>
            </a:gs>
            <a:gs pos="100000">
              <a:schemeClr val="phClr">
                <a:tint val="90000"/>
                <a:shade val="100000"/>
                <a:satMod val="250000"/>
                <a:lumMod val="150000"/>
              </a:schemeClr>
            </a:gs>
          </a:gsLst>
          <a:lin ang="16200000" scaled="1"/>
        </a:gradFill>
      </a:fillStyleLst>
      <a:lnStyleLst>
        <a:ln w="31750" cap="flat" cmpd="sng" algn="ctr">
          <a:solidFill>
            <a:schemeClr val="phClr"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alpha val="95000"/>
            </a:schemeClr>
          </a:solidFill>
          <a:prstDash val="solid"/>
        </a:ln>
        <a:ln w="50800" cap="flat" cmpd="sng" algn="ctr">
          <a:solidFill>
            <a:schemeClr val="phClr">
              <a:alpha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5000" endPos="15000" dist="50800" dir="5400000" sy="-100000" rotWithShape="0"/>
          </a:effectLst>
        </a:effectStyle>
        <a:effectStyle>
          <a:effectLst>
            <a:innerShdw blurRad="76200" dist="25400" dir="5400000">
              <a:srgbClr val="FFFFFF">
                <a:alpha val="50000"/>
              </a:srgbClr>
            </a:innerShdw>
            <a:outerShdw blurRad="254000" dist="254000" dir="5400000" sx="90000" sy="-30000" rotWithShape="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  <a:lumMod val="30000"/>
              </a:schemeClr>
              <a:schemeClr val="phClr">
                <a:tint val="70000"/>
                <a:satMod val="500000"/>
                <a:lumMod val="500000"/>
              </a:schemeClr>
            </a:duotone>
          </a:blip>
          <a:stretch/>
        </a:blipFill>
      </a:bgFillStyleLst>
    </a:fmtScheme>
  </a:themeElements>
  <a:objectDefaults>
    <a:spDef>
      <a:spPr/>
      <a:bodyPr>
        <a:spAutoFit/>
      </a:bodyPr>
      <a:lstStyle>
        <a:defPPr>
          <a:defRPr dirty="0" err="1" smtClean="0">
            <a:solidFill>
              <a:srgbClr val="000000"/>
            </a:solidFill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Exhibit.thmx</Template>
  <TotalTime>80824</TotalTime>
  <Words>857</Words>
  <Application>Microsoft Macintosh PowerPoint</Application>
  <PresentationFormat>On-screen Show (4:3)</PresentationFormat>
  <Paragraphs>192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Exhibit</vt:lpstr>
      <vt:lpstr>Microsoft Equation</vt:lpstr>
      <vt:lpstr>Random Thoughts 2012 (COMP 066)  </vt:lpstr>
      <vt:lpstr>Treatment of Kidney Stones</vt:lpstr>
      <vt:lpstr>Treatment of Kidney Stones</vt:lpstr>
      <vt:lpstr>How can this be the case</vt:lpstr>
      <vt:lpstr>Treatment of Kidney Stones</vt:lpstr>
      <vt:lpstr>Simpson’s paradox</vt:lpstr>
      <vt:lpstr>Berkley Sex Bias Case</vt:lpstr>
      <vt:lpstr>Berkley Sex Bias Case</vt:lpstr>
      <vt:lpstr>Berkley Sex Bias Case</vt:lpstr>
      <vt:lpstr>Low Birth Weight Paradox</vt:lpstr>
      <vt:lpstr>Low Birth Weight Paradox</vt:lpstr>
      <vt:lpstr>Average of Averages</vt:lpstr>
      <vt:lpstr>Average of Averages</vt:lpstr>
      <vt:lpstr>Election</vt:lpstr>
      <vt:lpstr>How to win without the most votes?</vt:lpstr>
      <vt:lpstr>Impact of Hurricane Sandy to Election </vt:lpstr>
      <vt:lpstr>Impact of Hurricane Sandy to Election </vt:lpstr>
      <vt:lpstr>Voting Paradox</vt:lpstr>
      <vt:lpstr>Voting Paradox</vt:lpstr>
    </vt:vector>
  </TitlesOfParts>
  <Company>UNC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Worlds from Pictures/Videos</dc:title>
  <dc:creator>Jan-Michael Frahm</dc:creator>
  <cp:lastModifiedBy>Jan-Michael  Frahm</cp:lastModifiedBy>
  <cp:revision>482</cp:revision>
  <cp:lastPrinted>2010-07-14T02:29:33Z</cp:lastPrinted>
  <dcterms:created xsi:type="dcterms:W3CDTF">2011-01-11T16:14:05Z</dcterms:created>
  <dcterms:modified xsi:type="dcterms:W3CDTF">2012-10-31T13:41:41Z</dcterms:modified>
</cp:coreProperties>
</file>