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3" r:id="rId9"/>
    <p:sldId id="274" r:id="rId10"/>
    <p:sldId id="275" r:id="rId11"/>
    <p:sldId id="276" r:id="rId12"/>
    <p:sldId id="277" r:id="rId13"/>
    <p:sldId id="278" r:id="rId14"/>
    <p:sldId id="262" r:id="rId15"/>
    <p:sldId id="265" r:id="rId16"/>
    <p:sldId id="264" r:id="rId17"/>
    <p:sldId id="267" r:id="rId18"/>
    <p:sldId id="266" r:id="rId19"/>
    <p:sldId id="268" r:id="rId20"/>
    <p:sldId id="272" r:id="rId21"/>
    <p:sldId id="270" r:id="rId22"/>
    <p:sldId id="273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261"/>
    <a:srgbClr val="3AFF2A"/>
    <a:srgbClr val="98E900"/>
    <a:srgbClr val="7F7F7F"/>
    <a:srgbClr val="10254C"/>
    <a:srgbClr val="E4E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40" autoAdjust="0"/>
  </p:normalViewPr>
  <p:slideViewPr>
    <p:cSldViewPr snapToGrid="0" showGuides="1">
      <p:cViewPr varScale="1">
        <p:scale>
          <a:sx n="59" d="100"/>
          <a:sy n="59" d="100"/>
        </p:scale>
        <p:origin x="-1648" y="-96"/>
      </p:cViewPr>
      <p:guideLst>
        <p:guide orient="horz" pos="840"/>
        <p:guide pos="3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3A9EA-FD36-D840-B492-8CB2CB0C3F27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C9C46-ADF9-0448-87CF-2351E0C01F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28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435AA-7A06-F44F-B454-84D6F90C7958}" type="datetimeFigureOut">
              <a:rPr lang="en-US" smtClean="0"/>
              <a:pPr/>
              <a:t>10/31/12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D08B9-EED7-584F-B7C6-EBCE707CF3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2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(Dense models starting from 3 million images on a single PC in a day)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Snapshot: </a:t>
            </a:r>
            <a:r>
              <a:rPr lang="en-US" dirty="0" smtClean="0"/>
              <a:t>estimate of </a:t>
            </a:r>
            <a:r>
              <a:rPr lang="en-US" u="sng" dirty="0" smtClean="0"/>
              <a:t>what would happen if the election were held today.</a:t>
            </a:r>
          </a:p>
          <a:p>
            <a:endParaRPr lang="en-US" u="sng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Projection:</a:t>
            </a:r>
            <a:r>
              <a:rPr lang="en-US" u="sng" baseline="0" dirty="0" smtClean="0"/>
              <a:t> </a:t>
            </a:r>
            <a:r>
              <a:rPr lang="en-US" smtClean="0"/>
              <a:t>, allocating </a:t>
            </a:r>
            <a:r>
              <a:rPr lang="en-US" dirty="0" smtClean="0"/>
              <a:t>out undecided voters and applying a discount to current polling leads based on historical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Snapshot: </a:t>
            </a:r>
            <a:r>
              <a:rPr lang="en-US" dirty="0" smtClean="0"/>
              <a:t>estimate of </a:t>
            </a:r>
            <a:r>
              <a:rPr lang="en-US" u="sng" dirty="0" smtClean="0"/>
              <a:t>what would happen if the election were held today.</a:t>
            </a:r>
          </a:p>
          <a:p>
            <a:endParaRPr lang="en-US" u="sng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Projection:</a:t>
            </a:r>
            <a:r>
              <a:rPr lang="en-US" u="sng" baseline="0" dirty="0" smtClean="0"/>
              <a:t> </a:t>
            </a:r>
            <a:r>
              <a:rPr lang="en-US" dirty="0" smtClean="0"/>
              <a:t>, allocating out undecided voters and applying a discount to current polling leads based on historical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2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Snapshot: </a:t>
            </a:r>
            <a:r>
              <a:rPr lang="en-US" dirty="0" smtClean="0"/>
              <a:t>estimate of </a:t>
            </a:r>
            <a:r>
              <a:rPr lang="en-US" u="sng" dirty="0" smtClean="0"/>
              <a:t>what would happen if the election were held today.</a:t>
            </a:r>
          </a:p>
          <a:p>
            <a:endParaRPr lang="en-US" u="sng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Projection:</a:t>
            </a:r>
            <a:r>
              <a:rPr lang="en-US" u="sng" baseline="0" dirty="0" smtClean="0"/>
              <a:t> </a:t>
            </a:r>
            <a:r>
              <a:rPr lang="en-US" smtClean="0"/>
              <a:t>, allocating </a:t>
            </a:r>
            <a:r>
              <a:rPr lang="en-US" dirty="0" smtClean="0"/>
              <a:t>out undecided voters and applying a discount to current polling leads based on historical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2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Massachusetts and Connecticut showing the Democratic candidate gaining 5 points, we can probably also infer that the candidate’s numbers have improved by about 5 points in Rhode Island.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5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Snapshot: </a:t>
            </a:r>
            <a:r>
              <a:rPr lang="en-US" dirty="0" smtClean="0"/>
              <a:t>estimate of </a:t>
            </a:r>
            <a:r>
              <a:rPr lang="en-US" u="sng" dirty="0" smtClean="0"/>
              <a:t>what would happen if the election were held today.</a:t>
            </a:r>
          </a:p>
          <a:p>
            <a:endParaRPr lang="en-US" u="sng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Projection:</a:t>
            </a:r>
            <a:r>
              <a:rPr lang="en-US" u="sng" baseline="0" dirty="0" smtClean="0"/>
              <a:t> </a:t>
            </a:r>
            <a:r>
              <a:rPr lang="en-US" smtClean="0"/>
              <a:t>, allocating </a:t>
            </a:r>
            <a:r>
              <a:rPr lang="en-US" dirty="0" smtClean="0"/>
              <a:t>out undecided voters and applying a discount to current polling leads based on historical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Snapshot: </a:t>
            </a:r>
            <a:r>
              <a:rPr lang="en-US" dirty="0" smtClean="0"/>
              <a:t>estimate of </a:t>
            </a:r>
            <a:r>
              <a:rPr lang="en-US" u="sng" dirty="0" smtClean="0"/>
              <a:t>what would happen if the election were held today.</a:t>
            </a:r>
          </a:p>
          <a:p>
            <a:endParaRPr lang="en-US" u="sng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Projection:</a:t>
            </a:r>
            <a:r>
              <a:rPr lang="en-US" u="sng" baseline="0" dirty="0" smtClean="0"/>
              <a:t> </a:t>
            </a:r>
            <a:r>
              <a:rPr lang="en-US" smtClean="0"/>
              <a:t>, allocating </a:t>
            </a:r>
            <a:r>
              <a:rPr lang="en-US" dirty="0" smtClean="0"/>
              <a:t>out undecided voters and applying a discount to current polling leads based on historical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2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Snapshot: </a:t>
            </a:r>
            <a:r>
              <a:rPr lang="en-US" dirty="0" smtClean="0"/>
              <a:t>estimate of </a:t>
            </a:r>
            <a:r>
              <a:rPr lang="en-US" u="sng" dirty="0" smtClean="0"/>
              <a:t>what would happen if the election were held today.</a:t>
            </a:r>
          </a:p>
          <a:p>
            <a:endParaRPr lang="en-US" u="sng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Projection:</a:t>
            </a:r>
            <a:r>
              <a:rPr lang="en-US" u="sng" baseline="0" dirty="0" smtClean="0"/>
              <a:t> </a:t>
            </a:r>
            <a:r>
              <a:rPr lang="en-US" smtClean="0"/>
              <a:t>, allocating </a:t>
            </a:r>
            <a:r>
              <a:rPr lang="en-US" dirty="0" smtClean="0"/>
              <a:t>out undecided voters and applying a discount to current polling leads based on historical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Snapshot: </a:t>
            </a:r>
            <a:r>
              <a:rPr lang="en-US" dirty="0" smtClean="0"/>
              <a:t>estimate of </a:t>
            </a:r>
            <a:r>
              <a:rPr lang="en-US" u="sng" dirty="0" smtClean="0"/>
              <a:t>what would happen if the election were held today.</a:t>
            </a:r>
          </a:p>
          <a:p>
            <a:endParaRPr lang="en-US" u="sng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/>
              <a:t>Projection:</a:t>
            </a:r>
            <a:r>
              <a:rPr lang="en-US" u="sng" baseline="0" dirty="0" smtClean="0"/>
              <a:t> </a:t>
            </a:r>
            <a:r>
              <a:rPr lang="en-US" smtClean="0"/>
              <a:t>, allocating </a:t>
            </a:r>
            <a:r>
              <a:rPr lang="en-US" dirty="0" smtClean="0"/>
              <a:t>out undecided voters and applying a discount to current polling leads based on historical trends.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error for election prediction is much larger than the</a:t>
            </a:r>
            <a:r>
              <a:rPr lang="en-US" baseline="0" dirty="0" smtClean="0"/>
              <a:t> polls (boundary effects)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D08B9-EED7-584F-B7C6-EBCE707CF3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u="none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 userDrawn="1"/>
        </p:nvSpPr>
        <p:spPr>
          <a:xfrm>
            <a:off x="280416" y="106680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>
            <a:off x="280416" y="94469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 userDrawn="1"/>
        </p:nvSpPr>
        <p:spPr>
          <a:xfrm>
            <a:off x="280416" y="94469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 userDrawn="1"/>
        </p:nvSpPr>
        <p:spPr>
          <a:xfrm>
            <a:off x="280416" y="106680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Freeform 13"/>
          <p:cNvSpPr/>
          <p:nvPr userDrawn="1"/>
        </p:nvSpPr>
        <p:spPr>
          <a:xfrm>
            <a:off x="280416" y="106680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reeform 4"/>
          <p:cNvSpPr/>
          <p:nvPr userDrawn="1"/>
        </p:nvSpPr>
        <p:spPr>
          <a:xfrm>
            <a:off x="280416" y="6413812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75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-381000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F20A6D61-EFC3-6241-A742-AE6C01951E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280" y="6404216"/>
            <a:ext cx="1631950" cy="450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  <p:sldLayoutId id="2147484306" r:id="rId12"/>
    <p:sldLayoutId id="2147484307" r:id="rId13"/>
    <p:sldLayoutId id="2147484308" r:id="rId14"/>
    <p:sldLayoutId id="2147484309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Tx/>
        <a:buFont typeface="Wingdings" charset="2"/>
        <a:buChar char="§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Tx/>
        <a:buFont typeface="Wingdings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Tx/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Tx/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81494"/>
            <a:ext cx="9144000" cy="1627093"/>
          </a:xfrm>
        </p:spPr>
        <p:txBody>
          <a:bodyPr/>
          <a:lstStyle/>
          <a:p>
            <a:r>
              <a:rPr lang="en-US" sz="3200" dirty="0" smtClean="0"/>
              <a:t>Random Thoughts 2012</a:t>
            </a:r>
            <a:br>
              <a:rPr lang="en-US" sz="3200" dirty="0" smtClean="0"/>
            </a:br>
            <a:r>
              <a:rPr lang="en-US" sz="3200" dirty="0" smtClean="0"/>
              <a:t>(COMP 066)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59" y="4027394"/>
            <a:ext cx="7826281" cy="860611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Jan-Michael Frahm</a:t>
            </a:r>
          </a:p>
          <a:p>
            <a:r>
              <a:rPr lang="en-US" dirty="0" smtClean="0"/>
              <a:t>Jared </a:t>
            </a:r>
            <a:r>
              <a:rPr lang="en-US" dirty="0" err="1" smtClean="0"/>
              <a:t>Heinly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616696" y="6414074"/>
            <a:ext cx="276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source: </a:t>
            </a:r>
            <a:r>
              <a:rPr lang="en-US" dirty="0" err="1" smtClean="0">
                <a:solidFill>
                  <a:srgbClr val="000000"/>
                </a:solidFill>
              </a:rPr>
              <a:t>fivethirty</a:t>
            </a:r>
            <a:r>
              <a:rPr lang="en-US" dirty="0" err="1" smtClean="0">
                <a:solidFill>
                  <a:srgbClr val="000000"/>
                </a:solidFill>
              </a:rPr>
              <a:t>eight.com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Tm="3179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&amp; IAE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-1360" b="48263"/>
          <a:stretch/>
        </p:blipFill>
        <p:spPr>
          <a:xfrm>
            <a:off x="232850" y="1073166"/>
            <a:ext cx="6307651" cy="52288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57334" y="952500"/>
            <a:ext cx="889000" cy="5291666"/>
          </a:xfrm>
          <a:prstGeom prst="ellipse">
            <a:avLst/>
          </a:prstGeom>
          <a:ln w="57150" cmpd="sng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err="1" smtClean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3783" y="2733784"/>
            <a:ext cx="1993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measures how well pollster does compared to others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5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run PIE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run PIE accumulates the PIE of pollster over multiple elections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1" r="-1779" b="61855"/>
          <a:stretch/>
        </p:blipFill>
        <p:spPr>
          <a:xfrm>
            <a:off x="2558022" y="2473558"/>
            <a:ext cx="4693777" cy="374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8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Pie into Weighting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use PIE to weight samples?</a:t>
            </a:r>
          </a:p>
          <a:p>
            <a:pPr lvl="1"/>
            <a:r>
              <a:rPr lang="en-US" dirty="0" smtClean="0"/>
              <a:t>effectively PIE increases MOE</a:t>
            </a:r>
          </a:p>
          <a:p>
            <a:pPr lvl="1"/>
            <a:r>
              <a:rPr lang="en-US" dirty="0" smtClean="0"/>
              <a:t>equivalent to reduce sample size</a:t>
            </a:r>
          </a:p>
          <a:p>
            <a:pPr lvl="1"/>
            <a:endParaRPr lang="en-US" dirty="0"/>
          </a:p>
          <a:p>
            <a:r>
              <a:rPr lang="en-US" dirty="0" smtClean="0"/>
              <a:t>Use PIE to compute effective sample size (see previous class)</a:t>
            </a:r>
          </a:p>
          <a:p>
            <a:r>
              <a:rPr lang="en-US" dirty="0" smtClean="0"/>
              <a:t>the ratio of sample size to effective sample size is used as weight of poll</a:t>
            </a:r>
          </a:p>
          <a:p>
            <a:pPr marL="34925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10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Effective Sample Size </a:t>
            </a:r>
            <a:r>
              <a:rPr lang="en-US" dirty="0" err="1" smtClean="0"/>
              <a:t>vs</a:t>
            </a:r>
            <a:r>
              <a:rPr lang="en-US" dirty="0" smtClean="0"/>
              <a:t> Sample Size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130" b="1563"/>
          <a:stretch/>
        </p:blipFill>
        <p:spPr>
          <a:xfrm>
            <a:off x="1069538" y="869090"/>
            <a:ext cx="6915327" cy="5354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0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How is the Election Forecast Done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12667" cy="507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Polling </a:t>
            </a:r>
            <a:r>
              <a:rPr lang="en-US" b="1" dirty="0"/>
              <a:t>Average:</a:t>
            </a:r>
            <a:r>
              <a:rPr lang="en-US" dirty="0"/>
              <a:t> Aggregate polling data, and weight it according to our reliability scores.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Trend Adjustment: </a:t>
            </a:r>
            <a:r>
              <a:rPr lang="en-US" dirty="0"/>
              <a:t>Adjust the polling data for current trends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4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Adjustment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Tries to account for difference in polling frequency</a:t>
            </a:r>
          </a:p>
          <a:p>
            <a:r>
              <a:rPr lang="en-US" dirty="0" smtClean="0"/>
              <a:t>Adjust data from states that have not been polled using data of recently polled states</a:t>
            </a:r>
          </a:p>
          <a:p>
            <a:pPr lvl="1"/>
            <a:r>
              <a:rPr lang="en-US" dirty="0" smtClean="0"/>
              <a:t>use recent polls of similar states to correct last poll data</a:t>
            </a:r>
          </a:p>
          <a:p>
            <a:pPr lvl="1"/>
            <a:r>
              <a:rPr lang="en-US" dirty="0" smtClean="0"/>
              <a:t>use national polls to correct</a:t>
            </a:r>
          </a:p>
          <a:p>
            <a:pPr lvl="1"/>
            <a:endParaRPr lang="en-US" dirty="0"/>
          </a:p>
          <a:p>
            <a:r>
              <a:rPr lang="en-US" dirty="0" smtClean="0"/>
              <a:t>Uses regression process to determine the change, which is then smoothed over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5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How is the Election Forecast Done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12667" cy="507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Polling </a:t>
            </a:r>
            <a:r>
              <a:rPr lang="en-US" b="1" dirty="0"/>
              <a:t>Average:</a:t>
            </a:r>
            <a:r>
              <a:rPr lang="en-US" dirty="0"/>
              <a:t> Aggregate polling data, and weight it according to our reliability scores.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Trend Adjustment: </a:t>
            </a:r>
            <a:r>
              <a:rPr lang="en-US" dirty="0"/>
              <a:t>Adjust the polling data for current trends.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smtClean="0"/>
              <a:t>Demographic</a:t>
            </a:r>
            <a:r>
              <a:rPr lang="en-US" dirty="0" smtClean="0"/>
              <a:t> </a:t>
            </a:r>
            <a:r>
              <a:rPr lang="en-US" b="1" dirty="0" smtClean="0"/>
              <a:t>Regression</a:t>
            </a:r>
            <a:r>
              <a:rPr lang="en-US" b="1" dirty="0"/>
              <a:t>: </a:t>
            </a:r>
            <a:r>
              <a:rPr lang="en-US" dirty="0"/>
              <a:t>Analyze demographic data in </a:t>
            </a:r>
            <a:r>
              <a:rPr lang="en-US" dirty="0" smtClean="0"/>
              <a:t>each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7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61" y="1043092"/>
            <a:ext cx="8770539" cy="52410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remove the influence of demographics on polls</a:t>
            </a:r>
          </a:p>
          <a:p>
            <a:r>
              <a:rPr lang="en-US" sz="2800" dirty="0" smtClean="0"/>
              <a:t>estimates the dependency of the vote on 16 factors:</a:t>
            </a:r>
          </a:p>
          <a:p>
            <a:pPr lvl="1"/>
            <a:r>
              <a:rPr lang="en-US" sz="2400" dirty="0" smtClean="0"/>
              <a:t>home state of candidate</a:t>
            </a:r>
          </a:p>
          <a:p>
            <a:pPr lvl="1"/>
            <a:r>
              <a:rPr lang="en-US" sz="2400" dirty="0" smtClean="0"/>
              <a:t>fundraising share of candidate in the state</a:t>
            </a:r>
          </a:p>
          <a:p>
            <a:pPr lvl="1"/>
            <a:r>
              <a:rPr lang="en-US" sz="2400" dirty="0" smtClean="0"/>
              <a:t>percentage of candidates vote in primaries in the state</a:t>
            </a:r>
          </a:p>
          <a:p>
            <a:pPr lvl="1"/>
            <a:r>
              <a:rPr lang="en-US" sz="2400" dirty="0" smtClean="0"/>
              <a:t>score for conservativeness of state (Massachusetts most liberal, Utah most conservative)</a:t>
            </a:r>
          </a:p>
          <a:p>
            <a:pPr lvl="1"/>
            <a:r>
              <a:rPr lang="en-US" sz="2400" dirty="0" smtClean="0"/>
              <a:t>Religious distribution in state (Evangelic., Catholic, </a:t>
            </a:r>
            <a:r>
              <a:rPr lang="en-US" sz="2400" dirty="0"/>
              <a:t>M</a:t>
            </a:r>
            <a:r>
              <a:rPr lang="en-US" sz="2400" dirty="0" smtClean="0"/>
              <a:t>ormon)</a:t>
            </a:r>
          </a:p>
          <a:p>
            <a:pPr lvl="1"/>
            <a:r>
              <a:rPr lang="en-US" sz="2400" dirty="0" smtClean="0"/>
              <a:t>Ethnic &amp; Racial score (African-</a:t>
            </a:r>
            <a:r>
              <a:rPr lang="en-US" sz="2400" dirty="0"/>
              <a:t>A</a:t>
            </a:r>
            <a:r>
              <a:rPr lang="en-US" sz="2400" dirty="0" smtClean="0"/>
              <a:t>merican, Hispanic, American)</a:t>
            </a:r>
          </a:p>
          <a:p>
            <a:pPr lvl="1"/>
            <a:r>
              <a:rPr lang="en-US" sz="2400" dirty="0" smtClean="0"/>
              <a:t>Economic (Per capita income, </a:t>
            </a:r>
            <a:r>
              <a:rPr lang="en-US" sz="2400" dirty="0" err="1" smtClean="0"/>
              <a:t>Manifacturing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Demographic (Senior, Twenty, Education, Suburban)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6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How is the Election Forecast Done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12667" cy="507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Polling </a:t>
            </a:r>
            <a:r>
              <a:rPr lang="en-US" b="1" dirty="0"/>
              <a:t>Average:</a:t>
            </a:r>
            <a:r>
              <a:rPr lang="en-US" dirty="0"/>
              <a:t> Aggregate polling data, and weight it according to our reliability scores.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Trend Adjustment: </a:t>
            </a:r>
            <a:r>
              <a:rPr lang="en-US" dirty="0"/>
              <a:t>Adjust the polling data for current trends.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smtClean="0"/>
              <a:t>Demographic</a:t>
            </a:r>
            <a:r>
              <a:rPr lang="en-US" dirty="0" smtClean="0"/>
              <a:t> </a:t>
            </a:r>
            <a:r>
              <a:rPr lang="en-US" b="1" dirty="0" smtClean="0"/>
              <a:t>Regression</a:t>
            </a:r>
            <a:r>
              <a:rPr lang="en-US" b="1" dirty="0"/>
              <a:t>: </a:t>
            </a:r>
            <a:r>
              <a:rPr lang="en-US" dirty="0"/>
              <a:t>Analyze demographic data in </a:t>
            </a:r>
            <a:r>
              <a:rPr lang="en-US" dirty="0" smtClean="0"/>
              <a:t>each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Snapshot: </a:t>
            </a:r>
            <a:r>
              <a:rPr lang="en-US" dirty="0"/>
              <a:t>Combine the polling data with the regression </a:t>
            </a:r>
            <a:endParaRPr lang="en-US" dirty="0" smtClean="0"/>
          </a:p>
          <a:p>
            <a:pPr lvl="1"/>
            <a:r>
              <a:rPr lang="en-US" dirty="0" smtClean="0"/>
              <a:t>uses trend adjusted data</a:t>
            </a:r>
          </a:p>
          <a:p>
            <a:pPr lvl="1"/>
            <a:r>
              <a:rPr lang="en-US" dirty="0" smtClean="0"/>
              <a:t>regression adjusted data</a:t>
            </a:r>
          </a:p>
          <a:p>
            <a:pPr lvl="1"/>
            <a:r>
              <a:rPr lang="en-US" dirty="0" smtClean="0"/>
              <a:t>reflects what would happen if election would be today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1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How is the Election Forecast Done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12667" cy="507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Polling </a:t>
            </a:r>
            <a:r>
              <a:rPr lang="en-US" b="1" dirty="0"/>
              <a:t>Average:</a:t>
            </a:r>
            <a:r>
              <a:rPr lang="en-US" dirty="0"/>
              <a:t> Aggregate polling data, and weight it according to our reliability scores.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Trend Adjustment: </a:t>
            </a:r>
            <a:r>
              <a:rPr lang="en-US" dirty="0"/>
              <a:t>Adjust the polling data for current trends.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smtClean="0"/>
              <a:t>Demographic</a:t>
            </a:r>
            <a:r>
              <a:rPr lang="en-US" dirty="0" smtClean="0"/>
              <a:t> </a:t>
            </a:r>
            <a:r>
              <a:rPr lang="en-US" b="1" dirty="0" smtClean="0"/>
              <a:t>Regression</a:t>
            </a:r>
            <a:r>
              <a:rPr lang="en-US" b="1" dirty="0"/>
              <a:t>: </a:t>
            </a:r>
            <a:r>
              <a:rPr lang="en-US" dirty="0"/>
              <a:t>Analyze demographic data in </a:t>
            </a:r>
            <a:r>
              <a:rPr lang="en-US" dirty="0" smtClean="0"/>
              <a:t>each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Snapshot: </a:t>
            </a:r>
            <a:r>
              <a:rPr lang="en-US" dirty="0"/>
              <a:t>Combine the polling data with the regression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/>
              <a:t>Projection: </a:t>
            </a:r>
            <a:r>
              <a:rPr lang="en-US" dirty="0"/>
              <a:t>Translate the snapshot into a projection of what will happen in </a:t>
            </a:r>
            <a:r>
              <a:rPr lang="en-US" dirty="0" smtClean="0"/>
              <a:t>November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5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Halloween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 million potential trick or </a:t>
            </a:r>
            <a:r>
              <a:rPr lang="en-US" dirty="0" err="1" smtClean="0"/>
              <a:t>treaters</a:t>
            </a:r>
            <a:r>
              <a:rPr lang="en-US" dirty="0" smtClean="0"/>
              <a:t> (kids in the US)</a:t>
            </a:r>
          </a:p>
          <a:p>
            <a:r>
              <a:rPr lang="en-US" dirty="0" smtClean="0"/>
              <a:t>106 million stops giving out candy</a:t>
            </a:r>
          </a:p>
          <a:p>
            <a:r>
              <a:rPr lang="en-US" dirty="0" smtClean="0"/>
              <a:t>$2.9 billion spend on costumes</a:t>
            </a:r>
          </a:p>
          <a:p>
            <a:pPr lvl="1"/>
            <a:r>
              <a:rPr lang="en-US" dirty="0" smtClean="0"/>
              <a:t>$370 on pet costumes</a:t>
            </a:r>
          </a:p>
          <a:p>
            <a:pPr lvl="1"/>
            <a:r>
              <a:rPr lang="en-US" dirty="0" smtClean="0"/>
              <a:t>$1.1 billion on kids costumes</a:t>
            </a:r>
          </a:p>
          <a:p>
            <a:pPr lvl="1"/>
            <a:r>
              <a:rPr lang="en-US" dirty="0" smtClean="0"/>
              <a:t>$1.4 billion on adult costumes</a:t>
            </a:r>
          </a:p>
          <a:p>
            <a:r>
              <a:rPr lang="en-US" dirty="0" smtClean="0"/>
              <a:t>average candy consumption 1.2 </a:t>
            </a:r>
            <a:r>
              <a:rPr lang="en-US" dirty="0" err="1" smtClean="0"/>
              <a:t>lb</a:t>
            </a:r>
            <a:r>
              <a:rPr lang="en-US" dirty="0" smtClean="0"/>
              <a:t> per person (~280 M&amp;Ms or 33 fun size Snickers) about 2700  calories</a:t>
            </a:r>
          </a:p>
          <a:p>
            <a:r>
              <a:rPr lang="en-US" dirty="0" smtClean="0"/>
              <a:t>heaviest pumpkin 1810 </a:t>
            </a:r>
            <a:r>
              <a:rPr lang="en-US" dirty="0" err="1" smtClean="0"/>
              <a:t>lb</a:t>
            </a:r>
            <a:r>
              <a:rPr lang="en-US" dirty="0" smtClean="0"/>
              <a:t>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383" t="22283" r="9266" b="57163"/>
          <a:stretch/>
        </p:blipFill>
        <p:spPr>
          <a:xfrm>
            <a:off x="7534785" y="753330"/>
            <a:ext cx="1377790" cy="38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3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of Polls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allocates undecided voters </a:t>
            </a:r>
          </a:p>
          <a:p>
            <a:pPr lvl="1"/>
            <a:r>
              <a:rPr lang="en-US" dirty="0" smtClean="0"/>
              <a:t>50/50 split between candidates</a:t>
            </a:r>
          </a:p>
          <a:p>
            <a:pPr lvl="1"/>
            <a:endParaRPr lang="en-US" dirty="0"/>
          </a:p>
          <a:p>
            <a:r>
              <a:rPr lang="en-US" dirty="0" smtClean="0"/>
              <a:t>adjusts values to tighten up polls closer to election day (regression to the mean)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9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How is the Election Forecast Done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12667" cy="507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Polling </a:t>
            </a:r>
            <a:r>
              <a:rPr lang="en-US" b="1" dirty="0"/>
              <a:t>Average:</a:t>
            </a:r>
            <a:r>
              <a:rPr lang="en-US" dirty="0"/>
              <a:t> Aggregate polling data, and weight it according to our reliability scores.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Trend Adjustment: </a:t>
            </a:r>
            <a:r>
              <a:rPr lang="en-US" dirty="0"/>
              <a:t>Adjust the polling data for current trends.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smtClean="0"/>
              <a:t>Demographic</a:t>
            </a:r>
            <a:r>
              <a:rPr lang="en-US" dirty="0" smtClean="0"/>
              <a:t> </a:t>
            </a:r>
            <a:r>
              <a:rPr lang="en-US" b="1" dirty="0" smtClean="0"/>
              <a:t>Regression</a:t>
            </a:r>
            <a:r>
              <a:rPr lang="en-US" b="1" dirty="0"/>
              <a:t>: </a:t>
            </a:r>
            <a:r>
              <a:rPr lang="en-US" dirty="0"/>
              <a:t>Analyze demographic data in </a:t>
            </a:r>
            <a:r>
              <a:rPr lang="en-US" dirty="0" smtClean="0"/>
              <a:t>each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Snapshot: </a:t>
            </a:r>
            <a:r>
              <a:rPr lang="en-US" dirty="0"/>
              <a:t>Combine the polling data with the regression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/>
              <a:t>Projection: </a:t>
            </a:r>
            <a:r>
              <a:rPr lang="en-US" dirty="0"/>
              <a:t>Translate the snapshot into a projection of what will happen in </a:t>
            </a:r>
            <a:r>
              <a:rPr lang="en-US" dirty="0" smtClean="0"/>
              <a:t>November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b="1" dirty="0"/>
              <a:t>Simulation: </a:t>
            </a:r>
            <a:r>
              <a:rPr lang="en-US" dirty="0"/>
              <a:t>Simulate our results 10,000 times </a:t>
            </a:r>
            <a:r>
              <a:rPr lang="en-US" dirty="0" smtClean="0"/>
              <a:t>to get a </a:t>
            </a:r>
            <a:r>
              <a:rPr lang="en-US" dirty="0"/>
              <a:t>robust probabilistic assessment of what will happen in each state as well as in the nation as a whole.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accounts for uncertainty in interpreting polls</a:t>
            </a:r>
          </a:p>
          <a:p>
            <a:r>
              <a:rPr lang="en-US" dirty="0" smtClean="0"/>
              <a:t>state-specific movements</a:t>
            </a:r>
          </a:p>
          <a:p>
            <a:r>
              <a:rPr lang="en-US" dirty="0" smtClean="0"/>
              <a:t>national movements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9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How is the Election Forecast Done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12667" cy="5079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Polling </a:t>
            </a:r>
            <a:r>
              <a:rPr lang="en-US" b="1" dirty="0"/>
              <a:t>Average:</a:t>
            </a:r>
            <a:r>
              <a:rPr lang="en-US" dirty="0"/>
              <a:t> Aggregate polling data, and weight it according to our reliability scores.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/>
              <a:t>Trend Adjustment: </a:t>
            </a:r>
            <a:r>
              <a:rPr lang="en-US" dirty="0"/>
              <a:t>Adjust the polling data for current trends.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smtClean="0"/>
              <a:t>Demographic</a:t>
            </a:r>
            <a:r>
              <a:rPr lang="en-US" dirty="0" smtClean="0"/>
              <a:t> </a:t>
            </a:r>
            <a:r>
              <a:rPr lang="en-US" b="1" dirty="0" smtClean="0"/>
              <a:t>Regression</a:t>
            </a:r>
            <a:r>
              <a:rPr lang="en-US" b="1" dirty="0"/>
              <a:t>: </a:t>
            </a:r>
            <a:r>
              <a:rPr lang="en-US" dirty="0"/>
              <a:t>Analyze demographic data in </a:t>
            </a:r>
            <a:r>
              <a:rPr lang="en-US" dirty="0" smtClean="0"/>
              <a:t>each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1" dirty="0"/>
              <a:t>Snapshot: </a:t>
            </a:r>
            <a:r>
              <a:rPr lang="en-US" dirty="0"/>
              <a:t>Combine the polling data with the regression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b="1" dirty="0"/>
              <a:t>Projection: </a:t>
            </a:r>
            <a:r>
              <a:rPr lang="en-US" dirty="0"/>
              <a:t>Translate the snapshot into a projection of what will happen in </a:t>
            </a:r>
            <a:r>
              <a:rPr lang="en-US" dirty="0" smtClean="0"/>
              <a:t>November</a:t>
            </a:r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b="1" dirty="0"/>
              <a:t>Simulation: </a:t>
            </a:r>
            <a:r>
              <a:rPr lang="en-US" dirty="0"/>
              <a:t>Simulate our results 10,000 times </a:t>
            </a:r>
            <a:r>
              <a:rPr lang="en-US" dirty="0" smtClean="0"/>
              <a:t>to get a </a:t>
            </a:r>
            <a:r>
              <a:rPr lang="en-US" dirty="0"/>
              <a:t>robust probabilistic assessment of what will happen in each state as well as in the nation as a whole.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7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spend Halloween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Transylvania </a:t>
            </a:r>
            <a:r>
              <a:rPr lang="en-US" b="1" dirty="0"/>
              <a:t>County, N.C</a:t>
            </a:r>
            <a:r>
              <a:rPr lang="en-US" dirty="0"/>
              <a:t>., with 29,499 residents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Tombstone, Ariz., with a population of 1,537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Pumpkin Center, N.C. </a:t>
            </a:r>
            <a:r>
              <a:rPr lang="en-US" dirty="0"/>
              <a:t>(population 2,228) and Pumpkin Bend township, Ark. (population 307)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Cape Fear township </a:t>
            </a:r>
            <a:r>
              <a:rPr lang="en-US" dirty="0"/>
              <a:t>(New Hanover Co.), N.C.; </a:t>
            </a:r>
            <a:r>
              <a:rPr lang="en-US" b="1" dirty="0"/>
              <a:t>and Cape Fear township</a:t>
            </a:r>
            <a:r>
              <a:rPr lang="en-US" dirty="0"/>
              <a:t> (Chatham Co.), N.C. (populations of 15,711 and 1,170, respectively)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Skull Creek township, Neb., with a population of 295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Source: The U.S. Census Zombies)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6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Election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predict the result of the election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many different polls out there</a:t>
            </a:r>
          </a:p>
          <a:p>
            <a:pPr lvl="1"/>
            <a:r>
              <a:rPr lang="en-US" dirty="0" smtClean="0"/>
              <a:t>different dates for polls</a:t>
            </a:r>
          </a:p>
          <a:p>
            <a:pPr lvl="1"/>
            <a:r>
              <a:rPr lang="en-US" dirty="0" smtClean="0"/>
              <a:t>some states are polled less than others</a:t>
            </a:r>
          </a:p>
          <a:p>
            <a:pPr lvl="1"/>
            <a:r>
              <a:rPr lang="en-US" dirty="0" smtClean="0"/>
              <a:t>how to project out in time till election day</a:t>
            </a:r>
          </a:p>
          <a:p>
            <a:pPr lvl="1"/>
            <a:r>
              <a:rPr lang="en-US" dirty="0" smtClean="0"/>
              <a:t>how to convert poll results into election outcome</a:t>
            </a:r>
          </a:p>
          <a:p>
            <a:r>
              <a:rPr lang="en-US" dirty="0" smtClean="0"/>
              <a:t>One popular site is </a:t>
            </a:r>
            <a:r>
              <a:rPr lang="en-US" dirty="0" err="1" smtClean="0"/>
              <a:t>fivethirtyeight.com</a:t>
            </a:r>
            <a:r>
              <a:rPr lang="en-US" dirty="0" smtClean="0"/>
              <a:t> by Nathan Silver</a:t>
            </a:r>
          </a:p>
          <a:p>
            <a:pPr lvl="1"/>
            <a:r>
              <a:rPr lang="en-US" dirty="0" smtClean="0"/>
              <a:t>uses available polls to predict the election outcome</a:t>
            </a:r>
          </a:p>
          <a:p>
            <a:pPr lvl="1"/>
            <a:r>
              <a:rPr lang="en-US" dirty="0" smtClean="0"/>
              <a:t>sophisticated forecast model with careful data selection/weighting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8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Election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2-10-31 at 10.50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9" b="58025"/>
          <a:stretch/>
        </p:blipFill>
        <p:spPr>
          <a:xfrm>
            <a:off x="237065" y="1037167"/>
            <a:ext cx="3022601" cy="2878666"/>
          </a:xfrm>
          <a:prstGeom prst="rect">
            <a:avLst/>
          </a:prstGeom>
        </p:spPr>
      </p:pic>
      <p:pic>
        <p:nvPicPr>
          <p:cNvPr id="6" name="Picture 5" descr="Screen Shot 2012-10-31 at 10.50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5" b="87407"/>
          <a:stretch/>
        </p:blipFill>
        <p:spPr>
          <a:xfrm>
            <a:off x="5715000" y="1083734"/>
            <a:ext cx="3229581" cy="863600"/>
          </a:xfrm>
          <a:prstGeom prst="rect">
            <a:avLst/>
          </a:prstGeom>
        </p:spPr>
      </p:pic>
      <p:pic>
        <p:nvPicPr>
          <p:cNvPr id="7" name="Picture 6" descr="Screen Shot 2012-10-31 at 10.50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" t="74259" r="1"/>
          <a:stretch/>
        </p:blipFill>
        <p:spPr>
          <a:xfrm>
            <a:off x="3202632" y="4445000"/>
            <a:ext cx="3018140" cy="1765300"/>
          </a:xfrm>
          <a:prstGeom prst="rect">
            <a:avLst/>
          </a:prstGeom>
        </p:spPr>
      </p:pic>
      <p:pic>
        <p:nvPicPr>
          <p:cNvPr id="8" name="Picture 7" descr="Screen Shot 2012-10-31 at 10.50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44320" r="-864" b="28210"/>
          <a:stretch/>
        </p:blipFill>
        <p:spPr>
          <a:xfrm>
            <a:off x="5947834" y="1926167"/>
            <a:ext cx="3026833" cy="1883834"/>
          </a:xfrm>
          <a:prstGeom prst="rect">
            <a:avLst/>
          </a:prstGeom>
        </p:spPr>
      </p:pic>
      <p:pic>
        <p:nvPicPr>
          <p:cNvPr id="9" name="Picture 8" descr="Screen Shot 2012-10-31 at 10.50.10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75" b="87407"/>
          <a:stretch/>
        </p:blipFill>
        <p:spPr>
          <a:xfrm>
            <a:off x="2969909" y="3670300"/>
            <a:ext cx="3229581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4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by State Probability </a:t>
            </a:r>
            <a:endParaRPr lang="en-US" dirty="0"/>
          </a:p>
        </p:txBody>
      </p:sp>
      <p:pic>
        <p:nvPicPr>
          <p:cNvPr id="5" name="Content Placeholder 4" descr="Screen Shot 2012-10-31 at 3.04.5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" t="8536" b="8288"/>
          <a:stretch/>
        </p:blipFill>
        <p:spPr>
          <a:xfrm>
            <a:off x="1162510" y="1054663"/>
            <a:ext cx="7019032" cy="52302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4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310062"/>
          </a:xfrm>
        </p:spPr>
        <p:txBody>
          <a:bodyPr>
            <a:normAutofit/>
          </a:bodyPr>
          <a:lstStyle/>
          <a:p>
            <a:r>
              <a:rPr lang="en-US" dirty="0" smtClean="0"/>
              <a:t>How is the Election Forecast Done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1"/>
            <a:ext cx="8212667" cy="50799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b="1" dirty="0" smtClean="0"/>
              <a:t>Polling </a:t>
            </a:r>
            <a:r>
              <a:rPr lang="en-US" b="1" dirty="0"/>
              <a:t>Average:</a:t>
            </a:r>
            <a:r>
              <a:rPr lang="en-US" dirty="0"/>
              <a:t> Aggregate polling data, and weight it according to </a:t>
            </a:r>
            <a:r>
              <a:rPr lang="en-US" dirty="0" smtClean="0"/>
              <a:t>reliability </a:t>
            </a:r>
            <a:r>
              <a:rPr lang="en-US" dirty="0"/>
              <a:t>scores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25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Score of a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reliability is dependent on three factors</a:t>
            </a:r>
          </a:p>
          <a:p>
            <a:pPr lvl="1"/>
            <a:r>
              <a:rPr lang="en-US" dirty="0" smtClean="0"/>
              <a:t>pollster’s historical accuracy</a:t>
            </a:r>
          </a:p>
          <a:p>
            <a:pPr lvl="1"/>
            <a:r>
              <a:rPr lang="en-US" dirty="0" smtClean="0"/>
              <a:t>sample size of the poll</a:t>
            </a:r>
          </a:p>
          <a:p>
            <a:pPr lvl="1"/>
            <a:r>
              <a:rPr lang="en-US" dirty="0" smtClean="0"/>
              <a:t>recentness of the poll</a:t>
            </a:r>
          </a:p>
          <a:p>
            <a:pPr lvl="1"/>
            <a:endParaRPr lang="en-US" dirty="0"/>
          </a:p>
          <a:p>
            <a:r>
              <a:rPr lang="en-US" dirty="0" smtClean="0"/>
              <a:t>Pollsters reliability score tries to measure errors introduced by the pollster’s technique of polling (PIE)</a:t>
            </a:r>
          </a:p>
          <a:p>
            <a:r>
              <a:rPr lang="en-US" dirty="0" smtClean="0"/>
              <a:t>measured by:</a:t>
            </a:r>
          </a:p>
          <a:p>
            <a:pPr marL="0" indent="0">
              <a:buNone/>
            </a:pPr>
            <a:r>
              <a:rPr lang="en-US" dirty="0" smtClean="0"/>
              <a:t>Total Error = MOE + Temporal Error + PIE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7" y="1113366"/>
            <a:ext cx="8123269" cy="519430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MOE is what the poll reports based on its sample size (see previous class on how to compute)</a:t>
            </a:r>
          </a:p>
          <a:p>
            <a:r>
              <a:rPr lang="en-US" dirty="0" smtClean="0"/>
              <a:t>Temporal error is larger the farther out from the election for measuring the PIE it can be assumed zero when using only polls that are within a small time frame</a:t>
            </a:r>
          </a:p>
          <a:p>
            <a:r>
              <a:rPr lang="en-US" dirty="0" smtClean="0"/>
              <a:t>PIE is error from poor methodology (see class on polling)</a:t>
            </a:r>
          </a:p>
          <a:p>
            <a:pPr lvl="1"/>
            <a:r>
              <a:rPr lang="en-US" dirty="0" smtClean="0"/>
              <a:t>increases the MOE beyond the one reported</a:t>
            </a:r>
          </a:p>
          <a:p>
            <a:pPr lvl="1"/>
            <a:r>
              <a:rPr lang="en-US" dirty="0" smtClean="0"/>
              <a:t>varies significantly from pollster to pollster</a:t>
            </a:r>
          </a:p>
          <a:p>
            <a:pPr lvl="1"/>
            <a:r>
              <a:rPr lang="en-US" dirty="0" smtClean="0"/>
              <a:t>computed from historical data on a per pollster basis</a:t>
            </a:r>
            <a:endParaRPr lang="en-US" dirty="0"/>
          </a:p>
          <a:p>
            <a:pPr marL="349250" lvl="1" indent="0">
              <a:buNone/>
            </a:pPr>
            <a:r>
              <a:rPr lang="en-US" dirty="0" smtClean="0"/>
              <a:t>PIE = Actual Result of Election – Predicted Result - MOE </a:t>
            </a:r>
          </a:p>
          <a:p>
            <a:r>
              <a:rPr lang="en-US" dirty="0" smtClean="0"/>
              <a:t>Iteratively compare PIE of a pollster with results of others (iterated Average Error IAE)</a:t>
            </a:r>
          </a:p>
          <a:p>
            <a:pPr lvl="1"/>
            <a:r>
              <a:rPr lang="en-US" dirty="0" smtClean="0"/>
              <a:t>measures how well a pollster does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A6D61-EFC3-6241-A742-AE6C01951E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7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>
        <a:spAutoFit/>
      </a:bodyPr>
      <a:lstStyle>
        <a:defPPr>
          <a:defRPr dirty="0" err="1" smtClean="0">
            <a:solidFill>
              <a:srgbClr val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81216</TotalTime>
  <Words>1505</Words>
  <Application>Microsoft Macintosh PowerPoint</Application>
  <PresentationFormat>On-screen Show (4:3)</PresentationFormat>
  <Paragraphs>186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Exhibit</vt:lpstr>
      <vt:lpstr>Random Thoughts 2012 (COMP 066)  </vt:lpstr>
      <vt:lpstr>Halloween Statistics</vt:lpstr>
      <vt:lpstr>Where to spend Halloween</vt:lpstr>
      <vt:lpstr>Predicting Election Results</vt:lpstr>
      <vt:lpstr>Today’s Election Forecast</vt:lpstr>
      <vt:lpstr>State by State Probability </vt:lpstr>
      <vt:lpstr>How is the Election Forecast Done </vt:lpstr>
      <vt:lpstr>Reliability Score of a Poll</vt:lpstr>
      <vt:lpstr>Errors </vt:lpstr>
      <vt:lpstr>PIE &amp; IAE</vt:lpstr>
      <vt:lpstr>Long run PIE </vt:lpstr>
      <vt:lpstr>Converting Pie into Weighting</vt:lpstr>
      <vt:lpstr>Effective Sample Size vs Sample Size</vt:lpstr>
      <vt:lpstr>How is the Election Forecast Done </vt:lpstr>
      <vt:lpstr>Trend Adjustment</vt:lpstr>
      <vt:lpstr>How is the Election Forecast Done </vt:lpstr>
      <vt:lpstr>Demographic Regression</vt:lpstr>
      <vt:lpstr>How is the Election Forecast Done </vt:lpstr>
      <vt:lpstr>How is the Election Forecast Done </vt:lpstr>
      <vt:lpstr>Projection of Polls</vt:lpstr>
      <vt:lpstr>How is the Election Forecast Done </vt:lpstr>
      <vt:lpstr>Simulation of Election</vt:lpstr>
      <vt:lpstr>How is the Election Forecast Done </vt:lpstr>
    </vt:vector>
  </TitlesOfParts>
  <Company>UNC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Worlds from Pictures/Videos</dc:title>
  <dc:creator>Jan-Michael Frahm</dc:creator>
  <cp:lastModifiedBy>Jan-Michael  Frahm</cp:lastModifiedBy>
  <cp:revision>503</cp:revision>
  <cp:lastPrinted>2010-07-14T02:29:33Z</cp:lastPrinted>
  <dcterms:created xsi:type="dcterms:W3CDTF">2011-01-11T16:14:05Z</dcterms:created>
  <dcterms:modified xsi:type="dcterms:W3CDTF">2012-10-31T20:14:49Z</dcterms:modified>
</cp:coreProperties>
</file>