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7" r:id="rId12"/>
    <p:sldId id="266" r:id="rId13"/>
    <p:sldId id="270" r:id="rId14"/>
    <p:sldId id="269" r:id="rId15"/>
    <p:sldId id="271" r:id="rId16"/>
    <p:sldId id="268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1024" y="-72"/>
      </p:cViewPr>
      <p:guideLst>
        <p:guide orient="horz" pos="1648"/>
        <p:guide pos="3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863C-0DD5-854F-A278-C9B9AEB2930D}" type="datetimeFigureOut">
              <a:rPr lang="en-US" smtClean="0"/>
              <a:t>8/26/12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16B4-16E2-FC4E-9AC5-13B219593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863C-0DD5-854F-A278-C9B9AEB2930D}" type="datetimeFigureOut">
              <a:rPr lang="en-US" smtClean="0"/>
              <a:t>8/26/12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16B4-16E2-FC4E-9AC5-13B219593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863C-0DD5-854F-A278-C9B9AEB2930D}" type="datetimeFigureOut">
              <a:rPr lang="en-US" smtClean="0"/>
              <a:t>8/26/12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16B4-16E2-FC4E-9AC5-13B219593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863C-0DD5-854F-A278-C9B9AEB2930D}" type="datetimeFigureOut">
              <a:rPr lang="en-US" smtClean="0"/>
              <a:t>8/26/12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16B4-16E2-FC4E-9AC5-13B219593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863C-0DD5-854F-A278-C9B9AEB2930D}" type="datetimeFigureOut">
              <a:rPr lang="en-US" smtClean="0"/>
              <a:t>8/26/12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16B4-16E2-FC4E-9AC5-13B219593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863C-0DD5-854F-A278-C9B9AEB2930D}" type="datetimeFigureOut">
              <a:rPr lang="en-US" smtClean="0"/>
              <a:t>8/26/12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16B4-16E2-FC4E-9AC5-13B219593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863C-0DD5-854F-A278-C9B9AEB2930D}" type="datetimeFigureOut">
              <a:rPr lang="en-US" smtClean="0"/>
              <a:t>8/26/12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16B4-16E2-FC4E-9AC5-13B219593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863C-0DD5-854F-A278-C9B9AEB2930D}" type="datetimeFigureOut">
              <a:rPr lang="en-US" smtClean="0"/>
              <a:t>8/26/12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16B4-16E2-FC4E-9AC5-13B219593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863C-0DD5-854F-A278-C9B9AEB2930D}" type="datetimeFigureOut">
              <a:rPr lang="en-US" smtClean="0"/>
              <a:t>8/26/12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16B4-16E2-FC4E-9AC5-13B219593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863C-0DD5-854F-A278-C9B9AEB2930D}" type="datetimeFigureOut">
              <a:rPr lang="en-US" smtClean="0"/>
              <a:t>8/26/12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16B4-16E2-FC4E-9AC5-13B219593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863C-0DD5-854F-A278-C9B9AEB2930D}" type="datetimeFigureOut">
              <a:rPr lang="en-US" smtClean="0"/>
              <a:t>8/26/12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16B4-16E2-FC4E-9AC5-13B219593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4863C-0DD5-854F-A278-C9B9AEB2930D}" type="datetimeFigureOut">
              <a:rPr lang="en-US" smtClean="0"/>
              <a:t>8/26/12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816B4-16E2-FC4E-9AC5-13B219593C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the Essentials of Excel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 066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8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INT() &amp; ROUND()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INT() truncates decimal digits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Round() rounds with given precision</a:t>
            </a:r>
            <a:endParaRPr lang="en-US" dirty="0"/>
          </a:p>
        </p:txBody>
      </p:sp>
      <p:pic>
        <p:nvPicPr>
          <p:cNvPr id="6" name="Picture 5" descr="Screen shot 2011-01-12 at 3.15.0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2362200"/>
            <a:ext cx="3860800" cy="1003300"/>
          </a:xfrm>
          <a:prstGeom prst="rect">
            <a:avLst/>
          </a:prstGeom>
        </p:spPr>
      </p:pic>
      <p:pic>
        <p:nvPicPr>
          <p:cNvPr id="7" name="Picture 6" descr="Screen shot 2011-01-12 at 3.15.51 PM.png"/>
          <p:cNvPicPr>
            <a:picLocks noChangeAspect="1"/>
          </p:cNvPicPr>
          <p:nvPr/>
        </p:nvPicPr>
        <p:blipFill>
          <a:blip r:embed="rId3"/>
          <a:srcRect r="35903"/>
          <a:stretch>
            <a:fillRect/>
          </a:stretch>
        </p:blipFill>
        <p:spPr>
          <a:xfrm>
            <a:off x="4991100" y="2362200"/>
            <a:ext cx="3695700" cy="901700"/>
          </a:xfrm>
          <a:prstGeom prst="rect">
            <a:avLst/>
          </a:prstGeom>
        </p:spPr>
      </p:pic>
      <p:pic>
        <p:nvPicPr>
          <p:cNvPr id="10" name="Picture 9" descr="Screen shot 2011-01-12 at 3.16.32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049" y="4986728"/>
            <a:ext cx="5378451" cy="1025135"/>
          </a:xfrm>
          <a:prstGeom prst="rect">
            <a:avLst/>
          </a:prstGeom>
        </p:spPr>
      </p:pic>
      <p:pic>
        <p:nvPicPr>
          <p:cNvPr id="13" name="Picture 12" descr="Screen shot 2011-01-12 at 3.16.42 P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200" y="3929124"/>
            <a:ext cx="6578600" cy="862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Values (TRUE/FALSE)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9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Comparison result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Combine logical values with AND() and OR() function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logical </a:t>
            </a:r>
            <a:r>
              <a:rPr lang="en-US" dirty="0" smtClean="0"/>
              <a:t>AND </a:t>
            </a:r>
            <a:r>
              <a:rPr lang="en-US" dirty="0" smtClean="0"/>
              <a:t>is multiplication, logical </a:t>
            </a:r>
            <a:r>
              <a:rPr lang="en-US" dirty="0" smtClean="0"/>
              <a:t>OR </a:t>
            </a:r>
            <a:r>
              <a:rPr lang="en-US" dirty="0" smtClean="0"/>
              <a:t>is addition</a:t>
            </a:r>
          </a:p>
        </p:txBody>
      </p:sp>
      <p:pic>
        <p:nvPicPr>
          <p:cNvPr id="5" name="Picture 4" descr="Screen shot 2011-01-12 at 4.21.0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2400300"/>
            <a:ext cx="2209800" cy="914400"/>
          </a:xfrm>
          <a:prstGeom prst="rect">
            <a:avLst/>
          </a:prstGeom>
        </p:spPr>
      </p:pic>
      <p:pic>
        <p:nvPicPr>
          <p:cNvPr id="6" name="Picture 5" descr="Screen shot 2011-01-12 at 4.21.25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374900"/>
            <a:ext cx="1993900" cy="939800"/>
          </a:xfrm>
          <a:prstGeom prst="rect">
            <a:avLst/>
          </a:prstGeom>
        </p:spPr>
      </p:pic>
      <p:pic>
        <p:nvPicPr>
          <p:cNvPr id="7" name="Content Placeholder 3" descr="Screen shot 2011-01-12 at 4.25.21 PM.png"/>
          <p:cNvPicPr>
            <a:picLocks noChangeAspect="1"/>
          </p:cNvPicPr>
          <p:nvPr/>
        </p:nvPicPr>
        <p:blipFill>
          <a:blip r:embed="rId4"/>
          <a:srcRect t="-3760" r="15862" b="22111"/>
          <a:stretch>
            <a:fillRect/>
          </a:stretch>
        </p:blipFill>
        <p:spPr>
          <a:xfrm>
            <a:off x="3124200" y="4037155"/>
            <a:ext cx="3098800" cy="1538145"/>
          </a:xfrm>
          <a:prstGeom prst="rect">
            <a:avLst/>
          </a:prstGeom>
        </p:spPr>
      </p:pic>
      <p:pic>
        <p:nvPicPr>
          <p:cNvPr id="8" name="Picture 7" descr="Screen shot 2011-01-12 at 4.25.34 PM.png"/>
          <p:cNvPicPr>
            <a:picLocks noChangeAspect="1"/>
          </p:cNvPicPr>
          <p:nvPr/>
        </p:nvPicPr>
        <p:blipFill>
          <a:blip r:embed="rId5"/>
          <a:srcRect t="11793" r="16332" b="14471"/>
          <a:stretch>
            <a:fillRect/>
          </a:stretch>
        </p:blipFill>
        <p:spPr>
          <a:xfrm>
            <a:off x="5880100" y="4140200"/>
            <a:ext cx="2806700" cy="1358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THEN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Conditionals used to decide about further computation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creen shot 2011-01-12 at 4.19.2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3111500"/>
            <a:ext cx="58166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Combining cell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 coin flip with double IF for test of results to generate output of double coin flip</a:t>
            </a:r>
          </a:p>
          <a:p>
            <a:endParaRPr lang="en-US" dirty="0"/>
          </a:p>
        </p:txBody>
      </p:sp>
      <p:pic>
        <p:nvPicPr>
          <p:cNvPr id="6" name="Picture 5" descr="Screen shot 2011-01-12 at 4.41.2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22600"/>
            <a:ext cx="5676900" cy="4419600"/>
          </a:xfrm>
          <a:prstGeom prst="rect">
            <a:avLst/>
          </a:prstGeom>
        </p:spPr>
      </p:pic>
      <p:pic>
        <p:nvPicPr>
          <p:cNvPr id="7" name="Picture 6" descr="Screen shot 2011-01-12 at 4.41.5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200" y="3022600"/>
            <a:ext cx="3352800" cy="4546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81300" y="2653268"/>
            <a:ext cx="1459880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= B201&amp;C201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1"/>
          </p:cNvCxnSpPr>
          <p:nvPr/>
        </p:nvCxnSpPr>
        <p:spPr>
          <a:xfrm flipH="1">
            <a:off x="2336800" y="2837934"/>
            <a:ext cx="444500" cy="591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1-01-12 at 4.37.5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800" y="5092700"/>
            <a:ext cx="2895600" cy="441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Flipping a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number 1 or 2 (use RANDBETWEEN)</a:t>
            </a:r>
          </a:p>
          <a:p>
            <a:r>
              <a:rPr lang="en-US" dirty="0" smtClean="0"/>
              <a:t>Use IF to display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h</a:t>
            </a:r>
            <a:r>
              <a:rPr lang="en-US" dirty="0" smtClean="0"/>
              <a:t>” for head when 2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t</a:t>
            </a:r>
            <a:r>
              <a:rPr lang="en-US" dirty="0" smtClean="0"/>
              <a:t>” for tail when 1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Extend to simulate multiple coin </a:t>
            </a:r>
            <a:br>
              <a:rPr lang="en-US" dirty="0" smtClean="0"/>
            </a:br>
            <a:r>
              <a:rPr lang="en-US" dirty="0" smtClean="0"/>
              <a:t>flips</a:t>
            </a:r>
            <a:endParaRPr lang="en-US" dirty="0"/>
          </a:p>
        </p:txBody>
      </p:sp>
      <p:pic>
        <p:nvPicPr>
          <p:cNvPr id="4" name="Picture 3" descr="Screen shot 2011-01-12 at 4.34.06 PM.png"/>
          <p:cNvPicPr>
            <a:picLocks noChangeAspect="1"/>
          </p:cNvPicPr>
          <p:nvPr/>
        </p:nvPicPr>
        <p:blipFill>
          <a:blip r:embed="rId3"/>
          <a:srcRect t="17678" b="22008"/>
          <a:stretch>
            <a:fillRect/>
          </a:stretch>
        </p:blipFill>
        <p:spPr>
          <a:xfrm>
            <a:off x="635000" y="3886200"/>
            <a:ext cx="5194300" cy="1104900"/>
          </a:xfrm>
          <a:prstGeom prst="rect">
            <a:avLst/>
          </a:prstGeom>
        </p:spPr>
      </p:pic>
      <p:pic>
        <p:nvPicPr>
          <p:cNvPr id="5" name="Picture 4" descr="Screen shot 2011-01-12 at 4.35.05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9850" y="3651250"/>
            <a:ext cx="2383724" cy="130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</a:t>
            </a:r>
          </a:p>
          <a:p>
            <a:r>
              <a:rPr lang="en-US" dirty="0" smtClean="0"/>
              <a:t>Max</a:t>
            </a:r>
          </a:p>
          <a:p>
            <a:r>
              <a:rPr lang="en-US" dirty="0" smtClean="0"/>
              <a:t>Min</a:t>
            </a:r>
          </a:p>
          <a:p>
            <a:r>
              <a:rPr lang="en-US" dirty="0" smtClean="0"/>
              <a:t>Counting cells</a:t>
            </a:r>
          </a:p>
          <a:p>
            <a:pPr lvl="1"/>
            <a:r>
              <a:rPr lang="en-US" dirty="0" smtClean="0"/>
              <a:t>counts all cells with numeric value</a:t>
            </a:r>
          </a:p>
          <a:p>
            <a:pPr lvl="1"/>
            <a:r>
              <a:rPr lang="en-US" dirty="0" smtClean="0"/>
              <a:t>counts all non empty cells</a:t>
            </a:r>
          </a:p>
          <a:p>
            <a:pPr lvl="1"/>
            <a:r>
              <a:rPr lang="en-US" dirty="0" smtClean="0"/>
              <a:t>counts cell fulfilling condition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2-08-26 at 9.09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92"/>
          <a:stretch/>
        </p:blipFill>
        <p:spPr>
          <a:xfrm>
            <a:off x="3987800" y="2432566"/>
            <a:ext cx="3047674" cy="1682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3215" y="2063234"/>
            <a:ext cx="2030874" cy="369332"/>
          </a:xfrm>
          <a:prstGeom prst="rect">
            <a:avLst/>
          </a:prstGeom>
          <a:noFill/>
          <a:ln w="38100" cmpd="sng">
            <a:solidFill>
              <a:srgbClr val="A6A6A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=AVERAGE(D6:D30)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6604000" y="2247900"/>
            <a:ext cx="289215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099669" y="2667000"/>
            <a:ext cx="1587131" cy="369332"/>
          </a:xfrm>
          <a:prstGeom prst="rect">
            <a:avLst/>
          </a:prstGeom>
          <a:ln w="38100" cmpd="sng">
            <a:solidFill>
              <a:srgbClr val="A6A6A6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=MAX(D6:D30)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09381" y="3244334"/>
            <a:ext cx="1540919" cy="369332"/>
          </a:xfrm>
          <a:prstGeom prst="rect">
            <a:avLst/>
          </a:prstGeom>
          <a:ln w="38100" cmpd="sng">
            <a:solidFill>
              <a:srgbClr val="A6A6A6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=MIN(D6:D30)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02181" y="3930134"/>
            <a:ext cx="1821908" cy="369332"/>
          </a:xfrm>
          <a:prstGeom prst="rect">
            <a:avLst/>
          </a:prstGeom>
          <a:ln w="38100" cmpd="sng">
            <a:solidFill>
              <a:srgbClr val="A6A6A6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=COUNT(D5:D31)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68618" y="4666734"/>
            <a:ext cx="1955471" cy="369332"/>
          </a:xfrm>
          <a:prstGeom prst="rect">
            <a:avLst/>
          </a:prstGeom>
          <a:ln w="38100" cmpd="sng">
            <a:solidFill>
              <a:srgbClr val="A6A6A6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=COUNTA(D5:D31)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96184" y="5756831"/>
            <a:ext cx="2627905" cy="369332"/>
          </a:xfrm>
          <a:prstGeom prst="rect">
            <a:avLst/>
          </a:prstGeom>
          <a:ln w="38100" cmpd="sng">
            <a:solidFill>
              <a:srgbClr val="A6A6A6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=COUNTIF(D6:D30, "&lt;=2")</a:t>
            </a:r>
          </a:p>
        </p:txBody>
      </p:sp>
      <p:cxnSp>
        <p:nvCxnSpPr>
          <p:cNvPr id="13" name="Straight Arrow Connector 12"/>
          <p:cNvCxnSpPr>
            <a:stCxn id="8" idx="1"/>
          </p:cNvCxnSpPr>
          <p:nvPr/>
        </p:nvCxnSpPr>
        <p:spPr>
          <a:xfrm flipH="1">
            <a:off x="6604000" y="2851666"/>
            <a:ext cx="4956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1"/>
          </p:cNvCxnSpPr>
          <p:nvPr/>
        </p:nvCxnSpPr>
        <p:spPr>
          <a:xfrm flipH="1" flipV="1">
            <a:off x="6604000" y="3036332"/>
            <a:ext cx="605381" cy="392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1"/>
          </p:cNvCxnSpPr>
          <p:nvPr/>
        </p:nvCxnSpPr>
        <p:spPr>
          <a:xfrm flipH="1" flipV="1">
            <a:off x="6604000" y="3244334"/>
            <a:ext cx="498181" cy="8704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1"/>
          </p:cNvCxnSpPr>
          <p:nvPr/>
        </p:nvCxnSpPr>
        <p:spPr>
          <a:xfrm flipH="1" flipV="1">
            <a:off x="6604000" y="3429000"/>
            <a:ext cx="364618" cy="142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1"/>
          </p:cNvCxnSpPr>
          <p:nvPr/>
        </p:nvCxnSpPr>
        <p:spPr>
          <a:xfrm flipV="1">
            <a:off x="6296184" y="3613667"/>
            <a:ext cx="218917" cy="2327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510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 obtains the value of the indexed cell in value </a:t>
            </a:r>
          </a:p>
          <a:p>
            <a:pPr lvl="1"/>
            <a:r>
              <a:rPr lang="en-US" dirty="0" smtClean="0"/>
              <a:t>D6-D30 give range of cells to select from</a:t>
            </a:r>
          </a:p>
          <a:p>
            <a:pPr lvl="1"/>
            <a:r>
              <a:rPr lang="en-US" dirty="0" smtClean="0"/>
              <a:t>RANDBETWEEN delivers random index</a:t>
            </a:r>
          </a:p>
          <a:p>
            <a:pPr lvl="1"/>
            <a:r>
              <a:rPr lang="en-US" dirty="0" smtClean="0"/>
              <a:t>COUNT delivers max index by counting the cells in D6-D30 </a:t>
            </a:r>
            <a:endParaRPr lang="en-US" dirty="0"/>
          </a:p>
        </p:txBody>
      </p:sp>
      <p:pic>
        <p:nvPicPr>
          <p:cNvPr id="10" name="Picture 9" descr="Screen shot 2011-01-12 at 5.17.0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700" y="4565650"/>
            <a:ext cx="6070600" cy="74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don’t know the function use the help function! </a:t>
            </a:r>
          </a:p>
          <a:p>
            <a:pPr lvl="1"/>
            <a:r>
              <a:rPr lang="en-US" dirty="0" smtClean="0"/>
              <a:t>describes the functions </a:t>
            </a:r>
          </a:p>
          <a:p>
            <a:pPr lvl="2"/>
            <a:r>
              <a:rPr lang="en-US" dirty="0" smtClean="0"/>
              <a:t>input </a:t>
            </a:r>
          </a:p>
          <a:p>
            <a:pPr lvl="2"/>
            <a:r>
              <a:rPr lang="en-US" dirty="0" smtClean="0"/>
              <a:t>compute function </a:t>
            </a:r>
            <a:endParaRPr lang="en-US" dirty="0"/>
          </a:p>
          <a:p>
            <a:pPr lvl="2"/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has examples to understand the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77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Enumerate the event outcomes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List the probabilities for each outcome, </a:t>
            </a:r>
            <a:r>
              <a:rPr lang="en-US" dirty="0"/>
              <a:t>either by entry or by computation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</a:t>
            </a:r>
            <a:r>
              <a:rPr lang="en-US" dirty="0"/>
              <a:t>final entry in list with =1-sum(</a:t>
            </a:r>
            <a:r>
              <a:rPr lang="en-US" dirty="0" err="1"/>
              <a:t>a:b</a:t>
            </a:r>
            <a:r>
              <a:rPr lang="en-US" dirty="0"/>
              <a:t>) where </a:t>
            </a:r>
            <a:r>
              <a:rPr lang="en-US" dirty="0" err="1"/>
              <a:t>a:b</a:t>
            </a:r>
            <a:r>
              <a:rPr lang="en-US" dirty="0"/>
              <a:t> spans the rest of the list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For each compound event, compute its probability from the simple event </a:t>
            </a:r>
            <a:r>
              <a:rPr lang="en-US" dirty="0" smtClean="0"/>
              <a:t>probabilities:</a:t>
            </a:r>
          </a:p>
          <a:p>
            <a:pPr marL="914400" lvl="1" indent="-514350"/>
            <a:r>
              <a:rPr lang="en-US" dirty="0" smtClean="0"/>
              <a:t> </a:t>
            </a:r>
            <a:r>
              <a:rPr lang="en-US" dirty="0"/>
              <a:t>using multiplication when the compound event outcome is the AND of two simple event outcomes </a:t>
            </a:r>
            <a:endParaRPr lang="en-US" dirty="0" smtClean="0"/>
          </a:p>
          <a:p>
            <a:pPr marL="914400" lvl="1" indent="-514350"/>
            <a:r>
              <a:rPr lang="en-US" dirty="0" smtClean="0"/>
              <a:t>using </a:t>
            </a:r>
            <a:r>
              <a:rPr lang="en-US" dirty="0"/>
              <a:t>addition when the compound event outcome is the OR of two or more simple event outcomes</a:t>
            </a:r>
            <a:r>
              <a:rPr lang="en-US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65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Square with Numeric Value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93447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cell and type value</a:t>
            </a:r>
            <a:br>
              <a:rPr lang="en-US" dirty="0" smtClean="0"/>
            </a:br>
            <a:r>
              <a:rPr lang="en-US" dirty="0" smtClean="0"/>
              <a:t>&lt;enter&gt;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lower right corner of marked cell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Drag over fill area</a:t>
            </a:r>
          </a:p>
          <a:p>
            <a:pPr marL="2228850" lvl="4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6" name="Picture 5" descr="Screen shot 2011-01-12 at 2.40.2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670" y="1417638"/>
            <a:ext cx="3124200" cy="1714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670" y="3306105"/>
            <a:ext cx="2425700" cy="1536700"/>
          </a:xfrm>
          <a:prstGeom prst="rect">
            <a:avLst/>
          </a:prstGeom>
        </p:spPr>
      </p:pic>
      <p:pic>
        <p:nvPicPr>
          <p:cNvPr id="9" name="Picture 8" descr="Screen shot 2011-01-12 at 2.50.10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9630" y="4673988"/>
            <a:ext cx="3340100" cy="179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Square with Text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Analog to numeric value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shot 2011-01-12 at 2.54.3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6836" y="1392238"/>
            <a:ext cx="4712353" cy="52371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365500" cy="2273300"/>
          </a:xfrm>
        </p:spPr>
        <p:txBody>
          <a:bodyPr/>
          <a:lstStyle/>
          <a:p>
            <a:r>
              <a:rPr lang="en-US" dirty="0" smtClean="0"/>
              <a:t>Change the type of the data in the cell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Mark all cells to format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Right click on cells select </a:t>
            </a:r>
            <a:br>
              <a:rPr lang="en-US" dirty="0" smtClean="0"/>
            </a:br>
            <a:r>
              <a:rPr lang="en-US" dirty="0" smtClean="0"/>
              <a:t>&lt;Format Cells…&gt;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desired properties</a:t>
            </a:r>
          </a:p>
          <a:p>
            <a:pPr marL="914400" lvl="1" indent="-514350"/>
            <a:r>
              <a:rPr lang="en-US" dirty="0" smtClean="0"/>
              <a:t>number digits</a:t>
            </a:r>
          </a:p>
          <a:p>
            <a:pPr marL="914400" lvl="1" indent="-514350"/>
            <a:r>
              <a:rPr lang="en-US" dirty="0" smtClean="0"/>
              <a:t>alignment</a:t>
            </a:r>
          </a:p>
          <a:p>
            <a:pPr marL="914400" lvl="1" indent="-514350"/>
            <a:r>
              <a:rPr lang="en-US" dirty="0" smtClean="0"/>
              <a:t>date format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6" name="Picture 5" descr="Screen shot 2011-01-12 at 2.54.3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179" y="476347"/>
            <a:ext cx="2715841" cy="3018301"/>
          </a:xfrm>
          <a:prstGeom prst="rect">
            <a:avLst/>
          </a:prstGeom>
        </p:spPr>
      </p:pic>
      <p:pic>
        <p:nvPicPr>
          <p:cNvPr id="7" name="Picture 6" descr="Screen shot 2011-01-12 at 2.55.26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7343" y="3905447"/>
            <a:ext cx="2930677" cy="211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on Pairs of Values</a:t>
            </a:r>
            <a:endParaRPr lang="en-US" dirty="0"/>
          </a:p>
        </p:txBody>
      </p:sp>
      <p:pic>
        <p:nvPicPr>
          <p:cNvPr id="6" name="Picture 5" descr="Screen shot 2011-01-12 at 2.57.0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9926" y="2708162"/>
            <a:ext cx="3824147" cy="1065746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9" y="1600200"/>
            <a:ext cx="8024403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computation start with “=“ and then arithmetic expression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hit enter to calculate</a:t>
            </a:r>
            <a:endParaRPr lang="en-US" dirty="0"/>
          </a:p>
        </p:txBody>
      </p:sp>
      <p:pic>
        <p:nvPicPr>
          <p:cNvPr id="8" name="Content Placeholder 3" descr="Screen shot 2011-01-12 at 2.58.57 PM.png"/>
          <p:cNvPicPr>
            <a:picLocks noChangeAspect="1"/>
          </p:cNvPicPr>
          <p:nvPr/>
        </p:nvPicPr>
        <p:blipFill>
          <a:blip r:embed="rId3"/>
          <a:srcRect l="5075" t="10156" r="2493" b="-8314"/>
          <a:stretch>
            <a:fillRect/>
          </a:stretch>
        </p:blipFill>
        <p:spPr>
          <a:xfrm>
            <a:off x="2659926" y="4665764"/>
            <a:ext cx="3824147" cy="922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 Values of other Cells</a:t>
            </a:r>
            <a:endParaRPr lang="en-US" dirty="0"/>
          </a:p>
        </p:txBody>
      </p:sp>
      <p:pic>
        <p:nvPicPr>
          <p:cNvPr id="6" name="Content Placeholder 5" descr="Screen shot 2011-01-12 at 3.06.11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3875" t="15993" r="5178" b="8698"/>
          <a:stretch>
            <a:fillRect/>
          </a:stretch>
        </p:blipFill>
        <p:spPr>
          <a:xfrm>
            <a:off x="457200" y="4464626"/>
            <a:ext cx="5144911" cy="1047606"/>
          </a:xfrm>
        </p:spPr>
      </p:pic>
      <p:sp>
        <p:nvSpPr>
          <p:cNvPr id="9" name="TextBox 8"/>
          <p:cNvSpPr txBox="1"/>
          <p:nvPr/>
        </p:nvSpPr>
        <p:spPr>
          <a:xfrm>
            <a:off x="457200" y="1417638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Reference through letter for column and number for row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$ makes reference absolute so it does not change during copy and paste as well as during extension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normally adapts itself during copy and paste </a:t>
            </a:r>
            <a:endParaRPr lang="en-US" sz="3200" dirty="0"/>
          </a:p>
        </p:txBody>
      </p:sp>
      <p:pic>
        <p:nvPicPr>
          <p:cNvPr id="11" name="Picture 10" descr="Screen shot 2011-01-12 at 3.07.25 PM.png"/>
          <p:cNvPicPr>
            <a:picLocks noChangeAspect="1"/>
          </p:cNvPicPr>
          <p:nvPr/>
        </p:nvPicPr>
        <p:blipFill>
          <a:blip r:embed="rId3"/>
          <a:srcRect r="2761" b="79122"/>
          <a:stretch>
            <a:fillRect/>
          </a:stretch>
        </p:blipFill>
        <p:spPr>
          <a:xfrm>
            <a:off x="279400" y="5967585"/>
            <a:ext cx="5726359" cy="458615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 rot="5400000">
            <a:off x="2578100" y="5626532"/>
            <a:ext cx="495300" cy="36645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Cells with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 reference: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Relative reference:</a:t>
            </a:r>
          </a:p>
          <a:p>
            <a:endParaRPr lang="en-US" dirty="0"/>
          </a:p>
        </p:txBody>
      </p:sp>
      <p:pic>
        <p:nvPicPr>
          <p:cNvPr id="4" name="Picture 3" descr="Screen shot 2011-01-12 at 3.08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250" y="2241550"/>
            <a:ext cx="3086100" cy="1803400"/>
          </a:xfrm>
          <a:prstGeom prst="rect">
            <a:avLst/>
          </a:prstGeom>
        </p:spPr>
      </p:pic>
      <p:pic>
        <p:nvPicPr>
          <p:cNvPr id="5" name="Picture 4" descr="Screen shot 2011-01-12 at 3.07.41 PM.png"/>
          <p:cNvPicPr>
            <a:picLocks noChangeAspect="1"/>
          </p:cNvPicPr>
          <p:nvPr/>
        </p:nvPicPr>
        <p:blipFill>
          <a:blip r:embed="rId3"/>
          <a:srcRect b="40625"/>
          <a:stretch>
            <a:fillRect/>
          </a:stretch>
        </p:blipFill>
        <p:spPr>
          <a:xfrm>
            <a:off x="711199" y="4551363"/>
            <a:ext cx="3695701" cy="1172827"/>
          </a:xfrm>
          <a:prstGeom prst="rect">
            <a:avLst/>
          </a:prstGeom>
        </p:spPr>
      </p:pic>
      <p:pic>
        <p:nvPicPr>
          <p:cNvPr id="6" name="Picture 5" descr="Screen shot 2011-01-12 at 3.08.31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00" y="2241550"/>
            <a:ext cx="4089400" cy="977900"/>
          </a:xfrm>
          <a:prstGeom prst="rect">
            <a:avLst/>
          </a:prstGeom>
        </p:spPr>
      </p:pic>
      <p:pic>
        <p:nvPicPr>
          <p:cNvPr id="8" name="Picture 7" descr="Screen shot 2011-01-12 at 3.07.25 PM.png"/>
          <p:cNvPicPr>
            <a:picLocks noChangeAspect="1"/>
          </p:cNvPicPr>
          <p:nvPr/>
        </p:nvPicPr>
        <p:blipFill>
          <a:blip r:embed="rId5"/>
          <a:srcRect r="14286"/>
          <a:stretch>
            <a:fillRect/>
          </a:stretch>
        </p:blipFill>
        <p:spPr>
          <a:xfrm>
            <a:off x="5175250" y="4602163"/>
            <a:ext cx="2743200" cy="119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 RANDBETWEEN() &amp; RAND()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6273800" cy="4525963"/>
          </a:xfrm>
        </p:spPr>
        <p:txBody>
          <a:bodyPr/>
          <a:lstStyle/>
          <a:p>
            <a:r>
              <a:rPr lang="en-US" dirty="0" err="1" smtClean="0"/>
              <a:t>RANDBETWEEN(a,b</a:t>
            </a:r>
            <a:r>
              <a:rPr lang="en-US" dirty="0" smtClean="0"/>
              <a:t>) delivers integer between a and </a:t>
            </a:r>
            <a:r>
              <a:rPr lang="en-US" dirty="0" err="1" smtClean="0"/>
              <a:t>b</a:t>
            </a:r>
            <a:endParaRPr lang="en-US" dirty="0" smtClean="0"/>
          </a:p>
          <a:p>
            <a:r>
              <a:rPr lang="en-US" dirty="0" smtClean="0"/>
              <a:t>RAND() delivers uniformly distributed random number between 0 and 1</a:t>
            </a:r>
          </a:p>
        </p:txBody>
      </p:sp>
      <p:pic>
        <p:nvPicPr>
          <p:cNvPr id="9" name="Picture 8" descr="Screen shot 2011-01-12 at 3.10.24 PM.png"/>
          <p:cNvPicPr>
            <a:picLocks noChangeAspect="1"/>
          </p:cNvPicPr>
          <p:nvPr/>
        </p:nvPicPr>
        <p:blipFill>
          <a:blip r:embed="rId2"/>
          <a:srcRect r="36415"/>
          <a:stretch>
            <a:fillRect/>
          </a:stretch>
        </p:blipFill>
        <p:spPr>
          <a:xfrm>
            <a:off x="6731000" y="1778000"/>
            <a:ext cx="2139950" cy="4686300"/>
          </a:xfrm>
          <a:prstGeom prst="rect">
            <a:avLst/>
          </a:prstGeom>
        </p:spPr>
      </p:pic>
      <p:pic>
        <p:nvPicPr>
          <p:cNvPr id="10" name="Picture 9" descr="Screen shot 2011-01-12 at 3.13.51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600" y="4495800"/>
            <a:ext cx="2895600" cy="93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497</Words>
  <Application>Microsoft Macintosh PowerPoint</Application>
  <PresentationFormat>On-screen Show (4:3)</PresentationFormat>
  <Paragraphs>99</Paragraphs>
  <Slides>18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Introduction to the Essentials of Excel</vt:lpstr>
      <vt:lpstr>Fill in Square with Numeric Value</vt:lpstr>
      <vt:lpstr>Fill Square with Text Value</vt:lpstr>
      <vt:lpstr>Format cells</vt:lpstr>
      <vt:lpstr>Format cell</vt:lpstr>
      <vt:lpstr>Arithmetic on Pairs of Values</vt:lpstr>
      <vt:lpstr>Reference Values of other Cells</vt:lpstr>
      <vt:lpstr>Extending Cells with References</vt:lpstr>
      <vt:lpstr>Function RANDBETWEEN() &amp; RAND()</vt:lpstr>
      <vt:lpstr>INT() &amp; ROUND()</vt:lpstr>
      <vt:lpstr>Logical Values (TRUE/FALSE)</vt:lpstr>
      <vt:lpstr>IF THEN ELSE</vt:lpstr>
      <vt:lpstr>Combining cell values</vt:lpstr>
      <vt:lpstr>Flipping a coin</vt:lpstr>
      <vt:lpstr>Operations on data</vt:lpstr>
      <vt:lpstr>INDEX</vt:lpstr>
      <vt:lpstr>Use Help</vt:lpstr>
      <vt:lpstr>Simulation in Excel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Jan-Michael Frahm</dc:creator>
  <cp:lastModifiedBy>Jan-Michael  Frahm</cp:lastModifiedBy>
  <cp:revision>16</cp:revision>
  <dcterms:created xsi:type="dcterms:W3CDTF">2011-01-12T19:46:53Z</dcterms:created>
  <dcterms:modified xsi:type="dcterms:W3CDTF">2012-08-28T04:29:54Z</dcterms:modified>
</cp:coreProperties>
</file>