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4.bin" ContentType="application/vnd.openxmlformats-officedocument.oleObject"/>
  <Override PartName="/ppt/notesSlides/notesSlide5.xml" ContentType="application/vnd.openxmlformats-officedocument.presentationml.notesSlide+xml"/>
  <Override PartName="/ppt/embeddings/oleObject5.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6.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7.bin" ContentType="application/vnd.openxmlformats-officedocument.oleObject"/>
  <Override PartName="/ppt/notesSlides/notesSlide29.xml" ContentType="application/vnd.openxmlformats-officedocument.presentationml.notesSlide+xml"/>
  <Override PartName="/ppt/embeddings/oleObject8.bin" ContentType="application/vnd.openxmlformats-officedocument.oleObject"/>
  <Override PartName="/ppt/notesSlides/notesSlide30.xml" ContentType="application/vnd.openxmlformats-officedocument.presentationml.notesSlide+xml"/>
  <Override PartName="/ppt/embeddings/oleObject9.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0.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11.bin" ContentType="application/vnd.openxmlformats-officedocument.oleObject"/>
  <Override PartName="/ppt/notesSlides/notesSlide41.xml" ContentType="application/vnd.openxmlformats-officedocument.presentationml.notesSlide+xml"/>
  <Override PartName="/ppt/embeddings/oleObject12.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9.xml" ContentType="application/vnd.openxmlformats-officedocument.presentationml.notesSlide+xml"/>
  <Override PartName="/ppt/embeddings/oleObject13.bin" ContentType="application/vnd.openxmlformats-officedocument.oleObject"/>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14.bin" ContentType="application/vnd.openxmlformats-officedocument.oleObject"/>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5.xml" ContentType="application/vnd.openxmlformats-officedocument.presentationml.tags+xml"/>
  <Override PartName="/ppt/notesSlides/notesSlide61.xml" ContentType="application/vnd.openxmlformats-officedocument.presentationml.notesSlide+xml"/>
  <Override PartName="/ppt/tags/tag6.xml" ContentType="application/vnd.openxmlformats-officedocument.presentationml.tags+xml"/>
  <Override PartName="/ppt/notesSlides/notesSlide62.xml" ContentType="application/vnd.openxmlformats-officedocument.presentationml.notesSlide+xml"/>
  <Override PartName="/ppt/tags/tag7.xml" ContentType="application/vnd.openxmlformats-officedocument.presentationml.tags+xml"/>
  <Override PartName="/ppt/notesSlides/notesSlide63.xml" ContentType="application/vnd.openxmlformats-officedocument.presentationml.notesSlide+xml"/>
  <Override PartName="/ppt/tags/tag8.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9.xml" ContentType="application/vnd.openxmlformats-officedocument.presentationml.tags+xml"/>
  <Override PartName="/ppt/notesSlides/notesSlide69.xml" ContentType="application/vnd.openxmlformats-officedocument.presentationml.notesSlide+xml"/>
  <Override PartName="/ppt/tags/tag10.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15.bin" ContentType="application/vnd.openxmlformats-officedocument.oleObject"/>
  <Override PartName="/ppt/notesSlides/notesSlide74.xml" ContentType="application/vnd.openxmlformats-officedocument.presentationml.notesSlide+xml"/>
  <Override PartName="/ppt/embeddings/oleObject16.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17.bin" ContentType="application/vnd.openxmlformats-officedocument.oleObject"/>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embeddings/oleObject18.bin" ContentType="application/vnd.openxmlformats-officedocument.oleObject"/>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embeddings/oleObject19.bin" ContentType="application/vnd.openxmlformats-officedocument.oleObject"/>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8.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embeddings/oleObject22.bin" ContentType="application/vnd.openxmlformats-officedocument.oleObject"/>
  <Override PartName="/ppt/notesSlides/notesSlide92.xml" ContentType="application/vnd.openxmlformats-officedocument.presentationml.notesSlide+xml"/>
  <Override PartName="/ppt/embeddings/oleObject23.bin" ContentType="application/vnd.openxmlformats-officedocument.oleObject"/>
  <Override PartName="/ppt/notesSlides/notesSlide93.xml" ContentType="application/vnd.openxmlformats-officedocument.presentationml.notesSlide+xml"/>
  <Override PartName="/ppt/notesSlides/notesSlide94.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notesSlides/notesSlide95.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notesSlides/notesSlide9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8.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notesSlides/notesSlide99.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notesSlides/notesSlide100.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sldIdLst>
    <p:sldId id="256" r:id="rId2"/>
    <p:sldId id="447" r:id="rId3"/>
    <p:sldId id="439" r:id="rId4"/>
    <p:sldId id="440" r:id="rId5"/>
    <p:sldId id="441" r:id="rId6"/>
    <p:sldId id="442" r:id="rId7"/>
    <p:sldId id="443" r:id="rId8"/>
    <p:sldId id="444" r:id="rId9"/>
    <p:sldId id="445" r:id="rId10"/>
    <p:sldId id="446" r:id="rId11"/>
    <p:sldId id="411"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 id="407" r:id="rId47"/>
    <p:sldId id="408" r:id="rId48"/>
    <p:sldId id="409" r:id="rId49"/>
    <p:sldId id="410"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412" r:id="rId81"/>
    <p:sldId id="359" r:id="rId82"/>
    <p:sldId id="360" r:id="rId83"/>
    <p:sldId id="361" r:id="rId84"/>
    <p:sldId id="362" r:id="rId85"/>
    <p:sldId id="363" r:id="rId86"/>
    <p:sldId id="364" r:id="rId87"/>
    <p:sldId id="365" r:id="rId88"/>
    <p:sldId id="366" r:id="rId89"/>
    <p:sldId id="367" r:id="rId90"/>
    <p:sldId id="368" r:id="rId91"/>
    <p:sldId id="369" r:id="rId92"/>
    <p:sldId id="370" r:id="rId93"/>
    <p:sldId id="371" r:id="rId94"/>
    <p:sldId id="413" r:id="rId95"/>
    <p:sldId id="414" r:id="rId96"/>
    <p:sldId id="415" r:id="rId97"/>
    <p:sldId id="416" r:id="rId98"/>
    <p:sldId id="417" r:id="rId99"/>
    <p:sldId id="418" r:id="rId100"/>
    <p:sldId id="419" r:id="rId101"/>
    <p:sldId id="420" r:id="rId102"/>
    <p:sldId id="421" r:id="rId103"/>
    <p:sldId id="422" r:id="rId104"/>
    <p:sldId id="423" r:id="rId105"/>
    <p:sldId id="424" r:id="rId106"/>
    <p:sldId id="425" r:id="rId107"/>
    <p:sldId id="426" r:id="rId108"/>
    <p:sldId id="427" r:id="rId109"/>
    <p:sldId id="428" r:id="rId110"/>
    <p:sldId id="429" r:id="rId111"/>
    <p:sldId id="430" r:id="rId112"/>
    <p:sldId id="431" r:id="rId113"/>
    <p:sldId id="432" r:id="rId114"/>
    <p:sldId id="433" r:id="rId115"/>
    <p:sldId id="434" r:id="rId116"/>
    <p:sldId id="435" r:id="rId117"/>
    <p:sldId id="436" r:id="rId118"/>
    <p:sldId id="437" r:id="rId119"/>
    <p:sldId id="438"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94" d="100"/>
          <a:sy n="94" d="100"/>
        </p:scale>
        <p:origin x="-1888" y="-96"/>
      </p:cViewPr>
      <p:guideLst>
        <p:guide orient="horz" pos="2007"/>
        <p:guide pos="485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8.png"/><Relationship Id="rId2" Type="http://schemas.openxmlformats.org/officeDocument/2006/relationships/image" Target="../media/image11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9.wmf"/><Relationship Id="rId2" Type="http://schemas.openxmlformats.org/officeDocument/2006/relationships/image" Target="../media/image13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1.wmf"/><Relationship Id="rId2" Type="http://schemas.openxmlformats.org/officeDocument/2006/relationships/image" Target="../media/image13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5.wmf"/><Relationship Id="rId2" Type="http://schemas.openxmlformats.org/officeDocument/2006/relationships/image" Target="../media/image14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53.wmf"/><Relationship Id="rId4" Type="http://schemas.openxmlformats.org/officeDocument/2006/relationships/image" Target="../media/image154.wmf"/><Relationship Id="rId1" Type="http://schemas.openxmlformats.org/officeDocument/2006/relationships/image" Target="../media/image151.wmf"/><Relationship Id="rId2" Type="http://schemas.openxmlformats.org/officeDocument/2006/relationships/image" Target="../media/image1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0E0E6-60B0-C843-8738-5A08A3E9E235}" type="datetimeFigureOut">
              <a:rPr lang="en-US" smtClean="0"/>
              <a:t>9/22/14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FAB92-4EFA-E540-AFCD-86127F7CBE10}" type="slidenum">
              <a:rPr lang="en-US" smtClean="0"/>
              <a:t>‹#›</a:t>
            </a:fld>
            <a:endParaRPr lang="en-US"/>
          </a:p>
        </p:txBody>
      </p:sp>
    </p:spTree>
    <p:extLst>
      <p:ext uri="{BB962C8B-B14F-4D97-AF65-F5344CB8AC3E}">
        <p14:creationId xmlns:p14="http://schemas.microsoft.com/office/powerpoint/2010/main" val="30807670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 increased</a:t>
            </a:r>
            <a:r>
              <a:rPr lang="en-US" baseline="0" dirty="0" smtClean="0"/>
              <a:t> contrast, change in hue, </a:t>
            </a:r>
            <a:r>
              <a:rPr lang="en-US" baseline="0" dirty="0" err="1" smtClean="0"/>
              <a:t>posterized</a:t>
            </a:r>
            <a:r>
              <a:rPr lang="en-US" baseline="0" dirty="0" smtClean="0"/>
              <a:t> (quantized colors), blurred, rotated</a:t>
            </a:r>
            <a:endParaRPr lang="en-US" dirty="0"/>
          </a:p>
        </p:txBody>
      </p:sp>
      <p:sp>
        <p:nvSpPr>
          <p:cNvPr id="4" name="Slide Number Placeholder 3"/>
          <p:cNvSpPr>
            <a:spLocks noGrp="1"/>
          </p:cNvSpPr>
          <p:nvPr>
            <p:ph type="sldNum" sz="quarter" idx="10"/>
          </p:nvPr>
        </p:nvSpPr>
        <p:spPr/>
        <p:txBody>
          <a:bodyPr/>
          <a:lstStyle/>
          <a:p>
            <a:fld id="{BA8FAB92-4EFA-E540-AFCD-86127F7CBE10}" type="slidenum">
              <a:rPr lang="en-US" smtClean="0"/>
              <a:t>12</a:t>
            </a:fld>
            <a:endParaRPr lang="en-US"/>
          </a:p>
        </p:txBody>
      </p:sp>
    </p:spTree>
    <p:extLst>
      <p:ext uri="{BB962C8B-B14F-4D97-AF65-F5344CB8AC3E}">
        <p14:creationId xmlns:p14="http://schemas.microsoft.com/office/powerpoint/2010/main" val="12663804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D1FCB27-56C4-4ABB-B164-5BD5120C853C}" type="slidenum">
              <a:rPr lang="en-US" smtClean="0"/>
              <a:pPr/>
              <a:t>104</a:t>
            </a:fld>
            <a:endParaRPr lang="en-US" smtClean="0"/>
          </a:p>
        </p:txBody>
      </p:sp>
      <p:sp>
        <p:nvSpPr>
          <p:cNvPr id="44035" name="Rectangle 2"/>
          <p:cNvSpPr>
            <a:spLocks noGrp="1" noRot="1" noChangeAspect="1" noChangeArrowheads="1" noTextEdit="1"/>
          </p:cNvSpPr>
          <p:nvPr>
            <p:ph type="sldImg"/>
          </p:nvPr>
        </p:nvSpPr>
        <p:spPr>
          <a:xfrm>
            <a:off x="1139825" y="682625"/>
            <a:ext cx="4552950" cy="3414713"/>
          </a:xfrm>
          <a:ln/>
        </p:spPr>
      </p:sp>
      <p:sp>
        <p:nvSpPr>
          <p:cNvPr id="44036"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4403AC2-54A7-4814-9CE1-C18EF9909305}" type="slidenum">
              <a:rPr lang="en-US" smtClean="0"/>
              <a:pPr/>
              <a:t>105</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4403AC2-54A7-4814-9CE1-C18EF9909305}" type="slidenum">
              <a:rPr lang="en-US" smtClean="0"/>
              <a:pPr/>
              <a:t>106</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5F85441-32F0-4118-AF2D-BB6775E55C91}" type="slidenum">
              <a:rPr lang="en-US" smtClean="0"/>
              <a:pPr/>
              <a:t>107</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xfrm>
            <a:off x="1180207" y="686405"/>
            <a:ext cx="4500563" cy="3429000"/>
          </a:xfrm>
          <a:ln/>
        </p:spPr>
      </p:sp>
      <p:sp>
        <p:nvSpPr>
          <p:cNvPr id="27341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spect="1" noChangeArrowheads="1" noTextEdit="1"/>
          </p:cNvSpPr>
          <p:nvPr>
            <p:ph type="sldImg"/>
          </p:nvPr>
        </p:nvSpPr>
        <p:spPr>
          <a:xfrm>
            <a:off x="1144588" y="685800"/>
            <a:ext cx="4572000" cy="3429000"/>
          </a:xfrm>
          <a:ln/>
        </p:spPr>
      </p:sp>
      <p:sp>
        <p:nvSpPr>
          <p:cNvPr id="27443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xfrm>
            <a:off x="1144588" y="685800"/>
            <a:ext cx="4572000" cy="3429000"/>
          </a:xfrm>
          <a:ln/>
        </p:spPr>
      </p:sp>
      <p:sp>
        <p:nvSpPr>
          <p:cNvPr id="27545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xfrm>
            <a:off x="1144588" y="685800"/>
            <a:ext cx="4570412" cy="3429000"/>
          </a:xfrm>
          <a:ln/>
        </p:spPr>
      </p:sp>
      <p:sp>
        <p:nvSpPr>
          <p:cNvPr id="27648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1144588" y="685800"/>
            <a:ext cx="4572000" cy="3429000"/>
          </a:xfrm>
          <a:ln/>
        </p:spPr>
      </p:sp>
      <p:sp>
        <p:nvSpPr>
          <p:cNvPr id="277507"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3B85492-4AA6-4BBF-BE5C-7ACC7F0C76E1}" type="slidenum">
              <a:rPr lang="en-US" smtClean="0"/>
              <a:pPr/>
              <a:t>13</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xfrm>
            <a:off x="1144588" y="685800"/>
            <a:ext cx="4570412" cy="3429000"/>
          </a:xfrm>
          <a:ln/>
        </p:spPr>
      </p:sp>
      <p:sp>
        <p:nvSpPr>
          <p:cNvPr id="27853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xfrm>
            <a:off x="1139825" y="682625"/>
            <a:ext cx="4552950" cy="3414713"/>
          </a:xfrm>
          <a:ln/>
        </p:spPr>
      </p:sp>
      <p:sp>
        <p:nvSpPr>
          <p:cNvPr id="279555" name="Rectangle 3"/>
          <p:cNvSpPr>
            <a:spLocks noGrp="1" noChangeArrowheads="1"/>
          </p:cNvSpPr>
          <p:nvPr>
            <p:ph type="body" idx="1"/>
          </p:nvPr>
        </p:nvSpPr>
        <p:spPr>
          <a:xfrm>
            <a:off x="890588" y="4324351"/>
            <a:ext cx="5048250" cy="4170363"/>
          </a:xfrm>
          <a:noFill/>
          <a:ln/>
        </p:spPr>
        <p:txBody>
          <a:bodyPr/>
          <a:lstStyle/>
          <a:p>
            <a:endParaRPr lang="en-US" smtClean="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280580" name="Slide Number Placeholder 3"/>
          <p:cNvSpPr>
            <a:spLocks noGrp="1"/>
          </p:cNvSpPr>
          <p:nvPr>
            <p:ph type="sldNum" sz="quarter" idx="5"/>
          </p:nvPr>
        </p:nvSpPr>
        <p:spPr>
          <a:noFill/>
        </p:spPr>
        <p:txBody>
          <a:bodyPr/>
          <a:lstStyle/>
          <a:p>
            <a:pPr algn="r" rtl="0" fontAlgn="base">
              <a:spcBef>
                <a:spcPct val="0"/>
              </a:spcBef>
              <a:spcAft>
                <a:spcPct val="0"/>
              </a:spcAft>
            </a:pPr>
            <a:fld id="{D4E97F2F-689D-420C-A40E-6ED93DA6768D}" type="slidenum">
              <a:rPr lang="en-US" b="1">
                <a:solidFill>
                  <a:srgbClr val="000000"/>
                </a:solidFill>
                <a:latin typeface="Arial" pitchFamily="34" charset="0"/>
              </a:rPr>
              <a:pPr algn="r" rtl="0" fontAlgn="base">
                <a:spcBef>
                  <a:spcPct val="0"/>
                </a:spcBef>
                <a:spcAft>
                  <a:spcPct val="0"/>
                </a:spcAft>
              </a:pPr>
              <a:t>116</a:t>
            </a:fld>
            <a:endParaRPr lang="en-US" b="1" dirty="0">
              <a:solidFill>
                <a:srgbClr val="000000"/>
              </a:solidFill>
              <a:latin typeface="Arial"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44588" y="685800"/>
            <a:ext cx="4570412" cy="3429000"/>
          </a:xfrm>
          <a:ln/>
        </p:spPr>
      </p:sp>
      <p:sp>
        <p:nvSpPr>
          <p:cNvPr id="27238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BB64856-65EB-4BD6-A900-FCF31BBFA734}" type="slidenum">
              <a:rPr lang="en-US" smtClean="0"/>
              <a:pPr/>
              <a:t>118</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E24BE02-5862-4BAC-A701-210B87A3DDA4}" type="slidenum">
              <a:rPr lang="en-US" smtClean="0"/>
              <a:pPr/>
              <a:t>14</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C73A367-45BE-4432-A6B3-17712D032B7B}" type="slidenum">
              <a:rPr lang="en-US" smtClean="0"/>
              <a:pPr/>
              <a:t>15</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D7E0793-645C-4303-A759-C2608070AFCE}" type="slidenum">
              <a:rPr lang="en-US" smtClean="0"/>
              <a:pPr/>
              <a:t>16</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AEF18BD-D559-4595-8C1F-8BE6F2D5D760}" type="slidenum">
              <a:rPr lang="en-US" smtClean="0"/>
              <a:pPr/>
              <a:t>17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0CF8FCF-39B2-4B4D-9088-1D6E853B27DE}" type="slidenum">
              <a:rPr lang="en-US" smtClean="0"/>
              <a:pPr/>
              <a:t>18</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FDDCE6C-F54B-4D51-879A-47139CB28DFF}" type="slidenum">
              <a:rPr lang="en-US" smtClean="0"/>
              <a:pPr/>
              <a:t>19</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C76090B-F3B1-4B68-8973-B88DEBB73778}" type="slidenum">
              <a:rPr lang="en-US" smtClean="0"/>
              <a:pPr/>
              <a:t>20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1BC26DA-8480-4C44-BB5C-771DDB52144D}" type="slidenum">
              <a:rPr lang="en-US" smtClean="0"/>
              <a:pPr/>
              <a:t>21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5E928A1-1576-4515-817A-3B72D8216555}" type="slidenum">
              <a:rPr lang="en-US" smtClean="0"/>
              <a:pPr/>
              <a:t>3</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A7FADAA-B044-4834-A29C-D587AA457533}" type="slidenum">
              <a:rPr lang="en-US" smtClean="0"/>
              <a:pPr/>
              <a:t>22</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619D47-C76C-4153-8C64-61F8DE98B59F}" type="slidenum">
              <a:rPr lang="en-US" smtClean="0"/>
              <a:pPr/>
              <a:t>23</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E1E3058-D3E8-4104-B7F2-2E609E503A5F}" type="slidenum">
              <a:rPr lang="en-US" smtClean="0"/>
              <a:pPr/>
              <a:t>24</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FE99C3F-A1E9-41FB-951E-8F624EB876D2}" type="slidenum">
              <a:rPr lang="en-US" smtClean="0"/>
              <a:pPr/>
              <a:t>25</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CD5109D-B5B3-4052-8B7C-5D85A12C23A0}" type="slidenum">
              <a:rPr lang="en-US" smtClean="0"/>
              <a:pPr/>
              <a:t>26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CF73024-4B2A-4FF6-B35F-F57689914760}" type="slidenum">
              <a:rPr lang="en-US" smtClean="0"/>
              <a:pPr/>
              <a:t>27</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28</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29</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EE26667-C91D-4F07-9848-F022453E1CA6}" type="slidenum">
              <a:rPr lang="en-US" smtClean="0"/>
              <a:pPr/>
              <a:t>30</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4280DA5-A238-48DE-A216-548BFDA8C0D3}" type="slidenum">
              <a:rPr lang="en-US" smtClean="0"/>
              <a:pPr/>
              <a:t>31</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2C3AD81-8D85-4F7D-BE30-E7CBCD3167D2}" type="slidenum">
              <a:rPr lang="en-US" smtClean="0"/>
              <a:pPr/>
              <a:t>4</a:t>
            </a:fld>
            <a:endParaRPr lang="en-US" smtClean="0"/>
          </a:p>
        </p:txBody>
      </p:sp>
      <p:sp>
        <p:nvSpPr>
          <p:cNvPr id="55299" name="Rectangle 2"/>
          <p:cNvSpPr>
            <a:spLocks noGrp="1" noRot="1" noChangeAspect="1" noChangeArrowheads="1" noTextEdit="1"/>
          </p:cNvSpPr>
          <p:nvPr>
            <p:ph type="sldImg"/>
          </p:nvPr>
        </p:nvSpPr>
        <p:spPr>
          <a:xfrm>
            <a:off x="1187649" y="692453"/>
            <a:ext cx="4482703" cy="3415393"/>
          </a:xfrm>
          <a:ln/>
        </p:spPr>
      </p:sp>
      <p:sp>
        <p:nvSpPr>
          <p:cNvPr id="5530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F1EB5FA6-DD80-41C2-947D-7777906E8A6B}" type="slidenum">
              <a:rPr lang="en-US" smtClean="0"/>
              <a:pPr/>
              <a:t>32</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18FAC29-FE89-477F-9159-5CF07A8DA126}" type="slidenum">
              <a:rPr lang="en-US" smtClean="0"/>
              <a:pPr/>
              <a:t>33</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5231991-7F5D-423F-821E-3A89F003F410}" type="slidenum">
              <a:rPr lang="en-US" smtClean="0"/>
              <a:pPr/>
              <a:t>34</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1156157-E611-4366-8716-E26C969F319E}" type="slidenum">
              <a:rPr lang="en-US" smtClean="0"/>
              <a:pPr/>
              <a:t>35</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B86FEEA-98C8-4B5B-B593-11D6C83A26D4}" type="slidenum">
              <a:rPr lang="en-US" smtClean="0"/>
              <a:pPr/>
              <a:t>36</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B39E52C-7C1F-46F8-B65E-2F63F1AD602D}" type="slidenum">
              <a:rPr lang="en-US" smtClean="0"/>
              <a:pPr/>
              <a:t>37</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E9ABD9-F106-453B-AFAC-F61F042BE3EA}" type="slidenum">
              <a:rPr lang="en-US" smtClean="0"/>
              <a:pPr/>
              <a:t>38</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61FF9B99-1B12-4924-94E8-CA29620C5A15}" type="slidenum">
              <a:rPr lang="en-US" smtClean="0"/>
              <a:pPr/>
              <a:t>39</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F5F20A7-D359-4D29-A073-577DA96E165A}" type="slidenum">
              <a:rPr lang="en-US" smtClean="0"/>
              <a:pPr/>
              <a:t>40</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99D891E-B07E-4925-9646-B73EB1AAB462}" type="slidenum">
              <a:rPr lang="en-US" smtClean="0"/>
              <a:pPr/>
              <a:t>41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5</a:t>
            </a:fld>
            <a:endParaRPr lang="en-US" smtClean="0"/>
          </a:p>
        </p:txBody>
      </p:sp>
      <p:sp>
        <p:nvSpPr>
          <p:cNvPr id="56323" name="Rectangle 2"/>
          <p:cNvSpPr>
            <a:spLocks noGrp="1" noRot="1" noChangeAspect="1" noChangeArrowheads="1" noTextEdit="1"/>
          </p:cNvSpPr>
          <p:nvPr>
            <p:ph type="sldImg"/>
          </p:nvPr>
        </p:nvSpPr>
        <p:spPr>
          <a:xfrm>
            <a:off x="1152525" y="692150"/>
            <a:ext cx="4552950" cy="3416300"/>
          </a:xfrm>
          <a:ln/>
        </p:spPr>
      </p:sp>
      <p:sp>
        <p:nvSpPr>
          <p:cNvPr id="5632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DFCA8E8-AB7D-4290-8CCA-691C4365EFE8}" type="slidenum">
              <a:rPr lang="en-US" smtClean="0"/>
              <a:pPr/>
              <a:t>42</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43</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6669739-D0D0-459F-B567-4B3FA327CC2D}" type="slidenum">
              <a:rPr lang="en-US" smtClean="0"/>
              <a:pPr/>
              <a:t>44</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909C00C-D08C-406F-AE07-739AE8EA775C}" type="slidenum">
              <a:rPr lang="en-US" smtClean="0"/>
              <a:pPr/>
              <a:t>45</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8F5D845-4688-4B82-AF34-4AA6F22C31B1}" type="slidenum">
              <a:rPr lang="en-US" smtClean="0"/>
              <a:pPr/>
              <a:t>46</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A3C42DD-2837-45C0-9190-4BA910A7CD7A}" type="slidenum">
              <a:rPr lang="en-US" smtClean="0"/>
              <a:pPr/>
              <a:t>47</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9ADCBF6-FCD4-474F-BE26-640975C3E20E}" type="slidenum">
              <a:rPr lang="en-US" smtClean="0"/>
              <a:pPr/>
              <a:t>48</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68F9560-E2E4-400C-AFE5-2743698E66DC}" type="slidenum">
              <a:rPr lang="en-US" smtClean="0"/>
              <a:pPr/>
              <a:t>49</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66A83D8-BAB3-4352-BF03-6D88BA84257E}" type="slidenum">
              <a:rPr lang="en-US" smtClean="0"/>
              <a:pPr/>
              <a:t>50</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6B6BF5E-AB82-4214-97AE-745DA75A4AED}" type="slidenum">
              <a:rPr lang="en-US" smtClean="0"/>
              <a:pPr/>
              <a:t>51</a:t>
            </a:fld>
            <a:endParaRPr lang="en-US" smtClean="0"/>
          </a:p>
        </p:txBody>
      </p:sp>
      <p:sp>
        <p:nvSpPr>
          <p:cNvPr id="50179" name="Rectangle 2"/>
          <p:cNvSpPr>
            <a:spLocks noGrp="1" noRot="1" noChangeAspect="1" noChangeArrowheads="1" noTextEdit="1"/>
          </p:cNvSpPr>
          <p:nvPr>
            <p:ph type="sldImg"/>
          </p:nvPr>
        </p:nvSpPr>
        <p:spPr>
          <a:xfrm>
            <a:off x="-4156075" y="0"/>
            <a:ext cx="12192000" cy="9144000"/>
          </a:xfrm>
          <a:ln/>
        </p:spPr>
      </p:sp>
      <p:sp>
        <p:nvSpPr>
          <p:cNvPr id="50180" name="Rectangle 3"/>
          <p:cNvSpPr>
            <a:spLocks noGrp="1" noChangeArrowheads="1"/>
          </p:cNvSpPr>
          <p:nvPr>
            <p:ph type="body" idx="1"/>
          </p:nvPr>
        </p:nvSpPr>
        <p:spPr>
          <a:xfrm>
            <a:off x="4106168" y="954013"/>
            <a:ext cx="2534543" cy="6669011"/>
          </a:xfrm>
          <a:noFill/>
          <a:ln/>
        </p:spPr>
        <p:txBody>
          <a:bodyPr/>
          <a:lstStyle/>
          <a:p>
            <a:pPr eaLnBrk="1" hangingPunct="1"/>
            <a:r>
              <a:rPr lang="en-US" smtClean="0"/>
              <a:t>Answer:  take lots of images, average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B2FD0-681D-44BA-B33E-496B4F660E91}" type="slidenum">
              <a:rPr lang="en-US" smtClean="0"/>
              <a:pPr/>
              <a:t>6</a:t>
            </a:fld>
            <a:endParaRPr lang="en-US" smtClean="0"/>
          </a:p>
        </p:txBody>
      </p:sp>
      <p:sp>
        <p:nvSpPr>
          <p:cNvPr id="57347" name="Rectangle 2"/>
          <p:cNvSpPr>
            <a:spLocks noGrp="1" noRot="1" noChangeAspect="1" noChangeArrowheads="1" noTextEdit="1"/>
          </p:cNvSpPr>
          <p:nvPr>
            <p:ph type="sldImg"/>
          </p:nvPr>
        </p:nvSpPr>
        <p:spPr>
          <a:xfrm>
            <a:off x="1152525" y="692150"/>
            <a:ext cx="4552950" cy="3416300"/>
          </a:xfrm>
          <a:ln/>
        </p:spPr>
      </p:sp>
      <p:sp>
        <p:nvSpPr>
          <p:cNvPr id="57348" name="Rectangle 3"/>
          <p:cNvSpPr>
            <a:spLocks noGrp="1" noChangeArrowheads="1"/>
          </p:cNvSpPr>
          <p:nvPr>
            <p:ph type="body" idx="1"/>
          </p:nvPr>
        </p:nvSpPr>
        <p:spPr>
          <a:xfrm>
            <a:off x="913805" y="4343704"/>
            <a:ext cx="5030391" cy="4113892"/>
          </a:xfrm>
          <a:noFill/>
          <a:ln/>
        </p:spPr>
        <p:txBody>
          <a:bodyPr/>
          <a:lstStyle/>
          <a:p>
            <a:pPr eaLnBrk="1" hangingPunct="1"/>
            <a:endParaRPr lang="en-GB"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6456B9E-C641-4936-B037-9F4E38C7272D}" type="slidenum">
              <a:rPr lang="en-US" smtClean="0"/>
              <a:pPr/>
              <a:t>52</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A49289A-B358-4758-89C2-48286B7256B8}" type="slidenum">
              <a:rPr lang="en-US" smtClean="0"/>
              <a:pPr/>
              <a:t>53</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t>If we want to know the value of the filtered</a:t>
            </a:r>
            <a:r>
              <a:rPr lang="en-US" baseline="0" dirty="0" smtClean="0"/>
              <a:t> image at any location, we overlay the filer kernel over the image centered at that location, multiply the image values by the corresponding kernel values, and sum the result. To produce the entire filtered output image, we slide the filter kernel over every location and perform this operation.</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10A4A56-8C52-4C38-A647-E60A751F4BB2}" type="slidenum">
              <a:rPr lang="en-US" smtClean="0"/>
              <a:pPr/>
              <a:t>54</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3838B59-D1D3-401C-A436-6F294FF8C7C6}" type="slidenum">
              <a:rPr lang="en-US" smtClean="0"/>
              <a:pPr/>
              <a:t>55</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6B9D2E5-CCFD-4DEF-B78D-91F3B8AB5E71}" type="slidenum">
              <a:rPr lang="en-US" smtClean="0"/>
              <a:pPr/>
              <a:t>56</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FC5A4B7-81C5-4B33-BA0C-02DA50257A25}" type="slidenum">
              <a:rPr lang="en-US" smtClean="0"/>
              <a:pPr/>
              <a:t>57</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C2AA261-A0AD-47DB-92C3-C064879669AC}" type="slidenum">
              <a:rPr lang="en-US" smtClean="0"/>
              <a:pPr/>
              <a:t>58</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3805" y="4343704"/>
            <a:ext cx="5030391" cy="4113892"/>
          </a:xfrm>
          <a:noFill/>
          <a:ln/>
        </p:spPr>
        <p:txBody>
          <a:bodyPr/>
          <a:lstStyle/>
          <a:p>
            <a:pPr eaLnBrk="1" hangingPunct="1"/>
            <a:endParaRPr lang="ru-RU"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3168283-B53C-4E51-8D87-FBC3E9FBA59B}" type="slidenum">
              <a:rPr lang="en-US" smtClean="0"/>
              <a:pPr/>
              <a:t>59</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855C01C-1CB6-4E24-B673-A9B261C69AC1}" type="slidenum">
              <a:rPr lang="en-US" smtClean="0"/>
              <a:pPr/>
              <a:t>60</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0EDE197-1E59-4554-B51C-139CC15CC39D}" type="slidenum">
              <a:rPr lang="en-US" smtClean="0"/>
              <a:pPr/>
              <a:t>61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7</a:t>
            </a:fld>
            <a:endParaRPr lang="en-US" smtClean="0"/>
          </a:p>
        </p:txBody>
      </p:sp>
      <p:sp>
        <p:nvSpPr>
          <p:cNvPr id="58371" name="Rectangle 2"/>
          <p:cNvSpPr>
            <a:spLocks noGrp="1" noRot="1" noChangeAspect="1" noChangeArrowheads="1" noTextEdit="1"/>
          </p:cNvSpPr>
          <p:nvPr>
            <p:ph type="sldImg"/>
          </p:nvPr>
        </p:nvSpPr>
        <p:spPr>
          <a:xfrm>
            <a:off x="1152525" y="692150"/>
            <a:ext cx="4552950" cy="3416300"/>
          </a:xfrm>
          <a:ln/>
        </p:spPr>
      </p:sp>
      <p:sp>
        <p:nvSpPr>
          <p:cNvPr id="5837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76957BAF-40C5-4F6D-B7AD-A84951402FFE}" type="slidenum">
              <a:rPr lang="en-US" smtClean="0"/>
              <a:pPr/>
              <a:t>62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4E89A06-4210-4EF8-B6BA-B8CCBD034FF9}" type="slidenum">
              <a:rPr lang="en-US" smtClean="0"/>
              <a:pPr/>
              <a:t>63</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BB74A4C-7474-4A24-A25E-032E352C84F2}" type="slidenum">
              <a:rPr lang="en-US" smtClean="0"/>
              <a:pPr/>
              <a:t>64</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AFAF6C0-8214-4799-BC67-FCB1267CC746}" type="slidenum">
              <a:rPr lang="en-US" smtClean="0"/>
              <a:pPr/>
              <a:t>65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EDED6AA-B385-4CE7-A467-A17DDC25B82E}" type="slidenum">
              <a:rPr lang="en-US" smtClean="0"/>
              <a:pPr/>
              <a:t>66</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5AED238-3CCC-4ACB-A79B-BBF0AF1BC9EB}" type="slidenum">
              <a:rPr lang="en-US" smtClean="0"/>
              <a:pPr/>
              <a:t>67</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19359BB-EAFC-4D20-8693-005211E66DB8}" type="slidenum">
              <a:rPr lang="en-US" smtClean="0"/>
              <a:pPr/>
              <a:t>68</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BC6CB7C-0655-4890-806A-F545FE023052}" type="slidenum">
              <a:rPr lang="en-US" smtClean="0"/>
              <a:pPr/>
              <a:t>69</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3805" y="4343704"/>
            <a:ext cx="5030391" cy="4113892"/>
          </a:xfrm>
          <a:noFill/>
          <a:ln/>
        </p:spPr>
        <p:txBody>
          <a:bodyPr/>
          <a:lstStyle/>
          <a:p>
            <a:pPr eaLnBrk="1" hangingPunct="1"/>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57A904C-4C98-4DB3-A348-610B09698E06}" type="slidenum">
              <a:rPr lang="en-US" smtClean="0"/>
              <a:pPr/>
              <a:t>70</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3805" y="4343704"/>
            <a:ext cx="5030391" cy="4113892"/>
          </a:xfrm>
          <a:noFill/>
          <a:ln/>
        </p:spPr>
        <p:txBody>
          <a:bodyPr/>
          <a:lstStyle/>
          <a:p>
            <a:pPr eaLnBrk="1" hangingPunct="1"/>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4FADAEF-6D15-4354-A7C1-18B65215B95C}" type="slidenum">
              <a:rPr lang="en-US" smtClean="0"/>
              <a:pPr/>
              <a:t>71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1ECE3CC-6BB1-4E33-A918-89826F57584E}" type="slidenum">
              <a:rPr lang="en-US" smtClean="0"/>
              <a:pPr/>
              <a:t>8</a:t>
            </a:fld>
            <a:endParaRPr lang="en-US" smtClean="0"/>
          </a:p>
        </p:txBody>
      </p:sp>
      <p:sp>
        <p:nvSpPr>
          <p:cNvPr id="59395" name="Rectangle 2"/>
          <p:cNvSpPr>
            <a:spLocks noGrp="1" noRot="1" noChangeAspect="1" noChangeArrowheads="1" noTextEdit="1"/>
          </p:cNvSpPr>
          <p:nvPr>
            <p:ph type="sldImg"/>
          </p:nvPr>
        </p:nvSpPr>
        <p:spPr>
          <a:xfrm>
            <a:off x="1152525" y="692150"/>
            <a:ext cx="4552950" cy="3416300"/>
          </a:xfrm>
          <a:ln/>
        </p:spPr>
      </p:sp>
      <p:sp>
        <p:nvSpPr>
          <p:cNvPr id="5939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4FADAEF-6D15-4354-A7C1-18B65215B95C}" type="slidenum">
              <a:rPr lang="en-US" smtClean="0"/>
              <a:pPr/>
              <a:t>72</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02259F2-89BA-4957-9B10-67BB50C1BA0F}" type="slidenum">
              <a:rPr lang="en-US" smtClean="0"/>
              <a:pPr/>
              <a:t>73</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6CF21AB-8AD3-47A4-804B-FCD7120227D0}" type="slidenum">
              <a:rPr lang="en-US" smtClean="0"/>
              <a:pPr/>
              <a:t>74</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B9C4DD8-8E2E-4C3D-864E-9AE164B8A4B9}" type="slidenum">
              <a:rPr lang="en-US" smtClean="0"/>
              <a:pPr/>
              <a:t>75</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82FE83F-C24B-4368-BA21-8688A0944349}" type="slidenum">
              <a:rPr lang="en-US" smtClean="0"/>
              <a:pPr/>
              <a:t>76</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t>Linear vs. quadratic in mask size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E4682C4-6844-4262-9115-EB8A78CAC821}" type="slidenum">
              <a:rPr lang="en-US" smtClean="0"/>
              <a:pPr/>
              <a:t>77</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2443694-D5C1-485C-AAAF-E58DA0353C01}" type="slidenum">
              <a:rPr lang="en-US" smtClean="0"/>
              <a:pPr/>
              <a:t>78</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D40B747-6E68-4454-9823-732EA3E6628A}" type="slidenum">
              <a:rPr lang="en-US" smtClean="0"/>
              <a:pPr/>
              <a:t>79</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8CA7195-E222-42DF-A9C0-FD2A9BBB4D2D}" type="slidenum">
              <a:rPr lang="en-US" smtClean="0"/>
              <a:pPr/>
              <a:t>81</a:t>
            </a:fld>
            <a:endParaRPr lang="en-US" smtClean="0"/>
          </a:p>
        </p:txBody>
      </p:sp>
      <p:sp>
        <p:nvSpPr>
          <p:cNvPr id="87043" name="Rectangle 2"/>
          <p:cNvSpPr>
            <a:spLocks noGrp="1" noRot="1" noChangeAspect="1" noChangeArrowheads="1" noTextEdit="1"/>
          </p:cNvSpPr>
          <p:nvPr>
            <p:ph type="sldImg"/>
          </p:nvPr>
        </p:nvSpPr>
        <p:spPr>
          <a:xfrm>
            <a:off x="1134071" y="672799"/>
            <a:ext cx="4533305" cy="3454702"/>
          </a:xfrm>
          <a:ln/>
        </p:spPr>
      </p:sp>
      <p:sp>
        <p:nvSpPr>
          <p:cNvPr id="87044" name="Rectangle 3"/>
          <p:cNvSpPr>
            <a:spLocks noGrp="1" noChangeArrowheads="1"/>
          </p:cNvSpPr>
          <p:nvPr>
            <p:ph type="body" idx="1"/>
          </p:nvPr>
        </p:nvSpPr>
        <p:spPr>
          <a:xfrm>
            <a:off x="897434" y="4351262"/>
            <a:ext cx="5082480" cy="4130524"/>
          </a:xfrm>
          <a:noFill/>
          <a:ln/>
        </p:spPr>
        <p:txBody>
          <a:bodyPr lIns="89881" tIns="44941" rIns="89881" bIns="44941"/>
          <a:lstStyle/>
          <a:p>
            <a:pPr eaLnBrk="1" hangingPunct="1"/>
            <a:r>
              <a:rPr lang="en-US" smtClean="0"/>
              <a:t>Salt and pepper and impulse noise can be due to transmission errors (e.g., from deep space probe), dead CCD pixels, specks on lens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F111ADF-DDCD-403A-BC49-69FD0027A007}" type="slidenum">
              <a:rPr lang="en-US" smtClean="0"/>
              <a:pPr/>
              <a:t>82</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9</a:t>
            </a:fld>
            <a:endParaRPr lang="en-US" smtClean="0"/>
          </a:p>
        </p:txBody>
      </p:sp>
      <p:sp>
        <p:nvSpPr>
          <p:cNvPr id="60419" name="Rectangle 2"/>
          <p:cNvSpPr>
            <a:spLocks noGrp="1" noRot="1" noChangeAspect="1" noChangeArrowheads="1" noTextEdit="1"/>
          </p:cNvSpPr>
          <p:nvPr>
            <p:ph type="sldImg"/>
          </p:nvPr>
        </p:nvSpPr>
        <p:spPr>
          <a:xfrm>
            <a:off x="1152525" y="692150"/>
            <a:ext cx="4552950" cy="3416300"/>
          </a:xfrm>
          <a:ln/>
        </p:spPr>
      </p:sp>
      <p:sp>
        <p:nvSpPr>
          <p:cNvPr id="60420" name="Rectangle 3"/>
          <p:cNvSpPr>
            <a:spLocks noGrp="1" noChangeArrowheads="1"/>
          </p:cNvSpPr>
          <p:nvPr>
            <p:ph type="body" idx="1"/>
          </p:nvPr>
        </p:nvSpPr>
        <p:spPr>
          <a:xfrm>
            <a:off x="913805" y="4343704"/>
            <a:ext cx="5030391" cy="4113892"/>
          </a:xfrm>
          <a:noFill/>
          <a:ln/>
        </p:spPr>
        <p:txBody>
          <a:bodyPr/>
          <a:lstStyle/>
          <a:p>
            <a:pPr eaLnBrk="1" hangingPunct="1"/>
            <a:endParaRPr lang="en-GB"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772F482-6013-41B9-9D03-4DB30BF15E99}" type="slidenum">
              <a:rPr lang="en-US" smtClean="0"/>
              <a:pPr/>
              <a:t>83</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1CEE2C0-ED32-4AFD-9984-CFB7CF91CAF8}" type="slidenum">
              <a:rPr lang="en-US" smtClean="0"/>
              <a:pPr/>
              <a:t>84</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204F1E7-967C-4D94-8FA7-279B1D28A75E}" type="slidenum">
              <a:rPr lang="en-US" smtClean="0"/>
              <a:pPr/>
              <a:t>85</a:t>
            </a:fld>
            <a:endParaRPr lang="en-US" smtClean="0"/>
          </a:p>
        </p:txBody>
      </p:sp>
      <p:sp>
        <p:nvSpPr>
          <p:cNvPr id="91139" name="Rectangle 2"/>
          <p:cNvSpPr>
            <a:spLocks noGrp="1" noRot="1" noChangeAspect="1" noChangeArrowheads="1" noTextEdit="1"/>
          </p:cNvSpPr>
          <p:nvPr>
            <p:ph type="sldImg"/>
          </p:nvPr>
        </p:nvSpPr>
        <p:spPr>
          <a:xfrm>
            <a:off x="1098550" y="673100"/>
            <a:ext cx="4603750" cy="3454400"/>
          </a:xfrm>
          <a:ln/>
        </p:spPr>
      </p:sp>
      <p:sp>
        <p:nvSpPr>
          <p:cNvPr id="91140" name="Rectangle 3"/>
          <p:cNvSpPr>
            <a:spLocks noGrp="1" noChangeArrowheads="1"/>
          </p:cNvSpPr>
          <p:nvPr>
            <p:ph type="body" idx="1"/>
          </p:nvPr>
        </p:nvSpPr>
        <p:spPr>
          <a:xfrm>
            <a:off x="897434" y="4351262"/>
            <a:ext cx="5082480" cy="4130524"/>
          </a:xfrm>
          <a:noFill/>
          <a:ln/>
        </p:spPr>
        <p:txBody>
          <a:bodyPr lIns="89881" tIns="44941" rIns="89881" bIns="44941"/>
          <a:lstStyle/>
          <a:p>
            <a:pPr eaLnBrk="1" hangingPunct="1"/>
            <a:r>
              <a:rPr lang="en-US" smtClean="0"/>
              <a:t>Linearity of median filter: try filter([0 0 0; 0 1 0; 0 0 0] + [1 1 1; 1 1 2; 2 2 2])</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8B224D3-57FE-4CDC-BC76-C621BFA66E8E}" type="slidenum">
              <a:rPr lang="en-US" smtClean="0"/>
              <a:pPr/>
              <a:t>86</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6190195-4EA6-49AD-BD3C-6725BD0FC723}" type="slidenum">
              <a:rPr lang="en-US" smtClean="0"/>
              <a:pPr/>
              <a:t>87</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1280D9E-41C3-45AF-A831-5CCD746953E1}" type="slidenum">
              <a:rPr lang="en-US" smtClean="0"/>
              <a:pPr/>
              <a:t>88</a:t>
            </a:fld>
            <a:endParaRPr lang="en-US" smtClean="0"/>
          </a:p>
        </p:txBody>
      </p:sp>
      <p:sp>
        <p:nvSpPr>
          <p:cNvPr id="94211" name="Rectangle 2"/>
          <p:cNvSpPr>
            <a:spLocks noGrp="1" noRot="1" noChangeAspect="1" noChangeArrowheads="1" noTextEdit="1"/>
          </p:cNvSpPr>
          <p:nvPr>
            <p:ph type="sldImg"/>
          </p:nvPr>
        </p:nvSpPr>
        <p:spPr>
          <a:xfrm>
            <a:off x="-200025" y="382588"/>
            <a:ext cx="7264400" cy="5449887"/>
          </a:xfrm>
          <a:ln/>
        </p:spPr>
      </p:sp>
      <p:sp>
        <p:nvSpPr>
          <p:cNvPr id="94212" name="Rectangle 3"/>
          <p:cNvSpPr>
            <a:spLocks noGrp="1" noChangeArrowheads="1"/>
          </p:cNvSpPr>
          <p:nvPr>
            <p:ph type="body" idx="1"/>
          </p:nvPr>
        </p:nvSpPr>
        <p:spPr>
          <a:xfrm>
            <a:off x="828973" y="6062738"/>
            <a:ext cx="5268516" cy="2416024"/>
          </a:xfrm>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6A78780-8FA9-4C44-BE6F-1531048117F0}" type="slidenum">
              <a:rPr lang="en-US" smtClean="0"/>
              <a:pPr/>
              <a:t>89</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19359BB-EAFC-4D20-8693-005211E66DB8}" type="slidenum">
              <a:rPr lang="en-US" smtClean="0"/>
              <a:pPr/>
              <a:t>90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506766F-4244-4F9C-96A2-7077A692EF7C}" type="slidenum">
              <a:rPr lang="en-US" smtClean="0"/>
              <a:pPr/>
              <a:t>91</a:t>
            </a:fld>
            <a:endParaRPr lang="en-US" smtClean="0"/>
          </a:p>
        </p:txBody>
      </p:sp>
      <p:sp>
        <p:nvSpPr>
          <p:cNvPr id="83971" name="Rectangle 2"/>
          <p:cNvSpPr>
            <a:spLocks noGrp="1" noRot="1" noChangeAspect="1" noChangeArrowheads="1" noTextEdit="1"/>
          </p:cNvSpPr>
          <p:nvPr>
            <p:ph type="sldImg"/>
          </p:nvPr>
        </p:nvSpPr>
        <p:spPr>
          <a:xfrm>
            <a:off x="1139825" y="682625"/>
            <a:ext cx="4552950" cy="3414713"/>
          </a:xfrm>
          <a:ln/>
        </p:spPr>
      </p:sp>
      <p:sp>
        <p:nvSpPr>
          <p:cNvPr id="83972" name="Rectangle 3"/>
          <p:cNvSpPr>
            <a:spLocks noGrp="1" noChangeArrowheads="1"/>
          </p:cNvSpPr>
          <p:nvPr>
            <p:ph type="body" idx="1"/>
          </p:nvPr>
        </p:nvSpPr>
        <p:spPr>
          <a:xfrm>
            <a:off x="889992" y="4324048"/>
            <a:ext cx="5048250" cy="4171346"/>
          </a:xfrm>
          <a:noFill/>
          <a:ln/>
        </p:spPr>
        <p:txBody>
          <a:bodyPr/>
          <a:lstStyle/>
          <a:p>
            <a:pPr>
              <a:spcBef>
                <a:spcPct val="0"/>
              </a:spcBef>
            </a:pPr>
            <a:r>
              <a:rPr lang="en-US" smtClean="0"/>
              <a:t>f + a(f - f * g) = (1+a)f-af*g = f*((1+a)e-g)</a:t>
            </a:r>
          </a:p>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endParaRPr lang="en-US" smtClean="0"/>
          </a:p>
        </p:txBody>
      </p:sp>
      <p:sp>
        <p:nvSpPr>
          <p:cNvPr id="84996" name="Slide Number Placeholder 3"/>
          <p:cNvSpPr>
            <a:spLocks noGrp="1"/>
          </p:cNvSpPr>
          <p:nvPr>
            <p:ph type="sldNum" sz="quarter" idx="5"/>
          </p:nvPr>
        </p:nvSpPr>
        <p:spPr>
          <a:noFill/>
        </p:spPr>
        <p:txBody>
          <a:bodyPr/>
          <a:lstStyle/>
          <a:p>
            <a:fld id="{4F36996C-83D8-4989-B5E8-E300FEEE5DC4}" type="slidenum">
              <a:rPr lang="en-US" smtClean="0"/>
              <a:pPr/>
              <a:t>92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402EEE-FE0D-4A8C-9791-47EFCF79615B}" type="slidenum">
              <a:rPr lang="en-US" smtClean="0"/>
              <a:pPr/>
              <a:t>10</a:t>
            </a:fld>
            <a:endParaRPr lang="en-US" smtClean="0"/>
          </a:p>
        </p:txBody>
      </p:sp>
      <p:sp>
        <p:nvSpPr>
          <p:cNvPr id="61443" name="Rectangle 2"/>
          <p:cNvSpPr>
            <a:spLocks noGrp="1" noRot="1" noChangeAspect="1" noChangeArrowheads="1" noTextEdit="1"/>
          </p:cNvSpPr>
          <p:nvPr>
            <p:ph type="sldImg"/>
          </p:nvPr>
        </p:nvSpPr>
        <p:spPr>
          <a:xfrm>
            <a:off x="1187649" y="692453"/>
            <a:ext cx="4482703" cy="3415393"/>
          </a:xfrm>
          <a:ln/>
        </p:spPr>
      </p:sp>
      <p:sp>
        <p:nvSpPr>
          <p:cNvPr id="61444" name="Rectangle 3"/>
          <p:cNvSpPr>
            <a:spLocks noGrp="1" noChangeArrowheads="1"/>
          </p:cNvSpPr>
          <p:nvPr>
            <p:ph type="body" idx="1"/>
          </p:nvPr>
        </p:nvSpPr>
        <p:spPr>
          <a:xfrm>
            <a:off x="913805" y="4343704"/>
            <a:ext cx="5030391" cy="4113892"/>
          </a:xfrm>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113FC98-EEA6-4C36-8FF3-5659E87DB63E}" type="slidenum">
              <a:rPr lang="en-US" smtClean="0"/>
              <a:pPr>
                <a:defRPr/>
              </a:pPr>
              <a:t>93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D6E30D1-DE0E-4B96-BE8A-0A6751CFC75F}" type="slidenum">
              <a:rPr lang="en-US" smtClean="0"/>
              <a:pPr/>
              <a:t>95</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D57B0D4-FEFF-43FD-B28C-BB709077ADA2}" type="slidenum">
              <a:rPr lang="en-US" smtClean="0"/>
              <a:pPr/>
              <a:t>96</a:t>
            </a:fld>
            <a:endParaRPr lang="en-US" smtClean="0"/>
          </a:p>
        </p:txBody>
      </p:sp>
      <p:sp>
        <p:nvSpPr>
          <p:cNvPr id="34819" name="Rectangle 2"/>
          <p:cNvSpPr>
            <a:spLocks noGrp="1" noRot="1" noChangeAspect="1" noChangeArrowheads="1" noTextEdit="1"/>
          </p:cNvSpPr>
          <p:nvPr>
            <p:ph type="sldImg"/>
          </p:nvPr>
        </p:nvSpPr>
        <p:spPr>
          <a:xfrm>
            <a:off x="1175742" y="683381"/>
            <a:ext cx="4479727" cy="3413881"/>
          </a:xfrm>
          <a:ln/>
        </p:spPr>
      </p:sp>
      <p:sp>
        <p:nvSpPr>
          <p:cNvPr id="34820"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0083167-4383-4310-BF5B-2CD12449002A}" type="slidenum">
              <a:rPr lang="en-US" smtClean="0"/>
              <a:pPr/>
              <a:t>97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xfrm>
            <a:off x="1144588" y="685800"/>
            <a:ext cx="4570412" cy="3429000"/>
          </a:xfrm>
          <a:ln/>
        </p:spPr>
      </p:sp>
      <p:sp>
        <p:nvSpPr>
          <p:cNvPr id="250883" name="Rectangle 3"/>
          <p:cNvSpPr>
            <a:spLocks noGrp="1" noChangeArrowheads="1"/>
          </p:cNvSpPr>
          <p:nvPr>
            <p:ph type="body" idx="1"/>
          </p:nvPr>
        </p:nvSpPr>
        <p:spPr>
          <a:xfrm>
            <a:off x="914400" y="4343400"/>
            <a:ext cx="5029200" cy="4114800"/>
          </a:xfrm>
          <a:noFill/>
          <a:ln/>
        </p:spPr>
        <p:txBody>
          <a:bodyPr/>
          <a:lstStyle/>
          <a:p>
            <a:endParaRPr lang="en-US" dirty="0"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251908" name="Slide Number Placeholder 3"/>
          <p:cNvSpPr>
            <a:spLocks noGrp="1"/>
          </p:cNvSpPr>
          <p:nvPr>
            <p:ph type="sldNum" sz="quarter" idx="5"/>
          </p:nvPr>
        </p:nvSpPr>
        <p:spPr>
          <a:noFill/>
        </p:spPr>
        <p:txBody>
          <a:bodyPr/>
          <a:lstStyle/>
          <a:p>
            <a:pPr algn="r" rtl="0" eaLnBrk="0" fontAlgn="base" hangingPunct="0">
              <a:spcBef>
                <a:spcPct val="0"/>
              </a:spcBef>
              <a:spcAft>
                <a:spcPct val="0"/>
              </a:spcAft>
            </a:pPr>
            <a:fld id="{2902D948-6617-4183-A553-B871B9C49FBD}" type="slidenum">
              <a:rPr lang="en-US" b="1">
                <a:solidFill>
                  <a:srgbClr val="000000"/>
                </a:solidFill>
                <a:latin typeface="Arial" pitchFamily="34" charset="0"/>
                <a:cs typeface="+mn-cs"/>
              </a:rPr>
              <a:pPr algn="r" rtl="0" eaLnBrk="0" fontAlgn="base" hangingPunct="0">
                <a:spcBef>
                  <a:spcPct val="0"/>
                </a:spcBef>
                <a:spcAft>
                  <a:spcPct val="0"/>
                </a:spcAft>
              </a:pPr>
              <a:t>99</a:t>
            </a:fld>
            <a:endParaRPr lang="en-US" b="1" dirty="0">
              <a:solidFill>
                <a:srgbClr val="000000"/>
              </a:solidFill>
              <a:latin typeface="Arial" pitchFamily="34" charset="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123B18F-9E7A-4FFE-8830-0172DB2928C1}" type="slidenum">
              <a:rPr lang="en-US" smtClean="0"/>
              <a:pPr/>
              <a:t>100</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EDB6B19-4D4F-4E17-93AB-B29761E57953}" type="slidenum">
              <a:rPr lang="en-US" smtClean="0"/>
              <a:pPr/>
              <a:t>101</a:t>
            </a:fld>
            <a:endParaRPr lang="en-US" smtClean="0"/>
          </a:p>
        </p:txBody>
      </p:sp>
      <p:sp>
        <p:nvSpPr>
          <p:cNvPr id="36867" name="Rectangle 2"/>
          <p:cNvSpPr>
            <a:spLocks noGrp="1" noRot="1" noChangeAspect="1" noChangeArrowheads="1" noTextEdit="1"/>
          </p:cNvSpPr>
          <p:nvPr>
            <p:ph type="sldImg"/>
          </p:nvPr>
        </p:nvSpPr>
        <p:spPr>
          <a:xfrm>
            <a:off x="1175742" y="683381"/>
            <a:ext cx="4479727" cy="3413881"/>
          </a:xfrm>
          <a:ln/>
        </p:spPr>
      </p:sp>
      <p:sp>
        <p:nvSpPr>
          <p:cNvPr id="36868" name="Rectangle 3"/>
          <p:cNvSpPr>
            <a:spLocks noGrp="1" noChangeArrowheads="1"/>
          </p:cNvSpPr>
          <p:nvPr>
            <p:ph type="body" idx="1"/>
          </p:nvPr>
        </p:nvSpPr>
        <p:spPr>
          <a:xfrm>
            <a:off x="889992" y="4324048"/>
            <a:ext cx="5048250" cy="4171346"/>
          </a:xfrm>
          <a:noFill/>
          <a:ln/>
        </p:spPr>
        <p:txBody>
          <a:bodyPr/>
          <a:lstStyle/>
          <a:p>
            <a:pPr eaLnBrk="1" hangingPunct="1"/>
            <a:r>
              <a:rPr lang="en-US" smtClean="0"/>
              <a:t>give definition of partial derivative:  lim h-&gt;0 [f(x+h,y) – f(x,y)]/h</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E10FE9A-465F-4FD5-BC83-EC94320180D3}" type="slidenum">
              <a:rPr lang="en-US" smtClean="0"/>
              <a:pPr/>
              <a:t>102</a:t>
            </a:fld>
            <a:endParaRPr lang="en-US" smtClean="0"/>
          </a:p>
        </p:txBody>
      </p:sp>
      <p:sp>
        <p:nvSpPr>
          <p:cNvPr id="40963" name="Rectangle 2"/>
          <p:cNvSpPr>
            <a:spLocks noGrp="1" noRot="1" noChangeAspect="1" noChangeArrowheads="1" noTextEdit="1"/>
          </p:cNvSpPr>
          <p:nvPr>
            <p:ph type="sldImg"/>
          </p:nvPr>
        </p:nvSpPr>
        <p:spPr>
          <a:xfrm>
            <a:off x="1175742" y="683381"/>
            <a:ext cx="4479727" cy="3413881"/>
          </a:xfrm>
          <a:ln/>
        </p:spPr>
      </p:sp>
      <p:sp>
        <p:nvSpPr>
          <p:cNvPr id="40964" name="Rectangle 3"/>
          <p:cNvSpPr>
            <a:spLocks noGrp="1" noChangeArrowheads="1"/>
          </p:cNvSpPr>
          <p:nvPr>
            <p:ph type="body" idx="1"/>
          </p:nvPr>
        </p:nvSpPr>
        <p:spPr>
          <a:xfrm>
            <a:off x="889992" y="4324048"/>
            <a:ext cx="5048250" cy="4171346"/>
          </a:xfrm>
          <a:noFill/>
          <a:ln/>
        </p:spPr>
        <p:txBody>
          <a:bodyPr/>
          <a:lstStyle/>
          <a:p>
            <a:pPr eaLnBrk="1" hangingPunct="1"/>
            <a:r>
              <a:rPr lang="en-US" smtClean="0"/>
              <a:t>How to fix?</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D31D75F-0E3E-4E5E-8582-32BD10D2596D}" type="slidenum">
              <a:rPr lang="en-US" smtClean="0"/>
              <a:pPr/>
              <a:t>103</a:t>
            </a:fld>
            <a:endParaRPr lang="en-US" smtClean="0"/>
          </a:p>
        </p:txBody>
      </p:sp>
      <p:sp>
        <p:nvSpPr>
          <p:cNvPr id="43011" name="Rectangle 2"/>
          <p:cNvSpPr>
            <a:spLocks noGrp="1" noRot="1" noChangeAspect="1" noChangeArrowheads="1" noTextEdit="1"/>
          </p:cNvSpPr>
          <p:nvPr>
            <p:ph type="sldImg"/>
          </p:nvPr>
        </p:nvSpPr>
        <p:spPr>
          <a:xfrm>
            <a:off x="1139825" y="682625"/>
            <a:ext cx="4552950" cy="3414713"/>
          </a:xfrm>
          <a:ln/>
        </p:spPr>
      </p:sp>
      <p:sp>
        <p:nvSpPr>
          <p:cNvPr id="43012" name="Rectangle 3"/>
          <p:cNvSpPr>
            <a:spLocks noGrp="1" noChangeArrowheads="1"/>
          </p:cNvSpPr>
          <p:nvPr>
            <p:ph type="body" idx="1"/>
          </p:nvPr>
        </p:nvSpPr>
        <p:spPr>
          <a:xfrm>
            <a:off x="889992" y="4324048"/>
            <a:ext cx="5048250" cy="4171346"/>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5"/>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6667"/>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17600"/>
            <a:ext cx="8229600" cy="5008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457200" y="6356350"/>
            <a:ext cx="40798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Jan-Michael Frahm, UNC-Chapel Hill, Spring 2012</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sldNum="0" hdr="0" ftr="0" dt="0"/>
  <p:txStyles>
    <p:titleStyle>
      <a:lvl1pPr algn="ctr" defTabSz="914400" rtl="0" eaLnBrk="1" latinLnBrk="0" hangingPunct="1">
        <a:lnSpc>
          <a:spcPts val="5800"/>
        </a:lnSpc>
        <a:spcBef>
          <a:spcPct val="0"/>
        </a:spcBef>
        <a:buNone/>
        <a:defRPr sz="48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34.png"/></Relationships>
</file>

<file path=ppt/slides/_rels/slide101.xml.rels><?xml version="1.0" encoding="UTF-8" standalone="yes"?>
<Relationships xmlns="http://schemas.openxmlformats.org/package/2006/relationships"><Relationship Id="rId11" Type="http://schemas.openxmlformats.org/officeDocument/2006/relationships/image" Target="../media/image136.png"/><Relationship Id="rId12" Type="http://schemas.openxmlformats.org/officeDocument/2006/relationships/image" Target="../media/image137.png"/><Relationship Id="rId13" Type="http://schemas.openxmlformats.org/officeDocument/2006/relationships/image" Target="../media/image138.png"/><Relationship Id="rId14" Type="http://schemas.openxmlformats.org/officeDocument/2006/relationships/image" Target="../media/image139.png"/><Relationship Id="rId15" Type="http://schemas.openxmlformats.org/officeDocument/2006/relationships/image" Target="../media/image140.png"/><Relationship Id="rId1" Type="http://schemas.openxmlformats.org/officeDocument/2006/relationships/tags" Target="../tags/tag13.xml"/><Relationship Id="rId2" Type="http://schemas.openxmlformats.org/officeDocument/2006/relationships/tags" Target="../tags/tag14.xml"/><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6" Type="http://schemas.openxmlformats.org/officeDocument/2006/relationships/tags" Target="../tags/tag18.xml"/><Relationship Id="rId7" Type="http://schemas.openxmlformats.org/officeDocument/2006/relationships/tags" Target="../tags/tag19.xml"/><Relationship Id="rId8" Type="http://schemas.openxmlformats.org/officeDocument/2006/relationships/slideLayout" Target="../slideLayouts/slideLayout2.xml"/><Relationship Id="rId9" Type="http://schemas.openxmlformats.org/officeDocument/2006/relationships/notesSlide" Target="../notesSlides/notesSlide97.xml"/><Relationship Id="rId10" Type="http://schemas.openxmlformats.org/officeDocument/2006/relationships/image" Target="../media/image135.png"/></Relationships>
</file>

<file path=ppt/slides/_rels/slide102.xml.rels><?xml version="1.0" encoding="UTF-8" standalone="yes"?>
<Relationships xmlns="http://schemas.openxmlformats.org/package/2006/relationships"><Relationship Id="rId3" Type="http://schemas.openxmlformats.org/officeDocument/2006/relationships/tags" Target="../tags/tag21.xml"/><Relationship Id="rId4" Type="http://schemas.openxmlformats.org/officeDocument/2006/relationships/slideLayout" Target="../slideLayouts/slideLayout2.xml"/><Relationship Id="rId5" Type="http://schemas.openxmlformats.org/officeDocument/2006/relationships/notesSlide" Target="../notesSlides/notesSlide98.xml"/><Relationship Id="rId6" Type="http://schemas.openxmlformats.org/officeDocument/2006/relationships/oleObject" Target="../embeddings/oleObject28.bin"/><Relationship Id="rId7" Type="http://schemas.openxmlformats.org/officeDocument/2006/relationships/image" Target="../media/image141.png"/><Relationship Id="rId8" Type="http://schemas.openxmlformats.org/officeDocument/2006/relationships/image" Target="../media/image143.png"/><Relationship Id="rId9" Type="http://schemas.openxmlformats.org/officeDocument/2006/relationships/oleObject" Target="../embeddings/oleObject29.bin"/><Relationship Id="rId10" Type="http://schemas.openxmlformats.org/officeDocument/2006/relationships/image" Target="../media/image142.png"/><Relationship Id="rId11" Type="http://schemas.openxmlformats.org/officeDocument/2006/relationships/image" Target="../media/image144.png"/><Relationship Id="rId1" Type="http://schemas.openxmlformats.org/officeDocument/2006/relationships/vmlDrawing" Target="../drawings/vmlDrawing23.vml"/><Relationship Id="rId2" Type="http://schemas.openxmlformats.org/officeDocument/2006/relationships/tags" Target="../tags/tag2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9.xml"/><Relationship Id="rId4" Type="http://schemas.openxmlformats.org/officeDocument/2006/relationships/oleObject" Target="../embeddings/oleObject30.bin"/><Relationship Id="rId5" Type="http://schemas.openxmlformats.org/officeDocument/2006/relationships/image" Target="../media/image145.wmf"/><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9.png"/><Relationship Id="rId9" Type="http://schemas.openxmlformats.org/officeDocument/2006/relationships/image" Target="../media/image150.png"/><Relationship Id="rId10" Type="http://schemas.openxmlformats.org/officeDocument/2006/relationships/oleObject" Target="../embeddings/oleObject31.bin"/><Relationship Id="rId11" Type="http://schemas.openxmlformats.org/officeDocument/2006/relationships/image" Target="../media/image146.wmf"/><Relationship Id="rId1" Type="http://schemas.openxmlformats.org/officeDocument/2006/relationships/vmlDrawing" Target="../drawings/vmlDrawing24.vml"/><Relationship Id="rId2"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0.xml"/><Relationship Id="rId4" Type="http://schemas.openxmlformats.org/officeDocument/2006/relationships/oleObject" Target="../embeddings/oleObject32.bin"/><Relationship Id="rId5" Type="http://schemas.openxmlformats.org/officeDocument/2006/relationships/image" Target="../media/image151.wmf"/><Relationship Id="rId6" Type="http://schemas.openxmlformats.org/officeDocument/2006/relationships/oleObject" Target="../embeddings/oleObject33.bin"/><Relationship Id="rId7" Type="http://schemas.openxmlformats.org/officeDocument/2006/relationships/image" Target="../media/image152.png"/><Relationship Id="rId8" Type="http://schemas.openxmlformats.org/officeDocument/2006/relationships/oleObject" Target="../embeddings/oleObject34.bin"/><Relationship Id="rId9" Type="http://schemas.openxmlformats.org/officeDocument/2006/relationships/image" Target="../media/image153.wmf"/><Relationship Id="rId10" Type="http://schemas.openxmlformats.org/officeDocument/2006/relationships/oleObject" Target="../embeddings/oleObject35.bin"/><Relationship Id="rId11" Type="http://schemas.openxmlformats.org/officeDocument/2006/relationships/image" Target="../media/image154.w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55.png"/><Relationship Id="rId6"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157.png"/><Relationship Id="rId5"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6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64.png"/></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image" Target="../media/image166.png"/><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70.wmf"/><Relationship Id="rId4" Type="http://schemas.openxmlformats.org/officeDocument/2006/relationships/image" Target="../media/image171.wmf"/><Relationship Id="rId5" Type="http://schemas.openxmlformats.org/officeDocument/2006/relationships/image" Target="../media/image172.wmf"/><Relationship Id="rId6" Type="http://schemas.openxmlformats.org/officeDocument/2006/relationships/image" Target="../media/image173.wmf"/><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hyperlink" Target="http://www.limsi.fr/Individu/vezien/PAPIERS_ACS/canny1986.pdf"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eecs.berkeley.edu/Research/Projects/CS/vision/grouping/segbench/" TargetMode="External"/><Relationship Id="rId4" Type="http://schemas.openxmlformats.org/officeDocument/2006/relationships/image" Target="../media/image174.jpeg"/><Relationship Id="rId5" Type="http://schemas.openxmlformats.org/officeDocument/2006/relationships/image" Target="../media/image175.png"/><Relationship Id="rId6" Type="http://schemas.openxmlformats.org/officeDocument/2006/relationships/image" Target="../media/image176.jpeg"/><Relationship Id="rId7" Type="http://schemas.openxmlformats.org/officeDocument/2006/relationships/image" Target="../media/image177.jpeg"/><Relationship Id="rId8" Type="http://schemas.openxmlformats.org/officeDocument/2006/relationships/image" Target="../media/image178.png"/><Relationship Id="rId9" Type="http://schemas.openxmlformats.org/officeDocument/2006/relationships/image" Target="../media/image179.jpeg"/><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80.jpeg"/><Relationship Id="rId4" Type="http://schemas.openxmlformats.org/officeDocument/2006/relationships/image" Target="../media/image181.png"/><Relationship Id="rId5" Type="http://schemas.openxmlformats.org/officeDocument/2006/relationships/image" Target="../media/image182.jpeg"/><Relationship Id="rId6" Type="http://schemas.openxmlformats.org/officeDocument/2006/relationships/image" Target="../media/image183.jpeg"/><Relationship Id="rId7" Type="http://schemas.openxmlformats.org/officeDocument/2006/relationships/image" Target="../media/image184.jpeg"/><Relationship Id="rId8" Type="http://schemas.openxmlformats.org/officeDocument/2006/relationships/image" Target="../media/image185.jpe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6.bin"/><Relationship Id="rId5" Type="http://schemas.openxmlformats.org/officeDocument/2006/relationships/image" Target="../media/image31.png"/><Relationship Id="rId6" Type="http://schemas.openxmlformats.org/officeDocument/2006/relationships/image" Target="../media/image32.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3.png"/><Relationship Id="rId6" Type="http://schemas.openxmlformats.org/officeDocument/2006/relationships/oleObject" Target="../embeddings/oleObject2.bin"/><Relationship Id="rId7" Type="http://schemas.openxmlformats.org/officeDocument/2006/relationships/oleObject" Target="../embeddings/oleObject3.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7.bin"/><Relationship Id="rId5" Type="http://schemas.openxmlformats.org/officeDocument/2006/relationships/image" Target="../media/image35.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7.png"/><Relationship Id="rId5" Type="http://schemas.openxmlformats.org/officeDocument/2006/relationships/oleObject" Target="../embeddings/oleObject8.bin"/><Relationship Id="rId6" Type="http://schemas.openxmlformats.org/officeDocument/2006/relationships/image" Target="../media/image36.png"/><Relationship Id="rId7" Type="http://schemas.openxmlformats.org/officeDocument/2006/relationships/image" Target="../media/image38.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9.bin"/><Relationship Id="rId5" Type="http://schemas.openxmlformats.org/officeDocument/2006/relationships/image" Target="../media/image39.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www.schorsch.com/kbase/glossary/adaptation.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hyperlink" Target="http://www.cambridgeincolour.com/tutorials/white-balance.htm" TargetMode="External"/><Relationship Id="rId5" Type="http://schemas.openxmlformats.org/officeDocument/2006/relationships/oleObject" Target="../embeddings/oleObject10.bin"/><Relationship Id="rId6" Type="http://schemas.openxmlformats.org/officeDocument/2006/relationships/image" Target="../media/image47.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11.bin"/><Relationship Id="rId5" Type="http://schemas.openxmlformats.org/officeDocument/2006/relationships/image" Target="../media/image49.png"/><Relationship Id="rId6" Type="http://schemas.openxmlformats.org/officeDocument/2006/relationships/hyperlink" Target="http://lear.inrialpes.fr/people/vandeweijer/papers/iccv07.pdf" TargetMode="External"/><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51.jpeg"/><Relationship Id="rId5" Type="http://schemas.openxmlformats.org/officeDocument/2006/relationships/oleObject" Target="../embeddings/oleObject12.bin"/><Relationship Id="rId6" Type="http://schemas.openxmlformats.org/officeDocument/2006/relationships/image" Target="../media/image50.png"/><Relationship Id="rId7" Type="http://schemas.openxmlformats.org/officeDocument/2006/relationships/hyperlink" Target="http://www.cambridgeincolour.com/tutorials/white-balance.htm" TargetMode="External"/><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people.csail.mit.edu/ehsu/work/sig08lme/" TargetMode="External"/><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hyperlink" Target="http://labs.ideeinc.com/multicolr" TargetMode="External"/><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6.wmf"/></Relationships>
</file>

<file path=ppt/slides/_rels/slide47.xml.rels><?xml version="1.0" encoding="UTF-8" standalone="yes"?>
<Relationships xmlns="http://schemas.openxmlformats.org/package/2006/relationships"><Relationship Id="rId3" Type="http://schemas.openxmlformats.org/officeDocument/2006/relationships/hyperlink" Target="http://www.cc.gatech.edu/~rehg/Papers/SkinDetect-IJCV.pdf" TargetMode="External"/><Relationship Id="rId4" Type="http://schemas.openxmlformats.org/officeDocument/2006/relationships/image" Target="../media/image57.w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hyperlink" Target="http://www.cs.utexas.edu/users/AustinVilla/?p=research/auto_vis"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60.wmf"/><Relationship Id="rId4" Type="http://schemas.openxmlformats.org/officeDocument/2006/relationships/image" Target="../media/image61.wmf"/><Relationship Id="rId5" Type="http://schemas.openxmlformats.org/officeDocument/2006/relationships/hyperlink" Target="http://www.ics.uci.edu/~dramanan/papers/trackingpeople/index.html"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4.bin"/><Relationship Id="rId5" Type="http://schemas.openxmlformats.org/officeDocument/2006/relationships/image" Target="../media/image5.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slideLayout" Target="../slideLayouts/slideLayout2.xml"/><Relationship Id="rId6" Type="http://schemas.openxmlformats.org/officeDocument/2006/relationships/notesSlide" Target="../notesSlides/notesSlide49.xml"/><Relationship Id="rId7" Type="http://schemas.openxmlformats.org/officeDocument/2006/relationships/oleObject" Target="../embeddings/oleObject13.bin"/><Relationship Id="rId8" Type="http://schemas.openxmlformats.org/officeDocument/2006/relationships/image" Target="../media/image65.wmf"/><Relationship Id="rId9" Type="http://schemas.openxmlformats.org/officeDocument/2006/relationships/image" Target="../media/image66.png"/><Relationship Id="rId1" Type="http://schemas.openxmlformats.org/officeDocument/2006/relationships/vmlDrawing" Target="../drawings/vmlDrawing11.vml"/><Relationship Id="rId2" Type="http://schemas.openxmlformats.org/officeDocument/2006/relationships/tags" Target="../tags/tag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67.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14.bin"/><Relationship Id="rId5" Type="http://schemas.openxmlformats.org/officeDocument/2006/relationships/image" Target="../media/image68.wmf"/><Relationship Id="rId6" Type="http://schemas.openxmlformats.org/officeDocument/2006/relationships/image" Target="../media/image69.jpeg"/><Relationship Id="rId7" Type="http://schemas.openxmlformats.org/officeDocument/2006/relationships/image" Target="../media/image70.jpe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1" Type="http://schemas.openxmlformats.org/officeDocument/2006/relationships/image" Target="../media/image79.jpeg"/><Relationship Id="rId12" Type="http://schemas.openxmlformats.org/officeDocument/2006/relationships/image" Target="../media/image80.jpeg"/><Relationship Id="rId13" Type="http://schemas.openxmlformats.org/officeDocument/2006/relationships/image" Target="../media/image81.jpeg"/><Relationship Id="rId14" Type="http://schemas.openxmlformats.org/officeDocument/2006/relationships/image" Target="../media/image82.jpeg"/><Relationship Id="rId15"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jpeg"/><Relationship Id="rId10" Type="http://schemas.openxmlformats.org/officeDocument/2006/relationships/image" Target="../media/image7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5.bin"/><Relationship Id="rId5" Type="http://schemas.openxmlformats.org/officeDocument/2006/relationships/image" Target="../media/image6.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84.png"/><Relationship Id="rId5" Type="http://schemas.openxmlformats.org/officeDocument/2006/relationships/image" Target="../media/image67.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84.png"/><Relationship Id="rId5" Type="http://schemas.openxmlformats.org/officeDocument/2006/relationships/image" Target="../media/image67.png"/><Relationship Id="rId6" Type="http://schemas.openxmlformats.org/officeDocument/2006/relationships/image" Target="../media/image85.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84.png"/><Relationship Id="rId5" Type="http://schemas.openxmlformats.org/officeDocument/2006/relationships/image" Target="../media/image86.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84.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95.jpeg"/><Relationship Id="rId5" Type="http://schemas.openxmlformats.org/officeDocument/2006/relationships/image" Target="../media/image64.png"/><Relationship Id="rId6" Type="http://schemas.openxmlformats.org/officeDocument/2006/relationships/image" Target="../media/image96.png"/><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1.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2.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15.bin"/><Relationship Id="rId5" Type="http://schemas.openxmlformats.org/officeDocument/2006/relationships/image" Target="../media/image103.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16.bin"/><Relationship Id="rId5" Type="http://schemas.openxmlformats.org/officeDocument/2006/relationships/image" Target="../media/image104.w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wmf"/><Relationship Id="rId5" Type="http://schemas.openxmlformats.org/officeDocument/2006/relationships/image" Target="../media/image16.wmf"/><Relationship Id="rId6" Type="http://schemas.openxmlformats.org/officeDocument/2006/relationships/image" Target="../media/image17.wmf"/><Relationship Id="rId7" Type="http://schemas.openxmlformats.org/officeDocument/2006/relationships/image" Target="../media/image18.wm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oleObject" Target="../embeddings/oleObject17.bin"/><Relationship Id="rId5" Type="http://schemas.openxmlformats.org/officeDocument/2006/relationships/image" Target="../media/image65.wmf"/><Relationship Id="rId6" Type="http://schemas.openxmlformats.org/officeDocument/2006/relationships/image" Target="../media/image109.w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10.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13.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oleObject" Target="../embeddings/oleObject18.bin"/><Relationship Id="rId5" Type="http://schemas.openxmlformats.org/officeDocument/2006/relationships/image" Target="../media/image65.wmf"/><Relationship Id="rId6" Type="http://schemas.openxmlformats.org/officeDocument/2006/relationships/image" Target="../media/image114.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1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1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oleObject" Target="../embeddings/oleObject19.bin"/><Relationship Id="rId5" Type="http://schemas.openxmlformats.org/officeDocument/2006/relationships/image" Target="../media/image65.wmf"/><Relationship Id="rId6" Type="http://schemas.openxmlformats.org/officeDocument/2006/relationships/image" Target="../media/image117.jpe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119.wmf"/><Relationship Id="rId1" Type="http://schemas.openxmlformats.org/officeDocument/2006/relationships/vmlDrawing" Target="../drawings/vmlDrawing18.v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slideLayout" Target="../slideLayouts/slideLayout2.xml"/><Relationship Id="rId5" Type="http://schemas.openxmlformats.org/officeDocument/2006/relationships/notesSlide" Target="../notesSlides/notesSlide88.xml"/><Relationship Id="rId6" Type="http://schemas.openxmlformats.org/officeDocument/2006/relationships/oleObject" Target="../embeddings/oleObject20.bin"/><Relationship Id="rId7" Type="http://schemas.openxmlformats.org/officeDocument/2006/relationships/image" Target="../media/image118.png"/><Relationship Id="rId8" Type="http://schemas.openxmlformats.org/officeDocument/2006/relationships/image" Target="../media/image120.png"/><Relationship Id="rId9" Type="http://schemas.openxmlformats.org/officeDocument/2006/relationships/image" Target="../media/image121.jpeg"/><Relationship Id="rId10" Type="http://schemas.openxmlformats.org/officeDocument/2006/relationships/image" Target="../media/image122.png"/></Relationships>
</file>

<file path=ppt/slides/_rels/slide92.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4"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5.png"/><Relationship Id="rId1" Type="http://schemas.microsoft.com/office/2007/relationships/media" Target="../media/media1.avi"/><Relationship Id="rId2" Type="http://schemas.openxmlformats.org/officeDocument/2006/relationships/video" Target="../media/media1.avi"/></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oleObject" Target="../embeddings/oleObject22.bin"/><Relationship Id="rId5" Type="http://schemas.openxmlformats.org/officeDocument/2006/relationships/image" Target="../media/image126.png"/><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2.xml"/><Relationship Id="rId4" Type="http://schemas.openxmlformats.org/officeDocument/2006/relationships/oleObject" Target="../embeddings/oleObject23.bin"/><Relationship Id="rId5" Type="http://schemas.openxmlformats.org/officeDocument/2006/relationships/image" Target="../media/image127.png"/><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28.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4.xml"/><Relationship Id="rId4" Type="http://schemas.openxmlformats.org/officeDocument/2006/relationships/oleObject" Target="../embeddings/oleObject24.bin"/><Relationship Id="rId5" Type="http://schemas.openxmlformats.org/officeDocument/2006/relationships/image" Target="../media/image129.wmf"/><Relationship Id="rId6" Type="http://schemas.openxmlformats.org/officeDocument/2006/relationships/oleObject" Target="../embeddings/oleObject25.bin"/><Relationship Id="rId7" Type="http://schemas.openxmlformats.org/officeDocument/2006/relationships/image" Target="../media/image130.w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5.xml"/><Relationship Id="rId4" Type="http://schemas.openxmlformats.org/officeDocument/2006/relationships/image" Target="../media/image133.png"/><Relationship Id="rId5" Type="http://schemas.openxmlformats.org/officeDocument/2006/relationships/oleObject" Target="../embeddings/oleObject26.bin"/><Relationship Id="rId6" Type="http://schemas.openxmlformats.org/officeDocument/2006/relationships/image" Target="../media/image131.wmf"/><Relationship Id="rId7" Type="http://schemas.openxmlformats.org/officeDocument/2006/relationships/oleObject" Target="../embeddings/oleObject27.bin"/><Relationship Id="rId8" Type="http://schemas.openxmlformats.org/officeDocument/2006/relationships/image" Target="../media/image132.w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776 Computer Vision</a:t>
            </a:r>
            <a:endParaRPr lang="en-US" dirty="0"/>
          </a:p>
        </p:txBody>
      </p:sp>
      <p:sp>
        <p:nvSpPr>
          <p:cNvPr id="3" name="Subtitle 2"/>
          <p:cNvSpPr>
            <a:spLocks noGrp="1"/>
          </p:cNvSpPr>
          <p:nvPr>
            <p:ph type="subTitle" idx="1"/>
          </p:nvPr>
        </p:nvSpPr>
        <p:spPr/>
        <p:txBody>
          <a:bodyPr/>
          <a:lstStyle/>
          <a:p>
            <a:r>
              <a:rPr lang="en-US" dirty="0" smtClean="0"/>
              <a:t>Jan-Michael </a:t>
            </a:r>
            <a:r>
              <a:rPr lang="en-US" dirty="0" err="1" smtClean="0"/>
              <a:t>Frahm</a:t>
            </a:r>
            <a:r>
              <a:rPr lang="en-US" dirty="0" smtClean="0"/>
              <a:t> &amp; </a:t>
            </a:r>
            <a:r>
              <a:rPr lang="en-US" smtClean="0"/>
              <a:t>Enrique </a:t>
            </a:r>
            <a:r>
              <a:rPr lang="en-US" smtClean="0"/>
              <a:t>Dunn</a:t>
            </a:r>
            <a:endParaRPr lang="en-US" dirty="0" smtClean="0"/>
          </a:p>
        </p:txBody>
      </p:sp>
    </p:spTree>
    <p:extLst>
      <p:ext uri="{BB962C8B-B14F-4D97-AF65-F5344CB8AC3E}">
        <p14:creationId xmlns:p14="http://schemas.microsoft.com/office/powerpoint/2010/main" val="28696840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433513" y="1022350"/>
            <a:ext cx="6275387" cy="4813300"/>
          </a:xfrm>
          <a:prstGeom prst="rect">
            <a:avLst/>
          </a:prstGeom>
          <a:noFill/>
          <a:ln w="9525">
            <a:noFill/>
            <a:miter lim="800000"/>
            <a:headEnd/>
            <a:tailEnd/>
          </a:ln>
        </p:spPr>
      </p:pic>
      <p:sp>
        <p:nvSpPr>
          <p:cNvPr id="29699" name="Rectangle 4"/>
          <p:cNvSpPr>
            <a:spLocks noGrp="1" noChangeArrowheads="1"/>
          </p:cNvSpPr>
          <p:nvPr>
            <p:ph type="title"/>
          </p:nvPr>
        </p:nvSpPr>
        <p:spPr/>
        <p:txBody>
          <a:bodyPr/>
          <a:lstStyle/>
          <a:p>
            <a:r>
              <a:rPr lang="en-US" smtClean="0"/>
              <a:t>Surface recovered by integration</a:t>
            </a:r>
          </a:p>
        </p:txBody>
      </p:sp>
      <p:sp>
        <p:nvSpPr>
          <p:cNvPr id="29700" name="Rectangle 5"/>
          <p:cNvSpPr>
            <a:spLocks noGrp="1" noChangeArrowheads="1"/>
          </p:cNvSpPr>
          <p:nvPr>
            <p:ph type="body" idx="1"/>
          </p:nvPr>
        </p:nvSpPr>
        <p:spPr/>
        <p:txBody>
          <a:bodyPr/>
          <a:lstStyle/>
          <a:p>
            <a:endParaRPr lang="en-US" smtClean="0"/>
          </a:p>
        </p:txBody>
      </p:sp>
      <p:sp>
        <p:nvSpPr>
          <p:cNvPr id="29701" name="Text Box 7"/>
          <p:cNvSpPr txBox="1">
            <a:spLocks noChangeArrowheads="1"/>
          </p:cNvSpPr>
          <p:nvPr/>
        </p:nvSpPr>
        <p:spPr bwMode="auto">
          <a:xfrm>
            <a:off x="6781800" y="6411913"/>
            <a:ext cx="2244725" cy="304800"/>
          </a:xfrm>
          <a:prstGeom prst="rect">
            <a:avLst/>
          </a:prstGeom>
          <a:noFill/>
          <a:ln w="9525">
            <a:noFill/>
            <a:miter lim="800000"/>
            <a:headEnd/>
            <a:tailEnd/>
          </a:ln>
        </p:spPr>
        <p:txBody>
          <a:bodyPr wrap="none">
            <a:spAutoFit/>
          </a:bodyPr>
          <a:lstStyle/>
          <a:p>
            <a:r>
              <a:rPr lang="en-US" sz="1400"/>
              <a:t>Forsyth &amp; Ponce, Sec. 5.4</a:t>
            </a:r>
          </a:p>
        </p:txBody>
      </p:sp>
    </p:spTree>
    <p:extLst>
      <p:ext uri="{BB962C8B-B14F-4D97-AF65-F5344CB8AC3E}">
        <p14:creationId xmlns:p14="http://schemas.microsoft.com/office/powerpoint/2010/main" val="54981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Finite difference filters</a:t>
            </a:r>
          </a:p>
        </p:txBody>
      </p:sp>
      <p:sp>
        <p:nvSpPr>
          <p:cNvPr id="11267" name="Rectangle 3"/>
          <p:cNvSpPr>
            <a:spLocks noGrp="1" noChangeArrowheads="1"/>
          </p:cNvSpPr>
          <p:nvPr>
            <p:ph type="body" idx="1"/>
          </p:nvPr>
        </p:nvSpPr>
        <p:spPr/>
        <p:txBody>
          <a:bodyPr/>
          <a:lstStyle/>
          <a:p>
            <a:r>
              <a:rPr lang="en-US" smtClean="0"/>
              <a:t>Other approximations of derivative filters exist:</a:t>
            </a:r>
          </a:p>
        </p:txBody>
      </p:sp>
      <p:pic>
        <p:nvPicPr>
          <p:cNvPr id="11268" name="Picture 4"/>
          <p:cNvPicPr>
            <a:picLocks noChangeAspect="1" noChangeArrowheads="1"/>
          </p:cNvPicPr>
          <p:nvPr/>
        </p:nvPicPr>
        <p:blipFill>
          <a:blip r:embed="rId3" cstate="print"/>
          <a:srcRect/>
          <a:stretch>
            <a:fillRect/>
          </a:stretch>
        </p:blipFill>
        <p:spPr bwMode="auto">
          <a:xfrm>
            <a:off x="762000" y="1752600"/>
            <a:ext cx="7696200" cy="3838575"/>
          </a:xfrm>
          <a:prstGeom prst="rect">
            <a:avLst/>
          </a:prstGeom>
          <a:noFill/>
          <a:ln w="9525">
            <a:noFill/>
            <a:miter lim="800000"/>
            <a:headEnd/>
            <a:tailEnd/>
          </a:ln>
        </p:spPr>
      </p:pic>
      <p:sp>
        <p:nvSpPr>
          <p:cNvPr id="11269" name="Text Box 5"/>
          <p:cNvSpPr txBox="1">
            <a:spLocks noChangeArrowheads="1"/>
          </p:cNvSpPr>
          <p:nvPr/>
        </p:nvSpPr>
        <p:spPr bwMode="auto">
          <a:xfrm>
            <a:off x="7267575" y="6477000"/>
            <a:ext cx="1800225" cy="304800"/>
          </a:xfrm>
          <a:prstGeom prst="rect">
            <a:avLst/>
          </a:prstGeom>
          <a:noFill/>
          <a:ln w="9525">
            <a:noFill/>
            <a:miter lim="800000"/>
            <a:headEnd/>
            <a:tailEnd/>
          </a:ln>
        </p:spPr>
        <p:txBody>
          <a:bodyPr wrap="none">
            <a:spAutoFit/>
          </a:bodyPr>
          <a:lstStyle/>
          <a:p>
            <a:pPr algn="ctr"/>
            <a:r>
              <a:rPr lang="en-US" sz="1400"/>
              <a:t>Source: K. Grauman</a:t>
            </a:r>
          </a:p>
        </p:txBody>
      </p:sp>
    </p:spTree>
    <p:extLst>
      <p:ext uri="{BB962C8B-B14F-4D97-AF65-F5344CB8AC3E}">
        <p14:creationId xmlns:p14="http://schemas.microsoft.com/office/powerpoint/2010/main" val="53519533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9"/>
          <p:cNvSpPr>
            <a:spLocks noChangeArrowheads="1"/>
          </p:cNvSpPr>
          <p:nvPr/>
        </p:nvSpPr>
        <p:spPr bwMode="auto">
          <a:xfrm>
            <a:off x="685800" y="3429000"/>
            <a:ext cx="8077200" cy="762000"/>
          </a:xfrm>
          <a:prstGeom prst="rect">
            <a:avLst/>
          </a:prstGeom>
          <a:noFill/>
          <a:ln w="9525">
            <a:noFill/>
            <a:miter lim="800000"/>
            <a:headEnd/>
            <a:tailEnd/>
          </a:ln>
        </p:spPr>
        <p:txBody>
          <a:bodyPr/>
          <a:lstStyle/>
          <a:p>
            <a:pPr marL="342900" indent="-342900">
              <a:spcBef>
                <a:spcPct val="20000"/>
              </a:spcBef>
            </a:pPr>
            <a:r>
              <a:rPr lang="en-US"/>
              <a:t>The gradient points in the direction of most rapid increase in intensity</a:t>
            </a:r>
            <a:br>
              <a:rPr lang="en-US"/>
            </a:br>
            <a:r>
              <a:rPr lang="en-US"/>
              <a:t/>
            </a:r>
            <a:br>
              <a:rPr lang="en-US"/>
            </a:br>
            <a:r>
              <a:rPr lang="en-US"/>
              <a:t/>
            </a:r>
            <a:br>
              <a:rPr lang="en-US"/>
            </a:br>
            <a:endParaRPr lang="en-US"/>
          </a:p>
        </p:txBody>
      </p:sp>
      <p:grpSp>
        <p:nvGrpSpPr>
          <p:cNvPr id="9219" name="Group 2"/>
          <p:cNvGrpSpPr>
            <a:grpSpLocks/>
          </p:cNvGrpSpPr>
          <p:nvPr/>
        </p:nvGrpSpPr>
        <p:grpSpPr bwMode="auto">
          <a:xfrm>
            <a:off x="6096000" y="2057400"/>
            <a:ext cx="2590800" cy="990600"/>
            <a:chOff x="3840" y="1776"/>
            <a:chExt cx="1632" cy="624"/>
          </a:xfrm>
        </p:grpSpPr>
        <p:grpSp>
          <p:nvGrpSpPr>
            <p:cNvPr id="9243" name="Group 3"/>
            <p:cNvGrpSpPr>
              <a:grpSpLocks/>
            </p:cNvGrpSpPr>
            <p:nvPr/>
          </p:nvGrpSpPr>
          <p:grpSpPr bwMode="auto">
            <a:xfrm>
              <a:off x="3840" y="1776"/>
              <a:ext cx="1632" cy="624"/>
              <a:chOff x="3840" y="1776"/>
              <a:chExt cx="1632" cy="624"/>
            </a:xfrm>
          </p:grpSpPr>
          <p:grpSp>
            <p:nvGrpSpPr>
              <p:cNvPr id="9245" name="Group 4"/>
              <p:cNvGrpSpPr>
                <a:grpSpLocks/>
              </p:cNvGrpSpPr>
              <p:nvPr/>
            </p:nvGrpSpPr>
            <p:grpSpPr bwMode="auto">
              <a:xfrm>
                <a:off x="3840" y="1776"/>
                <a:ext cx="624" cy="624"/>
                <a:chOff x="3840" y="1776"/>
                <a:chExt cx="624" cy="624"/>
              </a:xfrm>
            </p:grpSpPr>
            <p:sp>
              <p:nvSpPr>
                <p:cNvPr id="974853" name="Rectangle 5"/>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w="9525">
                  <a:noFill/>
                  <a:miter lim="800000"/>
                  <a:headEnd/>
                  <a:tailEnd/>
                </a:ln>
                <a:effectLst/>
              </p:spPr>
              <p:txBody>
                <a:bodyPr wrap="none" anchor="ctr"/>
                <a:lstStyle/>
                <a:p>
                  <a:pPr>
                    <a:defRPr/>
                  </a:pPr>
                  <a:endParaRPr lang="en-US"/>
                </a:p>
              </p:txBody>
            </p:sp>
            <p:sp>
              <p:nvSpPr>
                <p:cNvPr id="9248" name="Line 6"/>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p:spPr>
              <p:txBody>
                <a:bodyPr/>
                <a:lstStyle/>
                <a:p>
                  <a:endParaRPr lang="en-US"/>
                </a:p>
              </p:txBody>
            </p:sp>
          </p:grpSp>
          <p:pic>
            <p:nvPicPr>
              <p:cNvPr id="9246" name="Picture 7" descr="Edittex"/>
              <p:cNvPicPr>
                <a:picLocks noChangeAspect="1" noChangeArrowheads="1"/>
              </p:cNvPicPr>
              <p:nvPr>
                <p:custDataLst>
                  <p:tags r:id="rId7"/>
                </p:custDataLst>
              </p:nvPr>
            </p:nvPicPr>
            <p:blipFill>
              <a:blip r:embed="rId10" cstate="print"/>
              <a:srcRect/>
              <a:stretch>
                <a:fillRect/>
              </a:stretch>
            </p:blipFill>
            <p:spPr bwMode="auto">
              <a:xfrm>
                <a:off x="4505" y="1824"/>
                <a:ext cx="967" cy="248"/>
              </a:xfrm>
              <a:prstGeom prst="rect">
                <a:avLst/>
              </a:prstGeom>
              <a:noFill/>
              <a:ln w="9525">
                <a:noFill/>
                <a:miter lim="800000"/>
                <a:headEnd/>
                <a:tailEnd/>
              </a:ln>
            </p:spPr>
          </p:pic>
        </p:grpSp>
        <p:sp>
          <p:nvSpPr>
            <p:cNvPr id="9244" name="Oval 8"/>
            <p:cNvSpPr>
              <a:spLocks noChangeArrowheads="1"/>
            </p:cNvSpPr>
            <p:nvPr/>
          </p:nvSpPr>
          <p:spPr bwMode="auto">
            <a:xfrm>
              <a:off x="4128" y="2064"/>
              <a:ext cx="48" cy="48"/>
            </a:xfrm>
            <a:prstGeom prst="ellipse">
              <a:avLst/>
            </a:prstGeom>
            <a:solidFill>
              <a:srgbClr val="FF0000"/>
            </a:solidFill>
            <a:ln w="9525">
              <a:noFill/>
              <a:round/>
              <a:headEnd/>
              <a:tailEnd/>
            </a:ln>
          </p:spPr>
          <p:txBody>
            <a:bodyPr wrap="none" anchor="ctr"/>
            <a:lstStyle/>
            <a:p>
              <a:endParaRPr lang="en-US"/>
            </a:p>
          </p:txBody>
        </p:sp>
      </p:grpSp>
      <p:sp>
        <p:nvSpPr>
          <p:cNvPr id="9220" name="Rectangle 9"/>
          <p:cNvSpPr>
            <a:spLocks noGrp="1" noChangeArrowheads="1"/>
          </p:cNvSpPr>
          <p:nvPr>
            <p:ph type="title"/>
          </p:nvPr>
        </p:nvSpPr>
        <p:spPr/>
        <p:txBody>
          <a:bodyPr/>
          <a:lstStyle/>
          <a:p>
            <a:r>
              <a:rPr lang="en-US" smtClean="0"/>
              <a:t>Image gradient</a:t>
            </a:r>
          </a:p>
        </p:txBody>
      </p:sp>
      <p:sp>
        <p:nvSpPr>
          <p:cNvPr id="9221" name="Rectangle 10"/>
          <p:cNvSpPr>
            <a:spLocks noGrp="1" noChangeArrowheads="1"/>
          </p:cNvSpPr>
          <p:nvPr>
            <p:ph type="body" idx="1"/>
          </p:nvPr>
        </p:nvSpPr>
        <p:spPr>
          <a:xfrm>
            <a:off x="685800" y="1219200"/>
            <a:ext cx="8077200" cy="1295400"/>
          </a:xfrm>
        </p:spPr>
        <p:txBody>
          <a:bodyPr>
            <a:normAutofit fontScale="85000" lnSpcReduction="20000"/>
          </a:bodyPr>
          <a:lstStyle/>
          <a:p>
            <a:r>
              <a:rPr lang="en-US" sz="2400" smtClean="0"/>
              <a:t>The gradient of an image: </a:t>
            </a:r>
          </a:p>
          <a:p>
            <a:endParaRPr lang="en-US" sz="2400" smtClean="0"/>
          </a:p>
          <a:p>
            <a:endParaRPr lang="en-US" smtClean="0"/>
          </a:p>
          <a:p>
            <a:r>
              <a:rPr lang="en-US" sz="2400" smtClean="0"/>
              <a:t> </a:t>
            </a:r>
          </a:p>
        </p:txBody>
      </p:sp>
      <p:pic>
        <p:nvPicPr>
          <p:cNvPr id="9222" name="Picture 11" descr="Edittex"/>
          <p:cNvPicPr>
            <a:picLocks noChangeAspect="1" noChangeArrowheads="1"/>
          </p:cNvPicPr>
          <p:nvPr>
            <p:custDataLst>
              <p:tags r:id="rId1"/>
            </p:custDataLst>
          </p:nvPr>
        </p:nvPicPr>
        <p:blipFill>
          <a:blip r:embed="rId10" cstate="print"/>
          <a:srcRect/>
          <a:stretch>
            <a:fillRect/>
          </a:stretch>
        </p:blipFill>
        <p:spPr bwMode="auto">
          <a:xfrm>
            <a:off x="4572000" y="1143000"/>
            <a:ext cx="2468563" cy="633413"/>
          </a:xfrm>
          <a:prstGeom prst="rect">
            <a:avLst/>
          </a:prstGeom>
          <a:noFill/>
          <a:ln w="9525">
            <a:noFill/>
            <a:miter lim="800000"/>
            <a:headEnd/>
            <a:tailEnd/>
          </a:ln>
        </p:spPr>
      </p:pic>
      <p:sp>
        <p:nvSpPr>
          <p:cNvPr id="974860" name="Rectangle 12"/>
          <p:cNvSpPr>
            <a:spLocks noChangeArrowheads="1"/>
          </p:cNvSpPr>
          <p:nvPr/>
        </p:nvSpPr>
        <p:spPr bwMode="auto">
          <a:xfrm>
            <a:off x="1066800" y="2057400"/>
            <a:ext cx="304800" cy="990600"/>
          </a:xfrm>
          <a:prstGeom prst="rect">
            <a:avLst/>
          </a:prstGeom>
          <a:gradFill rotWithShape="0">
            <a:gsLst>
              <a:gs pos="0">
                <a:schemeClr val="tx1"/>
              </a:gs>
              <a:gs pos="100000">
                <a:schemeClr val="tx1">
                  <a:gamma/>
                  <a:tint val="0"/>
                  <a:invGamma/>
                </a:schemeClr>
              </a:gs>
            </a:gsLst>
            <a:lin ang="0" scaled="1"/>
          </a:gradFill>
          <a:ln w="9525">
            <a:noFill/>
            <a:miter lim="800000"/>
            <a:headEnd/>
            <a:tailEnd/>
          </a:ln>
          <a:effectLst/>
        </p:spPr>
        <p:txBody>
          <a:bodyPr wrap="none" anchor="ctr"/>
          <a:lstStyle/>
          <a:p>
            <a:pPr>
              <a:defRPr/>
            </a:pPr>
            <a:endParaRPr lang="en-US"/>
          </a:p>
        </p:txBody>
      </p:sp>
      <p:sp>
        <p:nvSpPr>
          <p:cNvPr id="9224" name="Line 13"/>
          <p:cNvSpPr>
            <a:spLocks noChangeShapeType="1"/>
          </p:cNvSpPr>
          <p:nvPr/>
        </p:nvSpPr>
        <p:spPr bwMode="auto">
          <a:xfrm>
            <a:off x="1219200" y="2590800"/>
            <a:ext cx="533400" cy="0"/>
          </a:xfrm>
          <a:prstGeom prst="line">
            <a:avLst/>
          </a:prstGeom>
          <a:noFill/>
          <a:ln w="28575">
            <a:solidFill>
              <a:srgbClr val="FF0000"/>
            </a:solidFill>
            <a:round/>
            <a:headEnd/>
            <a:tailEnd type="triangle" w="med" len="med"/>
          </a:ln>
        </p:spPr>
        <p:txBody>
          <a:bodyPr/>
          <a:lstStyle/>
          <a:p>
            <a:endParaRPr lang="en-US"/>
          </a:p>
        </p:txBody>
      </p:sp>
      <p:sp>
        <p:nvSpPr>
          <p:cNvPr id="9225" name="Oval 14"/>
          <p:cNvSpPr>
            <a:spLocks noChangeArrowheads="1"/>
          </p:cNvSpPr>
          <p:nvPr/>
        </p:nvSpPr>
        <p:spPr bwMode="auto">
          <a:xfrm>
            <a:off x="1162050" y="2552700"/>
            <a:ext cx="76200" cy="76200"/>
          </a:xfrm>
          <a:prstGeom prst="ellipse">
            <a:avLst/>
          </a:prstGeom>
          <a:solidFill>
            <a:srgbClr val="FF0000"/>
          </a:solidFill>
          <a:ln w="9525">
            <a:noFill/>
            <a:round/>
            <a:headEnd/>
            <a:tailEnd/>
          </a:ln>
        </p:spPr>
        <p:txBody>
          <a:bodyPr wrap="none" anchor="ctr"/>
          <a:lstStyle/>
          <a:p>
            <a:endParaRPr lang="en-US"/>
          </a:p>
        </p:txBody>
      </p:sp>
      <p:pic>
        <p:nvPicPr>
          <p:cNvPr id="9226" name="Picture 15" descr="Edittex"/>
          <p:cNvPicPr>
            <a:picLocks noChangeAspect="1" noChangeArrowheads="1"/>
          </p:cNvPicPr>
          <p:nvPr>
            <p:custDataLst>
              <p:tags r:id="rId2"/>
            </p:custDataLst>
          </p:nvPr>
        </p:nvPicPr>
        <p:blipFill>
          <a:blip r:embed="rId11" cstate="print"/>
          <a:srcRect/>
          <a:stretch>
            <a:fillRect/>
          </a:stretch>
        </p:blipFill>
        <p:spPr bwMode="auto">
          <a:xfrm>
            <a:off x="1524000" y="2132013"/>
            <a:ext cx="1408113" cy="382587"/>
          </a:xfrm>
          <a:prstGeom prst="rect">
            <a:avLst/>
          </a:prstGeom>
          <a:noFill/>
          <a:ln w="9525">
            <a:noFill/>
            <a:miter lim="800000"/>
            <a:headEnd/>
            <a:tailEnd/>
          </a:ln>
        </p:spPr>
      </p:pic>
      <p:pic>
        <p:nvPicPr>
          <p:cNvPr id="9239" name="Picture 17" descr="Edittex"/>
          <p:cNvPicPr>
            <a:picLocks noChangeAspect="1" noChangeArrowheads="1"/>
          </p:cNvPicPr>
          <p:nvPr>
            <p:custDataLst>
              <p:tags r:id="rId3"/>
            </p:custDataLst>
          </p:nvPr>
        </p:nvPicPr>
        <p:blipFill>
          <a:blip r:embed="rId12" cstate="print"/>
          <a:srcRect/>
          <a:stretch>
            <a:fillRect/>
          </a:stretch>
        </p:blipFill>
        <p:spPr bwMode="auto">
          <a:xfrm>
            <a:off x="4267201" y="2819400"/>
            <a:ext cx="1417638" cy="395288"/>
          </a:xfrm>
          <a:prstGeom prst="rect">
            <a:avLst/>
          </a:prstGeom>
          <a:noFill/>
          <a:ln w="9525">
            <a:noFill/>
            <a:miter lim="800000"/>
            <a:headEnd/>
            <a:tailEnd/>
          </a:ln>
        </p:spPr>
      </p:pic>
      <p:sp>
        <p:nvSpPr>
          <p:cNvPr id="974866" name="Rectangle 18"/>
          <p:cNvSpPr>
            <a:spLocks noChangeArrowheads="1"/>
          </p:cNvSpPr>
          <p:nvPr/>
        </p:nvSpPr>
        <p:spPr bwMode="auto">
          <a:xfrm rot="5400000">
            <a:off x="4187825" y="1671638"/>
            <a:ext cx="304800" cy="1074738"/>
          </a:xfrm>
          <a:prstGeom prst="rect">
            <a:avLst/>
          </a:prstGeom>
          <a:gradFill rotWithShape="0">
            <a:gsLst>
              <a:gs pos="0">
                <a:schemeClr val="tx1"/>
              </a:gs>
              <a:gs pos="100000">
                <a:schemeClr val="tx1">
                  <a:gamma/>
                  <a:tint val="0"/>
                  <a:invGamma/>
                </a:schemeClr>
              </a:gs>
            </a:gsLst>
            <a:lin ang="5400000" scaled="1"/>
          </a:gradFill>
          <a:ln w="9525">
            <a:noFill/>
            <a:miter lim="800000"/>
            <a:headEnd/>
            <a:tailEnd/>
          </a:ln>
          <a:effectLst/>
        </p:spPr>
        <p:txBody>
          <a:bodyPr wrap="none" anchor="ctr"/>
          <a:lstStyle/>
          <a:p>
            <a:pPr>
              <a:defRPr/>
            </a:pPr>
            <a:endParaRPr lang="en-US"/>
          </a:p>
        </p:txBody>
      </p:sp>
      <p:sp>
        <p:nvSpPr>
          <p:cNvPr id="9241" name="Line 19"/>
          <p:cNvSpPr>
            <a:spLocks noChangeShapeType="1"/>
          </p:cNvSpPr>
          <p:nvPr/>
        </p:nvSpPr>
        <p:spPr bwMode="auto">
          <a:xfrm rot="5400000">
            <a:off x="4076700" y="2476500"/>
            <a:ext cx="533400" cy="0"/>
          </a:xfrm>
          <a:prstGeom prst="line">
            <a:avLst/>
          </a:prstGeom>
          <a:noFill/>
          <a:ln w="28575">
            <a:solidFill>
              <a:srgbClr val="FF0000"/>
            </a:solidFill>
            <a:round/>
            <a:headEnd/>
            <a:tailEnd type="triangle" w="med" len="med"/>
          </a:ln>
        </p:spPr>
        <p:txBody>
          <a:bodyPr/>
          <a:lstStyle/>
          <a:p>
            <a:endParaRPr lang="en-US"/>
          </a:p>
        </p:txBody>
      </p:sp>
      <p:sp>
        <p:nvSpPr>
          <p:cNvPr id="9242" name="Oval 20"/>
          <p:cNvSpPr>
            <a:spLocks noChangeArrowheads="1"/>
          </p:cNvSpPr>
          <p:nvPr/>
        </p:nvSpPr>
        <p:spPr bwMode="auto">
          <a:xfrm>
            <a:off x="4305301" y="2171700"/>
            <a:ext cx="76200" cy="76200"/>
          </a:xfrm>
          <a:prstGeom prst="ellipse">
            <a:avLst/>
          </a:prstGeom>
          <a:solidFill>
            <a:srgbClr val="FF0000"/>
          </a:solidFill>
          <a:ln w="9525">
            <a:noFill/>
            <a:round/>
            <a:headEnd/>
            <a:tailEnd/>
          </a:ln>
        </p:spPr>
        <p:txBody>
          <a:bodyPr wrap="none" anchor="ctr"/>
          <a:lstStyle/>
          <a:p>
            <a:endParaRPr lang="en-US"/>
          </a:p>
        </p:txBody>
      </p:sp>
      <p:grpSp>
        <p:nvGrpSpPr>
          <p:cNvPr id="9228" name="Group 21"/>
          <p:cNvGrpSpPr>
            <a:grpSpLocks/>
          </p:cNvGrpSpPr>
          <p:nvPr/>
        </p:nvGrpSpPr>
        <p:grpSpPr bwMode="auto">
          <a:xfrm>
            <a:off x="6581775" y="2068513"/>
            <a:ext cx="485775" cy="509587"/>
            <a:chOff x="4152" y="1776"/>
            <a:chExt cx="306" cy="321"/>
          </a:xfrm>
        </p:grpSpPr>
        <p:sp>
          <p:nvSpPr>
            <p:cNvPr id="9235" name="Line 22"/>
            <p:cNvSpPr>
              <a:spLocks noChangeShapeType="1"/>
            </p:cNvSpPr>
            <p:nvPr/>
          </p:nvSpPr>
          <p:spPr bwMode="auto">
            <a:xfrm>
              <a:off x="4155" y="2088"/>
              <a:ext cx="303" cy="0"/>
            </a:xfrm>
            <a:prstGeom prst="line">
              <a:avLst/>
            </a:prstGeom>
            <a:noFill/>
            <a:ln w="9525">
              <a:solidFill>
                <a:schemeClr val="tx1"/>
              </a:solidFill>
              <a:round/>
              <a:headEnd/>
              <a:tailEnd type="triangle" w="med" len="med"/>
            </a:ln>
          </p:spPr>
          <p:txBody>
            <a:bodyPr/>
            <a:lstStyle/>
            <a:p>
              <a:endParaRPr lang="en-US"/>
            </a:p>
          </p:txBody>
        </p:sp>
        <p:sp>
          <p:nvSpPr>
            <p:cNvPr id="9236" name="Line 23"/>
            <p:cNvSpPr>
              <a:spLocks noChangeShapeType="1"/>
            </p:cNvSpPr>
            <p:nvPr/>
          </p:nvSpPr>
          <p:spPr bwMode="auto">
            <a:xfrm flipV="1">
              <a:off x="4152" y="1776"/>
              <a:ext cx="0" cy="321"/>
            </a:xfrm>
            <a:prstGeom prst="line">
              <a:avLst/>
            </a:prstGeom>
            <a:noFill/>
            <a:ln w="9525">
              <a:solidFill>
                <a:schemeClr val="tx1"/>
              </a:solidFill>
              <a:round/>
              <a:headEnd/>
              <a:tailEnd type="triangle" w="med" len="med"/>
            </a:ln>
          </p:spPr>
          <p:txBody>
            <a:bodyPr/>
            <a:lstStyle/>
            <a:p>
              <a:endParaRPr lang="en-US"/>
            </a:p>
          </p:txBody>
        </p:sp>
        <p:sp>
          <p:nvSpPr>
            <p:cNvPr id="9237" name="Freeform 2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p:spPr>
          <p:txBody>
            <a:bodyPr/>
            <a:lstStyle/>
            <a:p>
              <a:endParaRPr lang="en-US"/>
            </a:p>
          </p:txBody>
        </p:sp>
        <p:pic>
          <p:nvPicPr>
            <p:cNvPr id="9238" name="Picture 25" descr="Edittex"/>
            <p:cNvPicPr>
              <a:picLocks noChangeAspect="1" noChangeArrowheads="1"/>
            </p:cNvPicPr>
            <p:nvPr>
              <p:custDataLst>
                <p:tags r:id="rId6"/>
              </p:custDataLst>
            </p:nvPr>
          </p:nvPicPr>
          <p:blipFill>
            <a:blip r:embed="rId13" cstate="print">
              <a:clrChange>
                <a:clrFrom>
                  <a:srgbClr val="FFFFFF"/>
                </a:clrFrom>
                <a:clrTo>
                  <a:srgbClr val="FFFFFF">
                    <a:alpha val="0"/>
                  </a:srgbClr>
                </a:clrTo>
              </a:clrChange>
            </a:blip>
            <a:srcRect/>
            <a:stretch>
              <a:fillRect/>
            </a:stretch>
          </p:blipFill>
          <p:spPr bwMode="auto">
            <a:xfrm>
              <a:off x="4299" y="1968"/>
              <a:ext cx="69" cy="123"/>
            </a:xfrm>
            <a:prstGeom prst="rect">
              <a:avLst/>
            </a:prstGeom>
            <a:noFill/>
            <a:ln w="9525">
              <a:noFill/>
              <a:miter lim="800000"/>
              <a:headEnd/>
              <a:tailEnd/>
            </a:ln>
          </p:spPr>
        </p:pic>
      </p:grpSp>
      <p:sp>
        <p:nvSpPr>
          <p:cNvPr id="9229" name="Rectangle 26"/>
          <p:cNvSpPr>
            <a:spLocks noChangeArrowheads="1"/>
          </p:cNvSpPr>
          <p:nvPr/>
        </p:nvSpPr>
        <p:spPr bwMode="auto">
          <a:xfrm>
            <a:off x="685800" y="4724400"/>
            <a:ext cx="8077200" cy="609600"/>
          </a:xfrm>
          <a:prstGeom prst="rect">
            <a:avLst/>
          </a:prstGeom>
          <a:noFill/>
          <a:ln w="9525">
            <a:noFill/>
            <a:miter lim="800000"/>
            <a:headEnd/>
            <a:tailEnd/>
          </a:ln>
        </p:spPr>
        <p:txBody>
          <a:bodyPr/>
          <a:lstStyle/>
          <a:p>
            <a:pPr marL="342900" indent="-342900">
              <a:spcBef>
                <a:spcPct val="20000"/>
              </a:spcBef>
            </a:pPr>
            <a:r>
              <a:rPr lang="en-US"/>
              <a:t>The gradient direction is given by</a:t>
            </a:r>
          </a:p>
        </p:txBody>
      </p:sp>
      <p:pic>
        <p:nvPicPr>
          <p:cNvPr id="9230" name="Picture 27" descr="Edittex"/>
          <p:cNvPicPr>
            <a:picLocks noChangeAspect="1" noChangeArrowheads="1"/>
          </p:cNvPicPr>
          <p:nvPr>
            <p:custDataLst>
              <p:tags r:id="rId4"/>
            </p:custDataLst>
          </p:nvPr>
        </p:nvPicPr>
        <p:blipFill>
          <a:blip r:embed="rId14" cstate="print"/>
          <a:srcRect/>
          <a:stretch>
            <a:fillRect/>
          </a:stretch>
        </p:blipFill>
        <p:spPr bwMode="auto">
          <a:xfrm>
            <a:off x="5562600" y="4735513"/>
            <a:ext cx="2797175" cy="522287"/>
          </a:xfrm>
          <a:prstGeom prst="rect">
            <a:avLst/>
          </a:prstGeom>
          <a:noFill/>
          <a:ln w="9525">
            <a:noFill/>
            <a:miter lim="800000"/>
            <a:headEnd/>
            <a:tailEnd/>
          </a:ln>
        </p:spPr>
      </p:pic>
      <p:pic>
        <p:nvPicPr>
          <p:cNvPr id="9231" name="Picture 28" descr="Edittex"/>
          <p:cNvPicPr>
            <a:picLocks noChangeAspect="1" noChangeArrowheads="1"/>
          </p:cNvPicPr>
          <p:nvPr>
            <p:custDataLst>
              <p:tags r:id="rId5"/>
            </p:custDataLst>
          </p:nvPr>
        </p:nvPicPr>
        <p:blipFill>
          <a:blip r:embed="rId15" cstate="print"/>
          <a:srcRect/>
          <a:stretch>
            <a:fillRect/>
          </a:stretch>
        </p:blipFill>
        <p:spPr bwMode="auto">
          <a:xfrm>
            <a:off x="2006600" y="6037263"/>
            <a:ext cx="3708400" cy="668337"/>
          </a:xfrm>
          <a:prstGeom prst="rect">
            <a:avLst/>
          </a:prstGeom>
          <a:noFill/>
          <a:ln w="9525">
            <a:noFill/>
            <a:miter lim="800000"/>
            <a:headEnd/>
            <a:tailEnd/>
          </a:ln>
        </p:spPr>
      </p:pic>
      <p:sp>
        <p:nvSpPr>
          <p:cNvPr id="9232" name="Text Box 31"/>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r>
              <a:rPr lang="en-US" sz="1200"/>
              <a:t>Source: Steve Seitz</a:t>
            </a:r>
          </a:p>
        </p:txBody>
      </p:sp>
      <p:sp>
        <p:nvSpPr>
          <p:cNvPr id="31" name="Rectangle 30"/>
          <p:cNvSpPr>
            <a:spLocks noChangeArrowheads="1"/>
          </p:cNvSpPr>
          <p:nvPr/>
        </p:nvSpPr>
        <p:spPr bwMode="auto">
          <a:xfrm>
            <a:off x="685800" y="5427663"/>
            <a:ext cx="8077200" cy="461962"/>
          </a:xfrm>
          <a:prstGeom prst="rect">
            <a:avLst/>
          </a:prstGeom>
          <a:noFill/>
          <a:ln w="9525">
            <a:noFill/>
            <a:miter lim="800000"/>
            <a:headEnd/>
            <a:tailEnd/>
          </a:ln>
        </p:spPr>
        <p:txBody>
          <a:bodyPr>
            <a:spAutoFit/>
          </a:bodyPr>
          <a:lstStyle/>
          <a:p>
            <a:pPr marL="342900" indent="-342900">
              <a:spcBef>
                <a:spcPct val="20000"/>
              </a:spcBef>
            </a:pPr>
            <a:r>
              <a:rPr lang="en-US"/>
              <a:t>The </a:t>
            </a:r>
            <a:r>
              <a:rPr lang="en-US" i="1"/>
              <a:t>edge strength</a:t>
            </a:r>
            <a:r>
              <a:rPr lang="en-US"/>
              <a:t> is given by the gradient magnitude</a:t>
            </a:r>
          </a:p>
        </p:txBody>
      </p:sp>
      <p:sp>
        <p:nvSpPr>
          <p:cNvPr id="32" name="Rectangle 31"/>
          <p:cNvSpPr>
            <a:spLocks noChangeArrowheads="1"/>
          </p:cNvSpPr>
          <p:nvPr/>
        </p:nvSpPr>
        <p:spPr bwMode="auto">
          <a:xfrm>
            <a:off x="990600" y="4202113"/>
            <a:ext cx="7772400" cy="369887"/>
          </a:xfrm>
          <a:prstGeom prst="rect">
            <a:avLst/>
          </a:prstGeom>
          <a:noFill/>
          <a:ln w="9525">
            <a:noFill/>
            <a:miter lim="800000"/>
            <a:headEnd/>
            <a:tailEnd/>
          </a:ln>
        </p:spPr>
        <p:txBody>
          <a:bodyPr>
            <a:spAutoFit/>
          </a:bodyPr>
          <a:lstStyle/>
          <a:p>
            <a:pPr marL="342900" indent="-342900">
              <a:spcBef>
                <a:spcPct val="20000"/>
              </a:spcBef>
              <a:buFont typeface="Arial" charset="0"/>
              <a:buChar char="•"/>
            </a:pPr>
            <a:r>
              <a:rPr lang="en-US" sz="1800"/>
              <a:t>How does this direction relate to the direction of the edge?</a:t>
            </a:r>
          </a:p>
        </p:txBody>
      </p:sp>
    </p:spTree>
    <p:extLst>
      <p:ext uri="{BB962C8B-B14F-4D97-AF65-F5344CB8AC3E}">
        <p14:creationId xmlns:p14="http://schemas.microsoft.com/office/powerpoint/2010/main" val="3308482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4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48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2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74860" grpId="0" animBg="1"/>
      <p:bldP spid="9224" grpId="0" animBg="1"/>
      <p:bldP spid="9225" grpId="0" animBg="1"/>
      <p:bldP spid="974866" grpId="0" animBg="1"/>
      <p:bldP spid="9241" grpId="0" animBg="1"/>
      <p:bldP spid="9242" grpId="0" animBg="1"/>
      <p:bldP spid="9229" grpId="0"/>
      <p:bldP spid="31" grpId="0"/>
      <p:bldP spid="3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mtClean="0"/>
              <a:t>Effects of noise</a:t>
            </a:r>
          </a:p>
        </p:txBody>
      </p:sp>
      <p:sp>
        <p:nvSpPr>
          <p:cNvPr id="3077" name="Rectangle 3"/>
          <p:cNvSpPr>
            <a:spLocks noGrp="1" noChangeArrowheads="1"/>
          </p:cNvSpPr>
          <p:nvPr>
            <p:ph type="body" idx="1"/>
          </p:nvPr>
        </p:nvSpPr>
        <p:spPr>
          <a:xfrm>
            <a:off x="685800" y="914400"/>
            <a:ext cx="7772400" cy="914400"/>
          </a:xfrm>
        </p:spPr>
        <p:txBody>
          <a:bodyPr/>
          <a:lstStyle/>
          <a:p>
            <a:r>
              <a:rPr lang="en-US" smtClean="0"/>
              <a:t>Consider a single row or column of the image</a:t>
            </a:r>
          </a:p>
          <a:p>
            <a:pPr lvl="1"/>
            <a:r>
              <a:rPr lang="en-US" smtClean="0"/>
              <a:t>Plotting intensity as a function of position gives a signal</a:t>
            </a:r>
          </a:p>
        </p:txBody>
      </p:sp>
      <p:graphicFrame>
        <p:nvGraphicFramePr>
          <p:cNvPr id="3074" name="Object 4"/>
          <p:cNvGraphicFramePr>
            <a:graphicFrameLocks noChangeAspect="1"/>
          </p:cNvGraphicFramePr>
          <p:nvPr/>
        </p:nvGraphicFramePr>
        <p:xfrm>
          <a:off x="1839913" y="1917700"/>
          <a:ext cx="5018087" cy="1892300"/>
        </p:xfrm>
        <a:graphic>
          <a:graphicData uri="http://schemas.openxmlformats.org/presentationml/2006/ole">
            <mc:AlternateContent xmlns:mc="http://schemas.openxmlformats.org/markup-compatibility/2006">
              <mc:Choice xmlns:v="urn:schemas-microsoft-com:vml" Requires="v">
                <p:oleObj spid="_x0000_s167976" name="Photo Editor Photo" r:id="rId6" imgW="5885714" imgH="2219635" progId="">
                  <p:embed/>
                </p:oleObj>
              </mc:Choice>
              <mc:Fallback>
                <p:oleObj name="Photo Editor Photo" r:id="rId6" imgW="5885714" imgH="221963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913" y="1917700"/>
                        <a:ext cx="5018087"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078" name="Picture 5" descr="txp_fig"/>
          <p:cNvPicPr>
            <a:picLocks noChangeAspect="1" noChangeArrowheads="1"/>
          </p:cNvPicPr>
          <p:nvPr>
            <p:custDataLst>
              <p:tags r:id="rId2"/>
            </p:custDataLst>
          </p:nvPr>
        </p:nvPicPr>
        <p:blipFill>
          <a:blip r:embed="rId8" cstate="print"/>
          <a:srcRect/>
          <a:stretch>
            <a:fillRect/>
          </a:stretch>
        </p:blipFill>
        <p:spPr bwMode="auto">
          <a:xfrm>
            <a:off x="1101725" y="2520950"/>
            <a:ext cx="650875" cy="317500"/>
          </a:xfrm>
          <a:prstGeom prst="rect">
            <a:avLst/>
          </a:prstGeom>
          <a:noFill/>
          <a:ln w="9525">
            <a:noFill/>
            <a:miter lim="800000"/>
            <a:headEnd/>
            <a:tailEnd/>
          </a:ln>
        </p:spPr>
      </p:pic>
      <p:grpSp>
        <p:nvGrpSpPr>
          <p:cNvPr id="2" name="Group 6"/>
          <p:cNvGrpSpPr>
            <a:grpSpLocks/>
          </p:cNvGrpSpPr>
          <p:nvPr/>
        </p:nvGrpSpPr>
        <p:grpSpPr bwMode="auto">
          <a:xfrm>
            <a:off x="685800" y="4038600"/>
            <a:ext cx="7772400" cy="2743200"/>
            <a:chOff x="432" y="2544"/>
            <a:chExt cx="4896" cy="1728"/>
          </a:xfrm>
        </p:grpSpPr>
        <p:graphicFrame>
          <p:nvGraphicFramePr>
            <p:cNvPr id="3075" name="Object 7"/>
            <p:cNvGraphicFramePr>
              <a:graphicFrameLocks noChangeAspect="1"/>
            </p:cNvGraphicFramePr>
            <p:nvPr/>
          </p:nvGraphicFramePr>
          <p:xfrm>
            <a:off x="1099" y="2544"/>
            <a:ext cx="3173" cy="1088"/>
          </p:xfrm>
          <a:graphic>
            <a:graphicData uri="http://schemas.openxmlformats.org/presentationml/2006/ole">
              <mc:AlternateContent xmlns:mc="http://schemas.openxmlformats.org/markup-compatibility/2006">
                <mc:Choice xmlns:v="urn:schemas-microsoft-com:vml" Requires="v">
                  <p:oleObj spid="_x0000_s167977" name="Photo Editor Photo" r:id="rId9" imgW="5915851" imgH="2029108" progId="">
                    <p:embed/>
                  </p:oleObj>
                </mc:Choice>
                <mc:Fallback>
                  <p:oleObj name="Photo Editor Photo" r:id="rId9" imgW="5915851" imgH="2029108"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 y="2544"/>
                          <a:ext cx="3173" cy="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081" name="Picture 8" descr="txp_fig"/>
            <p:cNvPicPr>
              <a:picLocks noChangeAspect="1" noChangeArrowheads="1"/>
            </p:cNvPicPr>
            <p:nvPr>
              <p:custDataLst>
                <p:tags r:id="rId3"/>
              </p:custDataLst>
            </p:nvPr>
          </p:nvPicPr>
          <p:blipFill>
            <a:blip r:embed="rId11" cstate="print"/>
            <a:srcRect/>
            <a:stretch>
              <a:fillRect/>
            </a:stretch>
          </p:blipFill>
          <p:spPr bwMode="auto">
            <a:xfrm>
              <a:off x="480" y="2888"/>
              <a:ext cx="622" cy="280"/>
            </a:xfrm>
            <a:prstGeom prst="rect">
              <a:avLst/>
            </a:prstGeom>
            <a:noFill/>
            <a:ln w="9525">
              <a:noFill/>
              <a:miter lim="800000"/>
              <a:headEnd/>
              <a:tailEnd/>
            </a:ln>
          </p:spPr>
        </p:pic>
        <p:sp>
          <p:nvSpPr>
            <p:cNvPr id="3082" name="Rectangle 9"/>
            <p:cNvSpPr>
              <a:spLocks noChangeArrowheads="1"/>
            </p:cNvSpPr>
            <p:nvPr/>
          </p:nvSpPr>
          <p:spPr bwMode="auto">
            <a:xfrm>
              <a:off x="432" y="3840"/>
              <a:ext cx="4896" cy="432"/>
            </a:xfrm>
            <a:prstGeom prst="rect">
              <a:avLst/>
            </a:prstGeom>
            <a:noFill/>
            <a:ln w="9525">
              <a:noFill/>
              <a:miter lim="800000"/>
              <a:headEnd/>
              <a:tailEnd/>
            </a:ln>
          </p:spPr>
          <p:txBody>
            <a:bodyPr/>
            <a:lstStyle/>
            <a:p>
              <a:pPr marL="342900" indent="-342900">
                <a:spcBef>
                  <a:spcPct val="20000"/>
                </a:spcBef>
              </a:pPr>
              <a:r>
                <a:rPr lang="en-US" sz="2800"/>
                <a:t>Where is the edge?</a:t>
              </a:r>
              <a:endParaRPr lang="en-US" sz="2800" i="1"/>
            </a:p>
          </p:txBody>
        </p:sp>
      </p:grpSp>
      <p:sp>
        <p:nvSpPr>
          <p:cNvPr id="3080" name="Text Box 10"/>
          <p:cNvSpPr txBox="1">
            <a:spLocks noChangeArrowheads="1"/>
          </p:cNvSpPr>
          <p:nvPr/>
        </p:nvSpPr>
        <p:spPr bwMode="auto">
          <a:xfrm>
            <a:off x="7442200"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extLst>
      <p:ext uri="{BB962C8B-B14F-4D97-AF65-F5344CB8AC3E}">
        <p14:creationId xmlns:p14="http://schemas.microsoft.com/office/powerpoint/2010/main" val="3929851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title"/>
          </p:nvPr>
        </p:nvSpPr>
        <p:spPr/>
        <p:txBody>
          <a:bodyPr/>
          <a:lstStyle/>
          <a:p>
            <a:r>
              <a:rPr lang="en-US" smtClean="0"/>
              <a:t>Solution: smooth first</a:t>
            </a:r>
          </a:p>
        </p:txBody>
      </p:sp>
      <p:grpSp>
        <p:nvGrpSpPr>
          <p:cNvPr id="2" name="Group 30"/>
          <p:cNvGrpSpPr>
            <a:grpSpLocks/>
          </p:cNvGrpSpPr>
          <p:nvPr/>
        </p:nvGrpSpPr>
        <p:grpSpPr bwMode="auto">
          <a:xfrm>
            <a:off x="304800" y="5943600"/>
            <a:ext cx="7772400" cy="771525"/>
            <a:chOff x="192" y="3744"/>
            <a:chExt cx="4896" cy="486"/>
          </a:xfrm>
        </p:grpSpPr>
        <p:sp>
          <p:nvSpPr>
            <p:cNvPr id="4113" name="Rectangle 2"/>
            <p:cNvSpPr>
              <a:spLocks noChangeArrowheads="1"/>
            </p:cNvSpPr>
            <p:nvPr/>
          </p:nvSpPr>
          <p:spPr bwMode="auto">
            <a:xfrm>
              <a:off x="192" y="3798"/>
              <a:ext cx="4896" cy="288"/>
            </a:xfrm>
            <a:prstGeom prst="rect">
              <a:avLst/>
            </a:prstGeom>
            <a:noFill/>
            <a:ln w="9525">
              <a:noFill/>
              <a:miter lim="800000"/>
              <a:headEnd/>
              <a:tailEnd/>
            </a:ln>
          </p:spPr>
          <p:txBody>
            <a:bodyPr/>
            <a:lstStyle/>
            <a:p>
              <a:pPr marL="342900" indent="-342900">
                <a:spcBef>
                  <a:spcPct val="20000"/>
                </a:spcBef>
                <a:buFontTx/>
                <a:buChar char="•"/>
              </a:pPr>
              <a:r>
                <a:rPr lang="en-US" sz="2800"/>
                <a:t>To find edges, look for peaks in</a:t>
              </a:r>
              <a:endParaRPr lang="en-US" sz="2800" i="1"/>
            </a:p>
          </p:txBody>
        </p:sp>
        <p:graphicFrame>
          <p:nvGraphicFramePr>
            <p:cNvPr id="4099" name="Object 21"/>
            <p:cNvGraphicFramePr>
              <a:graphicFrameLocks noChangeAspect="1"/>
            </p:cNvGraphicFramePr>
            <p:nvPr/>
          </p:nvGraphicFramePr>
          <p:xfrm>
            <a:off x="3696" y="3744"/>
            <a:ext cx="816" cy="486"/>
          </p:xfrm>
          <a:graphic>
            <a:graphicData uri="http://schemas.openxmlformats.org/presentationml/2006/ole">
              <mc:AlternateContent xmlns:mc="http://schemas.openxmlformats.org/markup-compatibility/2006">
                <mc:Choice xmlns:v="urn:schemas-microsoft-com:vml" Requires="v">
                  <p:oleObj spid="_x0000_s169000" name="Equation" r:id="rId4" imgW="660240" imgH="393480" progId="Equation.3">
                    <p:embed/>
                  </p:oleObj>
                </mc:Choice>
                <mc:Fallback>
                  <p:oleObj name="Equation" r:id="rId4" imgW="660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3744"/>
                          <a:ext cx="816" cy="4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4102" name="Picture 9"/>
          <p:cNvPicPr>
            <a:picLocks noChangeAspect="1" noChangeArrowheads="1"/>
          </p:cNvPicPr>
          <p:nvPr/>
        </p:nvPicPr>
        <p:blipFill>
          <a:blip r:embed="rId6" cstate="print"/>
          <a:srcRect/>
          <a:stretch>
            <a:fillRect/>
          </a:stretch>
        </p:blipFill>
        <p:spPr bwMode="auto">
          <a:xfrm>
            <a:off x="1925638" y="990600"/>
            <a:ext cx="5313362" cy="1392238"/>
          </a:xfrm>
          <a:prstGeom prst="rect">
            <a:avLst/>
          </a:prstGeom>
          <a:noFill/>
          <a:ln w="9525">
            <a:noFill/>
            <a:miter lim="800000"/>
            <a:headEnd/>
            <a:tailEnd/>
          </a:ln>
        </p:spPr>
      </p:pic>
      <p:sp>
        <p:nvSpPr>
          <p:cNvPr id="4103" name="Text Box 17"/>
          <p:cNvSpPr txBox="1">
            <a:spLocks noChangeArrowheads="1"/>
          </p:cNvSpPr>
          <p:nvPr/>
        </p:nvSpPr>
        <p:spPr bwMode="auto">
          <a:xfrm>
            <a:off x="1638300" y="1517650"/>
            <a:ext cx="268288" cy="457200"/>
          </a:xfrm>
          <a:prstGeom prst="rect">
            <a:avLst/>
          </a:prstGeom>
          <a:noFill/>
          <a:ln w="9525">
            <a:noFill/>
            <a:miter lim="800000"/>
            <a:headEnd/>
            <a:tailEnd/>
          </a:ln>
        </p:spPr>
        <p:txBody>
          <a:bodyPr wrap="none">
            <a:spAutoFit/>
          </a:bodyPr>
          <a:lstStyle/>
          <a:p>
            <a:r>
              <a:rPr lang="en-US" i="1">
                <a:latin typeface="Times New Roman" pitchFamily="18" charset="0"/>
              </a:rPr>
              <a:t>f</a:t>
            </a:r>
          </a:p>
        </p:txBody>
      </p:sp>
      <p:grpSp>
        <p:nvGrpSpPr>
          <p:cNvPr id="3" name="Group 27"/>
          <p:cNvGrpSpPr>
            <a:grpSpLocks/>
          </p:cNvGrpSpPr>
          <p:nvPr/>
        </p:nvGrpSpPr>
        <p:grpSpPr bwMode="auto">
          <a:xfrm>
            <a:off x="1638300" y="2392363"/>
            <a:ext cx="5600700" cy="1120775"/>
            <a:chOff x="1032" y="1507"/>
            <a:chExt cx="3528" cy="706"/>
          </a:xfrm>
        </p:grpSpPr>
        <p:pic>
          <p:nvPicPr>
            <p:cNvPr id="4111" name="Picture 10"/>
            <p:cNvPicPr>
              <a:picLocks noChangeAspect="1" noChangeArrowheads="1"/>
            </p:cNvPicPr>
            <p:nvPr/>
          </p:nvPicPr>
          <p:blipFill>
            <a:blip r:embed="rId7" cstate="print"/>
            <a:srcRect/>
            <a:stretch>
              <a:fillRect/>
            </a:stretch>
          </p:blipFill>
          <p:spPr bwMode="auto">
            <a:xfrm>
              <a:off x="1213" y="1507"/>
              <a:ext cx="3347" cy="706"/>
            </a:xfrm>
            <a:prstGeom prst="rect">
              <a:avLst/>
            </a:prstGeom>
            <a:noFill/>
            <a:ln w="9525">
              <a:noFill/>
              <a:miter lim="800000"/>
              <a:headEnd/>
              <a:tailEnd/>
            </a:ln>
          </p:spPr>
        </p:pic>
        <p:sp>
          <p:nvSpPr>
            <p:cNvPr id="4112" name="Text Box 18"/>
            <p:cNvSpPr txBox="1">
              <a:spLocks noChangeArrowheads="1"/>
            </p:cNvSpPr>
            <p:nvPr/>
          </p:nvSpPr>
          <p:spPr bwMode="auto">
            <a:xfrm>
              <a:off x="1032" y="1684"/>
              <a:ext cx="212" cy="288"/>
            </a:xfrm>
            <a:prstGeom prst="rect">
              <a:avLst/>
            </a:prstGeom>
            <a:noFill/>
            <a:ln w="9525">
              <a:noFill/>
              <a:miter lim="800000"/>
              <a:headEnd/>
              <a:tailEnd/>
            </a:ln>
          </p:spPr>
          <p:txBody>
            <a:bodyPr wrap="none">
              <a:spAutoFit/>
            </a:bodyPr>
            <a:lstStyle/>
            <a:p>
              <a:r>
                <a:rPr lang="en-US" i="1">
                  <a:latin typeface="Times New Roman" pitchFamily="18" charset="0"/>
                </a:rPr>
                <a:t>g</a:t>
              </a:r>
            </a:p>
          </p:txBody>
        </p:sp>
      </p:grpSp>
      <p:grpSp>
        <p:nvGrpSpPr>
          <p:cNvPr id="4" name="Group 28"/>
          <p:cNvGrpSpPr>
            <a:grpSpLocks/>
          </p:cNvGrpSpPr>
          <p:nvPr/>
        </p:nvGrpSpPr>
        <p:grpSpPr bwMode="auto">
          <a:xfrm>
            <a:off x="1292225" y="3530600"/>
            <a:ext cx="5946775" cy="1104900"/>
            <a:chOff x="814" y="2224"/>
            <a:chExt cx="3746" cy="696"/>
          </a:xfrm>
        </p:grpSpPr>
        <p:pic>
          <p:nvPicPr>
            <p:cNvPr id="4109" name="Picture 13"/>
            <p:cNvPicPr>
              <a:picLocks noChangeAspect="1" noChangeArrowheads="1"/>
            </p:cNvPicPr>
            <p:nvPr/>
          </p:nvPicPr>
          <p:blipFill>
            <a:blip r:embed="rId8" cstate="print"/>
            <a:srcRect/>
            <a:stretch>
              <a:fillRect/>
            </a:stretch>
          </p:blipFill>
          <p:spPr bwMode="auto">
            <a:xfrm>
              <a:off x="1213" y="2224"/>
              <a:ext cx="3347" cy="696"/>
            </a:xfrm>
            <a:prstGeom prst="rect">
              <a:avLst/>
            </a:prstGeom>
            <a:noFill/>
            <a:ln w="9525">
              <a:noFill/>
              <a:miter lim="800000"/>
              <a:headEnd/>
              <a:tailEnd/>
            </a:ln>
          </p:spPr>
        </p:pic>
        <p:sp>
          <p:nvSpPr>
            <p:cNvPr id="4110" name="Text Box 19"/>
            <p:cNvSpPr txBox="1">
              <a:spLocks noChangeArrowheads="1"/>
            </p:cNvSpPr>
            <p:nvPr/>
          </p:nvSpPr>
          <p:spPr bwMode="auto">
            <a:xfrm>
              <a:off x="814" y="2346"/>
              <a:ext cx="457" cy="288"/>
            </a:xfrm>
            <a:prstGeom prst="rect">
              <a:avLst/>
            </a:prstGeom>
            <a:noFill/>
            <a:ln w="9525">
              <a:noFill/>
              <a:miter lim="800000"/>
              <a:headEnd/>
              <a:tailEnd/>
            </a:ln>
          </p:spPr>
          <p:txBody>
            <a:bodyPr wrap="none">
              <a:spAutoFit/>
            </a:bodyPr>
            <a:lstStyle/>
            <a:p>
              <a:r>
                <a:rPr lang="en-US" i="1">
                  <a:latin typeface="Times New Roman" pitchFamily="18" charset="0"/>
                </a:rPr>
                <a:t>f * g</a:t>
              </a:r>
            </a:p>
          </p:txBody>
        </p:sp>
      </p:grpSp>
      <p:grpSp>
        <p:nvGrpSpPr>
          <p:cNvPr id="5" name="Group 29"/>
          <p:cNvGrpSpPr>
            <a:grpSpLocks/>
          </p:cNvGrpSpPr>
          <p:nvPr/>
        </p:nvGrpSpPr>
        <p:grpSpPr bwMode="auto">
          <a:xfrm>
            <a:off x="914400" y="4635500"/>
            <a:ext cx="6324600" cy="1155700"/>
            <a:chOff x="576" y="2920"/>
            <a:chExt cx="3984" cy="728"/>
          </a:xfrm>
        </p:grpSpPr>
        <p:pic>
          <p:nvPicPr>
            <p:cNvPr id="4108" name="Picture 16"/>
            <p:cNvPicPr>
              <a:picLocks noChangeAspect="1" noChangeArrowheads="1"/>
            </p:cNvPicPr>
            <p:nvPr/>
          </p:nvPicPr>
          <p:blipFill>
            <a:blip r:embed="rId9" cstate="print"/>
            <a:srcRect/>
            <a:stretch>
              <a:fillRect/>
            </a:stretch>
          </p:blipFill>
          <p:spPr bwMode="auto">
            <a:xfrm>
              <a:off x="1213" y="2920"/>
              <a:ext cx="3347" cy="728"/>
            </a:xfrm>
            <a:prstGeom prst="rect">
              <a:avLst/>
            </a:prstGeom>
            <a:noFill/>
            <a:ln w="9525">
              <a:noFill/>
              <a:miter lim="800000"/>
              <a:headEnd/>
              <a:tailEnd/>
            </a:ln>
          </p:spPr>
        </p:pic>
        <p:graphicFrame>
          <p:nvGraphicFramePr>
            <p:cNvPr id="4098" name="Object 23"/>
            <p:cNvGraphicFramePr>
              <a:graphicFrameLocks noChangeAspect="1"/>
            </p:cNvGraphicFramePr>
            <p:nvPr/>
          </p:nvGraphicFramePr>
          <p:xfrm>
            <a:off x="576" y="3008"/>
            <a:ext cx="636" cy="421"/>
          </p:xfrm>
          <a:graphic>
            <a:graphicData uri="http://schemas.openxmlformats.org/presentationml/2006/ole">
              <mc:AlternateContent xmlns:mc="http://schemas.openxmlformats.org/markup-compatibility/2006">
                <mc:Choice xmlns:v="urn:schemas-microsoft-com:vml" Requires="v">
                  <p:oleObj spid="_x0000_s169001" name="Equation" r:id="rId10" imgW="660240" imgH="393480" progId="Equation.3">
                    <p:embed/>
                  </p:oleObj>
                </mc:Choice>
                <mc:Fallback>
                  <p:oleObj name="Equation" r:id="rId10" imgW="66024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 y="3008"/>
                          <a:ext cx="636" cy="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07" name="Text Box 26"/>
          <p:cNvSpPr txBox="1">
            <a:spLocks noChangeArrowheads="1"/>
          </p:cNvSpPr>
          <p:nvPr/>
        </p:nvSpPr>
        <p:spPr bwMode="auto">
          <a:xfrm>
            <a:off x="7610475" y="6477000"/>
            <a:ext cx="1457325" cy="304800"/>
          </a:xfrm>
          <a:prstGeom prst="rect">
            <a:avLst/>
          </a:prstGeom>
          <a:noFill/>
          <a:ln w="9525">
            <a:noFill/>
            <a:miter lim="800000"/>
            <a:headEnd/>
            <a:tailEnd/>
          </a:ln>
        </p:spPr>
        <p:txBody>
          <a:bodyPr wrap="none">
            <a:spAutoFit/>
          </a:bodyPr>
          <a:lstStyle/>
          <a:p>
            <a:pPr algn="ctr"/>
            <a:r>
              <a:rPr lang="en-US" sz="1400"/>
              <a:t>Source: S. Seitz</a:t>
            </a:r>
          </a:p>
        </p:txBody>
      </p:sp>
      <p:cxnSp>
        <p:nvCxnSpPr>
          <p:cNvPr id="7" name="Straight Connector 6"/>
          <p:cNvCxnSpPr/>
          <p:nvPr/>
        </p:nvCxnSpPr>
        <p:spPr>
          <a:xfrm>
            <a:off x="4618506" y="1334079"/>
            <a:ext cx="0" cy="423313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070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4"/>
          <p:cNvSpPr>
            <a:spLocks noGrp="1" noChangeArrowheads="1"/>
          </p:cNvSpPr>
          <p:nvPr>
            <p:ph type="body" idx="1"/>
          </p:nvPr>
        </p:nvSpPr>
        <p:spPr/>
        <p:txBody>
          <a:bodyPr/>
          <a:lstStyle/>
          <a:p>
            <a:pPr>
              <a:buFontTx/>
              <a:buChar char="•"/>
            </a:pPr>
            <a:r>
              <a:rPr lang="en-US" smtClean="0"/>
              <a:t>Differentiation is convolution, and convolution is associative:</a:t>
            </a:r>
            <a:br>
              <a:rPr lang="en-US" smtClean="0"/>
            </a:br>
            <a:endParaRPr lang="en-US" smtClean="0"/>
          </a:p>
          <a:p>
            <a:pPr>
              <a:buFontTx/>
              <a:buChar char="•"/>
            </a:pPr>
            <a:r>
              <a:rPr lang="en-US" smtClean="0"/>
              <a:t>This saves us one operation:</a:t>
            </a:r>
            <a:endParaRPr lang="en-US" i="1" smtClean="0"/>
          </a:p>
        </p:txBody>
      </p:sp>
      <p:graphicFrame>
        <p:nvGraphicFramePr>
          <p:cNvPr id="5122" name="Object 2"/>
          <p:cNvGraphicFramePr>
            <a:graphicFrameLocks noChangeAspect="1"/>
          </p:cNvGraphicFramePr>
          <p:nvPr>
            <p:extLst>
              <p:ext uri="{D42A27DB-BD31-4B8C-83A1-F6EECF244321}">
                <p14:modId xmlns:p14="http://schemas.microsoft.com/office/powerpoint/2010/main" val="4178655474"/>
              </p:ext>
            </p:extLst>
          </p:nvPr>
        </p:nvGraphicFramePr>
        <p:xfrm>
          <a:off x="3581400" y="1462161"/>
          <a:ext cx="2667000" cy="944563"/>
        </p:xfrm>
        <a:graphic>
          <a:graphicData uri="http://schemas.openxmlformats.org/presentationml/2006/ole">
            <mc:AlternateContent xmlns:mc="http://schemas.openxmlformats.org/markup-compatibility/2006">
              <mc:Choice xmlns:v="urn:schemas-microsoft-com:vml" Requires="v">
                <p:oleObj spid="_x0000_s170056" name="Equation" r:id="rId4" imgW="1320480" imgH="393480" progId="Equation.3">
                  <p:embed/>
                </p:oleObj>
              </mc:Choice>
              <mc:Fallback>
                <p:oleObj name="Equation" r:id="rId4" imgW="132048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462161"/>
                        <a:ext cx="2667000" cy="944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Rectangle 3"/>
          <p:cNvSpPr>
            <a:spLocks noGrp="1" noChangeArrowheads="1"/>
          </p:cNvSpPr>
          <p:nvPr>
            <p:ph type="title"/>
          </p:nvPr>
        </p:nvSpPr>
        <p:spPr>
          <a:xfrm>
            <a:off x="0" y="12828"/>
            <a:ext cx="9144000" cy="846667"/>
          </a:xfrm>
        </p:spPr>
        <p:txBody>
          <a:bodyPr/>
          <a:lstStyle/>
          <a:p>
            <a:r>
              <a:rPr lang="en-US" sz="4400" dirty="0" smtClean="0"/>
              <a:t>Derivative theorem of convolution</a:t>
            </a:r>
          </a:p>
        </p:txBody>
      </p:sp>
      <p:grpSp>
        <p:nvGrpSpPr>
          <p:cNvPr id="5128" name="Group 7"/>
          <p:cNvGrpSpPr>
            <a:grpSpLocks/>
          </p:cNvGrpSpPr>
          <p:nvPr/>
        </p:nvGrpSpPr>
        <p:grpSpPr bwMode="auto">
          <a:xfrm>
            <a:off x="1295400" y="2895600"/>
            <a:ext cx="6096000" cy="3810000"/>
            <a:chOff x="720" y="1317"/>
            <a:chExt cx="4474" cy="2907"/>
          </a:xfrm>
        </p:grpSpPr>
        <p:graphicFrame>
          <p:nvGraphicFramePr>
            <p:cNvPr id="5123" name="Object 8"/>
            <p:cNvGraphicFramePr>
              <a:graphicFrameLocks noChangeAspect="1"/>
            </p:cNvGraphicFramePr>
            <p:nvPr/>
          </p:nvGraphicFramePr>
          <p:xfrm>
            <a:off x="1595" y="1317"/>
            <a:ext cx="3599" cy="2907"/>
          </p:xfrm>
          <a:graphic>
            <a:graphicData uri="http://schemas.openxmlformats.org/presentationml/2006/ole">
              <mc:AlternateContent xmlns:mc="http://schemas.openxmlformats.org/markup-compatibility/2006">
                <mc:Choice xmlns:v="urn:schemas-microsoft-com:vml" Requires="v">
                  <p:oleObj spid="_x0000_s170057" name="Photo Editor Photo" r:id="rId6" imgW="6001588" imgH="4847619" progId="">
                    <p:embed/>
                  </p:oleObj>
                </mc:Choice>
                <mc:Fallback>
                  <p:oleObj name="Photo Editor Photo" r:id="rId6" imgW="6001588" imgH="484761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5" y="1317"/>
                          <a:ext cx="3599" cy="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4" name="Object 9"/>
            <p:cNvGraphicFramePr>
              <a:graphicFrameLocks noChangeAspect="1"/>
            </p:cNvGraphicFramePr>
            <p:nvPr/>
          </p:nvGraphicFramePr>
          <p:xfrm>
            <a:off x="720" y="3408"/>
            <a:ext cx="720" cy="507"/>
          </p:xfrm>
          <a:graphic>
            <a:graphicData uri="http://schemas.openxmlformats.org/presentationml/2006/ole">
              <mc:AlternateContent xmlns:mc="http://schemas.openxmlformats.org/markup-compatibility/2006">
                <mc:Choice xmlns:v="urn:schemas-microsoft-com:vml" Requires="v">
                  <p:oleObj spid="_x0000_s170058" name="Equation" r:id="rId8" imgW="558720" imgH="393480" progId="Equation.3">
                    <p:embed/>
                  </p:oleObj>
                </mc:Choice>
                <mc:Fallback>
                  <p:oleObj name="Equation" r:id="rId8" imgW="55872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 y="3408"/>
                          <a:ext cx="720" cy="5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0" name="Text Box 10"/>
            <p:cNvSpPr txBox="1">
              <a:spLocks noChangeArrowheads="1"/>
            </p:cNvSpPr>
            <p:nvPr/>
          </p:nvSpPr>
          <p:spPr bwMode="auto">
            <a:xfrm>
              <a:off x="1079" y="1680"/>
              <a:ext cx="197" cy="349"/>
            </a:xfrm>
            <a:prstGeom prst="rect">
              <a:avLst/>
            </a:prstGeom>
            <a:noFill/>
            <a:ln w="9525">
              <a:noFill/>
              <a:miter lim="800000"/>
              <a:headEnd/>
              <a:tailEnd/>
            </a:ln>
          </p:spPr>
          <p:txBody>
            <a:bodyPr wrap="none">
              <a:spAutoFit/>
            </a:bodyPr>
            <a:lstStyle/>
            <a:p>
              <a:r>
                <a:rPr lang="en-US" i="1">
                  <a:latin typeface="Times New Roman" pitchFamily="18" charset="0"/>
                </a:rPr>
                <a:t>f</a:t>
              </a:r>
            </a:p>
          </p:txBody>
        </p:sp>
        <p:graphicFrame>
          <p:nvGraphicFramePr>
            <p:cNvPr id="5125" name="Object 11"/>
            <p:cNvGraphicFramePr>
              <a:graphicFrameLocks noChangeAspect="1"/>
            </p:cNvGraphicFramePr>
            <p:nvPr/>
          </p:nvGraphicFramePr>
          <p:xfrm>
            <a:off x="997" y="2496"/>
            <a:ext cx="443" cy="528"/>
          </p:xfrm>
          <a:graphic>
            <a:graphicData uri="http://schemas.openxmlformats.org/presentationml/2006/ole">
              <mc:AlternateContent xmlns:mc="http://schemas.openxmlformats.org/markup-compatibility/2006">
                <mc:Choice xmlns:v="urn:schemas-microsoft-com:vml" Requires="v">
                  <p:oleObj spid="_x0000_s170059" name="Equation" r:id="rId10" imgW="330120" imgH="393480" progId="Equation.3">
                    <p:embed/>
                  </p:oleObj>
                </mc:Choice>
                <mc:Fallback>
                  <p:oleObj name="Equation" r:id="rId10" imgW="330120" imgH="393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 y="2496"/>
                          <a:ext cx="443" cy="5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29" name="Text Box 12"/>
          <p:cNvSpPr txBox="1">
            <a:spLocks noChangeArrowheads="1"/>
          </p:cNvSpPr>
          <p:nvPr/>
        </p:nvSpPr>
        <p:spPr bwMode="auto">
          <a:xfrm>
            <a:off x="7610475" y="6477000"/>
            <a:ext cx="1457325" cy="304800"/>
          </a:xfrm>
          <a:prstGeom prst="rect">
            <a:avLst/>
          </a:prstGeom>
          <a:noFill/>
          <a:ln w="9525">
            <a:noFill/>
            <a:miter lim="800000"/>
            <a:headEnd/>
            <a:tailEnd/>
          </a:ln>
        </p:spPr>
        <p:txBody>
          <a:bodyPr wrap="none">
            <a:spAutoFit/>
          </a:bodyPr>
          <a:lstStyle/>
          <a:p>
            <a:pPr algn="ctr"/>
            <a:r>
              <a:rPr lang="en-US" sz="1400"/>
              <a:t>Source: S. Seitz</a:t>
            </a:r>
          </a:p>
        </p:txBody>
      </p:sp>
    </p:spTree>
    <p:extLst>
      <p:ext uri="{BB962C8B-B14F-4D97-AF65-F5344CB8AC3E}">
        <p14:creationId xmlns:p14="http://schemas.microsoft.com/office/powerpoint/2010/main" val="226965029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Derivative of Gaussian filter</a:t>
            </a:r>
          </a:p>
        </p:txBody>
      </p:sp>
      <p:sp>
        <p:nvSpPr>
          <p:cNvPr id="1083395" name="Rectangle 3"/>
          <p:cNvSpPr>
            <a:spLocks noGrp="1" noChangeArrowheads="1"/>
          </p:cNvSpPr>
          <p:nvPr>
            <p:ph type="body" idx="1"/>
          </p:nvPr>
        </p:nvSpPr>
        <p:spPr>
          <a:xfrm>
            <a:off x="685800" y="4800600"/>
            <a:ext cx="7772400" cy="838200"/>
          </a:xfrm>
        </p:spPr>
        <p:txBody>
          <a:bodyPr/>
          <a:lstStyle/>
          <a:p>
            <a:pPr algn="ctr"/>
            <a:r>
              <a:rPr lang="en-US" dirty="0" smtClean="0"/>
              <a:t>Are these filters separable?</a:t>
            </a:r>
          </a:p>
        </p:txBody>
      </p:sp>
      <p:pic>
        <p:nvPicPr>
          <p:cNvPr id="14342" name="Picture 6"/>
          <p:cNvPicPr>
            <a:picLocks noChangeAspect="1" noChangeArrowheads="1"/>
          </p:cNvPicPr>
          <p:nvPr/>
        </p:nvPicPr>
        <p:blipFill>
          <a:blip r:embed="rId3" cstate="print"/>
          <a:srcRect/>
          <a:stretch>
            <a:fillRect/>
          </a:stretch>
        </p:blipFill>
        <p:spPr bwMode="auto">
          <a:xfrm>
            <a:off x="1219200" y="1006475"/>
            <a:ext cx="3429000" cy="2700338"/>
          </a:xfrm>
          <a:prstGeom prst="rect">
            <a:avLst/>
          </a:prstGeom>
          <a:noFill/>
          <a:ln w="9525">
            <a:noFill/>
            <a:miter lim="800000"/>
            <a:headEnd/>
            <a:tailEnd/>
          </a:ln>
        </p:spPr>
      </p:pic>
      <p:pic>
        <p:nvPicPr>
          <p:cNvPr id="14343" name="Picture 7"/>
          <p:cNvPicPr>
            <a:picLocks noChangeAspect="1" noChangeArrowheads="1"/>
          </p:cNvPicPr>
          <p:nvPr/>
        </p:nvPicPr>
        <p:blipFill>
          <a:blip r:embed="rId4" cstate="print"/>
          <a:srcRect/>
          <a:stretch>
            <a:fillRect/>
          </a:stretch>
        </p:blipFill>
        <p:spPr bwMode="auto">
          <a:xfrm>
            <a:off x="4572000" y="990600"/>
            <a:ext cx="3363913" cy="2759075"/>
          </a:xfrm>
          <a:prstGeom prst="rect">
            <a:avLst/>
          </a:prstGeom>
          <a:noFill/>
          <a:ln w="9525">
            <a:noFill/>
            <a:miter lim="800000"/>
            <a:headEnd/>
            <a:tailEnd/>
          </a:ln>
        </p:spPr>
      </p:pic>
      <p:sp>
        <p:nvSpPr>
          <p:cNvPr id="14344" name="Text Box 8"/>
          <p:cNvSpPr txBox="1">
            <a:spLocks noChangeArrowheads="1"/>
          </p:cNvSpPr>
          <p:nvPr/>
        </p:nvSpPr>
        <p:spPr bwMode="auto">
          <a:xfrm>
            <a:off x="2117725" y="3544888"/>
            <a:ext cx="1592263" cy="457200"/>
          </a:xfrm>
          <a:prstGeom prst="rect">
            <a:avLst/>
          </a:prstGeom>
          <a:noFill/>
          <a:ln w="9525">
            <a:noFill/>
            <a:miter lim="800000"/>
            <a:headEnd/>
            <a:tailEnd/>
          </a:ln>
        </p:spPr>
        <p:txBody>
          <a:bodyPr wrap="none">
            <a:spAutoFit/>
          </a:bodyPr>
          <a:lstStyle/>
          <a:p>
            <a:r>
              <a:rPr lang="en-US" i="1"/>
              <a:t>x</a:t>
            </a:r>
            <a:r>
              <a:rPr lang="en-US"/>
              <a:t>-direction</a:t>
            </a:r>
          </a:p>
        </p:txBody>
      </p:sp>
      <p:sp>
        <p:nvSpPr>
          <p:cNvPr id="14345" name="Text Box 9"/>
          <p:cNvSpPr txBox="1">
            <a:spLocks noChangeArrowheads="1"/>
          </p:cNvSpPr>
          <p:nvPr/>
        </p:nvSpPr>
        <p:spPr bwMode="auto">
          <a:xfrm>
            <a:off x="5570538" y="3505200"/>
            <a:ext cx="1592262" cy="457200"/>
          </a:xfrm>
          <a:prstGeom prst="rect">
            <a:avLst/>
          </a:prstGeom>
          <a:noFill/>
          <a:ln w="9525">
            <a:noFill/>
            <a:miter lim="800000"/>
            <a:headEnd/>
            <a:tailEnd/>
          </a:ln>
        </p:spPr>
        <p:txBody>
          <a:bodyPr wrap="none">
            <a:spAutoFit/>
          </a:bodyPr>
          <a:lstStyle/>
          <a:p>
            <a:r>
              <a:rPr lang="en-US" i="1"/>
              <a:t>y</a:t>
            </a:r>
            <a:r>
              <a:rPr lang="en-US"/>
              <a:t>-direction</a:t>
            </a:r>
          </a:p>
        </p:txBody>
      </p:sp>
      <p:sp>
        <p:nvSpPr>
          <p:cNvPr id="8" name="TextBox 7"/>
          <p:cNvSpPr txBox="1"/>
          <p:nvPr/>
        </p:nvSpPr>
        <p:spPr>
          <a:xfrm>
            <a:off x="7706212" y="6469130"/>
            <a:ext cx="1437788" cy="369332"/>
          </a:xfrm>
          <a:prstGeom prst="rect">
            <a:avLst/>
          </a:prstGeom>
          <a:noFill/>
        </p:spPr>
        <p:txBody>
          <a:bodyPr wrap="none" rtlCol="0">
            <a:spAutoFit/>
          </a:bodyPr>
          <a:lstStyle/>
          <a:p>
            <a:r>
              <a:rPr lang="en-US" dirty="0" smtClean="0"/>
              <a:t>slide S. Seitz</a:t>
            </a:r>
            <a:endParaRPr lang="en-US" dirty="0"/>
          </a:p>
        </p:txBody>
      </p:sp>
    </p:spTree>
    <p:extLst>
      <p:ext uri="{BB962C8B-B14F-4D97-AF65-F5344CB8AC3E}">
        <p14:creationId xmlns:p14="http://schemas.microsoft.com/office/powerpoint/2010/main" val="2982979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Derivative of Gaussian filter</a:t>
            </a:r>
          </a:p>
        </p:txBody>
      </p:sp>
      <p:sp>
        <p:nvSpPr>
          <p:cNvPr id="1083395" name="Rectangle 3"/>
          <p:cNvSpPr>
            <a:spLocks noGrp="1" noChangeArrowheads="1"/>
          </p:cNvSpPr>
          <p:nvPr>
            <p:ph type="body" idx="1"/>
          </p:nvPr>
        </p:nvSpPr>
        <p:spPr>
          <a:xfrm>
            <a:off x="685800" y="6019800"/>
            <a:ext cx="7772400" cy="838200"/>
          </a:xfrm>
        </p:spPr>
        <p:txBody>
          <a:bodyPr/>
          <a:lstStyle/>
          <a:p>
            <a:pPr algn="ctr"/>
            <a:r>
              <a:rPr lang="en-US" dirty="0" smtClean="0"/>
              <a:t>Which one finds horizontal/vertical edges?</a:t>
            </a:r>
          </a:p>
        </p:txBody>
      </p:sp>
      <p:pic>
        <p:nvPicPr>
          <p:cNvPr id="14340" name="Picture 4"/>
          <p:cNvPicPr>
            <a:picLocks noChangeAspect="1" noChangeArrowheads="1"/>
          </p:cNvPicPr>
          <p:nvPr/>
        </p:nvPicPr>
        <p:blipFill>
          <a:blip r:embed="rId3" cstate="print"/>
          <a:srcRect/>
          <a:stretch>
            <a:fillRect/>
          </a:stretch>
        </p:blipFill>
        <p:spPr bwMode="auto">
          <a:xfrm>
            <a:off x="2057400" y="4114800"/>
            <a:ext cx="1752600" cy="1752600"/>
          </a:xfrm>
          <a:prstGeom prst="rect">
            <a:avLst/>
          </a:prstGeom>
          <a:noFill/>
          <a:ln w="9525">
            <a:noFill/>
            <a:miter lim="800000"/>
            <a:headEnd/>
            <a:tailEnd/>
          </a:ln>
        </p:spPr>
      </p:pic>
      <p:pic>
        <p:nvPicPr>
          <p:cNvPr id="14341" name="Picture 5"/>
          <p:cNvPicPr>
            <a:picLocks noChangeAspect="1" noChangeArrowheads="1"/>
          </p:cNvPicPr>
          <p:nvPr/>
        </p:nvPicPr>
        <p:blipFill>
          <a:blip r:embed="rId4" cstate="print"/>
          <a:srcRect/>
          <a:stretch>
            <a:fillRect/>
          </a:stretch>
        </p:blipFill>
        <p:spPr bwMode="auto">
          <a:xfrm>
            <a:off x="5486400" y="4114800"/>
            <a:ext cx="1752600" cy="1752600"/>
          </a:xfrm>
          <a:prstGeom prst="rect">
            <a:avLst/>
          </a:prstGeom>
          <a:noFill/>
          <a:ln w="9525">
            <a:noFill/>
            <a:miter lim="800000"/>
            <a:headEnd/>
            <a:tailEnd/>
          </a:ln>
        </p:spPr>
      </p:pic>
      <p:pic>
        <p:nvPicPr>
          <p:cNvPr id="14342" name="Picture 6"/>
          <p:cNvPicPr>
            <a:picLocks noChangeAspect="1" noChangeArrowheads="1"/>
          </p:cNvPicPr>
          <p:nvPr/>
        </p:nvPicPr>
        <p:blipFill>
          <a:blip r:embed="rId5" cstate="print"/>
          <a:srcRect/>
          <a:stretch>
            <a:fillRect/>
          </a:stretch>
        </p:blipFill>
        <p:spPr bwMode="auto">
          <a:xfrm>
            <a:off x="1219200" y="1006475"/>
            <a:ext cx="3429000" cy="2700338"/>
          </a:xfrm>
          <a:prstGeom prst="rect">
            <a:avLst/>
          </a:prstGeom>
          <a:noFill/>
          <a:ln w="9525">
            <a:noFill/>
            <a:miter lim="800000"/>
            <a:headEnd/>
            <a:tailEnd/>
          </a:ln>
        </p:spPr>
      </p:pic>
      <p:pic>
        <p:nvPicPr>
          <p:cNvPr id="14343" name="Picture 7"/>
          <p:cNvPicPr>
            <a:picLocks noChangeAspect="1" noChangeArrowheads="1"/>
          </p:cNvPicPr>
          <p:nvPr/>
        </p:nvPicPr>
        <p:blipFill>
          <a:blip r:embed="rId6" cstate="print"/>
          <a:srcRect/>
          <a:stretch>
            <a:fillRect/>
          </a:stretch>
        </p:blipFill>
        <p:spPr bwMode="auto">
          <a:xfrm>
            <a:off x="4572000" y="990600"/>
            <a:ext cx="3363913" cy="2759075"/>
          </a:xfrm>
          <a:prstGeom prst="rect">
            <a:avLst/>
          </a:prstGeom>
          <a:noFill/>
          <a:ln w="9525">
            <a:noFill/>
            <a:miter lim="800000"/>
            <a:headEnd/>
            <a:tailEnd/>
          </a:ln>
        </p:spPr>
      </p:pic>
      <p:sp>
        <p:nvSpPr>
          <p:cNvPr id="14344" name="Text Box 8"/>
          <p:cNvSpPr txBox="1">
            <a:spLocks noChangeArrowheads="1"/>
          </p:cNvSpPr>
          <p:nvPr/>
        </p:nvSpPr>
        <p:spPr bwMode="auto">
          <a:xfrm>
            <a:off x="2117725" y="3544888"/>
            <a:ext cx="1592263" cy="457200"/>
          </a:xfrm>
          <a:prstGeom prst="rect">
            <a:avLst/>
          </a:prstGeom>
          <a:noFill/>
          <a:ln w="9525">
            <a:noFill/>
            <a:miter lim="800000"/>
            <a:headEnd/>
            <a:tailEnd/>
          </a:ln>
        </p:spPr>
        <p:txBody>
          <a:bodyPr wrap="none">
            <a:spAutoFit/>
          </a:bodyPr>
          <a:lstStyle/>
          <a:p>
            <a:r>
              <a:rPr lang="en-US" i="1"/>
              <a:t>x</a:t>
            </a:r>
            <a:r>
              <a:rPr lang="en-US"/>
              <a:t>-direction</a:t>
            </a:r>
          </a:p>
        </p:txBody>
      </p:sp>
      <p:sp>
        <p:nvSpPr>
          <p:cNvPr id="14345" name="Text Box 9"/>
          <p:cNvSpPr txBox="1">
            <a:spLocks noChangeArrowheads="1"/>
          </p:cNvSpPr>
          <p:nvPr/>
        </p:nvSpPr>
        <p:spPr bwMode="auto">
          <a:xfrm>
            <a:off x="5570538" y="3505200"/>
            <a:ext cx="1592262" cy="457200"/>
          </a:xfrm>
          <a:prstGeom prst="rect">
            <a:avLst/>
          </a:prstGeom>
          <a:noFill/>
          <a:ln w="9525">
            <a:noFill/>
            <a:miter lim="800000"/>
            <a:headEnd/>
            <a:tailEnd/>
          </a:ln>
        </p:spPr>
        <p:txBody>
          <a:bodyPr wrap="none">
            <a:spAutoFit/>
          </a:bodyPr>
          <a:lstStyle/>
          <a:p>
            <a:r>
              <a:rPr lang="en-US" i="1"/>
              <a:t>y</a:t>
            </a:r>
            <a:r>
              <a:rPr lang="en-US"/>
              <a:t>-direction</a:t>
            </a:r>
          </a:p>
        </p:txBody>
      </p:sp>
      <p:sp>
        <p:nvSpPr>
          <p:cNvPr id="11" name="TextBox 10"/>
          <p:cNvSpPr txBox="1"/>
          <p:nvPr/>
        </p:nvSpPr>
        <p:spPr>
          <a:xfrm>
            <a:off x="7706212" y="6469130"/>
            <a:ext cx="1437788" cy="369332"/>
          </a:xfrm>
          <a:prstGeom prst="rect">
            <a:avLst/>
          </a:prstGeom>
          <a:noFill/>
        </p:spPr>
        <p:txBody>
          <a:bodyPr wrap="none" rtlCol="0">
            <a:spAutoFit/>
          </a:bodyPr>
          <a:lstStyle/>
          <a:p>
            <a:r>
              <a:rPr lang="en-US" dirty="0" smtClean="0"/>
              <a:t>slide S. Seitz</a:t>
            </a:r>
            <a:endParaRPr lang="en-US" dirty="0"/>
          </a:p>
        </p:txBody>
      </p:sp>
    </p:spTree>
    <p:extLst>
      <p:ext uri="{BB962C8B-B14F-4D97-AF65-F5344CB8AC3E}">
        <p14:creationId xmlns:p14="http://schemas.microsoft.com/office/powerpoint/2010/main" val="1396647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3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39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
          <p:cNvSpPr>
            <a:spLocks noGrp="1" noChangeArrowheads="1"/>
          </p:cNvSpPr>
          <p:nvPr>
            <p:ph type="body" idx="1"/>
          </p:nvPr>
        </p:nvSpPr>
        <p:spPr>
          <a:xfrm>
            <a:off x="685800" y="5181600"/>
            <a:ext cx="7772400" cy="1371600"/>
          </a:xfrm>
        </p:spPr>
        <p:txBody>
          <a:bodyPr/>
          <a:lstStyle/>
          <a:p>
            <a:r>
              <a:rPr lang="en-US" dirty="0" smtClean="0"/>
              <a:t>Smoothed derivative removes noise, but blurs edge. Also finds edges at different “scales”</a:t>
            </a:r>
          </a:p>
        </p:txBody>
      </p:sp>
      <p:pic>
        <p:nvPicPr>
          <p:cNvPr id="15363" name="Picture 2"/>
          <p:cNvPicPr>
            <a:picLocks noChangeAspect="1" noChangeArrowheads="1"/>
          </p:cNvPicPr>
          <p:nvPr/>
        </p:nvPicPr>
        <p:blipFill>
          <a:blip r:embed="rId3" cstate="print"/>
          <a:srcRect/>
          <a:stretch>
            <a:fillRect/>
          </a:stretch>
        </p:blipFill>
        <p:spPr bwMode="auto">
          <a:xfrm>
            <a:off x="153988" y="990600"/>
            <a:ext cx="2970212" cy="3276600"/>
          </a:xfrm>
          <a:prstGeom prst="rect">
            <a:avLst/>
          </a:prstGeom>
          <a:noFill/>
          <a:ln w="9525">
            <a:noFill/>
            <a:miter lim="800000"/>
            <a:headEnd/>
            <a:tailEnd/>
          </a:ln>
        </p:spPr>
      </p:pic>
      <p:pic>
        <p:nvPicPr>
          <p:cNvPr id="15364" name="Picture 3"/>
          <p:cNvPicPr>
            <a:picLocks noChangeAspect="1" noChangeArrowheads="1"/>
          </p:cNvPicPr>
          <p:nvPr/>
        </p:nvPicPr>
        <p:blipFill>
          <a:blip r:embed="rId4" cstate="print"/>
          <a:srcRect/>
          <a:stretch>
            <a:fillRect/>
          </a:stretch>
        </p:blipFill>
        <p:spPr bwMode="auto">
          <a:xfrm>
            <a:off x="3125788" y="990600"/>
            <a:ext cx="2970212" cy="3276600"/>
          </a:xfrm>
          <a:prstGeom prst="rect">
            <a:avLst/>
          </a:prstGeom>
          <a:noFill/>
          <a:ln w="9525">
            <a:noFill/>
            <a:miter lim="800000"/>
            <a:headEnd/>
            <a:tailEnd/>
          </a:ln>
        </p:spPr>
      </p:pic>
      <p:pic>
        <p:nvPicPr>
          <p:cNvPr id="15365" name="Picture 4"/>
          <p:cNvPicPr>
            <a:picLocks noChangeAspect="1" noChangeArrowheads="1"/>
          </p:cNvPicPr>
          <p:nvPr/>
        </p:nvPicPr>
        <p:blipFill>
          <a:blip r:embed="rId5" cstate="print"/>
          <a:srcRect/>
          <a:stretch>
            <a:fillRect/>
          </a:stretch>
        </p:blipFill>
        <p:spPr bwMode="auto">
          <a:xfrm>
            <a:off x="6097588" y="990600"/>
            <a:ext cx="2970212" cy="3276600"/>
          </a:xfrm>
          <a:prstGeom prst="rect">
            <a:avLst/>
          </a:prstGeom>
          <a:noFill/>
          <a:ln w="9525">
            <a:noFill/>
            <a:miter lim="800000"/>
            <a:headEnd/>
            <a:tailEnd/>
          </a:ln>
        </p:spPr>
      </p:pic>
      <p:sp>
        <p:nvSpPr>
          <p:cNvPr id="15366" name="Text Box 6"/>
          <p:cNvSpPr txBox="1">
            <a:spLocks noChangeArrowheads="1"/>
          </p:cNvSpPr>
          <p:nvPr/>
        </p:nvSpPr>
        <p:spPr bwMode="auto">
          <a:xfrm>
            <a:off x="1114425" y="4340225"/>
            <a:ext cx="1066800" cy="457200"/>
          </a:xfrm>
          <a:prstGeom prst="rect">
            <a:avLst/>
          </a:prstGeom>
          <a:noFill/>
          <a:ln w="9525">
            <a:noFill/>
            <a:miter lim="800000"/>
            <a:headEnd/>
            <a:tailEnd/>
          </a:ln>
        </p:spPr>
        <p:txBody>
          <a:bodyPr wrap="none">
            <a:spAutoFit/>
          </a:bodyPr>
          <a:lstStyle/>
          <a:p>
            <a:r>
              <a:rPr lang="en-US"/>
              <a:t>1 pixel</a:t>
            </a:r>
          </a:p>
        </p:txBody>
      </p:sp>
      <p:sp>
        <p:nvSpPr>
          <p:cNvPr id="15367" name="Text Box 7"/>
          <p:cNvSpPr txBox="1">
            <a:spLocks noChangeArrowheads="1"/>
          </p:cNvSpPr>
          <p:nvPr/>
        </p:nvSpPr>
        <p:spPr bwMode="auto">
          <a:xfrm>
            <a:off x="4119563" y="4340225"/>
            <a:ext cx="1219200" cy="457200"/>
          </a:xfrm>
          <a:prstGeom prst="rect">
            <a:avLst/>
          </a:prstGeom>
          <a:noFill/>
          <a:ln w="9525">
            <a:noFill/>
            <a:miter lim="800000"/>
            <a:headEnd/>
            <a:tailEnd/>
          </a:ln>
        </p:spPr>
        <p:txBody>
          <a:bodyPr wrap="none">
            <a:spAutoFit/>
          </a:bodyPr>
          <a:lstStyle/>
          <a:p>
            <a:r>
              <a:rPr lang="en-US"/>
              <a:t>3 pixels</a:t>
            </a:r>
          </a:p>
        </p:txBody>
      </p:sp>
      <p:sp>
        <p:nvSpPr>
          <p:cNvPr id="15368" name="Text Box 8"/>
          <p:cNvSpPr txBox="1">
            <a:spLocks noChangeArrowheads="1"/>
          </p:cNvSpPr>
          <p:nvPr/>
        </p:nvSpPr>
        <p:spPr bwMode="auto">
          <a:xfrm>
            <a:off x="7091363" y="4340225"/>
            <a:ext cx="1219200" cy="457200"/>
          </a:xfrm>
          <a:prstGeom prst="rect">
            <a:avLst/>
          </a:prstGeom>
          <a:noFill/>
          <a:ln w="9525">
            <a:noFill/>
            <a:miter lim="800000"/>
            <a:headEnd/>
            <a:tailEnd/>
          </a:ln>
        </p:spPr>
        <p:txBody>
          <a:bodyPr wrap="none">
            <a:spAutoFit/>
          </a:bodyPr>
          <a:lstStyle/>
          <a:p>
            <a:r>
              <a:rPr lang="en-US"/>
              <a:t>7 pixels</a:t>
            </a:r>
          </a:p>
        </p:txBody>
      </p:sp>
      <p:sp>
        <p:nvSpPr>
          <p:cNvPr id="15369" name="Rectangle 9"/>
          <p:cNvSpPr>
            <a:spLocks noGrp="1" noChangeArrowheads="1"/>
          </p:cNvSpPr>
          <p:nvPr>
            <p:ph type="title"/>
          </p:nvPr>
        </p:nvSpPr>
        <p:spPr/>
        <p:txBody>
          <a:bodyPr/>
          <a:lstStyle/>
          <a:p>
            <a:r>
              <a:rPr lang="en-US" sz="3000" smtClean="0"/>
              <a:t>Scale of Gaussian derivative filter</a:t>
            </a:r>
          </a:p>
        </p:txBody>
      </p:sp>
      <p:sp>
        <p:nvSpPr>
          <p:cNvPr id="15370" name="Text Box 11"/>
          <p:cNvSpPr txBox="1">
            <a:spLocks noChangeArrowheads="1"/>
          </p:cNvSpPr>
          <p:nvPr/>
        </p:nvSpPr>
        <p:spPr bwMode="auto">
          <a:xfrm>
            <a:off x="7342188" y="6477000"/>
            <a:ext cx="1662112" cy="304800"/>
          </a:xfrm>
          <a:prstGeom prst="rect">
            <a:avLst/>
          </a:prstGeom>
          <a:noFill/>
          <a:ln w="9525">
            <a:noFill/>
            <a:miter lim="800000"/>
            <a:headEnd/>
            <a:tailEnd/>
          </a:ln>
        </p:spPr>
        <p:txBody>
          <a:bodyPr wrap="none">
            <a:spAutoFit/>
          </a:bodyPr>
          <a:lstStyle/>
          <a:p>
            <a:pPr algn="ctr"/>
            <a:r>
              <a:rPr lang="en-US" sz="1400"/>
              <a:t>Source: D. Forsyth</a:t>
            </a:r>
          </a:p>
        </p:txBody>
      </p:sp>
      <p:sp>
        <p:nvSpPr>
          <p:cNvPr id="11" name="TextBox 10"/>
          <p:cNvSpPr txBox="1"/>
          <p:nvPr/>
        </p:nvSpPr>
        <p:spPr>
          <a:xfrm>
            <a:off x="7706212" y="6469130"/>
            <a:ext cx="1437788" cy="369332"/>
          </a:xfrm>
          <a:prstGeom prst="rect">
            <a:avLst/>
          </a:prstGeom>
          <a:noFill/>
        </p:spPr>
        <p:txBody>
          <a:bodyPr wrap="none" rtlCol="0">
            <a:spAutoFit/>
          </a:bodyPr>
          <a:lstStyle/>
          <a:p>
            <a:r>
              <a:rPr lang="en-US" dirty="0" smtClean="0"/>
              <a:t>slide S. Seitz</a:t>
            </a:r>
            <a:endParaRPr lang="en-US" dirty="0"/>
          </a:p>
        </p:txBody>
      </p:sp>
    </p:spTree>
    <p:extLst>
      <p:ext uri="{BB962C8B-B14F-4D97-AF65-F5344CB8AC3E}">
        <p14:creationId xmlns:p14="http://schemas.microsoft.com/office/powerpoint/2010/main" val="426570375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0" y="-359184"/>
            <a:ext cx="9143999" cy="1143000"/>
          </a:xfrm>
        </p:spPr>
        <p:txBody>
          <a:bodyPr/>
          <a:lstStyle/>
          <a:p>
            <a:pPr eaLnBrk="1" hangingPunct="1"/>
            <a:r>
              <a:rPr lang="en-US" sz="4000" dirty="0" smtClean="0"/>
              <a:t>Review: Smoothing vs. derivative filters</a:t>
            </a:r>
          </a:p>
        </p:txBody>
      </p:sp>
      <p:sp>
        <p:nvSpPr>
          <p:cNvPr id="3" name="Content Placeholder 2"/>
          <p:cNvSpPr>
            <a:spLocks noGrp="1"/>
          </p:cNvSpPr>
          <p:nvPr>
            <p:ph idx="1"/>
          </p:nvPr>
        </p:nvSpPr>
        <p:spPr>
          <a:xfrm>
            <a:off x="446088" y="1019175"/>
            <a:ext cx="8229600" cy="4525963"/>
          </a:xfrm>
        </p:spPr>
        <p:txBody>
          <a:bodyPr>
            <a:normAutofit fontScale="92500" lnSpcReduction="10000"/>
          </a:bodyPr>
          <a:lstStyle/>
          <a:p>
            <a:pPr eaLnBrk="1" hangingPunct="1"/>
            <a:r>
              <a:rPr lang="en-US" sz="2800" dirty="0" smtClean="0"/>
              <a:t>Smoothing filters</a:t>
            </a:r>
          </a:p>
          <a:p>
            <a:pPr lvl="1" eaLnBrk="1" hangingPunct="1"/>
            <a:r>
              <a:rPr lang="en-US" sz="2000" dirty="0" smtClean="0"/>
              <a:t>Gaussian: remove “high-frequency” components; </a:t>
            </a:r>
            <a:br>
              <a:rPr lang="en-US" sz="2000" dirty="0" smtClean="0"/>
            </a:br>
            <a:r>
              <a:rPr lang="en-US" sz="2000" dirty="0" smtClean="0"/>
              <a:t>“low-pass” filter</a:t>
            </a:r>
          </a:p>
          <a:p>
            <a:pPr lvl="1" eaLnBrk="1" hangingPunct="1"/>
            <a:r>
              <a:rPr lang="en-US" sz="2000" dirty="0" smtClean="0"/>
              <a:t>Can the values of a smoothing filter be negative?</a:t>
            </a:r>
          </a:p>
          <a:p>
            <a:pPr lvl="1" eaLnBrk="1" hangingPunct="1"/>
            <a:r>
              <a:rPr lang="en-US" dirty="0" smtClean="0"/>
              <a:t>What should the values sum to?</a:t>
            </a:r>
            <a:endParaRPr lang="en-US" sz="2000" dirty="0" smtClean="0"/>
          </a:p>
          <a:p>
            <a:pPr lvl="2" eaLnBrk="1" hangingPunct="1"/>
            <a:r>
              <a:rPr lang="en-US" b="1" dirty="0" smtClean="0"/>
              <a:t>One:</a:t>
            </a:r>
            <a:r>
              <a:rPr lang="en-US" dirty="0" smtClean="0"/>
              <a:t> constant regions are not affected by the filter</a:t>
            </a:r>
            <a:endParaRPr lang="en-US" sz="2000" dirty="0" smtClean="0"/>
          </a:p>
          <a:p>
            <a:pPr lvl="1" eaLnBrk="1" hangingPunct="1">
              <a:buNone/>
            </a:pPr>
            <a:endParaRPr lang="en-US" sz="2000" dirty="0" smtClean="0"/>
          </a:p>
          <a:p>
            <a:pPr eaLnBrk="1" hangingPunct="1">
              <a:buFontTx/>
              <a:buNone/>
            </a:pPr>
            <a:r>
              <a:rPr lang="en-US" sz="800" dirty="0" smtClean="0"/>
              <a:t/>
            </a:r>
            <a:br>
              <a:rPr lang="en-US" sz="800" dirty="0" smtClean="0"/>
            </a:br>
            <a:endParaRPr lang="en-US" sz="800" dirty="0" smtClean="0"/>
          </a:p>
          <a:p>
            <a:pPr eaLnBrk="1" hangingPunct="1"/>
            <a:r>
              <a:rPr lang="en-US" sz="2800" dirty="0" smtClean="0"/>
              <a:t>Derivative filters</a:t>
            </a:r>
          </a:p>
          <a:p>
            <a:pPr lvl="1" eaLnBrk="1" hangingPunct="1"/>
            <a:r>
              <a:rPr lang="en-US" dirty="0" smtClean="0"/>
              <a:t>Derivatives of Gaussian</a:t>
            </a:r>
          </a:p>
          <a:p>
            <a:pPr lvl="1" eaLnBrk="1" hangingPunct="1"/>
            <a:r>
              <a:rPr lang="en-US" dirty="0" smtClean="0"/>
              <a:t>Can the values of a derivative filter be negative?</a:t>
            </a:r>
          </a:p>
          <a:p>
            <a:pPr lvl="1" eaLnBrk="1" hangingPunct="1"/>
            <a:r>
              <a:rPr lang="en-US" dirty="0" smtClean="0"/>
              <a:t>What should the values sum to?</a:t>
            </a:r>
            <a:r>
              <a:rPr lang="en-US" sz="2000" dirty="0" smtClean="0"/>
              <a:t> </a:t>
            </a:r>
            <a:endParaRPr lang="en-US" dirty="0" smtClean="0">
              <a:sym typeface="Wingdings" pitchFamily="2" charset="2"/>
            </a:endParaRPr>
          </a:p>
          <a:p>
            <a:pPr lvl="2" eaLnBrk="1" hangingPunct="1"/>
            <a:r>
              <a:rPr lang="en-US" sz="1800" b="1" dirty="0" smtClean="0">
                <a:sym typeface="Wingdings" pitchFamily="2" charset="2"/>
              </a:rPr>
              <a:t>Zero:</a:t>
            </a:r>
            <a:r>
              <a:rPr lang="en-US" sz="1800" dirty="0" smtClean="0">
                <a:sym typeface="Wingdings" pitchFamily="2" charset="2"/>
              </a:rPr>
              <a:t> n</a:t>
            </a:r>
            <a:r>
              <a:rPr lang="en-US" sz="1800" dirty="0" smtClean="0"/>
              <a:t>o response in constant regions</a:t>
            </a:r>
          </a:p>
          <a:p>
            <a:pPr lvl="1" eaLnBrk="1" hangingPunct="1"/>
            <a:r>
              <a:rPr lang="en-US" sz="2000" dirty="0" smtClean="0"/>
              <a:t>High absolute value at points of high contrast</a:t>
            </a:r>
          </a:p>
          <a:p>
            <a:pPr lvl="1" eaLnBrk="1" hangingPunct="1"/>
            <a:endParaRPr lang="en-US" sz="800" dirty="0" smtClean="0"/>
          </a:p>
          <a:p>
            <a:pPr lvl="1" eaLnBrk="1" hangingPunct="1"/>
            <a:endParaRPr lang="en-US" sz="2600" dirty="0" smtClean="0"/>
          </a:p>
          <a:p>
            <a:pPr lvl="1" eaLnBrk="1" hangingPunct="1">
              <a:buFontTx/>
              <a:buNone/>
            </a:pPr>
            <a:endParaRPr lang="en-US" dirty="0" smtClean="0"/>
          </a:p>
          <a:p>
            <a:pPr lvl="1" eaLnBrk="1" hangingPunct="1"/>
            <a:endParaRPr lang="en-US" dirty="0" smtClean="0"/>
          </a:p>
        </p:txBody>
      </p:sp>
      <p:pic>
        <p:nvPicPr>
          <p:cNvPr id="6" name="Picture 5"/>
          <p:cNvPicPr>
            <a:picLocks noChangeAspect="1" noChangeArrowheads="1"/>
          </p:cNvPicPr>
          <p:nvPr/>
        </p:nvPicPr>
        <p:blipFill>
          <a:blip r:embed="rId3" cstate="print"/>
          <a:srcRect/>
          <a:stretch>
            <a:fillRect/>
          </a:stretch>
        </p:blipFill>
        <p:spPr bwMode="auto">
          <a:xfrm>
            <a:off x="7848600" y="1066800"/>
            <a:ext cx="1066800" cy="106680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6477000" y="3657600"/>
            <a:ext cx="1066800" cy="1066800"/>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7848600" y="3657600"/>
            <a:ext cx="1066800" cy="1066800"/>
          </a:xfrm>
          <a:prstGeom prst="rect">
            <a:avLst/>
          </a:prstGeom>
          <a:noFill/>
          <a:ln w="9525">
            <a:noFill/>
            <a:miter lim="800000"/>
            <a:headEnd/>
            <a:tailEnd/>
          </a:ln>
        </p:spPr>
      </p:pic>
      <p:sp>
        <p:nvSpPr>
          <p:cNvPr id="10" name="TextBox 9"/>
          <p:cNvSpPr txBox="1"/>
          <p:nvPr/>
        </p:nvSpPr>
        <p:spPr>
          <a:xfrm>
            <a:off x="7229431" y="6469130"/>
            <a:ext cx="1902722"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992164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p:txBody>
          <a:bodyPr/>
          <a:lstStyle/>
          <a:p>
            <a:r>
              <a:rPr lang="en-US" smtClean="0"/>
              <a:t>The Canny edge detector</a:t>
            </a:r>
          </a:p>
        </p:txBody>
      </p:sp>
      <p:sp>
        <p:nvSpPr>
          <p:cNvPr id="125955" name="Rectangle 3"/>
          <p:cNvSpPr>
            <a:spLocks noGrp="1" noChangeArrowheads="1"/>
          </p:cNvSpPr>
          <p:nvPr>
            <p:ph type="body" idx="4294967295"/>
          </p:nvPr>
        </p:nvSpPr>
        <p:spPr>
          <a:xfrm>
            <a:off x="685800" y="5791200"/>
            <a:ext cx="7772400" cy="609600"/>
          </a:xfrm>
        </p:spPr>
        <p:txBody>
          <a:bodyPr/>
          <a:lstStyle/>
          <a:p>
            <a:pPr algn="ctr">
              <a:buFontTx/>
              <a:buNone/>
            </a:pPr>
            <a:r>
              <a:rPr lang="en-US" dirty="0" smtClean="0"/>
              <a:t>original image</a:t>
            </a:r>
          </a:p>
        </p:txBody>
      </p:sp>
      <p:pic>
        <p:nvPicPr>
          <p:cNvPr id="125956" name="Picture 5" descr="lena"/>
          <p:cNvPicPr>
            <a:picLocks noChangeAspect="1" noChangeArrowheads="1"/>
          </p:cNvPicPr>
          <p:nvPr/>
        </p:nvPicPr>
        <p:blipFill>
          <a:blip r:embed="rId3" cstate="print"/>
          <a:srcRect/>
          <a:stretch>
            <a:fillRect/>
          </a:stretch>
        </p:blipFill>
        <p:spPr bwMode="auto">
          <a:xfrm>
            <a:off x="2514600" y="1250950"/>
            <a:ext cx="4387850" cy="4387850"/>
          </a:xfrm>
          <a:prstGeom prst="rect">
            <a:avLst/>
          </a:prstGeom>
          <a:noFill/>
          <a:ln w="9525">
            <a:noFill/>
            <a:miter lim="800000"/>
            <a:headEnd/>
            <a:tailEnd/>
          </a:ln>
        </p:spPr>
      </p:pic>
      <p:sp>
        <p:nvSpPr>
          <p:cNvPr id="6" name="TextBox 5"/>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42733746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a:t>
            </a:r>
            <a:endParaRPr lang="en-US" dirty="0"/>
          </a:p>
        </p:txBody>
      </p:sp>
      <p:sp>
        <p:nvSpPr>
          <p:cNvPr id="3" name="Content Placeholder 2"/>
          <p:cNvSpPr>
            <a:spLocks noGrp="1"/>
          </p:cNvSpPr>
          <p:nvPr>
            <p:ph idx="1"/>
          </p:nvPr>
        </p:nvSpPr>
        <p:spPr/>
        <p:txBody>
          <a:bodyPr/>
          <a:lstStyle/>
          <a:p>
            <a:r>
              <a:rPr lang="en-US" dirty="0" err="1" smtClean="0"/>
              <a:t>Szeliski</a:t>
            </a:r>
            <a:r>
              <a:rPr lang="en-US" smtClean="0"/>
              <a:t> 2.2-2.3</a:t>
            </a:r>
          </a:p>
          <a:p>
            <a:r>
              <a:rPr lang="en-US" dirty="0" err="1" smtClean="0"/>
              <a:t>Szeliski</a:t>
            </a:r>
            <a:r>
              <a:rPr lang="en-US" dirty="0" smtClean="0"/>
              <a:t> 3.1-3.2</a:t>
            </a:r>
            <a:endParaRPr lang="en-US" dirty="0"/>
          </a:p>
        </p:txBody>
      </p:sp>
    </p:spTree>
    <p:extLst>
      <p:ext uri="{BB962C8B-B14F-4D97-AF65-F5344CB8AC3E}">
        <p14:creationId xmlns:p14="http://schemas.microsoft.com/office/powerpoint/2010/main" val="270764209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p:txBody>
          <a:bodyPr/>
          <a:lstStyle/>
          <a:p>
            <a:r>
              <a:rPr lang="en-US" smtClean="0"/>
              <a:t>The Canny edge detector</a:t>
            </a:r>
          </a:p>
        </p:txBody>
      </p:sp>
      <p:pic>
        <p:nvPicPr>
          <p:cNvPr id="126979" name="Picture 5" descr="canny3"/>
          <p:cNvPicPr>
            <a:picLocks noChangeAspect="1" noChangeArrowheads="1"/>
          </p:cNvPicPr>
          <p:nvPr/>
        </p:nvPicPr>
        <p:blipFill>
          <a:blip r:embed="rId3" cstate="print"/>
          <a:srcRect/>
          <a:stretch>
            <a:fillRect/>
          </a:stretch>
        </p:blipFill>
        <p:spPr bwMode="auto">
          <a:xfrm>
            <a:off x="2514600" y="1219200"/>
            <a:ext cx="4387850" cy="4387850"/>
          </a:xfrm>
          <a:prstGeom prst="rect">
            <a:avLst/>
          </a:prstGeom>
          <a:noFill/>
          <a:ln w="9525">
            <a:noFill/>
            <a:miter lim="800000"/>
            <a:headEnd/>
            <a:tailEnd/>
          </a:ln>
        </p:spPr>
      </p:pic>
      <p:sp>
        <p:nvSpPr>
          <p:cNvPr id="126980" name="Rectangle 9"/>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a:solidFill>
                  <a:srgbClr val="000000"/>
                </a:solidFill>
                <a:latin typeface="Arial" pitchFamily="34" charset="0"/>
                <a:ea typeface="+mn-ea"/>
                <a:cs typeface="+mn-cs"/>
              </a:rPr>
              <a:t>norm of the gradient</a:t>
            </a:r>
          </a:p>
        </p:txBody>
      </p:sp>
      <p:sp>
        <p:nvSpPr>
          <p:cNvPr id="5" name="TextBox 4"/>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300825946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p:txBody>
          <a:bodyPr/>
          <a:lstStyle/>
          <a:p>
            <a:r>
              <a:rPr lang="en-US" smtClean="0"/>
              <a:t>The Canny edge detector</a:t>
            </a:r>
          </a:p>
        </p:txBody>
      </p:sp>
      <p:pic>
        <p:nvPicPr>
          <p:cNvPr id="128003" name="Picture 5" descr="canny4"/>
          <p:cNvPicPr>
            <a:picLocks noChangeAspect="1" noChangeArrowheads="1"/>
          </p:cNvPicPr>
          <p:nvPr/>
        </p:nvPicPr>
        <p:blipFill>
          <a:blip r:embed="rId3" cstate="print"/>
          <a:srcRect/>
          <a:stretch>
            <a:fillRect/>
          </a:stretch>
        </p:blipFill>
        <p:spPr bwMode="auto">
          <a:xfrm>
            <a:off x="2514600" y="1219200"/>
            <a:ext cx="4360863" cy="4360863"/>
          </a:xfrm>
          <a:prstGeom prst="rect">
            <a:avLst/>
          </a:prstGeom>
          <a:noFill/>
          <a:ln w="9525">
            <a:noFill/>
            <a:miter lim="800000"/>
            <a:headEnd/>
            <a:tailEnd/>
          </a:ln>
        </p:spPr>
      </p:pic>
      <p:sp>
        <p:nvSpPr>
          <p:cNvPr id="128004" name="Rectangle 7"/>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dirty="0" err="1">
                <a:solidFill>
                  <a:srgbClr val="000000"/>
                </a:solidFill>
                <a:latin typeface="Arial" pitchFamily="34" charset="0"/>
                <a:ea typeface="+mn-ea"/>
                <a:cs typeface="+mn-cs"/>
              </a:rPr>
              <a:t>thresholding</a:t>
            </a:r>
            <a:endParaRPr lang="en-US" kern="1200" dirty="0">
              <a:solidFill>
                <a:srgbClr val="000000"/>
              </a:solidFill>
              <a:latin typeface="Arial" pitchFamily="34" charset="0"/>
              <a:ea typeface="+mn-ea"/>
              <a:cs typeface="+mn-cs"/>
            </a:endParaRPr>
          </a:p>
        </p:txBody>
      </p:sp>
      <p:sp>
        <p:nvSpPr>
          <p:cNvPr id="5" name="TextBox 4"/>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3252249446"/>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p:txBody>
          <a:bodyPr/>
          <a:lstStyle/>
          <a:p>
            <a:r>
              <a:rPr lang="en-US" smtClean="0"/>
              <a:t>The Canny edge detector</a:t>
            </a:r>
          </a:p>
        </p:txBody>
      </p:sp>
      <p:pic>
        <p:nvPicPr>
          <p:cNvPr id="129027" name="Picture 5" descr="canny4"/>
          <p:cNvPicPr>
            <a:picLocks noChangeAspect="1" noChangeArrowheads="1"/>
          </p:cNvPicPr>
          <p:nvPr/>
        </p:nvPicPr>
        <p:blipFill>
          <a:blip r:embed="rId3" cstate="print"/>
          <a:srcRect/>
          <a:stretch>
            <a:fillRect/>
          </a:stretch>
        </p:blipFill>
        <p:spPr bwMode="auto">
          <a:xfrm>
            <a:off x="2514600" y="1219200"/>
            <a:ext cx="4360863" cy="4360863"/>
          </a:xfrm>
          <a:prstGeom prst="rect">
            <a:avLst/>
          </a:prstGeom>
          <a:noFill/>
          <a:ln w="9525">
            <a:noFill/>
            <a:miter lim="800000"/>
            <a:headEnd/>
            <a:tailEnd/>
          </a:ln>
        </p:spPr>
      </p:pic>
      <p:sp>
        <p:nvSpPr>
          <p:cNvPr id="129028" name="Rectangle 7"/>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dirty="0" err="1">
                <a:solidFill>
                  <a:srgbClr val="000000"/>
                </a:solidFill>
                <a:latin typeface="Arial" pitchFamily="34" charset="0"/>
                <a:ea typeface="+mn-ea"/>
                <a:cs typeface="+mn-cs"/>
              </a:rPr>
              <a:t>thresholding</a:t>
            </a:r>
            <a:endParaRPr lang="en-US" kern="1200" dirty="0">
              <a:solidFill>
                <a:srgbClr val="000000"/>
              </a:solidFill>
              <a:latin typeface="Arial" pitchFamily="34" charset="0"/>
              <a:ea typeface="+mn-ea"/>
              <a:cs typeface="+mn-cs"/>
            </a:endParaRPr>
          </a:p>
        </p:txBody>
      </p:sp>
      <p:sp>
        <p:nvSpPr>
          <p:cNvPr id="5" name="Rectangle 4"/>
          <p:cNvSpPr/>
          <p:nvPr/>
        </p:nvSpPr>
        <p:spPr>
          <a:xfrm>
            <a:off x="4827588" y="3830638"/>
            <a:ext cx="949325" cy="1387475"/>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b="1" kern="1200">
              <a:solidFill>
                <a:srgbClr val="FFFFFF"/>
              </a:solidFill>
              <a:latin typeface="Arial"/>
              <a:ea typeface="+mn-ea"/>
              <a:cs typeface="+mn-cs"/>
            </a:endParaRPr>
          </a:p>
        </p:txBody>
      </p:sp>
      <p:sp>
        <p:nvSpPr>
          <p:cNvPr id="129031" name="TextBox 6"/>
          <p:cNvSpPr txBox="1">
            <a:spLocks noChangeArrowheads="1"/>
          </p:cNvSpPr>
          <p:nvPr/>
        </p:nvSpPr>
        <p:spPr bwMode="auto">
          <a:xfrm>
            <a:off x="7239000" y="1646238"/>
            <a:ext cx="1825625" cy="1477962"/>
          </a:xfrm>
          <a:prstGeom prst="rect">
            <a:avLst/>
          </a:prstGeom>
          <a:noFill/>
          <a:ln w="9525">
            <a:noFill/>
            <a:miter lim="800000"/>
            <a:headEnd/>
            <a:tailEnd/>
          </a:ln>
        </p:spPr>
        <p:txBody>
          <a:bodyPr>
            <a:spAutoFit/>
          </a:bodyPr>
          <a:lstStyle/>
          <a:p>
            <a:pPr algn="l" rtl="0" fontAlgn="base">
              <a:spcBef>
                <a:spcPct val="0"/>
              </a:spcBef>
              <a:spcAft>
                <a:spcPct val="0"/>
              </a:spcAft>
            </a:pPr>
            <a:r>
              <a:rPr lang="en-US" kern="1200" dirty="0">
                <a:solidFill>
                  <a:srgbClr val="000000"/>
                </a:solidFill>
                <a:latin typeface="Arial" pitchFamily="34" charset="0"/>
                <a:ea typeface="+mn-ea"/>
                <a:cs typeface="+mn-cs"/>
              </a:rPr>
              <a:t>How to turn these thick regions of the gradient into curves?</a:t>
            </a:r>
          </a:p>
        </p:txBody>
      </p:sp>
      <p:cxnSp>
        <p:nvCxnSpPr>
          <p:cNvPr id="9" name="Straight Arrow Connector 8"/>
          <p:cNvCxnSpPr/>
          <p:nvPr/>
        </p:nvCxnSpPr>
        <p:spPr>
          <a:xfrm rot="5400000">
            <a:off x="5295901" y="2743200"/>
            <a:ext cx="2095500" cy="171450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29033" name="Picture 10" descr="http://www.owlnet.rice.edu/~elec539/Projects97/morphjrks/fig1.gif"/>
          <p:cNvPicPr>
            <a:picLocks noChangeAspect="1" noChangeArrowheads="1"/>
          </p:cNvPicPr>
          <p:nvPr/>
        </p:nvPicPr>
        <p:blipFill>
          <a:blip r:embed="rId4" cstate="print"/>
          <a:srcRect/>
          <a:stretch>
            <a:fillRect/>
          </a:stretch>
        </p:blipFill>
        <p:spPr bwMode="auto">
          <a:xfrm>
            <a:off x="190500" y="1895475"/>
            <a:ext cx="1895475" cy="771525"/>
          </a:xfrm>
          <a:prstGeom prst="rect">
            <a:avLst/>
          </a:prstGeom>
          <a:noFill/>
          <a:ln w="9525">
            <a:noFill/>
            <a:miter lim="800000"/>
            <a:headEnd/>
            <a:tailEnd/>
          </a:ln>
        </p:spPr>
      </p:pic>
      <p:pic>
        <p:nvPicPr>
          <p:cNvPr id="129034" name="Picture 12" descr="http://www.owlnet.rice.edu/~elec539/Projects97/morphjrks/fig2.gif"/>
          <p:cNvPicPr>
            <a:picLocks noChangeAspect="1" noChangeArrowheads="1"/>
          </p:cNvPicPr>
          <p:nvPr/>
        </p:nvPicPr>
        <p:blipFill>
          <a:blip r:embed="rId5" cstate="print"/>
          <a:srcRect/>
          <a:stretch>
            <a:fillRect/>
          </a:stretch>
        </p:blipFill>
        <p:spPr bwMode="auto">
          <a:xfrm>
            <a:off x="153988" y="3538538"/>
            <a:ext cx="2105025" cy="1219200"/>
          </a:xfrm>
          <a:prstGeom prst="rect">
            <a:avLst/>
          </a:prstGeom>
          <a:noFill/>
          <a:ln w="9525">
            <a:noFill/>
            <a:miter lim="800000"/>
            <a:headEnd/>
            <a:tailEnd/>
          </a:ln>
        </p:spPr>
      </p:pic>
      <p:sp>
        <p:nvSpPr>
          <p:cNvPr id="10" name="TextBox 9"/>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55501867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p:txBody>
          <a:bodyPr/>
          <a:lstStyle/>
          <a:p>
            <a:r>
              <a:rPr lang="en-US" smtClean="0"/>
              <a:t>Non-maximum suppression</a:t>
            </a:r>
          </a:p>
        </p:txBody>
      </p:sp>
      <p:sp>
        <p:nvSpPr>
          <p:cNvPr id="130051" name="Rectangle 3"/>
          <p:cNvSpPr>
            <a:spLocks noGrp="1" noChangeArrowheads="1"/>
          </p:cNvSpPr>
          <p:nvPr>
            <p:ph type="body" idx="4294967295"/>
          </p:nvPr>
        </p:nvSpPr>
        <p:spPr>
          <a:xfrm>
            <a:off x="685800" y="5029200"/>
            <a:ext cx="7772400" cy="1143000"/>
          </a:xfrm>
        </p:spPr>
        <p:txBody>
          <a:bodyPr>
            <a:normAutofit fontScale="92500"/>
          </a:bodyPr>
          <a:lstStyle/>
          <a:p>
            <a:pPr>
              <a:buFontTx/>
              <a:buNone/>
            </a:pPr>
            <a:r>
              <a:rPr lang="en-US" dirty="0" smtClean="0"/>
              <a:t>Check if pixel is a local maximum along gradient direction, select single max across width of the edge</a:t>
            </a:r>
          </a:p>
          <a:p>
            <a:pPr lvl="1"/>
            <a:r>
              <a:rPr lang="en-US" dirty="0" smtClean="0"/>
              <a:t>requires checking interpolated pixels p and r</a:t>
            </a:r>
          </a:p>
        </p:txBody>
      </p:sp>
      <p:pic>
        <p:nvPicPr>
          <p:cNvPr id="130052" name="Picture 4"/>
          <p:cNvPicPr>
            <a:picLocks noChangeAspect="1" noChangeArrowheads="1"/>
          </p:cNvPicPr>
          <p:nvPr/>
        </p:nvPicPr>
        <p:blipFill>
          <a:blip r:embed="rId3" cstate="print"/>
          <a:srcRect/>
          <a:stretch>
            <a:fillRect/>
          </a:stretch>
        </p:blipFill>
        <p:spPr bwMode="auto">
          <a:xfrm>
            <a:off x="1066800" y="1295400"/>
            <a:ext cx="3200400" cy="3200400"/>
          </a:xfrm>
          <a:prstGeom prst="rect">
            <a:avLst/>
          </a:prstGeom>
          <a:noFill/>
          <a:ln w="9525">
            <a:noFill/>
            <a:miter lim="800000"/>
            <a:headEnd/>
            <a:tailEnd/>
          </a:ln>
        </p:spPr>
      </p:pic>
      <p:pic>
        <p:nvPicPr>
          <p:cNvPr id="130053" name="Picture 5"/>
          <p:cNvPicPr>
            <a:picLocks noChangeAspect="1" noChangeArrowheads="1"/>
          </p:cNvPicPr>
          <p:nvPr/>
        </p:nvPicPr>
        <p:blipFill>
          <a:blip r:embed="rId4" cstate="print"/>
          <a:srcRect/>
          <a:stretch>
            <a:fillRect/>
          </a:stretch>
        </p:blipFill>
        <p:spPr bwMode="auto">
          <a:xfrm>
            <a:off x="4648200" y="1295400"/>
            <a:ext cx="3200400" cy="3200400"/>
          </a:xfrm>
          <a:prstGeom prst="rect">
            <a:avLst/>
          </a:prstGeom>
          <a:noFill/>
          <a:ln w="9525">
            <a:noFill/>
            <a:miter lim="800000"/>
            <a:headEnd/>
            <a:tailEnd/>
          </a:ln>
        </p:spPr>
      </p:pic>
      <p:sp>
        <p:nvSpPr>
          <p:cNvPr id="6" name="TextBox 5"/>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1419745646"/>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anny5"/>
          <p:cNvPicPr>
            <a:picLocks noChangeAspect="1" noChangeArrowheads="1"/>
          </p:cNvPicPr>
          <p:nvPr/>
        </p:nvPicPr>
        <p:blipFill>
          <a:blip r:embed="rId3" cstate="print"/>
          <a:srcRect/>
          <a:stretch>
            <a:fillRect/>
          </a:stretch>
        </p:blipFill>
        <p:spPr bwMode="auto">
          <a:xfrm>
            <a:off x="2514600" y="1219200"/>
            <a:ext cx="4397375" cy="4397375"/>
          </a:xfrm>
          <a:prstGeom prst="rect">
            <a:avLst/>
          </a:prstGeom>
          <a:noFill/>
          <a:ln w="9525">
            <a:noFill/>
            <a:miter lim="800000"/>
            <a:headEnd/>
            <a:tailEnd/>
          </a:ln>
        </p:spPr>
      </p:pic>
      <p:sp>
        <p:nvSpPr>
          <p:cNvPr id="131075" name="Rectangle 3"/>
          <p:cNvSpPr>
            <a:spLocks noGrp="1" noChangeArrowheads="1"/>
          </p:cNvSpPr>
          <p:nvPr>
            <p:ph type="title" idx="4294967295"/>
          </p:nvPr>
        </p:nvSpPr>
        <p:spPr/>
        <p:txBody>
          <a:bodyPr/>
          <a:lstStyle/>
          <a:p>
            <a:r>
              <a:rPr lang="en-US" smtClean="0"/>
              <a:t>The Canny edge detector</a:t>
            </a:r>
          </a:p>
        </p:txBody>
      </p:sp>
      <p:sp>
        <p:nvSpPr>
          <p:cNvPr id="131076" name="Rectangle 4"/>
          <p:cNvSpPr>
            <a:spLocks noChangeArrowheads="1"/>
          </p:cNvSpPr>
          <p:nvPr/>
        </p:nvSpPr>
        <p:spPr bwMode="auto">
          <a:xfrm>
            <a:off x="685800" y="5791200"/>
            <a:ext cx="7772400" cy="609600"/>
          </a:xfrm>
          <a:prstGeom prst="rect">
            <a:avLst/>
          </a:prstGeom>
          <a:noFill/>
          <a:ln w="9525">
            <a:noFill/>
            <a:miter lim="800000"/>
            <a:headEnd/>
            <a:tailEnd/>
          </a:ln>
        </p:spPr>
        <p:txBody>
          <a:bodyPr/>
          <a:lstStyle/>
          <a:p>
            <a:pPr marL="342900" indent="-342900" algn="ctr" rtl="0" eaLnBrk="0" fontAlgn="base" hangingPunct="0">
              <a:spcBef>
                <a:spcPct val="20000"/>
              </a:spcBef>
              <a:spcAft>
                <a:spcPct val="0"/>
              </a:spcAft>
            </a:pPr>
            <a:r>
              <a:rPr lang="en-US" kern="1200" dirty="0">
                <a:solidFill>
                  <a:srgbClr val="000000"/>
                </a:solidFill>
                <a:latin typeface="Arial" pitchFamily="34" charset="0"/>
                <a:ea typeface="+mn-ea"/>
                <a:cs typeface="+mn-cs"/>
              </a:rPr>
              <a:t>thinning</a:t>
            </a:r>
          </a:p>
          <a:p>
            <a:pPr marL="342900" indent="-342900" algn="ctr" rtl="0" eaLnBrk="0" fontAlgn="base" hangingPunct="0">
              <a:spcBef>
                <a:spcPct val="20000"/>
              </a:spcBef>
              <a:spcAft>
                <a:spcPct val="0"/>
              </a:spcAft>
            </a:pPr>
            <a:r>
              <a:rPr lang="en-US" kern="1200" dirty="0">
                <a:solidFill>
                  <a:srgbClr val="000000"/>
                </a:solidFill>
                <a:latin typeface="Arial" pitchFamily="34" charset="0"/>
                <a:ea typeface="+mn-ea"/>
                <a:cs typeface="+mn-cs"/>
              </a:rPr>
              <a:t>(non-maximum suppression)</a:t>
            </a:r>
          </a:p>
        </p:txBody>
      </p:sp>
      <p:pic>
        <p:nvPicPr>
          <p:cNvPr id="5" name="Picture 5" descr="canny4"/>
          <p:cNvPicPr>
            <a:picLocks noChangeAspect="1" noChangeArrowheads="1"/>
          </p:cNvPicPr>
          <p:nvPr/>
        </p:nvPicPr>
        <p:blipFill>
          <a:blip r:embed="rId4" cstate="print"/>
          <a:srcRect/>
          <a:stretch>
            <a:fillRect/>
          </a:stretch>
        </p:blipFill>
        <p:spPr bwMode="auto">
          <a:xfrm>
            <a:off x="2514600" y="1219200"/>
            <a:ext cx="4360863" cy="4360863"/>
          </a:xfrm>
          <a:prstGeom prst="rect">
            <a:avLst/>
          </a:prstGeom>
          <a:noFill/>
          <a:ln w="9525">
            <a:noFill/>
            <a:miter lim="800000"/>
            <a:headEnd/>
            <a:tailEnd/>
          </a:ln>
        </p:spPr>
      </p:pic>
      <p:sp>
        <p:nvSpPr>
          <p:cNvPr id="6" name="Oval 5"/>
          <p:cNvSpPr/>
          <p:nvPr/>
        </p:nvSpPr>
        <p:spPr>
          <a:xfrm>
            <a:off x="4608513" y="4378325"/>
            <a:ext cx="657225" cy="2921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b="1" kern="1200">
              <a:solidFill>
                <a:srgbClr val="FFFFFF"/>
              </a:solidFill>
              <a:latin typeface="Arial"/>
              <a:ea typeface="+mn-ea"/>
              <a:cs typeface="+mn-cs"/>
            </a:endParaRPr>
          </a:p>
        </p:txBody>
      </p:sp>
      <p:sp>
        <p:nvSpPr>
          <p:cNvPr id="7" name="TextBox 6"/>
          <p:cNvSpPr txBox="1">
            <a:spLocks noChangeArrowheads="1"/>
          </p:cNvSpPr>
          <p:nvPr/>
        </p:nvSpPr>
        <p:spPr bwMode="auto">
          <a:xfrm>
            <a:off x="7018338" y="3136900"/>
            <a:ext cx="1935162" cy="2308324"/>
          </a:xfrm>
          <a:prstGeom prst="rect">
            <a:avLst/>
          </a:prstGeom>
          <a:noFill/>
          <a:ln w="9525">
            <a:noFill/>
            <a:miter lim="800000"/>
            <a:headEnd/>
            <a:tailEnd/>
          </a:ln>
        </p:spPr>
        <p:txBody>
          <a:bodyPr>
            <a:spAutoFit/>
          </a:bodyPr>
          <a:lstStyle/>
          <a:p>
            <a:pPr algn="l" rtl="0" fontAlgn="base">
              <a:spcBef>
                <a:spcPct val="0"/>
              </a:spcBef>
              <a:spcAft>
                <a:spcPct val="0"/>
              </a:spcAft>
            </a:pPr>
            <a:r>
              <a:rPr lang="en-US" sz="2400" kern="1200" dirty="0">
                <a:solidFill>
                  <a:srgbClr val="000000"/>
                </a:solidFill>
                <a:latin typeface="Arial" pitchFamily="34" charset="0"/>
                <a:ea typeface="+mn-ea"/>
                <a:cs typeface="+mn-cs"/>
              </a:rPr>
              <a:t>Problem: pixels along this edge didn’t survive the </a:t>
            </a:r>
            <a:r>
              <a:rPr lang="en-US" sz="2400" kern="1200" dirty="0" err="1" smtClean="0">
                <a:solidFill>
                  <a:srgbClr val="000000"/>
                </a:solidFill>
                <a:latin typeface="Arial" pitchFamily="34" charset="0"/>
                <a:ea typeface="+mn-ea"/>
                <a:cs typeface="+mn-cs"/>
              </a:rPr>
              <a:t>thresholding</a:t>
            </a:r>
            <a:endParaRPr lang="en-US" sz="2400" kern="1200" dirty="0">
              <a:solidFill>
                <a:srgbClr val="000000"/>
              </a:solidFill>
              <a:latin typeface="Arial" pitchFamily="34" charset="0"/>
              <a:ea typeface="+mn-ea"/>
              <a:cs typeface="+mn-cs"/>
            </a:endParaRPr>
          </a:p>
        </p:txBody>
      </p:sp>
      <p:sp>
        <p:nvSpPr>
          <p:cNvPr id="8" name="TextBox 7"/>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Steve Seitz</a:t>
            </a:r>
          </a:p>
        </p:txBody>
      </p:sp>
    </p:spTree>
    <p:extLst>
      <p:ext uri="{BB962C8B-B14F-4D97-AF65-F5344CB8AC3E}">
        <p14:creationId xmlns:p14="http://schemas.microsoft.com/office/powerpoint/2010/main" val="2033258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592138" y="0"/>
            <a:ext cx="7772400" cy="1143000"/>
          </a:xfrm>
        </p:spPr>
        <p:txBody>
          <a:bodyPr/>
          <a:lstStyle/>
          <a:p>
            <a:r>
              <a:rPr lang="en-US" smtClean="0"/>
              <a:t>Hysteresis thresholding</a:t>
            </a:r>
          </a:p>
        </p:txBody>
      </p:sp>
      <p:sp>
        <p:nvSpPr>
          <p:cNvPr id="132099" name="Rectangle 3"/>
          <p:cNvSpPr>
            <a:spLocks noGrp="1" noChangeArrowheads="1"/>
          </p:cNvSpPr>
          <p:nvPr>
            <p:ph idx="1"/>
          </p:nvPr>
        </p:nvSpPr>
        <p:spPr>
          <a:xfrm>
            <a:off x="701675" y="1600200"/>
            <a:ext cx="7772400" cy="4114800"/>
          </a:xfrm>
        </p:spPr>
        <p:txBody>
          <a:bodyPr/>
          <a:lstStyle/>
          <a:p>
            <a:r>
              <a:rPr lang="en-US" sz="2800" dirty="0" smtClean="0"/>
              <a:t>Use a high threshold to start edge curves, and a low threshold to continue them.</a:t>
            </a:r>
            <a:endParaRPr lang="en-US" sz="2800" b="1" dirty="0" smtClean="0"/>
          </a:p>
        </p:txBody>
      </p:sp>
      <p:sp>
        <p:nvSpPr>
          <p:cNvPr id="132100" name="Freeform 4"/>
          <p:cNvSpPr>
            <a:spLocks/>
          </p:cNvSpPr>
          <p:nvPr/>
        </p:nvSpPr>
        <p:spPr bwMode="auto">
          <a:xfrm>
            <a:off x="311150" y="3960813"/>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1" name="Freeform 5"/>
          <p:cNvSpPr>
            <a:spLocks/>
          </p:cNvSpPr>
          <p:nvPr/>
        </p:nvSpPr>
        <p:spPr bwMode="auto">
          <a:xfrm>
            <a:off x="2978150" y="3998913"/>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2" name="Freeform 6"/>
          <p:cNvSpPr>
            <a:spLocks/>
          </p:cNvSpPr>
          <p:nvPr/>
        </p:nvSpPr>
        <p:spPr bwMode="auto">
          <a:xfrm>
            <a:off x="5467350" y="4697413"/>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3" name="Freeform 7"/>
          <p:cNvSpPr>
            <a:spLocks/>
          </p:cNvSpPr>
          <p:nvPr/>
        </p:nvSpPr>
        <p:spPr bwMode="auto">
          <a:xfrm>
            <a:off x="6178550" y="4545013"/>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p:spPr>
        <p:txBody>
          <a:bodyPr/>
          <a:lstStyle/>
          <a:p>
            <a:pPr algn="l" rtl="0" fontAlgn="base">
              <a:spcBef>
                <a:spcPct val="0"/>
              </a:spcBef>
              <a:spcAft>
                <a:spcPct val="0"/>
              </a:spcAft>
            </a:pPr>
            <a:endParaRPr lang="en-US" b="1" kern="1200">
              <a:solidFill>
                <a:srgbClr val="000000"/>
              </a:solidFill>
              <a:latin typeface="Arial" pitchFamily="34" charset="0"/>
              <a:ea typeface="+mn-ea"/>
              <a:cs typeface="+mn-cs"/>
            </a:endParaRPr>
          </a:p>
        </p:txBody>
      </p:sp>
      <p:sp>
        <p:nvSpPr>
          <p:cNvPr id="132104" name="Text Box 8"/>
          <p:cNvSpPr txBox="1">
            <a:spLocks noChangeArrowheads="1"/>
          </p:cNvSpPr>
          <p:nvPr/>
        </p:nvSpPr>
        <p:spPr bwMode="auto">
          <a:xfrm>
            <a:off x="7308850" y="6553200"/>
            <a:ext cx="2825750" cy="307777"/>
          </a:xfrm>
          <a:prstGeom prst="rect">
            <a:avLst/>
          </a:prstGeom>
          <a:noFill/>
          <a:ln w="9525">
            <a:noFill/>
            <a:miter lim="800000"/>
            <a:headEnd/>
            <a:tailEnd/>
          </a:ln>
        </p:spPr>
        <p:txBody>
          <a:bodyPr wrap="square">
            <a:spAutoFit/>
          </a:bodyPr>
          <a:lstStyle/>
          <a:p>
            <a:pPr algn="l" rtl="0" fontAlgn="base">
              <a:spcBef>
                <a:spcPct val="50000"/>
              </a:spcBef>
              <a:spcAft>
                <a:spcPct val="0"/>
              </a:spcAft>
            </a:pPr>
            <a:r>
              <a:rPr lang="en-US" sz="1400" kern="1200" dirty="0">
                <a:solidFill>
                  <a:srgbClr val="000000"/>
                </a:solidFill>
                <a:latin typeface="Arial" pitchFamily="34" charset="0"/>
                <a:ea typeface="+mn-ea"/>
                <a:cs typeface="+mn-cs"/>
              </a:rPr>
              <a:t>Source: </a:t>
            </a:r>
            <a:r>
              <a:rPr lang="en-US" sz="1400" kern="1200" dirty="0" smtClean="0">
                <a:solidFill>
                  <a:srgbClr val="000000"/>
                </a:solidFill>
                <a:latin typeface="Arial" pitchFamily="34" charset="0"/>
                <a:ea typeface="+mn-ea"/>
                <a:cs typeface="+mn-cs"/>
              </a:rPr>
              <a:t>Steve </a:t>
            </a:r>
            <a:r>
              <a:rPr lang="en-US" sz="1400" kern="1200" dirty="0">
                <a:solidFill>
                  <a:srgbClr val="000000"/>
                </a:solidFill>
                <a:latin typeface="Arial" pitchFamily="34" charset="0"/>
                <a:ea typeface="+mn-ea"/>
                <a:cs typeface="+mn-cs"/>
              </a:rPr>
              <a:t>Seitz</a:t>
            </a:r>
          </a:p>
        </p:txBody>
      </p:sp>
    </p:spTree>
    <p:extLst>
      <p:ext uri="{BB962C8B-B14F-4D97-AF65-F5344CB8AC3E}">
        <p14:creationId xmlns:p14="http://schemas.microsoft.com/office/powerpoint/2010/main" val="222262232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0" y="-205248"/>
            <a:ext cx="9144000" cy="1143000"/>
          </a:xfrm>
        </p:spPr>
        <p:txBody>
          <a:bodyPr/>
          <a:lstStyle/>
          <a:p>
            <a:r>
              <a:rPr lang="en-US" dirty="0" smtClean="0"/>
              <a:t>Hysteresis </a:t>
            </a:r>
            <a:r>
              <a:rPr lang="en-US" dirty="0" err="1" smtClean="0"/>
              <a:t>thresholding</a:t>
            </a:r>
            <a:endParaRPr lang="en-US" dirty="0" smtClean="0"/>
          </a:p>
        </p:txBody>
      </p:sp>
      <p:pic>
        <p:nvPicPr>
          <p:cNvPr id="133123" name="Picture 3"/>
          <p:cNvPicPr>
            <a:picLocks noChangeAspect="1" noChangeArrowheads="1"/>
          </p:cNvPicPr>
          <p:nvPr/>
        </p:nvPicPr>
        <p:blipFill>
          <a:blip r:embed="rId3" cstate="print"/>
          <a:srcRect/>
          <a:stretch>
            <a:fillRect/>
          </a:stretch>
        </p:blipFill>
        <p:spPr bwMode="auto">
          <a:xfrm rot="5400000">
            <a:off x="3467100" y="647700"/>
            <a:ext cx="2209800" cy="2895600"/>
          </a:xfrm>
          <a:prstGeom prst="rect">
            <a:avLst/>
          </a:prstGeom>
          <a:noFill/>
          <a:ln w="9525">
            <a:noFill/>
            <a:miter lim="800000"/>
            <a:headEnd/>
            <a:tailEnd/>
          </a:ln>
        </p:spPr>
      </p:pic>
      <p:sp>
        <p:nvSpPr>
          <p:cNvPr id="133124" name="Text Box 4"/>
          <p:cNvSpPr txBox="1">
            <a:spLocks noChangeArrowheads="1"/>
          </p:cNvSpPr>
          <p:nvPr/>
        </p:nvSpPr>
        <p:spPr bwMode="auto">
          <a:xfrm>
            <a:off x="3795713" y="3200400"/>
            <a:ext cx="1766887" cy="396875"/>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original image</a:t>
            </a:r>
          </a:p>
        </p:txBody>
      </p:sp>
      <p:grpSp>
        <p:nvGrpSpPr>
          <p:cNvPr id="2" name="Group 5"/>
          <p:cNvGrpSpPr>
            <a:grpSpLocks/>
          </p:cNvGrpSpPr>
          <p:nvPr/>
        </p:nvGrpSpPr>
        <p:grpSpPr bwMode="auto">
          <a:xfrm>
            <a:off x="228600" y="3829050"/>
            <a:ext cx="2592388" cy="2740025"/>
            <a:chOff x="144" y="2412"/>
            <a:chExt cx="1633" cy="1726"/>
          </a:xfrm>
        </p:grpSpPr>
        <p:pic>
          <p:nvPicPr>
            <p:cNvPr id="133133" name="Picture 6"/>
            <p:cNvPicPr>
              <a:picLocks noChangeAspect="1" noChangeArrowheads="1"/>
            </p:cNvPicPr>
            <p:nvPr/>
          </p:nvPicPr>
          <p:blipFill>
            <a:blip r:embed="rId4" cstate="print"/>
            <a:srcRect/>
            <a:stretch>
              <a:fillRect/>
            </a:stretch>
          </p:blipFill>
          <p:spPr bwMode="auto">
            <a:xfrm rot="5400000">
              <a:off x="343" y="2213"/>
              <a:ext cx="1236" cy="1633"/>
            </a:xfrm>
            <a:prstGeom prst="rect">
              <a:avLst/>
            </a:prstGeom>
            <a:noFill/>
            <a:ln w="9525">
              <a:noFill/>
              <a:miter lim="800000"/>
              <a:headEnd/>
              <a:tailEnd/>
            </a:ln>
          </p:spPr>
        </p:pic>
        <p:sp>
          <p:nvSpPr>
            <p:cNvPr id="133134" name="Text Box 7"/>
            <p:cNvSpPr txBox="1">
              <a:spLocks noChangeArrowheads="1"/>
            </p:cNvSpPr>
            <p:nvPr/>
          </p:nvSpPr>
          <p:spPr bwMode="auto">
            <a:xfrm>
              <a:off x="438" y="3696"/>
              <a:ext cx="1146" cy="44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high threshold</a:t>
              </a:r>
            </a:p>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(strong edges)</a:t>
              </a:r>
            </a:p>
          </p:txBody>
        </p:sp>
      </p:grpSp>
      <p:grpSp>
        <p:nvGrpSpPr>
          <p:cNvPr id="3" name="Group 8"/>
          <p:cNvGrpSpPr>
            <a:grpSpLocks/>
          </p:cNvGrpSpPr>
          <p:nvPr/>
        </p:nvGrpSpPr>
        <p:grpSpPr bwMode="auto">
          <a:xfrm>
            <a:off x="3276600" y="3829050"/>
            <a:ext cx="2592388" cy="2740025"/>
            <a:chOff x="2064" y="2412"/>
            <a:chExt cx="1633" cy="1726"/>
          </a:xfrm>
        </p:grpSpPr>
        <p:pic>
          <p:nvPicPr>
            <p:cNvPr id="133131" name="Picture 9"/>
            <p:cNvPicPr>
              <a:picLocks noChangeAspect="1" noChangeArrowheads="1"/>
            </p:cNvPicPr>
            <p:nvPr/>
          </p:nvPicPr>
          <p:blipFill>
            <a:blip r:embed="rId5" cstate="print"/>
            <a:srcRect/>
            <a:stretch>
              <a:fillRect/>
            </a:stretch>
          </p:blipFill>
          <p:spPr bwMode="auto">
            <a:xfrm rot="5400000">
              <a:off x="2273" y="2203"/>
              <a:ext cx="1215" cy="1633"/>
            </a:xfrm>
            <a:prstGeom prst="rect">
              <a:avLst/>
            </a:prstGeom>
            <a:noFill/>
            <a:ln w="9525">
              <a:noFill/>
              <a:miter lim="800000"/>
              <a:headEnd/>
              <a:tailEnd/>
            </a:ln>
          </p:spPr>
        </p:pic>
        <p:sp>
          <p:nvSpPr>
            <p:cNvPr id="133132" name="Text Box 10"/>
            <p:cNvSpPr txBox="1">
              <a:spLocks noChangeArrowheads="1"/>
            </p:cNvSpPr>
            <p:nvPr/>
          </p:nvSpPr>
          <p:spPr bwMode="auto">
            <a:xfrm>
              <a:off x="2345" y="3696"/>
              <a:ext cx="1076" cy="442"/>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low threshold</a:t>
              </a:r>
            </a:p>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(weak edges)</a:t>
              </a:r>
            </a:p>
          </p:txBody>
        </p:sp>
      </p:grpSp>
      <p:grpSp>
        <p:nvGrpSpPr>
          <p:cNvPr id="4" name="Group 11"/>
          <p:cNvGrpSpPr>
            <a:grpSpLocks/>
          </p:cNvGrpSpPr>
          <p:nvPr/>
        </p:nvGrpSpPr>
        <p:grpSpPr bwMode="auto">
          <a:xfrm>
            <a:off x="6324600" y="3829050"/>
            <a:ext cx="2590800" cy="2435225"/>
            <a:chOff x="3984" y="2412"/>
            <a:chExt cx="1632" cy="1534"/>
          </a:xfrm>
        </p:grpSpPr>
        <p:pic>
          <p:nvPicPr>
            <p:cNvPr id="133129" name="Picture 12"/>
            <p:cNvPicPr>
              <a:picLocks noChangeAspect="1" noChangeArrowheads="1"/>
            </p:cNvPicPr>
            <p:nvPr/>
          </p:nvPicPr>
          <p:blipFill>
            <a:blip r:embed="rId6" cstate="print"/>
            <a:srcRect/>
            <a:stretch>
              <a:fillRect/>
            </a:stretch>
          </p:blipFill>
          <p:spPr bwMode="auto">
            <a:xfrm rot="5400000">
              <a:off x="4198" y="2198"/>
              <a:ext cx="1203" cy="1632"/>
            </a:xfrm>
            <a:prstGeom prst="rect">
              <a:avLst/>
            </a:prstGeom>
            <a:noFill/>
            <a:ln w="9525">
              <a:noFill/>
              <a:miter lim="800000"/>
              <a:headEnd/>
              <a:tailEnd/>
            </a:ln>
          </p:spPr>
        </p:pic>
        <p:sp>
          <p:nvSpPr>
            <p:cNvPr id="133130" name="Text Box 13"/>
            <p:cNvSpPr txBox="1">
              <a:spLocks noChangeArrowheads="1"/>
            </p:cNvSpPr>
            <p:nvPr/>
          </p:nvSpPr>
          <p:spPr bwMode="auto">
            <a:xfrm>
              <a:off x="4043" y="3696"/>
              <a:ext cx="1538" cy="25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2000" b="1" kern="1200">
                  <a:solidFill>
                    <a:srgbClr val="000000"/>
                  </a:solidFill>
                  <a:latin typeface="Arial" pitchFamily="34" charset="0"/>
                  <a:ea typeface="+mn-ea"/>
                  <a:cs typeface="Arial" pitchFamily="34" charset="0"/>
                </a:rPr>
                <a:t>hysteresis threshold</a:t>
              </a:r>
            </a:p>
          </p:txBody>
        </p:sp>
      </p:grpSp>
      <p:sp>
        <p:nvSpPr>
          <p:cNvPr id="133128" name="Text Box 14"/>
          <p:cNvSpPr txBox="1">
            <a:spLocks noChangeArrowheads="1"/>
          </p:cNvSpPr>
          <p:nvPr/>
        </p:nvSpPr>
        <p:spPr bwMode="auto">
          <a:xfrm>
            <a:off x="7475538" y="6553200"/>
            <a:ext cx="1592262" cy="30480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lang="en-US" sz="1400" kern="1200" dirty="0">
                <a:solidFill>
                  <a:srgbClr val="000000"/>
                </a:solidFill>
                <a:latin typeface="Arial" pitchFamily="34" charset="0"/>
                <a:ea typeface="+mn-ea"/>
                <a:cs typeface="Arial" pitchFamily="34" charset="0"/>
              </a:rPr>
              <a:t>Source: L. </a:t>
            </a:r>
            <a:r>
              <a:rPr lang="en-US" sz="1400" kern="1200" dirty="0" err="1">
                <a:solidFill>
                  <a:srgbClr val="000000"/>
                </a:solidFill>
                <a:latin typeface="Arial" pitchFamily="34" charset="0"/>
                <a:ea typeface="+mn-ea"/>
                <a:cs typeface="Arial" pitchFamily="34" charset="0"/>
              </a:rPr>
              <a:t>Fei-Fei</a:t>
            </a:r>
            <a:endParaRPr lang="en-US" sz="1400" kern="1200" dirty="0">
              <a:solidFill>
                <a:srgbClr val="000000"/>
              </a:solidFill>
              <a:latin typeface="Arial" pitchFamily="34" charset="0"/>
              <a:ea typeface="+mn-ea"/>
              <a:cs typeface="Arial" pitchFamily="34" charset="0"/>
            </a:endParaRPr>
          </a:p>
        </p:txBody>
      </p:sp>
    </p:spTree>
    <p:extLst>
      <p:ext uri="{BB962C8B-B14F-4D97-AF65-F5344CB8AC3E}">
        <p14:creationId xmlns:p14="http://schemas.microsoft.com/office/powerpoint/2010/main" val="3837446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269388"/>
            <a:ext cx="9144000" cy="1143000"/>
          </a:xfrm>
        </p:spPr>
        <p:txBody>
          <a:bodyPr/>
          <a:lstStyle/>
          <a:p>
            <a:r>
              <a:rPr lang="en-US" dirty="0" smtClean="0"/>
              <a:t>Recap: Canny edge detector</a:t>
            </a:r>
          </a:p>
        </p:txBody>
      </p:sp>
      <p:sp>
        <p:nvSpPr>
          <p:cNvPr id="124931" name="Rectangle 3"/>
          <p:cNvSpPr>
            <a:spLocks noGrp="1" noChangeArrowheads="1"/>
          </p:cNvSpPr>
          <p:nvPr>
            <p:ph idx="1"/>
          </p:nvPr>
        </p:nvSpPr>
        <p:spPr>
          <a:xfrm>
            <a:off x="665163" y="1165225"/>
            <a:ext cx="7772400" cy="4114800"/>
          </a:xfrm>
        </p:spPr>
        <p:txBody>
          <a:bodyPr/>
          <a:lstStyle/>
          <a:p>
            <a:pPr marL="533400" indent="-533400">
              <a:spcBef>
                <a:spcPts val="600"/>
              </a:spcBef>
              <a:buFont typeface="+mj-lt"/>
              <a:buAutoNum type="arabicPeriod"/>
            </a:pPr>
            <a:r>
              <a:rPr lang="en-US" sz="2400" dirty="0" smtClean="0"/>
              <a:t>Filter image with derivative of Gaussian </a:t>
            </a:r>
          </a:p>
          <a:p>
            <a:pPr marL="533400" indent="-533400">
              <a:spcBef>
                <a:spcPts val="600"/>
              </a:spcBef>
              <a:buFont typeface="+mj-lt"/>
              <a:buAutoNum type="arabicPeriod"/>
            </a:pPr>
            <a:r>
              <a:rPr lang="en-US" sz="2400" dirty="0" smtClean="0"/>
              <a:t>Find magnitude and orientation of gradient</a:t>
            </a:r>
          </a:p>
          <a:p>
            <a:pPr marL="533400" indent="-533400">
              <a:spcBef>
                <a:spcPts val="600"/>
              </a:spcBef>
              <a:buFont typeface="+mj-lt"/>
              <a:buAutoNum type="arabicPeriod"/>
            </a:pPr>
            <a:r>
              <a:rPr lang="en-US" sz="2400" b="1" dirty="0" smtClean="0"/>
              <a:t>Non-maximum suppression</a:t>
            </a:r>
            <a:r>
              <a:rPr lang="en-US" sz="2400" dirty="0" smtClean="0"/>
              <a:t>:</a:t>
            </a:r>
          </a:p>
          <a:p>
            <a:pPr marL="914400" lvl="1" indent="-457200">
              <a:spcBef>
                <a:spcPts val="600"/>
              </a:spcBef>
            </a:pPr>
            <a:r>
              <a:rPr lang="en-US" sz="2400" dirty="0" smtClean="0"/>
              <a:t>Thin wide “ridges” down to single pixel width</a:t>
            </a:r>
          </a:p>
          <a:p>
            <a:pPr marL="533400" indent="-533400">
              <a:spcBef>
                <a:spcPts val="600"/>
              </a:spcBef>
              <a:buFont typeface="+mj-lt"/>
              <a:buAutoNum type="arabicPeriod"/>
            </a:pPr>
            <a:r>
              <a:rPr lang="en-US" sz="2400" b="1" dirty="0" smtClean="0"/>
              <a:t>Linking and </a:t>
            </a:r>
            <a:r>
              <a:rPr lang="en-US" sz="2400" b="1" dirty="0" err="1" smtClean="0"/>
              <a:t>thresholding</a:t>
            </a:r>
            <a:r>
              <a:rPr lang="en-US" sz="2400" b="1" dirty="0" smtClean="0"/>
              <a:t> </a:t>
            </a:r>
            <a:r>
              <a:rPr lang="en-US" sz="2400" dirty="0" smtClean="0"/>
              <a:t>(</a:t>
            </a:r>
            <a:r>
              <a:rPr lang="en-US" sz="2400" b="1" dirty="0" smtClean="0"/>
              <a:t>hysteresis</a:t>
            </a:r>
            <a:r>
              <a:rPr lang="en-US" sz="2400" dirty="0" smtClean="0"/>
              <a:t>):</a:t>
            </a:r>
          </a:p>
          <a:p>
            <a:pPr marL="914400" lvl="1" indent="-457200">
              <a:spcBef>
                <a:spcPts val="600"/>
              </a:spcBef>
            </a:pPr>
            <a:r>
              <a:rPr lang="en-US" sz="2400" dirty="0" smtClean="0"/>
              <a:t>Define two thresholds: low and high</a:t>
            </a:r>
          </a:p>
          <a:p>
            <a:pPr marL="914400" lvl="1" indent="-457200">
              <a:spcBef>
                <a:spcPts val="600"/>
              </a:spcBef>
            </a:pPr>
            <a:r>
              <a:rPr lang="en-US" sz="2400" dirty="0" smtClean="0"/>
              <a:t>Use the high threshold to start edge curves and the low threshold to continue them</a:t>
            </a:r>
            <a:br>
              <a:rPr lang="en-US" sz="2400" dirty="0" smtClean="0"/>
            </a:br>
            <a:endParaRPr lang="en-US" sz="800" dirty="0" smtClean="0"/>
          </a:p>
          <a:p>
            <a:pPr marL="533400" indent="-533400">
              <a:spcBef>
                <a:spcPts val="600"/>
              </a:spcBef>
            </a:pPr>
            <a:r>
              <a:rPr lang="en-US" sz="2400" dirty="0" smtClean="0"/>
              <a:t>MATLAB:   </a:t>
            </a:r>
            <a:r>
              <a:rPr lang="en-US" sz="2400" b="1" dirty="0" smtClean="0">
                <a:solidFill>
                  <a:srgbClr val="0000FF"/>
                </a:solidFill>
                <a:latin typeface="Courier New" pitchFamily="49" charset="0"/>
                <a:cs typeface="Courier New" pitchFamily="49" charset="0"/>
              </a:rPr>
              <a:t>edge(image, ‘canny’);</a:t>
            </a:r>
          </a:p>
        </p:txBody>
      </p:sp>
      <p:sp>
        <p:nvSpPr>
          <p:cNvPr id="5" name="Rectangle 4"/>
          <p:cNvSpPr>
            <a:spLocks noChangeArrowheads="1"/>
          </p:cNvSpPr>
          <p:nvPr/>
        </p:nvSpPr>
        <p:spPr bwMode="auto">
          <a:xfrm>
            <a:off x="457200" y="5943600"/>
            <a:ext cx="8229600" cy="701675"/>
          </a:xfrm>
          <a:prstGeom prst="rect">
            <a:avLst/>
          </a:prstGeom>
          <a:noFill/>
          <a:ln w="9525">
            <a:noFill/>
            <a:miter lim="800000"/>
            <a:headEnd/>
            <a:tailEnd/>
          </a:ln>
        </p:spPr>
        <p:txBody>
          <a:bodyPr anchor="ctr">
            <a:spAutoFit/>
          </a:bodyPr>
          <a:lstStyle/>
          <a:p>
            <a:pPr eaLnBrk="1" hangingPunct="1"/>
            <a:r>
              <a:rPr lang="en-US" sz="2000" dirty="0"/>
              <a:t>J. Canny, </a:t>
            </a:r>
            <a:r>
              <a:rPr lang="en-US" sz="2000" b="1" i="1" dirty="0">
                <a:hlinkClick r:id="rId3"/>
              </a:rPr>
              <a:t>A Computational Approach To Edge Detection</a:t>
            </a:r>
            <a:r>
              <a:rPr lang="en-US" sz="2000" dirty="0"/>
              <a:t>, IEEE Trans. Pattern Analysis and Machine Intelligence, 8:679-714, 1986. </a:t>
            </a:r>
          </a:p>
        </p:txBody>
      </p:sp>
      <p:sp>
        <p:nvSpPr>
          <p:cNvPr id="6" name="TextBox 5"/>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noProof="0" dirty="0" err="1" smtClean="0">
                <a:ln>
                  <a:noFill/>
                </a:ln>
                <a:solidFill>
                  <a:sysClr val="windowText" lastClr="000000"/>
                </a:solidFill>
                <a:effectLst/>
                <a:uLnTx/>
                <a:uFillTx/>
              </a:rPr>
              <a:t>Lazebnik</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712693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9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4931">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93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49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z="4000" dirty="0" smtClean="0"/>
              <a:t>Edge detection is just the beginning…</a:t>
            </a:r>
          </a:p>
        </p:txBody>
      </p:sp>
      <p:sp>
        <p:nvSpPr>
          <p:cNvPr id="31747" name="Rectangle 3"/>
          <p:cNvSpPr>
            <a:spLocks noGrp="1" noChangeArrowheads="1"/>
          </p:cNvSpPr>
          <p:nvPr>
            <p:ph type="body" idx="1"/>
          </p:nvPr>
        </p:nvSpPr>
        <p:spPr>
          <a:xfrm>
            <a:off x="685800" y="5641975"/>
            <a:ext cx="7772400" cy="838200"/>
          </a:xfrm>
        </p:spPr>
        <p:txBody>
          <a:bodyPr>
            <a:normAutofit fontScale="92500" lnSpcReduction="10000"/>
          </a:bodyPr>
          <a:lstStyle/>
          <a:p>
            <a:r>
              <a:rPr lang="en-US" sz="2400" smtClean="0"/>
              <a:t>Berkeley segmentation database:</a:t>
            </a:r>
            <a:br>
              <a:rPr lang="en-US" sz="2400" smtClean="0"/>
            </a:br>
            <a:r>
              <a:rPr lang="en-US" sz="1600" smtClean="0">
                <a:hlinkClick r:id="rId3"/>
              </a:rPr>
              <a:t>http://www.eecs.berkeley.edu/Research/Projects/CS/vision/grouping/segbench/</a:t>
            </a:r>
            <a:endParaRPr lang="en-US" sz="1600" smtClean="0"/>
          </a:p>
        </p:txBody>
      </p:sp>
      <p:pic>
        <p:nvPicPr>
          <p:cNvPr id="31748" name="Picture 4"/>
          <p:cNvPicPr>
            <a:picLocks noChangeAspect="1" noChangeArrowheads="1"/>
          </p:cNvPicPr>
          <p:nvPr/>
        </p:nvPicPr>
        <p:blipFill>
          <a:blip r:embed="rId4" cstate="print"/>
          <a:srcRect/>
          <a:stretch>
            <a:fillRect/>
          </a:stretch>
        </p:blipFill>
        <p:spPr bwMode="auto">
          <a:xfrm>
            <a:off x="461963" y="1603375"/>
            <a:ext cx="2662237" cy="1776413"/>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a:stretch>
            <a:fillRect/>
          </a:stretch>
        </p:blipFill>
        <p:spPr bwMode="auto">
          <a:xfrm>
            <a:off x="3276600" y="1603375"/>
            <a:ext cx="2667000" cy="1779588"/>
          </a:xfrm>
          <a:prstGeom prst="rect">
            <a:avLst/>
          </a:prstGeom>
          <a:noFill/>
          <a:ln w="9525">
            <a:noFill/>
            <a:miter lim="800000"/>
            <a:headEnd/>
            <a:tailEnd/>
          </a:ln>
        </p:spPr>
      </p:pic>
      <p:pic>
        <p:nvPicPr>
          <p:cNvPr id="31750" name="Picture 6" descr="buffalo"/>
          <p:cNvPicPr>
            <a:picLocks noChangeAspect="1" noChangeArrowheads="1"/>
          </p:cNvPicPr>
          <p:nvPr/>
        </p:nvPicPr>
        <p:blipFill>
          <a:blip r:embed="rId6" cstate="print"/>
          <a:srcRect/>
          <a:stretch>
            <a:fillRect/>
          </a:stretch>
        </p:blipFill>
        <p:spPr bwMode="auto">
          <a:xfrm>
            <a:off x="6089650" y="1603375"/>
            <a:ext cx="2673350" cy="1784350"/>
          </a:xfrm>
          <a:prstGeom prst="rect">
            <a:avLst/>
          </a:prstGeom>
          <a:noFill/>
          <a:ln w="9525">
            <a:solidFill>
              <a:schemeClr val="tx1"/>
            </a:solidFill>
            <a:miter lim="800000"/>
            <a:headEnd/>
            <a:tailEnd/>
          </a:ln>
        </p:spPr>
      </p:pic>
      <p:pic>
        <p:nvPicPr>
          <p:cNvPr id="31751" name="Picture 8"/>
          <p:cNvPicPr>
            <a:picLocks noChangeAspect="1" noChangeArrowheads="1"/>
          </p:cNvPicPr>
          <p:nvPr/>
        </p:nvPicPr>
        <p:blipFill>
          <a:blip r:embed="rId7" cstate="print"/>
          <a:srcRect/>
          <a:stretch>
            <a:fillRect/>
          </a:stretch>
        </p:blipFill>
        <p:spPr bwMode="auto">
          <a:xfrm>
            <a:off x="457200" y="3557588"/>
            <a:ext cx="2667000" cy="1779587"/>
          </a:xfrm>
          <a:prstGeom prst="rect">
            <a:avLst/>
          </a:prstGeom>
          <a:noFill/>
          <a:ln w="9525">
            <a:noFill/>
            <a:miter lim="800000"/>
            <a:headEnd/>
            <a:tailEnd/>
          </a:ln>
        </p:spPr>
      </p:pic>
      <p:pic>
        <p:nvPicPr>
          <p:cNvPr id="31752" name="Picture 9"/>
          <p:cNvPicPr>
            <a:picLocks noChangeAspect="1" noChangeArrowheads="1"/>
          </p:cNvPicPr>
          <p:nvPr/>
        </p:nvPicPr>
        <p:blipFill>
          <a:blip r:embed="rId8" cstate="print"/>
          <a:srcRect/>
          <a:stretch>
            <a:fillRect/>
          </a:stretch>
        </p:blipFill>
        <p:spPr bwMode="auto">
          <a:xfrm>
            <a:off x="3276600" y="3557588"/>
            <a:ext cx="2667000" cy="1779587"/>
          </a:xfrm>
          <a:prstGeom prst="rect">
            <a:avLst/>
          </a:prstGeom>
          <a:noFill/>
          <a:ln w="9525">
            <a:noFill/>
            <a:miter lim="800000"/>
            <a:headEnd/>
            <a:tailEnd/>
          </a:ln>
        </p:spPr>
      </p:pic>
      <p:pic>
        <p:nvPicPr>
          <p:cNvPr id="31753" name="Picture 10" descr="boys"/>
          <p:cNvPicPr>
            <a:picLocks noChangeAspect="1" noChangeArrowheads="1"/>
          </p:cNvPicPr>
          <p:nvPr/>
        </p:nvPicPr>
        <p:blipFill>
          <a:blip r:embed="rId9" cstate="print"/>
          <a:srcRect/>
          <a:stretch>
            <a:fillRect/>
          </a:stretch>
        </p:blipFill>
        <p:spPr bwMode="auto">
          <a:xfrm>
            <a:off x="6089650" y="3557588"/>
            <a:ext cx="2667000" cy="1779587"/>
          </a:xfrm>
          <a:prstGeom prst="rect">
            <a:avLst/>
          </a:prstGeom>
          <a:noFill/>
          <a:ln w="9525">
            <a:solidFill>
              <a:schemeClr val="tx1"/>
            </a:solidFill>
            <a:miter lim="800000"/>
            <a:headEnd/>
            <a:tailEnd/>
          </a:ln>
        </p:spPr>
      </p:pic>
      <p:sp>
        <p:nvSpPr>
          <p:cNvPr id="31754" name="Text Box 11"/>
          <p:cNvSpPr txBox="1">
            <a:spLocks noChangeArrowheads="1"/>
          </p:cNvSpPr>
          <p:nvPr/>
        </p:nvSpPr>
        <p:spPr bwMode="auto">
          <a:xfrm>
            <a:off x="1346200" y="1146175"/>
            <a:ext cx="806450" cy="366713"/>
          </a:xfrm>
          <a:prstGeom prst="rect">
            <a:avLst/>
          </a:prstGeom>
          <a:noFill/>
          <a:ln w="9525">
            <a:noFill/>
            <a:miter lim="800000"/>
            <a:headEnd/>
            <a:tailEnd/>
          </a:ln>
        </p:spPr>
        <p:txBody>
          <a:bodyPr wrap="none">
            <a:spAutoFit/>
          </a:bodyPr>
          <a:lstStyle/>
          <a:p>
            <a:r>
              <a:rPr lang="en-US" sz="1800"/>
              <a:t>image</a:t>
            </a:r>
          </a:p>
        </p:txBody>
      </p:sp>
      <p:sp>
        <p:nvSpPr>
          <p:cNvPr id="31755" name="Text Box 12"/>
          <p:cNvSpPr txBox="1">
            <a:spLocks noChangeArrowheads="1"/>
          </p:cNvSpPr>
          <p:nvPr/>
        </p:nvSpPr>
        <p:spPr bwMode="auto">
          <a:xfrm>
            <a:off x="3473450" y="1143000"/>
            <a:ext cx="2317750" cy="366713"/>
          </a:xfrm>
          <a:prstGeom prst="rect">
            <a:avLst/>
          </a:prstGeom>
          <a:noFill/>
          <a:ln w="9525">
            <a:noFill/>
            <a:miter lim="800000"/>
            <a:headEnd/>
            <a:tailEnd/>
          </a:ln>
        </p:spPr>
        <p:txBody>
          <a:bodyPr wrap="none">
            <a:spAutoFit/>
          </a:bodyPr>
          <a:lstStyle/>
          <a:p>
            <a:r>
              <a:rPr lang="en-US" sz="1800"/>
              <a:t>human segmentation</a:t>
            </a:r>
          </a:p>
        </p:txBody>
      </p:sp>
      <p:sp>
        <p:nvSpPr>
          <p:cNvPr id="31756" name="Text Box 13"/>
          <p:cNvSpPr txBox="1">
            <a:spLocks noChangeArrowheads="1"/>
          </p:cNvSpPr>
          <p:nvPr/>
        </p:nvSpPr>
        <p:spPr bwMode="auto">
          <a:xfrm>
            <a:off x="6318250" y="1146175"/>
            <a:ext cx="2139950" cy="366713"/>
          </a:xfrm>
          <a:prstGeom prst="rect">
            <a:avLst/>
          </a:prstGeom>
          <a:noFill/>
          <a:ln w="9525">
            <a:noFill/>
            <a:miter lim="800000"/>
            <a:headEnd/>
            <a:tailEnd/>
          </a:ln>
        </p:spPr>
        <p:txBody>
          <a:bodyPr wrap="none">
            <a:spAutoFit/>
          </a:bodyPr>
          <a:lstStyle/>
          <a:p>
            <a:r>
              <a:rPr lang="en-US" sz="1800"/>
              <a:t>gradient magnitude</a:t>
            </a:r>
          </a:p>
        </p:txBody>
      </p:sp>
      <p:sp>
        <p:nvSpPr>
          <p:cNvPr id="13" name="TextBox 12"/>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noProof="0" dirty="0" err="1" smtClean="0">
                <a:ln>
                  <a:noFill/>
                </a:ln>
                <a:solidFill>
                  <a:sysClr val="windowText" lastClr="000000"/>
                </a:solidFill>
                <a:effectLst/>
                <a:uLnTx/>
                <a:uFillTx/>
              </a:rPr>
              <a:t>Lazebnik</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464061057"/>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15" descr="6397129TeraWhiteMug"/>
          <p:cNvPicPr>
            <a:picLocks noChangeAspect="1" noChangeArrowheads="1"/>
          </p:cNvPicPr>
          <p:nvPr/>
        </p:nvPicPr>
        <p:blipFill>
          <a:blip r:embed="rId3" cstate="print">
            <a:lum bright="6000"/>
          </a:blip>
          <a:srcRect/>
          <a:stretch>
            <a:fillRect/>
          </a:stretch>
        </p:blipFill>
        <p:spPr bwMode="auto">
          <a:xfrm>
            <a:off x="539750" y="3862388"/>
            <a:ext cx="2243138" cy="2243137"/>
          </a:xfrm>
          <a:prstGeom prst="rect">
            <a:avLst/>
          </a:prstGeom>
          <a:noFill/>
          <a:ln w="9525">
            <a:solidFill>
              <a:schemeClr val="tx1"/>
            </a:solidFill>
            <a:miter lim="800000"/>
            <a:headEnd/>
            <a:tailEnd/>
          </a:ln>
        </p:spPr>
      </p:pic>
      <p:pic>
        <p:nvPicPr>
          <p:cNvPr id="134148" name="Picture 3"/>
          <p:cNvPicPr>
            <a:picLocks noChangeAspect="1" noChangeArrowheads="1"/>
          </p:cNvPicPr>
          <p:nvPr/>
        </p:nvPicPr>
        <p:blipFill>
          <a:blip r:embed="rId4" cstate="print"/>
          <a:srcRect l="45624" t="26752" r="46667" b="54103"/>
          <a:stretch>
            <a:fillRect/>
          </a:stretch>
        </p:blipFill>
        <p:spPr bwMode="auto">
          <a:xfrm>
            <a:off x="755650" y="1089025"/>
            <a:ext cx="1736725" cy="2628900"/>
          </a:xfrm>
          <a:prstGeom prst="rect">
            <a:avLst/>
          </a:prstGeom>
          <a:noFill/>
          <a:ln w="9525">
            <a:noFill/>
            <a:miter lim="800000"/>
            <a:headEnd/>
            <a:tailEnd/>
          </a:ln>
        </p:spPr>
      </p:pic>
      <p:pic>
        <p:nvPicPr>
          <p:cNvPr id="134149" name="Picture 7" descr="340x"/>
          <p:cNvPicPr>
            <a:picLocks noChangeAspect="1" noChangeArrowheads="1"/>
          </p:cNvPicPr>
          <p:nvPr/>
        </p:nvPicPr>
        <p:blipFill>
          <a:blip r:embed="rId5" cstate="print"/>
          <a:srcRect/>
          <a:stretch>
            <a:fillRect/>
          </a:stretch>
        </p:blipFill>
        <p:spPr bwMode="auto">
          <a:xfrm>
            <a:off x="3706813" y="1125538"/>
            <a:ext cx="1795462" cy="2808287"/>
          </a:xfrm>
          <a:prstGeom prst="rect">
            <a:avLst/>
          </a:prstGeom>
          <a:noFill/>
          <a:ln w="9525">
            <a:noFill/>
            <a:miter lim="800000"/>
            <a:headEnd/>
            <a:tailEnd/>
          </a:ln>
        </p:spPr>
      </p:pic>
      <p:pic>
        <p:nvPicPr>
          <p:cNvPr id="134150" name="Picture 9" descr="1361061556_5dc21bd4aa"/>
          <p:cNvPicPr>
            <a:picLocks noChangeAspect="1" noChangeArrowheads="1"/>
          </p:cNvPicPr>
          <p:nvPr/>
        </p:nvPicPr>
        <p:blipFill>
          <a:blip r:embed="rId6" cstate="print"/>
          <a:srcRect/>
          <a:stretch>
            <a:fillRect/>
          </a:stretch>
        </p:blipFill>
        <p:spPr bwMode="auto">
          <a:xfrm>
            <a:off x="3240088" y="4005263"/>
            <a:ext cx="2952750" cy="2144712"/>
          </a:xfrm>
          <a:prstGeom prst="rect">
            <a:avLst/>
          </a:prstGeom>
          <a:noFill/>
          <a:ln w="9525">
            <a:noFill/>
            <a:miter lim="800000"/>
            <a:headEnd/>
            <a:tailEnd/>
          </a:ln>
        </p:spPr>
      </p:pic>
      <p:pic>
        <p:nvPicPr>
          <p:cNvPr id="134151" name="Picture 11" descr="6204982-lg"/>
          <p:cNvPicPr>
            <a:picLocks noChangeAspect="1" noChangeArrowheads="1"/>
          </p:cNvPicPr>
          <p:nvPr/>
        </p:nvPicPr>
        <p:blipFill>
          <a:blip r:embed="rId7" cstate="print"/>
          <a:srcRect/>
          <a:stretch>
            <a:fillRect/>
          </a:stretch>
        </p:blipFill>
        <p:spPr bwMode="auto">
          <a:xfrm>
            <a:off x="6515100" y="3897313"/>
            <a:ext cx="2232025" cy="2232025"/>
          </a:xfrm>
          <a:prstGeom prst="rect">
            <a:avLst/>
          </a:prstGeom>
          <a:noFill/>
          <a:ln w="9525">
            <a:noFill/>
            <a:miter lim="800000"/>
            <a:headEnd/>
            <a:tailEnd/>
          </a:ln>
        </p:spPr>
      </p:pic>
      <p:pic>
        <p:nvPicPr>
          <p:cNvPr id="134152" name="Picture 13" descr="NYBG_Tree%20Shadow"/>
          <p:cNvPicPr>
            <a:picLocks noChangeAspect="1" noChangeArrowheads="1"/>
          </p:cNvPicPr>
          <p:nvPr/>
        </p:nvPicPr>
        <p:blipFill>
          <a:blip r:embed="rId8" cstate="print"/>
          <a:srcRect/>
          <a:stretch>
            <a:fillRect/>
          </a:stretch>
        </p:blipFill>
        <p:spPr bwMode="auto">
          <a:xfrm>
            <a:off x="6635750" y="1089025"/>
            <a:ext cx="1938338" cy="2736850"/>
          </a:xfrm>
          <a:prstGeom prst="rect">
            <a:avLst/>
          </a:prstGeom>
          <a:noFill/>
          <a:ln w="9525">
            <a:noFill/>
            <a:miter lim="800000"/>
            <a:headEnd/>
            <a:tailEnd/>
          </a:ln>
        </p:spPr>
      </p:pic>
      <p:sp>
        <p:nvSpPr>
          <p:cNvPr id="134153" name="Text Box 16"/>
          <p:cNvSpPr txBox="1">
            <a:spLocks noChangeArrowheads="1"/>
          </p:cNvSpPr>
          <p:nvPr/>
        </p:nvSpPr>
        <p:spPr bwMode="auto">
          <a:xfrm>
            <a:off x="762000" y="6202363"/>
            <a:ext cx="2457450" cy="461665"/>
          </a:xfrm>
          <a:prstGeom prst="rect">
            <a:avLst/>
          </a:prstGeom>
          <a:noFill/>
          <a:ln w="9525">
            <a:noFill/>
            <a:miter lim="800000"/>
            <a:headEnd/>
            <a:tailEnd/>
          </a:ln>
        </p:spPr>
        <p:txBody>
          <a:bodyPr wrap="square">
            <a:spAutoFit/>
          </a:bodyPr>
          <a:lstStyle/>
          <a:p>
            <a:pPr algn="l" rtl="0" fontAlgn="base">
              <a:spcBef>
                <a:spcPct val="50000"/>
              </a:spcBef>
              <a:spcAft>
                <a:spcPct val="0"/>
              </a:spcAft>
            </a:pPr>
            <a:r>
              <a:rPr lang="en-US" b="1" kern="1200" dirty="0">
                <a:solidFill>
                  <a:srgbClr val="000000"/>
                </a:solidFill>
                <a:latin typeface="Arial" pitchFamily="34" charset="0"/>
                <a:ea typeface="+mn-ea"/>
                <a:cs typeface="+mn-cs"/>
              </a:rPr>
              <a:t>Background</a:t>
            </a:r>
          </a:p>
        </p:txBody>
      </p:sp>
      <p:sp>
        <p:nvSpPr>
          <p:cNvPr id="134154" name="Text Box 17"/>
          <p:cNvSpPr txBox="1">
            <a:spLocks noChangeArrowheads="1"/>
          </p:cNvSpPr>
          <p:nvPr/>
        </p:nvSpPr>
        <p:spPr bwMode="auto">
          <a:xfrm>
            <a:off x="4119562" y="6202363"/>
            <a:ext cx="1873250" cy="366712"/>
          </a:xfrm>
          <a:prstGeom prst="rect">
            <a:avLst/>
          </a:prstGeom>
          <a:noFill/>
          <a:ln w="9525">
            <a:noFill/>
            <a:miter lim="800000"/>
            <a:headEnd/>
            <a:tailEnd/>
          </a:ln>
        </p:spPr>
        <p:txBody>
          <a:bodyPr>
            <a:spAutoFit/>
          </a:bodyPr>
          <a:lstStyle/>
          <a:p>
            <a:pPr algn="l" rtl="0" fontAlgn="base">
              <a:spcBef>
                <a:spcPct val="50000"/>
              </a:spcBef>
              <a:spcAft>
                <a:spcPct val="0"/>
              </a:spcAft>
            </a:pPr>
            <a:r>
              <a:rPr lang="en-US" b="1" kern="1200" dirty="0">
                <a:solidFill>
                  <a:srgbClr val="000000"/>
                </a:solidFill>
                <a:latin typeface="Arial" pitchFamily="34" charset="0"/>
                <a:ea typeface="+mn-ea"/>
                <a:cs typeface="+mn-cs"/>
              </a:rPr>
              <a:t>Texture</a:t>
            </a:r>
          </a:p>
        </p:txBody>
      </p:sp>
      <p:sp>
        <p:nvSpPr>
          <p:cNvPr id="134155" name="Text Box 18"/>
          <p:cNvSpPr txBox="1">
            <a:spLocks noChangeArrowheads="1"/>
          </p:cNvSpPr>
          <p:nvPr/>
        </p:nvSpPr>
        <p:spPr bwMode="auto">
          <a:xfrm>
            <a:off x="6965950" y="6165850"/>
            <a:ext cx="1873250" cy="366713"/>
          </a:xfrm>
          <a:prstGeom prst="rect">
            <a:avLst/>
          </a:prstGeom>
          <a:noFill/>
          <a:ln w="9525">
            <a:noFill/>
            <a:miter lim="800000"/>
            <a:headEnd/>
            <a:tailEnd/>
          </a:ln>
        </p:spPr>
        <p:txBody>
          <a:bodyPr>
            <a:spAutoFit/>
          </a:bodyPr>
          <a:lstStyle/>
          <a:p>
            <a:pPr algn="l" rtl="0" fontAlgn="base">
              <a:spcBef>
                <a:spcPct val="50000"/>
              </a:spcBef>
              <a:spcAft>
                <a:spcPct val="0"/>
              </a:spcAft>
            </a:pPr>
            <a:r>
              <a:rPr lang="en-US" b="1" kern="1200">
                <a:solidFill>
                  <a:srgbClr val="000000"/>
                </a:solidFill>
                <a:latin typeface="Arial" pitchFamily="34" charset="0"/>
                <a:ea typeface="+mn-ea"/>
                <a:cs typeface="+mn-cs"/>
              </a:rPr>
              <a:t>Shadows</a:t>
            </a:r>
          </a:p>
        </p:txBody>
      </p:sp>
      <p:sp>
        <p:nvSpPr>
          <p:cNvPr id="14" name="Rectangle 2"/>
          <p:cNvSpPr>
            <a:spLocks noGrp="1" noChangeArrowheads="1"/>
          </p:cNvSpPr>
          <p:nvPr>
            <p:ph type="title"/>
          </p:nvPr>
        </p:nvSpPr>
        <p:spPr bwMode="auto">
          <a:xfrm>
            <a:off x="381000" y="152400"/>
            <a:ext cx="8534400" cy="838200"/>
          </a:xfrm>
          <a:prstGeom prst="rect">
            <a:avLst/>
          </a:prstGeom>
          <a:no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Text" lastClr="000000"/>
                </a:solidFill>
                <a:effectLst/>
                <a:uLnTx/>
                <a:uFillTx/>
              </a:rPr>
              <a:t>Low-level edges vs. perceived contours</a:t>
            </a:r>
          </a:p>
        </p:txBody>
      </p:sp>
      <p:sp>
        <p:nvSpPr>
          <p:cNvPr id="13" name="TextBox 12"/>
          <p:cNvSpPr txBox="1"/>
          <p:nvPr/>
        </p:nvSpPr>
        <p:spPr>
          <a:xfrm>
            <a:off x="0" y="6629400"/>
            <a:ext cx="5334000" cy="276999"/>
          </a:xfrm>
          <a:prstGeom prst="rect">
            <a:avLst/>
          </a:prstGeom>
          <a:noFill/>
        </p:spPr>
        <p:txBody>
          <a:bodyPr wrap="square" rtlCol="0">
            <a:spAutoFit/>
          </a:bodyPr>
          <a:lstStyle/>
          <a:p>
            <a:r>
              <a:rPr lang="en-US" sz="1200" dirty="0" smtClean="0"/>
              <a:t>Kristen Grauman, UT-Austin</a:t>
            </a:r>
            <a:endParaRPr lang="en-US" sz="1200" dirty="0"/>
          </a:p>
        </p:txBody>
      </p:sp>
      <p:sp>
        <p:nvSpPr>
          <p:cNvPr id="15" name="TextBox 14"/>
          <p:cNvSpPr txBox="1"/>
          <p:nvPr/>
        </p:nvSpPr>
        <p:spPr>
          <a:xfrm>
            <a:off x="7010400" y="6553200"/>
            <a:ext cx="30480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Slide credit: S.</a:t>
            </a:r>
            <a:r>
              <a:rPr kumimoji="0" lang="en-US" sz="14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noProof="0" dirty="0" err="1" smtClean="0">
                <a:ln>
                  <a:noFill/>
                </a:ln>
                <a:solidFill>
                  <a:sysClr val="windowText" lastClr="000000"/>
                </a:solidFill>
                <a:effectLst/>
                <a:uLnTx/>
                <a:uFillTx/>
              </a:rPr>
              <a:t>Lazebnik</a:t>
            </a:r>
            <a:endParaRPr kumimoji="0" lang="en-US" sz="14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06867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image operations</a:t>
            </a:r>
            <a:endParaRPr lang="en-US" dirty="0"/>
          </a:p>
        </p:txBody>
      </p:sp>
      <p:pic>
        <p:nvPicPr>
          <p:cNvPr id="4" name="Picture 3"/>
          <p:cNvPicPr>
            <a:picLocks noChangeAspect="1"/>
          </p:cNvPicPr>
          <p:nvPr/>
        </p:nvPicPr>
        <p:blipFill>
          <a:blip r:embed="rId3"/>
          <a:stretch>
            <a:fillRect/>
          </a:stretch>
        </p:blipFill>
        <p:spPr>
          <a:xfrm>
            <a:off x="240627" y="1301750"/>
            <a:ext cx="5689600" cy="2120900"/>
          </a:xfrm>
          <a:prstGeom prst="rect">
            <a:avLst/>
          </a:prstGeom>
        </p:spPr>
      </p:pic>
      <p:pic>
        <p:nvPicPr>
          <p:cNvPr id="5" name="Picture 4"/>
          <p:cNvPicPr>
            <a:picLocks noChangeAspect="1"/>
          </p:cNvPicPr>
          <p:nvPr/>
        </p:nvPicPr>
        <p:blipFill rotWithShape="1">
          <a:blip r:embed="rId4"/>
          <a:srcRect l="50316"/>
          <a:stretch/>
        </p:blipFill>
        <p:spPr>
          <a:xfrm>
            <a:off x="224047" y="3479029"/>
            <a:ext cx="2820486" cy="2146300"/>
          </a:xfrm>
          <a:prstGeom prst="rect">
            <a:avLst/>
          </a:prstGeom>
        </p:spPr>
      </p:pic>
      <p:pic>
        <p:nvPicPr>
          <p:cNvPr id="6" name="Picture 5"/>
          <p:cNvPicPr>
            <a:picLocks noChangeAspect="1"/>
          </p:cNvPicPr>
          <p:nvPr/>
        </p:nvPicPr>
        <p:blipFill>
          <a:blip r:embed="rId5"/>
          <a:stretch>
            <a:fillRect/>
          </a:stretch>
        </p:blipFill>
        <p:spPr>
          <a:xfrm>
            <a:off x="3180632" y="3511381"/>
            <a:ext cx="5676900" cy="2070100"/>
          </a:xfrm>
          <a:prstGeom prst="rect">
            <a:avLst/>
          </a:prstGeom>
        </p:spPr>
      </p:pic>
      <p:pic>
        <p:nvPicPr>
          <p:cNvPr id="7" name="Picture 6"/>
          <p:cNvPicPr>
            <a:picLocks noChangeAspect="1"/>
          </p:cNvPicPr>
          <p:nvPr/>
        </p:nvPicPr>
        <p:blipFill rotWithShape="1">
          <a:blip r:embed="rId4"/>
          <a:srcRect r="51545"/>
          <a:stretch/>
        </p:blipFill>
        <p:spPr>
          <a:xfrm>
            <a:off x="6106810" y="1301750"/>
            <a:ext cx="2750722" cy="2146300"/>
          </a:xfrm>
          <a:prstGeom prst="rect">
            <a:avLst/>
          </a:prstGeom>
        </p:spPr>
      </p:pic>
      <p:sp>
        <p:nvSpPr>
          <p:cNvPr id="8" name="TextBox 7"/>
          <p:cNvSpPr txBox="1"/>
          <p:nvPr/>
        </p:nvSpPr>
        <p:spPr>
          <a:xfrm>
            <a:off x="6912495" y="5856260"/>
            <a:ext cx="1969898" cy="369332"/>
          </a:xfrm>
          <a:prstGeom prst="rect">
            <a:avLst/>
          </a:prstGeom>
          <a:noFill/>
        </p:spPr>
        <p:txBody>
          <a:bodyPr wrap="none" rtlCol="0">
            <a:spAutoFit/>
          </a:bodyPr>
          <a:lstStyle/>
          <a:p>
            <a:r>
              <a:rPr lang="en-US" dirty="0" smtClean="0"/>
              <a:t>image: R. </a:t>
            </a:r>
            <a:r>
              <a:rPr lang="en-US" dirty="0" err="1" smtClean="0"/>
              <a:t>Szeliski</a:t>
            </a:r>
            <a:endParaRPr lang="en-US" dirty="0"/>
          </a:p>
        </p:txBody>
      </p:sp>
    </p:spTree>
    <p:extLst>
      <p:ext uri="{BB962C8B-B14F-4D97-AF65-F5344CB8AC3E}">
        <p14:creationId xmlns:p14="http://schemas.microsoft.com/office/powerpoint/2010/main" val="12461591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Color</a:t>
            </a:r>
          </a:p>
        </p:txBody>
      </p:sp>
      <p:pic>
        <p:nvPicPr>
          <p:cNvPr id="15363" name="Picture 6"/>
          <p:cNvPicPr>
            <a:picLocks noChangeAspect="1" noChangeArrowheads="1"/>
          </p:cNvPicPr>
          <p:nvPr/>
        </p:nvPicPr>
        <p:blipFill>
          <a:blip r:embed="rId3" cstate="print"/>
          <a:srcRect/>
          <a:stretch>
            <a:fillRect/>
          </a:stretch>
        </p:blipFill>
        <p:spPr bwMode="auto">
          <a:xfrm>
            <a:off x="4876800" y="1143000"/>
            <a:ext cx="3644900" cy="4724400"/>
          </a:xfrm>
          <a:prstGeom prst="rect">
            <a:avLst/>
          </a:prstGeom>
          <a:noFill/>
          <a:ln w="9525">
            <a:noFill/>
            <a:miter lim="800000"/>
            <a:headEnd/>
            <a:tailEnd/>
          </a:ln>
        </p:spPr>
      </p:pic>
      <p:pic>
        <p:nvPicPr>
          <p:cNvPr id="15364" name="Picture 7"/>
          <p:cNvPicPr>
            <a:picLocks noChangeAspect="1" noChangeArrowheads="1"/>
          </p:cNvPicPr>
          <p:nvPr/>
        </p:nvPicPr>
        <p:blipFill>
          <a:blip r:embed="rId4" cstate="print"/>
          <a:srcRect/>
          <a:stretch>
            <a:fillRect/>
          </a:stretch>
        </p:blipFill>
        <p:spPr bwMode="auto">
          <a:xfrm>
            <a:off x="609600" y="1144588"/>
            <a:ext cx="4054475" cy="4722812"/>
          </a:xfrm>
          <a:prstGeom prst="rect">
            <a:avLst/>
          </a:prstGeom>
          <a:noFill/>
          <a:ln w="9525">
            <a:noFill/>
            <a:miter lim="800000"/>
            <a:headEnd/>
            <a:tailEnd/>
          </a:ln>
        </p:spPr>
      </p:pic>
      <p:sp>
        <p:nvSpPr>
          <p:cNvPr id="15365" name="Rectangle 8"/>
          <p:cNvSpPr>
            <a:spLocks noChangeArrowheads="1"/>
          </p:cNvSpPr>
          <p:nvPr/>
        </p:nvSpPr>
        <p:spPr bwMode="auto">
          <a:xfrm>
            <a:off x="2863850" y="5943600"/>
            <a:ext cx="3333750" cy="366713"/>
          </a:xfrm>
          <a:prstGeom prst="rect">
            <a:avLst/>
          </a:prstGeom>
          <a:noFill/>
          <a:ln w="9525">
            <a:noFill/>
            <a:miter lim="800000"/>
            <a:headEnd/>
            <a:tailEnd/>
          </a:ln>
        </p:spPr>
        <p:txBody>
          <a:bodyPr wrap="none">
            <a:spAutoFit/>
          </a:bodyPr>
          <a:lstStyle/>
          <a:p>
            <a:r>
              <a:rPr lang="en-US" sz="1800"/>
              <a:t>Phillip Otto Runge (1777-1810)</a:t>
            </a:r>
          </a:p>
        </p:txBody>
      </p:sp>
    </p:spTree>
    <p:extLst>
      <p:ext uri="{BB962C8B-B14F-4D97-AF65-F5344CB8AC3E}">
        <p14:creationId xmlns:p14="http://schemas.microsoft.com/office/powerpoint/2010/main" val="1075980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What is color?</a:t>
            </a:r>
          </a:p>
        </p:txBody>
      </p:sp>
      <p:sp>
        <p:nvSpPr>
          <p:cNvPr id="16387" name="Rectangle 3"/>
          <p:cNvSpPr>
            <a:spLocks noGrp="1" noChangeArrowheads="1"/>
          </p:cNvSpPr>
          <p:nvPr>
            <p:ph type="body" idx="1"/>
          </p:nvPr>
        </p:nvSpPr>
        <p:spPr>
          <a:xfrm>
            <a:off x="609600" y="914400"/>
            <a:ext cx="4191000" cy="2971800"/>
          </a:xfrm>
        </p:spPr>
        <p:txBody>
          <a:bodyPr>
            <a:normAutofit fontScale="77500" lnSpcReduction="20000"/>
          </a:bodyPr>
          <a:lstStyle/>
          <a:p>
            <a:r>
              <a:rPr lang="en-US" sz="2400" dirty="0" smtClean="0"/>
              <a:t>Color is the result of interaction between physical light in the environment and our visual system</a:t>
            </a:r>
          </a:p>
          <a:p>
            <a:r>
              <a:rPr lang="en-US" sz="2400" dirty="0" smtClean="0"/>
              <a:t>Color is a psychological property of our visual experiences when we look at objects and lights, </a:t>
            </a:r>
            <a:br>
              <a:rPr lang="en-US" sz="2400" dirty="0" smtClean="0"/>
            </a:br>
            <a:r>
              <a:rPr lang="en-US" sz="2400" i="1" dirty="0" smtClean="0"/>
              <a:t>not</a:t>
            </a:r>
            <a:r>
              <a:rPr lang="en-US" sz="2400" dirty="0" smtClean="0"/>
              <a:t> a physical property of those objects or lights </a:t>
            </a:r>
            <a:br>
              <a:rPr lang="en-US" sz="2400" dirty="0" smtClean="0"/>
            </a:br>
            <a:r>
              <a:rPr lang="en-US" sz="2400" dirty="0" smtClean="0"/>
              <a:t>(S. Palmer, </a:t>
            </a:r>
            <a:r>
              <a:rPr lang="en-US" sz="2400" i="1" dirty="0" smtClean="0"/>
              <a:t>Vision Science: Photons to Phenomenology</a:t>
            </a:r>
            <a:r>
              <a:rPr lang="en-US" sz="2400" dirty="0" smtClean="0"/>
              <a:t>)</a:t>
            </a:r>
          </a:p>
        </p:txBody>
      </p:sp>
      <p:pic>
        <p:nvPicPr>
          <p:cNvPr id="6" name="Picture 4"/>
          <p:cNvPicPr>
            <a:picLocks noChangeAspect="1" noChangeArrowheads="1"/>
          </p:cNvPicPr>
          <p:nvPr/>
        </p:nvPicPr>
        <p:blipFill>
          <a:blip r:embed="rId3" cstate="print"/>
          <a:srcRect/>
          <a:stretch>
            <a:fillRect/>
          </a:stretch>
        </p:blipFill>
        <p:spPr bwMode="auto">
          <a:xfrm>
            <a:off x="5105400" y="1419225"/>
            <a:ext cx="3352800" cy="4524375"/>
          </a:xfrm>
          <a:prstGeom prst="rect">
            <a:avLst/>
          </a:prstGeom>
          <a:noFill/>
          <a:ln w="9525">
            <a:noFill/>
            <a:miter lim="800000"/>
            <a:headEnd/>
            <a:tailEnd/>
          </a:ln>
        </p:spPr>
      </p:pic>
      <p:sp>
        <p:nvSpPr>
          <p:cNvPr id="5" name="TextBox 4"/>
          <p:cNvSpPr txBox="1"/>
          <p:nvPr/>
        </p:nvSpPr>
        <p:spPr>
          <a:xfrm>
            <a:off x="7293974" y="648808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40077778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Electromagnetic spectrum</a:t>
            </a:r>
          </a:p>
        </p:txBody>
      </p:sp>
      <p:sp>
        <p:nvSpPr>
          <p:cNvPr id="17411" name="Rectangle 3"/>
          <p:cNvSpPr>
            <a:spLocks noGrp="1" noChangeArrowheads="1"/>
          </p:cNvSpPr>
          <p:nvPr>
            <p:ph type="body" idx="1"/>
          </p:nvPr>
        </p:nvSpPr>
        <p:spPr>
          <a:xfrm>
            <a:off x="0" y="914400"/>
            <a:ext cx="7772400" cy="5257800"/>
          </a:xfrm>
        </p:spPr>
        <p:txBody>
          <a:bodyPr/>
          <a:lstStyle/>
          <a:p>
            <a:pPr>
              <a:buFontTx/>
              <a:buNone/>
            </a:pPr>
            <a:endParaRPr lang="en-US" smtClean="0"/>
          </a:p>
        </p:txBody>
      </p:sp>
      <p:pic>
        <p:nvPicPr>
          <p:cNvPr id="17412" name="Picture 8"/>
          <p:cNvPicPr>
            <a:picLocks noChangeAspect="1" noChangeArrowheads="1"/>
          </p:cNvPicPr>
          <p:nvPr/>
        </p:nvPicPr>
        <p:blipFill>
          <a:blip r:embed="rId3" cstate="print"/>
          <a:srcRect/>
          <a:stretch>
            <a:fillRect/>
          </a:stretch>
        </p:blipFill>
        <p:spPr bwMode="auto">
          <a:xfrm>
            <a:off x="152400" y="914400"/>
            <a:ext cx="7496175" cy="4010025"/>
          </a:xfrm>
          <a:prstGeom prst="rect">
            <a:avLst/>
          </a:prstGeom>
          <a:noFill/>
          <a:ln w="9525">
            <a:noFill/>
            <a:miter lim="800000"/>
            <a:headEnd/>
            <a:tailEnd/>
          </a:ln>
        </p:spPr>
      </p:pic>
      <p:pic>
        <p:nvPicPr>
          <p:cNvPr id="17413" name="Picture 9" descr="equiluminant"/>
          <p:cNvPicPr>
            <a:picLocks noChangeAspect="1" noChangeArrowheads="1"/>
          </p:cNvPicPr>
          <p:nvPr/>
        </p:nvPicPr>
        <p:blipFill>
          <a:blip r:embed="rId4" cstate="print"/>
          <a:srcRect/>
          <a:stretch>
            <a:fillRect/>
          </a:stretch>
        </p:blipFill>
        <p:spPr bwMode="auto">
          <a:xfrm>
            <a:off x="304800" y="3124200"/>
            <a:ext cx="4876800" cy="2209800"/>
          </a:xfrm>
          <a:prstGeom prst="rect">
            <a:avLst/>
          </a:prstGeom>
          <a:noFill/>
          <a:ln w="9525">
            <a:noFill/>
            <a:miter lim="800000"/>
            <a:headEnd/>
            <a:tailEnd/>
          </a:ln>
        </p:spPr>
      </p:pic>
      <p:sp>
        <p:nvSpPr>
          <p:cNvPr id="17415" name="Rectangle 11"/>
          <p:cNvSpPr>
            <a:spLocks noChangeArrowheads="1"/>
          </p:cNvSpPr>
          <p:nvPr/>
        </p:nvSpPr>
        <p:spPr bwMode="auto">
          <a:xfrm>
            <a:off x="1371600" y="5334000"/>
            <a:ext cx="3249613" cy="304800"/>
          </a:xfrm>
          <a:prstGeom prst="rect">
            <a:avLst/>
          </a:prstGeom>
          <a:noFill/>
          <a:ln w="9525">
            <a:noFill/>
            <a:miter lim="800000"/>
            <a:headEnd/>
            <a:tailEnd/>
          </a:ln>
        </p:spPr>
        <p:txBody>
          <a:bodyPr wrap="none">
            <a:spAutoFit/>
          </a:bodyPr>
          <a:lstStyle/>
          <a:p>
            <a:r>
              <a:rPr lang="en-US" sz="1400">
                <a:solidFill>
                  <a:schemeClr val="tx2"/>
                </a:solidFill>
              </a:rPr>
              <a:t>Human Luminance Sensitivity Function</a:t>
            </a:r>
          </a:p>
        </p:txBody>
      </p:sp>
      <p:pic>
        <p:nvPicPr>
          <p:cNvPr id="126977" name="Picture 1"/>
          <p:cNvPicPr>
            <a:picLocks noChangeAspect="1" noChangeArrowheads="1"/>
          </p:cNvPicPr>
          <p:nvPr/>
        </p:nvPicPr>
        <p:blipFill>
          <a:blip r:embed="rId5" cstate="print"/>
          <a:srcRect/>
          <a:stretch>
            <a:fillRect/>
          </a:stretch>
        </p:blipFill>
        <p:spPr bwMode="auto">
          <a:xfrm>
            <a:off x="5334000" y="2937986"/>
            <a:ext cx="3221531" cy="2396014"/>
          </a:xfrm>
          <a:prstGeom prst="rect">
            <a:avLst/>
          </a:prstGeom>
          <a:noFill/>
          <a:ln w="9525">
            <a:noFill/>
            <a:miter lim="800000"/>
            <a:headEnd/>
            <a:tailEnd/>
          </a:ln>
        </p:spPr>
      </p:pic>
    </p:spTree>
    <p:extLst>
      <p:ext uri="{BB962C8B-B14F-4D97-AF65-F5344CB8AC3E}">
        <p14:creationId xmlns:p14="http://schemas.microsoft.com/office/powerpoint/2010/main" val="3101184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Interaction of light and surfaces</a:t>
            </a:r>
          </a:p>
        </p:txBody>
      </p:sp>
      <p:sp>
        <p:nvSpPr>
          <p:cNvPr id="1028" name="Rectangle 3"/>
          <p:cNvSpPr>
            <a:spLocks noGrp="1" noChangeArrowheads="1"/>
          </p:cNvSpPr>
          <p:nvPr>
            <p:ph type="body" idx="1"/>
          </p:nvPr>
        </p:nvSpPr>
        <p:spPr>
          <a:xfrm>
            <a:off x="4572000" y="1828800"/>
            <a:ext cx="4267200" cy="2476500"/>
          </a:xfrm>
        </p:spPr>
        <p:txBody>
          <a:bodyPr/>
          <a:lstStyle/>
          <a:p>
            <a:r>
              <a:rPr lang="en-US" sz="2400" dirty="0" smtClean="0"/>
              <a:t>Reflected color is the result of interaction of light source spectrum with surface reflectance</a:t>
            </a:r>
            <a:endParaRPr lang="en-US" sz="1800" dirty="0" smtClean="0"/>
          </a:p>
        </p:txBody>
      </p:sp>
      <p:graphicFrame>
        <p:nvGraphicFramePr>
          <p:cNvPr id="1026" name="Object 5"/>
          <p:cNvGraphicFramePr>
            <a:graphicFrameLocks noGrp="1" noChangeAspect="1"/>
          </p:cNvGraphicFramePr>
          <p:nvPr>
            <p:ph sz="half" idx="4294967295"/>
          </p:nvPr>
        </p:nvGraphicFramePr>
        <p:xfrm>
          <a:off x="381000" y="4495800"/>
          <a:ext cx="8305800" cy="2117725"/>
        </p:xfrm>
        <a:graphic>
          <a:graphicData uri="http://schemas.openxmlformats.org/presentationml/2006/ole">
            <mc:AlternateContent xmlns:mc="http://schemas.openxmlformats.org/markup-compatibility/2006">
              <mc:Choice xmlns:v="urn:schemas-microsoft-com:vml" Requires="v">
                <p:oleObj spid="_x0000_s148509" name="Image" r:id="rId4" imgW="15784127" imgH="4025397" progId="Photoshop.Image.10">
                  <p:embed/>
                </p:oleObj>
              </mc:Choice>
              <mc:Fallback>
                <p:oleObj name="Image" r:id="rId4" imgW="15784127" imgH="4025397"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95800"/>
                        <a:ext cx="8305800" cy="2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29" name="Picture 7" descr="strawberry"/>
          <p:cNvPicPr>
            <a:picLocks noChangeAspect="1" noChangeArrowheads="1"/>
          </p:cNvPicPr>
          <p:nvPr/>
        </p:nvPicPr>
        <p:blipFill>
          <a:blip r:embed="rId6" cstate="print"/>
          <a:srcRect/>
          <a:stretch>
            <a:fillRect/>
          </a:stretch>
        </p:blipFill>
        <p:spPr bwMode="auto">
          <a:xfrm>
            <a:off x="457200" y="1219200"/>
            <a:ext cx="4038600" cy="3028950"/>
          </a:xfrm>
          <a:prstGeom prst="rect">
            <a:avLst/>
          </a:prstGeom>
          <a:noFill/>
          <a:ln w="9525">
            <a:noFill/>
            <a:miter lim="800000"/>
            <a:headEnd/>
            <a:tailEnd/>
          </a:ln>
        </p:spPr>
      </p:pic>
      <p:sp>
        <p:nvSpPr>
          <p:cNvPr id="1030" name="Rectangle 5"/>
          <p:cNvSpPr>
            <a:spLocks noChangeArrowheads="1"/>
          </p:cNvSpPr>
          <p:nvPr/>
        </p:nvSpPr>
        <p:spPr bwMode="auto">
          <a:xfrm>
            <a:off x="3352800" y="4800600"/>
            <a:ext cx="304800" cy="1371600"/>
          </a:xfrm>
          <a:prstGeom prst="rect">
            <a:avLst/>
          </a:prstGeom>
          <a:solidFill>
            <a:schemeClr val="bg1"/>
          </a:solidFill>
          <a:ln w="9525" algn="ctr">
            <a:noFill/>
            <a:round/>
            <a:headEnd/>
            <a:tailEnd/>
          </a:ln>
        </p:spPr>
        <p:txBody>
          <a:bodyPr/>
          <a:lstStyle/>
          <a:p>
            <a:endParaRPr lang="en-US"/>
          </a:p>
        </p:txBody>
      </p:sp>
      <p:sp>
        <p:nvSpPr>
          <p:cNvPr id="7" name="TextBox 6"/>
          <p:cNvSpPr txBox="1"/>
          <p:nvPr/>
        </p:nvSpPr>
        <p:spPr>
          <a:xfrm>
            <a:off x="7293974" y="648808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6956492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4400" dirty="0" smtClean="0"/>
              <a:t>Spectra of some real-world surfaces</a:t>
            </a:r>
          </a:p>
        </p:txBody>
      </p:sp>
      <p:pic>
        <p:nvPicPr>
          <p:cNvPr id="28675" name="Picture 4"/>
          <p:cNvPicPr>
            <a:picLocks noGrp="1" noChangeAspect="1" noChangeArrowheads="1"/>
          </p:cNvPicPr>
          <p:nvPr>
            <p:ph type="body" idx="1"/>
          </p:nvPr>
        </p:nvPicPr>
        <p:blipFill>
          <a:blip r:embed="rId3" cstate="print"/>
          <a:srcRect/>
          <a:stretch>
            <a:fillRect/>
          </a:stretch>
        </p:blipFill>
        <p:spPr>
          <a:xfrm>
            <a:off x="838200" y="1143000"/>
            <a:ext cx="7010400" cy="5507038"/>
          </a:xfrm>
          <a:noFill/>
        </p:spPr>
      </p:pic>
      <p:sp>
        <p:nvSpPr>
          <p:cNvPr id="400389" name="Text Box 5"/>
          <p:cNvSpPr txBox="1">
            <a:spLocks noChangeArrowheads="1"/>
          </p:cNvSpPr>
          <p:nvPr/>
        </p:nvSpPr>
        <p:spPr bwMode="auto">
          <a:xfrm>
            <a:off x="1812925" y="2209800"/>
            <a:ext cx="1539875" cy="457200"/>
          </a:xfrm>
          <a:prstGeom prst="rect">
            <a:avLst/>
          </a:prstGeom>
          <a:noFill/>
          <a:ln w="9525">
            <a:noFill/>
            <a:miter lim="800000"/>
            <a:headEnd/>
            <a:tailEnd/>
          </a:ln>
        </p:spPr>
        <p:txBody>
          <a:bodyPr wrap="none">
            <a:spAutoFit/>
          </a:bodyPr>
          <a:lstStyle/>
          <a:p>
            <a:r>
              <a:rPr lang="en-US"/>
              <a:t>metamers</a:t>
            </a:r>
          </a:p>
        </p:txBody>
      </p:sp>
      <p:sp>
        <p:nvSpPr>
          <p:cNvPr id="400390" name="Line 6"/>
          <p:cNvSpPr>
            <a:spLocks noChangeShapeType="1"/>
          </p:cNvSpPr>
          <p:nvPr/>
        </p:nvSpPr>
        <p:spPr bwMode="auto">
          <a:xfrm>
            <a:off x="2819400" y="2667000"/>
            <a:ext cx="2971800" cy="914400"/>
          </a:xfrm>
          <a:prstGeom prst="line">
            <a:avLst/>
          </a:prstGeom>
          <a:noFill/>
          <a:ln w="9525">
            <a:solidFill>
              <a:schemeClr val="tx1"/>
            </a:solidFill>
            <a:round/>
            <a:headEnd/>
            <a:tailEnd type="triangle" w="med" len="med"/>
          </a:ln>
        </p:spPr>
        <p:txBody>
          <a:bodyPr/>
          <a:lstStyle/>
          <a:p>
            <a:endParaRPr lang="en-US"/>
          </a:p>
        </p:txBody>
      </p:sp>
      <p:sp>
        <p:nvSpPr>
          <p:cNvPr id="400391" name="Line 7"/>
          <p:cNvSpPr>
            <a:spLocks noChangeShapeType="1"/>
          </p:cNvSpPr>
          <p:nvPr/>
        </p:nvSpPr>
        <p:spPr bwMode="auto">
          <a:xfrm>
            <a:off x="2514600" y="2667000"/>
            <a:ext cx="457200" cy="609600"/>
          </a:xfrm>
          <a:prstGeom prst="line">
            <a:avLst/>
          </a:prstGeom>
          <a:noFill/>
          <a:ln w="9525">
            <a:solidFill>
              <a:schemeClr val="tx1"/>
            </a:solidFill>
            <a:round/>
            <a:headEnd/>
            <a:tailEnd type="triangle" w="med" len="med"/>
          </a:ln>
        </p:spPr>
        <p:txBody>
          <a:bodyPr/>
          <a:lstStyle/>
          <a:p>
            <a:endParaRPr lang="en-US"/>
          </a:p>
        </p:txBody>
      </p:sp>
      <p:sp>
        <p:nvSpPr>
          <p:cNvPr id="2" name="TextBox 1"/>
          <p:cNvSpPr txBox="1"/>
          <p:nvPr/>
        </p:nvSpPr>
        <p:spPr>
          <a:xfrm>
            <a:off x="6999062" y="6488668"/>
            <a:ext cx="2144938" cy="369332"/>
          </a:xfrm>
          <a:prstGeom prst="rect">
            <a:avLst/>
          </a:prstGeom>
          <a:noFill/>
        </p:spPr>
        <p:txBody>
          <a:bodyPr wrap="none" rtlCol="0">
            <a:spAutoFit/>
          </a:bodyPr>
          <a:lstStyle/>
          <a:p>
            <a:r>
              <a:rPr lang="en-US" dirty="0" smtClean="0"/>
              <a:t>image: W. Freeman</a:t>
            </a:r>
            <a:endParaRPr lang="en-US" dirty="0"/>
          </a:p>
        </p:txBody>
      </p:sp>
    </p:spTree>
    <p:extLst>
      <p:ext uri="{BB962C8B-B14F-4D97-AF65-F5344CB8AC3E}">
        <p14:creationId xmlns:p14="http://schemas.microsoft.com/office/powerpoint/2010/main" val="229745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0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0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animBg="1"/>
      <p:bldP spid="4003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Standardizing color experience</a:t>
            </a:r>
          </a:p>
        </p:txBody>
      </p:sp>
      <p:sp>
        <p:nvSpPr>
          <p:cNvPr id="29699" name="Rectangle 3"/>
          <p:cNvSpPr>
            <a:spLocks noGrp="1" noChangeArrowheads="1"/>
          </p:cNvSpPr>
          <p:nvPr>
            <p:ph type="body" idx="1"/>
          </p:nvPr>
        </p:nvSpPr>
        <p:spPr/>
        <p:txBody>
          <a:bodyPr/>
          <a:lstStyle/>
          <a:p>
            <a:r>
              <a:rPr lang="en-US" smtClean="0"/>
              <a:t>We would like to understand which spectra produce the same color sensation in people under similar viewing conditions</a:t>
            </a:r>
          </a:p>
          <a:p>
            <a:r>
              <a:rPr lang="en-US" smtClean="0"/>
              <a:t>Color matching experiments</a:t>
            </a:r>
          </a:p>
        </p:txBody>
      </p:sp>
      <p:pic>
        <p:nvPicPr>
          <p:cNvPr id="29700" name="Picture 4"/>
          <p:cNvPicPr>
            <a:picLocks noChangeAspect="1" noChangeArrowheads="1"/>
          </p:cNvPicPr>
          <p:nvPr/>
        </p:nvPicPr>
        <p:blipFill>
          <a:blip r:embed="rId3" cstate="print"/>
          <a:srcRect/>
          <a:stretch>
            <a:fillRect/>
          </a:stretch>
        </p:blipFill>
        <p:spPr bwMode="auto">
          <a:xfrm>
            <a:off x="685800" y="2894013"/>
            <a:ext cx="7543800" cy="3703637"/>
          </a:xfrm>
          <a:prstGeom prst="rect">
            <a:avLst/>
          </a:prstGeom>
          <a:noFill/>
          <a:ln w="9525">
            <a:noFill/>
            <a:miter lim="800000"/>
            <a:headEnd/>
            <a:tailEnd/>
          </a:ln>
        </p:spPr>
      </p:pic>
      <p:sp>
        <p:nvSpPr>
          <p:cNvPr id="29701" name="Rectangle 5"/>
          <p:cNvSpPr>
            <a:spLocks noChangeArrowheads="1"/>
          </p:cNvSpPr>
          <p:nvPr/>
        </p:nvSpPr>
        <p:spPr bwMode="auto">
          <a:xfrm>
            <a:off x="4030663" y="6553200"/>
            <a:ext cx="5113337" cy="304800"/>
          </a:xfrm>
          <a:prstGeom prst="rect">
            <a:avLst/>
          </a:prstGeom>
          <a:noFill/>
          <a:ln w="9525">
            <a:noFill/>
            <a:miter lim="800000"/>
            <a:headEnd/>
            <a:tailEnd/>
          </a:ln>
        </p:spPr>
        <p:txBody>
          <a:bodyPr wrap="none">
            <a:spAutoFit/>
          </a:bodyPr>
          <a:lstStyle/>
          <a:p>
            <a:r>
              <a:rPr lang="en-US" sz="1400"/>
              <a:t>Foundations of Vision, by Brian Wandell, Sinauer Assoc., 1995</a:t>
            </a:r>
          </a:p>
        </p:txBody>
      </p:sp>
    </p:spTree>
    <p:extLst>
      <p:ext uri="{BB962C8B-B14F-4D97-AF65-F5344CB8AC3E}">
        <p14:creationId xmlns:p14="http://schemas.microsoft.com/office/powerpoint/2010/main" val="32805567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Color matching experiment 1</a:t>
            </a:r>
          </a:p>
        </p:txBody>
      </p:sp>
      <p:sp>
        <p:nvSpPr>
          <p:cNvPr id="30723"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4"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5"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6"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7"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8"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0729"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0730"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0731" name="Rectangle 11"/>
          <p:cNvSpPr>
            <a:spLocks noChangeArrowheads="1"/>
          </p:cNvSpPr>
          <p:nvPr/>
        </p:nvSpPr>
        <p:spPr bwMode="auto">
          <a:xfrm>
            <a:off x="4038600" y="2133600"/>
            <a:ext cx="1676400" cy="2667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0732" name="Rectangle 1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18434147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76200"/>
            <a:ext cx="9144000" cy="838200"/>
          </a:xfrm>
        </p:spPr>
        <p:txBody>
          <a:bodyPr/>
          <a:lstStyle/>
          <a:p>
            <a:r>
              <a:rPr lang="en-US" sz="3600" dirty="0" smtClean="0"/>
              <a:t>Photometric stereo (shape from shading)</a:t>
            </a:r>
          </a:p>
        </p:txBody>
      </p:sp>
      <p:sp>
        <p:nvSpPr>
          <p:cNvPr id="24579" name="Content Placeholder 2"/>
          <p:cNvSpPr>
            <a:spLocks noGrp="1"/>
          </p:cNvSpPr>
          <p:nvPr>
            <p:ph idx="1"/>
          </p:nvPr>
        </p:nvSpPr>
        <p:spPr/>
        <p:txBody>
          <a:bodyPr/>
          <a:lstStyle/>
          <a:p>
            <a:pPr>
              <a:buFontTx/>
              <a:buChar char="•"/>
            </a:pPr>
            <a:r>
              <a:rPr lang="en-US" smtClean="0"/>
              <a:t>Can we reconstruct the shape of an object based on shading cues?</a:t>
            </a:r>
          </a:p>
        </p:txBody>
      </p:sp>
      <p:pic>
        <p:nvPicPr>
          <p:cNvPr id="24581" name="Picture 5"/>
          <p:cNvPicPr>
            <a:picLocks noChangeAspect="1" noChangeArrowheads="1"/>
          </p:cNvPicPr>
          <p:nvPr/>
        </p:nvPicPr>
        <p:blipFill>
          <a:blip r:embed="rId3" cstate="print"/>
          <a:srcRect/>
          <a:stretch>
            <a:fillRect/>
          </a:stretch>
        </p:blipFill>
        <p:spPr bwMode="auto">
          <a:xfrm>
            <a:off x="2590800" y="1981200"/>
            <a:ext cx="4191000" cy="4714875"/>
          </a:xfrm>
          <a:prstGeom prst="rect">
            <a:avLst/>
          </a:prstGeom>
          <a:noFill/>
          <a:ln w="9525">
            <a:noFill/>
            <a:miter lim="800000"/>
            <a:headEnd/>
            <a:tailEnd/>
          </a:ln>
        </p:spPr>
      </p:pic>
      <p:sp>
        <p:nvSpPr>
          <p:cNvPr id="7" name="TextBox 6"/>
          <p:cNvSpPr txBox="1"/>
          <p:nvPr/>
        </p:nvSpPr>
        <p:spPr>
          <a:xfrm>
            <a:off x="6858000" y="6096000"/>
            <a:ext cx="1667444" cy="523220"/>
          </a:xfrm>
          <a:prstGeom prst="rect">
            <a:avLst/>
          </a:prstGeom>
          <a:noFill/>
        </p:spPr>
        <p:txBody>
          <a:bodyPr wrap="none" rtlCol="0">
            <a:spAutoFit/>
          </a:bodyPr>
          <a:lstStyle/>
          <a:p>
            <a:r>
              <a:rPr lang="en-US" sz="1400" dirty="0" smtClean="0"/>
              <a:t>Luca </a:t>
            </a:r>
            <a:r>
              <a:rPr lang="en-US" sz="1400" dirty="0" err="1" smtClean="0"/>
              <a:t>della</a:t>
            </a:r>
            <a:r>
              <a:rPr lang="en-US" sz="1400" dirty="0" smtClean="0"/>
              <a:t> </a:t>
            </a:r>
            <a:r>
              <a:rPr lang="en-US" sz="1400" dirty="0" err="1" smtClean="0"/>
              <a:t>Robbia</a:t>
            </a:r>
            <a:r>
              <a:rPr lang="en-US" sz="1400" dirty="0" smtClean="0"/>
              <a:t>,</a:t>
            </a:r>
            <a:br>
              <a:rPr lang="en-US" sz="1400" dirty="0" smtClean="0"/>
            </a:br>
            <a:r>
              <a:rPr lang="en-US" sz="1400" i="1" dirty="0" err="1" smtClean="0"/>
              <a:t>Cantoria</a:t>
            </a:r>
            <a:r>
              <a:rPr lang="en-US" sz="1400" dirty="0" smtClean="0"/>
              <a:t>, 1438</a:t>
            </a:r>
            <a:endParaRPr lang="en-US" sz="1400" dirty="0"/>
          </a:p>
        </p:txBody>
      </p:sp>
    </p:spTree>
    <p:extLst>
      <p:ext uri="{BB962C8B-B14F-4D97-AF65-F5344CB8AC3E}">
        <p14:creationId xmlns:p14="http://schemas.microsoft.com/office/powerpoint/2010/main" val="6177424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Color matching experiment 1</a:t>
            </a:r>
          </a:p>
        </p:txBody>
      </p:sp>
      <p:sp>
        <p:nvSpPr>
          <p:cNvPr id="31747"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48"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49"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0"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1"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2"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1753"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1754"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1755" name="Rectangle 11"/>
          <p:cNvSpPr>
            <a:spLocks noChangeArrowheads="1"/>
          </p:cNvSpPr>
          <p:nvPr/>
        </p:nvSpPr>
        <p:spPr bwMode="auto">
          <a:xfrm>
            <a:off x="4038600" y="2133600"/>
            <a:ext cx="1676400" cy="2667000"/>
          </a:xfrm>
          <a:prstGeom prst="rect">
            <a:avLst/>
          </a:prstGeom>
          <a:solidFill>
            <a:srgbClr val="006699"/>
          </a:solidFill>
          <a:ln w="9525">
            <a:solidFill>
              <a:schemeClr val="tx1"/>
            </a:solidFill>
            <a:miter lim="800000"/>
            <a:headEnd/>
            <a:tailEnd/>
          </a:ln>
        </p:spPr>
        <p:txBody>
          <a:bodyPr wrap="none" anchor="ctr"/>
          <a:lstStyle/>
          <a:p>
            <a:endParaRPr lang="en-US"/>
          </a:p>
        </p:txBody>
      </p:sp>
      <p:sp>
        <p:nvSpPr>
          <p:cNvPr id="31756"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1757"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8" name="Rectangle 14"/>
          <p:cNvSpPr>
            <a:spLocks noChangeArrowheads="1"/>
          </p:cNvSpPr>
          <p:nvPr/>
        </p:nvSpPr>
        <p:spPr bwMode="auto">
          <a:xfrm>
            <a:off x="76200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9"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60"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1761"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1762"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1763"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1764"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1765"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1766"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1767"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1768"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1769"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1770"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36126300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Color matching experiment 1</a:t>
            </a:r>
          </a:p>
        </p:txBody>
      </p:sp>
      <p:sp>
        <p:nvSpPr>
          <p:cNvPr id="32771"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2"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3"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4"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5"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6"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2777"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2778"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2779" name="Rectangle 11"/>
          <p:cNvSpPr>
            <a:spLocks noChangeArrowheads="1"/>
          </p:cNvSpPr>
          <p:nvPr/>
        </p:nvSpPr>
        <p:spPr bwMode="auto">
          <a:xfrm>
            <a:off x="4038600" y="2133600"/>
            <a:ext cx="1676400" cy="2667000"/>
          </a:xfrm>
          <a:prstGeom prst="rect">
            <a:avLst/>
          </a:prstGeom>
          <a:solidFill>
            <a:srgbClr val="009999"/>
          </a:solidFill>
          <a:ln w="9525">
            <a:solidFill>
              <a:schemeClr val="tx1"/>
            </a:solidFill>
            <a:miter lim="800000"/>
            <a:headEnd/>
            <a:tailEnd/>
          </a:ln>
        </p:spPr>
        <p:txBody>
          <a:bodyPr wrap="none" anchor="ctr"/>
          <a:lstStyle/>
          <a:p>
            <a:endParaRPr lang="en-US"/>
          </a:p>
        </p:txBody>
      </p:sp>
      <p:sp>
        <p:nvSpPr>
          <p:cNvPr id="32780"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2781"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2" name="Rectangle 14"/>
          <p:cNvSpPr>
            <a:spLocks noChangeArrowheads="1"/>
          </p:cNvSpPr>
          <p:nvPr/>
        </p:nvSpPr>
        <p:spPr bwMode="auto">
          <a:xfrm>
            <a:off x="7620000" y="5029200"/>
            <a:ext cx="381000" cy="990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3"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4"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2785"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2786"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2787"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2788"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2789"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2790"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2791"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2792"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2793"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2794"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8638045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Color matching experiment 1</a:t>
            </a:r>
          </a:p>
        </p:txBody>
      </p:sp>
      <p:sp>
        <p:nvSpPr>
          <p:cNvPr id="33795" name="Rectangle 3"/>
          <p:cNvSpPr>
            <a:spLocks noChangeArrowheads="1"/>
          </p:cNvSpPr>
          <p:nvPr/>
        </p:nvSpPr>
        <p:spPr bwMode="auto">
          <a:xfrm>
            <a:off x="2362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6"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7"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8"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9"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3801"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3802"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3804"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3805" name="Rectangle 13"/>
          <p:cNvSpPr>
            <a:spLocks noChangeArrowheads="1"/>
          </p:cNvSpPr>
          <p:nvPr/>
        </p:nvSpPr>
        <p:spPr bwMode="auto">
          <a:xfrm>
            <a:off x="7086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6" name="Rectangle 14"/>
          <p:cNvSpPr>
            <a:spLocks noChangeArrowheads="1"/>
          </p:cNvSpPr>
          <p:nvPr/>
        </p:nvSpPr>
        <p:spPr bwMode="auto">
          <a:xfrm>
            <a:off x="7620000" y="4724400"/>
            <a:ext cx="381000" cy="1295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7" name="Rectangle 15"/>
          <p:cNvSpPr>
            <a:spLocks noChangeArrowheads="1"/>
          </p:cNvSpPr>
          <p:nvPr/>
        </p:nvSpPr>
        <p:spPr bwMode="auto">
          <a:xfrm>
            <a:off x="8153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8"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3809"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3810"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3811"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3812"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3813"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3814"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3815"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3816"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3817"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grpSp>
        <p:nvGrpSpPr>
          <p:cNvPr id="2" name="Group 26"/>
          <p:cNvGrpSpPr>
            <a:grpSpLocks/>
          </p:cNvGrpSpPr>
          <p:nvPr/>
        </p:nvGrpSpPr>
        <p:grpSpPr bwMode="auto">
          <a:xfrm>
            <a:off x="6629400" y="2362200"/>
            <a:ext cx="2513013" cy="1752600"/>
            <a:chOff x="4176" y="1488"/>
            <a:chExt cx="1583" cy="1104"/>
          </a:xfrm>
        </p:grpSpPr>
        <p:sp>
          <p:nvSpPr>
            <p:cNvPr id="33820" name="Text Box 27"/>
            <p:cNvSpPr txBox="1">
              <a:spLocks noChangeArrowheads="1"/>
            </p:cNvSpPr>
            <p:nvPr/>
          </p:nvSpPr>
          <p:spPr bwMode="auto">
            <a:xfrm>
              <a:off x="4176" y="1488"/>
              <a:ext cx="1583" cy="748"/>
            </a:xfrm>
            <a:prstGeom prst="rect">
              <a:avLst/>
            </a:prstGeom>
            <a:noFill/>
            <a:ln w="9525">
              <a:noFill/>
              <a:miter lim="800000"/>
              <a:headEnd/>
              <a:tailEnd/>
            </a:ln>
          </p:spPr>
          <p:txBody>
            <a:bodyPr>
              <a:spAutoFit/>
            </a:bodyPr>
            <a:lstStyle/>
            <a:p>
              <a:pPr eaLnBrk="1" hangingPunct="1"/>
              <a:r>
                <a:rPr lang="en-US">
                  <a:solidFill>
                    <a:schemeClr val="accent2"/>
                  </a:solidFill>
                  <a:latin typeface="Times New Roman" pitchFamily="18" charset="0"/>
                </a:rPr>
                <a:t>The primary color amounts needed for a match</a:t>
              </a:r>
            </a:p>
          </p:txBody>
        </p:sp>
        <p:sp>
          <p:nvSpPr>
            <p:cNvPr id="33821" name="Line 28"/>
            <p:cNvSpPr>
              <a:spLocks noChangeShapeType="1"/>
            </p:cNvSpPr>
            <p:nvPr/>
          </p:nvSpPr>
          <p:spPr bwMode="auto">
            <a:xfrm>
              <a:off x="4896" y="2208"/>
              <a:ext cx="0" cy="384"/>
            </a:xfrm>
            <a:prstGeom prst="line">
              <a:avLst/>
            </a:prstGeom>
            <a:noFill/>
            <a:ln w="28575">
              <a:solidFill>
                <a:schemeClr val="accent2"/>
              </a:solidFill>
              <a:round/>
              <a:headEnd/>
              <a:tailEnd type="triangle" w="med" len="med"/>
            </a:ln>
          </p:spPr>
          <p:txBody>
            <a:bodyPr/>
            <a:lstStyle/>
            <a:p>
              <a:endParaRPr lang="en-US"/>
            </a:p>
          </p:txBody>
        </p:sp>
      </p:grpSp>
      <p:sp>
        <p:nvSpPr>
          <p:cNvPr id="33819" name="Rectangle 29"/>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
        <p:nvSpPr>
          <p:cNvPr id="30" name="Rectangle 3"/>
          <p:cNvSpPr>
            <a:spLocks noChangeArrowheads="1"/>
          </p:cNvSpPr>
          <p:nvPr/>
        </p:nvSpPr>
        <p:spPr bwMode="auto">
          <a:xfrm>
            <a:off x="4048125"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203619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Color matching experiment 2</a:t>
            </a:r>
          </a:p>
        </p:txBody>
      </p:sp>
      <p:sp>
        <p:nvSpPr>
          <p:cNvPr id="34819"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4820"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1"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2"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3"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4825"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4826"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4827" name="Rectangle 11"/>
          <p:cNvSpPr>
            <a:spLocks noChangeArrowheads="1"/>
          </p:cNvSpPr>
          <p:nvPr/>
        </p:nvSpPr>
        <p:spPr bwMode="auto">
          <a:xfrm>
            <a:off x="4038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4828" name="Rectangle 1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36523067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Color matching experiment 2</a:t>
            </a:r>
          </a:p>
        </p:txBody>
      </p:sp>
      <p:sp>
        <p:nvSpPr>
          <p:cNvPr id="35843"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5844"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5"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6"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7"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5849"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5850"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5851" name="Rectangle 11"/>
          <p:cNvSpPr>
            <a:spLocks noChangeArrowheads="1"/>
          </p:cNvSpPr>
          <p:nvPr/>
        </p:nvSpPr>
        <p:spPr bwMode="auto">
          <a:xfrm>
            <a:off x="4038600" y="2133600"/>
            <a:ext cx="1676400" cy="2667000"/>
          </a:xfrm>
          <a:prstGeom prst="rect">
            <a:avLst/>
          </a:prstGeom>
          <a:solidFill>
            <a:srgbClr val="CC0066"/>
          </a:solidFill>
          <a:ln w="9525">
            <a:solidFill>
              <a:schemeClr val="tx1"/>
            </a:solidFill>
            <a:miter lim="800000"/>
            <a:headEnd/>
            <a:tailEnd/>
          </a:ln>
        </p:spPr>
        <p:txBody>
          <a:bodyPr wrap="none" anchor="ctr"/>
          <a:lstStyle/>
          <a:p>
            <a:endParaRPr lang="en-US"/>
          </a:p>
        </p:txBody>
      </p:sp>
      <p:sp>
        <p:nvSpPr>
          <p:cNvPr id="35852"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5853"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4" name="Rectangle 14"/>
          <p:cNvSpPr>
            <a:spLocks noChangeArrowheads="1"/>
          </p:cNvSpPr>
          <p:nvPr/>
        </p:nvSpPr>
        <p:spPr bwMode="auto">
          <a:xfrm>
            <a:off x="7620000" y="5943600"/>
            <a:ext cx="381000" cy="76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5" name="Rectangle 15"/>
          <p:cNvSpPr>
            <a:spLocks noChangeArrowheads="1"/>
          </p:cNvSpPr>
          <p:nvPr/>
        </p:nvSpPr>
        <p:spPr bwMode="auto">
          <a:xfrm>
            <a:off x="8153400" y="5486400"/>
            <a:ext cx="381000" cy="533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6" name="Text Box 16"/>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5857" name="Line 17"/>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5858" name="Line 18"/>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5859" name="Line 19"/>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5860" name="Line 20"/>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5861" name="Line 21"/>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5862" name="Line 22"/>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5863" name="Line 23"/>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5864" name="Line 24"/>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5865" name="Line 25"/>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5866" name="Rectangle 26"/>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13937069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Color matching experiment 2</a:t>
            </a:r>
          </a:p>
        </p:txBody>
      </p:sp>
      <p:sp>
        <p:nvSpPr>
          <p:cNvPr id="36867" name="Rectangle 3"/>
          <p:cNvSpPr>
            <a:spLocks noChangeArrowheads="1"/>
          </p:cNvSpPr>
          <p:nvPr/>
        </p:nvSpPr>
        <p:spPr bwMode="auto">
          <a:xfrm>
            <a:off x="2362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6868"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69"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0"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1"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6873"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6874"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6875" name="Rectangle 11"/>
          <p:cNvSpPr>
            <a:spLocks noChangeArrowheads="1"/>
          </p:cNvSpPr>
          <p:nvPr/>
        </p:nvSpPr>
        <p:spPr bwMode="auto">
          <a:xfrm>
            <a:off x="4038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6876"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6877"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6878" name="Rectangle 14"/>
          <p:cNvSpPr>
            <a:spLocks noChangeArrowheads="1"/>
          </p:cNvSpPr>
          <p:nvPr/>
        </p:nvSpPr>
        <p:spPr bwMode="auto">
          <a:xfrm>
            <a:off x="8153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6879" name="Text Box 15"/>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6880" name="Line 16"/>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6881" name="Line 17"/>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6882" name="Line 18"/>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6883" name="Line 19"/>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6884" name="Line 20"/>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6885" name="Line 21"/>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6886" name="Line 22"/>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6887" name="Line 23"/>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6888" name="Line 24"/>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6889" name="Rectangle 25"/>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27021883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Color matching experiment 2</a:t>
            </a:r>
          </a:p>
        </p:txBody>
      </p:sp>
      <p:sp>
        <p:nvSpPr>
          <p:cNvPr id="37891" name="Rectangle 3"/>
          <p:cNvSpPr>
            <a:spLocks noChangeArrowheads="1"/>
          </p:cNvSpPr>
          <p:nvPr/>
        </p:nvSpPr>
        <p:spPr bwMode="auto">
          <a:xfrm>
            <a:off x="23622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892" name="Freeform 4"/>
          <p:cNvSpPr>
            <a:spLocks/>
          </p:cNvSpPr>
          <p:nvPr/>
        </p:nvSpPr>
        <p:spPr bwMode="auto">
          <a:xfrm flipV="1">
            <a:off x="6215063"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3" name="Freeform 5"/>
          <p:cNvSpPr>
            <a:spLocks/>
          </p:cNvSpPr>
          <p:nvPr/>
        </p:nvSpPr>
        <p:spPr bwMode="auto">
          <a:xfrm flipV="1">
            <a:off x="5724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4" name="Freeform 6"/>
          <p:cNvSpPr>
            <a:spLocks/>
          </p:cNvSpPr>
          <p:nvPr/>
        </p:nvSpPr>
        <p:spPr bwMode="auto">
          <a:xfrm flipV="1">
            <a:off x="5343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5" name="Freeform 7"/>
          <p:cNvSpPr>
            <a:spLocks/>
          </p:cNvSpPr>
          <p:nvPr/>
        </p:nvSpPr>
        <p:spPr bwMode="auto">
          <a:xfrm flipH="1" flipV="1">
            <a:off x="1524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6" name="Line 8"/>
          <p:cNvSpPr>
            <a:spLocks noChangeShapeType="1"/>
          </p:cNvSpPr>
          <p:nvPr/>
        </p:nvSpPr>
        <p:spPr bwMode="auto">
          <a:xfrm flipV="1">
            <a:off x="1981200" y="5181600"/>
            <a:ext cx="76200" cy="533400"/>
          </a:xfrm>
          <a:prstGeom prst="line">
            <a:avLst/>
          </a:prstGeom>
          <a:noFill/>
          <a:ln w="9525">
            <a:solidFill>
              <a:schemeClr val="tx1"/>
            </a:solidFill>
            <a:round/>
            <a:headEnd/>
            <a:tailEnd/>
          </a:ln>
        </p:spPr>
        <p:txBody>
          <a:bodyPr/>
          <a:lstStyle/>
          <a:p>
            <a:endParaRPr lang="en-US"/>
          </a:p>
        </p:txBody>
      </p:sp>
      <p:sp>
        <p:nvSpPr>
          <p:cNvPr id="37897" name="Line 9"/>
          <p:cNvSpPr>
            <a:spLocks noChangeShapeType="1"/>
          </p:cNvSpPr>
          <p:nvPr/>
        </p:nvSpPr>
        <p:spPr bwMode="auto">
          <a:xfrm flipV="1">
            <a:off x="2286000" y="5638800"/>
            <a:ext cx="457200" cy="228600"/>
          </a:xfrm>
          <a:prstGeom prst="line">
            <a:avLst/>
          </a:prstGeom>
          <a:noFill/>
          <a:ln w="9525">
            <a:solidFill>
              <a:schemeClr val="tx1"/>
            </a:solidFill>
            <a:round/>
            <a:headEnd/>
            <a:tailEnd/>
          </a:ln>
        </p:spPr>
        <p:txBody>
          <a:bodyPr/>
          <a:lstStyle/>
          <a:p>
            <a:endParaRPr lang="en-US"/>
          </a:p>
        </p:txBody>
      </p:sp>
      <p:sp>
        <p:nvSpPr>
          <p:cNvPr id="37898" name="Line 10"/>
          <p:cNvSpPr>
            <a:spLocks noChangeShapeType="1"/>
          </p:cNvSpPr>
          <p:nvPr/>
        </p:nvSpPr>
        <p:spPr bwMode="auto">
          <a:xfrm flipV="1">
            <a:off x="2133600" y="5410200"/>
            <a:ext cx="304800" cy="381000"/>
          </a:xfrm>
          <a:prstGeom prst="line">
            <a:avLst/>
          </a:prstGeom>
          <a:noFill/>
          <a:ln w="9525">
            <a:solidFill>
              <a:schemeClr val="tx1"/>
            </a:solidFill>
            <a:round/>
            <a:headEnd/>
            <a:tailEnd/>
          </a:ln>
        </p:spPr>
        <p:txBody>
          <a:bodyPr/>
          <a:lstStyle/>
          <a:p>
            <a:endParaRPr lang="en-US"/>
          </a:p>
        </p:txBody>
      </p:sp>
      <p:sp>
        <p:nvSpPr>
          <p:cNvPr id="37899" name="Rectangle 11"/>
          <p:cNvSpPr>
            <a:spLocks noChangeArrowheads="1"/>
          </p:cNvSpPr>
          <p:nvPr/>
        </p:nvSpPr>
        <p:spPr bwMode="auto">
          <a:xfrm>
            <a:off x="4038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900" name="Line 12"/>
          <p:cNvSpPr>
            <a:spLocks noChangeShapeType="1"/>
          </p:cNvSpPr>
          <p:nvPr/>
        </p:nvSpPr>
        <p:spPr bwMode="auto">
          <a:xfrm>
            <a:off x="7086600" y="6019800"/>
            <a:ext cx="1219200" cy="0"/>
          </a:xfrm>
          <a:prstGeom prst="line">
            <a:avLst/>
          </a:prstGeom>
          <a:noFill/>
          <a:ln w="9525">
            <a:solidFill>
              <a:schemeClr val="tx1"/>
            </a:solidFill>
            <a:round/>
            <a:headEnd/>
            <a:tailEnd/>
          </a:ln>
        </p:spPr>
        <p:txBody>
          <a:bodyPr/>
          <a:lstStyle/>
          <a:p>
            <a:endParaRPr lang="en-US"/>
          </a:p>
        </p:txBody>
      </p:sp>
      <p:sp>
        <p:nvSpPr>
          <p:cNvPr id="37901" name="Rectangle 13"/>
          <p:cNvSpPr>
            <a:spLocks noChangeArrowheads="1"/>
          </p:cNvSpPr>
          <p:nvPr/>
        </p:nvSpPr>
        <p:spPr bwMode="auto">
          <a:xfrm>
            <a:off x="7086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02" name="Rectangle 14"/>
          <p:cNvSpPr>
            <a:spLocks noChangeArrowheads="1"/>
          </p:cNvSpPr>
          <p:nvPr/>
        </p:nvSpPr>
        <p:spPr bwMode="auto">
          <a:xfrm>
            <a:off x="8153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03" name="Text Box 15"/>
          <p:cNvSpPr txBox="1">
            <a:spLocks noChangeArrowheads="1"/>
          </p:cNvSpPr>
          <p:nvPr/>
        </p:nvSpPr>
        <p:spPr bwMode="auto">
          <a:xfrm>
            <a:off x="7070725" y="6061075"/>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7904" name="Line 16"/>
          <p:cNvSpPr>
            <a:spLocks noChangeShapeType="1"/>
          </p:cNvSpPr>
          <p:nvPr/>
        </p:nvSpPr>
        <p:spPr bwMode="auto">
          <a:xfrm flipH="1" flipV="1">
            <a:off x="4800600" y="5334000"/>
            <a:ext cx="533400" cy="457200"/>
          </a:xfrm>
          <a:prstGeom prst="line">
            <a:avLst/>
          </a:prstGeom>
          <a:noFill/>
          <a:ln w="9525">
            <a:solidFill>
              <a:schemeClr val="tx1"/>
            </a:solidFill>
            <a:round/>
            <a:headEnd/>
            <a:tailEnd/>
          </a:ln>
        </p:spPr>
        <p:txBody>
          <a:bodyPr/>
          <a:lstStyle/>
          <a:p>
            <a:endParaRPr lang="en-US"/>
          </a:p>
        </p:txBody>
      </p:sp>
      <p:sp>
        <p:nvSpPr>
          <p:cNvPr id="37905" name="Line 17"/>
          <p:cNvSpPr>
            <a:spLocks noChangeShapeType="1"/>
          </p:cNvSpPr>
          <p:nvPr/>
        </p:nvSpPr>
        <p:spPr bwMode="auto">
          <a:xfrm flipH="1" flipV="1">
            <a:off x="5257800" y="5486400"/>
            <a:ext cx="533400" cy="457200"/>
          </a:xfrm>
          <a:prstGeom prst="line">
            <a:avLst/>
          </a:prstGeom>
          <a:noFill/>
          <a:ln w="9525">
            <a:solidFill>
              <a:schemeClr val="tx1"/>
            </a:solidFill>
            <a:round/>
            <a:headEnd/>
            <a:tailEnd/>
          </a:ln>
        </p:spPr>
        <p:txBody>
          <a:bodyPr/>
          <a:lstStyle/>
          <a:p>
            <a:endParaRPr lang="en-US"/>
          </a:p>
        </p:txBody>
      </p:sp>
      <p:sp>
        <p:nvSpPr>
          <p:cNvPr id="37906" name="Line 18"/>
          <p:cNvSpPr>
            <a:spLocks noChangeShapeType="1"/>
          </p:cNvSpPr>
          <p:nvPr/>
        </p:nvSpPr>
        <p:spPr bwMode="auto">
          <a:xfrm flipH="1" flipV="1">
            <a:off x="5715000" y="5334000"/>
            <a:ext cx="533400" cy="457200"/>
          </a:xfrm>
          <a:prstGeom prst="line">
            <a:avLst/>
          </a:prstGeom>
          <a:noFill/>
          <a:ln w="9525">
            <a:solidFill>
              <a:schemeClr val="tx1"/>
            </a:solidFill>
            <a:round/>
            <a:headEnd/>
            <a:tailEnd/>
          </a:ln>
        </p:spPr>
        <p:txBody>
          <a:bodyPr/>
          <a:lstStyle/>
          <a:p>
            <a:endParaRPr lang="en-US"/>
          </a:p>
        </p:txBody>
      </p:sp>
      <p:sp>
        <p:nvSpPr>
          <p:cNvPr id="37907" name="Line 19"/>
          <p:cNvSpPr>
            <a:spLocks noChangeShapeType="1"/>
          </p:cNvSpPr>
          <p:nvPr/>
        </p:nvSpPr>
        <p:spPr bwMode="auto">
          <a:xfrm flipH="1" flipV="1">
            <a:off x="5638800" y="5029200"/>
            <a:ext cx="152400" cy="533400"/>
          </a:xfrm>
          <a:prstGeom prst="line">
            <a:avLst/>
          </a:prstGeom>
          <a:noFill/>
          <a:ln w="9525">
            <a:solidFill>
              <a:schemeClr val="tx1"/>
            </a:solidFill>
            <a:round/>
            <a:headEnd/>
            <a:tailEnd/>
          </a:ln>
        </p:spPr>
        <p:txBody>
          <a:bodyPr/>
          <a:lstStyle/>
          <a:p>
            <a:endParaRPr lang="en-US"/>
          </a:p>
        </p:txBody>
      </p:sp>
      <p:sp>
        <p:nvSpPr>
          <p:cNvPr id="37908" name="Line 20"/>
          <p:cNvSpPr>
            <a:spLocks noChangeShapeType="1"/>
          </p:cNvSpPr>
          <p:nvPr/>
        </p:nvSpPr>
        <p:spPr bwMode="auto">
          <a:xfrm flipH="1" flipV="1">
            <a:off x="6019800" y="5257800"/>
            <a:ext cx="152400" cy="533400"/>
          </a:xfrm>
          <a:prstGeom prst="line">
            <a:avLst/>
          </a:prstGeom>
          <a:noFill/>
          <a:ln w="9525">
            <a:solidFill>
              <a:schemeClr val="tx1"/>
            </a:solidFill>
            <a:round/>
            <a:headEnd/>
            <a:tailEnd/>
          </a:ln>
        </p:spPr>
        <p:txBody>
          <a:bodyPr/>
          <a:lstStyle/>
          <a:p>
            <a:endParaRPr lang="en-US"/>
          </a:p>
        </p:txBody>
      </p:sp>
      <p:sp>
        <p:nvSpPr>
          <p:cNvPr id="37909" name="Line 21"/>
          <p:cNvSpPr>
            <a:spLocks noChangeShapeType="1"/>
          </p:cNvSpPr>
          <p:nvPr/>
        </p:nvSpPr>
        <p:spPr bwMode="auto">
          <a:xfrm flipH="1" flipV="1">
            <a:off x="6553200" y="5181600"/>
            <a:ext cx="152400" cy="533400"/>
          </a:xfrm>
          <a:prstGeom prst="line">
            <a:avLst/>
          </a:prstGeom>
          <a:noFill/>
          <a:ln w="9525">
            <a:solidFill>
              <a:schemeClr val="tx1"/>
            </a:solidFill>
            <a:round/>
            <a:headEnd/>
            <a:tailEnd/>
          </a:ln>
        </p:spPr>
        <p:txBody>
          <a:bodyPr/>
          <a:lstStyle/>
          <a:p>
            <a:endParaRPr lang="en-US"/>
          </a:p>
        </p:txBody>
      </p:sp>
      <p:sp>
        <p:nvSpPr>
          <p:cNvPr id="37910" name="Line 22"/>
          <p:cNvSpPr>
            <a:spLocks noChangeShapeType="1"/>
          </p:cNvSpPr>
          <p:nvPr/>
        </p:nvSpPr>
        <p:spPr bwMode="auto">
          <a:xfrm flipH="1" flipV="1">
            <a:off x="6324600" y="5334000"/>
            <a:ext cx="152400" cy="304800"/>
          </a:xfrm>
          <a:prstGeom prst="line">
            <a:avLst/>
          </a:prstGeom>
          <a:noFill/>
          <a:ln w="9525">
            <a:solidFill>
              <a:schemeClr val="tx1"/>
            </a:solidFill>
            <a:round/>
            <a:headEnd/>
            <a:tailEnd/>
          </a:ln>
        </p:spPr>
        <p:txBody>
          <a:bodyPr/>
          <a:lstStyle/>
          <a:p>
            <a:endParaRPr lang="en-US"/>
          </a:p>
        </p:txBody>
      </p:sp>
      <p:sp>
        <p:nvSpPr>
          <p:cNvPr id="37911" name="Line 23"/>
          <p:cNvSpPr>
            <a:spLocks noChangeShapeType="1"/>
          </p:cNvSpPr>
          <p:nvPr/>
        </p:nvSpPr>
        <p:spPr bwMode="auto">
          <a:xfrm flipH="1" flipV="1">
            <a:off x="5867400" y="5486400"/>
            <a:ext cx="152400" cy="304800"/>
          </a:xfrm>
          <a:prstGeom prst="line">
            <a:avLst/>
          </a:prstGeom>
          <a:noFill/>
          <a:ln w="9525">
            <a:solidFill>
              <a:schemeClr val="tx1"/>
            </a:solidFill>
            <a:round/>
            <a:headEnd/>
            <a:tailEnd/>
          </a:ln>
        </p:spPr>
        <p:txBody>
          <a:bodyPr/>
          <a:lstStyle/>
          <a:p>
            <a:endParaRPr lang="en-US"/>
          </a:p>
        </p:txBody>
      </p:sp>
      <p:sp>
        <p:nvSpPr>
          <p:cNvPr id="37912" name="Line 24"/>
          <p:cNvSpPr>
            <a:spLocks noChangeShapeType="1"/>
          </p:cNvSpPr>
          <p:nvPr/>
        </p:nvSpPr>
        <p:spPr bwMode="auto">
          <a:xfrm flipH="1" flipV="1">
            <a:off x="5410200" y="5334000"/>
            <a:ext cx="152400" cy="304800"/>
          </a:xfrm>
          <a:prstGeom prst="line">
            <a:avLst/>
          </a:prstGeom>
          <a:noFill/>
          <a:ln w="9525">
            <a:solidFill>
              <a:schemeClr val="tx1"/>
            </a:solidFill>
            <a:round/>
            <a:headEnd/>
            <a:tailEnd/>
          </a:ln>
        </p:spPr>
        <p:txBody>
          <a:bodyPr/>
          <a:lstStyle/>
          <a:p>
            <a:endParaRPr lang="en-US"/>
          </a:p>
        </p:txBody>
      </p:sp>
      <p:sp>
        <p:nvSpPr>
          <p:cNvPr id="37913" name="Line 25"/>
          <p:cNvSpPr>
            <a:spLocks noChangeShapeType="1"/>
          </p:cNvSpPr>
          <p:nvPr/>
        </p:nvSpPr>
        <p:spPr bwMode="auto">
          <a:xfrm>
            <a:off x="136525" y="6054725"/>
            <a:ext cx="1219200" cy="0"/>
          </a:xfrm>
          <a:prstGeom prst="line">
            <a:avLst/>
          </a:prstGeom>
          <a:noFill/>
          <a:ln w="9525">
            <a:solidFill>
              <a:schemeClr val="tx1"/>
            </a:solidFill>
            <a:round/>
            <a:headEnd/>
            <a:tailEnd/>
          </a:ln>
        </p:spPr>
        <p:txBody>
          <a:bodyPr/>
          <a:lstStyle/>
          <a:p>
            <a:endParaRPr lang="en-US"/>
          </a:p>
        </p:txBody>
      </p:sp>
      <p:sp>
        <p:nvSpPr>
          <p:cNvPr id="37914" name="Rectangle 26"/>
          <p:cNvSpPr>
            <a:spLocks noChangeArrowheads="1"/>
          </p:cNvSpPr>
          <p:nvPr/>
        </p:nvSpPr>
        <p:spPr bwMode="auto">
          <a:xfrm>
            <a:off x="669925" y="5826125"/>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15" name="Text Box 27"/>
          <p:cNvSpPr txBox="1">
            <a:spLocks noChangeArrowheads="1"/>
          </p:cNvSpPr>
          <p:nvPr/>
        </p:nvSpPr>
        <p:spPr bwMode="auto">
          <a:xfrm>
            <a:off x="120650" y="6096000"/>
            <a:ext cx="1631950" cy="457200"/>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grpSp>
        <p:nvGrpSpPr>
          <p:cNvPr id="37916" name="Group 28"/>
          <p:cNvGrpSpPr>
            <a:grpSpLocks/>
          </p:cNvGrpSpPr>
          <p:nvPr/>
        </p:nvGrpSpPr>
        <p:grpSpPr bwMode="auto">
          <a:xfrm flipH="1">
            <a:off x="1219200" y="4876800"/>
            <a:ext cx="1295400" cy="1360488"/>
            <a:chOff x="4416" y="1296"/>
            <a:chExt cx="816" cy="857"/>
          </a:xfrm>
        </p:grpSpPr>
        <p:sp>
          <p:nvSpPr>
            <p:cNvPr id="37926" name="Freeform 29"/>
            <p:cNvSpPr>
              <a:spLocks/>
            </p:cNvSpPr>
            <p:nvPr/>
          </p:nvSpPr>
          <p:spPr bwMode="auto">
            <a:xfrm flipV="1">
              <a:off x="4731" y="1476"/>
              <a:ext cx="501" cy="677"/>
            </a:xfrm>
            <a:custGeom>
              <a:avLst/>
              <a:gdLst>
                <a:gd name="T0" fmla="*/ 209 w 501"/>
                <a:gd name="T1" fmla="*/ 20 h 677"/>
                <a:gd name="T2" fmla="*/ 436 w 501"/>
                <a:gd name="T3" fmla="*/ 53 h 677"/>
                <a:gd name="T4" fmla="*/ 501 w 501"/>
                <a:gd name="T5" fmla="*/ 142 h 677"/>
                <a:gd name="T6" fmla="*/ 403 w 501"/>
                <a:gd name="T7" fmla="*/ 337 h 677"/>
                <a:gd name="T8" fmla="*/ 338 w 501"/>
                <a:gd name="T9" fmla="*/ 442 h 677"/>
                <a:gd name="T10" fmla="*/ 298 w 501"/>
                <a:gd name="T11" fmla="*/ 507 h 677"/>
                <a:gd name="T12" fmla="*/ 176 w 501"/>
                <a:gd name="T13" fmla="*/ 442 h 677"/>
                <a:gd name="T14" fmla="*/ 144 w 501"/>
                <a:gd name="T15" fmla="*/ 426 h 677"/>
                <a:gd name="T16" fmla="*/ 95 w 501"/>
                <a:gd name="T17" fmla="*/ 410 h 677"/>
                <a:gd name="T18" fmla="*/ 14 w 501"/>
                <a:gd name="T19" fmla="*/ 442 h 677"/>
                <a:gd name="T20" fmla="*/ 79 w 501"/>
                <a:gd name="T21" fmla="*/ 531 h 677"/>
                <a:gd name="T22" fmla="*/ 298 w 501"/>
                <a:gd name="T23" fmla="*/ 677 h 677"/>
                <a:gd name="T24" fmla="*/ 282 w 501"/>
                <a:gd name="T25" fmla="*/ 556 h 677"/>
                <a:gd name="T26" fmla="*/ 22 w 501"/>
                <a:gd name="T27" fmla="*/ 345 h 677"/>
                <a:gd name="T28" fmla="*/ 38 w 501"/>
                <a:gd name="T29" fmla="*/ 434 h 677"/>
                <a:gd name="T30" fmla="*/ 63 w 501"/>
                <a:gd name="T31" fmla="*/ 474 h 677"/>
                <a:gd name="T32" fmla="*/ 290 w 501"/>
                <a:gd name="T33" fmla="*/ 596 h 677"/>
                <a:gd name="T34" fmla="*/ 257 w 501"/>
                <a:gd name="T35" fmla="*/ 523 h 677"/>
                <a:gd name="T36" fmla="*/ 54 w 501"/>
                <a:gd name="T37" fmla="*/ 434 h 677"/>
                <a:gd name="T38" fmla="*/ 95 w 501"/>
                <a:gd name="T39" fmla="*/ 337 h 677"/>
                <a:gd name="T40" fmla="*/ 168 w 501"/>
                <a:gd name="T41" fmla="*/ 174 h 677"/>
                <a:gd name="T42" fmla="*/ 184 w 501"/>
                <a:gd name="T43" fmla="*/ 117 h 677"/>
                <a:gd name="T44" fmla="*/ 200 w 501"/>
                <a:gd name="T45" fmla="*/ 93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927" name="Line 30"/>
            <p:cNvSpPr>
              <a:spLocks noChangeShapeType="1"/>
            </p:cNvSpPr>
            <p:nvPr/>
          </p:nvSpPr>
          <p:spPr bwMode="auto">
            <a:xfrm flipH="1" flipV="1">
              <a:off x="4416" y="1392"/>
              <a:ext cx="336" cy="288"/>
            </a:xfrm>
            <a:prstGeom prst="line">
              <a:avLst/>
            </a:prstGeom>
            <a:noFill/>
            <a:ln w="9525">
              <a:solidFill>
                <a:schemeClr val="tx1"/>
              </a:solidFill>
              <a:round/>
              <a:headEnd/>
              <a:tailEnd/>
            </a:ln>
          </p:spPr>
          <p:txBody>
            <a:bodyPr/>
            <a:lstStyle/>
            <a:p>
              <a:endParaRPr lang="en-US"/>
            </a:p>
          </p:txBody>
        </p:sp>
        <p:sp>
          <p:nvSpPr>
            <p:cNvPr id="37928" name="Line 31"/>
            <p:cNvSpPr>
              <a:spLocks noChangeShapeType="1"/>
            </p:cNvSpPr>
            <p:nvPr/>
          </p:nvSpPr>
          <p:spPr bwMode="auto">
            <a:xfrm flipH="1" flipV="1">
              <a:off x="4944" y="1296"/>
              <a:ext cx="96" cy="336"/>
            </a:xfrm>
            <a:prstGeom prst="line">
              <a:avLst/>
            </a:prstGeom>
            <a:noFill/>
            <a:ln w="9525">
              <a:solidFill>
                <a:schemeClr val="tx1"/>
              </a:solidFill>
              <a:round/>
              <a:headEnd/>
              <a:tailEnd/>
            </a:ln>
          </p:spPr>
          <p:txBody>
            <a:bodyPr/>
            <a:lstStyle/>
            <a:p>
              <a:endParaRPr lang="en-US"/>
            </a:p>
          </p:txBody>
        </p:sp>
        <p:sp>
          <p:nvSpPr>
            <p:cNvPr id="37929" name="Line 32"/>
            <p:cNvSpPr>
              <a:spLocks noChangeShapeType="1"/>
            </p:cNvSpPr>
            <p:nvPr/>
          </p:nvSpPr>
          <p:spPr bwMode="auto">
            <a:xfrm flipH="1" flipV="1">
              <a:off x="4800" y="1392"/>
              <a:ext cx="96" cy="192"/>
            </a:xfrm>
            <a:prstGeom prst="line">
              <a:avLst/>
            </a:prstGeom>
            <a:noFill/>
            <a:ln w="9525">
              <a:solidFill>
                <a:schemeClr val="tx1"/>
              </a:solidFill>
              <a:round/>
              <a:headEnd/>
              <a:tailEnd/>
            </a:ln>
          </p:spPr>
          <p:txBody>
            <a:bodyPr/>
            <a:lstStyle/>
            <a:p>
              <a:endParaRPr lang="en-US"/>
            </a:p>
          </p:txBody>
        </p:sp>
      </p:grpSp>
      <p:sp>
        <p:nvSpPr>
          <p:cNvPr id="37917" name="Text Box 33"/>
          <p:cNvSpPr txBox="1">
            <a:spLocks noChangeArrowheads="1"/>
          </p:cNvSpPr>
          <p:nvPr/>
        </p:nvSpPr>
        <p:spPr bwMode="auto">
          <a:xfrm>
            <a:off x="152400" y="1600200"/>
            <a:ext cx="2209800" cy="3013075"/>
          </a:xfrm>
          <a:prstGeom prst="rect">
            <a:avLst/>
          </a:prstGeom>
          <a:noFill/>
          <a:ln w="9525">
            <a:noFill/>
            <a:miter lim="800000"/>
            <a:headEnd/>
            <a:tailEnd/>
          </a:ln>
        </p:spPr>
        <p:txBody>
          <a:bodyPr>
            <a:spAutoFit/>
          </a:bodyPr>
          <a:lstStyle/>
          <a:p>
            <a:pPr eaLnBrk="1" hangingPunct="1"/>
            <a:r>
              <a:rPr lang="en-US">
                <a:solidFill>
                  <a:schemeClr val="accent2"/>
                </a:solidFill>
                <a:latin typeface="Times New Roman" pitchFamily="18" charset="0"/>
              </a:rPr>
              <a:t>We say a “negative” amount of p</a:t>
            </a:r>
            <a:r>
              <a:rPr lang="en-US" baseline="-25000">
                <a:solidFill>
                  <a:schemeClr val="accent2"/>
                </a:solidFill>
                <a:latin typeface="Times New Roman" pitchFamily="18" charset="0"/>
              </a:rPr>
              <a:t>2</a:t>
            </a:r>
            <a:r>
              <a:rPr lang="en-US">
                <a:solidFill>
                  <a:schemeClr val="accent2"/>
                </a:solidFill>
                <a:latin typeface="Times New Roman" pitchFamily="18" charset="0"/>
              </a:rPr>
              <a:t> was needed to make the match, because we added it to the test color’s side.</a:t>
            </a:r>
          </a:p>
        </p:txBody>
      </p:sp>
      <p:sp>
        <p:nvSpPr>
          <p:cNvPr id="757794" name="Text Box 34"/>
          <p:cNvSpPr txBox="1">
            <a:spLocks noChangeArrowheads="1"/>
          </p:cNvSpPr>
          <p:nvPr/>
        </p:nvSpPr>
        <p:spPr bwMode="auto">
          <a:xfrm>
            <a:off x="6553200" y="1327150"/>
            <a:ext cx="2513013" cy="1187450"/>
          </a:xfrm>
          <a:prstGeom prst="rect">
            <a:avLst/>
          </a:prstGeom>
          <a:noFill/>
          <a:ln w="9525">
            <a:noFill/>
            <a:miter lim="800000"/>
            <a:headEnd/>
            <a:tailEnd/>
          </a:ln>
        </p:spPr>
        <p:txBody>
          <a:bodyPr>
            <a:spAutoFit/>
          </a:bodyPr>
          <a:lstStyle/>
          <a:p>
            <a:pPr eaLnBrk="1" hangingPunct="1"/>
            <a:r>
              <a:rPr lang="en-US">
                <a:solidFill>
                  <a:schemeClr val="accent2"/>
                </a:solidFill>
                <a:latin typeface="Times New Roman" pitchFamily="18" charset="0"/>
              </a:rPr>
              <a:t>The primary color amounts needed for a match:</a:t>
            </a:r>
          </a:p>
        </p:txBody>
      </p:sp>
      <p:grpSp>
        <p:nvGrpSpPr>
          <p:cNvPr id="3" name="Group 35"/>
          <p:cNvGrpSpPr>
            <a:grpSpLocks/>
          </p:cNvGrpSpPr>
          <p:nvPr/>
        </p:nvGrpSpPr>
        <p:grpSpPr bwMode="auto">
          <a:xfrm>
            <a:off x="7054850" y="2625725"/>
            <a:ext cx="1631950" cy="1336675"/>
            <a:chOff x="4444" y="1654"/>
            <a:chExt cx="1028" cy="842"/>
          </a:xfrm>
        </p:grpSpPr>
        <p:sp>
          <p:nvSpPr>
            <p:cNvPr id="37921" name="Line 36"/>
            <p:cNvSpPr>
              <a:spLocks noChangeShapeType="1"/>
            </p:cNvSpPr>
            <p:nvPr/>
          </p:nvSpPr>
          <p:spPr bwMode="auto">
            <a:xfrm>
              <a:off x="4454" y="2182"/>
              <a:ext cx="768" cy="0"/>
            </a:xfrm>
            <a:prstGeom prst="line">
              <a:avLst/>
            </a:prstGeom>
            <a:noFill/>
            <a:ln w="9525">
              <a:solidFill>
                <a:schemeClr val="tx1"/>
              </a:solidFill>
              <a:round/>
              <a:headEnd/>
              <a:tailEnd/>
            </a:ln>
          </p:spPr>
          <p:txBody>
            <a:bodyPr/>
            <a:lstStyle/>
            <a:p>
              <a:endParaRPr lang="en-US"/>
            </a:p>
          </p:txBody>
        </p:sp>
        <p:sp>
          <p:nvSpPr>
            <p:cNvPr id="37922" name="Rectangle 37"/>
            <p:cNvSpPr>
              <a:spLocks noChangeArrowheads="1"/>
            </p:cNvSpPr>
            <p:nvPr/>
          </p:nvSpPr>
          <p:spPr bwMode="auto">
            <a:xfrm>
              <a:off x="4454" y="1654"/>
              <a:ext cx="240" cy="52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23" name="Rectangle 38"/>
            <p:cNvSpPr>
              <a:spLocks noChangeArrowheads="1"/>
            </p:cNvSpPr>
            <p:nvPr/>
          </p:nvSpPr>
          <p:spPr bwMode="auto">
            <a:xfrm>
              <a:off x="5126" y="1750"/>
              <a:ext cx="240" cy="432"/>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24" name="Text Box 39"/>
            <p:cNvSpPr txBox="1">
              <a:spLocks noChangeArrowheads="1"/>
            </p:cNvSpPr>
            <p:nvPr/>
          </p:nvSpPr>
          <p:spPr bwMode="auto">
            <a:xfrm>
              <a:off x="4444" y="2208"/>
              <a:ext cx="1028" cy="288"/>
            </a:xfrm>
            <a:prstGeom prst="rect">
              <a:avLst/>
            </a:prstGeom>
            <a:noFill/>
            <a:ln w="9525">
              <a:noFill/>
              <a:miter lim="800000"/>
              <a:headEnd/>
              <a:tailEnd/>
            </a:ln>
          </p:spPr>
          <p:txBody>
            <a:bodyPr wrap="none">
              <a:spAutoFit/>
            </a:bodyPr>
            <a:lstStyle/>
            <a:p>
              <a:pPr eaLnBrk="1" hangingPunct="1"/>
              <a:r>
                <a:rPr lang="en-US">
                  <a:latin typeface="Times New Roman" pitchFamily="18" charset="0"/>
                </a:rPr>
                <a:t>p</a:t>
              </a:r>
              <a:r>
                <a:rPr lang="en-US" baseline="-25000">
                  <a:latin typeface="Times New Roman" pitchFamily="18" charset="0"/>
                </a:rPr>
                <a:t>1    </a:t>
              </a:r>
              <a:r>
                <a:rPr lang="en-US">
                  <a:latin typeface="Times New Roman" pitchFamily="18" charset="0"/>
                </a:rPr>
                <a:t> p</a:t>
              </a:r>
              <a:r>
                <a:rPr lang="en-US" baseline="-25000">
                  <a:latin typeface="Times New Roman" pitchFamily="18" charset="0"/>
                </a:rPr>
                <a:t>2     </a:t>
              </a:r>
              <a:r>
                <a:rPr lang="en-US">
                  <a:latin typeface="Times New Roman" pitchFamily="18" charset="0"/>
                </a:rPr>
                <a:t> p</a:t>
              </a:r>
              <a:r>
                <a:rPr lang="en-US" baseline="-25000">
                  <a:latin typeface="Times New Roman" pitchFamily="18" charset="0"/>
                </a:rPr>
                <a:t>3</a:t>
              </a:r>
              <a:r>
                <a:rPr lang="en-US">
                  <a:latin typeface="Times New Roman" pitchFamily="18" charset="0"/>
                </a:rPr>
                <a:t> </a:t>
              </a:r>
            </a:p>
          </p:txBody>
        </p:sp>
        <p:sp>
          <p:nvSpPr>
            <p:cNvPr id="37925" name="Rectangle 40"/>
            <p:cNvSpPr>
              <a:spLocks noChangeArrowheads="1"/>
            </p:cNvSpPr>
            <p:nvPr/>
          </p:nvSpPr>
          <p:spPr bwMode="auto">
            <a:xfrm>
              <a:off x="4790" y="2182"/>
              <a:ext cx="240" cy="144"/>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37920" name="Rectangle 42"/>
          <p:cNvSpPr>
            <a:spLocks noChangeArrowheads="1"/>
          </p:cNvSpPr>
          <p:nvPr/>
        </p:nvSpPr>
        <p:spPr bwMode="auto">
          <a:xfrm>
            <a:off x="7324725" y="6553200"/>
            <a:ext cx="1819275" cy="304800"/>
          </a:xfrm>
          <a:prstGeom prst="rect">
            <a:avLst/>
          </a:prstGeom>
          <a:noFill/>
          <a:ln w="9525">
            <a:noFill/>
            <a:miter lim="800000"/>
            <a:headEnd/>
            <a:tailEnd/>
          </a:ln>
        </p:spPr>
        <p:txBody>
          <a:bodyPr wrap="none">
            <a:spAutoFit/>
          </a:bodyPr>
          <a:lstStyle/>
          <a:p>
            <a:r>
              <a:rPr lang="en-US" sz="1400"/>
              <a:t>Source: W. Freeman</a:t>
            </a:r>
          </a:p>
        </p:txBody>
      </p:sp>
    </p:spTree>
    <p:extLst>
      <p:ext uri="{BB962C8B-B14F-4D97-AF65-F5344CB8AC3E}">
        <p14:creationId xmlns:p14="http://schemas.microsoft.com/office/powerpoint/2010/main" val="3662070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Trichromacy</a:t>
            </a:r>
          </a:p>
        </p:txBody>
      </p:sp>
      <p:sp>
        <p:nvSpPr>
          <p:cNvPr id="39939" name="Rectangle 3"/>
          <p:cNvSpPr>
            <a:spLocks noGrp="1" noChangeArrowheads="1"/>
          </p:cNvSpPr>
          <p:nvPr>
            <p:ph type="body" idx="1"/>
          </p:nvPr>
        </p:nvSpPr>
        <p:spPr/>
        <p:txBody>
          <a:bodyPr/>
          <a:lstStyle/>
          <a:p>
            <a:r>
              <a:rPr lang="en-US" dirty="0" smtClean="0"/>
              <a:t>In color matching experiments, most people can match any given light with three primaries</a:t>
            </a:r>
          </a:p>
          <a:p>
            <a:pPr lvl="1"/>
            <a:r>
              <a:rPr lang="en-US" dirty="0" smtClean="0"/>
              <a:t>Primaries must be </a:t>
            </a:r>
            <a:r>
              <a:rPr lang="en-US" i="1" dirty="0" smtClean="0"/>
              <a:t>independent</a:t>
            </a:r>
            <a:r>
              <a:rPr lang="en-US" dirty="0" smtClean="0"/>
              <a:t> </a:t>
            </a:r>
          </a:p>
          <a:p>
            <a:r>
              <a:rPr lang="en-US" dirty="0" smtClean="0"/>
              <a:t>For the same light and same primaries, most people select the same weights</a:t>
            </a:r>
          </a:p>
          <a:p>
            <a:pPr lvl="1"/>
            <a:r>
              <a:rPr lang="en-US" dirty="0" smtClean="0"/>
              <a:t>Exception: color blindness</a:t>
            </a:r>
          </a:p>
          <a:p>
            <a:r>
              <a:rPr lang="en-US" dirty="0" err="1" smtClean="0"/>
              <a:t>Trichromatic</a:t>
            </a:r>
            <a:r>
              <a:rPr lang="en-US" dirty="0" smtClean="0"/>
              <a:t> color theory</a:t>
            </a:r>
          </a:p>
          <a:p>
            <a:pPr lvl="1"/>
            <a:r>
              <a:rPr lang="en-US" dirty="0" smtClean="0"/>
              <a:t>Three numbers seem to be sufficient for encoding color</a:t>
            </a:r>
          </a:p>
          <a:p>
            <a:pPr lvl="1"/>
            <a:r>
              <a:rPr lang="en-US" dirty="0" smtClean="0"/>
              <a:t>Dates back to 18</a:t>
            </a:r>
            <a:r>
              <a:rPr lang="en-US" baseline="30000" dirty="0" smtClean="0"/>
              <a:t>th</a:t>
            </a:r>
            <a:r>
              <a:rPr lang="en-US" dirty="0" smtClean="0"/>
              <a:t> century (Thomas Young)</a:t>
            </a:r>
          </a:p>
        </p:txBody>
      </p:sp>
      <p:sp>
        <p:nvSpPr>
          <p:cNvPr id="4" name="TextBox 3"/>
          <p:cNvSpPr txBox="1"/>
          <p:nvPr/>
        </p:nvSpPr>
        <p:spPr>
          <a:xfrm>
            <a:off x="7293974" y="648808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69337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939">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Grassman’s Laws</a:t>
            </a:r>
          </a:p>
        </p:txBody>
      </p:sp>
      <p:sp>
        <p:nvSpPr>
          <p:cNvPr id="813059" name="Rectangle 3"/>
          <p:cNvSpPr>
            <a:spLocks noGrp="1" noChangeArrowheads="1"/>
          </p:cNvSpPr>
          <p:nvPr>
            <p:ph type="body" idx="1"/>
          </p:nvPr>
        </p:nvSpPr>
        <p:spPr>
          <a:xfrm>
            <a:off x="381000" y="914400"/>
            <a:ext cx="8458200" cy="5943600"/>
          </a:xfrm>
        </p:spPr>
        <p:txBody>
          <a:bodyPr/>
          <a:lstStyle/>
          <a:p>
            <a:r>
              <a:rPr lang="en-US" dirty="0" smtClean="0"/>
              <a:t>Color matching appears to be linear</a:t>
            </a:r>
          </a:p>
          <a:p>
            <a:r>
              <a:rPr lang="en-US" dirty="0" smtClean="0"/>
              <a:t>If two test lights can be matched with the same set of weights, then they match each other: </a:t>
            </a:r>
          </a:p>
          <a:p>
            <a:pPr lvl="1"/>
            <a:r>
              <a:rPr lang="en-US" dirty="0" smtClean="0"/>
              <a:t>Suppose </a:t>
            </a:r>
            <a:r>
              <a:rPr lang="en-US" i="1" dirty="0" smtClean="0">
                <a:solidFill>
                  <a:srgbClr val="0000FF"/>
                </a:solidFill>
              </a:rPr>
              <a:t>A</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and </a:t>
            </a:r>
            <a:r>
              <a:rPr lang="en-US" i="1" dirty="0" smtClean="0">
                <a:solidFill>
                  <a:srgbClr val="0000FF"/>
                </a:solidFill>
              </a:rPr>
              <a:t>B</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Then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t>.</a:t>
            </a:r>
          </a:p>
          <a:p>
            <a:r>
              <a:rPr lang="en-US" dirty="0" smtClean="0"/>
              <a:t>If we mix two test lights, then mixing the matches will match the result:</a:t>
            </a:r>
          </a:p>
          <a:p>
            <a:pPr lvl="1"/>
            <a:r>
              <a:rPr lang="en-US" dirty="0" smtClean="0"/>
              <a:t>Suppose </a:t>
            </a:r>
            <a:r>
              <a:rPr lang="en-US" i="1" dirty="0" smtClean="0">
                <a:solidFill>
                  <a:srgbClr val="0000FF"/>
                </a:solidFill>
              </a:rPr>
              <a:t>A</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and </a:t>
            </a:r>
            <a:r>
              <a:rPr lang="en-US" i="1" dirty="0" smtClean="0">
                <a:solidFill>
                  <a:srgbClr val="0000FF"/>
                </a:solidFill>
              </a:rPr>
              <a:t>B</a:t>
            </a:r>
            <a:r>
              <a:rPr lang="en-US" dirty="0" smtClean="0">
                <a:solidFill>
                  <a:srgbClr val="0000FF"/>
                </a:solidFill>
              </a:rPr>
              <a:t> = </a:t>
            </a:r>
            <a:r>
              <a:rPr lang="en-US" i="1" dirty="0" smtClean="0">
                <a:solidFill>
                  <a:srgbClr val="0000FF"/>
                </a:solidFill>
              </a:rPr>
              <a:t>v</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v</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v</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Then </a:t>
            </a:r>
            <a:r>
              <a:rPr lang="en-US" i="1" dirty="0" smtClean="0">
                <a:solidFill>
                  <a:srgbClr val="0000FF"/>
                </a:solidFill>
              </a:rPr>
              <a:t>A </a:t>
            </a:r>
            <a:r>
              <a:rPr lang="en-US" dirty="0" smtClean="0">
                <a:solidFill>
                  <a:srgbClr val="0000FF"/>
                </a:solidFill>
              </a:rPr>
              <a:t>+ </a:t>
            </a:r>
            <a:r>
              <a:rPr lang="en-US" i="1" dirty="0" smtClean="0">
                <a:solidFill>
                  <a:srgbClr val="0000FF"/>
                </a:solidFill>
              </a:rPr>
              <a:t>B</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a:t>
            </a:r>
            <a:r>
              <a:rPr lang="en-US" i="1" dirty="0" smtClean="0">
                <a:solidFill>
                  <a:srgbClr val="0000FF"/>
                </a:solidFill>
              </a:rPr>
              <a:t>v</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a:t>
            </a:r>
            <a:r>
              <a:rPr lang="en-US" i="1" dirty="0" smtClean="0">
                <a:solidFill>
                  <a:srgbClr val="0000FF"/>
                </a:solidFill>
              </a:rPr>
              <a:t>v</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a:t>
            </a:r>
            <a:r>
              <a:rPr lang="en-US" i="1" dirty="0" smtClean="0">
                <a:solidFill>
                  <a:srgbClr val="0000FF"/>
                </a:solidFill>
              </a:rPr>
              <a:t>v</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a:t>
            </a:r>
          </a:p>
          <a:p>
            <a:r>
              <a:rPr lang="en-US" dirty="0" smtClean="0"/>
              <a:t>If we scale the test light, then the matches get scaled by the same amount:</a:t>
            </a:r>
          </a:p>
          <a:p>
            <a:pPr lvl="1"/>
            <a:r>
              <a:rPr lang="en-US" dirty="0" smtClean="0"/>
              <a:t>Suppose </a:t>
            </a:r>
            <a:r>
              <a:rPr lang="en-US" i="1" dirty="0" smtClean="0">
                <a:solidFill>
                  <a:srgbClr val="0000FF"/>
                </a:solidFill>
              </a:rPr>
              <a:t>A</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dirty="0" smtClean="0"/>
              <a:t>. </a:t>
            </a:r>
            <a:br>
              <a:rPr lang="en-US" dirty="0" smtClean="0"/>
            </a:br>
            <a:r>
              <a:rPr lang="en-US" dirty="0" smtClean="0"/>
              <a:t>Then </a:t>
            </a:r>
            <a:r>
              <a:rPr lang="en-US" i="1" dirty="0" smtClean="0">
                <a:solidFill>
                  <a:srgbClr val="0000FF"/>
                </a:solidFill>
              </a:rPr>
              <a:t>kA</a:t>
            </a:r>
            <a:r>
              <a:rPr lang="en-US" dirty="0" smtClean="0">
                <a:solidFill>
                  <a:srgbClr val="0000FF"/>
                </a:solidFill>
              </a:rPr>
              <a:t> = (</a:t>
            </a:r>
            <a:r>
              <a:rPr lang="en-US" i="1" dirty="0" smtClean="0">
                <a:solidFill>
                  <a:srgbClr val="0000FF"/>
                </a:solidFill>
              </a:rPr>
              <a:t>ku</a:t>
            </a:r>
            <a:r>
              <a:rPr lang="en-US" baseline="-25000" dirty="0" smtClean="0">
                <a:solidFill>
                  <a:srgbClr val="0000FF"/>
                </a:solidFill>
              </a:rPr>
              <a:t>1</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ku</a:t>
            </a:r>
            <a:r>
              <a:rPr lang="en-US" baseline="-25000" dirty="0" smtClean="0">
                <a:solidFill>
                  <a:srgbClr val="0000FF"/>
                </a:solidFill>
              </a:rPr>
              <a:t>2</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ku</a:t>
            </a:r>
            <a:r>
              <a:rPr lang="en-US" baseline="-25000" dirty="0" smtClean="0">
                <a:solidFill>
                  <a:srgbClr val="0000FF"/>
                </a:solidFill>
              </a:rPr>
              <a:t>3</a:t>
            </a:r>
            <a:r>
              <a:rPr lang="en-US" dirty="0" smtClean="0">
                <a:solidFill>
                  <a:srgbClr val="0000FF"/>
                </a:solidFill>
              </a:rPr>
              <a:t>) </a:t>
            </a:r>
            <a:r>
              <a:rPr lang="en-US" i="1" dirty="0" smtClean="0">
                <a:solidFill>
                  <a:srgbClr val="0000FF"/>
                </a:solidFill>
              </a:rPr>
              <a:t>P</a:t>
            </a:r>
            <a:r>
              <a:rPr lang="en-US" baseline="-25000" dirty="0" smtClean="0">
                <a:solidFill>
                  <a:srgbClr val="0000FF"/>
                </a:solidFill>
              </a:rPr>
              <a:t>3</a:t>
            </a:r>
            <a:r>
              <a:rPr lang="en-US" baseline="-25000" dirty="0" smtClean="0"/>
              <a:t>.</a:t>
            </a:r>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110375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30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30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305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30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305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3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Linear color spaces</a:t>
            </a:r>
          </a:p>
        </p:txBody>
      </p:sp>
      <p:sp>
        <p:nvSpPr>
          <p:cNvPr id="40963" name="Rectangle 3"/>
          <p:cNvSpPr>
            <a:spLocks noGrp="1" noChangeArrowheads="1"/>
          </p:cNvSpPr>
          <p:nvPr>
            <p:ph type="body" idx="1"/>
          </p:nvPr>
        </p:nvSpPr>
        <p:spPr/>
        <p:txBody>
          <a:bodyPr/>
          <a:lstStyle/>
          <a:p>
            <a:r>
              <a:rPr lang="en-US" smtClean="0"/>
              <a:t>Defined by a choice of three </a:t>
            </a:r>
            <a:r>
              <a:rPr lang="en-US" i="1" smtClean="0"/>
              <a:t>primaries </a:t>
            </a:r>
          </a:p>
          <a:p>
            <a:r>
              <a:rPr lang="en-US" smtClean="0"/>
              <a:t>The coordinates of a color are given by the weights of the primaries used to match it</a:t>
            </a:r>
          </a:p>
        </p:txBody>
      </p:sp>
      <p:grpSp>
        <p:nvGrpSpPr>
          <p:cNvPr id="40964" name="Group 15"/>
          <p:cNvGrpSpPr>
            <a:grpSpLocks/>
          </p:cNvGrpSpPr>
          <p:nvPr/>
        </p:nvGrpSpPr>
        <p:grpSpPr bwMode="auto">
          <a:xfrm>
            <a:off x="1728788" y="3200400"/>
            <a:ext cx="1414462" cy="1220788"/>
            <a:chOff x="912" y="2256"/>
            <a:chExt cx="1296" cy="1104"/>
          </a:xfrm>
        </p:grpSpPr>
        <p:sp>
          <p:nvSpPr>
            <p:cNvPr id="40974" name="Line 6"/>
            <p:cNvSpPr>
              <a:spLocks noChangeShapeType="1"/>
            </p:cNvSpPr>
            <p:nvPr/>
          </p:nvSpPr>
          <p:spPr bwMode="auto">
            <a:xfrm flipV="1">
              <a:off x="960" y="2352"/>
              <a:ext cx="1152" cy="960"/>
            </a:xfrm>
            <a:prstGeom prst="line">
              <a:avLst/>
            </a:prstGeom>
            <a:noFill/>
            <a:ln w="9525">
              <a:solidFill>
                <a:schemeClr val="tx1"/>
              </a:solidFill>
              <a:round/>
              <a:headEnd/>
              <a:tailEnd/>
            </a:ln>
          </p:spPr>
          <p:txBody>
            <a:bodyPr/>
            <a:lstStyle/>
            <a:p>
              <a:endParaRPr lang="en-US"/>
            </a:p>
          </p:txBody>
        </p:sp>
        <p:sp>
          <p:nvSpPr>
            <p:cNvPr id="40975" name="Oval 4"/>
            <p:cNvSpPr>
              <a:spLocks noChangeArrowheads="1"/>
            </p:cNvSpPr>
            <p:nvPr/>
          </p:nvSpPr>
          <p:spPr bwMode="auto">
            <a:xfrm>
              <a:off x="912" y="3216"/>
              <a:ext cx="144" cy="144"/>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40976" name="Oval 5"/>
            <p:cNvSpPr>
              <a:spLocks noChangeArrowheads="1"/>
            </p:cNvSpPr>
            <p:nvPr/>
          </p:nvSpPr>
          <p:spPr bwMode="auto">
            <a:xfrm>
              <a:off x="2064" y="2256"/>
              <a:ext cx="144" cy="144"/>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40965" name="Group 16"/>
          <p:cNvGrpSpPr>
            <a:grpSpLocks/>
          </p:cNvGrpSpPr>
          <p:nvPr/>
        </p:nvGrpSpPr>
        <p:grpSpPr bwMode="auto">
          <a:xfrm>
            <a:off x="5538788" y="3276600"/>
            <a:ext cx="1676400" cy="1752600"/>
            <a:chOff x="3312" y="2304"/>
            <a:chExt cx="1536" cy="1584"/>
          </a:xfrm>
        </p:grpSpPr>
        <p:sp>
          <p:nvSpPr>
            <p:cNvPr id="40968" name="Line 7"/>
            <p:cNvSpPr>
              <a:spLocks noChangeShapeType="1"/>
            </p:cNvSpPr>
            <p:nvPr/>
          </p:nvSpPr>
          <p:spPr bwMode="auto">
            <a:xfrm flipV="1">
              <a:off x="3360" y="2400"/>
              <a:ext cx="1152" cy="960"/>
            </a:xfrm>
            <a:prstGeom prst="line">
              <a:avLst/>
            </a:prstGeom>
            <a:noFill/>
            <a:ln w="9525">
              <a:solidFill>
                <a:schemeClr val="tx1"/>
              </a:solidFill>
              <a:round/>
              <a:headEnd/>
              <a:tailEnd/>
            </a:ln>
          </p:spPr>
          <p:txBody>
            <a:bodyPr/>
            <a:lstStyle/>
            <a:p>
              <a:endParaRPr lang="en-US"/>
            </a:p>
          </p:txBody>
        </p:sp>
        <p:sp>
          <p:nvSpPr>
            <p:cNvPr id="40969" name="Line 11"/>
            <p:cNvSpPr>
              <a:spLocks noChangeShapeType="1"/>
            </p:cNvSpPr>
            <p:nvPr/>
          </p:nvSpPr>
          <p:spPr bwMode="auto">
            <a:xfrm>
              <a:off x="3360" y="3360"/>
              <a:ext cx="1440" cy="480"/>
            </a:xfrm>
            <a:prstGeom prst="line">
              <a:avLst/>
            </a:prstGeom>
            <a:noFill/>
            <a:ln w="9525">
              <a:solidFill>
                <a:schemeClr val="tx1"/>
              </a:solidFill>
              <a:round/>
              <a:headEnd/>
              <a:tailEnd/>
            </a:ln>
          </p:spPr>
          <p:txBody>
            <a:bodyPr/>
            <a:lstStyle/>
            <a:p>
              <a:endParaRPr lang="en-US"/>
            </a:p>
          </p:txBody>
        </p:sp>
        <p:sp>
          <p:nvSpPr>
            <p:cNvPr id="40970" name="Line 12"/>
            <p:cNvSpPr>
              <a:spLocks noChangeShapeType="1"/>
            </p:cNvSpPr>
            <p:nvPr/>
          </p:nvSpPr>
          <p:spPr bwMode="auto">
            <a:xfrm>
              <a:off x="4560" y="2352"/>
              <a:ext cx="240" cy="1440"/>
            </a:xfrm>
            <a:prstGeom prst="line">
              <a:avLst/>
            </a:prstGeom>
            <a:noFill/>
            <a:ln w="9525">
              <a:solidFill>
                <a:schemeClr val="tx1"/>
              </a:solidFill>
              <a:round/>
              <a:headEnd/>
              <a:tailEnd/>
            </a:ln>
          </p:spPr>
          <p:txBody>
            <a:bodyPr/>
            <a:lstStyle/>
            <a:p>
              <a:endParaRPr lang="en-US"/>
            </a:p>
          </p:txBody>
        </p:sp>
        <p:sp>
          <p:nvSpPr>
            <p:cNvPr id="40971" name="Oval 8"/>
            <p:cNvSpPr>
              <a:spLocks noChangeArrowheads="1"/>
            </p:cNvSpPr>
            <p:nvPr/>
          </p:nvSpPr>
          <p:spPr bwMode="auto">
            <a:xfrm>
              <a:off x="3312" y="3264"/>
              <a:ext cx="144" cy="144"/>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40972" name="Oval 9"/>
            <p:cNvSpPr>
              <a:spLocks noChangeArrowheads="1"/>
            </p:cNvSpPr>
            <p:nvPr/>
          </p:nvSpPr>
          <p:spPr bwMode="auto">
            <a:xfrm>
              <a:off x="4464" y="2304"/>
              <a:ext cx="144" cy="144"/>
            </a:xfrm>
            <a:prstGeom prst="ellipse">
              <a:avLst/>
            </a:prstGeom>
            <a:solidFill>
              <a:srgbClr val="FF0000"/>
            </a:solidFill>
            <a:ln w="9525">
              <a:solidFill>
                <a:schemeClr val="tx1"/>
              </a:solidFill>
              <a:round/>
              <a:headEnd/>
              <a:tailEnd/>
            </a:ln>
          </p:spPr>
          <p:txBody>
            <a:bodyPr wrap="none" anchor="ctr"/>
            <a:lstStyle/>
            <a:p>
              <a:endParaRPr lang="en-US"/>
            </a:p>
          </p:txBody>
        </p:sp>
        <p:sp>
          <p:nvSpPr>
            <p:cNvPr id="40973" name="Oval 10"/>
            <p:cNvSpPr>
              <a:spLocks noChangeArrowheads="1"/>
            </p:cNvSpPr>
            <p:nvPr/>
          </p:nvSpPr>
          <p:spPr bwMode="auto">
            <a:xfrm>
              <a:off x="4704" y="3744"/>
              <a:ext cx="144" cy="144"/>
            </a:xfrm>
            <a:prstGeom prst="ellipse">
              <a:avLst/>
            </a:prstGeom>
            <a:solidFill>
              <a:srgbClr val="00FF00"/>
            </a:solidFill>
            <a:ln w="9525">
              <a:solidFill>
                <a:schemeClr val="tx1"/>
              </a:solidFill>
              <a:round/>
              <a:headEnd/>
              <a:tailEnd/>
            </a:ln>
          </p:spPr>
          <p:txBody>
            <a:bodyPr wrap="none" anchor="ctr"/>
            <a:lstStyle/>
            <a:p>
              <a:endParaRPr lang="en-US"/>
            </a:p>
          </p:txBody>
        </p:sp>
      </p:grpSp>
      <p:sp>
        <p:nvSpPr>
          <p:cNvPr id="40966" name="Text Box 13"/>
          <p:cNvSpPr txBox="1">
            <a:spLocks noChangeArrowheads="1"/>
          </p:cNvSpPr>
          <p:nvPr/>
        </p:nvSpPr>
        <p:spPr bwMode="auto">
          <a:xfrm>
            <a:off x="1036638" y="5181600"/>
            <a:ext cx="3206750" cy="915988"/>
          </a:xfrm>
          <a:prstGeom prst="rect">
            <a:avLst/>
          </a:prstGeom>
          <a:noFill/>
          <a:ln w="9525">
            <a:noFill/>
            <a:miter lim="800000"/>
            <a:headEnd/>
            <a:tailEnd/>
          </a:ln>
        </p:spPr>
        <p:txBody>
          <a:bodyPr wrap="none">
            <a:spAutoFit/>
          </a:bodyPr>
          <a:lstStyle/>
          <a:p>
            <a:pPr algn="ctr"/>
            <a:r>
              <a:rPr lang="en-US" sz="1800"/>
              <a:t>mixing two lights produces</a:t>
            </a:r>
            <a:br>
              <a:rPr lang="en-US" sz="1800"/>
            </a:br>
            <a:r>
              <a:rPr lang="en-US" sz="1800"/>
              <a:t>colors that lie along a straight</a:t>
            </a:r>
            <a:br>
              <a:rPr lang="en-US" sz="1800"/>
            </a:br>
            <a:r>
              <a:rPr lang="en-US" sz="1800"/>
              <a:t>line in color space</a:t>
            </a:r>
          </a:p>
        </p:txBody>
      </p:sp>
      <p:sp>
        <p:nvSpPr>
          <p:cNvPr id="40967" name="Text Box 14"/>
          <p:cNvSpPr txBox="1">
            <a:spLocks noChangeArrowheads="1"/>
          </p:cNvSpPr>
          <p:nvPr/>
        </p:nvSpPr>
        <p:spPr bwMode="auto">
          <a:xfrm>
            <a:off x="5175250" y="5181600"/>
            <a:ext cx="3435350" cy="915988"/>
          </a:xfrm>
          <a:prstGeom prst="rect">
            <a:avLst/>
          </a:prstGeom>
          <a:noFill/>
          <a:ln w="9525">
            <a:noFill/>
            <a:miter lim="800000"/>
            <a:headEnd/>
            <a:tailEnd/>
          </a:ln>
        </p:spPr>
        <p:txBody>
          <a:bodyPr wrap="none">
            <a:spAutoFit/>
          </a:bodyPr>
          <a:lstStyle/>
          <a:p>
            <a:pPr algn="ctr"/>
            <a:r>
              <a:rPr lang="en-US" sz="1800"/>
              <a:t>mixing three lights produces </a:t>
            </a:r>
            <a:br>
              <a:rPr lang="en-US" sz="1800"/>
            </a:br>
            <a:r>
              <a:rPr lang="en-US" sz="1800"/>
              <a:t>colors that lie within the triangle </a:t>
            </a:r>
            <a:br>
              <a:rPr lang="en-US" sz="1800"/>
            </a:br>
            <a:r>
              <a:rPr lang="en-US" sz="1800"/>
              <a:t>they define in color space</a:t>
            </a:r>
          </a:p>
        </p:txBody>
      </p:sp>
      <p:sp>
        <p:nvSpPr>
          <p:cNvPr id="17" name="TextBox 16"/>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5372829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smtClean="0"/>
              <a:t>Photometric stereo</a:t>
            </a:r>
          </a:p>
        </p:txBody>
      </p:sp>
      <p:sp>
        <p:nvSpPr>
          <p:cNvPr id="481283" name="Rectangle 3"/>
          <p:cNvSpPr>
            <a:spLocks noGrp="1" noChangeArrowheads="1"/>
          </p:cNvSpPr>
          <p:nvPr>
            <p:ph type="body" idx="1"/>
          </p:nvPr>
        </p:nvSpPr>
        <p:spPr>
          <a:xfrm>
            <a:off x="685800" y="914400"/>
            <a:ext cx="8153400" cy="5257800"/>
          </a:xfrm>
        </p:spPr>
        <p:txBody>
          <a:bodyPr/>
          <a:lstStyle/>
          <a:p>
            <a:r>
              <a:rPr lang="en-US" smtClean="0"/>
              <a:t>Assume:</a:t>
            </a:r>
          </a:p>
          <a:p>
            <a:pPr lvl="1"/>
            <a:r>
              <a:rPr lang="en-US" smtClean="0"/>
              <a:t>A Lambertian object</a:t>
            </a:r>
          </a:p>
          <a:p>
            <a:pPr lvl="1"/>
            <a:r>
              <a:rPr lang="en-US" smtClean="0"/>
              <a:t>A </a:t>
            </a:r>
            <a:r>
              <a:rPr lang="en-US" i="1" smtClean="0"/>
              <a:t>local shading model</a:t>
            </a:r>
            <a:r>
              <a:rPr lang="en-US" smtClean="0"/>
              <a:t> (each point on a surface receives light only from sources visible at that point)</a:t>
            </a:r>
          </a:p>
          <a:p>
            <a:pPr lvl="1"/>
            <a:r>
              <a:rPr lang="en-US" smtClean="0"/>
              <a:t>A set of </a:t>
            </a:r>
            <a:r>
              <a:rPr lang="en-US" i="1" smtClean="0"/>
              <a:t>known</a:t>
            </a:r>
            <a:r>
              <a:rPr lang="en-US" smtClean="0"/>
              <a:t> light source directions</a:t>
            </a:r>
          </a:p>
          <a:p>
            <a:pPr lvl="1"/>
            <a:r>
              <a:rPr lang="en-US" smtClean="0"/>
              <a:t>A set of pictures of an object, obtained in exactly the same camera/object configuration but using different sources</a:t>
            </a:r>
          </a:p>
          <a:p>
            <a:pPr lvl="1"/>
            <a:r>
              <a:rPr lang="en-US" smtClean="0"/>
              <a:t>Orthographic projection</a:t>
            </a:r>
          </a:p>
          <a:p>
            <a:r>
              <a:rPr lang="en-US" smtClean="0"/>
              <a:t>Goal: reconstruct object shape and albedo</a:t>
            </a:r>
          </a:p>
        </p:txBody>
      </p:sp>
      <p:sp>
        <p:nvSpPr>
          <p:cNvPr id="12295" name="Text Box 10"/>
          <p:cNvSpPr txBox="1">
            <a:spLocks noChangeArrowheads="1"/>
          </p:cNvSpPr>
          <p:nvPr/>
        </p:nvSpPr>
        <p:spPr bwMode="auto">
          <a:xfrm>
            <a:off x="6642100" y="5543550"/>
            <a:ext cx="520700" cy="457200"/>
          </a:xfrm>
          <a:prstGeom prst="rect">
            <a:avLst/>
          </a:prstGeom>
          <a:noFill/>
          <a:ln w="9525">
            <a:noFill/>
            <a:miter lim="800000"/>
            <a:headEnd/>
            <a:tailEnd/>
          </a:ln>
        </p:spPr>
        <p:txBody>
          <a:bodyPr>
            <a:spAutoFit/>
          </a:bodyPr>
          <a:lstStyle/>
          <a:p>
            <a:r>
              <a:rPr lang="en-US" i="1">
                <a:latin typeface="Times New Roman" pitchFamily="18" charset="0"/>
              </a:rPr>
              <a:t>S</a:t>
            </a:r>
            <a:r>
              <a:rPr lang="en-US" baseline="-10000">
                <a:latin typeface="Times New Roman" pitchFamily="18" charset="0"/>
              </a:rPr>
              <a:t>n</a:t>
            </a:r>
          </a:p>
        </p:txBody>
      </p:sp>
      <p:grpSp>
        <p:nvGrpSpPr>
          <p:cNvPr id="12296" name="Group 27"/>
          <p:cNvGrpSpPr>
            <a:grpSpLocks/>
          </p:cNvGrpSpPr>
          <p:nvPr/>
        </p:nvGrpSpPr>
        <p:grpSpPr bwMode="auto">
          <a:xfrm>
            <a:off x="2209800" y="4419600"/>
            <a:ext cx="4783138" cy="2319338"/>
            <a:chOff x="1392" y="2784"/>
            <a:chExt cx="3013" cy="1461"/>
          </a:xfrm>
        </p:grpSpPr>
        <p:sp>
          <p:nvSpPr>
            <p:cNvPr id="12298" name="AutoShape 14"/>
            <p:cNvSpPr>
              <a:spLocks noChangeArrowheads="1"/>
            </p:cNvSpPr>
            <p:nvPr/>
          </p:nvSpPr>
          <p:spPr bwMode="auto">
            <a:xfrm flipV="1">
              <a:off x="2922" y="3114"/>
              <a:ext cx="280" cy="2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4 w 21600"/>
                <a:gd name="T13" fmla="*/ 4485 h 21600"/>
                <a:gd name="T14" fmla="*/ 17126 w 21600"/>
                <a:gd name="T15" fmla="*/ 1711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2299" name="Line 6"/>
            <p:cNvSpPr>
              <a:spLocks noChangeShapeType="1"/>
            </p:cNvSpPr>
            <p:nvPr/>
          </p:nvSpPr>
          <p:spPr bwMode="auto">
            <a:xfrm flipH="1">
              <a:off x="3670" y="3491"/>
              <a:ext cx="328" cy="330"/>
            </a:xfrm>
            <a:prstGeom prst="line">
              <a:avLst/>
            </a:prstGeom>
            <a:noFill/>
            <a:ln w="9525">
              <a:solidFill>
                <a:schemeClr val="tx1"/>
              </a:solidFill>
              <a:round/>
              <a:headEnd/>
              <a:tailEnd type="triangle" w="med" len="med"/>
            </a:ln>
          </p:spPr>
          <p:txBody>
            <a:bodyPr/>
            <a:lstStyle/>
            <a:p>
              <a:endParaRPr lang="en-US"/>
            </a:p>
          </p:txBody>
        </p:sp>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xmlns:mc="http://schemas.openxmlformats.org/markup-compatibility/2006">
                <mc:Choice xmlns:v="urn:schemas-microsoft-com:vml" Requires="v">
                  <p:oleObj spid="_x0000_s171030" name="Image" r:id="rId4" imgW="2539683" imgH="2514286" progId="Photoshop.Image.10">
                    <p:embed/>
                  </p:oleObj>
                </mc:Choice>
                <mc:Fallback>
                  <p:oleObj name="Image" r:id="rId4" imgW="2539683" imgH="251428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 y="3114"/>
                          <a:ext cx="407" cy="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00" name="Freeform 11"/>
            <p:cNvSpPr>
              <a:spLocks/>
            </p:cNvSpPr>
            <p:nvPr/>
          </p:nvSpPr>
          <p:spPr bwMode="auto">
            <a:xfrm>
              <a:off x="1659" y="3656"/>
              <a:ext cx="2479" cy="589"/>
            </a:xfrm>
            <a:custGeom>
              <a:avLst/>
              <a:gdLst>
                <a:gd name="T0" fmla="*/ 0 w 2544"/>
                <a:gd name="T1" fmla="*/ 578 h 600"/>
                <a:gd name="T2" fmla="*/ 579 w 2544"/>
                <a:gd name="T3" fmla="*/ 435 h 600"/>
                <a:gd name="T4" fmla="*/ 957 w 2544"/>
                <a:gd name="T5" fmla="*/ 70 h 600"/>
                <a:gd name="T6" fmla="*/ 1687 w 2544"/>
                <a:gd name="T7" fmla="*/ 70 h 600"/>
                <a:gd name="T8" fmla="*/ 2051 w 2544"/>
                <a:gd name="T9" fmla="*/ 486 h 600"/>
                <a:gd name="T10" fmla="*/ 2416 w 2544"/>
                <a:gd name="T11" fmla="*/ 578 h 600"/>
                <a:gd name="T12" fmla="*/ 0 60000 65536"/>
                <a:gd name="T13" fmla="*/ 0 60000 65536"/>
                <a:gd name="T14" fmla="*/ 0 60000 65536"/>
                <a:gd name="T15" fmla="*/ 0 60000 65536"/>
                <a:gd name="T16" fmla="*/ 0 60000 65536"/>
                <a:gd name="T17" fmla="*/ 0 60000 65536"/>
                <a:gd name="T18" fmla="*/ 0 w 2544"/>
                <a:gd name="T19" fmla="*/ 0 h 600"/>
                <a:gd name="T20" fmla="*/ 2544 w 2544"/>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2544" h="600">
                  <a:moveTo>
                    <a:pt x="0" y="600"/>
                  </a:moveTo>
                  <a:cubicBezTo>
                    <a:pt x="102" y="575"/>
                    <a:pt x="442" y="539"/>
                    <a:pt x="610" y="451"/>
                  </a:cubicBezTo>
                  <a:cubicBezTo>
                    <a:pt x="778" y="363"/>
                    <a:pt x="814" y="135"/>
                    <a:pt x="1008" y="72"/>
                  </a:cubicBezTo>
                  <a:cubicBezTo>
                    <a:pt x="1202" y="9"/>
                    <a:pt x="1584" y="0"/>
                    <a:pt x="1776" y="72"/>
                  </a:cubicBezTo>
                  <a:cubicBezTo>
                    <a:pt x="1968" y="144"/>
                    <a:pt x="2032" y="416"/>
                    <a:pt x="2160" y="504"/>
                  </a:cubicBezTo>
                  <a:cubicBezTo>
                    <a:pt x="2288" y="592"/>
                    <a:pt x="2480" y="584"/>
                    <a:pt x="2544" y="600"/>
                  </a:cubicBezTo>
                </a:path>
              </a:pathLst>
            </a:custGeom>
            <a:noFill/>
            <a:ln w="9525">
              <a:solidFill>
                <a:schemeClr val="tx1"/>
              </a:solidFill>
              <a:round/>
              <a:headEnd/>
              <a:tailEnd/>
            </a:ln>
          </p:spPr>
          <p:txBody>
            <a:bodyPr/>
            <a:lstStyle/>
            <a:p>
              <a:endParaRPr lang="en-US"/>
            </a:p>
          </p:txBody>
        </p:sp>
        <p:sp>
          <p:nvSpPr>
            <p:cNvPr id="12301" name="Text Box 12"/>
            <p:cNvSpPr txBox="1">
              <a:spLocks noChangeArrowheads="1"/>
            </p:cNvSpPr>
            <p:nvPr/>
          </p:nvSpPr>
          <p:spPr bwMode="auto">
            <a:xfrm>
              <a:off x="2827" y="3894"/>
              <a:ext cx="437" cy="288"/>
            </a:xfrm>
            <a:prstGeom prst="rect">
              <a:avLst/>
            </a:prstGeom>
            <a:noFill/>
            <a:ln w="9525">
              <a:noFill/>
              <a:miter lim="800000"/>
              <a:headEnd/>
              <a:tailEnd/>
            </a:ln>
          </p:spPr>
          <p:txBody>
            <a:bodyPr wrap="none">
              <a:spAutoFit/>
            </a:bodyPr>
            <a:lstStyle/>
            <a:p>
              <a:r>
                <a:rPr lang="en-US"/>
                <a:t>???</a:t>
              </a:r>
            </a:p>
          </p:txBody>
        </p:sp>
        <p:sp>
          <p:nvSpPr>
            <p:cNvPr id="12302" name="Rectangle 13"/>
            <p:cNvSpPr>
              <a:spLocks noChangeArrowheads="1"/>
            </p:cNvSpPr>
            <p:nvPr/>
          </p:nvSpPr>
          <p:spPr bwMode="auto">
            <a:xfrm>
              <a:off x="2922" y="2784"/>
              <a:ext cx="280" cy="42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12303" name="Line 15"/>
            <p:cNvSpPr>
              <a:spLocks noChangeShapeType="1"/>
            </p:cNvSpPr>
            <p:nvPr/>
          </p:nvSpPr>
          <p:spPr bwMode="auto">
            <a:xfrm flipH="1">
              <a:off x="3062" y="2878"/>
              <a:ext cx="0" cy="707"/>
            </a:xfrm>
            <a:prstGeom prst="line">
              <a:avLst/>
            </a:prstGeom>
            <a:noFill/>
            <a:ln w="9525">
              <a:solidFill>
                <a:schemeClr val="tx1"/>
              </a:solidFill>
              <a:round/>
              <a:headEnd/>
              <a:tailEnd type="triangle" w="med" len="med"/>
            </a:ln>
          </p:spPr>
          <p:txBody>
            <a:bodyPr/>
            <a:lstStyle/>
            <a:p>
              <a:endParaRPr lang="en-US"/>
            </a:p>
          </p:txBody>
        </p:sp>
        <p:sp>
          <p:nvSpPr>
            <p:cNvPr id="12304" name="Line 19"/>
            <p:cNvSpPr>
              <a:spLocks noChangeShapeType="1"/>
            </p:cNvSpPr>
            <p:nvPr/>
          </p:nvSpPr>
          <p:spPr bwMode="auto">
            <a:xfrm>
              <a:off x="1799" y="3774"/>
              <a:ext cx="421" cy="236"/>
            </a:xfrm>
            <a:prstGeom prst="line">
              <a:avLst/>
            </a:prstGeom>
            <a:noFill/>
            <a:ln w="9525">
              <a:solidFill>
                <a:schemeClr val="tx1"/>
              </a:solidFill>
              <a:round/>
              <a:headEnd/>
              <a:tailEnd type="triangle" w="med" len="med"/>
            </a:ln>
          </p:spPr>
          <p:txBody>
            <a:bodyPr/>
            <a:lstStyle/>
            <a:p>
              <a:endParaRPr lang="en-US"/>
            </a:p>
          </p:txBody>
        </p:sp>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xmlns:mc="http://schemas.openxmlformats.org/markup-compatibility/2006">
                <mc:Choice xmlns:v="urn:schemas-microsoft-com:vml" Requires="v">
                  <p:oleObj spid="_x0000_s171031" name="Image" r:id="rId6" imgW="2539683" imgH="2514286" progId="Photoshop.Image.10">
                    <p:embed/>
                  </p:oleObj>
                </mc:Choice>
                <mc:Fallback>
                  <p:oleObj name="Image" r:id="rId6" imgW="2539683" imgH="251428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 y="3444"/>
                          <a:ext cx="407" cy="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05" name="Text Box 21"/>
            <p:cNvSpPr txBox="1">
              <a:spLocks noChangeArrowheads="1"/>
            </p:cNvSpPr>
            <p:nvPr/>
          </p:nvSpPr>
          <p:spPr bwMode="auto">
            <a:xfrm>
              <a:off x="1392" y="3821"/>
              <a:ext cx="528" cy="288"/>
            </a:xfrm>
            <a:prstGeom prst="rect">
              <a:avLst/>
            </a:prstGeom>
            <a:noFill/>
            <a:ln w="9525">
              <a:noFill/>
              <a:miter lim="800000"/>
              <a:headEnd/>
              <a:tailEnd/>
            </a:ln>
          </p:spPr>
          <p:txBody>
            <a:bodyPr>
              <a:spAutoFit/>
            </a:bodyPr>
            <a:lstStyle/>
            <a:p>
              <a:r>
                <a:rPr lang="en-US" i="1">
                  <a:latin typeface="Times New Roman" pitchFamily="18" charset="0"/>
                </a:rPr>
                <a:t>S</a:t>
              </a:r>
              <a:r>
                <a:rPr lang="en-US" baseline="-10000">
                  <a:latin typeface="Times New Roman" pitchFamily="18" charset="0"/>
                </a:rPr>
                <a:t>1</a:t>
              </a:r>
            </a:p>
          </p:txBody>
        </p:sp>
        <p:sp>
          <p:nvSpPr>
            <p:cNvPr id="12306" name="Line 22"/>
            <p:cNvSpPr>
              <a:spLocks noChangeShapeType="1"/>
            </p:cNvSpPr>
            <p:nvPr/>
          </p:nvSpPr>
          <p:spPr bwMode="auto">
            <a:xfrm>
              <a:off x="2361" y="3303"/>
              <a:ext cx="233" cy="377"/>
            </a:xfrm>
            <a:prstGeom prst="line">
              <a:avLst/>
            </a:prstGeom>
            <a:noFill/>
            <a:ln w="9525">
              <a:solidFill>
                <a:schemeClr val="tx1"/>
              </a:solidFill>
              <a:round/>
              <a:headEnd/>
              <a:tailEnd type="triangle" w="med" len="med"/>
            </a:ln>
          </p:spPr>
          <p:txBody>
            <a:bodyPr/>
            <a:lstStyle/>
            <a:p>
              <a:endParaRPr lang="en-US"/>
            </a:p>
          </p:txBody>
        </p:sp>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xmlns:mc="http://schemas.openxmlformats.org/markup-compatibility/2006">
                <mc:Choice xmlns:v="urn:schemas-microsoft-com:vml" Requires="v">
                  <p:oleObj spid="_x0000_s171032" name="Image" r:id="rId7" imgW="2539683" imgH="2514286" progId="Photoshop.Image.10">
                    <p:embed/>
                  </p:oleObj>
                </mc:Choice>
                <mc:Fallback>
                  <p:oleObj name="Image" r:id="rId7" imgW="2539683" imgH="251428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 y="2925"/>
                          <a:ext cx="407" cy="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07" name="Text Box 24"/>
            <p:cNvSpPr txBox="1">
              <a:spLocks noChangeArrowheads="1"/>
            </p:cNvSpPr>
            <p:nvPr/>
          </p:nvSpPr>
          <p:spPr bwMode="auto">
            <a:xfrm>
              <a:off x="1965" y="3304"/>
              <a:ext cx="483" cy="288"/>
            </a:xfrm>
            <a:prstGeom prst="rect">
              <a:avLst/>
            </a:prstGeom>
            <a:noFill/>
            <a:ln w="9525">
              <a:noFill/>
              <a:miter lim="800000"/>
              <a:headEnd/>
              <a:tailEnd/>
            </a:ln>
          </p:spPr>
          <p:txBody>
            <a:bodyPr>
              <a:spAutoFit/>
            </a:bodyPr>
            <a:lstStyle/>
            <a:p>
              <a:r>
                <a:rPr lang="en-US" i="1">
                  <a:latin typeface="Times New Roman" pitchFamily="18" charset="0"/>
                </a:rPr>
                <a:t>S</a:t>
              </a:r>
              <a:r>
                <a:rPr lang="en-US" baseline="-10000">
                  <a:latin typeface="Times New Roman" pitchFamily="18" charset="0"/>
                </a:rPr>
                <a:t>2</a:t>
              </a:r>
            </a:p>
          </p:txBody>
        </p:sp>
      </p:grpSp>
      <p:sp>
        <p:nvSpPr>
          <p:cNvPr id="12297" name="Text Box 26"/>
          <p:cNvSpPr txBox="1">
            <a:spLocks noChangeArrowheads="1"/>
          </p:cNvSpPr>
          <p:nvPr/>
        </p:nvSpPr>
        <p:spPr bwMode="auto">
          <a:xfrm>
            <a:off x="6781800" y="6218238"/>
            <a:ext cx="2244725" cy="304800"/>
          </a:xfrm>
          <a:prstGeom prst="rect">
            <a:avLst/>
          </a:prstGeom>
          <a:noFill/>
          <a:ln w="9525">
            <a:noFill/>
            <a:miter lim="800000"/>
            <a:headEnd/>
            <a:tailEnd/>
          </a:ln>
        </p:spPr>
        <p:txBody>
          <a:bodyPr wrap="none">
            <a:spAutoFit/>
          </a:bodyPr>
          <a:lstStyle/>
          <a:p>
            <a:r>
              <a:rPr lang="en-US" sz="1400" dirty="0"/>
              <a:t>Forsyth &amp; Ponce, Sec. 5.4</a:t>
            </a:r>
          </a:p>
        </p:txBody>
      </p:sp>
      <p:sp>
        <p:nvSpPr>
          <p:cNvPr id="20" name="TextBox 19"/>
          <p:cNvSpPr txBox="1"/>
          <p:nvPr/>
        </p:nvSpPr>
        <p:spPr>
          <a:xfrm>
            <a:off x="7606228" y="6561980"/>
            <a:ext cx="1565816" cy="307777"/>
          </a:xfrm>
          <a:prstGeom prst="rect">
            <a:avLst/>
          </a:prstGeom>
          <a:noFill/>
        </p:spPr>
        <p:txBody>
          <a:bodyPr wrap="none" rtlCol="0">
            <a:spAutoFit/>
          </a:bodyPr>
          <a:lstStyle/>
          <a:p>
            <a:r>
              <a:rPr lang="en-US" sz="1400" dirty="0" smtClean="0"/>
              <a:t>slide: S. </a:t>
            </a:r>
            <a:r>
              <a:rPr lang="en-US" sz="1400" dirty="0" err="1" smtClean="0"/>
              <a:t>Lazebnik</a:t>
            </a:r>
            <a:endParaRPr lang="en-US" sz="1400" dirty="0"/>
          </a:p>
        </p:txBody>
      </p:sp>
    </p:spTree>
    <p:extLst>
      <p:ext uri="{BB962C8B-B14F-4D97-AF65-F5344CB8AC3E}">
        <p14:creationId xmlns:p14="http://schemas.microsoft.com/office/powerpoint/2010/main" val="369206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76200"/>
            <a:ext cx="8915400" cy="1143000"/>
          </a:xfrm>
        </p:spPr>
        <p:txBody>
          <a:bodyPr/>
          <a:lstStyle/>
          <a:p>
            <a:pPr eaLnBrk="1" hangingPunct="1"/>
            <a:r>
              <a:rPr lang="en-US" sz="3200" dirty="0" smtClean="0">
                <a:latin typeface="Arial" pitchFamily="34" charset="0"/>
                <a:cs typeface="Arial" pitchFamily="34" charset="0"/>
              </a:rPr>
              <a:t>How to compute the weights of the primaries </a:t>
            </a:r>
            <a:br>
              <a:rPr lang="en-US" sz="3200" dirty="0" smtClean="0">
                <a:latin typeface="Arial" pitchFamily="34" charset="0"/>
                <a:cs typeface="Arial" pitchFamily="34" charset="0"/>
              </a:rPr>
            </a:br>
            <a:r>
              <a:rPr lang="en-US" sz="3200" dirty="0" smtClean="0">
                <a:latin typeface="Arial" pitchFamily="34" charset="0"/>
                <a:cs typeface="Arial" pitchFamily="34" charset="0"/>
              </a:rPr>
              <a:t>to match any spectral signal</a:t>
            </a:r>
          </a:p>
        </p:txBody>
      </p:sp>
      <p:sp>
        <p:nvSpPr>
          <p:cNvPr id="790531" name="Rectangle 3"/>
          <p:cNvSpPr>
            <a:spLocks noGrp="1" noChangeArrowheads="1"/>
          </p:cNvSpPr>
          <p:nvPr>
            <p:ph type="body" idx="1"/>
          </p:nvPr>
        </p:nvSpPr>
        <p:spPr>
          <a:xfrm>
            <a:off x="76200" y="4876800"/>
            <a:ext cx="8610600" cy="1905000"/>
          </a:xfrm>
        </p:spPr>
        <p:txBody>
          <a:bodyPr/>
          <a:lstStyle/>
          <a:p>
            <a:pPr eaLnBrk="1" hangingPunct="1">
              <a:lnSpc>
                <a:spcPct val="110000"/>
              </a:lnSpc>
            </a:pPr>
            <a:r>
              <a:rPr lang="en-US" sz="2800" b="1" dirty="0" smtClean="0">
                <a:latin typeface="Arial" charset="0"/>
                <a:cs typeface="Arial" charset="0"/>
              </a:rPr>
              <a:t>Matching functions: </a:t>
            </a:r>
            <a:r>
              <a:rPr lang="en-US" sz="2800" dirty="0" smtClean="0">
                <a:latin typeface="Arial" charset="0"/>
                <a:cs typeface="Arial" charset="0"/>
              </a:rPr>
              <a:t>the amount of each primary needed to match a monochromatic light source at each wavelength</a:t>
            </a:r>
          </a:p>
        </p:txBody>
      </p:sp>
      <p:grpSp>
        <p:nvGrpSpPr>
          <p:cNvPr id="3077" name="Group 12"/>
          <p:cNvGrpSpPr>
            <a:grpSpLocks/>
          </p:cNvGrpSpPr>
          <p:nvPr/>
        </p:nvGrpSpPr>
        <p:grpSpPr bwMode="auto">
          <a:xfrm>
            <a:off x="533400" y="3048000"/>
            <a:ext cx="1447800" cy="1090613"/>
            <a:chOff x="3984" y="513"/>
            <a:chExt cx="912" cy="687"/>
          </a:xfrm>
        </p:grpSpPr>
        <p:sp>
          <p:nvSpPr>
            <p:cNvPr id="3102" name="Freeform 13"/>
            <p:cNvSpPr>
              <a:spLocks/>
            </p:cNvSpPr>
            <p:nvPr/>
          </p:nvSpPr>
          <p:spPr bwMode="auto">
            <a:xfrm flipV="1">
              <a:off x="4568" y="694"/>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03" name="Freeform 14"/>
            <p:cNvSpPr>
              <a:spLocks/>
            </p:cNvSpPr>
            <p:nvPr/>
          </p:nvSpPr>
          <p:spPr bwMode="auto">
            <a:xfrm flipV="1">
              <a:off x="4365" y="757"/>
              <a:ext cx="329" cy="443"/>
            </a:xfrm>
            <a:custGeom>
              <a:avLst/>
              <a:gdLst>
                <a:gd name="T0" fmla="*/ 17 w 501"/>
                <a:gd name="T1" fmla="*/ 2 h 677"/>
                <a:gd name="T2" fmla="*/ 35 w 501"/>
                <a:gd name="T3" fmla="*/ 5 h 677"/>
                <a:gd name="T4" fmla="*/ 40 w 501"/>
                <a:gd name="T5" fmla="*/ 11 h 677"/>
                <a:gd name="T6" fmla="*/ 32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1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04" name="Freeform 15"/>
            <p:cNvSpPr>
              <a:spLocks/>
            </p:cNvSpPr>
            <p:nvPr/>
          </p:nvSpPr>
          <p:spPr bwMode="auto">
            <a:xfrm flipV="1">
              <a:off x="4208" y="702"/>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05" name="Line 16"/>
            <p:cNvSpPr>
              <a:spLocks noChangeShapeType="1"/>
            </p:cNvSpPr>
            <p:nvPr/>
          </p:nvSpPr>
          <p:spPr bwMode="auto">
            <a:xfrm flipH="1" flipV="1">
              <a:off x="3984" y="639"/>
              <a:ext cx="220" cy="188"/>
            </a:xfrm>
            <a:prstGeom prst="line">
              <a:avLst/>
            </a:prstGeom>
            <a:noFill/>
            <a:ln w="9525">
              <a:solidFill>
                <a:srgbClr val="CC0000"/>
              </a:solidFill>
              <a:round/>
              <a:headEnd/>
              <a:tailEnd/>
            </a:ln>
          </p:spPr>
          <p:txBody>
            <a:bodyPr/>
            <a:lstStyle/>
            <a:p>
              <a:endParaRPr lang="en-US"/>
            </a:p>
          </p:txBody>
        </p:sp>
        <p:sp>
          <p:nvSpPr>
            <p:cNvPr id="3106" name="Line 17"/>
            <p:cNvSpPr>
              <a:spLocks noChangeShapeType="1"/>
            </p:cNvSpPr>
            <p:nvPr/>
          </p:nvSpPr>
          <p:spPr bwMode="auto">
            <a:xfrm flipH="1" flipV="1">
              <a:off x="4330" y="513"/>
              <a:ext cx="63" cy="220"/>
            </a:xfrm>
            <a:prstGeom prst="line">
              <a:avLst/>
            </a:prstGeom>
            <a:noFill/>
            <a:ln w="9525">
              <a:solidFill>
                <a:srgbClr val="CC0000"/>
              </a:solidFill>
              <a:round/>
              <a:headEnd/>
              <a:tailEnd/>
            </a:ln>
          </p:spPr>
          <p:txBody>
            <a:bodyPr/>
            <a:lstStyle/>
            <a:p>
              <a:endParaRPr lang="en-US"/>
            </a:p>
          </p:txBody>
        </p:sp>
        <p:grpSp>
          <p:nvGrpSpPr>
            <p:cNvPr id="3107" name="Group 18"/>
            <p:cNvGrpSpPr>
              <a:grpSpLocks/>
            </p:cNvGrpSpPr>
            <p:nvPr/>
          </p:nvGrpSpPr>
          <p:grpSpPr bwMode="auto">
            <a:xfrm>
              <a:off x="4361" y="576"/>
              <a:ext cx="409" cy="251"/>
              <a:chOff x="4361" y="576"/>
              <a:chExt cx="409" cy="251"/>
            </a:xfrm>
          </p:grpSpPr>
          <p:sp>
            <p:nvSpPr>
              <p:cNvPr id="3116" name="Line 19"/>
              <p:cNvSpPr>
                <a:spLocks noChangeShapeType="1"/>
              </p:cNvSpPr>
              <p:nvPr/>
            </p:nvSpPr>
            <p:spPr bwMode="auto">
              <a:xfrm flipH="1" flipV="1">
                <a:off x="4361" y="639"/>
                <a:ext cx="221" cy="188"/>
              </a:xfrm>
              <a:prstGeom prst="line">
                <a:avLst/>
              </a:prstGeom>
              <a:noFill/>
              <a:ln w="9525">
                <a:solidFill>
                  <a:srgbClr val="003399"/>
                </a:solidFill>
                <a:round/>
                <a:headEnd/>
                <a:tailEnd/>
              </a:ln>
            </p:spPr>
            <p:txBody>
              <a:bodyPr/>
              <a:lstStyle/>
              <a:p>
                <a:endParaRPr lang="en-US"/>
              </a:p>
            </p:txBody>
          </p:sp>
          <p:sp>
            <p:nvSpPr>
              <p:cNvPr id="3117" name="Line 20"/>
              <p:cNvSpPr>
                <a:spLocks noChangeShapeType="1"/>
              </p:cNvSpPr>
              <p:nvPr/>
            </p:nvSpPr>
            <p:spPr bwMode="auto">
              <a:xfrm flipH="1" flipV="1">
                <a:off x="4707" y="576"/>
                <a:ext cx="63" cy="220"/>
              </a:xfrm>
              <a:prstGeom prst="line">
                <a:avLst/>
              </a:prstGeom>
              <a:noFill/>
              <a:ln w="9525">
                <a:solidFill>
                  <a:srgbClr val="003399"/>
                </a:solidFill>
                <a:round/>
                <a:headEnd/>
                <a:tailEnd/>
              </a:ln>
            </p:spPr>
            <p:txBody>
              <a:bodyPr/>
              <a:lstStyle/>
              <a:p>
                <a:endParaRPr lang="en-US"/>
              </a:p>
            </p:txBody>
          </p:sp>
          <p:sp>
            <p:nvSpPr>
              <p:cNvPr id="3118" name="Line 21"/>
              <p:cNvSpPr>
                <a:spLocks noChangeShapeType="1"/>
              </p:cNvSpPr>
              <p:nvPr/>
            </p:nvSpPr>
            <p:spPr bwMode="auto">
              <a:xfrm flipH="1" flipV="1">
                <a:off x="4613" y="639"/>
                <a:ext cx="63" cy="125"/>
              </a:xfrm>
              <a:prstGeom prst="line">
                <a:avLst/>
              </a:prstGeom>
              <a:noFill/>
              <a:ln w="9525">
                <a:solidFill>
                  <a:srgbClr val="003399"/>
                </a:solidFill>
                <a:round/>
                <a:headEnd/>
                <a:tailEnd/>
              </a:ln>
            </p:spPr>
            <p:txBody>
              <a:bodyPr/>
              <a:lstStyle/>
              <a:p>
                <a:endParaRPr lang="en-US"/>
              </a:p>
            </p:txBody>
          </p:sp>
        </p:grpSp>
        <p:grpSp>
          <p:nvGrpSpPr>
            <p:cNvPr id="3108" name="Group 22"/>
            <p:cNvGrpSpPr>
              <a:grpSpLocks/>
            </p:cNvGrpSpPr>
            <p:nvPr/>
          </p:nvGrpSpPr>
          <p:grpSpPr bwMode="auto">
            <a:xfrm>
              <a:off x="4176" y="607"/>
              <a:ext cx="374" cy="283"/>
              <a:chOff x="4176" y="607"/>
              <a:chExt cx="374" cy="283"/>
            </a:xfrm>
          </p:grpSpPr>
          <p:sp>
            <p:nvSpPr>
              <p:cNvPr id="3113" name="Line 23"/>
              <p:cNvSpPr>
                <a:spLocks noChangeShapeType="1"/>
              </p:cNvSpPr>
              <p:nvPr/>
            </p:nvSpPr>
            <p:spPr bwMode="auto">
              <a:xfrm flipH="1" flipV="1">
                <a:off x="4176" y="705"/>
                <a:ext cx="217" cy="185"/>
              </a:xfrm>
              <a:prstGeom prst="line">
                <a:avLst/>
              </a:prstGeom>
              <a:noFill/>
              <a:ln w="9525">
                <a:solidFill>
                  <a:srgbClr val="00FF00"/>
                </a:solidFill>
                <a:round/>
                <a:headEnd/>
                <a:tailEnd/>
              </a:ln>
            </p:spPr>
            <p:txBody>
              <a:bodyPr/>
              <a:lstStyle/>
              <a:p>
                <a:endParaRPr lang="en-US"/>
              </a:p>
            </p:txBody>
          </p:sp>
          <p:sp>
            <p:nvSpPr>
              <p:cNvPr id="3114" name="Line 24"/>
              <p:cNvSpPr>
                <a:spLocks noChangeShapeType="1"/>
              </p:cNvSpPr>
              <p:nvPr/>
            </p:nvSpPr>
            <p:spPr bwMode="auto">
              <a:xfrm flipH="1" flipV="1">
                <a:off x="4487" y="607"/>
                <a:ext cx="63" cy="220"/>
              </a:xfrm>
              <a:prstGeom prst="line">
                <a:avLst/>
              </a:prstGeom>
              <a:noFill/>
              <a:ln w="9525">
                <a:solidFill>
                  <a:srgbClr val="00FF00"/>
                </a:solidFill>
                <a:round/>
                <a:headEnd/>
                <a:tailEnd/>
              </a:ln>
            </p:spPr>
            <p:txBody>
              <a:bodyPr/>
              <a:lstStyle/>
              <a:p>
                <a:endParaRPr lang="en-US"/>
              </a:p>
            </p:txBody>
          </p:sp>
          <p:sp>
            <p:nvSpPr>
              <p:cNvPr id="3115" name="Line 25"/>
              <p:cNvSpPr>
                <a:spLocks noChangeShapeType="1"/>
              </p:cNvSpPr>
              <p:nvPr/>
            </p:nvSpPr>
            <p:spPr bwMode="auto">
              <a:xfrm flipH="1" flipV="1">
                <a:off x="4424" y="702"/>
                <a:ext cx="63" cy="125"/>
              </a:xfrm>
              <a:prstGeom prst="line">
                <a:avLst/>
              </a:prstGeom>
              <a:noFill/>
              <a:ln w="9525">
                <a:solidFill>
                  <a:srgbClr val="00FF00"/>
                </a:solidFill>
                <a:round/>
                <a:headEnd/>
                <a:tailEnd/>
              </a:ln>
            </p:spPr>
            <p:txBody>
              <a:bodyPr/>
              <a:lstStyle/>
              <a:p>
                <a:endParaRPr lang="en-US"/>
              </a:p>
            </p:txBody>
          </p:sp>
        </p:grpSp>
        <p:sp>
          <p:nvSpPr>
            <p:cNvPr id="3109" name="Line 26"/>
            <p:cNvSpPr>
              <a:spLocks noChangeShapeType="1"/>
            </p:cNvSpPr>
            <p:nvPr/>
          </p:nvSpPr>
          <p:spPr bwMode="auto">
            <a:xfrm flipH="1" flipV="1">
              <a:off x="4236" y="639"/>
              <a:ext cx="62" cy="125"/>
            </a:xfrm>
            <a:prstGeom prst="line">
              <a:avLst/>
            </a:prstGeom>
            <a:noFill/>
            <a:ln w="9525">
              <a:solidFill>
                <a:srgbClr val="CC0000"/>
              </a:solidFill>
              <a:round/>
              <a:headEnd/>
              <a:tailEnd/>
            </a:ln>
          </p:spPr>
          <p:txBody>
            <a:bodyPr/>
            <a:lstStyle/>
            <a:p>
              <a:endParaRPr lang="en-US"/>
            </a:p>
          </p:txBody>
        </p:sp>
        <p:sp>
          <p:nvSpPr>
            <p:cNvPr id="3110" name="Oval 27"/>
            <p:cNvSpPr>
              <a:spLocks noChangeArrowheads="1"/>
            </p:cNvSpPr>
            <p:nvPr/>
          </p:nvSpPr>
          <p:spPr bwMode="auto">
            <a:xfrm rot="-1693360">
              <a:off x="4176" y="768"/>
              <a:ext cx="240"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3111" name="Oval 28"/>
            <p:cNvSpPr>
              <a:spLocks noChangeArrowheads="1"/>
            </p:cNvSpPr>
            <p:nvPr/>
          </p:nvSpPr>
          <p:spPr bwMode="auto">
            <a:xfrm rot="-1693360">
              <a:off x="4368" y="816"/>
              <a:ext cx="240" cy="96"/>
            </a:xfrm>
            <a:prstGeom prst="ellipse">
              <a:avLst/>
            </a:prstGeom>
            <a:solidFill>
              <a:srgbClr val="00FF00"/>
            </a:solidFill>
            <a:ln w="9525">
              <a:solidFill>
                <a:schemeClr val="tx1"/>
              </a:solidFill>
              <a:round/>
              <a:headEnd/>
              <a:tailEnd/>
            </a:ln>
          </p:spPr>
          <p:txBody>
            <a:bodyPr wrap="none" anchor="ctr"/>
            <a:lstStyle/>
            <a:p>
              <a:endParaRPr lang="en-US"/>
            </a:p>
          </p:txBody>
        </p:sp>
        <p:sp>
          <p:nvSpPr>
            <p:cNvPr id="3112" name="Oval 29"/>
            <p:cNvSpPr>
              <a:spLocks noChangeArrowheads="1"/>
            </p:cNvSpPr>
            <p:nvPr/>
          </p:nvSpPr>
          <p:spPr bwMode="auto">
            <a:xfrm rot="-1693360">
              <a:off x="4560" y="768"/>
              <a:ext cx="240" cy="96"/>
            </a:xfrm>
            <a:prstGeom prst="ellipse">
              <a:avLst/>
            </a:prstGeom>
            <a:solidFill>
              <a:schemeClr val="accent2"/>
            </a:solidFill>
            <a:ln w="9525">
              <a:solidFill>
                <a:schemeClr val="tx1"/>
              </a:solidFill>
              <a:round/>
              <a:headEnd/>
              <a:tailEnd/>
            </a:ln>
          </p:spPr>
          <p:txBody>
            <a:bodyPr wrap="none" anchor="ctr"/>
            <a:lstStyle/>
            <a:p>
              <a:endParaRPr lang="en-US"/>
            </a:p>
          </p:txBody>
        </p:sp>
      </p:grpSp>
      <p:sp>
        <p:nvSpPr>
          <p:cNvPr id="3078" name="Line 30"/>
          <p:cNvSpPr>
            <a:spLocks noChangeShapeType="1"/>
          </p:cNvSpPr>
          <p:nvPr/>
        </p:nvSpPr>
        <p:spPr bwMode="auto">
          <a:xfrm>
            <a:off x="4419600" y="3719513"/>
            <a:ext cx="1066800" cy="0"/>
          </a:xfrm>
          <a:prstGeom prst="line">
            <a:avLst/>
          </a:prstGeom>
          <a:noFill/>
          <a:ln w="9525">
            <a:solidFill>
              <a:schemeClr val="tx1"/>
            </a:solidFill>
            <a:round/>
            <a:headEnd/>
            <a:tailEnd type="triangle" w="med" len="med"/>
          </a:ln>
        </p:spPr>
        <p:txBody>
          <a:bodyPr/>
          <a:lstStyle/>
          <a:p>
            <a:endParaRPr lang="en-US"/>
          </a:p>
        </p:txBody>
      </p:sp>
      <p:grpSp>
        <p:nvGrpSpPr>
          <p:cNvPr id="3079" name="Group 32"/>
          <p:cNvGrpSpPr>
            <a:grpSpLocks/>
          </p:cNvGrpSpPr>
          <p:nvPr/>
        </p:nvGrpSpPr>
        <p:grpSpPr bwMode="auto">
          <a:xfrm>
            <a:off x="6087777" y="2805114"/>
            <a:ext cx="1894584" cy="1506458"/>
            <a:chOff x="4464" y="1508"/>
            <a:chExt cx="576" cy="458"/>
          </a:xfrm>
        </p:grpSpPr>
        <p:grpSp>
          <p:nvGrpSpPr>
            <p:cNvPr id="3096" name="Group 33"/>
            <p:cNvGrpSpPr>
              <a:grpSpLocks/>
            </p:cNvGrpSpPr>
            <p:nvPr/>
          </p:nvGrpSpPr>
          <p:grpSpPr bwMode="auto">
            <a:xfrm>
              <a:off x="4464" y="1508"/>
              <a:ext cx="576" cy="364"/>
              <a:chOff x="4464" y="1296"/>
              <a:chExt cx="912" cy="576"/>
            </a:xfrm>
          </p:grpSpPr>
          <p:sp>
            <p:nvSpPr>
              <p:cNvPr id="3098" name="Line 34"/>
              <p:cNvSpPr>
                <a:spLocks noChangeShapeType="1"/>
              </p:cNvSpPr>
              <p:nvPr/>
            </p:nvSpPr>
            <p:spPr bwMode="auto">
              <a:xfrm>
                <a:off x="4464" y="1872"/>
                <a:ext cx="768" cy="0"/>
              </a:xfrm>
              <a:prstGeom prst="line">
                <a:avLst/>
              </a:prstGeom>
              <a:noFill/>
              <a:ln w="9525">
                <a:solidFill>
                  <a:schemeClr val="tx1"/>
                </a:solidFill>
                <a:round/>
                <a:headEnd/>
                <a:tailEnd/>
              </a:ln>
            </p:spPr>
            <p:txBody>
              <a:bodyPr/>
              <a:lstStyle/>
              <a:p>
                <a:endParaRPr lang="en-US"/>
              </a:p>
            </p:txBody>
          </p:sp>
          <p:sp>
            <p:nvSpPr>
              <p:cNvPr id="3099" name="Rectangle 35"/>
              <p:cNvSpPr>
                <a:spLocks noChangeArrowheads="1"/>
              </p:cNvSpPr>
              <p:nvPr/>
            </p:nvSpPr>
            <p:spPr bwMode="auto">
              <a:xfrm>
                <a:off x="4464" y="1728"/>
                <a:ext cx="240" cy="144"/>
              </a:xfrm>
              <a:prstGeom prst="rect">
                <a:avLst/>
              </a:prstGeom>
              <a:solidFill>
                <a:srgbClr val="C00000"/>
              </a:solidFill>
              <a:ln w="9525">
                <a:solidFill>
                  <a:schemeClr val="tx1"/>
                </a:solidFill>
                <a:miter lim="800000"/>
                <a:headEnd/>
                <a:tailEnd/>
              </a:ln>
            </p:spPr>
            <p:txBody>
              <a:bodyPr wrap="none" anchor="ctr"/>
              <a:lstStyle/>
              <a:p>
                <a:endParaRPr lang="en-US"/>
              </a:p>
            </p:txBody>
          </p:sp>
          <p:sp>
            <p:nvSpPr>
              <p:cNvPr id="3100" name="Rectangle 36"/>
              <p:cNvSpPr>
                <a:spLocks noChangeArrowheads="1"/>
              </p:cNvSpPr>
              <p:nvPr/>
            </p:nvSpPr>
            <p:spPr bwMode="auto">
              <a:xfrm>
                <a:off x="4800" y="1296"/>
                <a:ext cx="240" cy="576"/>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3101" name="Rectangle 37"/>
              <p:cNvSpPr>
                <a:spLocks noChangeArrowheads="1"/>
              </p:cNvSpPr>
              <p:nvPr/>
            </p:nvSpPr>
            <p:spPr bwMode="auto">
              <a:xfrm>
                <a:off x="5136" y="1488"/>
                <a:ext cx="240" cy="384"/>
              </a:xfrm>
              <a:prstGeom prst="rect">
                <a:avLst/>
              </a:prstGeom>
              <a:solidFill>
                <a:srgbClr val="0000FF"/>
              </a:solidFill>
              <a:ln w="9525">
                <a:solidFill>
                  <a:schemeClr val="tx1"/>
                </a:solidFill>
                <a:miter lim="800000"/>
                <a:headEnd/>
                <a:tailEnd/>
              </a:ln>
            </p:spPr>
            <p:txBody>
              <a:bodyPr wrap="none" anchor="ctr"/>
              <a:lstStyle/>
              <a:p>
                <a:endParaRPr lang="en-US"/>
              </a:p>
            </p:txBody>
          </p:sp>
        </p:grpSp>
        <p:sp>
          <p:nvSpPr>
            <p:cNvPr id="3097" name="Text Box 38"/>
            <p:cNvSpPr txBox="1">
              <a:spLocks noChangeArrowheads="1"/>
            </p:cNvSpPr>
            <p:nvPr/>
          </p:nvSpPr>
          <p:spPr bwMode="auto">
            <a:xfrm>
              <a:off x="4500" y="1872"/>
              <a:ext cx="532" cy="94"/>
            </a:xfrm>
            <a:prstGeom prst="rect">
              <a:avLst/>
            </a:prstGeom>
            <a:noFill/>
            <a:ln w="9525">
              <a:noFill/>
              <a:miter lim="800000"/>
              <a:headEnd/>
              <a:tailEnd/>
            </a:ln>
          </p:spPr>
          <p:txBody>
            <a:bodyPr wrap="none">
              <a:spAutoFit/>
            </a:bodyPr>
            <a:lstStyle/>
            <a:p>
              <a:pPr eaLnBrk="1" hangingPunct="1"/>
              <a:r>
                <a:rPr lang="en-US" sz="1400" dirty="0">
                  <a:latin typeface="Times New Roman" pitchFamily="18" charset="0"/>
                </a:rPr>
                <a:t>p</a:t>
              </a:r>
              <a:r>
                <a:rPr lang="en-US" sz="1400" baseline="-25000" dirty="0">
                  <a:latin typeface="Times New Roman" pitchFamily="18" charset="0"/>
                </a:rPr>
                <a:t>1    </a:t>
              </a:r>
              <a:r>
                <a:rPr lang="en-US" sz="1400" dirty="0">
                  <a:latin typeface="Times New Roman" pitchFamily="18" charset="0"/>
                </a:rPr>
                <a:t> </a:t>
              </a:r>
              <a:r>
                <a:rPr lang="en-US" sz="1400" dirty="0" smtClean="0">
                  <a:latin typeface="Times New Roman" pitchFamily="18" charset="0"/>
                </a:rPr>
                <a:t>         p</a:t>
              </a:r>
              <a:r>
                <a:rPr lang="en-US" sz="1400" baseline="-25000" dirty="0" smtClean="0">
                  <a:latin typeface="Times New Roman" pitchFamily="18" charset="0"/>
                </a:rPr>
                <a:t>2               </a:t>
              </a:r>
              <a:r>
                <a:rPr lang="en-US" sz="1400" dirty="0" smtClean="0">
                  <a:latin typeface="Times New Roman" pitchFamily="18" charset="0"/>
                </a:rPr>
                <a:t> </a:t>
              </a:r>
              <a:r>
                <a:rPr lang="en-US" sz="1400" dirty="0">
                  <a:latin typeface="Times New Roman" pitchFamily="18" charset="0"/>
                </a:rPr>
                <a:t>p</a:t>
              </a:r>
              <a:r>
                <a:rPr lang="en-US" sz="1400" baseline="-25000" dirty="0">
                  <a:latin typeface="Times New Roman" pitchFamily="18" charset="0"/>
                </a:rPr>
                <a:t>3</a:t>
              </a:r>
              <a:r>
                <a:rPr lang="en-US" sz="1400" dirty="0">
                  <a:latin typeface="Times New Roman" pitchFamily="18" charset="0"/>
                </a:rPr>
                <a:t> </a:t>
              </a:r>
            </a:p>
          </p:txBody>
        </p:sp>
      </p:grpSp>
      <p:graphicFrame>
        <p:nvGraphicFramePr>
          <p:cNvPr id="3074" name="Object 31"/>
          <p:cNvGraphicFramePr>
            <a:graphicFrameLocks noChangeAspect="1"/>
          </p:cNvGraphicFramePr>
          <p:nvPr/>
        </p:nvGraphicFramePr>
        <p:xfrm>
          <a:off x="2357680" y="3033713"/>
          <a:ext cx="1676158" cy="1538287"/>
        </p:xfrm>
        <a:graphic>
          <a:graphicData uri="http://schemas.openxmlformats.org/presentationml/2006/ole">
            <mc:AlternateContent xmlns:mc="http://schemas.openxmlformats.org/markup-compatibility/2006">
              <mc:Choice xmlns:v="urn:schemas-microsoft-com:vml" Requires="v">
                <p:oleObj spid="_x0000_s149533" name="Image" r:id="rId4" imgW="1541899" imgH="1414155" progId="">
                  <p:embed/>
                </p:oleObj>
              </mc:Choice>
              <mc:Fallback>
                <p:oleObj name="Image" r:id="rId4" imgW="1541899" imgH="141415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680" y="3033713"/>
                        <a:ext cx="1676158"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 name="TextBox 46"/>
          <p:cNvSpPr txBox="1"/>
          <p:nvPr/>
        </p:nvSpPr>
        <p:spPr>
          <a:xfrm>
            <a:off x="4654865" y="2500313"/>
            <a:ext cx="755335" cy="1323439"/>
          </a:xfrm>
          <a:prstGeom prst="rect">
            <a:avLst/>
          </a:prstGeom>
          <a:noFill/>
        </p:spPr>
        <p:txBody>
          <a:bodyPr wrap="none" rtlCol="0">
            <a:spAutoFit/>
          </a:bodyPr>
          <a:lstStyle/>
          <a:p>
            <a:r>
              <a:rPr lang="en-US" sz="8000" dirty="0" smtClean="0">
                <a:solidFill>
                  <a:srgbClr val="9900CC"/>
                </a:solidFill>
              </a:rPr>
              <a:t>?</a:t>
            </a:r>
            <a:endParaRPr lang="en-US" sz="8000" dirty="0">
              <a:solidFill>
                <a:srgbClr val="9900CC"/>
              </a:solidFill>
            </a:endParaRPr>
          </a:p>
        </p:txBody>
      </p:sp>
      <p:sp>
        <p:nvSpPr>
          <p:cNvPr id="48" name="Rectangle 47"/>
          <p:cNvSpPr/>
          <p:nvPr/>
        </p:nvSpPr>
        <p:spPr>
          <a:xfrm>
            <a:off x="838201" y="1528584"/>
            <a:ext cx="3200400" cy="1200329"/>
          </a:xfrm>
          <a:prstGeom prst="rect">
            <a:avLst/>
          </a:prstGeom>
        </p:spPr>
        <p:txBody>
          <a:bodyPr wrap="square">
            <a:spAutoFit/>
          </a:bodyPr>
          <a:lstStyle/>
          <a:p>
            <a:r>
              <a:rPr lang="en-US" b="1" dirty="0" smtClean="0"/>
              <a:t>Given: </a:t>
            </a:r>
            <a:r>
              <a:rPr lang="en-US" dirty="0" smtClean="0"/>
              <a:t>a choice of three primaries and a target color signal</a:t>
            </a:r>
            <a:endParaRPr lang="en-US" dirty="0"/>
          </a:p>
        </p:txBody>
      </p:sp>
      <p:sp>
        <p:nvSpPr>
          <p:cNvPr id="49" name="Rectangle 48"/>
          <p:cNvSpPr/>
          <p:nvPr/>
        </p:nvSpPr>
        <p:spPr>
          <a:xfrm>
            <a:off x="5562600" y="1509713"/>
            <a:ext cx="3200400" cy="1200329"/>
          </a:xfrm>
          <a:prstGeom prst="rect">
            <a:avLst/>
          </a:prstGeom>
        </p:spPr>
        <p:txBody>
          <a:bodyPr wrap="square">
            <a:spAutoFit/>
          </a:bodyPr>
          <a:lstStyle/>
          <a:p>
            <a:r>
              <a:rPr lang="en-US" b="1" dirty="0" smtClean="0"/>
              <a:t>Find: </a:t>
            </a:r>
            <a:r>
              <a:rPr lang="en-US" dirty="0" smtClean="0"/>
              <a:t>weights of the primaries needed to match the color signal</a:t>
            </a:r>
            <a:endParaRPr lang="en-US" dirty="0"/>
          </a:p>
        </p:txBody>
      </p:sp>
      <p:sp>
        <p:nvSpPr>
          <p:cNvPr id="50" name="Text Box 38"/>
          <p:cNvSpPr txBox="1">
            <a:spLocks noChangeArrowheads="1"/>
          </p:cNvSpPr>
          <p:nvPr/>
        </p:nvSpPr>
        <p:spPr bwMode="auto">
          <a:xfrm>
            <a:off x="1077759" y="4152900"/>
            <a:ext cx="1132041" cy="307777"/>
          </a:xfrm>
          <a:prstGeom prst="rect">
            <a:avLst/>
          </a:prstGeom>
          <a:noFill/>
          <a:ln w="9525">
            <a:noFill/>
            <a:miter lim="800000"/>
            <a:headEnd/>
            <a:tailEnd/>
          </a:ln>
        </p:spPr>
        <p:txBody>
          <a:bodyPr wrap="none">
            <a:spAutoFit/>
          </a:bodyPr>
          <a:lstStyle/>
          <a:p>
            <a:pPr eaLnBrk="1" hangingPunct="1"/>
            <a:r>
              <a:rPr lang="en-US" sz="1400" dirty="0">
                <a:latin typeface="Times New Roman" pitchFamily="18" charset="0"/>
              </a:rPr>
              <a:t>p</a:t>
            </a:r>
            <a:r>
              <a:rPr lang="en-US" sz="1400" baseline="-25000" dirty="0">
                <a:latin typeface="Times New Roman" pitchFamily="18" charset="0"/>
              </a:rPr>
              <a:t>1    </a:t>
            </a:r>
            <a:r>
              <a:rPr lang="en-US" sz="1400" dirty="0">
                <a:latin typeface="Times New Roman" pitchFamily="18" charset="0"/>
              </a:rPr>
              <a:t> </a:t>
            </a:r>
            <a:r>
              <a:rPr lang="en-US" sz="1400" dirty="0" smtClean="0">
                <a:latin typeface="Times New Roman" pitchFamily="18" charset="0"/>
              </a:rPr>
              <a:t> p</a:t>
            </a:r>
            <a:r>
              <a:rPr lang="en-US" sz="1400" baseline="-25000" dirty="0" smtClean="0">
                <a:latin typeface="Times New Roman" pitchFamily="18" charset="0"/>
              </a:rPr>
              <a:t>2       </a:t>
            </a:r>
            <a:r>
              <a:rPr lang="en-US" sz="1400" dirty="0" smtClean="0">
                <a:latin typeface="Times New Roman" pitchFamily="18" charset="0"/>
              </a:rPr>
              <a:t>p</a:t>
            </a:r>
            <a:r>
              <a:rPr lang="en-US" sz="1400" baseline="-25000" dirty="0" smtClean="0">
                <a:latin typeface="Times New Roman" pitchFamily="18" charset="0"/>
              </a:rPr>
              <a:t>3</a:t>
            </a:r>
            <a:r>
              <a:rPr lang="en-US" sz="1400" dirty="0" smtClean="0">
                <a:latin typeface="Times New Roman" pitchFamily="18" charset="0"/>
              </a:rPr>
              <a:t> </a:t>
            </a:r>
            <a:endParaRPr lang="en-US" sz="1400" dirty="0">
              <a:latin typeface="Times New Roman" pitchFamily="18" charset="0"/>
            </a:endParaRPr>
          </a:p>
        </p:txBody>
      </p:sp>
      <p:sp>
        <p:nvSpPr>
          <p:cNvPr id="35" name="TextBox 3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515675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0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RGB space</a:t>
            </a:r>
          </a:p>
        </p:txBody>
      </p:sp>
      <p:sp>
        <p:nvSpPr>
          <p:cNvPr id="4100" name="Rectangle 3"/>
          <p:cNvSpPr>
            <a:spLocks noGrp="1" noChangeArrowheads="1"/>
          </p:cNvSpPr>
          <p:nvPr>
            <p:ph type="body" idx="1"/>
          </p:nvPr>
        </p:nvSpPr>
        <p:spPr>
          <a:xfrm>
            <a:off x="228600" y="990600"/>
            <a:ext cx="8686800" cy="2209800"/>
          </a:xfrm>
        </p:spPr>
        <p:txBody>
          <a:bodyPr/>
          <a:lstStyle/>
          <a:p>
            <a:pPr>
              <a:lnSpc>
                <a:spcPct val="90000"/>
              </a:lnSpc>
            </a:pPr>
            <a:r>
              <a:rPr lang="en-US" smtClean="0"/>
              <a:t>Primaries are monochromatic lights (for monitors, they correspond to the three types of phosphors)</a:t>
            </a:r>
          </a:p>
          <a:p>
            <a:pPr>
              <a:lnSpc>
                <a:spcPct val="90000"/>
              </a:lnSpc>
            </a:pPr>
            <a:r>
              <a:rPr lang="en-US" i="1" smtClean="0"/>
              <a:t>Subtractive matching</a:t>
            </a:r>
            <a:r>
              <a:rPr lang="en-US" smtClean="0"/>
              <a:t> required for some wavelengths</a:t>
            </a:r>
          </a:p>
          <a:p>
            <a:pPr>
              <a:lnSpc>
                <a:spcPct val="90000"/>
              </a:lnSpc>
            </a:pPr>
            <a:endParaRPr lang="en-US" sz="2400" smtClean="0"/>
          </a:p>
        </p:txBody>
      </p:sp>
      <p:pic>
        <p:nvPicPr>
          <p:cNvPr id="4101" name="Picture 6"/>
          <p:cNvPicPr>
            <a:picLocks noChangeAspect="1" noChangeArrowheads="1"/>
          </p:cNvPicPr>
          <p:nvPr/>
        </p:nvPicPr>
        <p:blipFill>
          <a:blip r:embed="rId4" cstate="print"/>
          <a:srcRect/>
          <a:stretch>
            <a:fillRect/>
          </a:stretch>
        </p:blipFill>
        <p:spPr bwMode="auto">
          <a:xfrm>
            <a:off x="4191000" y="3257550"/>
            <a:ext cx="4038600" cy="3219450"/>
          </a:xfrm>
          <a:prstGeom prst="rect">
            <a:avLst/>
          </a:prstGeom>
          <a:noFill/>
          <a:ln w="9525">
            <a:noFill/>
            <a:miter lim="800000"/>
            <a:headEnd/>
            <a:tailEnd/>
          </a:ln>
        </p:spPr>
      </p:pic>
      <p:graphicFrame>
        <p:nvGraphicFramePr>
          <p:cNvPr id="4098" name="Object 7"/>
          <p:cNvGraphicFramePr>
            <a:graphicFrameLocks noChangeAspect="1"/>
          </p:cNvGraphicFramePr>
          <p:nvPr/>
        </p:nvGraphicFramePr>
        <p:xfrm>
          <a:off x="1219200" y="5240338"/>
          <a:ext cx="1828800" cy="1085850"/>
        </p:xfrm>
        <a:graphic>
          <a:graphicData uri="http://schemas.openxmlformats.org/presentationml/2006/ole">
            <mc:AlternateContent xmlns:mc="http://schemas.openxmlformats.org/markup-compatibility/2006">
              <mc:Choice xmlns:v="urn:schemas-microsoft-com:vml" Requires="v">
                <p:oleObj spid="_x0000_s150557" name="Image" r:id="rId5" imgW="3022222" imgH="1790476" progId="Photoshop.Image.10">
                  <p:embed/>
                </p:oleObj>
              </mc:Choice>
              <mc:Fallback>
                <p:oleObj name="Image" r:id="rId5" imgW="3022222" imgH="1790476"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240338"/>
                        <a:ext cx="18288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102" name="Picture 8"/>
          <p:cNvPicPr>
            <a:picLocks noChangeAspect="1" noChangeArrowheads="1"/>
          </p:cNvPicPr>
          <p:nvPr/>
        </p:nvPicPr>
        <p:blipFill>
          <a:blip r:embed="rId7" cstate="print"/>
          <a:srcRect/>
          <a:stretch>
            <a:fillRect/>
          </a:stretch>
        </p:blipFill>
        <p:spPr bwMode="auto">
          <a:xfrm>
            <a:off x="1241425" y="3251200"/>
            <a:ext cx="1958975" cy="1751013"/>
          </a:xfrm>
          <a:prstGeom prst="rect">
            <a:avLst/>
          </a:prstGeom>
          <a:noFill/>
          <a:ln w="9525">
            <a:noFill/>
            <a:miter lim="800000"/>
            <a:headEnd/>
            <a:tailEnd/>
          </a:ln>
        </p:spPr>
      </p:pic>
      <p:sp>
        <p:nvSpPr>
          <p:cNvPr id="4103" name="Text Box 9"/>
          <p:cNvSpPr txBox="1">
            <a:spLocks noChangeArrowheads="1"/>
          </p:cNvSpPr>
          <p:nvPr/>
        </p:nvSpPr>
        <p:spPr bwMode="auto">
          <a:xfrm>
            <a:off x="4876800" y="2932113"/>
            <a:ext cx="2647950" cy="366712"/>
          </a:xfrm>
          <a:prstGeom prst="rect">
            <a:avLst/>
          </a:prstGeom>
          <a:noFill/>
          <a:ln w="9525">
            <a:noFill/>
            <a:miter lim="800000"/>
            <a:headEnd/>
            <a:tailEnd/>
          </a:ln>
        </p:spPr>
        <p:txBody>
          <a:bodyPr wrap="none">
            <a:spAutoFit/>
          </a:bodyPr>
          <a:lstStyle/>
          <a:p>
            <a:r>
              <a:rPr lang="en-US" sz="1800"/>
              <a:t>RGB matching functions</a:t>
            </a:r>
          </a:p>
        </p:txBody>
      </p:sp>
      <p:sp>
        <p:nvSpPr>
          <p:cNvPr id="4104" name="Text Box 9"/>
          <p:cNvSpPr txBox="1">
            <a:spLocks noChangeArrowheads="1"/>
          </p:cNvSpPr>
          <p:nvPr/>
        </p:nvSpPr>
        <p:spPr bwMode="auto">
          <a:xfrm>
            <a:off x="1371600" y="2895600"/>
            <a:ext cx="1698625" cy="369888"/>
          </a:xfrm>
          <a:prstGeom prst="rect">
            <a:avLst/>
          </a:prstGeom>
          <a:noFill/>
          <a:ln w="9525">
            <a:noFill/>
            <a:miter lim="800000"/>
            <a:headEnd/>
            <a:tailEnd/>
          </a:ln>
        </p:spPr>
        <p:txBody>
          <a:bodyPr wrap="none">
            <a:spAutoFit/>
          </a:bodyPr>
          <a:lstStyle/>
          <a:p>
            <a:r>
              <a:rPr lang="en-US" sz="1800"/>
              <a:t>RGB primaries</a:t>
            </a:r>
          </a:p>
        </p:txBody>
      </p:sp>
      <p:sp>
        <p:nvSpPr>
          <p:cNvPr id="9" name="TextBox 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4231467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85800" y="76200"/>
            <a:ext cx="7772400" cy="1143000"/>
          </a:xfrm>
        </p:spPr>
        <p:txBody>
          <a:bodyPr/>
          <a:lstStyle/>
          <a:p>
            <a:pPr eaLnBrk="1" hangingPunct="1"/>
            <a:r>
              <a:rPr lang="en-US" sz="3200" smtClean="0"/>
              <a:t>How to compute the weights of the primaries </a:t>
            </a:r>
            <a:br>
              <a:rPr lang="en-US" sz="3200" smtClean="0"/>
            </a:br>
            <a:r>
              <a:rPr lang="en-US" sz="3200" smtClean="0"/>
              <a:t>to match any spectral signal</a:t>
            </a:r>
          </a:p>
        </p:txBody>
      </p:sp>
      <p:sp>
        <p:nvSpPr>
          <p:cNvPr id="5124" name="Content Placeholder 14"/>
          <p:cNvSpPr>
            <a:spLocks noGrp="1"/>
          </p:cNvSpPr>
          <p:nvPr>
            <p:ph idx="1"/>
          </p:nvPr>
        </p:nvSpPr>
        <p:spPr>
          <a:xfrm>
            <a:off x="228600" y="1371600"/>
            <a:ext cx="8610600" cy="4724400"/>
          </a:xfrm>
        </p:spPr>
        <p:txBody>
          <a:bodyPr/>
          <a:lstStyle/>
          <a:p>
            <a:r>
              <a:rPr lang="en-US" sz="2800" smtClean="0"/>
              <a:t>Let </a:t>
            </a:r>
            <a:r>
              <a:rPr lang="en-US" sz="2800" i="1" smtClean="0"/>
              <a:t>c</a:t>
            </a:r>
            <a:r>
              <a:rPr lang="en-US" sz="2800" smtClean="0"/>
              <a:t>(</a:t>
            </a:r>
            <a:r>
              <a:rPr lang="el-GR" sz="2800" i="1" smtClean="0"/>
              <a:t>λ</a:t>
            </a:r>
            <a:r>
              <a:rPr lang="en-US" sz="2800" smtClean="0"/>
              <a:t>) be one of the matching functions, and let </a:t>
            </a:r>
            <a:r>
              <a:rPr lang="en-US" sz="2800" i="1" smtClean="0"/>
              <a:t>t</a:t>
            </a:r>
            <a:r>
              <a:rPr lang="en-US" sz="2800" smtClean="0"/>
              <a:t>(</a:t>
            </a:r>
            <a:r>
              <a:rPr lang="el-GR" sz="2800" i="1" smtClean="0"/>
              <a:t>λ</a:t>
            </a:r>
            <a:r>
              <a:rPr lang="en-US" sz="2800" smtClean="0"/>
              <a:t>) be the spectrum of the signal. Then the weight of the corresponding primary needed to match </a:t>
            </a:r>
            <a:r>
              <a:rPr lang="en-US" sz="2800" i="1" smtClean="0"/>
              <a:t>t</a:t>
            </a:r>
            <a:r>
              <a:rPr lang="en-US" sz="2800" smtClean="0"/>
              <a:t> is </a:t>
            </a:r>
          </a:p>
        </p:txBody>
      </p:sp>
      <p:graphicFrame>
        <p:nvGraphicFramePr>
          <p:cNvPr id="5122" name="Object 12"/>
          <p:cNvGraphicFramePr>
            <a:graphicFrameLocks noChangeAspect="1"/>
          </p:cNvGraphicFramePr>
          <p:nvPr/>
        </p:nvGraphicFramePr>
        <p:xfrm>
          <a:off x="3200400" y="2792413"/>
          <a:ext cx="2667000" cy="941387"/>
        </p:xfrm>
        <a:graphic>
          <a:graphicData uri="http://schemas.openxmlformats.org/presentationml/2006/ole">
            <mc:AlternateContent xmlns:mc="http://schemas.openxmlformats.org/markup-compatibility/2006">
              <mc:Choice xmlns:v="urn:schemas-microsoft-com:vml" Requires="v">
                <p:oleObj spid="_x0000_s151580" name="Equation" r:id="rId4" imgW="1079280" imgH="380880" progId="Equation.3">
                  <p:embed/>
                </p:oleObj>
              </mc:Choice>
              <mc:Fallback>
                <p:oleObj name="Equation" r:id="rId4" imgW="1079280" imgH="3808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792413"/>
                        <a:ext cx="2667000" cy="941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Line 4"/>
          <p:cNvSpPr>
            <a:spLocks noChangeShapeType="1"/>
          </p:cNvSpPr>
          <p:nvPr/>
        </p:nvSpPr>
        <p:spPr bwMode="auto">
          <a:xfrm>
            <a:off x="1981200" y="4572000"/>
            <a:ext cx="7938" cy="1962150"/>
          </a:xfrm>
          <a:prstGeom prst="line">
            <a:avLst/>
          </a:prstGeom>
          <a:noFill/>
          <a:ln w="25400">
            <a:solidFill>
              <a:srgbClr val="000000"/>
            </a:solidFill>
            <a:round/>
            <a:headEnd/>
            <a:tailEnd/>
          </a:ln>
        </p:spPr>
        <p:txBody>
          <a:bodyPr/>
          <a:lstStyle/>
          <a:p>
            <a:endParaRPr lang="en-US"/>
          </a:p>
        </p:txBody>
      </p:sp>
      <p:sp>
        <p:nvSpPr>
          <p:cNvPr id="5126" name="Freeform 6"/>
          <p:cNvSpPr>
            <a:spLocks/>
          </p:cNvSpPr>
          <p:nvPr/>
        </p:nvSpPr>
        <p:spPr bwMode="auto">
          <a:xfrm>
            <a:off x="2000250" y="5297488"/>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chemeClr val="tx1"/>
            </a:solidFill>
            <a:round/>
            <a:headEnd/>
            <a:tailEnd/>
          </a:ln>
        </p:spPr>
        <p:txBody>
          <a:bodyPr/>
          <a:lstStyle/>
          <a:p>
            <a:endParaRPr lang="en-US"/>
          </a:p>
        </p:txBody>
      </p:sp>
      <p:sp>
        <p:nvSpPr>
          <p:cNvPr id="5127" name="Freeform 8"/>
          <p:cNvSpPr>
            <a:spLocks/>
          </p:cNvSpPr>
          <p:nvPr/>
        </p:nvSpPr>
        <p:spPr bwMode="auto">
          <a:xfrm>
            <a:off x="2171700" y="5257800"/>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5128" name="Freeform 11"/>
          <p:cNvSpPr>
            <a:spLocks/>
          </p:cNvSpPr>
          <p:nvPr/>
        </p:nvSpPr>
        <p:spPr bwMode="auto">
          <a:xfrm>
            <a:off x="2235200" y="4953000"/>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5129" name="Freeform 14"/>
          <p:cNvSpPr>
            <a:spLocks/>
          </p:cNvSpPr>
          <p:nvPr/>
        </p:nvSpPr>
        <p:spPr bwMode="auto">
          <a:xfrm>
            <a:off x="2514600" y="4821238"/>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p:sp>
        <p:nvSpPr>
          <p:cNvPr id="5130" name="Rectangle 16"/>
          <p:cNvSpPr>
            <a:spLocks noChangeArrowheads="1"/>
          </p:cNvSpPr>
          <p:nvPr/>
        </p:nvSpPr>
        <p:spPr bwMode="auto">
          <a:xfrm>
            <a:off x="6934200" y="6400800"/>
            <a:ext cx="280988" cy="365125"/>
          </a:xfrm>
          <a:prstGeom prst="rect">
            <a:avLst/>
          </a:prstGeom>
          <a:noFill/>
          <a:ln w="12700">
            <a:noFill/>
            <a:miter lim="800000"/>
            <a:headEnd/>
            <a:tailEnd/>
          </a:ln>
        </p:spPr>
        <p:txBody>
          <a:bodyPr wrap="none" lIns="63500" tIns="25400" rIns="63500" bIns="25400">
            <a:spAutoFit/>
          </a:bodyPr>
          <a:lstStyle/>
          <a:p>
            <a:pPr algn="ctr">
              <a:lnSpc>
                <a:spcPct val="85000"/>
              </a:lnSpc>
            </a:pPr>
            <a:r>
              <a:rPr lang="el-GR" i="1"/>
              <a:t>λ</a:t>
            </a:r>
            <a:endParaRPr lang="en-US" i="1"/>
          </a:p>
        </p:txBody>
      </p:sp>
      <p:sp>
        <p:nvSpPr>
          <p:cNvPr id="5131" name="Rectangle 17"/>
          <p:cNvSpPr>
            <a:spLocks noChangeArrowheads="1"/>
          </p:cNvSpPr>
          <p:nvPr/>
        </p:nvSpPr>
        <p:spPr bwMode="auto">
          <a:xfrm>
            <a:off x="1704975" y="3886200"/>
            <a:ext cx="2562225" cy="287338"/>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a:t>Matching functions, </a:t>
            </a:r>
            <a:r>
              <a:rPr lang="en-US" sz="1800" i="1"/>
              <a:t>c</a:t>
            </a:r>
            <a:r>
              <a:rPr lang="en-US" sz="1800"/>
              <a:t>(</a:t>
            </a:r>
            <a:r>
              <a:rPr lang="el-GR" sz="1800" i="1"/>
              <a:t>λ</a:t>
            </a:r>
            <a:r>
              <a:rPr lang="en-US" sz="1800"/>
              <a:t>)</a:t>
            </a:r>
          </a:p>
        </p:txBody>
      </p:sp>
      <p:cxnSp>
        <p:nvCxnSpPr>
          <p:cNvPr id="5132" name="Straight Arrow Connector 32"/>
          <p:cNvCxnSpPr>
            <a:cxnSpLocks noChangeShapeType="1"/>
          </p:cNvCxnSpPr>
          <p:nvPr/>
        </p:nvCxnSpPr>
        <p:spPr bwMode="auto">
          <a:xfrm rot="16200000" flipH="1">
            <a:off x="2362200" y="4572000"/>
            <a:ext cx="1066800" cy="152400"/>
          </a:xfrm>
          <a:prstGeom prst="straightConnector1">
            <a:avLst/>
          </a:prstGeom>
          <a:noFill/>
          <a:ln w="9525" algn="ctr">
            <a:solidFill>
              <a:schemeClr val="tx1"/>
            </a:solidFill>
            <a:round/>
            <a:headEnd/>
            <a:tailEnd type="arrow" w="med" len="med"/>
          </a:ln>
        </p:spPr>
      </p:cxnSp>
      <p:cxnSp>
        <p:nvCxnSpPr>
          <p:cNvPr id="5133" name="Straight Arrow Connector 33"/>
          <p:cNvCxnSpPr>
            <a:cxnSpLocks noChangeShapeType="1"/>
          </p:cNvCxnSpPr>
          <p:nvPr/>
        </p:nvCxnSpPr>
        <p:spPr bwMode="auto">
          <a:xfrm>
            <a:off x="2819400" y="4114800"/>
            <a:ext cx="1066800" cy="838200"/>
          </a:xfrm>
          <a:prstGeom prst="straightConnector1">
            <a:avLst/>
          </a:prstGeom>
          <a:noFill/>
          <a:ln w="9525" algn="ctr">
            <a:solidFill>
              <a:schemeClr val="tx1"/>
            </a:solidFill>
            <a:round/>
            <a:headEnd/>
            <a:tailEnd type="arrow" w="med" len="med"/>
          </a:ln>
        </p:spPr>
      </p:cxnSp>
      <p:cxnSp>
        <p:nvCxnSpPr>
          <p:cNvPr id="5134" name="Straight Arrow Connector 37"/>
          <p:cNvCxnSpPr>
            <a:cxnSpLocks noChangeShapeType="1"/>
          </p:cNvCxnSpPr>
          <p:nvPr/>
        </p:nvCxnSpPr>
        <p:spPr bwMode="auto">
          <a:xfrm>
            <a:off x="2819400" y="4114800"/>
            <a:ext cx="2057400" cy="609600"/>
          </a:xfrm>
          <a:prstGeom prst="straightConnector1">
            <a:avLst/>
          </a:prstGeom>
          <a:noFill/>
          <a:ln w="9525" algn="ctr">
            <a:solidFill>
              <a:schemeClr val="tx1"/>
            </a:solidFill>
            <a:round/>
            <a:headEnd/>
            <a:tailEnd type="arrow" w="med" len="med"/>
          </a:ln>
        </p:spPr>
      </p:cxnSp>
      <p:sp>
        <p:nvSpPr>
          <p:cNvPr id="5135" name="Rectangle 17"/>
          <p:cNvSpPr>
            <a:spLocks noChangeArrowheads="1"/>
          </p:cNvSpPr>
          <p:nvPr/>
        </p:nvSpPr>
        <p:spPr bwMode="auto">
          <a:xfrm>
            <a:off x="5475288" y="4419600"/>
            <a:ext cx="2754312" cy="287338"/>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a:t>Signal to be matched, </a:t>
            </a:r>
            <a:r>
              <a:rPr lang="en-US" sz="1800" i="1"/>
              <a:t>t</a:t>
            </a:r>
            <a:r>
              <a:rPr lang="en-US" sz="1800"/>
              <a:t>(</a:t>
            </a:r>
            <a:r>
              <a:rPr lang="el-GR" sz="1800" i="1"/>
              <a:t>λ</a:t>
            </a:r>
            <a:r>
              <a:rPr lang="en-US" sz="1800"/>
              <a:t>)</a:t>
            </a:r>
          </a:p>
        </p:txBody>
      </p:sp>
      <p:cxnSp>
        <p:nvCxnSpPr>
          <p:cNvPr id="5136" name="Straight Arrow Connector 55"/>
          <p:cNvCxnSpPr>
            <a:cxnSpLocks noChangeShapeType="1"/>
          </p:cNvCxnSpPr>
          <p:nvPr/>
        </p:nvCxnSpPr>
        <p:spPr bwMode="auto">
          <a:xfrm rot="5400000">
            <a:off x="5960269" y="5045869"/>
            <a:ext cx="1066800" cy="576262"/>
          </a:xfrm>
          <a:prstGeom prst="straightConnector1">
            <a:avLst/>
          </a:prstGeom>
          <a:noFill/>
          <a:ln w="9525" algn="ctr">
            <a:solidFill>
              <a:schemeClr val="tx1"/>
            </a:solidFill>
            <a:round/>
            <a:headEnd/>
            <a:tailEnd type="arrow" w="med" len="med"/>
          </a:ln>
        </p:spPr>
      </p:cxnSp>
      <p:sp>
        <p:nvSpPr>
          <p:cNvPr id="5137" name="Line 5"/>
          <p:cNvSpPr>
            <a:spLocks noChangeShapeType="1"/>
          </p:cNvSpPr>
          <p:nvPr/>
        </p:nvSpPr>
        <p:spPr bwMode="auto">
          <a:xfrm>
            <a:off x="1987550" y="6534150"/>
            <a:ext cx="4870450" cy="19050"/>
          </a:xfrm>
          <a:prstGeom prst="line">
            <a:avLst/>
          </a:prstGeom>
          <a:noFill/>
          <a:ln w="25400">
            <a:solidFill>
              <a:srgbClr val="000000"/>
            </a:solidFill>
            <a:round/>
            <a:headEnd/>
            <a:tailEnd/>
          </a:ln>
        </p:spPr>
        <p:txBody>
          <a:bodyPr/>
          <a:lstStyle/>
          <a:p>
            <a:endParaRPr lang="en-US"/>
          </a:p>
        </p:txBody>
      </p:sp>
      <p:sp>
        <p:nvSpPr>
          <p:cNvPr id="18" name="TextBox 17"/>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4591126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Nonlinear color spaces: HSV</a:t>
            </a:r>
          </a:p>
        </p:txBody>
      </p:sp>
      <p:sp>
        <p:nvSpPr>
          <p:cNvPr id="41987" name="Rectangle 3"/>
          <p:cNvSpPr>
            <a:spLocks noGrp="1" noChangeArrowheads="1"/>
          </p:cNvSpPr>
          <p:nvPr>
            <p:ph type="body" idx="1"/>
          </p:nvPr>
        </p:nvSpPr>
        <p:spPr>
          <a:xfrm>
            <a:off x="685800" y="4800600"/>
            <a:ext cx="7772400" cy="1905000"/>
          </a:xfrm>
        </p:spPr>
        <p:txBody>
          <a:bodyPr/>
          <a:lstStyle/>
          <a:p>
            <a:r>
              <a:rPr lang="en-US" smtClean="0"/>
              <a:t>Perceptually meaningful dimensions: </a:t>
            </a:r>
            <a:br>
              <a:rPr lang="en-US" smtClean="0"/>
            </a:br>
            <a:r>
              <a:rPr lang="en-US" smtClean="0"/>
              <a:t>Hue, Saturation, Value (Intensity)</a:t>
            </a:r>
          </a:p>
          <a:p>
            <a:r>
              <a:rPr lang="en-US" smtClean="0"/>
              <a:t>RGB cube on its vertex</a:t>
            </a:r>
          </a:p>
        </p:txBody>
      </p:sp>
      <p:pic>
        <p:nvPicPr>
          <p:cNvPr id="41988" name="Picture 4"/>
          <p:cNvPicPr>
            <a:picLocks noChangeAspect="1" noChangeArrowheads="1"/>
          </p:cNvPicPr>
          <p:nvPr/>
        </p:nvPicPr>
        <p:blipFill>
          <a:blip r:embed="rId3" cstate="print"/>
          <a:srcRect/>
          <a:stretch>
            <a:fillRect/>
          </a:stretch>
        </p:blipFill>
        <p:spPr bwMode="auto">
          <a:xfrm>
            <a:off x="457200" y="1066800"/>
            <a:ext cx="2241550" cy="36576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6172200" y="1635125"/>
            <a:ext cx="2768600" cy="2644775"/>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2971800" y="1514475"/>
            <a:ext cx="3124200" cy="2752725"/>
          </a:xfrm>
          <a:prstGeom prst="rect">
            <a:avLst/>
          </a:prstGeom>
          <a:noFill/>
          <a:ln w="9525">
            <a:noFill/>
            <a:miter lim="800000"/>
            <a:headEnd/>
            <a:tailEnd/>
          </a:ln>
        </p:spPr>
      </p:pic>
      <p:sp>
        <p:nvSpPr>
          <p:cNvPr id="7" name="TextBox 6"/>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23951655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Color perception</a:t>
            </a:r>
          </a:p>
        </p:txBody>
      </p:sp>
      <p:sp>
        <p:nvSpPr>
          <p:cNvPr id="833539" name="Rectangle 3"/>
          <p:cNvSpPr>
            <a:spLocks noGrp="1" noChangeArrowheads="1"/>
          </p:cNvSpPr>
          <p:nvPr>
            <p:ph type="body" idx="1"/>
          </p:nvPr>
        </p:nvSpPr>
        <p:spPr>
          <a:xfrm>
            <a:off x="685800" y="914400"/>
            <a:ext cx="7848600" cy="5943600"/>
          </a:xfrm>
        </p:spPr>
        <p:txBody>
          <a:bodyPr/>
          <a:lstStyle/>
          <a:p>
            <a:r>
              <a:rPr lang="en-US" dirty="0" smtClean="0"/>
              <a:t>Color/lightness constancy</a:t>
            </a:r>
          </a:p>
          <a:p>
            <a:pPr lvl="1"/>
            <a:r>
              <a:rPr lang="en-US" dirty="0" smtClean="0"/>
              <a:t>The ability of the human visual system to perceive the intrinsic reflectance properties of the surfaces despite changes in illumination conditions</a:t>
            </a:r>
          </a:p>
          <a:p>
            <a:r>
              <a:rPr lang="en-US" dirty="0" smtClean="0"/>
              <a:t>Instantaneous effects</a:t>
            </a:r>
          </a:p>
          <a:p>
            <a:pPr lvl="1"/>
            <a:r>
              <a:rPr lang="en-US" dirty="0" smtClean="0"/>
              <a:t>Simultaneous contrast</a:t>
            </a:r>
          </a:p>
          <a:p>
            <a:pPr lvl="1"/>
            <a:r>
              <a:rPr lang="en-US" dirty="0" smtClean="0"/>
              <a:t>Mach bands</a:t>
            </a:r>
          </a:p>
          <a:p>
            <a:r>
              <a:rPr lang="en-US" dirty="0" smtClean="0"/>
              <a:t>Gradual effects</a:t>
            </a:r>
          </a:p>
          <a:p>
            <a:pPr lvl="1"/>
            <a:r>
              <a:rPr lang="en-US" dirty="0" smtClean="0"/>
              <a:t>Light/dark adaptation</a:t>
            </a:r>
          </a:p>
          <a:p>
            <a:pPr lvl="1"/>
            <a:r>
              <a:rPr lang="en-US" dirty="0" smtClean="0"/>
              <a:t>Chromatic adaptation</a:t>
            </a:r>
          </a:p>
          <a:p>
            <a:pPr lvl="1"/>
            <a:r>
              <a:rPr lang="en-US" dirty="0" smtClean="0"/>
              <a:t>Afterimages</a:t>
            </a:r>
          </a:p>
        </p:txBody>
      </p:sp>
      <p:pic>
        <p:nvPicPr>
          <p:cNvPr id="4" name="Picture 4"/>
          <p:cNvPicPr>
            <a:picLocks noChangeAspect="1" noChangeArrowheads="1"/>
          </p:cNvPicPr>
          <p:nvPr/>
        </p:nvPicPr>
        <p:blipFill>
          <a:blip r:embed="rId3" cstate="print"/>
          <a:srcRect/>
          <a:stretch>
            <a:fillRect/>
          </a:stretch>
        </p:blipFill>
        <p:spPr bwMode="auto">
          <a:xfrm>
            <a:off x="4952999" y="2590800"/>
            <a:ext cx="3892075" cy="3886200"/>
          </a:xfrm>
          <a:prstGeom prst="rect">
            <a:avLst/>
          </a:prstGeom>
          <a:noFill/>
          <a:ln w="9525">
            <a:noFill/>
            <a:miter lim="800000"/>
            <a:headEnd/>
            <a:tailEnd/>
          </a:ln>
        </p:spPr>
      </p:pic>
      <p:sp>
        <p:nvSpPr>
          <p:cNvPr id="5" name="Rectangle 5"/>
          <p:cNvSpPr>
            <a:spLocks noChangeArrowheads="1"/>
          </p:cNvSpPr>
          <p:nvPr/>
        </p:nvSpPr>
        <p:spPr bwMode="auto">
          <a:xfrm>
            <a:off x="4953000" y="6490900"/>
            <a:ext cx="3881640" cy="276999"/>
          </a:xfrm>
          <a:prstGeom prst="rect">
            <a:avLst/>
          </a:prstGeom>
          <a:noFill/>
          <a:ln w="9525">
            <a:noFill/>
            <a:miter lim="800000"/>
            <a:headEnd/>
            <a:tailEnd/>
          </a:ln>
        </p:spPr>
        <p:txBody>
          <a:bodyPr wrap="none" anchor="ctr">
            <a:spAutoFit/>
          </a:bodyPr>
          <a:lstStyle/>
          <a:p>
            <a:pPr eaLnBrk="1" hangingPunct="1"/>
            <a:r>
              <a:rPr lang="en-US" sz="1200" dirty="0"/>
              <a:t>J. S. </a:t>
            </a:r>
            <a:r>
              <a:rPr lang="en-US" sz="1200" dirty="0" err="1"/>
              <a:t>Sargent</a:t>
            </a:r>
            <a:r>
              <a:rPr lang="en-US" sz="1200" dirty="0"/>
              <a:t>, The Daughters of Edward D. </a:t>
            </a:r>
            <a:r>
              <a:rPr lang="en-US" sz="1200" dirty="0" err="1"/>
              <a:t>Boit</a:t>
            </a:r>
            <a:r>
              <a:rPr lang="en-US" sz="1200" dirty="0"/>
              <a:t>, 1882 </a:t>
            </a:r>
          </a:p>
        </p:txBody>
      </p:sp>
      <p:sp>
        <p:nvSpPr>
          <p:cNvPr id="6" name="TextBox 5"/>
          <p:cNvSpPr txBox="1"/>
          <p:nvPr/>
        </p:nvSpPr>
        <p:spPr>
          <a:xfrm>
            <a:off x="7293974" y="6582878"/>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5723564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147948"/>
            <a:ext cx="9144000" cy="846667"/>
          </a:xfrm>
        </p:spPr>
        <p:txBody>
          <a:bodyPr/>
          <a:lstStyle/>
          <a:p>
            <a:r>
              <a:rPr lang="en-US" sz="4400" dirty="0" smtClean="0"/>
              <a:t>Simultaneous contrast/Mach bands</a:t>
            </a:r>
          </a:p>
        </p:txBody>
      </p:sp>
      <p:sp>
        <p:nvSpPr>
          <p:cNvPr id="48131" name="Rectangle 3"/>
          <p:cNvSpPr>
            <a:spLocks noGrp="1" noChangeArrowheads="1"/>
          </p:cNvSpPr>
          <p:nvPr>
            <p:ph type="body" idx="1"/>
          </p:nvPr>
        </p:nvSpPr>
        <p:spPr/>
        <p:txBody>
          <a:bodyPr/>
          <a:lstStyle/>
          <a:p>
            <a:pPr>
              <a:buFontTx/>
              <a:buNone/>
            </a:pPr>
            <a:endParaRPr lang="en-US" smtClean="0"/>
          </a:p>
        </p:txBody>
      </p:sp>
      <p:pic>
        <p:nvPicPr>
          <p:cNvPr id="48132" name="Picture 4"/>
          <p:cNvPicPr>
            <a:picLocks noChangeAspect="1" noChangeArrowheads="1"/>
          </p:cNvPicPr>
          <p:nvPr/>
        </p:nvPicPr>
        <p:blipFill>
          <a:blip r:embed="rId3" cstate="print"/>
          <a:srcRect/>
          <a:stretch>
            <a:fillRect/>
          </a:stretch>
        </p:blipFill>
        <p:spPr bwMode="auto">
          <a:xfrm>
            <a:off x="1828800" y="1066800"/>
            <a:ext cx="5257800" cy="5257800"/>
          </a:xfrm>
          <a:prstGeom prst="rect">
            <a:avLst/>
          </a:prstGeom>
          <a:noFill/>
          <a:ln w="9525">
            <a:noFill/>
            <a:miter lim="800000"/>
            <a:headEnd/>
            <a:tailEnd/>
          </a:ln>
        </p:spPr>
      </p:pic>
      <p:sp>
        <p:nvSpPr>
          <p:cNvPr id="48133" name="Rectangle 5"/>
          <p:cNvSpPr>
            <a:spLocks noChangeArrowheads="1"/>
          </p:cNvSpPr>
          <p:nvPr/>
        </p:nvSpPr>
        <p:spPr bwMode="auto">
          <a:xfrm>
            <a:off x="7324725" y="6553200"/>
            <a:ext cx="1662113" cy="304800"/>
          </a:xfrm>
          <a:prstGeom prst="rect">
            <a:avLst/>
          </a:prstGeom>
          <a:noFill/>
          <a:ln w="9525">
            <a:noFill/>
            <a:miter lim="800000"/>
            <a:headEnd/>
            <a:tailEnd/>
          </a:ln>
        </p:spPr>
        <p:txBody>
          <a:bodyPr wrap="none">
            <a:spAutoFit/>
          </a:bodyPr>
          <a:lstStyle/>
          <a:p>
            <a:r>
              <a:rPr lang="en-US" sz="1400"/>
              <a:t>Source: D. Forsyth</a:t>
            </a:r>
          </a:p>
        </p:txBody>
      </p:sp>
    </p:spTree>
    <p:extLst>
      <p:ext uri="{BB962C8B-B14F-4D97-AF65-F5344CB8AC3E}">
        <p14:creationId xmlns:p14="http://schemas.microsoft.com/office/powerpoint/2010/main" val="3544464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76200"/>
            <a:ext cx="8229600" cy="838200"/>
          </a:xfrm>
        </p:spPr>
        <p:txBody>
          <a:bodyPr/>
          <a:lstStyle/>
          <a:p>
            <a:r>
              <a:rPr lang="en-US" dirty="0" smtClean="0"/>
              <a:t>Chromatic adaptation</a:t>
            </a:r>
          </a:p>
        </p:txBody>
      </p:sp>
      <p:sp>
        <p:nvSpPr>
          <p:cNvPr id="50179" name="Rectangle 3"/>
          <p:cNvSpPr>
            <a:spLocks noGrp="1" noChangeArrowheads="1"/>
          </p:cNvSpPr>
          <p:nvPr>
            <p:ph type="body" idx="1"/>
          </p:nvPr>
        </p:nvSpPr>
        <p:spPr>
          <a:xfrm>
            <a:off x="685800" y="914400"/>
            <a:ext cx="7772400" cy="5715000"/>
          </a:xfrm>
        </p:spPr>
        <p:txBody>
          <a:bodyPr/>
          <a:lstStyle/>
          <a:p>
            <a:r>
              <a:rPr lang="en-US" sz="2400" dirty="0" smtClean="0"/>
              <a:t>The visual system changes its sensitivity depending on the </a:t>
            </a:r>
            <a:r>
              <a:rPr lang="en-US" sz="2400" dirty="0" err="1" smtClean="0"/>
              <a:t>luminances</a:t>
            </a:r>
            <a:r>
              <a:rPr lang="en-US" sz="2400" dirty="0" smtClean="0"/>
              <a:t> prevailing in the visual field</a:t>
            </a:r>
          </a:p>
          <a:p>
            <a:pPr lvl="1"/>
            <a:r>
              <a:rPr lang="en-US" dirty="0" smtClean="0"/>
              <a:t>The exact mechanism is poorly understood</a:t>
            </a:r>
          </a:p>
          <a:p>
            <a:r>
              <a:rPr lang="en-US" sz="2400" dirty="0" smtClean="0"/>
              <a:t>Adapting to different brightness levels</a:t>
            </a:r>
          </a:p>
          <a:p>
            <a:pPr lvl="1"/>
            <a:r>
              <a:rPr lang="en-US" dirty="0" smtClean="0"/>
              <a:t>Changing the size of the iris opening (i.e., the aperture) changes the amount of light that can enter the eye </a:t>
            </a:r>
          </a:p>
          <a:p>
            <a:pPr lvl="1"/>
            <a:r>
              <a:rPr lang="en-US" dirty="0" smtClean="0"/>
              <a:t>Think of walking into a building from full sunshine</a:t>
            </a:r>
          </a:p>
          <a:p>
            <a:r>
              <a:rPr lang="en-US" sz="2400" dirty="0" smtClean="0"/>
              <a:t>Adapting to different color temperature</a:t>
            </a:r>
          </a:p>
          <a:p>
            <a:pPr lvl="1"/>
            <a:r>
              <a:rPr lang="en-US" dirty="0" smtClean="0"/>
              <a:t>The receptive cells on the retina change their sensitivity </a:t>
            </a:r>
          </a:p>
          <a:p>
            <a:pPr lvl="1"/>
            <a:r>
              <a:rPr lang="en-US" dirty="0" smtClean="0"/>
              <a:t>For example: if there is an increased amount of red light, the cells receptive to red decrease their sensitivity until the scene looks white again </a:t>
            </a:r>
          </a:p>
          <a:p>
            <a:pPr lvl="1"/>
            <a:r>
              <a:rPr lang="en-US" dirty="0" smtClean="0"/>
              <a:t>We actually adapt better in brighter scenes: This is why candlelit scenes still look yellow</a:t>
            </a:r>
          </a:p>
        </p:txBody>
      </p:sp>
      <p:sp>
        <p:nvSpPr>
          <p:cNvPr id="49156" name="Rectangle 7"/>
          <p:cNvSpPr>
            <a:spLocks noChangeArrowheads="1"/>
          </p:cNvSpPr>
          <p:nvPr/>
        </p:nvSpPr>
        <p:spPr bwMode="auto">
          <a:xfrm>
            <a:off x="1600200" y="6415088"/>
            <a:ext cx="5937250" cy="366712"/>
          </a:xfrm>
          <a:prstGeom prst="rect">
            <a:avLst/>
          </a:prstGeom>
          <a:noFill/>
          <a:ln w="9525">
            <a:noFill/>
            <a:miter lim="800000"/>
            <a:headEnd/>
            <a:tailEnd/>
          </a:ln>
        </p:spPr>
        <p:txBody>
          <a:bodyPr wrap="none">
            <a:spAutoFit/>
          </a:bodyPr>
          <a:lstStyle/>
          <a:p>
            <a:r>
              <a:rPr lang="en-US" sz="1800">
                <a:hlinkClick r:id="rId3"/>
              </a:rPr>
              <a:t>http://www.schorsch.com/kbase/glossary/adaptation.html</a:t>
            </a:r>
            <a:endParaRPr lang="en-US" sz="1800"/>
          </a:p>
        </p:txBody>
      </p:sp>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63961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17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17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White balance</a:t>
            </a:r>
          </a:p>
        </p:txBody>
      </p:sp>
      <p:sp>
        <p:nvSpPr>
          <p:cNvPr id="52227" name="Rectangle 3"/>
          <p:cNvSpPr>
            <a:spLocks noGrp="1" noChangeArrowheads="1"/>
          </p:cNvSpPr>
          <p:nvPr>
            <p:ph type="body" idx="1"/>
          </p:nvPr>
        </p:nvSpPr>
        <p:spPr>
          <a:xfrm>
            <a:off x="381000" y="914400"/>
            <a:ext cx="8458200" cy="2895600"/>
          </a:xfrm>
        </p:spPr>
        <p:txBody>
          <a:bodyPr/>
          <a:lstStyle/>
          <a:p>
            <a:r>
              <a:rPr lang="en-US" sz="2400" smtClean="0"/>
              <a:t>When looking at a picture on screen or print, we adapt to the illuminant of the room, not to that of the scene in the picture</a:t>
            </a:r>
          </a:p>
          <a:p>
            <a:r>
              <a:rPr lang="en-US" sz="2400" smtClean="0"/>
              <a:t>When the white balance is not correct, the picture will have an unnatural color “cast”</a:t>
            </a:r>
          </a:p>
        </p:txBody>
      </p:sp>
      <p:sp>
        <p:nvSpPr>
          <p:cNvPr id="52228" name="Rectangle 6"/>
          <p:cNvSpPr>
            <a:spLocks noChangeArrowheads="1"/>
          </p:cNvSpPr>
          <p:nvPr/>
        </p:nvSpPr>
        <p:spPr bwMode="auto">
          <a:xfrm>
            <a:off x="1238250" y="6400800"/>
            <a:ext cx="6457950" cy="366713"/>
          </a:xfrm>
          <a:prstGeom prst="rect">
            <a:avLst/>
          </a:prstGeom>
          <a:noFill/>
          <a:ln w="9525">
            <a:noFill/>
            <a:miter lim="800000"/>
            <a:headEnd/>
            <a:tailEnd/>
          </a:ln>
        </p:spPr>
        <p:txBody>
          <a:bodyPr wrap="none">
            <a:spAutoFit/>
          </a:bodyPr>
          <a:lstStyle/>
          <a:p>
            <a:r>
              <a:rPr lang="en-US" sz="1800">
                <a:hlinkClick r:id="rId3"/>
              </a:rPr>
              <a:t>http://www.cambridgeincolour.com/tutorials/white-balance.htm</a:t>
            </a:r>
            <a:endParaRPr lang="en-US" sz="1800"/>
          </a:p>
        </p:txBody>
      </p:sp>
      <p:pic>
        <p:nvPicPr>
          <p:cNvPr id="52229" name="Picture 4"/>
          <p:cNvPicPr>
            <a:picLocks noChangeAspect="1" noChangeArrowheads="1"/>
          </p:cNvPicPr>
          <p:nvPr/>
        </p:nvPicPr>
        <p:blipFill>
          <a:blip r:embed="rId4" cstate="print"/>
          <a:srcRect/>
          <a:stretch>
            <a:fillRect/>
          </a:stretch>
        </p:blipFill>
        <p:spPr bwMode="auto">
          <a:xfrm>
            <a:off x="1466850" y="3429000"/>
            <a:ext cx="2970213" cy="2971800"/>
          </a:xfrm>
          <a:prstGeom prst="rect">
            <a:avLst/>
          </a:prstGeom>
          <a:noFill/>
          <a:ln w="9525">
            <a:noFill/>
            <a:miter lim="800000"/>
            <a:headEnd/>
            <a:tailEnd/>
          </a:ln>
        </p:spPr>
      </p:pic>
      <p:pic>
        <p:nvPicPr>
          <p:cNvPr id="52230" name="Picture 5"/>
          <p:cNvPicPr>
            <a:picLocks noChangeAspect="1" noChangeArrowheads="1"/>
          </p:cNvPicPr>
          <p:nvPr/>
        </p:nvPicPr>
        <p:blipFill>
          <a:blip r:embed="rId5" cstate="print"/>
          <a:srcRect/>
          <a:stretch>
            <a:fillRect/>
          </a:stretch>
        </p:blipFill>
        <p:spPr bwMode="auto">
          <a:xfrm>
            <a:off x="4603750" y="3429000"/>
            <a:ext cx="2970213" cy="2971800"/>
          </a:xfrm>
          <a:prstGeom prst="rect">
            <a:avLst/>
          </a:prstGeom>
          <a:noFill/>
          <a:ln w="9525">
            <a:noFill/>
            <a:miter lim="800000"/>
            <a:headEnd/>
            <a:tailEnd/>
          </a:ln>
        </p:spPr>
      </p:pic>
      <p:sp>
        <p:nvSpPr>
          <p:cNvPr id="52231" name="Text Box 7"/>
          <p:cNvSpPr txBox="1">
            <a:spLocks noChangeArrowheads="1"/>
          </p:cNvSpPr>
          <p:nvPr/>
        </p:nvSpPr>
        <p:spPr bwMode="auto">
          <a:xfrm>
            <a:off x="1695450" y="2986088"/>
            <a:ext cx="2590800" cy="366712"/>
          </a:xfrm>
          <a:prstGeom prst="rect">
            <a:avLst/>
          </a:prstGeom>
          <a:noFill/>
          <a:ln w="9525">
            <a:noFill/>
            <a:miter lim="800000"/>
            <a:headEnd/>
            <a:tailEnd/>
          </a:ln>
        </p:spPr>
        <p:txBody>
          <a:bodyPr>
            <a:spAutoFit/>
          </a:bodyPr>
          <a:lstStyle/>
          <a:p>
            <a:pPr algn="r"/>
            <a:r>
              <a:rPr lang="en-US" sz="1800"/>
              <a:t>incorrect white balance</a:t>
            </a:r>
          </a:p>
        </p:txBody>
      </p:sp>
      <p:sp>
        <p:nvSpPr>
          <p:cNvPr id="52232" name="Text Box 8"/>
          <p:cNvSpPr txBox="1">
            <a:spLocks noChangeArrowheads="1"/>
          </p:cNvSpPr>
          <p:nvPr/>
        </p:nvSpPr>
        <p:spPr bwMode="auto">
          <a:xfrm>
            <a:off x="4667250" y="2971800"/>
            <a:ext cx="2819400" cy="366713"/>
          </a:xfrm>
          <a:prstGeom prst="rect">
            <a:avLst/>
          </a:prstGeom>
          <a:noFill/>
          <a:ln w="9525">
            <a:noFill/>
            <a:miter lim="800000"/>
            <a:headEnd/>
            <a:tailEnd/>
          </a:ln>
        </p:spPr>
        <p:txBody>
          <a:bodyPr>
            <a:spAutoFit/>
          </a:bodyPr>
          <a:lstStyle/>
          <a:p>
            <a:pPr algn="ctr"/>
            <a:r>
              <a:rPr lang="en-US" sz="1800"/>
              <a:t>correct white balance</a:t>
            </a:r>
          </a:p>
        </p:txBody>
      </p:sp>
      <p:sp>
        <p:nvSpPr>
          <p:cNvPr id="9" name="TextBox 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7176175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smtClean="0"/>
              <a:t>White balance</a:t>
            </a:r>
          </a:p>
        </p:txBody>
      </p:sp>
      <p:sp>
        <p:nvSpPr>
          <p:cNvPr id="9220" name="Rectangle 3"/>
          <p:cNvSpPr>
            <a:spLocks noGrp="1" noChangeArrowheads="1"/>
          </p:cNvSpPr>
          <p:nvPr>
            <p:ph type="body" idx="1"/>
          </p:nvPr>
        </p:nvSpPr>
        <p:spPr/>
        <p:txBody>
          <a:bodyPr/>
          <a:lstStyle/>
          <a:p>
            <a:r>
              <a:rPr lang="en-US" smtClean="0"/>
              <a:t>Film cameras: </a:t>
            </a:r>
          </a:p>
          <a:p>
            <a:pPr lvl="1"/>
            <a:r>
              <a:rPr lang="en-US" smtClean="0"/>
              <a:t>Different types of film or different filters for different illumination conditions</a:t>
            </a:r>
            <a:br>
              <a:rPr lang="en-US" smtClean="0"/>
            </a:br>
            <a:endParaRPr lang="en-US" smtClean="0"/>
          </a:p>
          <a:p>
            <a:r>
              <a:rPr lang="en-US" smtClean="0"/>
              <a:t>Digital cameras: </a:t>
            </a:r>
          </a:p>
          <a:p>
            <a:pPr lvl="1"/>
            <a:r>
              <a:rPr lang="en-US" smtClean="0"/>
              <a:t>Automatic white balance</a:t>
            </a:r>
          </a:p>
          <a:p>
            <a:pPr lvl="1"/>
            <a:r>
              <a:rPr lang="en-US" smtClean="0"/>
              <a:t>White balance settings corresponding to </a:t>
            </a:r>
            <a:br>
              <a:rPr lang="en-US" smtClean="0"/>
            </a:br>
            <a:r>
              <a:rPr lang="en-US" smtClean="0"/>
              <a:t>several common illuminants</a:t>
            </a:r>
          </a:p>
          <a:p>
            <a:pPr lvl="1"/>
            <a:r>
              <a:rPr lang="en-US" smtClean="0"/>
              <a:t>Custom white balance using a reference </a:t>
            </a:r>
            <a:br>
              <a:rPr lang="en-US" smtClean="0"/>
            </a:br>
            <a:r>
              <a:rPr lang="en-US" smtClean="0"/>
              <a:t>object</a:t>
            </a:r>
          </a:p>
        </p:txBody>
      </p:sp>
      <p:sp>
        <p:nvSpPr>
          <p:cNvPr id="9221" name="Rectangle 6"/>
          <p:cNvSpPr>
            <a:spLocks noChangeArrowheads="1"/>
          </p:cNvSpPr>
          <p:nvPr/>
        </p:nvSpPr>
        <p:spPr bwMode="auto">
          <a:xfrm>
            <a:off x="1143000" y="6400800"/>
            <a:ext cx="6457950" cy="366713"/>
          </a:xfrm>
          <a:prstGeom prst="rect">
            <a:avLst/>
          </a:prstGeom>
          <a:noFill/>
          <a:ln w="9525">
            <a:noFill/>
            <a:miter lim="800000"/>
            <a:headEnd/>
            <a:tailEnd/>
          </a:ln>
        </p:spPr>
        <p:txBody>
          <a:bodyPr wrap="none">
            <a:spAutoFit/>
          </a:bodyPr>
          <a:lstStyle/>
          <a:p>
            <a:r>
              <a:rPr lang="en-US" sz="1800">
                <a:hlinkClick r:id="rId4"/>
              </a:rPr>
              <a:t>http://www.cambridgeincolour.com/tutorials/white-balance.htm</a:t>
            </a:r>
            <a:endParaRPr lang="en-US" sz="1800"/>
          </a:p>
        </p:txBody>
      </p:sp>
      <p:graphicFrame>
        <p:nvGraphicFramePr>
          <p:cNvPr id="9218" name="Object 10"/>
          <p:cNvGraphicFramePr>
            <a:graphicFrameLocks noGrp="1" noChangeAspect="1"/>
          </p:cNvGraphicFramePr>
          <p:nvPr>
            <p:ph sz="half" idx="4294967295"/>
          </p:nvPr>
        </p:nvGraphicFramePr>
        <p:xfrm>
          <a:off x="6858000" y="2590800"/>
          <a:ext cx="1527175" cy="2590800"/>
        </p:xfrm>
        <a:graphic>
          <a:graphicData uri="http://schemas.openxmlformats.org/presentationml/2006/ole">
            <mc:AlternateContent xmlns:mc="http://schemas.openxmlformats.org/markup-compatibility/2006">
              <mc:Choice xmlns:v="urn:schemas-microsoft-com:vml" Requires="v">
                <p:oleObj spid="_x0000_s152604" name="Image" r:id="rId5" imgW="2209524" imgH="3746032" progId="Photoshop.Image.10">
                  <p:embed/>
                </p:oleObj>
              </mc:Choice>
              <mc:Fallback>
                <p:oleObj name="Image" r:id="rId5" imgW="2209524" imgH="3746032"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590800"/>
                        <a:ext cx="15271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3550058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White balance</a:t>
            </a:r>
          </a:p>
        </p:txBody>
      </p:sp>
      <p:sp>
        <p:nvSpPr>
          <p:cNvPr id="53251" name="Rectangle 3"/>
          <p:cNvSpPr>
            <a:spLocks noGrp="1" noChangeArrowheads="1"/>
          </p:cNvSpPr>
          <p:nvPr>
            <p:ph type="body" idx="1"/>
          </p:nvPr>
        </p:nvSpPr>
        <p:spPr>
          <a:xfrm>
            <a:off x="228600" y="838200"/>
            <a:ext cx="8915400" cy="6019800"/>
          </a:xfrm>
        </p:spPr>
        <p:txBody>
          <a:bodyPr/>
          <a:lstStyle/>
          <a:p>
            <a:pPr marL="533400" indent="-533400"/>
            <a:r>
              <a:rPr lang="en-US" smtClean="0"/>
              <a:t>Von Kries adaptation</a:t>
            </a:r>
          </a:p>
          <a:p>
            <a:pPr marL="838200" lvl="1" indent="-381000"/>
            <a:r>
              <a:rPr lang="en-US" smtClean="0"/>
              <a:t>Multiply each channel by a gain factor</a:t>
            </a:r>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2410910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r>
              <a:rPr lang="en-US" smtClean="0"/>
              <a:t>Surface model: Monge patch</a:t>
            </a:r>
          </a:p>
        </p:txBody>
      </p:sp>
      <p:pic>
        <p:nvPicPr>
          <p:cNvPr id="25603" name="Picture 2"/>
          <p:cNvPicPr>
            <a:picLocks noChangeAspect="1" noChangeArrowheads="1"/>
          </p:cNvPicPr>
          <p:nvPr/>
        </p:nvPicPr>
        <p:blipFill>
          <a:blip r:embed="rId3" cstate="print"/>
          <a:srcRect/>
          <a:stretch>
            <a:fillRect/>
          </a:stretch>
        </p:blipFill>
        <p:spPr bwMode="auto">
          <a:xfrm>
            <a:off x="823913" y="1435100"/>
            <a:ext cx="7494587" cy="3987800"/>
          </a:xfrm>
          <a:prstGeom prst="rect">
            <a:avLst/>
          </a:prstGeom>
          <a:noFill/>
          <a:ln w="9525">
            <a:noFill/>
            <a:miter lim="800000"/>
            <a:headEnd/>
            <a:tailEnd/>
          </a:ln>
        </p:spPr>
      </p:pic>
      <p:sp>
        <p:nvSpPr>
          <p:cNvPr id="25604" name="Rectangle 5"/>
          <p:cNvSpPr>
            <a:spLocks noGrp="1" noChangeArrowheads="1"/>
          </p:cNvSpPr>
          <p:nvPr>
            <p:ph type="body" idx="1"/>
          </p:nvPr>
        </p:nvSpPr>
        <p:spPr/>
        <p:txBody>
          <a:bodyPr/>
          <a:lstStyle/>
          <a:p>
            <a:endParaRPr lang="en-US" smtClean="0"/>
          </a:p>
        </p:txBody>
      </p:sp>
      <p:sp>
        <p:nvSpPr>
          <p:cNvPr id="25605" name="Text Box 7"/>
          <p:cNvSpPr txBox="1">
            <a:spLocks noChangeArrowheads="1"/>
          </p:cNvSpPr>
          <p:nvPr/>
        </p:nvSpPr>
        <p:spPr bwMode="auto">
          <a:xfrm>
            <a:off x="6781800" y="6411913"/>
            <a:ext cx="2244725" cy="304800"/>
          </a:xfrm>
          <a:prstGeom prst="rect">
            <a:avLst/>
          </a:prstGeom>
          <a:noFill/>
          <a:ln w="9525">
            <a:noFill/>
            <a:miter lim="800000"/>
            <a:headEnd/>
            <a:tailEnd/>
          </a:ln>
        </p:spPr>
        <p:txBody>
          <a:bodyPr wrap="none">
            <a:spAutoFit/>
          </a:bodyPr>
          <a:lstStyle/>
          <a:p>
            <a:r>
              <a:rPr lang="en-US" sz="1400"/>
              <a:t>Forsyth &amp; Ponce, Sec. 5.4</a:t>
            </a:r>
          </a:p>
        </p:txBody>
      </p:sp>
    </p:spTree>
    <p:extLst>
      <p:ext uri="{BB962C8B-B14F-4D97-AF65-F5344CB8AC3E}">
        <p14:creationId xmlns:p14="http://schemas.microsoft.com/office/powerpoint/2010/main" val="133155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White balance</a:t>
            </a:r>
          </a:p>
        </p:txBody>
      </p:sp>
      <p:sp>
        <p:nvSpPr>
          <p:cNvPr id="54275" name="Rectangle 3"/>
          <p:cNvSpPr>
            <a:spLocks noGrp="1" noChangeArrowheads="1"/>
          </p:cNvSpPr>
          <p:nvPr>
            <p:ph type="body" idx="1"/>
          </p:nvPr>
        </p:nvSpPr>
        <p:spPr>
          <a:xfrm>
            <a:off x="228600" y="838200"/>
            <a:ext cx="8915400" cy="6019800"/>
          </a:xfrm>
        </p:spPr>
        <p:txBody>
          <a:bodyPr/>
          <a:lstStyle/>
          <a:p>
            <a:pPr marL="533400" indent="-533400"/>
            <a:r>
              <a:rPr lang="en-US" smtClean="0"/>
              <a:t>Von Kries adaptation</a:t>
            </a:r>
          </a:p>
          <a:p>
            <a:pPr marL="838200" lvl="1" indent="-381000"/>
            <a:r>
              <a:rPr lang="en-US" smtClean="0"/>
              <a:t>Multiply each channel by a gain factor</a:t>
            </a:r>
            <a:br>
              <a:rPr lang="en-US" smtClean="0"/>
            </a:br>
            <a:endParaRPr lang="en-US" smtClean="0"/>
          </a:p>
          <a:p>
            <a:pPr marL="533400" indent="-533400"/>
            <a:r>
              <a:rPr lang="en-US" smtClean="0"/>
              <a:t>Best way: gray card</a:t>
            </a:r>
          </a:p>
          <a:p>
            <a:pPr marL="838200" lvl="1" indent="-381000"/>
            <a:r>
              <a:rPr lang="en-US" smtClean="0"/>
              <a:t>Take a picture of a neutral object  (white or gray)</a:t>
            </a:r>
          </a:p>
          <a:p>
            <a:pPr marL="838200" lvl="1" indent="-381000"/>
            <a:r>
              <a:rPr lang="en-US" smtClean="0"/>
              <a:t>Deduce the weight of each channel</a:t>
            </a:r>
          </a:p>
          <a:p>
            <a:pPr marL="1257300" lvl="2" indent="-342900"/>
            <a:r>
              <a:rPr lang="en-US" sz="1800" smtClean="0"/>
              <a:t>If the object is recoded as r</a:t>
            </a:r>
            <a:r>
              <a:rPr lang="en-US" sz="1800" baseline="-25000" smtClean="0"/>
              <a:t>w</a:t>
            </a:r>
            <a:r>
              <a:rPr lang="en-US" sz="1800" smtClean="0"/>
              <a:t>, g</a:t>
            </a:r>
            <a:r>
              <a:rPr lang="en-US" sz="1800" baseline="-25000" smtClean="0"/>
              <a:t>w</a:t>
            </a:r>
            <a:r>
              <a:rPr lang="en-US" sz="1800" smtClean="0"/>
              <a:t>, b</a:t>
            </a:r>
            <a:r>
              <a:rPr lang="en-US" sz="1800" baseline="-25000" smtClean="0"/>
              <a:t>w</a:t>
            </a:r>
            <a:r>
              <a:rPr lang="en-US" sz="1800" smtClean="0"/>
              <a:t> </a:t>
            </a:r>
            <a:br>
              <a:rPr lang="en-US" sz="1800" smtClean="0"/>
            </a:br>
            <a:r>
              <a:rPr lang="en-US" sz="1800" smtClean="0"/>
              <a:t>use weights 1/r</a:t>
            </a:r>
            <a:r>
              <a:rPr lang="en-US" sz="1800" baseline="-25000" smtClean="0"/>
              <a:t>w</a:t>
            </a:r>
            <a:r>
              <a:rPr lang="en-US" sz="1800" smtClean="0"/>
              <a:t>, 1/g</a:t>
            </a:r>
            <a:r>
              <a:rPr lang="en-US" sz="1800" baseline="-25000" smtClean="0"/>
              <a:t>w</a:t>
            </a:r>
            <a:r>
              <a:rPr lang="en-US" sz="1800" smtClean="0"/>
              <a:t>, 1/b</a:t>
            </a:r>
            <a:r>
              <a:rPr lang="en-US" sz="1800" baseline="-25000" smtClean="0"/>
              <a:t>w</a:t>
            </a:r>
          </a:p>
        </p:txBody>
      </p:sp>
      <p:pic>
        <p:nvPicPr>
          <p:cNvPr id="54276" name="Picture 4"/>
          <p:cNvPicPr>
            <a:picLocks noChangeAspect="1" noChangeArrowheads="1"/>
          </p:cNvPicPr>
          <p:nvPr/>
        </p:nvPicPr>
        <p:blipFill>
          <a:blip r:embed="rId3" cstate="print"/>
          <a:srcRect/>
          <a:stretch>
            <a:fillRect/>
          </a:stretch>
        </p:blipFill>
        <p:spPr bwMode="auto">
          <a:xfrm>
            <a:off x="2971800" y="4572000"/>
            <a:ext cx="2971800" cy="1981200"/>
          </a:xfrm>
          <a:prstGeom prst="rect">
            <a:avLst/>
          </a:prstGeom>
          <a:noFill/>
          <a:ln w="9525">
            <a:noFill/>
            <a:miter lim="800000"/>
            <a:headEnd/>
            <a:tailEnd/>
          </a:ln>
        </p:spPr>
      </p:pic>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3490531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White balance</a:t>
            </a:r>
          </a:p>
        </p:txBody>
      </p:sp>
      <p:sp>
        <p:nvSpPr>
          <p:cNvPr id="634883" name="Rectangle 3"/>
          <p:cNvSpPr>
            <a:spLocks noGrp="1" noChangeArrowheads="1"/>
          </p:cNvSpPr>
          <p:nvPr>
            <p:ph type="body" idx="1"/>
          </p:nvPr>
        </p:nvSpPr>
        <p:spPr>
          <a:xfrm>
            <a:off x="685800" y="914400"/>
            <a:ext cx="7772400" cy="5638800"/>
          </a:xfrm>
        </p:spPr>
        <p:txBody>
          <a:bodyPr/>
          <a:lstStyle/>
          <a:p>
            <a:pPr>
              <a:lnSpc>
                <a:spcPct val="90000"/>
              </a:lnSpc>
            </a:pPr>
            <a:r>
              <a:rPr lang="en-US" smtClean="0"/>
              <a:t>Without gray cards: we need to “guess” which pixels correspond to white objects</a:t>
            </a:r>
          </a:p>
          <a:p>
            <a:pPr>
              <a:lnSpc>
                <a:spcPct val="90000"/>
              </a:lnSpc>
            </a:pPr>
            <a:r>
              <a:rPr lang="en-US" smtClean="0"/>
              <a:t>Gray world assumption</a:t>
            </a:r>
          </a:p>
          <a:p>
            <a:pPr lvl="1">
              <a:lnSpc>
                <a:spcPct val="90000"/>
              </a:lnSpc>
            </a:pPr>
            <a:r>
              <a:rPr lang="en-US" smtClean="0"/>
              <a:t>The image average r</a:t>
            </a:r>
            <a:r>
              <a:rPr lang="en-US" baseline="-25000" smtClean="0"/>
              <a:t>ave</a:t>
            </a:r>
            <a:r>
              <a:rPr lang="en-US" smtClean="0"/>
              <a:t>, g</a:t>
            </a:r>
            <a:r>
              <a:rPr lang="en-US" baseline="-25000" smtClean="0"/>
              <a:t>ave</a:t>
            </a:r>
            <a:r>
              <a:rPr lang="en-US" smtClean="0"/>
              <a:t>, b</a:t>
            </a:r>
            <a:r>
              <a:rPr lang="en-US" baseline="-25000" smtClean="0"/>
              <a:t>ave </a:t>
            </a:r>
            <a:r>
              <a:rPr lang="en-US" smtClean="0"/>
              <a:t>is gray</a:t>
            </a:r>
          </a:p>
          <a:p>
            <a:pPr lvl="1">
              <a:lnSpc>
                <a:spcPct val="90000"/>
              </a:lnSpc>
            </a:pPr>
            <a:r>
              <a:rPr lang="en-US" smtClean="0"/>
              <a:t>Use weights 1/r</a:t>
            </a:r>
            <a:r>
              <a:rPr lang="en-US" baseline="-25000" smtClean="0"/>
              <a:t>ave</a:t>
            </a:r>
            <a:r>
              <a:rPr lang="en-US" smtClean="0"/>
              <a:t>, 1/g</a:t>
            </a:r>
            <a:r>
              <a:rPr lang="en-US" baseline="-25000" smtClean="0"/>
              <a:t>ave</a:t>
            </a:r>
            <a:r>
              <a:rPr lang="en-US" smtClean="0"/>
              <a:t>, 1/b</a:t>
            </a:r>
            <a:r>
              <a:rPr lang="en-US" baseline="-25000" smtClean="0"/>
              <a:t>ave</a:t>
            </a:r>
            <a:endParaRPr lang="en-US" smtClean="0"/>
          </a:p>
          <a:p>
            <a:pPr>
              <a:lnSpc>
                <a:spcPct val="90000"/>
              </a:lnSpc>
            </a:pPr>
            <a:r>
              <a:rPr lang="en-US" smtClean="0"/>
              <a:t>Brightest pixel assumption</a:t>
            </a:r>
          </a:p>
          <a:p>
            <a:pPr lvl="1">
              <a:lnSpc>
                <a:spcPct val="90000"/>
              </a:lnSpc>
            </a:pPr>
            <a:r>
              <a:rPr lang="en-US" smtClean="0"/>
              <a:t>Highlights usually have the color of the light source </a:t>
            </a:r>
          </a:p>
          <a:p>
            <a:pPr lvl="1">
              <a:lnSpc>
                <a:spcPct val="90000"/>
              </a:lnSpc>
            </a:pPr>
            <a:r>
              <a:rPr lang="en-US" smtClean="0"/>
              <a:t>Use weights inversely proportional to the values of the brightest pixels</a:t>
            </a:r>
          </a:p>
          <a:p>
            <a:pPr>
              <a:lnSpc>
                <a:spcPct val="90000"/>
              </a:lnSpc>
            </a:pPr>
            <a:r>
              <a:rPr lang="en-US" smtClean="0"/>
              <a:t>Gamut mapping</a:t>
            </a:r>
          </a:p>
          <a:p>
            <a:pPr lvl="1">
              <a:lnSpc>
                <a:spcPct val="90000"/>
              </a:lnSpc>
            </a:pPr>
            <a:r>
              <a:rPr lang="en-US" smtClean="0"/>
              <a:t>Gamut: convex hull of all pixel colors in an image</a:t>
            </a:r>
          </a:p>
          <a:p>
            <a:pPr lvl="1">
              <a:lnSpc>
                <a:spcPct val="90000"/>
              </a:lnSpc>
            </a:pPr>
            <a:r>
              <a:rPr lang="en-US" smtClean="0"/>
              <a:t>Find the transformation that matches the gamut of the image to the gamut of a “typical” image under white light</a:t>
            </a:r>
          </a:p>
          <a:p>
            <a:pPr>
              <a:lnSpc>
                <a:spcPct val="90000"/>
              </a:lnSpc>
            </a:pPr>
            <a:r>
              <a:rPr lang="en-US" smtClean="0"/>
              <a:t>Use image statistics, learning techniques</a:t>
            </a:r>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717335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8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8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8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88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88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8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4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mtClean="0"/>
              <a:t>White balance by recognition</a:t>
            </a:r>
          </a:p>
        </p:txBody>
      </p:sp>
      <p:sp>
        <p:nvSpPr>
          <p:cNvPr id="10244" name="Rectangle 7"/>
          <p:cNvSpPr>
            <a:spLocks noGrp="1" noChangeArrowheads="1"/>
          </p:cNvSpPr>
          <p:nvPr>
            <p:ph type="body" idx="1"/>
          </p:nvPr>
        </p:nvSpPr>
        <p:spPr>
          <a:xfrm>
            <a:off x="4267200" y="914400"/>
            <a:ext cx="4648200" cy="5486400"/>
          </a:xfrm>
        </p:spPr>
        <p:txBody>
          <a:bodyPr/>
          <a:lstStyle/>
          <a:p>
            <a:pPr>
              <a:lnSpc>
                <a:spcPct val="90000"/>
              </a:lnSpc>
            </a:pPr>
            <a:r>
              <a:rPr lang="en-US" dirty="0" smtClean="0"/>
              <a:t>Key idea: For each of the semantic classes present in the image, compute the illuminant that transforms the pixels assigned to that class so that the average color of that class matches the average color of the same class in a database of “typical” images</a:t>
            </a:r>
          </a:p>
        </p:txBody>
      </p:sp>
      <p:graphicFrame>
        <p:nvGraphicFramePr>
          <p:cNvPr id="10242" name="Object 4"/>
          <p:cNvGraphicFramePr>
            <a:graphicFrameLocks noGrp="1" noChangeAspect="1"/>
          </p:cNvGraphicFramePr>
          <p:nvPr>
            <p:ph idx="4294967295"/>
          </p:nvPr>
        </p:nvGraphicFramePr>
        <p:xfrm>
          <a:off x="0" y="914400"/>
          <a:ext cx="4179888" cy="5257800"/>
        </p:xfrm>
        <a:graphic>
          <a:graphicData uri="http://schemas.openxmlformats.org/presentationml/2006/ole">
            <mc:AlternateContent xmlns:mc="http://schemas.openxmlformats.org/markup-compatibility/2006">
              <mc:Choice xmlns:v="urn:schemas-microsoft-com:vml" Requires="v">
                <p:oleObj spid="_x0000_s153628" name="Image" r:id="rId4" imgW="4926984" imgH="6196825" progId="Photoshop.Image.10">
                  <p:embed/>
                </p:oleObj>
              </mc:Choice>
              <mc:Fallback>
                <p:oleObj name="Image" r:id="rId4" imgW="4926984" imgH="6196825"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41798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45" name="Rectangle 6"/>
          <p:cNvSpPr>
            <a:spLocks noChangeArrowheads="1"/>
          </p:cNvSpPr>
          <p:nvPr/>
        </p:nvSpPr>
        <p:spPr bwMode="auto">
          <a:xfrm>
            <a:off x="533400" y="6140450"/>
            <a:ext cx="8305800" cy="641350"/>
          </a:xfrm>
          <a:prstGeom prst="rect">
            <a:avLst/>
          </a:prstGeom>
          <a:noFill/>
          <a:ln w="9525">
            <a:noFill/>
            <a:miter lim="800000"/>
            <a:headEnd/>
            <a:tailEnd/>
          </a:ln>
        </p:spPr>
        <p:txBody>
          <a:bodyPr>
            <a:spAutoFit/>
          </a:bodyPr>
          <a:lstStyle/>
          <a:p>
            <a:r>
              <a:rPr lang="en-US" sz="1800" dirty="0"/>
              <a:t>J. Van de </a:t>
            </a:r>
            <a:r>
              <a:rPr lang="en-US" sz="1800" dirty="0" err="1"/>
              <a:t>Weijer</a:t>
            </a:r>
            <a:r>
              <a:rPr lang="en-US" sz="1800" dirty="0"/>
              <a:t>, C. </a:t>
            </a:r>
            <a:r>
              <a:rPr lang="en-US" sz="1800" dirty="0" err="1"/>
              <a:t>Schmid</a:t>
            </a:r>
            <a:r>
              <a:rPr lang="en-US" sz="1800" dirty="0"/>
              <a:t> and J. </a:t>
            </a:r>
            <a:r>
              <a:rPr lang="en-US" sz="1800" dirty="0" err="1"/>
              <a:t>Verbeek</a:t>
            </a:r>
            <a:r>
              <a:rPr lang="en-US" sz="1800" dirty="0"/>
              <a:t>, </a:t>
            </a:r>
            <a:r>
              <a:rPr lang="en-US" sz="1800" dirty="0">
                <a:hlinkClick r:id="rId6"/>
              </a:rPr>
              <a:t>Using High-Level Visual Information for Color Constancy</a:t>
            </a:r>
            <a:r>
              <a:rPr lang="en-US" sz="1800" dirty="0"/>
              <a:t>, ICCV 2007.</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8123934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smtClean="0"/>
              <a:t>Mixed illumination</a:t>
            </a:r>
          </a:p>
        </p:txBody>
      </p:sp>
      <p:sp>
        <p:nvSpPr>
          <p:cNvPr id="11268" name="Rectangle 3"/>
          <p:cNvSpPr>
            <a:spLocks noGrp="1" noChangeArrowheads="1"/>
          </p:cNvSpPr>
          <p:nvPr>
            <p:ph type="body" idx="1"/>
          </p:nvPr>
        </p:nvSpPr>
        <p:spPr>
          <a:xfrm>
            <a:off x="228600" y="914400"/>
            <a:ext cx="8458200" cy="5257800"/>
          </a:xfrm>
        </p:spPr>
        <p:txBody>
          <a:bodyPr/>
          <a:lstStyle/>
          <a:p>
            <a:r>
              <a:rPr lang="en-US" smtClean="0"/>
              <a:t>When there are several types of illuminants in the scene, different reference points will yield different results</a:t>
            </a:r>
          </a:p>
        </p:txBody>
      </p:sp>
      <p:pic>
        <p:nvPicPr>
          <p:cNvPr id="11269" name="Picture 4"/>
          <p:cNvPicPr>
            <a:picLocks noChangeAspect="1" noChangeArrowheads="1"/>
          </p:cNvPicPr>
          <p:nvPr/>
        </p:nvPicPr>
        <p:blipFill>
          <a:blip r:embed="rId4" cstate="print"/>
          <a:srcRect/>
          <a:stretch>
            <a:fillRect/>
          </a:stretch>
        </p:blipFill>
        <p:spPr bwMode="auto">
          <a:xfrm>
            <a:off x="1828800" y="2138363"/>
            <a:ext cx="2501900" cy="3771900"/>
          </a:xfrm>
          <a:prstGeom prst="rect">
            <a:avLst/>
          </a:prstGeom>
          <a:noFill/>
          <a:ln w="9525">
            <a:noFill/>
            <a:miter lim="800000"/>
            <a:headEnd/>
            <a:tailEnd/>
          </a:ln>
        </p:spPr>
      </p:pic>
      <p:graphicFrame>
        <p:nvGraphicFramePr>
          <p:cNvPr id="11266" name="Object 5"/>
          <p:cNvGraphicFramePr>
            <a:graphicFrameLocks noChangeAspect="1"/>
          </p:cNvGraphicFramePr>
          <p:nvPr/>
        </p:nvGraphicFramePr>
        <p:xfrm>
          <a:off x="4926013" y="2133600"/>
          <a:ext cx="2476500" cy="3738563"/>
        </p:xfrm>
        <a:graphic>
          <a:graphicData uri="http://schemas.openxmlformats.org/presentationml/2006/ole">
            <mc:AlternateContent xmlns:mc="http://schemas.openxmlformats.org/markup-compatibility/2006">
              <mc:Choice xmlns:v="urn:schemas-microsoft-com:vml" Requires="v">
                <p:oleObj spid="_x0000_s154652" name="Image" r:id="rId5" imgW="2514286" imgH="3796825" progId="Photoshop.Image.10">
                  <p:embed/>
                </p:oleObj>
              </mc:Choice>
              <mc:Fallback>
                <p:oleObj name="Image" r:id="rId5" imgW="2514286" imgH="3796825" progId="Photoshop.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013" y="2133600"/>
                        <a:ext cx="2476500" cy="373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0" name="Rectangle 6"/>
          <p:cNvSpPr>
            <a:spLocks noChangeArrowheads="1"/>
          </p:cNvSpPr>
          <p:nvPr/>
        </p:nvSpPr>
        <p:spPr bwMode="auto">
          <a:xfrm>
            <a:off x="1143000" y="6400800"/>
            <a:ext cx="6457950" cy="366713"/>
          </a:xfrm>
          <a:prstGeom prst="rect">
            <a:avLst/>
          </a:prstGeom>
          <a:noFill/>
          <a:ln w="9525">
            <a:noFill/>
            <a:miter lim="800000"/>
            <a:headEnd/>
            <a:tailEnd/>
          </a:ln>
        </p:spPr>
        <p:txBody>
          <a:bodyPr wrap="none">
            <a:spAutoFit/>
          </a:bodyPr>
          <a:lstStyle/>
          <a:p>
            <a:r>
              <a:rPr lang="en-US" sz="1800">
                <a:hlinkClick r:id="rId7"/>
              </a:rPr>
              <a:t>http://www.cambridgeincolour.com/tutorials/white-balance.htm</a:t>
            </a:r>
            <a:endParaRPr lang="en-US" sz="1800"/>
          </a:p>
        </p:txBody>
      </p:sp>
      <p:sp>
        <p:nvSpPr>
          <p:cNvPr id="11271" name="Text Box 7"/>
          <p:cNvSpPr txBox="1">
            <a:spLocks noChangeArrowheads="1"/>
          </p:cNvSpPr>
          <p:nvPr/>
        </p:nvSpPr>
        <p:spPr bwMode="auto">
          <a:xfrm>
            <a:off x="1847850" y="5943600"/>
            <a:ext cx="2590800" cy="366713"/>
          </a:xfrm>
          <a:prstGeom prst="rect">
            <a:avLst/>
          </a:prstGeom>
          <a:noFill/>
          <a:ln w="9525">
            <a:noFill/>
            <a:miter lim="800000"/>
            <a:headEnd/>
            <a:tailEnd/>
          </a:ln>
        </p:spPr>
        <p:txBody>
          <a:bodyPr>
            <a:spAutoFit/>
          </a:bodyPr>
          <a:lstStyle/>
          <a:p>
            <a:pPr algn="ctr"/>
            <a:r>
              <a:rPr lang="en-US" sz="1800"/>
              <a:t>Reference: moon</a:t>
            </a:r>
          </a:p>
        </p:txBody>
      </p:sp>
      <p:sp>
        <p:nvSpPr>
          <p:cNvPr id="11272" name="Text Box 8"/>
          <p:cNvSpPr txBox="1">
            <a:spLocks noChangeArrowheads="1"/>
          </p:cNvSpPr>
          <p:nvPr/>
        </p:nvSpPr>
        <p:spPr bwMode="auto">
          <a:xfrm>
            <a:off x="4876800" y="5943600"/>
            <a:ext cx="2590800" cy="366713"/>
          </a:xfrm>
          <a:prstGeom prst="rect">
            <a:avLst/>
          </a:prstGeom>
          <a:noFill/>
          <a:ln w="9525">
            <a:noFill/>
            <a:miter lim="800000"/>
            <a:headEnd/>
            <a:tailEnd/>
          </a:ln>
        </p:spPr>
        <p:txBody>
          <a:bodyPr>
            <a:spAutoFit/>
          </a:bodyPr>
          <a:lstStyle/>
          <a:p>
            <a:pPr algn="ctr"/>
            <a:r>
              <a:rPr lang="en-US" sz="1800"/>
              <a:t>Reference: stone</a:t>
            </a:r>
          </a:p>
        </p:txBody>
      </p:sp>
      <p:sp>
        <p:nvSpPr>
          <p:cNvPr id="9" name="TextBox 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6773942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p:txBody>
          <a:bodyPr/>
          <a:lstStyle/>
          <a:p>
            <a:r>
              <a:rPr lang="en-US" smtClean="0"/>
              <a:t>Spatially varying white balance</a:t>
            </a:r>
          </a:p>
        </p:txBody>
      </p:sp>
      <p:sp>
        <p:nvSpPr>
          <p:cNvPr id="56323" name="Content Placeholder 2"/>
          <p:cNvSpPr>
            <a:spLocks noGrp="1"/>
          </p:cNvSpPr>
          <p:nvPr>
            <p:ph idx="4294967295"/>
          </p:nvPr>
        </p:nvSpPr>
        <p:spPr>
          <a:xfrm>
            <a:off x="685800" y="5943600"/>
            <a:ext cx="7772400" cy="685800"/>
          </a:xfrm>
        </p:spPr>
        <p:txBody>
          <a:bodyPr>
            <a:normAutofit fontScale="85000" lnSpcReduction="10000"/>
          </a:bodyPr>
          <a:lstStyle/>
          <a:p>
            <a:pPr algn="ctr">
              <a:buFontTx/>
              <a:buNone/>
            </a:pPr>
            <a:r>
              <a:rPr lang="en-US" sz="1800" smtClean="0"/>
              <a:t>E. Hsu, T. Mertens, S. Paris, S. Avidan, and F. Durand, “</a:t>
            </a:r>
            <a:r>
              <a:rPr lang="en-US" sz="1800" smtClean="0">
                <a:hlinkClick r:id="rId3"/>
              </a:rPr>
              <a:t>Light Mixture Estimation for Spatially Varying White Balance</a:t>
            </a:r>
            <a:r>
              <a:rPr lang="en-US" sz="1800" smtClean="0"/>
              <a:t>,” SIGGRAPH 2008</a:t>
            </a:r>
          </a:p>
        </p:txBody>
      </p:sp>
      <p:pic>
        <p:nvPicPr>
          <p:cNvPr id="56324" name="Picture 2" descr="C:\Courses\CompPhotography\LME\lme-sig2008.key\conc_in.png"/>
          <p:cNvPicPr>
            <a:picLocks noChangeAspect="1" noChangeArrowheads="1"/>
          </p:cNvPicPr>
          <p:nvPr/>
        </p:nvPicPr>
        <p:blipFill>
          <a:blip r:embed="rId4" cstate="print"/>
          <a:srcRect/>
          <a:stretch>
            <a:fillRect/>
          </a:stretch>
        </p:blipFill>
        <p:spPr bwMode="auto">
          <a:xfrm>
            <a:off x="822325" y="1752600"/>
            <a:ext cx="2362200" cy="2951163"/>
          </a:xfrm>
          <a:prstGeom prst="rect">
            <a:avLst/>
          </a:prstGeom>
          <a:noFill/>
          <a:ln w="9525">
            <a:noFill/>
            <a:miter lim="800000"/>
            <a:headEnd/>
            <a:tailEnd/>
          </a:ln>
        </p:spPr>
      </p:pic>
      <p:pic>
        <p:nvPicPr>
          <p:cNvPr id="56325" name="Picture 3" descr="C:\Courses\CompPhotography\LME\lme-sig2008.key\conc_alpha.png"/>
          <p:cNvPicPr>
            <a:picLocks noChangeAspect="1" noChangeArrowheads="1"/>
          </p:cNvPicPr>
          <p:nvPr/>
        </p:nvPicPr>
        <p:blipFill>
          <a:blip r:embed="rId5" cstate="print"/>
          <a:srcRect/>
          <a:stretch>
            <a:fillRect/>
          </a:stretch>
        </p:blipFill>
        <p:spPr bwMode="auto">
          <a:xfrm>
            <a:off x="3489325" y="1752600"/>
            <a:ext cx="2378075" cy="2971800"/>
          </a:xfrm>
          <a:prstGeom prst="rect">
            <a:avLst/>
          </a:prstGeom>
          <a:noFill/>
          <a:ln w="9525">
            <a:noFill/>
            <a:miter lim="800000"/>
            <a:headEnd/>
            <a:tailEnd/>
          </a:ln>
        </p:spPr>
      </p:pic>
      <p:pic>
        <p:nvPicPr>
          <p:cNvPr id="56326" name="Picture 4" descr="C:\Courses\CompPhotography\LME\lme-sig2008.key\conc_out.png"/>
          <p:cNvPicPr>
            <a:picLocks noChangeAspect="1" noChangeArrowheads="1"/>
          </p:cNvPicPr>
          <p:nvPr/>
        </p:nvPicPr>
        <p:blipFill>
          <a:blip r:embed="rId6" cstate="print"/>
          <a:srcRect/>
          <a:stretch>
            <a:fillRect/>
          </a:stretch>
        </p:blipFill>
        <p:spPr bwMode="auto">
          <a:xfrm>
            <a:off x="6080125" y="1752600"/>
            <a:ext cx="2378075" cy="2971800"/>
          </a:xfrm>
          <a:prstGeom prst="rect">
            <a:avLst/>
          </a:prstGeom>
          <a:noFill/>
          <a:ln w="9525">
            <a:noFill/>
            <a:miter lim="800000"/>
            <a:headEnd/>
            <a:tailEnd/>
          </a:ln>
        </p:spPr>
      </p:pic>
      <p:sp>
        <p:nvSpPr>
          <p:cNvPr id="56327" name="Text Box 7"/>
          <p:cNvSpPr txBox="1">
            <a:spLocks noChangeArrowheads="1"/>
          </p:cNvSpPr>
          <p:nvPr/>
        </p:nvSpPr>
        <p:spPr bwMode="auto">
          <a:xfrm>
            <a:off x="1584325" y="4876800"/>
            <a:ext cx="862013" cy="457200"/>
          </a:xfrm>
          <a:prstGeom prst="rect">
            <a:avLst/>
          </a:prstGeom>
          <a:noFill/>
          <a:ln w="9525">
            <a:noFill/>
            <a:miter lim="800000"/>
            <a:headEnd/>
            <a:tailEnd/>
          </a:ln>
        </p:spPr>
        <p:txBody>
          <a:bodyPr wrap="none">
            <a:spAutoFit/>
          </a:bodyPr>
          <a:lstStyle/>
          <a:p>
            <a:r>
              <a:rPr lang="en-US"/>
              <a:t>Input</a:t>
            </a:r>
          </a:p>
        </p:txBody>
      </p:sp>
      <p:sp>
        <p:nvSpPr>
          <p:cNvPr id="56328" name="Text Box 8"/>
          <p:cNvSpPr txBox="1">
            <a:spLocks noChangeArrowheads="1"/>
          </p:cNvSpPr>
          <p:nvPr/>
        </p:nvSpPr>
        <p:spPr bwMode="auto">
          <a:xfrm>
            <a:off x="3870325" y="4876800"/>
            <a:ext cx="1643063" cy="457200"/>
          </a:xfrm>
          <a:prstGeom prst="rect">
            <a:avLst/>
          </a:prstGeom>
          <a:noFill/>
          <a:ln w="9525">
            <a:noFill/>
            <a:miter lim="800000"/>
            <a:headEnd/>
            <a:tailEnd/>
          </a:ln>
        </p:spPr>
        <p:txBody>
          <a:bodyPr wrap="none">
            <a:spAutoFit/>
          </a:bodyPr>
          <a:lstStyle/>
          <a:p>
            <a:r>
              <a:rPr lang="en-US"/>
              <a:t>Alpha map</a:t>
            </a:r>
          </a:p>
        </p:txBody>
      </p:sp>
      <p:sp>
        <p:nvSpPr>
          <p:cNvPr id="56329" name="Text Box 9"/>
          <p:cNvSpPr txBox="1">
            <a:spLocks noChangeArrowheads="1"/>
          </p:cNvSpPr>
          <p:nvPr/>
        </p:nvSpPr>
        <p:spPr bwMode="auto">
          <a:xfrm>
            <a:off x="6734175" y="4876800"/>
            <a:ext cx="1098550" cy="457200"/>
          </a:xfrm>
          <a:prstGeom prst="rect">
            <a:avLst/>
          </a:prstGeom>
          <a:noFill/>
          <a:ln w="9525">
            <a:noFill/>
            <a:miter lim="800000"/>
            <a:headEnd/>
            <a:tailEnd/>
          </a:ln>
        </p:spPr>
        <p:txBody>
          <a:bodyPr wrap="none">
            <a:spAutoFit/>
          </a:bodyPr>
          <a:lstStyle/>
          <a:p>
            <a:r>
              <a:rPr lang="en-US"/>
              <a:t>Output</a:t>
            </a:r>
          </a:p>
        </p:txBody>
      </p:sp>
      <p:sp>
        <p:nvSpPr>
          <p:cNvPr id="10" name="TextBox 9"/>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2368774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mtClean="0"/>
              <a:t>Uses of color in computer vision</a:t>
            </a:r>
          </a:p>
        </p:txBody>
      </p:sp>
      <p:sp>
        <p:nvSpPr>
          <p:cNvPr id="57347" name="Rectangle 3"/>
          <p:cNvSpPr>
            <a:spLocks noGrp="1" noChangeArrowheads="1"/>
          </p:cNvSpPr>
          <p:nvPr>
            <p:ph type="body" idx="1"/>
          </p:nvPr>
        </p:nvSpPr>
        <p:spPr/>
        <p:txBody>
          <a:bodyPr/>
          <a:lstStyle/>
          <a:p>
            <a:pPr>
              <a:buFontTx/>
              <a:buNone/>
            </a:pPr>
            <a:r>
              <a:rPr lang="en-US" dirty="0" smtClean="0"/>
              <a:t>Color histograms for image matching</a:t>
            </a:r>
          </a:p>
        </p:txBody>
      </p:sp>
      <p:sp>
        <p:nvSpPr>
          <p:cNvPr id="57351" name="Rectangle 7"/>
          <p:cNvSpPr>
            <a:spLocks noChangeArrowheads="1"/>
          </p:cNvSpPr>
          <p:nvPr/>
        </p:nvSpPr>
        <p:spPr bwMode="auto">
          <a:xfrm>
            <a:off x="2301086" y="6324600"/>
            <a:ext cx="4480714" cy="461665"/>
          </a:xfrm>
          <a:prstGeom prst="rect">
            <a:avLst/>
          </a:prstGeom>
          <a:noFill/>
          <a:ln w="9525">
            <a:noFill/>
            <a:miter lim="800000"/>
            <a:headEnd/>
            <a:tailEnd/>
          </a:ln>
        </p:spPr>
        <p:txBody>
          <a:bodyPr wrap="none">
            <a:spAutoFit/>
          </a:bodyPr>
          <a:lstStyle/>
          <a:p>
            <a:r>
              <a:rPr lang="en-US" dirty="0" smtClean="0">
                <a:hlinkClick r:id="rId3"/>
              </a:rPr>
              <a:t>http://labs.ideeinc.com/multicolr</a:t>
            </a:r>
            <a:endParaRPr lang="en-US" dirty="0"/>
          </a:p>
        </p:txBody>
      </p:sp>
      <p:pic>
        <p:nvPicPr>
          <p:cNvPr id="134146" name="Picture 2"/>
          <p:cNvPicPr>
            <a:picLocks noChangeAspect="1" noChangeArrowheads="1"/>
          </p:cNvPicPr>
          <p:nvPr/>
        </p:nvPicPr>
        <p:blipFill>
          <a:blip r:embed="rId4" cstate="print"/>
          <a:srcRect/>
          <a:stretch>
            <a:fillRect/>
          </a:stretch>
        </p:blipFill>
        <p:spPr bwMode="auto">
          <a:xfrm>
            <a:off x="308582" y="1676400"/>
            <a:ext cx="8619852" cy="4419600"/>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16394981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Uses of color in computer vision</a:t>
            </a:r>
          </a:p>
        </p:txBody>
      </p:sp>
      <p:sp>
        <p:nvSpPr>
          <p:cNvPr id="59395" name="Rectangle 3"/>
          <p:cNvSpPr>
            <a:spLocks noGrp="1" noChangeArrowheads="1"/>
          </p:cNvSpPr>
          <p:nvPr>
            <p:ph type="body" idx="1"/>
          </p:nvPr>
        </p:nvSpPr>
        <p:spPr/>
        <p:txBody>
          <a:bodyPr/>
          <a:lstStyle/>
          <a:p>
            <a:pPr>
              <a:buFontTx/>
              <a:buNone/>
            </a:pPr>
            <a:r>
              <a:rPr lang="en-US" smtClean="0"/>
              <a:t>Image segmentation and retrieval</a:t>
            </a:r>
          </a:p>
        </p:txBody>
      </p:sp>
      <p:pic>
        <p:nvPicPr>
          <p:cNvPr id="59396" name="Picture 4"/>
          <p:cNvPicPr>
            <a:picLocks noChangeAspect="1" noChangeArrowheads="1"/>
          </p:cNvPicPr>
          <p:nvPr/>
        </p:nvPicPr>
        <p:blipFill>
          <a:blip r:embed="rId3" cstate="print"/>
          <a:srcRect/>
          <a:stretch>
            <a:fillRect/>
          </a:stretch>
        </p:blipFill>
        <p:spPr bwMode="auto">
          <a:xfrm>
            <a:off x="2362200" y="1447800"/>
            <a:ext cx="4308475" cy="4173538"/>
          </a:xfrm>
          <a:prstGeom prst="rect">
            <a:avLst/>
          </a:prstGeom>
          <a:noFill/>
          <a:ln w="9525">
            <a:noFill/>
            <a:miter lim="800000"/>
            <a:headEnd/>
            <a:tailEnd/>
          </a:ln>
        </p:spPr>
      </p:pic>
      <p:sp>
        <p:nvSpPr>
          <p:cNvPr id="59397" name="Rectangle 5"/>
          <p:cNvSpPr>
            <a:spLocks noChangeArrowheads="1"/>
          </p:cNvSpPr>
          <p:nvPr/>
        </p:nvSpPr>
        <p:spPr bwMode="auto">
          <a:xfrm>
            <a:off x="152400" y="5713413"/>
            <a:ext cx="8839200" cy="1096962"/>
          </a:xfrm>
          <a:prstGeom prst="rect">
            <a:avLst/>
          </a:prstGeom>
          <a:noFill/>
          <a:ln w="9525">
            <a:noFill/>
            <a:miter lim="800000"/>
            <a:headEnd/>
            <a:tailEnd/>
          </a:ln>
        </p:spPr>
        <p:txBody>
          <a:bodyPr>
            <a:spAutoFit/>
          </a:bodyPr>
          <a:lstStyle/>
          <a:p>
            <a:r>
              <a:rPr lang="en-US" sz="2200"/>
              <a:t>C. Carson, S. Belongie, H. Greenspan, and Ji. Malik, Blobworld: Image segmentation using Expectation-Maximization and its application to image querying, ICVIS 1999.</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16386912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Uses of color in computer vision</a:t>
            </a:r>
          </a:p>
        </p:txBody>
      </p:sp>
      <p:sp>
        <p:nvSpPr>
          <p:cNvPr id="58371" name="Rectangle 3"/>
          <p:cNvSpPr>
            <a:spLocks noGrp="1" noChangeArrowheads="1"/>
          </p:cNvSpPr>
          <p:nvPr>
            <p:ph type="body" idx="1"/>
          </p:nvPr>
        </p:nvSpPr>
        <p:spPr/>
        <p:txBody>
          <a:bodyPr/>
          <a:lstStyle/>
          <a:p>
            <a:pPr>
              <a:buFontTx/>
              <a:buNone/>
            </a:pPr>
            <a:r>
              <a:rPr lang="en-US" smtClean="0"/>
              <a:t>Skin detection</a:t>
            </a:r>
          </a:p>
        </p:txBody>
      </p:sp>
      <p:sp>
        <p:nvSpPr>
          <p:cNvPr id="58372" name="Rectangle 4"/>
          <p:cNvSpPr>
            <a:spLocks noChangeArrowheads="1"/>
          </p:cNvSpPr>
          <p:nvPr/>
        </p:nvSpPr>
        <p:spPr bwMode="auto">
          <a:xfrm>
            <a:off x="914400" y="5959475"/>
            <a:ext cx="7848600" cy="822325"/>
          </a:xfrm>
          <a:prstGeom prst="rect">
            <a:avLst/>
          </a:prstGeom>
          <a:noFill/>
          <a:ln w="9525">
            <a:noFill/>
            <a:miter lim="800000"/>
            <a:headEnd/>
            <a:tailEnd/>
          </a:ln>
        </p:spPr>
        <p:txBody>
          <a:bodyPr>
            <a:spAutoFit/>
          </a:bodyPr>
          <a:lstStyle/>
          <a:p>
            <a:r>
              <a:rPr lang="en-US"/>
              <a:t>M. Jones and J. Rehg, </a:t>
            </a:r>
            <a:r>
              <a:rPr lang="en-US">
                <a:hlinkClick r:id="rId3"/>
              </a:rPr>
              <a:t>Statistical Color Models with Application to Skin Detection</a:t>
            </a:r>
            <a:r>
              <a:rPr lang="en-US"/>
              <a:t>, IJCV 2002.</a:t>
            </a:r>
          </a:p>
        </p:txBody>
      </p:sp>
      <p:pic>
        <p:nvPicPr>
          <p:cNvPr id="58373" name="Picture 5"/>
          <p:cNvPicPr>
            <a:picLocks noChangeAspect="1" noChangeArrowheads="1"/>
          </p:cNvPicPr>
          <p:nvPr/>
        </p:nvPicPr>
        <p:blipFill>
          <a:blip r:embed="rId4" cstate="print"/>
          <a:srcRect/>
          <a:stretch>
            <a:fillRect/>
          </a:stretch>
        </p:blipFill>
        <p:spPr bwMode="auto">
          <a:xfrm>
            <a:off x="2236788" y="1447800"/>
            <a:ext cx="4668837" cy="4465638"/>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482836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Uses of color in computer vision</a:t>
            </a:r>
          </a:p>
        </p:txBody>
      </p:sp>
      <p:sp>
        <p:nvSpPr>
          <p:cNvPr id="60419" name="Rectangle 3"/>
          <p:cNvSpPr>
            <a:spLocks noGrp="1" noChangeArrowheads="1"/>
          </p:cNvSpPr>
          <p:nvPr>
            <p:ph type="body" idx="1"/>
          </p:nvPr>
        </p:nvSpPr>
        <p:spPr/>
        <p:txBody>
          <a:bodyPr/>
          <a:lstStyle/>
          <a:p>
            <a:pPr>
              <a:buFontTx/>
              <a:buNone/>
            </a:pPr>
            <a:r>
              <a:rPr lang="en-US" smtClean="0"/>
              <a:t>Robot soccer</a:t>
            </a:r>
          </a:p>
        </p:txBody>
      </p:sp>
      <p:pic>
        <p:nvPicPr>
          <p:cNvPr id="60420" name="Picture 4"/>
          <p:cNvPicPr>
            <a:picLocks noChangeAspect="1" noChangeArrowheads="1"/>
          </p:cNvPicPr>
          <p:nvPr/>
        </p:nvPicPr>
        <p:blipFill>
          <a:blip r:embed="rId3" cstate="print"/>
          <a:srcRect/>
          <a:stretch>
            <a:fillRect/>
          </a:stretch>
        </p:blipFill>
        <p:spPr bwMode="auto">
          <a:xfrm>
            <a:off x="1600200" y="1828800"/>
            <a:ext cx="2743200" cy="2109788"/>
          </a:xfrm>
          <a:prstGeom prst="rect">
            <a:avLst/>
          </a:prstGeom>
          <a:noFill/>
          <a:ln w="9525">
            <a:noFill/>
            <a:miter lim="800000"/>
            <a:headEnd/>
            <a:tailEnd/>
          </a:ln>
        </p:spPr>
      </p:pic>
      <p:pic>
        <p:nvPicPr>
          <p:cNvPr id="60421" name="Picture 5"/>
          <p:cNvPicPr>
            <a:picLocks noChangeAspect="1" noChangeArrowheads="1"/>
          </p:cNvPicPr>
          <p:nvPr/>
        </p:nvPicPr>
        <p:blipFill>
          <a:blip r:embed="rId4" cstate="print"/>
          <a:srcRect/>
          <a:stretch>
            <a:fillRect/>
          </a:stretch>
        </p:blipFill>
        <p:spPr bwMode="auto">
          <a:xfrm>
            <a:off x="4495800" y="1828800"/>
            <a:ext cx="2743200" cy="2109788"/>
          </a:xfrm>
          <a:prstGeom prst="rect">
            <a:avLst/>
          </a:prstGeom>
          <a:noFill/>
          <a:ln w="9525">
            <a:noFill/>
            <a:miter lim="800000"/>
            <a:headEnd/>
            <a:tailEnd/>
          </a:ln>
        </p:spPr>
      </p:pic>
      <p:sp>
        <p:nvSpPr>
          <p:cNvPr id="60422" name="Rectangle 6"/>
          <p:cNvSpPr>
            <a:spLocks noChangeArrowheads="1"/>
          </p:cNvSpPr>
          <p:nvPr/>
        </p:nvSpPr>
        <p:spPr bwMode="auto">
          <a:xfrm>
            <a:off x="685800" y="4210050"/>
            <a:ext cx="7772400" cy="1187450"/>
          </a:xfrm>
          <a:prstGeom prst="rect">
            <a:avLst/>
          </a:prstGeom>
          <a:noFill/>
          <a:ln w="9525">
            <a:noFill/>
            <a:miter lim="800000"/>
            <a:headEnd/>
            <a:tailEnd/>
          </a:ln>
        </p:spPr>
        <p:txBody>
          <a:bodyPr>
            <a:spAutoFit/>
          </a:bodyPr>
          <a:lstStyle/>
          <a:p>
            <a:r>
              <a:rPr lang="en-US"/>
              <a:t>M. Sridharan and P. Stone, </a:t>
            </a:r>
            <a:r>
              <a:rPr lang="en-US">
                <a:hlinkClick r:id="rId5"/>
              </a:rPr>
              <a:t>Towards Eliminating Manual Color Calibration at RoboCup</a:t>
            </a:r>
            <a:r>
              <a:rPr lang="en-US"/>
              <a:t>.</a:t>
            </a:r>
            <a:r>
              <a:rPr lang="en-US" b="1"/>
              <a:t> </a:t>
            </a:r>
            <a:r>
              <a:rPr lang="en-US"/>
              <a:t>RoboCup-2005: Robot Soccer World Cup IX, Springer Verlag, 2006</a:t>
            </a:r>
          </a:p>
        </p:txBody>
      </p:sp>
      <p:sp>
        <p:nvSpPr>
          <p:cNvPr id="60423" name="Rectangle 7"/>
          <p:cNvSpPr>
            <a:spLocks noChangeArrowheads="1"/>
          </p:cNvSpPr>
          <p:nvPr/>
        </p:nvSpPr>
        <p:spPr bwMode="auto">
          <a:xfrm>
            <a:off x="7324725" y="6553200"/>
            <a:ext cx="1800225" cy="304800"/>
          </a:xfrm>
          <a:prstGeom prst="rect">
            <a:avLst/>
          </a:prstGeom>
          <a:noFill/>
          <a:ln w="9525">
            <a:noFill/>
            <a:miter lim="800000"/>
            <a:headEnd/>
            <a:tailEnd/>
          </a:ln>
        </p:spPr>
        <p:txBody>
          <a:bodyPr wrap="none">
            <a:spAutoFit/>
          </a:bodyPr>
          <a:lstStyle/>
          <a:p>
            <a:r>
              <a:rPr lang="en-US" sz="1400"/>
              <a:t>Source: K. Grauman</a:t>
            </a:r>
          </a:p>
        </p:txBody>
      </p:sp>
    </p:spTree>
    <p:extLst>
      <p:ext uri="{BB962C8B-B14F-4D97-AF65-F5344CB8AC3E}">
        <p14:creationId xmlns:p14="http://schemas.microsoft.com/office/powerpoint/2010/main" val="156317138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Uses of color in computer vision</a:t>
            </a:r>
          </a:p>
        </p:txBody>
      </p:sp>
      <p:sp>
        <p:nvSpPr>
          <p:cNvPr id="61443" name="Rectangle 3"/>
          <p:cNvSpPr>
            <a:spLocks noGrp="1" noChangeArrowheads="1"/>
          </p:cNvSpPr>
          <p:nvPr>
            <p:ph type="body" idx="1"/>
          </p:nvPr>
        </p:nvSpPr>
        <p:spPr/>
        <p:txBody>
          <a:bodyPr/>
          <a:lstStyle/>
          <a:p>
            <a:pPr>
              <a:buFontTx/>
              <a:buNone/>
            </a:pPr>
            <a:r>
              <a:rPr lang="en-US" smtClean="0"/>
              <a:t>Building appearance models for tracking</a:t>
            </a:r>
          </a:p>
        </p:txBody>
      </p:sp>
      <p:pic>
        <p:nvPicPr>
          <p:cNvPr id="61444" name="Picture 4"/>
          <p:cNvPicPr>
            <a:picLocks noChangeAspect="1" noChangeArrowheads="1"/>
          </p:cNvPicPr>
          <p:nvPr/>
        </p:nvPicPr>
        <p:blipFill>
          <a:blip r:embed="rId3" cstate="print"/>
          <a:srcRect/>
          <a:stretch>
            <a:fillRect/>
          </a:stretch>
        </p:blipFill>
        <p:spPr bwMode="auto">
          <a:xfrm>
            <a:off x="990600" y="1447800"/>
            <a:ext cx="6934200" cy="2638425"/>
          </a:xfrm>
          <a:prstGeom prst="rect">
            <a:avLst/>
          </a:prstGeom>
          <a:noFill/>
          <a:ln w="9525">
            <a:noFill/>
            <a:miter lim="800000"/>
            <a:headEnd/>
            <a:tailEnd/>
          </a:ln>
        </p:spPr>
      </p:pic>
      <p:pic>
        <p:nvPicPr>
          <p:cNvPr id="61445" name="Picture 5"/>
          <p:cNvPicPr>
            <a:picLocks noChangeAspect="1" noChangeArrowheads="1"/>
          </p:cNvPicPr>
          <p:nvPr/>
        </p:nvPicPr>
        <p:blipFill>
          <a:blip r:embed="rId4" cstate="print"/>
          <a:srcRect/>
          <a:stretch>
            <a:fillRect/>
          </a:stretch>
        </p:blipFill>
        <p:spPr bwMode="auto">
          <a:xfrm>
            <a:off x="1295400" y="3857625"/>
            <a:ext cx="6629400" cy="2178050"/>
          </a:xfrm>
          <a:prstGeom prst="rect">
            <a:avLst/>
          </a:prstGeom>
          <a:noFill/>
          <a:ln w="9525">
            <a:noFill/>
            <a:miter lim="800000"/>
            <a:headEnd/>
            <a:tailEnd/>
          </a:ln>
        </p:spPr>
      </p:pic>
      <p:sp>
        <p:nvSpPr>
          <p:cNvPr id="61446" name="Rectangle 8"/>
          <p:cNvSpPr>
            <a:spLocks noChangeArrowheads="1"/>
          </p:cNvSpPr>
          <p:nvPr/>
        </p:nvSpPr>
        <p:spPr bwMode="auto">
          <a:xfrm>
            <a:off x="0" y="6126163"/>
            <a:ext cx="9144000" cy="641350"/>
          </a:xfrm>
          <a:prstGeom prst="rect">
            <a:avLst/>
          </a:prstGeom>
          <a:noFill/>
          <a:ln w="9525">
            <a:noFill/>
            <a:miter lim="800000"/>
            <a:headEnd/>
            <a:tailEnd/>
          </a:ln>
        </p:spPr>
        <p:txBody>
          <a:bodyPr anchor="ctr">
            <a:spAutoFit/>
          </a:bodyPr>
          <a:lstStyle/>
          <a:p>
            <a:pPr eaLnBrk="1" hangingPunct="1"/>
            <a:r>
              <a:rPr lang="en-US" sz="1800"/>
              <a:t>D. Ramanan, D. Forsyth, and A. Zisserman. </a:t>
            </a:r>
            <a:r>
              <a:rPr lang="en-US" sz="1800">
                <a:hlinkClick r:id="rId5"/>
              </a:rPr>
              <a:t>Tracking People by Learning their Appearance</a:t>
            </a:r>
            <a:r>
              <a:rPr lang="en-US" sz="1800"/>
              <a:t>. PAMI 2007.</a:t>
            </a:r>
          </a:p>
        </p:txBody>
      </p:sp>
      <p:sp>
        <p:nvSpPr>
          <p:cNvPr id="7" name="TextBox 6"/>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1159829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511" name="Object 7"/>
          <p:cNvGraphicFramePr>
            <a:graphicFrameLocks noChangeAspect="1"/>
          </p:cNvGraphicFramePr>
          <p:nvPr/>
        </p:nvGraphicFramePr>
        <p:xfrm>
          <a:off x="1828800" y="4038600"/>
          <a:ext cx="5715000" cy="2187575"/>
        </p:xfrm>
        <a:graphic>
          <a:graphicData uri="http://schemas.openxmlformats.org/presentationml/2006/ole">
            <mc:AlternateContent xmlns:mc="http://schemas.openxmlformats.org/markup-compatibility/2006">
              <mc:Choice xmlns:v="urn:schemas-microsoft-com:vml" Requires="v">
                <p:oleObj spid="_x0000_s172042" name="Equation" r:id="rId4" imgW="2019240" imgH="990360" progId="Equation.3">
                  <p:embed/>
                </p:oleObj>
              </mc:Choice>
              <mc:Fallback>
                <p:oleObj name="Equation" r:id="rId4" imgW="2019240" imgH="990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038600"/>
                        <a:ext cx="571500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5" name="Rectangle 2"/>
          <p:cNvSpPr>
            <a:spLocks noGrp="1" noChangeArrowheads="1"/>
          </p:cNvSpPr>
          <p:nvPr>
            <p:ph type="title"/>
          </p:nvPr>
        </p:nvSpPr>
        <p:spPr/>
        <p:txBody>
          <a:bodyPr/>
          <a:lstStyle/>
          <a:p>
            <a:r>
              <a:rPr lang="en-GB" smtClean="0"/>
              <a:t>Image model</a:t>
            </a:r>
          </a:p>
        </p:txBody>
      </p:sp>
      <p:sp>
        <p:nvSpPr>
          <p:cNvPr id="533507" name="Rectangle 3"/>
          <p:cNvSpPr>
            <a:spLocks noGrp="1" noChangeArrowheads="1"/>
          </p:cNvSpPr>
          <p:nvPr>
            <p:ph type="body" idx="1"/>
          </p:nvPr>
        </p:nvSpPr>
        <p:spPr>
          <a:xfrm>
            <a:off x="381000" y="914400"/>
            <a:ext cx="8305800" cy="3352800"/>
          </a:xfrm>
        </p:spPr>
        <p:txBody>
          <a:bodyPr/>
          <a:lstStyle/>
          <a:p>
            <a:pPr>
              <a:buFontTx/>
              <a:buChar char="•"/>
            </a:pPr>
            <a:r>
              <a:rPr lang="en-GB" dirty="0" smtClean="0"/>
              <a:t>Known: source vectors </a:t>
            </a:r>
            <a:r>
              <a:rPr lang="en-GB" i="1" dirty="0" err="1" smtClean="0">
                <a:latin typeface="Times New Roman" pitchFamily="18" charset="0"/>
                <a:cs typeface="Times New Roman" pitchFamily="18" charset="0"/>
              </a:rPr>
              <a:t>S</a:t>
            </a:r>
            <a:r>
              <a:rPr lang="en-GB" i="1" baseline="-10000" dirty="0" err="1" smtClean="0">
                <a:latin typeface="Times New Roman" pitchFamily="18" charset="0"/>
                <a:cs typeface="Times New Roman" pitchFamily="18" charset="0"/>
              </a:rPr>
              <a:t>j</a:t>
            </a:r>
            <a:r>
              <a:rPr lang="en-GB" i="1" baseline="-10000" dirty="0" smtClean="0">
                <a:latin typeface="Times New Roman" pitchFamily="18" charset="0"/>
                <a:cs typeface="Times New Roman" pitchFamily="18" charset="0"/>
              </a:rPr>
              <a:t> </a:t>
            </a:r>
            <a:r>
              <a:rPr lang="en-GB" dirty="0" smtClean="0"/>
              <a:t>and pixel values </a:t>
            </a:r>
            <a:r>
              <a:rPr lang="en-GB" i="1" dirty="0" err="1" smtClean="0">
                <a:latin typeface="Times New Roman" pitchFamily="18" charset="0"/>
                <a:cs typeface="Times New Roman" pitchFamily="18" charset="0"/>
              </a:rPr>
              <a:t>I</a:t>
            </a:r>
            <a:r>
              <a:rPr lang="en-GB" i="1" baseline="-10000" dirty="0" err="1" smtClean="0">
                <a:latin typeface="Times New Roman" pitchFamily="18" charset="0"/>
                <a:cs typeface="Times New Roman" pitchFamily="18" charset="0"/>
              </a:rPr>
              <a:t>j</a:t>
            </a:r>
            <a:r>
              <a:rPr lang="en-GB" dirty="0" smtClean="0">
                <a:latin typeface="Times New Roman" pitchFamily="18" charset="0"/>
                <a:cs typeface="Times New Roman" pitchFamily="18" charset="0"/>
              </a:rPr>
              <a:t>(</a:t>
            </a:r>
            <a:r>
              <a:rPr lang="en-GB" i="1" dirty="0" err="1" smtClean="0">
                <a:latin typeface="Times New Roman" pitchFamily="18" charset="0"/>
                <a:cs typeface="Times New Roman" pitchFamily="18" charset="0"/>
              </a:rPr>
              <a:t>x</a:t>
            </a:r>
            <a:r>
              <a:rPr lang="en-GB" dirty="0" err="1" smtClean="0">
                <a:latin typeface="Times New Roman" pitchFamily="18" charset="0"/>
                <a:cs typeface="Times New Roman" pitchFamily="18" charset="0"/>
              </a:rPr>
              <a:t>,</a:t>
            </a:r>
            <a:r>
              <a:rPr lang="en-GB" i="1" dirty="0" err="1" smtClean="0">
                <a:latin typeface="Times New Roman" pitchFamily="18" charset="0"/>
                <a:cs typeface="Times New Roman" pitchFamily="18" charset="0"/>
              </a:rPr>
              <a:t>y</a:t>
            </a:r>
            <a:r>
              <a:rPr lang="en-GB" dirty="0" smtClean="0">
                <a:latin typeface="Times New Roman" pitchFamily="18" charset="0"/>
                <a:cs typeface="Times New Roman" pitchFamily="18" charset="0"/>
              </a:rPr>
              <a:t>)</a:t>
            </a:r>
          </a:p>
          <a:p>
            <a:pPr>
              <a:buFontTx/>
              <a:buChar char="•"/>
            </a:pPr>
            <a:r>
              <a:rPr lang="en-GB" dirty="0" smtClean="0"/>
              <a:t>We also assume that the response function of the camera is a linear scaling by a factor of </a:t>
            </a:r>
            <a:r>
              <a:rPr lang="en-GB" i="1" dirty="0" smtClean="0">
                <a:latin typeface="Times New Roman" pitchFamily="18" charset="0"/>
                <a:cs typeface="Times New Roman" pitchFamily="18" charset="0"/>
              </a:rPr>
              <a:t>k</a:t>
            </a:r>
            <a:r>
              <a:rPr lang="en-GB" dirty="0" smtClean="0"/>
              <a:t>  </a:t>
            </a:r>
          </a:p>
          <a:p>
            <a:pPr>
              <a:buFontTx/>
              <a:buChar char="•"/>
            </a:pPr>
            <a:r>
              <a:rPr lang="en-GB" dirty="0" smtClean="0"/>
              <a:t>Combine the unknown normal </a:t>
            </a:r>
            <a:r>
              <a:rPr lang="en-GB" i="1" dirty="0" smtClean="0">
                <a:latin typeface="Times New Roman" pitchFamily="18" charset="0"/>
                <a:cs typeface="Times New Roman" pitchFamily="18" charset="0"/>
              </a:rPr>
              <a:t>N</a:t>
            </a:r>
            <a:r>
              <a:rPr lang="en-GB" dirty="0" smtClean="0">
                <a:latin typeface="Times New Roman" pitchFamily="18" charset="0"/>
                <a:cs typeface="Times New Roman" pitchFamily="18" charset="0"/>
              </a:rPr>
              <a:t>(</a:t>
            </a:r>
            <a:r>
              <a:rPr lang="en-GB" i="1" dirty="0" err="1" smtClean="0">
                <a:latin typeface="Times New Roman" pitchFamily="18" charset="0"/>
                <a:cs typeface="Times New Roman" pitchFamily="18" charset="0"/>
              </a:rPr>
              <a:t>x</a:t>
            </a:r>
            <a:r>
              <a:rPr lang="en-GB" dirty="0" err="1" smtClean="0">
                <a:latin typeface="Times New Roman" pitchFamily="18" charset="0"/>
                <a:cs typeface="Times New Roman" pitchFamily="18" charset="0"/>
              </a:rPr>
              <a:t>,</a:t>
            </a:r>
            <a:r>
              <a:rPr lang="en-GB" i="1" dirty="0" err="1" smtClean="0">
                <a:latin typeface="Times New Roman" pitchFamily="18" charset="0"/>
                <a:cs typeface="Times New Roman" pitchFamily="18" charset="0"/>
              </a:rPr>
              <a:t>y</a:t>
            </a:r>
            <a:r>
              <a:rPr lang="en-GB" dirty="0" smtClean="0">
                <a:latin typeface="Times New Roman" pitchFamily="18" charset="0"/>
                <a:cs typeface="Times New Roman" pitchFamily="18" charset="0"/>
              </a:rPr>
              <a:t>)</a:t>
            </a:r>
            <a:r>
              <a:rPr lang="en-GB" dirty="0" smtClean="0"/>
              <a:t> and </a:t>
            </a:r>
            <a:r>
              <a:rPr lang="en-GB" dirty="0" err="1" smtClean="0"/>
              <a:t>albedo</a:t>
            </a:r>
            <a:r>
              <a:rPr lang="en-GB" dirty="0" smtClean="0"/>
              <a:t> </a:t>
            </a:r>
            <a:r>
              <a:rPr lang="el-GR" i="1" dirty="0" smtClean="0">
                <a:latin typeface="Times New Roman" pitchFamily="18" charset="0"/>
                <a:cs typeface="Times New Roman" pitchFamily="18" charset="0"/>
              </a:rPr>
              <a:t>ρ</a:t>
            </a:r>
            <a:r>
              <a:rPr lang="en-GB" dirty="0" smtClean="0">
                <a:latin typeface="Times New Roman" pitchFamily="18" charset="0"/>
                <a:cs typeface="Times New Roman" pitchFamily="18" charset="0"/>
              </a:rPr>
              <a:t>(</a:t>
            </a:r>
            <a:r>
              <a:rPr lang="en-GB" i="1" dirty="0" err="1" smtClean="0">
                <a:latin typeface="Times New Roman" pitchFamily="18" charset="0"/>
                <a:cs typeface="Times New Roman" pitchFamily="18" charset="0"/>
              </a:rPr>
              <a:t>x</a:t>
            </a:r>
            <a:r>
              <a:rPr lang="en-GB" dirty="0" err="1" smtClean="0">
                <a:latin typeface="Times New Roman" pitchFamily="18" charset="0"/>
                <a:cs typeface="Times New Roman" pitchFamily="18" charset="0"/>
              </a:rPr>
              <a:t>,</a:t>
            </a:r>
            <a:r>
              <a:rPr lang="en-GB" i="1" dirty="0" err="1" smtClean="0">
                <a:latin typeface="Times New Roman" pitchFamily="18" charset="0"/>
                <a:cs typeface="Times New Roman" pitchFamily="18" charset="0"/>
              </a:rPr>
              <a:t>y</a:t>
            </a:r>
            <a:r>
              <a:rPr lang="en-GB"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GB" dirty="0" smtClean="0"/>
              <a:t>into one vector </a:t>
            </a:r>
            <a:r>
              <a:rPr lang="en-GB" i="1" dirty="0" smtClean="0">
                <a:latin typeface="Times New Roman" pitchFamily="18" charset="0"/>
                <a:cs typeface="Times New Roman" pitchFamily="18" charset="0"/>
              </a:rPr>
              <a:t>g</a:t>
            </a:r>
            <a:r>
              <a:rPr lang="en-GB" dirty="0" smtClean="0"/>
              <a:t>, and the scaling constant </a:t>
            </a:r>
            <a:r>
              <a:rPr lang="en-GB" i="1" dirty="0" smtClean="0">
                <a:latin typeface="Times New Roman" pitchFamily="18" charset="0"/>
                <a:cs typeface="Times New Roman" pitchFamily="18" charset="0"/>
              </a:rPr>
              <a:t>k</a:t>
            </a:r>
            <a:r>
              <a:rPr lang="en-GB" dirty="0" smtClean="0"/>
              <a:t> and source vectors </a:t>
            </a:r>
            <a:r>
              <a:rPr lang="en-GB" i="1" dirty="0" err="1" smtClean="0">
                <a:latin typeface="Times New Roman" pitchFamily="18" charset="0"/>
                <a:cs typeface="Times New Roman" pitchFamily="18" charset="0"/>
              </a:rPr>
              <a:t>S</a:t>
            </a:r>
            <a:r>
              <a:rPr lang="en-GB" i="1" baseline="-10000" dirty="0" err="1" smtClean="0">
                <a:latin typeface="Times New Roman" pitchFamily="18" charset="0"/>
                <a:cs typeface="Times New Roman" pitchFamily="18" charset="0"/>
              </a:rPr>
              <a:t>j</a:t>
            </a:r>
            <a:r>
              <a:rPr lang="en-GB" i="1" baseline="-10000" dirty="0" smtClean="0">
                <a:latin typeface="Times New Roman" pitchFamily="18" charset="0"/>
                <a:cs typeface="Times New Roman" pitchFamily="18" charset="0"/>
              </a:rPr>
              <a:t> </a:t>
            </a:r>
            <a:r>
              <a:rPr lang="en-GB" i="1" baseline="-10000" dirty="0" smtClean="0"/>
              <a:t> </a:t>
            </a:r>
            <a:r>
              <a:rPr lang="en-GB" dirty="0" smtClean="0"/>
              <a:t>into another vector </a:t>
            </a:r>
            <a:r>
              <a:rPr lang="en-GB" i="1" dirty="0" err="1" smtClean="0">
                <a:latin typeface="Times New Roman" pitchFamily="18" charset="0"/>
                <a:cs typeface="Times New Roman" pitchFamily="18" charset="0"/>
              </a:rPr>
              <a:t>V</a:t>
            </a:r>
            <a:r>
              <a:rPr lang="en-GB" i="1" baseline="-10000" dirty="0" err="1" smtClean="0">
                <a:latin typeface="Times New Roman" pitchFamily="18" charset="0"/>
                <a:cs typeface="Times New Roman" pitchFamily="18" charset="0"/>
              </a:rPr>
              <a:t>j</a:t>
            </a:r>
            <a:r>
              <a:rPr lang="en-GB" dirty="0" smtClean="0"/>
              <a:t>: </a:t>
            </a:r>
            <a:endParaRPr lang="en-GB" i="1" baseline="-10000" dirty="0" smtClean="0"/>
          </a:p>
        </p:txBody>
      </p:sp>
      <p:sp>
        <p:nvSpPr>
          <p:cNvPr id="6" name="TextBox 5"/>
          <p:cNvSpPr txBox="1"/>
          <p:nvPr/>
        </p:nvSpPr>
        <p:spPr>
          <a:xfrm>
            <a:off x="7606228" y="6561980"/>
            <a:ext cx="1565816" cy="307777"/>
          </a:xfrm>
          <a:prstGeom prst="rect">
            <a:avLst/>
          </a:prstGeom>
          <a:noFill/>
        </p:spPr>
        <p:txBody>
          <a:bodyPr wrap="none" rtlCol="0">
            <a:spAutoFit/>
          </a:bodyPr>
          <a:lstStyle/>
          <a:p>
            <a:r>
              <a:rPr lang="en-US" sz="1400" dirty="0" smtClean="0"/>
              <a:t>slide: S. </a:t>
            </a:r>
            <a:r>
              <a:rPr lang="en-US" sz="1400" dirty="0" err="1" smtClean="0"/>
              <a:t>Lazebnik</a:t>
            </a:r>
            <a:endParaRPr lang="en-US" sz="1400" dirty="0"/>
          </a:p>
        </p:txBody>
      </p:sp>
    </p:spTree>
    <p:extLst>
      <p:ext uri="{BB962C8B-B14F-4D97-AF65-F5344CB8AC3E}">
        <p14:creationId xmlns:p14="http://schemas.microsoft.com/office/powerpoint/2010/main" val="2837609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3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3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3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76200"/>
            <a:ext cx="8153400" cy="838200"/>
          </a:xfrm>
        </p:spPr>
        <p:txBody>
          <a:bodyPr/>
          <a:lstStyle/>
          <a:p>
            <a:r>
              <a:rPr lang="en-US" smtClean="0"/>
              <a:t>Linear filtering</a:t>
            </a:r>
          </a:p>
        </p:txBody>
      </p:sp>
      <p:pic>
        <p:nvPicPr>
          <p:cNvPr id="9219" name="Picture 5"/>
          <p:cNvPicPr>
            <a:picLocks noChangeAspect="1" noChangeArrowheads="1"/>
          </p:cNvPicPr>
          <p:nvPr/>
        </p:nvPicPr>
        <p:blipFill>
          <a:blip r:embed="rId3" cstate="print"/>
          <a:srcRect/>
          <a:stretch>
            <a:fillRect/>
          </a:stretch>
        </p:blipFill>
        <p:spPr bwMode="auto">
          <a:xfrm>
            <a:off x="0" y="2362200"/>
            <a:ext cx="4495800" cy="4495800"/>
          </a:xfrm>
          <a:prstGeom prst="rect">
            <a:avLst/>
          </a:prstGeom>
          <a:noFill/>
          <a:ln w="9525">
            <a:noFill/>
            <a:miter lim="800000"/>
            <a:headEnd/>
            <a:tailEnd/>
          </a:ln>
        </p:spPr>
      </p:pic>
      <p:pic>
        <p:nvPicPr>
          <p:cNvPr id="9220" name="Picture 6"/>
          <p:cNvPicPr>
            <a:picLocks noChangeAspect="1" noChangeArrowheads="1"/>
          </p:cNvPicPr>
          <p:nvPr/>
        </p:nvPicPr>
        <p:blipFill>
          <a:blip r:embed="rId4" cstate="print"/>
          <a:srcRect/>
          <a:stretch>
            <a:fillRect/>
          </a:stretch>
        </p:blipFill>
        <p:spPr bwMode="auto">
          <a:xfrm>
            <a:off x="4648200" y="2362200"/>
            <a:ext cx="4495800" cy="4495800"/>
          </a:xfrm>
          <a:prstGeom prst="rect">
            <a:avLst/>
          </a:prstGeom>
          <a:noFill/>
          <a:ln w="9525">
            <a:noFill/>
            <a:miter lim="800000"/>
            <a:headEnd/>
            <a:tailEnd/>
          </a:ln>
        </p:spPr>
      </p:pic>
      <p:pic>
        <p:nvPicPr>
          <p:cNvPr id="9221" name="Picture 7"/>
          <p:cNvPicPr>
            <a:picLocks noChangeAspect="1" noChangeArrowheads="1"/>
          </p:cNvPicPr>
          <p:nvPr/>
        </p:nvPicPr>
        <p:blipFill>
          <a:blip r:embed="rId5" cstate="print"/>
          <a:srcRect/>
          <a:stretch>
            <a:fillRect/>
          </a:stretch>
        </p:blipFill>
        <p:spPr bwMode="auto">
          <a:xfrm>
            <a:off x="4419600" y="1828800"/>
            <a:ext cx="317500" cy="317500"/>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4047453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custDataLst>
              <p:tags r:id="rId2"/>
            </p:custDataLst>
          </p:nvPr>
        </p:nvSpPr>
        <p:spPr/>
        <p:txBody>
          <a:bodyPr/>
          <a:lstStyle/>
          <a:p>
            <a:r>
              <a:rPr lang="en-US" dirty="0" smtClean="0"/>
              <a:t>Motivation: Image </a:t>
            </a:r>
            <a:r>
              <a:rPr lang="en-US" dirty="0" err="1" smtClean="0"/>
              <a:t>denoising</a:t>
            </a:r>
            <a:endParaRPr lang="en-US" dirty="0" smtClean="0"/>
          </a:p>
        </p:txBody>
      </p:sp>
      <p:graphicFrame>
        <p:nvGraphicFramePr>
          <p:cNvPr id="1026" name="Object 3"/>
          <p:cNvGraphicFramePr>
            <a:graphicFrameLocks noChangeAspect="1"/>
          </p:cNvGraphicFramePr>
          <p:nvPr>
            <p:custDataLst>
              <p:tags r:id="rId3"/>
            </p:custDataLst>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057" name="Equation" r:id="rId7" imgW="914400" imgH="198720" progId="Equation.3">
                  <p:embed/>
                </p:oleObj>
              </mc:Choice>
              <mc:Fallback>
                <p:oleObj name="Equation" r:id="rId7" imgW="914400" imgH="1987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0933" name="Picture 5" descr="image4"/>
          <p:cNvPicPr>
            <a:picLocks noChangeAspect="1" noChangeArrowheads="1"/>
          </p:cNvPicPr>
          <p:nvPr>
            <p:custDataLst>
              <p:tags r:id="rId4"/>
            </p:custDataLst>
          </p:nvPr>
        </p:nvPicPr>
        <p:blipFill>
          <a:blip r:embed="rId9" cstate="print">
            <a:lum bright="24000" contrast="30000"/>
          </a:blip>
          <a:srcRect/>
          <a:stretch>
            <a:fillRect/>
          </a:stretch>
        </p:blipFill>
        <p:spPr bwMode="auto">
          <a:xfrm>
            <a:off x="2509003" y="1600200"/>
            <a:ext cx="3891797" cy="4876800"/>
          </a:xfrm>
          <a:prstGeom prst="rect">
            <a:avLst/>
          </a:prstGeom>
          <a:noFill/>
          <a:ln w="9525">
            <a:noFill/>
            <a:miter lim="800000"/>
            <a:headEnd/>
            <a:tailEnd/>
          </a:ln>
        </p:spPr>
      </p:pic>
      <p:sp>
        <p:nvSpPr>
          <p:cNvPr id="1031" name="Rectangle 7"/>
          <p:cNvSpPr>
            <a:spLocks noGrp="1" noChangeArrowheads="1"/>
          </p:cNvSpPr>
          <p:nvPr>
            <p:ph type="body" idx="1"/>
          </p:nvPr>
        </p:nvSpPr>
        <p:spPr>
          <a:xfrm>
            <a:off x="711200" y="933450"/>
            <a:ext cx="7772400" cy="1504950"/>
          </a:xfrm>
          <a:noFill/>
        </p:spPr>
        <p:txBody>
          <a:bodyPr/>
          <a:lstStyle/>
          <a:p>
            <a:pPr>
              <a:lnSpc>
                <a:spcPct val="90000"/>
              </a:lnSpc>
              <a:buFont typeface="Arial" pitchFamily="34" charset="0"/>
              <a:buChar char="•"/>
            </a:pPr>
            <a:r>
              <a:rPr lang="en-US" dirty="0" smtClean="0"/>
              <a:t>How can we reduce noise in a photograph?</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8207419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6"/>
          <p:cNvSpPr>
            <a:spLocks noGrp="1" noChangeArrowheads="1"/>
          </p:cNvSpPr>
          <p:nvPr>
            <p:ph type="body" idx="1"/>
          </p:nvPr>
        </p:nvSpPr>
        <p:spPr/>
        <p:txBody>
          <a:bodyPr/>
          <a:lstStyle/>
          <a:p>
            <a:pPr>
              <a:buFontTx/>
              <a:buChar char="•"/>
            </a:pPr>
            <a:r>
              <a:rPr lang="en-US" dirty="0" smtClean="0"/>
              <a:t>Let’s replace each pixel with a </a:t>
            </a:r>
            <a:r>
              <a:rPr lang="en-US" i="1" dirty="0" smtClean="0"/>
              <a:t>weighted</a:t>
            </a:r>
            <a:r>
              <a:rPr lang="en-US" dirty="0" smtClean="0"/>
              <a:t> average of its neighborhood</a:t>
            </a:r>
          </a:p>
          <a:p>
            <a:pPr>
              <a:buFontTx/>
              <a:buChar char="•"/>
            </a:pPr>
            <a:r>
              <a:rPr lang="en-US" dirty="0" smtClean="0"/>
              <a:t>The weights are called the </a:t>
            </a:r>
            <a:r>
              <a:rPr lang="en-US" i="1" dirty="0" smtClean="0"/>
              <a:t>filter kernel</a:t>
            </a:r>
          </a:p>
          <a:p>
            <a:pPr>
              <a:buFontTx/>
              <a:buChar char="•"/>
            </a:pPr>
            <a:r>
              <a:rPr lang="en-US" dirty="0" smtClean="0"/>
              <a:t>What are the weights for the average of a </a:t>
            </a:r>
            <a:br>
              <a:rPr lang="en-US" dirty="0" smtClean="0"/>
            </a:br>
            <a:r>
              <a:rPr lang="en-US" dirty="0" smtClean="0"/>
              <a:t>3x3 neighborhood?</a:t>
            </a:r>
          </a:p>
        </p:txBody>
      </p:sp>
      <p:sp>
        <p:nvSpPr>
          <p:cNvPr id="10243" name="Rectangle 24"/>
          <p:cNvSpPr>
            <a:spLocks noGrp="1" noChangeArrowheads="1"/>
          </p:cNvSpPr>
          <p:nvPr>
            <p:ph type="title"/>
          </p:nvPr>
        </p:nvSpPr>
        <p:spPr/>
        <p:txBody>
          <a:bodyPr/>
          <a:lstStyle/>
          <a:p>
            <a:r>
              <a:rPr lang="en-US" smtClean="0"/>
              <a:t>Moving average</a:t>
            </a:r>
          </a:p>
        </p:txBody>
      </p:sp>
      <p:grpSp>
        <p:nvGrpSpPr>
          <p:cNvPr id="2" name="Group 28"/>
          <p:cNvGrpSpPr>
            <a:grpSpLocks/>
          </p:cNvGrpSpPr>
          <p:nvPr/>
        </p:nvGrpSpPr>
        <p:grpSpPr bwMode="auto">
          <a:xfrm>
            <a:off x="3135313" y="3911600"/>
            <a:ext cx="2274887" cy="2413000"/>
            <a:chOff x="1975" y="2464"/>
            <a:chExt cx="1433" cy="1520"/>
          </a:xfrm>
        </p:grpSpPr>
        <p:grpSp>
          <p:nvGrpSpPr>
            <p:cNvPr id="10246" name="Group 4"/>
            <p:cNvGrpSpPr>
              <a:grpSpLocks/>
            </p:cNvGrpSpPr>
            <p:nvPr/>
          </p:nvGrpSpPr>
          <p:grpSpPr bwMode="auto">
            <a:xfrm>
              <a:off x="1975" y="2464"/>
              <a:ext cx="1433" cy="1136"/>
              <a:chOff x="3799" y="2064"/>
              <a:chExt cx="1433" cy="1136"/>
            </a:xfrm>
          </p:grpSpPr>
          <p:grpSp>
            <p:nvGrpSpPr>
              <p:cNvPr id="10248" name="Group 5"/>
              <p:cNvGrpSpPr>
                <a:grpSpLocks/>
              </p:cNvGrpSpPr>
              <p:nvPr/>
            </p:nvGrpSpPr>
            <p:grpSpPr bwMode="auto">
              <a:xfrm>
                <a:off x="4080" y="2064"/>
                <a:ext cx="1152" cy="1136"/>
                <a:chOff x="144" y="144"/>
                <a:chExt cx="1152" cy="1136"/>
              </a:xfrm>
            </p:grpSpPr>
            <p:sp>
              <p:nvSpPr>
                <p:cNvPr id="10250"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1"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2"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3"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4"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5"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6"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7"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8"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0259"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0260"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0261"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0262"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0263"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0264"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0265"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0266"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0249" name="Picture 23"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10247" name="Text Box 27"/>
            <p:cNvSpPr txBox="1">
              <a:spLocks noChangeArrowheads="1"/>
            </p:cNvSpPr>
            <p:nvPr/>
          </p:nvSpPr>
          <p:spPr bwMode="auto">
            <a:xfrm>
              <a:off x="2352" y="3696"/>
              <a:ext cx="970" cy="288"/>
            </a:xfrm>
            <a:prstGeom prst="rect">
              <a:avLst/>
            </a:prstGeom>
            <a:noFill/>
            <a:ln w="9525">
              <a:noFill/>
              <a:miter lim="800000"/>
              <a:headEnd/>
              <a:tailEnd/>
            </a:ln>
          </p:spPr>
          <p:txBody>
            <a:bodyPr wrap="none">
              <a:spAutoFit/>
            </a:bodyPr>
            <a:lstStyle/>
            <a:p>
              <a:r>
                <a:rPr lang="en-US"/>
                <a:t>“box filter”</a:t>
              </a:r>
            </a:p>
          </p:txBody>
        </p:sp>
      </p:grpSp>
      <p:sp>
        <p:nvSpPr>
          <p:cNvPr id="10245" name="Text Box 29"/>
          <p:cNvSpPr txBox="1">
            <a:spLocks noChangeArrowheads="1"/>
          </p:cNvSpPr>
          <p:nvPr/>
        </p:nvSpPr>
        <p:spPr bwMode="auto">
          <a:xfrm>
            <a:off x="7610475"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1287380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smtClean="0"/>
              <a:t>Defining convolution</a:t>
            </a:r>
          </a:p>
        </p:txBody>
      </p:sp>
      <p:graphicFrame>
        <p:nvGraphicFramePr>
          <p:cNvPr id="1016835" name="Object 3"/>
          <p:cNvGraphicFramePr>
            <a:graphicFrameLocks noChangeAspect="1"/>
          </p:cNvGraphicFramePr>
          <p:nvPr/>
        </p:nvGraphicFramePr>
        <p:xfrm>
          <a:off x="1066800" y="1981200"/>
          <a:ext cx="7086600" cy="1066800"/>
        </p:xfrm>
        <a:graphic>
          <a:graphicData uri="http://schemas.openxmlformats.org/presentationml/2006/ole">
            <mc:AlternateContent xmlns:mc="http://schemas.openxmlformats.org/markup-compatibility/2006">
              <mc:Choice xmlns:v="urn:schemas-microsoft-com:vml" Requires="v">
                <p:oleObj spid="_x0000_s140321" name="Equation" r:id="rId4" imgW="2361960" imgH="355320" progId="Equation.3">
                  <p:embed/>
                </p:oleObj>
              </mc:Choice>
              <mc:Fallback>
                <p:oleObj name="Equation" r:id="rId4" imgW="236196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981200"/>
                        <a:ext cx="7086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 name="Group 4"/>
          <p:cNvGrpSpPr>
            <a:grpSpLocks/>
          </p:cNvGrpSpPr>
          <p:nvPr/>
        </p:nvGrpSpPr>
        <p:grpSpPr bwMode="auto">
          <a:xfrm>
            <a:off x="3276600" y="3276600"/>
            <a:ext cx="2362200" cy="2362200"/>
            <a:chOff x="576" y="2496"/>
            <a:chExt cx="1488" cy="1488"/>
          </a:xfrm>
        </p:grpSpPr>
        <p:sp>
          <p:nvSpPr>
            <p:cNvPr id="2062" name="Rectangle 5"/>
            <p:cNvSpPr>
              <a:spLocks noChangeArrowheads="1"/>
            </p:cNvSpPr>
            <p:nvPr/>
          </p:nvSpPr>
          <p:spPr bwMode="auto">
            <a:xfrm>
              <a:off x="576" y="2496"/>
              <a:ext cx="1488" cy="1488"/>
            </a:xfrm>
            <a:prstGeom prst="rect">
              <a:avLst/>
            </a:prstGeom>
            <a:noFill/>
            <a:ln w="9525">
              <a:solidFill>
                <a:schemeClr val="tx1"/>
              </a:solidFill>
              <a:miter lim="800000"/>
              <a:headEnd/>
              <a:tailEnd/>
            </a:ln>
          </p:spPr>
          <p:txBody>
            <a:bodyPr wrap="none" anchor="ctr"/>
            <a:lstStyle/>
            <a:p>
              <a:pPr algn="ctr" eaLnBrk="1" hangingPunct="1"/>
              <a:endParaRPr lang="en-US" sz="1800"/>
            </a:p>
          </p:txBody>
        </p:sp>
        <p:sp>
          <p:nvSpPr>
            <p:cNvPr id="2063" name="Text Box 6"/>
            <p:cNvSpPr txBox="1">
              <a:spLocks noChangeArrowheads="1"/>
            </p:cNvSpPr>
            <p:nvPr/>
          </p:nvSpPr>
          <p:spPr bwMode="auto">
            <a:xfrm>
              <a:off x="1255" y="2976"/>
              <a:ext cx="214" cy="480"/>
            </a:xfrm>
            <a:prstGeom prst="rect">
              <a:avLst/>
            </a:prstGeom>
            <a:noFill/>
            <a:ln w="9525">
              <a:noFill/>
              <a:miter lim="800000"/>
              <a:headEnd/>
              <a:tailEnd/>
            </a:ln>
          </p:spPr>
          <p:txBody>
            <a:bodyPr wrap="none">
              <a:spAutoFit/>
            </a:bodyPr>
            <a:lstStyle/>
            <a:p>
              <a:pPr eaLnBrk="1" hangingPunct="1"/>
              <a:r>
                <a:rPr lang="en-US" sz="4400" i="1">
                  <a:latin typeface="Times New Roman" pitchFamily="18" charset="0"/>
                  <a:cs typeface="Times New Roman" pitchFamily="18" charset="0"/>
                </a:rPr>
                <a:t>f</a:t>
              </a:r>
            </a:p>
          </p:txBody>
        </p:sp>
      </p:grpSp>
      <p:pic>
        <p:nvPicPr>
          <p:cNvPr id="1016839" name="Picture 7" descr="tmp"/>
          <p:cNvPicPr>
            <a:picLocks noChangeAspect="1" noChangeArrowheads="1"/>
          </p:cNvPicPr>
          <p:nvPr/>
        </p:nvPicPr>
        <p:blipFill>
          <a:blip r:embed="rId6" cstate="print"/>
          <a:srcRect/>
          <a:stretch>
            <a:fillRect/>
          </a:stretch>
        </p:blipFill>
        <p:spPr bwMode="auto">
          <a:xfrm>
            <a:off x="1066800" y="3367088"/>
            <a:ext cx="762000" cy="747712"/>
          </a:xfrm>
          <a:prstGeom prst="rect">
            <a:avLst/>
          </a:prstGeom>
          <a:noFill/>
          <a:ln w="9525">
            <a:noFill/>
            <a:miter lim="800000"/>
            <a:headEnd/>
            <a:tailEnd/>
          </a:ln>
        </p:spPr>
      </p:pic>
      <p:pic>
        <p:nvPicPr>
          <p:cNvPr id="1016840" name="Picture 8" descr="tmp"/>
          <p:cNvPicPr>
            <a:picLocks noChangeAspect="1" noChangeArrowheads="1"/>
          </p:cNvPicPr>
          <p:nvPr/>
        </p:nvPicPr>
        <p:blipFill>
          <a:blip r:embed="rId7" cstate="print"/>
          <a:srcRect/>
          <a:stretch>
            <a:fillRect/>
          </a:stretch>
        </p:blipFill>
        <p:spPr bwMode="auto">
          <a:xfrm>
            <a:off x="1066800" y="3352800"/>
            <a:ext cx="762000" cy="747713"/>
          </a:xfrm>
          <a:prstGeom prst="rect">
            <a:avLst/>
          </a:prstGeom>
          <a:noFill/>
          <a:ln w="9525">
            <a:noFill/>
            <a:miter lim="800000"/>
            <a:headEnd/>
            <a:tailEnd/>
          </a:ln>
        </p:spPr>
      </p:pic>
      <p:grpSp>
        <p:nvGrpSpPr>
          <p:cNvPr id="3" name="Group 9"/>
          <p:cNvGrpSpPr>
            <a:grpSpLocks/>
          </p:cNvGrpSpPr>
          <p:nvPr/>
        </p:nvGrpSpPr>
        <p:grpSpPr bwMode="auto">
          <a:xfrm>
            <a:off x="685800" y="2895600"/>
            <a:ext cx="3352800" cy="1219200"/>
            <a:chOff x="576" y="2400"/>
            <a:chExt cx="2112" cy="768"/>
          </a:xfrm>
        </p:grpSpPr>
        <p:pic>
          <p:nvPicPr>
            <p:cNvPr id="2060" name="Picture 10" descr="tmp"/>
            <p:cNvPicPr>
              <a:picLocks noChangeAspect="1" noChangeArrowheads="1"/>
            </p:cNvPicPr>
            <p:nvPr/>
          </p:nvPicPr>
          <p:blipFill>
            <a:blip r:embed="rId7" cstate="print"/>
            <a:srcRect/>
            <a:stretch>
              <a:fillRect/>
            </a:stretch>
          </p:blipFill>
          <p:spPr bwMode="auto">
            <a:xfrm>
              <a:off x="2208" y="2640"/>
              <a:ext cx="480" cy="471"/>
            </a:xfrm>
            <a:prstGeom prst="rect">
              <a:avLst/>
            </a:prstGeom>
            <a:noFill/>
            <a:ln w="9525">
              <a:noFill/>
              <a:miter lim="800000"/>
              <a:headEnd/>
              <a:tailEnd/>
            </a:ln>
          </p:spPr>
        </p:pic>
        <p:sp>
          <p:nvSpPr>
            <p:cNvPr id="2061" name="Rectangle 11"/>
            <p:cNvSpPr>
              <a:spLocks noChangeArrowheads="1"/>
            </p:cNvSpPr>
            <p:nvPr/>
          </p:nvSpPr>
          <p:spPr bwMode="auto">
            <a:xfrm>
              <a:off x="576" y="2400"/>
              <a:ext cx="720" cy="768"/>
            </a:xfrm>
            <a:prstGeom prst="rect">
              <a:avLst/>
            </a:prstGeom>
            <a:solidFill>
              <a:schemeClr val="bg1"/>
            </a:solidFill>
            <a:ln w="9525">
              <a:noFill/>
              <a:miter lim="800000"/>
              <a:headEnd/>
              <a:tailEnd/>
            </a:ln>
          </p:spPr>
          <p:txBody>
            <a:bodyPr wrap="none" anchor="ctr"/>
            <a:lstStyle/>
            <a:p>
              <a:endParaRPr lang="en-US"/>
            </a:p>
          </p:txBody>
        </p:sp>
      </p:grpSp>
      <p:pic>
        <p:nvPicPr>
          <p:cNvPr id="1016844" name="Picture 12" descr="tmp"/>
          <p:cNvPicPr>
            <a:picLocks noChangeAspect="1" noChangeArrowheads="1"/>
          </p:cNvPicPr>
          <p:nvPr/>
        </p:nvPicPr>
        <p:blipFill>
          <a:blip r:embed="rId7" cstate="print"/>
          <a:srcRect/>
          <a:stretch>
            <a:fillRect/>
          </a:stretch>
        </p:blipFill>
        <p:spPr bwMode="auto">
          <a:xfrm>
            <a:off x="3276600" y="3276600"/>
            <a:ext cx="762000" cy="747713"/>
          </a:xfrm>
          <a:prstGeom prst="rect">
            <a:avLst/>
          </a:prstGeom>
          <a:noFill/>
          <a:ln w="9525">
            <a:noFill/>
            <a:miter lim="800000"/>
            <a:headEnd/>
            <a:tailEnd/>
          </a:ln>
        </p:spPr>
      </p:pic>
      <p:sp>
        <p:nvSpPr>
          <p:cNvPr id="2057" name="Rectangle 13"/>
          <p:cNvSpPr>
            <a:spLocks noGrp="1" noChangeArrowheads="1"/>
          </p:cNvSpPr>
          <p:nvPr>
            <p:ph type="body" idx="1"/>
          </p:nvPr>
        </p:nvSpPr>
        <p:spPr/>
        <p:txBody>
          <a:bodyPr/>
          <a:lstStyle/>
          <a:p>
            <a:pPr>
              <a:buFontTx/>
              <a:buChar char="•"/>
            </a:pPr>
            <a:r>
              <a:rPr lang="en-US" dirty="0" smtClean="0"/>
              <a:t>Let </a:t>
            </a:r>
            <a:r>
              <a:rPr lang="en-US" i="1" dirty="0" smtClean="0"/>
              <a:t>f </a:t>
            </a:r>
            <a:r>
              <a:rPr lang="en-US" dirty="0" smtClean="0"/>
              <a:t>be the image and</a:t>
            </a:r>
            <a:r>
              <a:rPr lang="en-US" i="1" dirty="0" smtClean="0"/>
              <a:t> g </a:t>
            </a:r>
            <a:r>
              <a:rPr lang="en-US" dirty="0" smtClean="0"/>
              <a:t>be the kernel. The output of convolving </a:t>
            </a:r>
            <a:r>
              <a:rPr lang="en-US" i="1" dirty="0" smtClean="0"/>
              <a:t>f</a:t>
            </a:r>
            <a:r>
              <a:rPr lang="en-US" dirty="0" smtClean="0"/>
              <a:t> with </a:t>
            </a:r>
            <a:r>
              <a:rPr lang="en-US" i="1" dirty="0" smtClean="0"/>
              <a:t>g</a:t>
            </a:r>
            <a:r>
              <a:rPr lang="en-US" dirty="0" smtClean="0"/>
              <a:t> is denoted </a:t>
            </a:r>
            <a:r>
              <a:rPr lang="en-US" i="1" dirty="0" smtClean="0"/>
              <a:t>f</a:t>
            </a:r>
            <a:r>
              <a:rPr lang="en-US" dirty="0" smtClean="0"/>
              <a:t> * </a:t>
            </a:r>
            <a:r>
              <a:rPr lang="en-US" i="1" dirty="0" smtClean="0"/>
              <a:t>g</a:t>
            </a:r>
            <a:r>
              <a:rPr lang="en-US" dirty="0" smtClean="0"/>
              <a:t>.</a:t>
            </a:r>
          </a:p>
        </p:txBody>
      </p:sp>
      <p:sp>
        <p:nvSpPr>
          <p:cNvPr id="2058" name="Text Box 14"/>
          <p:cNvSpPr txBox="1">
            <a:spLocks noChangeArrowheads="1"/>
          </p:cNvSpPr>
          <p:nvPr/>
        </p:nvSpPr>
        <p:spPr bwMode="auto">
          <a:xfrm>
            <a:off x="7467600" y="6553200"/>
            <a:ext cx="1631950" cy="304800"/>
          </a:xfrm>
          <a:prstGeom prst="rect">
            <a:avLst/>
          </a:prstGeom>
          <a:noFill/>
          <a:ln w="9525">
            <a:noFill/>
            <a:miter lim="800000"/>
            <a:headEnd/>
            <a:tailEnd/>
          </a:ln>
        </p:spPr>
        <p:txBody>
          <a:bodyPr wrap="none">
            <a:spAutoFit/>
          </a:bodyPr>
          <a:lstStyle/>
          <a:p>
            <a:r>
              <a:rPr lang="en-US" sz="1400"/>
              <a:t>Source: F. Durand</a:t>
            </a:r>
          </a:p>
        </p:txBody>
      </p:sp>
      <p:sp>
        <p:nvSpPr>
          <p:cNvPr id="1016847" name="Text Box 15"/>
          <p:cNvSpPr txBox="1">
            <a:spLocks noChangeArrowheads="1"/>
          </p:cNvSpPr>
          <p:nvPr/>
        </p:nvSpPr>
        <p:spPr bwMode="auto">
          <a:xfrm>
            <a:off x="746125" y="6091535"/>
            <a:ext cx="6150658" cy="461665"/>
          </a:xfrm>
          <a:prstGeom prst="rect">
            <a:avLst/>
          </a:prstGeom>
          <a:noFill/>
          <a:ln w="9525">
            <a:noFill/>
            <a:miter lim="800000"/>
            <a:headEnd/>
            <a:tailEnd/>
          </a:ln>
        </p:spPr>
        <p:txBody>
          <a:bodyPr wrap="none">
            <a:spAutoFit/>
          </a:bodyPr>
          <a:lstStyle/>
          <a:p>
            <a:pPr>
              <a:buFontTx/>
              <a:buChar char="•"/>
            </a:pPr>
            <a:r>
              <a:rPr lang="en-US" dirty="0" smtClean="0"/>
              <a:t>   MATLAB functions: </a:t>
            </a:r>
            <a:r>
              <a:rPr lang="en-US" dirty="0" smtClean="0">
                <a:solidFill>
                  <a:srgbClr val="0000FF"/>
                </a:solidFill>
              </a:rPr>
              <a:t>conv2, filter2, </a:t>
            </a:r>
            <a:r>
              <a:rPr lang="en-US" dirty="0" err="1" smtClean="0">
                <a:solidFill>
                  <a:srgbClr val="0000FF"/>
                </a:solidFill>
              </a:rPr>
              <a:t>imfilter</a:t>
            </a:r>
            <a:endParaRPr lang="en-US" dirty="0">
              <a:solidFill>
                <a:srgbClr val="0000FF"/>
              </a:solidFill>
            </a:endParaRPr>
          </a:p>
        </p:txBody>
      </p:sp>
      <p:sp>
        <p:nvSpPr>
          <p:cNvPr id="16" name="Text Box 15"/>
          <p:cNvSpPr txBox="1">
            <a:spLocks noChangeArrowheads="1"/>
          </p:cNvSpPr>
          <p:nvPr/>
        </p:nvSpPr>
        <p:spPr bwMode="auto">
          <a:xfrm>
            <a:off x="228600" y="4274403"/>
            <a:ext cx="2819400" cy="830997"/>
          </a:xfrm>
          <a:prstGeom prst="rect">
            <a:avLst/>
          </a:prstGeom>
          <a:noFill/>
          <a:ln w="9525">
            <a:noFill/>
            <a:miter lim="800000"/>
            <a:headEnd/>
            <a:tailEnd/>
          </a:ln>
        </p:spPr>
        <p:txBody>
          <a:bodyPr wrap="square">
            <a:spAutoFit/>
          </a:bodyPr>
          <a:lstStyle/>
          <a:p>
            <a:pPr algn="ctr"/>
            <a:r>
              <a:rPr lang="en-US" dirty="0" smtClean="0"/>
              <a:t>Convention</a:t>
            </a:r>
            <a:r>
              <a:rPr lang="en-US" dirty="0"/>
              <a:t>: </a:t>
            </a:r>
            <a:r>
              <a:rPr lang="en-US" dirty="0" smtClean="0"/>
              <a:t/>
            </a:r>
            <a:br>
              <a:rPr lang="en-US" dirty="0" smtClean="0"/>
            </a:br>
            <a:r>
              <a:rPr lang="en-US" dirty="0" smtClean="0"/>
              <a:t>kernel </a:t>
            </a:r>
            <a:r>
              <a:rPr lang="en-US" dirty="0"/>
              <a:t>is “flipped</a:t>
            </a:r>
            <a:r>
              <a:rPr lang="en-US" dirty="0" smtClean="0"/>
              <a:t>”</a:t>
            </a:r>
            <a:endParaRPr lang="en-US" dirty="0"/>
          </a:p>
        </p:txBody>
      </p:sp>
    </p:spTree>
    <p:extLst>
      <p:ext uri="{BB962C8B-B14F-4D97-AF65-F5344CB8AC3E}">
        <p14:creationId xmlns:p14="http://schemas.microsoft.com/office/powerpoint/2010/main" val="3082257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68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68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68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3.61111E-6 5.78035E-8 C 0.06945 -0.00579 0.10608 -0.0037 0.19306 -0.00232 C 0.20105 0.01387 0.19861 0.00647 0.20174 0.01872 C 0.20052 0.03583 0.2007 0.05317 0.19827 0.07005 C 0.19584 0.08739 0.17796 0.08924 0.16841 0.09341 C 0.13785 0.09179 0.11563 0.08855 0.08594 0.08647 C 0.06146 0.08716 0.0099 0.06982 -0.01927 0.09572 C -0.02239 0.10843 -0.02517 0.11676 -0.01927 0.13317 C -0.01927 0.13317 -0.00607 0.13895 -0.00347 0.14011 C -0.00173 0.14104 0.00174 0.14265 0.00174 0.14265 C 0.04983 0.20369 0.16754 0.15005 0.19827 0.14959 C 0.20348 0.15028 0.21025 0.14682 0.21407 0.1519 C 0.2191 0.15861 0.21528 0.17086 0.21754 0.17988 C 0.21598 0.18843 0.2165 0.19861 0.21233 0.20554 C 0.20452 0.21895 0.18525 0.23352 0.17205 0.23375 C 0.11129 0.23514 0.05035 0.23537 -0.01041 0.23606 C -0.01371 0.24023 -0.02274 0.2608 -0.01215 0.26173 C 0.01875 0.26473 0.04983 0.26335 0.08073 0.26404 C 0.13855 0.27028 0.0948 0.26635 0.21233 0.26635 " pathEditMode="relative" ptsTypes="ffffffffffffffffffA">
                                      <p:cBhvr>
                                        <p:cTn id="28" dur="2000" fill="hold"/>
                                        <p:tgtEl>
                                          <p:spTgt spid="1016844"/>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68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168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47"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Key properties</a:t>
            </a:r>
          </a:p>
        </p:txBody>
      </p:sp>
      <p:sp>
        <p:nvSpPr>
          <p:cNvPr id="834563" name="Rectangle 3"/>
          <p:cNvSpPr>
            <a:spLocks noGrp="1" noChangeArrowheads="1"/>
          </p:cNvSpPr>
          <p:nvPr>
            <p:ph type="body" idx="1"/>
          </p:nvPr>
        </p:nvSpPr>
        <p:spPr>
          <a:xfrm>
            <a:off x="762000" y="914400"/>
            <a:ext cx="8153400" cy="5791200"/>
          </a:xfrm>
        </p:spPr>
        <p:txBody>
          <a:bodyPr/>
          <a:lstStyle/>
          <a:p>
            <a:pPr>
              <a:buFontTx/>
              <a:buChar char="•"/>
            </a:pPr>
            <a:r>
              <a:rPr lang="en-US" b="1" dirty="0" smtClean="0"/>
              <a:t>Linearity:</a:t>
            </a:r>
            <a:r>
              <a:rPr lang="en-US" dirty="0" smtClean="0"/>
              <a:t> </a:t>
            </a:r>
            <a:r>
              <a:rPr lang="en-US" dirty="0" smtClean="0">
                <a:solidFill>
                  <a:srgbClr val="0000FF"/>
                </a:solidFill>
              </a:rPr>
              <a:t>filter(</a:t>
            </a:r>
            <a:r>
              <a:rPr lang="en-US" i="1" dirty="0" smtClean="0">
                <a:solidFill>
                  <a:srgbClr val="0000FF"/>
                </a:solidFill>
              </a:rPr>
              <a:t>f</a:t>
            </a:r>
            <a:r>
              <a:rPr lang="en-US" baseline="-25000" dirty="0" smtClean="0">
                <a:solidFill>
                  <a:srgbClr val="0000FF"/>
                </a:solidFill>
              </a:rPr>
              <a:t>1</a:t>
            </a:r>
            <a:r>
              <a:rPr lang="en-US" dirty="0" smtClean="0">
                <a:solidFill>
                  <a:srgbClr val="0000FF"/>
                </a:solidFill>
              </a:rPr>
              <a:t> </a:t>
            </a:r>
            <a:r>
              <a:rPr lang="en-US" smtClean="0">
                <a:solidFill>
                  <a:srgbClr val="0000FF"/>
                </a:solidFill>
              </a:rPr>
              <a:t>+ </a:t>
            </a:r>
            <a:r>
              <a:rPr lang="en-US" i="1" smtClean="0">
                <a:solidFill>
                  <a:srgbClr val="0000FF"/>
                </a:solidFill>
              </a:rPr>
              <a:t>f</a:t>
            </a:r>
            <a:r>
              <a:rPr lang="en-US" baseline="-25000" smtClean="0">
                <a:solidFill>
                  <a:srgbClr val="0000FF"/>
                </a:solidFill>
              </a:rPr>
              <a:t>2</a:t>
            </a:r>
            <a:r>
              <a:rPr lang="en-US" smtClean="0">
                <a:solidFill>
                  <a:srgbClr val="0000FF"/>
                </a:solidFill>
              </a:rPr>
              <a:t>) </a:t>
            </a:r>
            <a:r>
              <a:rPr lang="en-US" dirty="0" smtClean="0">
                <a:solidFill>
                  <a:srgbClr val="0000FF"/>
                </a:solidFill>
              </a:rPr>
              <a:t>= filter(</a:t>
            </a:r>
            <a:r>
              <a:rPr lang="en-US" i="1" dirty="0" smtClean="0">
                <a:solidFill>
                  <a:srgbClr val="0000FF"/>
                </a:solidFill>
              </a:rPr>
              <a:t>f</a:t>
            </a:r>
            <a:r>
              <a:rPr lang="en-US" baseline="-25000" dirty="0" smtClean="0">
                <a:solidFill>
                  <a:srgbClr val="0000FF"/>
                </a:solidFill>
              </a:rPr>
              <a:t>1</a:t>
            </a:r>
            <a:r>
              <a:rPr lang="en-US" dirty="0" smtClean="0">
                <a:solidFill>
                  <a:srgbClr val="0000FF"/>
                </a:solidFill>
              </a:rPr>
              <a:t>) + filter(</a:t>
            </a:r>
            <a:r>
              <a:rPr lang="en-US" i="1" dirty="0" smtClean="0">
                <a:solidFill>
                  <a:srgbClr val="0000FF"/>
                </a:solidFill>
              </a:rPr>
              <a:t>f</a:t>
            </a:r>
            <a:r>
              <a:rPr lang="en-US" baseline="-25000" dirty="0" smtClean="0">
                <a:solidFill>
                  <a:srgbClr val="0000FF"/>
                </a:solidFill>
              </a:rPr>
              <a:t>2</a:t>
            </a:r>
            <a:r>
              <a:rPr lang="en-US" dirty="0" smtClean="0">
                <a:solidFill>
                  <a:srgbClr val="0000FF"/>
                </a:solidFill>
              </a:rPr>
              <a:t>)</a:t>
            </a:r>
          </a:p>
          <a:p>
            <a:pPr>
              <a:buFontTx/>
              <a:buChar char="•"/>
            </a:pPr>
            <a:r>
              <a:rPr lang="en-US" b="1" dirty="0" smtClean="0"/>
              <a:t>Shift invariance:</a:t>
            </a:r>
            <a:r>
              <a:rPr lang="en-US" dirty="0" smtClean="0"/>
              <a:t> same behavior regardless of pixel location: </a:t>
            </a:r>
            <a:r>
              <a:rPr lang="en-US" dirty="0" smtClean="0">
                <a:solidFill>
                  <a:srgbClr val="0000FF"/>
                </a:solidFill>
              </a:rPr>
              <a:t>filter(shift(</a:t>
            </a:r>
            <a:r>
              <a:rPr lang="en-US" i="1" dirty="0" smtClean="0">
                <a:solidFill>
                  <a:srgbClr val="0000FF"/>
                </a:solidFill>
              </a:rPr>
              <a:t>f</a:t>
            </a:r>
            <a:r>
              <a:rPr lang="en-US" dirty="0" smtClean="0">
                <a:solidFill>
                  <a:srgbClr val="0000FF"/>
                </a:solidFill>
              </a:rPr>
              <a:t>)) = shift(filter(</a:t>
            </a:r>
            <a:r>
              <a:rPr lang="en-US" i="1" dirty="0" smtClean="0">
                <a:solidFill>
                  <a:srgbClr val="0000FF"/>
                </a:solidFill>
              </a:rPr>
              <a:t>f</a:t>
            </a:r>
            <a:r>
              <a:rPr lang="en-US" dirty="0" smtClean="0">
                <a:solidFill>
                  <a:srgbClr val="0000FF"/>
                </a:solidFill>
              </a:rPr>
              <a:t>))</a:t>
            </a:r>
          </a:p>
          <a:p>
            <a:pPr>
              <a:buFontTx/>
              <a:buChar char="•"/>
            </a:pPr>
            <a:r>
              <a:rPr lang="en-US" dirty="0" smtClean="0"/>
              <a:t>Theoretical result: any linear shift-invariant operator can be represented as a convolution</a:t>
            </a:r>
          </a:p>
          <a:p>
            <a:pPr>
              <a:buFontTx/>
              <a:buChar char="•"/>
            </a:pPr>
            <a:endParaRPr lang="en-US" dirty="0" smtClean="0"/>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368275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4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4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t>Properties in more detail</a:t>
            </a:r>
          </a:p>
        </p:txBody>
      </p:sp>
      <p:sp>
        <p:nvSpPr>
          <p:cNvPr id="1057795" name="Rectangle 3"/>
          <p:cNvSpPr>
            <a:spLocks noGrp="1" noChangeArrowheads="1"/>
          </p:cNvSpPr>
          <p:nvPr>
            <p:ph type="body" idx="1"/>
          </p:nvPr>
        </p:nvSpPr>
        <p:spPr>
          <a:xfrm>
            <a:off x="228600" y="914400"/>
            <a:ext cx="8915400" cy="5943600"/>
          </a:xfrm>
        </p:spPr>
        <p:txBody>
          <a:bodyPr/>
          <a:lstStyle/>
          <a:p>
            <a:pPr>
              <a:buFontTx/>
              <a:buChar char="•"/>
            </a:pPr>
            <a:r>
              <a:rPr lang="en-US" dirty="0" smtClean="0"/>
              <a:t>Commutative: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a</a:t>
            </a:r>
          </a:p>
          <a:p>
            <a:pPr lvl="1"/>
            <a:r>
              <a:rPr lang="en-US" dirty="0" smtClean="0"/>
              <a:t>Conceptually no difference between filter and signal</a:t>
            </a:r>
          </a:p>
          <a:p>
            <a:pPr>
              <a:buFontTx/>
              <a:buChar char="•"/>
            </a:pPr>
            <a:r>
              <a:rPr lang="en-US" dirty="0" smtClean="0"/>
              <a:t>Associative: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c</a:t>
            </a:r>
            <a:r>
              <a:rPr lang="en-US" dirty="0" smtClean="0">
                <a:solidFill>
                  <a:srgbClr val="0000FF"/>
                </a:solidFill>
              </a:rPr>
              <a:t>) =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c</a:t>
            </a:r>
          </a:p>
          <a:p>
            <a:pPr lvl="1"/>
            <a:r>
              <a:rPr lang="en-US" dirty="0" smtClean="0"/>
              <a:t>Often apply several filters one after another: </a:t>
            </a:r>
            <a:r>
              <a:rPr lang="en-US" dirty="0" smtClean="0">
                <a:solidFill>
                  <a:srgbClr val="0000FF"/>
                </a:solidFill>
              </a:rPr>
              <a:t>(((</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3</a:t>
            </a:r>
            <a:r>
              <a:rPr lang="en-US" dirty="0" smtClean="0">
                <a:solidFill>
                  <a:srgbClr val="0000FF"/>
                </a:solidFill>
              </a:rPr>
              <a:t>)</a:t>
            </a:r>
          </a:p>
          <a:p>
            <a:pPr lvl="1"/>
            <a:r>
              <a:rPr lang="en-US" dirty="0" smtClean="0"/>
              <a:t>This is equivalent to applying one filter: </a:t>
            </a:r>
            <a:r>
              <a:rPr lang="en-US" dirty="0" smtClean="0">
                <a:solidFill>
                  <a:srgbClr val="0000FF"/>
                </a:solidFill>
              </a:rPr>
              <a:t>a * (</a:t>
            </a:r>
            <a:r>
              <a:rPr lang="en-US" i="1" dirty="0" smtClean="0">
                <a:solidFill>
                  <a:srgbClr val="0000FF"/>
                </a:solidFill>
              </a:rPr>
              <a:t>b</a:t>
            </a:r>
            <a:r>
              <a:rPr lang="en-US" baseline="-25000" dirty="0" smtClean="0">
                <a:solidFill>
                  <a:srgbClr val="0000FF"/>
                </a:solidFill>
              </a:rPr>
              <a:t>1</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2</a:t>
            </a:r>
            <a:r>
              <a:rPr lang="en-US" dirty="0" smtClean="0">
                <a:solidFill>
                  <a:srgbClr val="0000FF"/>
                </a:solidFill>
              </a:rPr>
              <a:t> * </a:t>
            </a:r>
            <a:r>
              <a:rPr lang="en-US" i="1" dirty="0" smtClean="0">
                <a:solidFill>
                  <a:srgbClr val="0000FF"/>
                </a:solidFill>
              </a:rPr>
              <a:t>b</a:t>
            </a:r>
            <a:r>
              <a:rPr lang="en-US" baseline="-25000" dirty="0" smtClean="0">
                <a:solidFill>
                  <a:srgbClr val="0000FF"/>
                </a:solidFill>
              </a:rPr>
              <a:t>3</a:t>
            </a:r>
            <a:r>
              <a:rPr lang="en-US" dirty="0" smtClean="0">
                <a:solidFill>
                  <a:srgbClr val="0000FF"/>
                </a:solidFill>
              </a:rPr>
              <a:t>)</a:t>
            </a:r>
          </a:p>
          <a:p>
            <a:pPr>
              <a:buFontTx/>
              <a:buChar char="•"/>
            </a:pPr>
            <a:r>
              <a:rPr lang="en-US" dirty="0" smtClean="0"/>
              <a:t>Distributes over addition: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c</a:t>
            </a:r>
            <a:r>
              <a:rPr lang="en-US" dirty="0" smtClean="0">
                <a:solidFill>
                  <a:srgbClr val="0000FF"/>
                </a:solidFill>
              </a:rPr>
              <a:t>) = (</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 + (</a:t>
            </a:r>
            <a:r>
              <a:rPr lang="en-US" i="1" dirty="0" smtClean="0">
                <a:solidFill>
                  <a:srgbClr val="0000FF"/>
                </a:solidFill>
              </a:rPr>
              <a:t>a</a:t>
            </a:r>
            <a:r>
              <a:rPr lang="en-US" dirty="0" smtClean="0">
                <a:solidFill>
                  <a:srgbClr val="0000FF"/>
                </a:solidFill>
              </a:rPr>
              <a:t> * </a:t>
            </a:r>
            <a:r>
              <a:rPr lang="en-US" i="1" dirty="0" smtClean="0">
                <a:solidFill>
                  <a:srgbClr val="0000FF"/>
                </a:solidFill>
              </a:rPr>
              <a:t>c</a:t>
            </a:r>
            <a:r>
              <a:rPr lang="en-US" dirty="0" smtClean="0">
                <a:solidFill>
                  <a:srgbClr val="0000FF"/>
                </a:solidFill>
              </a:rPr>
              <a:t>)</a:t>
            </a:r>
          </a:p>
          <a:p>
            <a:pPr>
              <a:buFontTx/>
              <a:buChar char="•"/>
            </a:pPr>
            <a:r>
              <a:rPr lang="en-US" dirty="0" smtClean="0"/>
              <a:t>Scalars factor out: </a:t>
            </a:r>
            <a:r>
              <a:rPr lang="en-US" i="1" dirty="0" smtClean="0">
                <a:solidFill>
                  <a:srgbClr val="0000FF"/>
                </a:solidFill>
              </a:rPr>
              <a:t>ka * b = a * kb = k </a:t>
            </a:r>
            <a:r>
              <a:rPr lang="en-US" dirty="0" smtClean="0">
                <a:solidFill>
                  <a:srgbClr val="0000FF"/>
                </a:solidFill>
              </a:rPr>
              <a:t>(</a:t>
            </a:r>
            <a:r>
              <a:rPr lang="en-US" i="1" dirty="0" smtClean="0">
                <a:solidFill>
                  <a:srgbClr val="0000FF"/>
                </a:solidFill>
              </a:rPr>
              <a:t>a</a:t>
            </a:r>
            <a:r>
              <a:rPr lang="en-US" dirty="0" smtClean="0">
                <a:solidFill>
                  <a:srgbClr val="0000FF"/>
                </a:solidFill>
              </a:rPr>
              <a:t> * </a:t>
            </a:r>
            <a:r>
              <a:rPr lang="en-US" i="1" dirty="0" smtClean="0">
                <a:solidFill>
                  <a:srgbClr val="0000FF"/>
                </a:solidFill>
              </a:rPr>
              <a:t>b</a:t>
            </a:r>
            <a:r>
              <a:rPr lang="en-US" dirty="0" smtClean="0">
                <a:solidFill>
                  <a:srgbClr val="0000FF"/>
                </a:solidFill>
              </a:rPr>
              <a:t>)</a:t>
            </a:r>
          </a:p>
          <a:p>
            <a:pPr>
              <a:buFontTx/>
              <a:buChar char="•"/>
            </a:pPr>
            <a:r>
              <a:rPr lang="en-US" dirty="0" smtClean="0"/>
              <a:t>Identity: unit impulse </a:t>
            </a:r>
            <a:r>
              <a:rPr lang="en-US" i="1" dirty="0" smtClean="0">
                <a:solidFill>
                  <a:srgbClr val="0000FF"/>
                </a:solidFill>
              </a:rPr>
              <a:t>e</a:t>
            </a:r>
            <a:r>
              <a:rPr lang="en-US" dirty="0" smtClean="0">
                <a:solidFill>
                  <a:srgbClr val="0000FF"/>
                </a:solidFill>
              </a:rPr>
              <a:t> = […, 0, 0, 1, 0, 0, …]</a:t>
            </a:r>
            <a:r>
              <a:rPr lang="en-US" dirty="0" smtClean="0"/>
              <a:t>,</a:t>
            </a:r>
            <a:br>
              <a:rPr lang="en-US" dirty="0" smtClean="0"/>
            </a:br>
            <a:r>
              <a:rPr lang="en-US" i="1" dirty="0" smtClean="0">
                <a:solidFill>
                  <a:srgbClr val="0000FF"/>
                </a:solidFill>
              </a:rPr>
              <a:t>a</a:t>
            </a:r>
            <a:r>
              <a:rPr lang="en-US" dirty="0" smtClean="0">
                <a:solidFill>
                  <a:srgbClr val="0000FF"/>
                </a:solidFill>
              </a:rPr>
              <a:t> * </a:t>
            </a:r>
            <a:r>
              <a:rPr lang="en-US" i="1" dirty="0" smtClean="0">
                <a:solidFill>
                  <a:srgbClr val="0000FF"/>
                </a:solidFill>
              </a:rPr>
              <a:t>e</a:t>
            </a:r>
            <a:r>
              <a:rPr lang="en-US" dirty="0" smtClean="0">
                <a:solidFill>
                  <a:srgbClr val="0000FF"/>
                </a:solidFill>
              </a:rPr>
              <a:t> = </a:t>
            </a:r>
            <a:r>
              <a:rPr lang="en-US" i="1" dirty="0" smtClean="0">
                <a:solidFill>
                  <a:srgbClr val="0000FF"/>
                </a:solidFill>
              </a:rPr>
              <a:t>a</a:t>
            </a:r>
          </a:p>
          <a:p>
            <a:pPr lvl="1">
              <a:buFontTx/>
              <a:buNone/>
            </a:pPr>
            <a:endParaRPr lang="en-US" dirty="0" smtClean="0"/>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299105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7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77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77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779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779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779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779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57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79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1"/>
          <p:cNvSpPr>
            <a:spLocks noChangeArrowheads="1"/>
          </p:cNvSpPr>
          <p:nvPr/>
        </p:nvSpPr>
        <p:spPr bwMode="auto">
          <a:xfrm>
            <a:off x="381000" y="3810000"/>
            <a:ext cx="2514600" cy="2438400"/>
          </a:xfrm>
          <a:prstGeom prst="rect">
            <a:avLst/>
          </a:prstGeom>
          <a:solidFill>
            <a:schemeClr val="bg1"/>
          </a:solidFill>
          <a:ln w="9525">
            <a:solidFill>
              <a:schemeClr val="tx1"/>
            </a:solidFill>
            <a:prstDash val="dash"/>
            <a:miter lim="800000"/>
            <a:headEnd/>
            <a:tailEnd/>
          </a:ln>
        </p:spPr>
        <p:txBody>
          <a:bodyPr wrap="none" anchor="ctr"/>
          <a:lstStyle/>
          <a:p>
            <a:endParaRPr lang="en-US"/>
          </a:p>
        </p:txBody>
      </p:sp>
      <p:sp>
        <p:nvSpPr>
          <p:cNvPr id="13315" name="Rectangle 2"/>
          <p:cNvSpPr>
            <a:spLocks noGrp="1" noChangeArrowheads="1"/>
          </p:cNvSpPr>
          <p:nvPr>
            <p:ph type="title"/>
          </p:nvPr>
        </p:nvSpPr>
        <p:spPr/>
        <p:txBody>
          <a:bodyPr/>
          <a:lstStyle/>
          <a:p>
            <a:r>
              <a:rPr lang="en-US" smtClean="0"/>
              <a:t>Annoying details</a:t>
            </a:r>
          </a:p>
        </p:txBody>
      </p:sp>
      <p:sp>
        <p:nvSpPr>
          <p:cNvPr id="13316" name="Rectangle 3"/>
          <p:cNvSpPr>
            <a:spLocks noGrp="1" noChangeArrowheads="1"/>
          </p:cNvSpPr>
          <p:nvPr>
            <p:ph type="body" idx="1"/>
          </p:nvPr>
        </p:nvSpPr>
        <p:spPr/>
        <p:txBody>
          <a:bodyPr/>
          <a:lstStyle/>
          <a:p>
            <a:r>
              <a:rPr lang="en-US" dirty="0" smtClean="0"/>
              <a:t>What is the size of the output?</a:t>
            </a:r>
          </a:p>
          <a:p>
            <a:pPr>
              <a:buFontTx/>
              <a:buChar char="•"/>
            </a:pPr>
            <a:r>
              <a:rPr lang="en-US" dirty="0" smtClean="0"/>
              <a:t>MATLAB: </a:t>
            </a:r>
            <a:r>
              <a:rPr lang="en-US" dirty="0" smtClean="0">
                <a:solidFill>
                  <a:srgbClr val="0000FF"/>
                </a:solidFill>
              </a:rPr>
              <a:t>filter2(g, f, </a:t>
            </a:r>
            <a:r>
              <a:rPr lang="en-US" i="1" dirty="0" smtClean="0">
                <a:solidFill>
                  <a:srgbClr val="0000FF"/>
                </a:solidFill>
              </a:rPr>
              <a:t>shape</a:t>
            </a:r>
            <a:r>
              <a:rPr lang="en-US" dirty="0" smtClean="0">
                <a:solidFill>
                  <a:srgbClr val="0000FF"/>
                </a:solidFill>
              </a:rPr>
              <a:t>)</a:t>
            </a:r>
          </a:p>
          <a:p>
            <a:pPr lvl="1"/>
            <a:r>
              <a:rPr lang="en-US" i="1" dirty="0" smtClean="0">
                <a:solidFill>
                  <a:srgbClr val="0000FF"/>
                </a:solidFill>
              </a:rPr>
              <a:t>shape</a:t>
            </a:r>
            <a:r>
              <a:rPr lang="en-US" dirty="0" smtClean="0">
                <a:solidFill>
                  <a:srgbClr val="0000FF"/>
                </a:solidFill>
              </a:rPr>
              <a:t> = ‘full’: </a:t>
            </a:r>
            <a:r>
              <a:rPr lang="en-US" dirty="0" smtClean="0"/>
              <a:t>output size is sum of sizes of f and g</a:t>
            </a:r>
          </a:p>
          <a:p>
            <a:pPr lvl="1"/>
            <a:r>
              <a:rPr lang="en-US" i="1" dirty="0" smtClean="0">
                <a:solidFill>
                  <a:srgbClr val="0000FF"/>
                </a:solidFill>
              </a:rPr>
              <a:t>shape</a:t>
            </a:r>
            <a:r>
              <a:rPr lang="en-US" dirty="0" smtClean="0">
                <a:solidFill>
                  <a:srgbClr val="0000FF"/>
                </a:solidFill>
              </a:rPr>
              <a:t> = ‘same’: </a:t>
            </a:r>
            <a:r>
              <a:rPr lang="en-US" dirty="0" smtClean="0"/>
              <a:t>output size is same as f</a:t>
            </a:r>
          </a:p>
          <a:p>
            <a:pPr lvl="1"/>
            <a:r>
              <a:rPr lang="en-US" i="1" dirty="0" smtClean="0">
                <a:solidFill>
                  <a:srgbClr val="0000FF"/>
                </a:solidFill>
              </a:rPr>
              <a:t>shape</a:t>
            </a:r>
            <a:r>
              <a:rPr lang="en-US" dirty="0" smtClean="0">
                <a:solidFill>
                  <a:srgbClr val="0000FF"/>
                </a:solidFill>
              </a:rPr>
              <a:t> = ‘valid’: </a:t>
            </a:r>
            <a:r>
              <a:rPr lang="en-US" dirty="0" smtClean="0"/>
              <a:t>output size is difference of sizes of f and g </a:t>
            </a:r>
          </a:p>
        </p:txBody>
      </p:sp>
      <p:sp>
        <p:nvSpPr>
          <p:cNvPr id="13317" name="Rectangle 4"/>
          <p:cNvSpPr>
            <a:spLocks noChangeArrowheads="1"/>
          </p:cNvSpPr>
          <p:nvPr/>
        </p:nvSpPr>
        <p:spPr bwMode="auto">
          <a:xfrm>
            <a:off x="609600" y="4038600"/>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i="1"/>
              <a:t>f</a:t>
            </a:r>
          </a:p>
        </p:txBody>
      </p:sp>
      <p:sp>
        <p:nvSpPr>
          <p:cNvPr id="13318" name="Rectangle 5"/>
          <p:cNvSpPr>
            <a:spLocks noChangeArrowheads="1"/>
          </p:cNvSpPr>
          <p:nvPr/>
        </p:nvSpPr>
        <p:spPr bwMode="auto">
          <a:xfrm>
            <a:off x="2590800" y="3657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19" name="Rectangle 8"/>
          <p:cNvSpPr>
            <a:spLocks noChangeArrowheads="1"/>
          </p:cNvSpPr>
          <p:nvPr/>
        </p:nvSpPr>
        <p:spPr bwMode="auto">
          <a:xfrm>
            <a:off x="228600" y="3657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0" name="Rectangle 9"/>
          <p:cNvSpPr>
            <a:spLocks noChangeArrowheads="1"/>
          </p:cNvSpPr>
          <p:nvPr/>
        </p:nvSpPr>
        <p:spPr bwMode="auto">
          <a:xfrm>
            <a:off x="2590800" y="5943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1" name="Rectangle 10"/>
          <p:cNvSpPr>
            <a:spLocks noChangeArrowheads="1"/>
          </p:cNvSpPr>
          <p:nvPr/>
        </p:nvSpPr>
        <p:spPr bwMode="auto">
          <a:xfrm>
            <a:off x="228600" y="5943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2" name="Rectangle 13"/>
          <p:cNvSpPr>
            <a:spLocks noChangeArrowheads="1"/>
          </p:cNvSpPr>
          <p:nvPr/>
        </p:nvSpPr>
        <p:spPr bwMode="auto">
          <a:xfrm>
            <a:off x="3886200" y="4038600"/>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i="1"/>
              <a:t>f</a:t>
            </a:r>
          </a:p>
        </p:txBody>
      </p:sp>
      <p:sp>
        <p:nvSpPr>
          <p:cNvPr id="13323" name="Rectangle 14"/>
          <p:cNvSpPr>
            <a:spLocks noChangeArrowheads="1"/>
          </p:cNvSpPr>
          <p:nvPr/>
        </p:nvSpPr>
        <p:spPr bwMode="auto">
          <a:xfrm>
            <a:off x="5715000" y="38100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4" name="Rectangle 15"/>
          <p:cNvSpPr>
            <a:spLocks noChangeArrowheads="1"/>
          </p:cNvSpPr>
          <p:nvPr/>
        </p:nvSpPr>
        <p:spPr bwMode="auto">
          <a:xfrm>
            <a:off x="3657600" y="38100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5" name="Rectangle 16"/>
          <p:cNvSpPr>
            <a:spLocks noChangeArrowheads="1"/>
          </p:cNvSpPr>
          <p:nvPr/>
        </p:nvSpPr>
        <p:spPr bwMode="auto">
          <a:xfrm>
            <a:off x="5715000" y="57912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6" name="Rectangle 17"/>
          <p:cNvSpPr>
            <a:spLocks noChangeArrowheads="1"/>
          </p:cNvSpPr>
          <p:nvPr/>
        </p:nvSpPr>
        <p:spPr bwMode="auto">
          <a:xfrm>
            <a:off x="3657600" y="57150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27" name="Rectangle 19"/>
          <p:cNvSpPr>
            <a:spLocks noChangeArrowheads="1"/>
          </p:cNvSpPr>
          <p:nvPr/>
        </p:nvSpPr>
        <p:spPr bwMode="auto">
          <a:xfrm>
            <a:off x="6858000" y="4038600"/>
            <a:ext cx="2057400" cy="1981200"/>
          </a:xfrm>
          <a:prstGeom prst="rect">
            <a:avLst/>
          </a:prstGeom>
          <a:solidFill>
            <a:srgbClr val="FFCC99"/>
          </a:solidFill>
          <a:ln w="9525">
            <a:solidFill>
              <a:schemeClr val="tx1"/>
            </a:solidFill>
            <a:miter lim="800000"/>
            <a:headEnd/>
            <a:tailEnd/>
          </a:ln>
        </p:spPr>
        <p:txBody>
          <a:bodyPr wrap="none" anchor="ctr"/>
          <a:lstStyle/>
          <a:p>
            <a:pPr algn="ctr"/>
            <a:r>
              <a:rPr lang="en-US" i="1"/>
              <a:t>f</a:t>
            </a:r>
          </a:p>
        </p:txBody>
      </p:sp>
      <p:sp>
        <p:nvSpPr>
          <p:cNvPr id="13328" name="Rectangle 18"/>
          <p:cNvSpPr>
            <a:spLocks noChangeArrowheads="1"/>
          </p:cNvSpPr>
          <p:nvPr/>
        </p:nvSpPr>
        <p:spPr bwMode="auto">
          <a:xfrm>
            <a:off x="7086600" y="4191000"/>
            <a:ext cx="1600200" cy="1600200"/>
          </a:xfrm>
          <a:prstGeom prst="rect">
            <a:avLst/>
          </a:prstGeom>
          <a:noFill/>
          <a:ln w="9525">
            <a:solidFill>
              <a:schemeClr val="tx1"/>
            </a:solidFill>
            <a:prstDash val="dash"/>
            <a:miter lim="800000"/>
            <a:headEnd/>
            <a:tailEnd/>
          </a:ln>
        </p:spPr>
        <p:txBody>
          <a:bodyPr wrap="none" anchor="ctr"/>
          <a:lstStyle/>
          <a:p>
            <a:endParaRPr lang="en-US"/>
          </a:p>
        </p:txBody>
      </p:sp>
      <p:sp>
        <p:nvSpPr>
          <p:cNvPr id="13329" name="Rectangle 20"/>
          <p:cNvSpPr>
            <a:spLocks noChangeArrowheads="1"/>
          </p:cNvSpPr>
          <p:nvPr/>
        </p:nvSpPr>
        <p:spPr bwMode="auto">
          <a:xfrm>
            <a:off x="8458200" y="4038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0" name="Rectangle 21"/>
          <p:cNvSpPr>
            <a:spLocks noChangeArrowheads="1"/>
          </p:cNvSpPr>
          <p:nvPr/>
        </p:nvSpPr>
        <p:spPr bwMode="auto">
          <a:xfrm>
            <a:off x="6858000" y="4038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1" name="Rectangle 22"/>
          <p:cNvSpPr>
            <a:spLocks noChangeArrowheads="1"/>
          </p:cNvSpPr>
          <p:nvPr/>
        </p:nvSpPr>
        <p:spPr bwMode="auto">
          <a:xfrm>
            <a:off x="8458200" y="5562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2" name="Rectangle 23"/>
          <p:cNvSpPr>
            <a:spLocks noChangeArrowheads="1"/>
          </p:cNvSpPr>
          <p:nvPr/>
        </p:nvSpPr>
        <p:spPr bwMode="auto">
          <a:xfrm>
            <a:off x="6858000" y="5562600"/>
            <a:ext cx="457200" cy="457200"/>
          </a:xfrm>
          <a:prstGeom prst="rect">
            <a:avLst/>
          </a:prstGeom>
          <a:solidFill>
            <a:srgbClr val="99CCFF"/>
          </a:solidFill>
          <a:ln w="9525">
            <a:solidFill>
              <a:schemeClr val="tx1"/>
            </a:solidFill>
            <a:miter lim="800000"/>
            <a:headEnd/>
            <a:tailEnd/>
          </a:ln>
        </p:spPr>
        <p:txBody>
          <a:bodyPr wrap="none" anchor="ctr"/>
          <a:lstStyle/>
          <a:p>
            <a:pPr algn="ctr"/>
            <a:r>
              <a:rPr lang="en-US" i="1"/>
              <a:t>g</a:t>
            </a:r>
          </a:p>
        </p:txBody>
      </p:sp>
      <p:sp>
        <p:nvSpPr>
          <p:cNvPr id="13333" name="Text Box 24"/>
          <p:cNvSpPr txBox="1">
            <a:spLocks noChangeArrowheads="1"/>
          </p:cNvSpPr>
          <p:nvPr/>
        </p:nvSpPr>
        <p:spPr bwMode="auto">
          <a:xfrm>
            <a:off x="1330325" y="3316288"/>
            <a:ext cx="574675" cy="457200"/>
          </a:xfrm>
          <a:prstGeom prst="rect">
            <a:avLst/>
          </a:prstGeom>
          <a:noFill/>
          <a:ln w="9525">
            <a:noFill/>
            <a:miter lim="800000"/>
            <a:headEnd/>
            <a:tailEnd/>
          </a:ln>
        </p:spPr>
        <p:txBody>
          <a:bodyPr wrap="none">
            <a:spAutoFit/>
          </a:bodyPr>
          <a:lstStyle/>
          <a:p>
            <a:r>
              <a:rPr lang="en-US"/>
              <a:t>full</a:t>
            </a:r>
          </a:p>
        </p:txBody>
      </p:sp>
      <p:sp>
        <p:nvSpPr>
          <p:cNvPr id="13334" name="Text Box 25"/>
          <p:cNvSpPr txBox="1">
            <a:spLocks noChangeArrowheads="1"/>
          </p:cNvSpPr>
          <p:nvPr/>
        </p:nvSpPr>
        <p:spPr bwMode="auto">
          <a:xfrm>
            <a:off x="4495800" y="3352800"/>
            <a:ext cx="930275" cy="457200"/>
          </a:xfrm>
          <a:prstGeom prst="rect">
            <a:avLst/>
          </a:prstGeom>
          <a:noFill/>
          <a:ln w="9525">
            <a:noFill/>
            <a:miter lim="800000"/>
            <a:headEnd/>
            <a:tailEnd/>
          </a:ln>
        </p:spPr>
        <p:txBody>
          <a:bodyPr wrap="none">
            <a:spAutoFit/>
          </a:bodyPr>
          <a:lstStyle/>
          <a:p>
            <a:r>
              <a:rPr lang="en-US"/>
              <a:t>same</a:t>
            </a:r>
          </a:p>
        </p:txBody>
      </p:sp>
      <p:sp>
        <p:nvSpPr>
          <p:cNvPr id="13335" name="Text Box 26"/>
          <p:cNvSpPr txBox="1">
            <a:spLocks noChangeArrowheads="1"/>
          </p:cNvSpPr>
          <p:nvPr/>
        </p:nvSpPr>
        <p:spPr bwMode="auto">
          <a:xfrm>
            <a:off x="7391400" y="3352800"/>
            <a:ext cx="812800" cy="457200"/>
          </a:xfrm>
          <a:prstGeom prst="rect">
            <a:avLst/>
          </a:prstGeom>
          <a:noFill/>
          <a:ln w="9525">
            <a:noFill/>
            <a:miter lim="800000"/>
            <a:headEnd/>
            <a:tailEnd/>
          </a:ln>
        </p:spPr>
        <p:txBody>
          <a:bodyPr wrap="none">
            <a:spAutoFit/>
          </a:bodyPr>
          <a:lstStyle/>
          <a:p>
            <a:r>
              <a:rPr lang="en-US"/>
              <a:t>valid</a:t>
            </a:r>
          </a:p>
        </p:txBody>
      </p:sp>
      <p:sp>
        <p:nvSpPr>
          <p:cNvPr id="24" name="TextBox 2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9922972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Annoying details</a:t>
            </a:r>
          </a:p>
        </p:txBody>
      </p:sp>
      <p:sp>
        <p:nvSpPr>
          <p:cNvPr id="14339" name="Rectangle 3"/>
          <p:cNvSpPr>
            <a:spLocks noGrp="1" noChangeArrowheads="1"/>
          </p:cNvSpPr>
          <p:nvPr>
            <p:ph type="body" idx="1"/>
          </p:nvPr>
        </p:nvSpPr>
        <p:spPr/>
        <p:txBody>
          <a:bodyPr/>
          <a:lstStyle/>
          <a:p>
            <a:r>
              <a:rPr lang="en-US" smtClean="0"/>
              <a:t>What about near the edge?</a:t>
            </a:r>
          </a:p>
          <a:p>
            <a:pPr lvl="1"/>
            <a:r>
              <a:rPr lang="en-US" smtClean="0"/>
              <a:t>the filter window falls off the edge of the image</a:t>
            </a:r>
          </a:p>
          <a:p>
            <a:pPr lvl="1"/>
            <a:r>
              <a:rPr lang="en-US" smtClean="0"/>
              <a:t>need to extrapolate</a:t>
            </a:r>
          </a:p>
          <a:p>
            <a:pPr lvl="1"/>
            <a:r>
              <a:rPr lang="en-US" smtClean="0"/>
              <a:t>methods:</a:t>
            </a:r>
          </a:p>
          <a:p>
            <a:pPr lvl="2"/>
            <a:r>
              <a:rPr lang="en-US" smtClean="0"/>
              <a:t>clip filter (black)</a:t>
            </a:r>
          </a:p>
          <a:p>
            <a:pPr lvl="2"/>
            <a:r>
              <a:rPr lang="en-US" smtClean="0"/>
              <a:t>wrap around</a:t>
            </a:r>
          </a:p>
          <a:p>
            <a:pPr lvl="2"/>
            <a:r>
              <a:rPr lang="en-US" smtClean="0"/>
              <a:t>copy edge</a:t>
            </a:r>
          </a:p>
          <a:p>
            <a:pPr lvl="2"/>
            <a:r>
              <a:rPr lang="en-US" smtClean="0"/>
              <a:t>reflect across edge</a:t>
            </a:r>
          </a:p>
        </p:txBody>
      </p:sp>
      <p:pic>
        <p:nvPicPr>
          <p:cNvPr id="14340" name="Picture 4"/>
          <p:cNvPicPr>
            <a:picLocks noChangeAspect="1" noChangeArrowheads="1"/>
          </p:cNvPicPr>
          <p:nvPr/>
        </p:nvPicPr>
        <p:blipFill>
          <a:blip r:embed="rId3" cstate="print"/>
          <a:srcRect/>
          <a:stretch>
            <a:fillRect/>
          </a:stretch>
        </p:blipFill>
        <p:spPr bwMode="auto">
          <a:xfrm>
            <a:off x="4495800" y="2362200"/>
            <a:ext cx="4033838" cy="4033838"/>
          </a:xfrm>
          <a:prstGeom prst="rect">
            <a:avLst/>
          </a:prstGeom>
          <a:noFill/>
          <a:ln w="9525">
            <a:noFill/>
            <a:miter lim="800000"/>
            <a:headEnd/>
            <a:tailEnd/>
          </a:ln>
        </p:spPr>
      </p:pic>
      <p:pic>
        <p:nvPicPr>
          <p:cNvPr id="1140741" name="Picture 5"/>
          <p:cNvPicPr>
            <a:picLocks noChangeAspect="1" noChangeArrowheads="1"/>
          </p:cNvPicPr>
          <p:nvPr/>
        </p:nvPicPr>
        <p:blipFill>
          <a:blip r:embed="rId4" cstate="print"/>
          <a:srcRect/>
          <a:stretch>
            <a:fillRect/>
          </a:stretch>
        </p:blipFill>
        <p:spPr bwMode="auto">
          <a:xfrm>
            <a:off x="4495800" y="2362200"/>
            <a:ext cx="4033838" cy="4033838"/>
          </a:xfrm>
          <a:prstGeom prst="rect">
            <a:avLst/>
          </a:prstGeom>
          <a:noFill/>
          <a:ln w="9525">
            <a:noFill/>
            <a:miter lim="800000"/>
            <a:headEnd/>
            <a:tailEnd/>
          </a:ln>
        </p:spPr>
      </p:pic>
      <p:pic>
        <p:nvPicPr>
          <p:cNvPr id="1140742" name="Picture 6"/>
          <p:cNvPicPr>
            <a:picLocks noChangeAspect="1" noChangeArrowheads="1"/>
          </p:cNvPicPr>
          <p:nvPr/>
        </p:nvPicPr>
        <p:blipFill>
          <a:blip r:embed="rId5" cstate="print"/>
          <a:srcRect/>
          <a:stretch>
            <a:fillRect/>
          </a:stretch>
        </p:blipFill>
        <p:spPr bwMode="auto">
          <a:xfrm>
            <a:off x="4495800" y="2362200"/>
            <a:ext cx="4033838" cy="4033838"/>
          </a:xfrm>
          <a:prstGeom prst="rect">
            <a:avLst/>
          </a:prstGeom>
          <a:noFill/>
          <a:ln w="9525">
            <a:noFill/>
            <a:miter lim="800000"/>
            <a:headEnd/>
            <a:tailEnd/>
          </a:ln>
        </p:spPr>
      </p:pic>
      <p:pic>
        <p:nvPicPr>
          <p:cNvPr id="1140743" name="Picture 7"/>
          <p:cNvPicPr>
            <a:picLocks noChangeAspect="1" noChangeArrowheads="1"/>
          </p:cNvPicPr>
          <p:nvPr/>
        </p:nvPicPr>
        <p:blipFill>
          <a:blip r:embed="rId6" cstate="print"/>
          <a:srcRect/>
          <a:stretch>
            <a:fillRect/>
          </a:stretch>
        </p:blipFill>
        <p:spPr bwMode="auto">
          <a:xfrm>
            <a:off x="4495800" y="2362200"/>
            <a:ext cx="4033838" cy="4033838"/>
          </a:xfrm>
          <a:prstGeom prst="rect">
            <a:avLst/>
          </a:prstGeom>
          <a:noFill/>
          <a:ln w="9525">
            <a:noFill/>
            <a:miter lim="800000"/>
            <a:headEnd/>
            <a:tailEnd/>
          </a:ln>
        </p:spPr>
      </p:pic>
      <p:pic>
        <p:nvPicPr>
          <p:cNvPr id="1140744" name="Picture 8"/>
          <p:cNvPicPr>
            <a:picLocks noChangeAspect="1" noChangeArrowheads="1"/>
          </p:cNvPicPr>
          <p:nvPr/>
        </p:nvPicPr>
        <p:blipFill>
          <a:blip r:embed="rId7" cstate="print"/>
          <a:srcRect/>
          <a:stretch>
            <a:fillRect/>
          </a:stretch>
        </p:blipFill>
        <p:spPr bwMode="auto">
          <a:xfrm>
            <a:off x="4495800" y="2362200"/>
            <a:ext cx="4033838" cy="4033838"/>
          </a:xfrm>
          <a:prstGeom prst="rect">
            <a:avLst/>
          </a:prstGeom>
          <a:noFill/>
          <a:ln w="9525">
            <a:noFill/>
            <a:miter lim="800000"/>
            <a:headEnd/>
            <a:tailEnd/>
          </a:ln>
        </p:spPr>
      </p:pic>
      <p:pic>
        <p:nvPicPr>
          <p:cNvPr id="1140745" name="Picture 9"/>
          <p:cNvPicPr>
            <a:picLocks noChangeAspect="1" noChangeArrowheads="1"/>
          </p:cNvPicPr>
          <p:nvPr/>
        </p:nvPicPr>
        <p:blipFill>
          <a:blip r:embed="rId8" cstate="print"/>
          <a:srcRect/>
          <a:stretch>
            <a:fillRect/>
          </a:stretch>
        </p:blipFill>
        <p:spPr bwMode="auto">
          <a:xfrm>
            <a:off x="4495800" y="2362200"/>
            <a:ext cx="4033838" cy="4033838"/>
          </a:xfrm>
          <a:prstGeom prst="rect">
            <a:avLst/>
          </a:prstGeom>
          <a:noFill/>
          <a:ln w="9525">
            <a:noFill/>
            <a:miter lim="800000"/>
            <a:headEnd/>
            <a:tailEnd/>
          </a:ln>
        </p:spPr>
      </p:pic>
      <p:pic>
        <p:nvPicPr>
          <p:cNvPr id="1140746" name="Picture 10"/>
          <p:cNvPicPr>
            <a:picLocks noChangeAspect="1" noChangeArrowheads="1"/>
          </p:cNvPicPr>
          <p:nvPr/>
        </p:nvPicPr>
        <p:blipFill>
          <a:blip r:embed="rId9" cstate="print"/>
          <a:srcRect/>
          <a:stretch>
            <a:fillRect/>
          </a:stretch>
        </p:blipFill>
        <p:spPr bwMode="auto">
          <a:xfrm>
            <a:off x="4495800" y="2362200"/>
            <a:ext cx="4033838" cy="4033838"/>
          </a:xfrm>
          <a:prstGeom prst="rect">
            <a:avLst/>
          </a:prstGeom>
          <a:noFill/>
          <a:ln w="9525">
            <a:noFill/>
            <a:miter lim="800000"/>
            <a:headEnd/>
            <a:tailEnd/>
          </a:ln>
        </p:spPr>
      </p:pic>
      <p:pic>
        <p:nvPicPr>
          <p:cNvPr id="1140747" name="Picture 11"/>
          <p:cNvPicPr>
            <a:picLocks noChangeAspect="1" noChangeArrowheads="1"/>
          </p:cNvPicPr>
          <p:nvPr/>
        </p:nvPicPr>
        <p:blipFill>
          <a:blip r:embed="rId10" cstate="print"/>
          <a:srcRect/>
          <a:stretch>
            <a:fillRect/>
          </a:stretch>
        </p:blipFill>
        <p:spPr bwMode="auto">
          <a:xfrm>
            <a:off x="4495800" y="2362200"/>
            <a:ext cx="4033838" cy="4033838"/>
          </a:xfrm>
          <a:prstGeom prst="rect">
            <a:avLst/>
          </a:prstGeom>
          <a:noFill/>
          <a:ln w="9525">
            <a:noFill/>
            <a:miter lim="800000"/>
            <a:headEnd/>
            <a:tailEnd/>
          </a:ln>
        </p:spPr>
      </p:pic>
      <p:pic>
        <p:nvPicPr>
          <p:cNvPr id="1140748" name="Picture 12"/>
          <p:cNvPicPr>
            <a:picLocks noChangeAspect="1" noChangeArrowheads="1"/>
          </p:cNvPicPr>
          <p:nvPr/>
        </p:nvPicPr>
        <p:blipFill>
          <a:blip r:embed="rId11" cstate="print"/>
          <a:srcRect/>
          <a:stretch>
            <a:fillRect/>
          </a:stretch>
        </p:blipFill>
        <p:spPr bwMode="auto">
          <a:xfrm>
            <a:off x="4495800" y="2362200"/>
            <a:ext cx="4033838" cy="4033838"/>
          </a:xfrm>
          <a:prstGeom prst="rect">
            <a:avLst/>
          </a:prstGeom>
          <a:noFill/>
          <a:ln w="9525">
            <a:noFill/>
            <a:miter lim="800000"/>
            <a:headEnd/>
            <a:tailEnd/>
          </a:ln>
        </p:spPr>
      </p:pic>
      <p:pic>
        <p:nvPicPr>
          <p:cNvPr id="1140749" name="Picture 13"/>
          <p:cNvPicPr>
            <a:picLocks noChangeAspect="1" noChangeArrowheads="1"/>
          </p:cNvPicPr>
          <p:nvPr/>
        </p:nvPicPr>
        <p:blipFill>
          <a:blip r:embed="rId12" cstate="print"/>
          <a:srcRect/>
          <a:stretch>
            <a:fillRect/>
          </a:stretch>
        </p:blipFill>
        <p:spPr bwMode="auto">
          <a:xfrm>
            <a:off x="4495800" y="2362200"/>
            <a:ext cx="4033838" cy="4033838"/>
          </a:xfrm>
          <a:prstGeom prst="rect">
            <a:avLst/>
          </a:prstGeom>
          <a:noFill/>
          <a:ln w="9525">
            <a:noFill/>
            <a:miter lim="800000"/>
            <a:headEnd/>
            <a:tailEnd/>
          </a:ln>
        </p:spPr>
      </p:pic>
      <p:pic>
        <p:nvPicPr>
          <p:cNvPr id="1140750" name="Picture 14"/>
          <p:cNvPicPr>
            <a:picLocks noChangeAspect="1" noChangeArrowheads="1"/>
          </p:cNvPicPr>
          <p:nvPr/>
        </p:nvPicPr>
        <p:blipFill>
          <a:blip r:embed="rId13" cstate="print"/>
          <a:srcRect/>
          <a:stretch>
            <a:fillRect/>
          </a:stretch>
        </p:blipFill>
        <p:spPr bwMode="auto">
          <a:xfrm>
            <a:off x="4495800" y="2362200"/>
            <a:ext cx="4033838" cy="4033838"/>
          </a:xfrm>
          <a:prstGeom prst="rect">
            <a:avLst/>
          </a:prstGeom>
          <a:noFill/>
          <a:ln w="9525">
            <a:noFill/>
            <a:miter lim="800000"/>
            <a:headEnd/>
            <a:tailEnd/>
          </a:ln>
        </p:spPr>
      </p:pic>
      <p:pic>
        <p:nvPicPr>
          <p:cNvPr id="1140751" name="Picture 15"/>
          <p:cNvPicPr>
            <a:picLocks noChangeAspect="1" noChangeArrowheads="1"/>
          </p:cNvPicPr>
          <p:nvPr/>
        </p:nvPicPr>
        <p:blipFill>
          <a:blip r:embed="rId14" cstate="print"/>
          <a:srcRect/>
          <a:stretch>
            <a:fillRect/>
          </a:stretch>
        </p:blipFill>
        <p:spPr bwMode="auto">
          <a:xfrm>
            <a:off x="4495800" y="2362200"/>
            <a:ext cx="4033838" cy="4033838"/>
          </a:xfrm>
          <a:prstGeom prst="rect">
            <a:avLst/>
          </a:prstGeom>
          <a:noFill/>
          <a:ln w="9525">
            <a:noFill/>
            <a:miter lim="800000"/>
            <a:headEnd/>
            <a:tailEnd/>
          </a:ln>
        </p:spPr>
      </p:pic>
      <p:pic>
        <p:nvPicPr>
          <p:cNvPr id="1140752" name="Picture 16"/>
          <p:cNvPicPr>
            <a:picLocks noChangeAspect="1" noChangeArrowheads="1"/>
          </p:cNvPicPr>
          <p:nvPr/>
        </p:nvPicPr>
        <p:blipFill>
          <a:blip r:embed="rId15" cstate="print"/>
          <a:srcRect/>
          <a:stretch>
            <a:fillRect/>
          </a:stretch>
        </p:blipFill>
        <p:spPr bwMode="auto">
          <a:xfrm>
            <a:off x="4495800" y="2362200"/>
            <a:ext cx="4033838" cy="4033838"/>
          </a:xfrm>
          <a:prstGeom prst="rect">
            <a:avLst/>
          </a:prstGeom>
          <a:noFill/>
          <a:ln w="9525">
            <a:noFill/>
            <a:miter lim="800000"/>
            <a:headEnd/>
            <a:tailEnd/>
          </a:ln>
        </p:spPr>
      </p:pic>
      <p:sp>
        <p:nvSpPr>
          <p:cNvPr id="14353" name="Text Box 17"/>
          <p:cNvSpPr txBox="1">
            <a:spLocks noChangeArrowheads="1"/>
          </p:cNvSpPr>
          <p:nvPr/>
        </p:nvSpPr>
        <p:spPr bwMode="auto">
          <a:xfrm>
            <a:off x="7162800" y="6553200"/>
            <a:ext cx="1898650" cy="304800"/>
          </a:xfrm>
          <a:prstGeom prst="rect">
            <a:avLst/>
          </a:prstGeom>
          <a:noFill/>
          <a:ln w="9525">
            <a:noFill/>
            <a:miter lim="800000"/>
            <a:headEnd/>
            <a:tailEnd/>
          </a:ln>
        </p:spPr>
        <p:txBody>
          <a:bodyPr wrap="none">
            <a:spAutoFit/>
          </a:bodyPr>
          <a:lstStyle/>
          <a:p>
            <a:r>
              <a:rPr lang="en-US" sz="1400"/>
              <a:t>Source: S. Marschner</a:t>
            </a:r>
          </a:p>
        </p:txBody>
      </p:sp>
    </p:spTree>
    <p:extLst>
      <p:ext uri="{BB962C8B-B14F-4D97-AF65-F5344CB8AC3E}">
        <p14:creationId xmlns:p14="http://schemas.microsoft.com/office/powerpoint/2010/main" val="18010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407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1407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1407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407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1407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1407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1407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1407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11407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11407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11407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1140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Annoying details</a:t>
            </a:r>
          </a:p>
        </p:txBody>
      </p:sp>
      <p:sp>
        <p:nvSpPr>
          <p:cNvPr id="15363" name="Rectangle 3"/>
          <p:cNvSpPr>
            <a:spLocks noGrp="1" noChangeArrowheads="1"/>
          </p:cNvSpPr>
          <p:nvPr>
            <p:ph type="body" idx="1"/>
          </p:nvPr>
        </p:nvSpPr>
        <p:spPr/>
        <p:txBody>
          <a:bodyPr/>
          <a:lstStyle/>
          <a:p>
            <a:r>
              <a:rPr lang="en-US" dirty="0" smtClean="0"/>
              <a:t>What about near the edge?</a:t>
            </a:r>
          </a:p>
          <a:p>
            <a:pPr lvl="1"/>
            <a:r>
              <a:rPr lang="en-US" dirty="0" smtClean="0"/>
              <a:t>the filter window falls off the edge of the image</a:t>
            </a:r>
          </a:p>
          <a:p>
            <a:pPr lvl="1"/>
            <a:r>
              <a:rPr lang="en-US" dirty="0" smtClean="0"/>
              <a:t>need to extrapolate</a:t>
            </a:r>
          </a:p>
          <a:p>
            <a:pPr lvl="1"/>
            <a:r>
              <a:rPr lang="en-US" dirty="0" smtClean="0"/>
              <a:t>methods (MATLAB):</a:t>
            </a:r>
          </a:p>
          <a:p>
            <a:pPr lvl="2"/>
            <a:r>
              <a:rPr lang="en-US" dirty="0" smtClean="0"/>
              <a:t>clip filter (black): 	</a:t>
            </a:r>
            <a:r>
              <a:rPr lang="en-US" dirty="0" err="1" smtClean="0">
                <a:solidFill>
                  <a:srgbClr val="0000FF"/>
                </a:solidFill>
              </a:rPr>
              <a:t>imfilter</a:t>
            </a:r>
            <a:r>
              <a:rPr lang="en-US" dirty="0" smtClean="0">
                <a:solidFill>
                  <a:srgbClr val="0000FF"/>
                </a:solidFill>
              </a:rPr>
              <a:t>(f, g, 0)</a:t>
            </a:r>
          </a:p>
          <a:p>
            <a:pPr lvl="2"/>
            <a:r>
              <a:rPr lang="en-US" dirty="0" smtClean="0"/>
              <a:t>wrap around:		</a:t>
            </a:r>
            <a:r>
              <a:rPr lang="en-US" dirty="0" err="1" smtClean="0">
                <a:solidFill>
                  <a:srgbClr val="0000FF"/>
                </a:solidFill>
              </a:rPr>
              <a:t>imfilter</a:t>
            </a:r>
            <a:r>
              <a:rPr lang="en-US" dirty="0" smtClean="0">
                <a:solidFill>
                  <a:srgbClr val="0000FF"/>
                </a:solidFill>
              </a:rPr>
              <a:t>(f, g, ‘circular’)</a:t>
            </a:r>
          </a:p>
          <a:p>
            <a:pPr lvl="2"/>
            <a:r>
              <a:rPr lang="en-US" dirty="0" smtClean="0"/>
              <a:t>copy edge: 		</a:t>
            </a:r>
            <a:r>
              <a:rPr lang="en-US" dirty="0" err="1" smtClean="0">
                <a:solidFill>
                  <a:srgbClr val="0000FF"/>
                </a:solidFill>
              </a:rPr>
              <a:t>imfilter</a:t>
            </a:r>
            <a:r>
              <a:rPr lang="en-US" dirty="0" smtClean="0">
                <a:solidFill>
                  <a:srgbClr val="0000FF"/>
                </a:solidFill>
              </a:rPr>
              <a:t>(f, g, ‘replicate’)</a:t>
            </a:r>
          </a:p>
          <a:p>
            <a:pPr lvl="2"/>
            <a:r>
              <a:rPr lang="en-US" dirty="0" smtClean="0"/>
              <a:t>reflect across edge: 	</a:t>
            </a:r>
            <a:r>
              <a:rPr lang="en-US" dirty="0" err="1" smtClean="0">
                <a:solidFill>
                  <a:srgbClr val="0000FF"/>
                </a:solidFill>
              </a:rPr>
              <a:t>imfilter</a:t>
            </a:r>
            <a:r>
              <a:rPr lang="en-US" dirty="0" smtClean="0">
                <a:solidFill>
                  <a:srgbClr val="0000FF"/>
                </a:solidFill>
              </a:rPr>
              <a:t>(f, g, ‘symmetric’)</a:t>
            </a:r>
          </a:p>
        </p:txBody>
      </p:sp>
      <p:sp>
        <p:nvSpPr>
          <p:cNvPr id="15364" name="Text Box 17"/>
          <p:cNvSpPr txBox="1">
            <a:spLocks noChangeArrowheads="1"/>
          </p:cNvSpPr>
          <p:nvPr/>
        </p:nvSpPr>
        <p:spPr bwMode="auto">
          <a:xfrm>
            <a:off x="7162800" y="6553200"/>
            <a:ext cx="1898650" cy="304800"/>
          </a:xfrm>
          <a:prstGeom prst="rect">
            <a:avLst/>
          </a:prstGeom>
          <a:noFill/>
          <a:ln w="9525">
            <a:noFill/>
            <a:miter lim="800000"/>
            <a:headEnd/>
            <a:tailEnd/>
          </a:ln>
        </p:spPr>
        <p:txBody>
          <a:bodyPr wrap="none">
            <a:spAutoFit/>
          </a:bodyPr>
          <a:lstStyle/>
          <a:p>
            <a:r>
              <a:rPr lang="en-US" sz="1400"/>
              <a:t>Source: S. Marschner</a:t>
            </a:r>
          </a:p>
        </p:txBody>
      </p:sp>
    </p:spTree>
    <p:extLst>
      <p:ext uri="{BB962C8B-B14F-4D97-AF65-F5344CB8AC3E}">
        <p14:creationId xmlns:p14="http://schemas.microsoft.com/office/powerpoint/2010/main" val="288462495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Practice with linear filters</a:t>
            </a:r>
          </a:p>
        </p:txBody>
      </p:sp>
      <p:grpSp>
        <p:nvGrpSpPr>
          <p:cNvPr id="16387" name="Group 3"/>
          <p:cNvGrpSpPr>
            <a:grpSpLocks/>
          </p:cNvGrpSpPr>
          <p:nvPr/>
        </p:nvGrpSpPr>
        <p:grpSpPr bwMode="auto">
          <a:xfrm>
            <a:off x="3886200" y="2971800"/>
            <a:ext cx="1225550" cy="1295400"/>
            <a:chOff x="144" y="144"/>
            <a:chExt cx="1152" cy="1136"/>
          </a:xfrm>
        </p:grpSpPr>
        <p:sp>
          <p:nvSpPr>
            <p:cNvPr id="16392"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3"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4"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5"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6"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6397"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8"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399"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400"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6401"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6402"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6403"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6404"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6405"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6406"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6407"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6408"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16388"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16389"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pic>
        <p:nvPicPr>
          <p:cNvPr id="16390" name="Picture 24"/>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6391" name="Text Box 2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5505803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en-GB" smtClean="0"/>
              <a:t>Least squares problem</a:t>
            </a:r>
          </a:p>
        </p:txBody>
      </p:sp>
      <p:sp>
        <p:nvSpPr>
          <p:cNvPr id="14341" name="Rectangle 22"/>
          <p:cNvSpPr>
            <a:spLocks noGrp="1" noChangeArrowheads="1"/>
          </p:cNvSpPr>
          <p:nvPr>
            <p:ph type="body" idx="1"/>
          </p:nvPr>
        </p:nvSpPr>
        <p:spPr>
          <a:xfrm>
            <a:off x="685800" y="4800600"/>
            <a:ext cx="8153400" cy="1981200"/>
          </a:xfrm>
        </p:spPr>
        <p:txBody>
          <a:bodyPr/>
          <a:lstStyle/>
          <a:p>
            <a:pPr>
              <a:buFontTx/>
              <a:buChar char="•"/>
            </a:pPr>
            <a:r>
              <a:rPr lang="en-US" sz="2400" dirty="0" smtClean="0"/>
              <a:t>Obtain least-squares solution for </a:t>
            </a:r>
            <a:r>
              <a:rPr lang="en-US" sz="2400" i="1" dirty="0" smtClean="0">
                <a:latin typeface="Times New Roman" pitchFamily="18" charset="0"/>
                <a:cs typeface="Times New Roman" pitchFamily="18" charset="0"/>
              </a:rPr>
              <a:t>g</a:t>
            </a:r>
            <a:r>
              <a:rPr lang="en-US" sz="2400" dirty="0" smtClean="0">
                <a:latin typeface="Times New Roman" pitchFamily="18" charset="0"/>
                <a:cs typeface="Times New Roman" pitchFamily="18" charset="0"/>
              </a:rPr>
              <a:t>(</a:t>
            </a:r>
            <a:r>
              <a:rPr lang="en-US" sz="2400" i="1" dirty="0" err="1" smtClean="0">
                <a:latin typeface="Times New Roman" pitchFamily="18" charset="0"/>
                <a:cs typeface="Times New Roman" pitchFamily="18" charset="0"/>
              </a:rPr>
              <a:t>x,y</a:t>
            </a:r>
            <a:r>
              <a:rPr lang="en-US" sz="2400" dirty="0" smtClean="0">
                <a:latin typeface="Times New Roman" pitchFamily="18" charset="0"/>
                <a:cs typeface="Times New Roman" pitchFamily="18" charset="0"/>
              </a:rPr>
              <a:t>)</a:t>
            </a:r>
          </a:p>
          <a:p>
            <a:pPr>
              <a:buFontTx/>
              <a:buChar char="•"/>
            </a:pPr>
            <a:r>
              <a:rPr lang="en-GB" sz="2400" dirty="0" smtClean="0"/>
              <a:t>Since </a:t>
            </a:r>
            <a:r>
              <a:rPr lang="en-GB" sz="2400" i="1" dirty="0" smtClean="0">
                <a:latin typeface="Times New Roman" pitchFamily="18" charset="0"/>
                <a:cs typeface="Times New Roman" pitchFamily="18" charset="0"/>
              </a:rPr>
              <a:t>N</a:t>
            </a:r>
            <a:r>
              <a:rPr lang="en-GB" sz="2400" dirty="0" smtClean="0">
                <a:latin typeface="Times New Roman" pitchFamily="18" charset="0"/>
                <a:cs typeface="Times New Roman" pitchFamily="18" charset="0"/>
              </a:rPr>
              <a:t>(</a:t>
            </a:r>
            <a:r>
              <a:rPr lang="en-GB" sz="2400" i="1" dirty="0" err="1" smtClean="0">
                <a:latin typeface="Times New Roman" pitchFamily="18" charset="0"/>
                <a:cs typeface="Times New Roman" pitchFamily="18" charset="0"/>
              </a:rPr>
              <a:t>x,y</a:t>
            </a:r>
            <a:r>
              <a:rPr lang="en-GB" sz="2400" dirty="0" smtClean="0">
                <a:latin typeface="Times New Roman" pitchFamily="18" charset="0"/>
                <a:cs typeface="Times New Roman" pitchFamily="18" charset="0"/>
              </a:rPr>
              <a:t>)</a:t>
            </a:r>
            <a:r>
              <a:rPr lang="en-GB" sz="2400" dirty="0" smtClean="0"/>
              <a:t> is the unit normal, </a:t>
            </a:r>
            <a:r>
              <a:rPr lang="en-GB" sz="2400" i="1" dirty="0" smtClean="0">
                <a:latin typeface="Times New Roman" pitchFamily="18" charset="0"/>
                <a:cs typeface="Times New Roman" pitchFamily="18" charset="0"/>
                <a:sym typeface="Symbol"/>
              </a:rPr>
              <a:t></a:t>
            </a:r>
            <a:r>
              <a:rPr lang="en-GB" sz="2400" dirty="0" smtClean="0">
                <a:latin typeface="Times New Roman" pitchFamily="18" charset="0"/>
                <a:cs typeface="Times New Roman" pitchFamily="18" charset="0"/>
              </a:rPr>
              <a:t>(</a:t>
            </a:r>
            <a:r>
              <a:rPr lang="en-GB" sz="2400" i="1" dirty="0" err="1" smtClean="0">
                <a:latin typeface="Times New Roman" pitchFamily="18" charset="0"/>
                <a:cs typeface="Times New Roman" pitchFamily="18" charset="0"/>
              </a:rPr>
              <a:t>x,y</a:t>
            </a:r>
            <a:r>
              <a:rPr lang="en-GB" sz="2400" dirty="0" smtClean="0">
                <a:latin typeface="Times New Roman" pitchFamily="18" charset="0"/>
                <a:cs typeface="Times New Roman" pitchFamily="18" charset="0"/>
              </a:rPr>
              <a:t>)</a:t>
            </a:r>
            <a:r>
              <a:rPr lang="en-GB" sz="2400" dirty="0" smtClean="0"/>
              <a:t> is given by the magnitude of </a:t>
            </a:r>
            <a:r>
              <a:rPr lang="en-GB" sz="2400" i="1" dirty="0" smtClean="0">
                <a:latin typeface="Times New Roman" pitchFamily="18" charset="0"/>
                <a:cs typeface="Times New Roman" pitchFamily="18" charset="0"/>
              </a:rPr>
              <a:t>g</a:t>
            </a:r>
            <a:r>
              <a:rPr lang="en-GB" sz="2400" dirty="0" smtClean="0">
                <a:latin typeface="Times New Roman" pitchFamily="18" charset="0"/>
                <a:cs typeface="Times New Roman" pitchFamily="18" charset="0"/>
              </a:rPr>
              <a:t>(</a:t>
            </a:r>
            <a:r>
              <a:rPr lang="en-GB" sz="2400" i="1" dirty="0" err="1" smtClean="0">
                <a:latin typeface="Times New Roman" pitchFamily="18" charset="0"/>
                <a:cs typeface="Times New Roman" pitchFamily="18" charset="0"/>
              </a:rPr>
              <a:t>x,y</a:t>
            </a:r>
            <a:r>
              <a:rPr lang="en-GB" sz="2400" dirty="0" smtClean="0">
                <a:latin typeface="Times New Roman" pitchFamily="18" charset="0"/>
                <a:cs typeface="Times New Roman" pitchFamily="18" charset="0"/>
              </a:rPr>
              <a:t>)</a:t>
            </a:r>
            <a:r>
              <a:rPr lang="en-GB" sz="2400" i="1" dirty="0" smtClean="0">
                <a:latin typeface="Times New Roman" pitchFamily="18" charset="0"/>
                <a:cs typeface="Times New Roman" pitchFamily="18" charset="0"/>
              </a:rPr>
              <a:t> </a:t>
            </a:r>
            <a:r>
              <a:rPr lang="en-GB" sz="2400" dirty="0" smtClean="0"/>
              <a:t>(and it should be less than 1)</a:t>
            </a:r>
          </a:p>
          <a:p>
            <a:pPr>
              <a:buFontTx/>
              <a:buChar char="•"/>
            </a:pPr>
            <a:r>
              <a:rPr lang="en-GB" sz="2400" dirty="0" smtClean="0"/>
              <a:t>Finally, </a:t>
            </a:r>
            <a:r>
              <a:rPr lang="en-GB" sz="2400" i="1" dirty="0" smtClean="0">
                <a:latin typeface="Times New Roman" pitchFamily="18" charset="0"/>
                <a:cs typeface="Times New Roman" pitchFamily="18" charset="0"/>
              </a:rPr>
              <a:t>N</a:t>
            </a:r>
            <a:r>
              <a:rPr lang="en-GB" sz="2400" dirty="0" smtClean="0">
                <a:latin typeface="Times New Roman" pitchFamily="18" charset="0"/>
                <a:cs typeface="Times New Roman" pitchFamily="18" charset="0"/>
              </a:rPr>
              <a:t>(</a:t>
            </a:r>
            <a:r>
              <a:rPr lang="en-GB" sz="2400" i="1" dirty="0" err="1" smtClean="0">
                <a:latin typeface="Times New Roman" pitchFamily="18" charset="0"/>
                <a:cs typeface="Times New Roman" pitchFamily="18" charset="0"/>
              </a:rPr>
              <a:t>x,y</a:t>
            </a:r>
            <a:r>
              <a:rPr lang="en-GB" sz="2400" dirty="0" smtClean="0">
                <a:latin typeface="Times New Roman" pitchFamily="18" charset="0"/>
                <a:cs typeface="Times New Roman" pitchFamily="18" charset="0"/>
              </a:rPr>
              <a:t>) = </a:t>
            </a:r>
            <a:r>
              <a:rPr lang="en-GB" sz="2400" i="1" dirty="0" smtClean="0">
                <a:latin typeface="Times New Roman" pitchFamily="18" charset="0"/>
                <a:cs typeface="Times New Roman" pitchFamily="18" charset="0"/>
              </a:rPr>
              <a:t>g</a:t>
            </a:r>
            <a:r>
              <a:rPr lang="en-GB" sz="2400" dirty="0" smtClean="0">
                <a:latin typeface="Times New Roman" pitchFamily="18" charset="0"/>
                <a:cs typeface="Times New Roman" pitchFamily="18" charset="0"/>
              </a:rPr>
              <a:t>(</a:t>
            </a:r>
            <a:r>
              <a:rPr lang="en-GB" sz="2400" i="1" dirty="0" err="1" smtClean="0">
                <a:latin typeface="Times New Roman" pitchFamily="18" charset="0"/>
                <a:cs typeface="Times New Roman" pitchFamily="18" charset="0"/>
              </a:rPr>
              <a:t>x,y</a:t>
            </a:r>
            <a:r>
              <a:rPr lang="en-GB" sz="2400" dirty="0" smtClean="0">
                <a:latin typeface="Times New Roman" pitchFamily="18" charset="0"/>
                <a:cs typeface="Times New Roman" pitchFamily="18" charset="0"/>
              </a:rPr>
              <a:t>) / </a:t>
            </a:r>
            <a:r>
              <a:rPr lang="en-GB" sz="2400" i="1" dirty="0" smtClean="0">
                <a:latin typeface="Times New Roman" pitchFamily="18" charset="0"/>
                <a:cs typeface="Times New Roman" pitchFamily="18" charset="0"/>
                <a:sym typeface="Symbol"/>
              </a:rPr>
              <a:t></a:t>
            </a:r>
            <a:r>
              <a:rPr lang="en-GB" sz="2400" dirty="0" smtClean="0">
                <a:latin typeface="Times New Roman" pitchFamily="18" charset="0"/>
                <a:cs typeface="Times New Roman" pitchFamily="18" charset="0"/>
              </a:rPr>
              <a:t>(</a:t>
            </a:r>
            <a:r>
              <a:rPr lang="en-GB" sz="2400" i="1" dirty="0" err="1" smtClean="0">
                <a:latin typeface="Times New Roman" pitchFamily="18" charset="0"/>
                <a:cs typeface="Times New Roman" pitchFamily="18" charset="0"/>
              </a:rPr>
              <a:t>x,y</a:t>
            </a:r>
            <a:r>
              <a:rPr lang="en-GB"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grpSp>
        <p:nvGrpSpPr>
          <p:cNvPr id="14342" name="Group 21"/>
          <p:cNvGrpSpPr>
            <a:grpSpLocks/>
          </p:cNvGrpSpPr>
          <p:nvPr/>
        </p:nvGrpSpPr>
        <p:grpSpPr bwMode="auto">
          <a:xfrm>
            <a:off x="2030258" y="1447800"/>
            <a:ext cx="4776942" cy="3201988"/>
            <a:chOff x="1046" y="842"/>
            <a:chExt cx="3756" cy="3162"/>
          </a:xfrm>
        </p:grpSpPr>
        <p:graphicFrame>
          <p:nvGraphicFramePr>
            <p:cNvPr id="14338" name="Object 14"/>
            <p:cNvGraphicFramePr>
              <a:graphicFrameLocks noChangeAspect="1"/>
            </p:cNvGraphicFramePr>
            <p:nvPr/>
          </p:nvGraphicFramePr>
          <p:xfrm>
            <a:off x="1046" y="842"/>
            <a:ext cx="3610" cy="2230"/>
          </p:xfrm>
          <a:graphic>
            <a:graphicData uri="http://schemas.openxmlformats.org/presentationml/2006/ole">
              <mc:AlternateContent xmlns:mc="http://schemas.openxmlformats.org/markup-compatibility/2006">
                <mc:Choice xmlns:v="urn:schemas-microsoft-com:vml" Requires="v">
                  <p:oleObj spid="_x0000_s173066" name="Equation" r:id="rId4" imgW="1562040" imgH="965160" progId="Equation.3">
                    <p:embed/>
                  </p:oleObj>
                </mc:Choice>
                <mc:Fallback>
                  <p:oleObj name="Equation" r:id="rId4" imgW="1562040" imgH="965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 y="842"/>
                          <a:ext cx="3610" cy="2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5" name="Rectangle 16"/>
            <p:cNvSpPr>
              <a:spLocks noChangeArrowheads="1"/>
            </p:cNvSpPr>
            <p:nvPr/>
          </p:nvSpPr>
          <p:spPr bwMode="auto">
            <a:xfrm>
              <a:off x="1535" y="3311"/>
              <a:ext cx="669" cy="362"/>
            </a:xfrm>
            <a:prstGeom prst="rect">
              <a:avLst/>
            </a:prstGeom>
            <a:noFill/>
            <a:ln w="9525">
              <a:noFill/>
              <a:miter lim="800000"/>
              <a:headEnd/>
              <a:tailEnd/>
            </a:ln>
          </p:spPr>
          <p:txBody>
            <a:bodyPr wrap="none">
              <a:spAutoFit/>
            </a:bodyPr>
            <a:lstStyle/>
            <a:p>
              <a:r>
                <a:rPr lang="en-GB" sz="1800"/>
                <a:t>(</a:t>
              </a:r>
              <a:r>
                <a:rPr lang="en-GB" sz="1800" i="1"/>
                <a:t>n </a:t>
              </a:r>
              <a:r>
                <a:rPr lang="en-US" sz="1800"/>
                <a:t>× </a:t>
              </a:r>
              <a:r>
                <a:rPr lang="en-GB" sz="1800"/>
                <a:t>1)</a:t>
              </a:r>
              <a:endParaRPr lang="en-US" sz="1800"/>
            </a:p>
          </p:txBody>
        </p:sp>
        <p:sp>
          <p:nvSpPr>
            <p:cNvPr id="14346" name="Text Box 5"/>
            <p:cNvSpPr txBox="1">
              <a:spLocks noChangeArrowheads="1"/>
            </p:cNvSpPr>
            <p:nvPr/>
          </p:nvSpPr>
          <p:spPr bwMode="auto">
            <a:xfrm>
              <a:off x="1441" y="3553"/>
              <a:ext cx="838" cy="451"/>
            </a:xfrm>
            <a:prstGeom prst="rect">
              <a:avLst/>
            </a:prstGeom>
            <a:noFill/>
            <a:ln w="12700">
              <a:noFill/>
              <a:miter lim="800000"/>
              <a:headEnd/>
              <a:tailEnd/>
            </a:ln>
          </p:spPr>
          <p:txBody>
            <a:bodyPr wrap="none">
              <a:spAutoFit/>
            </a:bodyPr>
            <a:lstStyle/>
            <a:p>
              <a:r>
                <a:rPr lang="en-GB"/>
                <a:t>known</a:t>
              </a:r>
            </a:p>
          </p:txBody>
        </p:sp>
        <p:sp>
          <p:nvSpPr>
            <p:cNvPr id="14347" name="Text Box 6"/>
            <p:cNvSpPr txBox="1">
              <a:spLocks noChangeArrowheads="1"/>
            </p:cNvSpPr>
            <p:nvPr/>
          </p:nvSpPr>
          <p:spPr bwMode="auto">
            <a:xfrm>
              <a:off x="2822" y="3553"/>
              <a:ext cx="839" cy="451"/>
            </a:xfrm>
            <a:prstGeom prst="rect">
              <a:avLst/>
            </a:prstGeom>
            <a:noFill/>
            <a:ln w="12700">
              <a:noFill/>
              <a:miter lim="800000"/>
              <a:headEnd/>
              <a:tailEnd/>
            </a:ln>
          </p:spPr>
          <p:txBody>
            <a:bodyPr wrap="none">
              <a:spAutoFit/>
            </a:bodyPr>
            <a:lstStyle/>
            <a:p>
              <a:r>
                <a:rPr lang="en-GB"/>
                <a:t>known</a:t>
              </a:r>
            </a:p>
          </p:txBody>
        </p:sp>
        <p:sp>
          <p:nvSpPr>
            <p:cNvPr id="14348" name="Text Box 7"/>
            <p:cNvSpPr txBox="1">
              <a:spLocks noChangeArrowheads="1"/>
            </p:cNvSpPr>
            <p:nvPr/>
          </p:nvSpPr>
          <p:spPr bwMode="auto">
            <a:xfrm>
              <a:off x="3696" y="3553"/>
              <a:ext cx="1106" cy="451"/>
            </a:xfrm>
            <a:prstGeom prst="rect">
              <a:avLst/>
            </a:prstGeom>
            <a:noFill/>
            <a:ln w="12700">
              <a:noFill/>
              <a:miter lim="800000"/>
              <a:headEnd/>
              <a:tailEnd/>
            </a:ln>
          </p:spPr>
          <p:txBody>
            <a:bodyPr wrap="none">
              <a:spAutoFit/>
            </a:bodyPr>
            <a:lstStyle/>
            <a:p>
              <a:r>
                <a:rPr lang="en-GB"/>
                <a:t>unknown</a:t>
              </a:r>
            </a:p>
          </p:txBody>
        </p:sp>
        <p:sp>
          <p:nvSpPr>
            <p:cNvPr id="14349" name="Line 9"/>
            <p:cNvSpPr>
              <a:spLocks noChangeShapeType="1"/>
            </p:cNvSpPr>
            <p:nvPr/>
          </p:nvSpPr>
          <p:spPr bwMode="auto">
            <a:xfrm flipV="1">
              <a:off x="1776" y="3074"/>
              <a:ext cx="0" cy="192"/>
            </a:xfrm>
            <a:prstGeom prst="line">
              <a:avLst/>
            </a:prstGeom>
            <a:noFill/>
            <a:ln w="12700">
              <a:solidFill>
                <a:schemeClr val="tx1"/>
              </a:solidFill>
              <a:round/>
              <a:headEnd/>
              <a:tailEnd/>
            </a:ln>
          </p:spPr>
          <p:txBody>
            <a:bodyPr wrap="none" anchor="ctr"/>
            <a:lstStyle/>
            <a:p>
              <a:endParaRPr lang="en-US"/>
            </a:p>
          </p:txBody>
        </p:sp>
        <p:sp>
          <p:nvSpPr>
            <p:cNvPr id="14350" name="Line 11"/>
            <p:cNvSpPr>
              <a:spLocks noChangeShapeType="1"/>
            </p:cNvSpPr>
            <p:nvPr/>
          </p:nvSpPr>
          <p:spPr bwMode="auto">
            <a:xfrm flipV="1">
              <a:off x="4128" y="2306"/>
              <a:ext cx="0" cy="960"/>
            </a:xfrm>
            <a:prstGeom prst="line">
              <a:avLst/>
            </a:prstGeom>
            <a:noFill/>
            <a:ln w="12700">
              <a:solidFill>
                <a:schemeClr val="tx1"/>
              </a:solidFill>
              <a:round/>
              <a:headEnd/>
              <a:tailEnd/>
            </a:ln>
          </p:spPr>
          <p:txBody>
            <a:bodyPr wrap="none" anchor="ctr"/>
            <a:lstStyle/>
            <a:p>
              <a:endParaRPr lang="en-US"/>
            </a:p>
          </p:txBody>
        </p:sp>
        <p:sp>
          <p:nvSpPr>
            <p:cNvPr id="14351" name="Rectangle 17"/>
            <p:cNvSpPr>
              <a:spLocks noChangeArrowheads="1"/>
            </p:cNvSpPr>
            <p:nvPr/>
          </p:nvSpPr>
          <p:spPr bwMode="auto">
            <a:xfrm>
              <a:off x="2895" y="3311"/>
              <a:ext cx="669" cy="363"/>
            </a:xfrm>
            <a:prstGeom prst="rect">
              <a:avLst/>
            </a:prstGeom>
            <a:noFill/>
            <a:ln w="9525">
              <a:noFill/>
              <a:miter lim="800000"/>
              <a:headEnd/>
              <a:tailEnd/>
            </a:ln>
          </p:spPr>
          <p:txBody>
            <a:bodyPr wrap="none">
              <a:spAutoFit/>
            </a:bodyPr>
            <a:lstStyle/>
            <a:p>
              <a:r>
                <a:rPr lang="en-GB" sz="1800"/>
                <a:t>(</a:t>
              </a:r>
              <a:r>
                <a:rPr lang="en-GB" sz="1800" i="1"/>
                <a:t>n </a:t>
              </a:r>
              <a:r>
                <a:rPr lang="en-US" sz="1800"/>
                <a:t>× </a:t>
              </a:r>
              <a:r>
                <a:rPr lang="en-GB" sz="1800"/>
                <a:t>3)</a:t>
              </a:r>
              <a:endParaRPr lang="en-US" sz="1800"/>
            </a:p>
          </p:txBody>
        </p:sp>
        <p:sp>
          <p:nvSpPr>
            <p:cNvPr id="14352" name="Rectangle 18"/>
            <p:cNvSpPr>
              <a:spLocks noChangeArrowheads="1"/>
            </p:cNvSpPr>
            <p:nvPr/>
          </p:nvSpPr>
          <p:spPr bwMode="auto">
            <a:xfrm>
              <a:off x="3869" y="3311"/>
              <a:ext cx="669" cy="363"/>
            </a:xfrm>
            <a:prstGeom prst="rect">
              <a:avLst/>
            </a:prstGeom>
            <a:noFill/>
            <a:ln w="9525">
              <a:noFill/>
              <a:miter lim="800000"/>
              <a:headEnd/>
              <a:tailEnd/>
            </a:ln>
          </p:spPr>
          <p:txBody>
            <a:bodyPr wrap="none">
              <a:spAutoFit/>
            </a:bodyPr>
            <a:lstStyle/>
            <a:p>
              <a:r>
                <a:rPr lang="en-GB" sz="1800"/>
                <a:t>(3</a:t>
              </a:r>
              <a:r>
                <a:rPr lang="en-GB" sz="1800" i="1"/>
                <a:t> </a:t>
              </a:r>
              <a:r>
                <a:rPr lang="en-US" sz="1800"/>
                <a:t>× </a:t>
              </a:r>
              <a:r>
                <a:rPr lang="en-GB" sz="1800"/>
                <a:t>1)</a:t>
              </a:r>
              <a:endParaRPr lang="en-US" sz="1800"/>
            </a:p>
          </p:txBody>
        </p:sp>
        <p:sp>
          <p:nvSpPr>
            <p:cNvPr id="14353" name="Line 19"/>
            <p:cNvSpPr>
              <a:spLocks noChangeShapeType="1"/>
            </p:cNvSpPr>
            <p:nvPr/>
          </p:nvSpPr>
          <p:spPr bwMode="auto">
            <a:xfrm flipV="1">
              <a:off x="3168" y="3074"/>
              <a:ext cx="0" cy="192"/>
            </a:xfrm>
            <a:prstGeom prst="line">
              <a:avLst/>
            </a:prstGeom>
            <a:noFill/>
            <a:ln w="12700">
              <a:solidFill>
                <a:schemeClr val="tx1"/>
              </a:solidFill>
              <a:round/>
              <a:headEnd/>
              <a:tailEnd/>
            </a:ln>
          </p:spPr>
          <p:txBody>
            <a:bodyPr wrap="none" anchor="ctr"/>
            <a:lstStyle/>
            <a:p>
              <a:endParaRPr lang="en-US"/>
            </a:p>
          </p:txBody>
        </p:sp>
      </p:grpSp>
      <p:sp>
        <p:nvSpPr>
          <p:cNvPr id="14344" name="Rectangle 24"/>
          <p:cNvSpPr>
            <a:spLocks noChangeArrowheads="1"/>
          </p:cNvSpPr>
          <p:nvPr/>
        </p:nvSpPr>
        <p:spPr bwMode="auto">
          <a:xfrm>
            <a:off x="685800" y="914400"/>
            <a:ext cx="6153150" cy="457200"/>
          </a:xfrm>
          <a:prstGeom prst="rect">
            <a:avLst/>
          </a:prstGeom>
          <a:noFill/>
          <a:ln w="9525">
            <a:noFill/>
            <a:miter lim="800000"/>
            <a:headEnd/>
            <a:tailEnd/>
          </a:ln>
        </p:spPr>
        <p:txBody>
          <a:bodyPr wrap="none">
            <a:spAutoFit/>
          </a:bodyPr>
          <a:lstStyle/>
          <a:p>
            <a:pPr>
              <a:spcBef>
                <a:spcPct val="20000"/>
              </a:spcBef>
              <a:buFontTx/>
              <a:buChar char="•"/>
            </a:pPr>
            <a:r>
              <a:rPr lang="en-US"/>
              <a:t>   For each pixel, we obtain a linear system:</a:t>
            </a:r>
          </a:p>
        </p:txBody>
      </p:sp>
      <p:sp>
        <p:nvSpPr>
          <p:cNvPr id="18" name="TextBox 17"/>
          <p:cNvSpPr txBox="1"/>
          <p:nvPr/>
        </p:nvSpPr>
        <p:spPr>
          <a:xfrm>
            <a:off x="7606228" y="6561980"/>
            <a:ext cx="1565816" cy="307777"/>
          </a:xfrm>
          <a:prstGeom prst="rect">
            <a:avLst/>
          </a:prstGeom>
          <a:noFill/>
        </p:spPr>
        <p:txBody>
          <a:bodyPr wrap="none" rtlCol="0">
            <a:spAutoFit/>
          </a:bodyPr>
          <a:lstStyle/>
          <a:p>
            <a:r>
              <a:rPr lang="en-US" sz="1400" dirty="0" smtClean="0"/>
              <a:t>slide: S. </a:t>
            </a:r>
            <a:r>
              <a:rPr lang="en-US" sz="1400" dirty="0" err="1" smtClean="0"/>
              <a:t>Lazebnik</a:t>
            </a:r>
            <a:endParaRPr lang="en-US" sz="1400" dirty="0"/>
          </a:p>
        </p:txBody>
      </p:sp>
    </p:spTree>
    <p:extLst>
      <p:ext uri="{BB962C8B-B14F-4D97-AF65-F5344CB8AC3E}">
        <p14:creationId xmlns:p14="http://schemas.microsoft.com/office/powerpoint/2010/main" val="29998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Practice with linear filters</a:t>
            </a:r>
          </a:p>
        </p:txBody>
      </p:sp>
      <p:grpSp>
        <p:nvGrpSpPr>
          <p:cNvPr id="17411" name="Group 3"/>
          <p:cNvGrpSpPr>
            <a:grpSpLocks/>
          </p:cNvGrpSpPr>
          <p:nvPr/>
        </p:nvGrpSpPr>
        <p:grpSpPr bwMode="auto">
          <a:xfrm>
            <a:off x="3886200" y="2971800"/>
            <a:ext cx="1225550" cy="1295400"/>
            <a:chOff x="144" y="144"/>
            <a:chExt cx="1152" cy="1136"/>
          </a:xfrm>
        </p:grpSpPr>
        <p:sp>
          <p:nvSpPr>
            <p:cNvPr id="17417"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18"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19"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0"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1"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7422"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3"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4"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5"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7426"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7427"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428"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429"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7430"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7431"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7432"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7433"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7412" name="Picture 22"/>
          <p:cNvPicPr>
            <a:picLocks noChangeAspect="1" noChangeArrowheads="1"/>
          </p:cNvPicPr>
          <p:nvPr/>
        </p:nvPicPr>
        <p:blipFill>
          <a:blip r:embed="rId3" cstate="print"/>
          <a:srcRect/>
          <a:stretch>
            <a:fillRect/>
          </a:stretch>
        </p:blipFill>
        <p:spPr bwMode="auto">
          <a:xfrm>
            <a:off x="6248400" y="2667000"/>
            <a:ext cx="1876425" cy="1857375"/>
          </a:xfrm>
          <a:prstGeom prst="rect">
            <a:avLst/>
          </a:prstGeom>
          <a:noFill/>
          <a:ln w="38100">
            <a:solidFill>
              <a:schemeClr val="tx1"/>
            </a:solidFill>
            <a:miter lim="800000"/>
            <a:headEnd/>
            <a:tailEnd/>
          </a:ln>
        </p:spPr>
      </p:pic>
      <p:sp>
        <p:nvSpPr>
          <p:cNvPr id="17413" name="Text Box 23"/>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17414" name="Text Box 24"/>
          <p:cNvSpPr txBox="1">
            <a:spLocks noChangeArrowheads="1"/>
          </p:cNvSpPr>
          <p:nvPr/>
        </p:nvSpPr>
        <p:spPr bwMode="auto">
          <a:xfrm>
            <a:off x="6324600" y="4724400"/>
            <a:ext cx="2133600" cy="822325"/>
          </a:xfrm>
          <a:prstGeom prst="rect">
            <a:avLst/>
          </a:prstGeom>
          <a:noFill/>
          <a:ln w="9525">
            <a:noFill/>
            <a:miter lim="800000"/>
            <a:headEnd/>
            <a:tailEnd/>
          </a:ln>
        </p:spPr>
        <p:txBody>
          <a:bodyPr>
            <a:spAutoFit/>
          </a:bodyPr>
          <a:lstStyle/>
          <a:p>
            <a:r>
              <a:rPr lang="en-US">
                <a:latin typeface="Times" pitchFamily="18" charset="0"/>
              </a:rPr>
              <a:t>Filtered </a:t>
            </a:r>
          </a:p>
          <a:p>
            <a:r>
              <a:rPr lang="en-US">
                <a:latin typeface="Times" pitchFamily="18" charset="0"/>
              </a:rPr>
              <a:t>(no change)</a:t>
            </a:r>
          </a:p>
        </p:txBody>
      </p:sp>
      <p:pic>
        <p:nvPicPr>
          <p:cNvPr id="17415" name="Picture 25"/>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7416"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178160836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Practice with linear filters</a:t>
            </a:r>
          </a:p>
        </p:txBody>
      </p:sp>
      <p:grpSp>
        <p:nvGrpSpPr>
          <p:cNvPr id="18435" name="Group 3"/>
          <p:cNvGrpSpPr>
            <a:grpSpLocks/>
          </p:cNvGrpSpPr>
          <p:nvPr/>
        </p:nvGrpSpPr>
        <p:grpSpPr bwMode="auto">
          <a:xfrm>
            <a:off x="3886200" y="2971800"/>
            <a:ext cx="1225550" cy="1295400"/>
            <a:chOff x="144" y="144"/>
            <a:chExt cx="1152" cy="1136"/>
          </a:xfrm>
        </p:grpSpPr>
        <p:sp>
          <p:nvSpPr>
            <p:cNvPr id="18440"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1"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2"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3"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8444"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5"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6"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7"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8"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8449"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8450"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8451"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8452"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8453"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8454"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8455"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8456"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8436"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8437"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18438" name="Text Box 23"/>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18439" name="Text Box 24"/>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66741006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Practice with linear filters</a:t>
            </a:r>
          </a:p>
        </p:txBody>
      </p:sp>
      <p:grpSp>
        <p:nvGrpSpPr>
          <p:cNvPr id="19459" name="Group 3"/>
          <p:cNvGrpSpPr>
            <a:grpSpLocks/>
          </p:cNvGrpSpPr>
          <p:nvPr/>
        </p:nvGrpSpPr>
        <p:grpSpPr bwMode="auto">
          <a:xfrm>
            <a:off x="3886200" y="2971800"/>
            <a:ext cx="1225550" cy="1295400"/>
            <a:chOff x="144" y="144"/>
            <a:chExt cx="1152" cy="1136"/>
          </a:xfrm>
        </p:grpSpPr>
        <p:sp>
          <p:nvSpPr>
            <p:cNvPr id="19466" name="Rectangle 4"/>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67" name="Rectangle 5"/>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68" name="Rectangle 6"/>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69" name="Rectangle 7"/>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19470" name="Rectangle 8"/>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1" name="Rectangle 9"/>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2" name="Rectangle 10"/>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3" name="Rectangle 11"/>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4" name="Rectangle 12"/>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19475" name="Line 13"/>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9476" name="Line 14"/>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9477" name="Line 15"/>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9478" name="Line 16"/>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9479" name="Line 17"/>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19480" name="Line 18"/>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9481" name="Line 19"/>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19482" name="Line 20"/>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19460" name="Picture 21"/>
          <p:cNvPicPr>
            <a:picLocks noChangeAspect="1" noChangeArrowheads="1"/>
          </p:cNvPicPr>
          <p:nvPr/>
        </p:nvPicPr>
        <p:blipFill>
          <a:blip r:embed="rId3"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19461" name="Text Box 22"/>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pic>
        <p:nvPicPr>
          <p:cNvPr id="19462" name="Picture 23"/>
          <p:cNvPicPr>
            <a:picLocks noChangeAspect="1" noChangeArrowheads="1"/>
          </p:cNvPicPr>
          <p:nvPr/>
        </p:nvPicPr>
        <p:blipFill>
          <a:blip r:embed="rId3" cstate="print"/>
          <a:srcRect l="8000"/>
          <a:stretch>
            <a:fillRect/>
          </a:stretch>
        </p:blipFill>
        <p:spPr bwMode="auto">
          <a:xfrm>
            <a:off x="6477000" y="2667000"/>
            <a:ext cx="1828800" cy="1857375"/>
          </a:xfrm>
          <a:prstGeom prst="rect">
            <a:avLst/>
          </a:prstGeom>
          <a:noFill/>
          <a:ln w="38100">
            <a:noFill/>
            <a:miter lim="800000"/>
            <a:headEnd/>
            <a:tailEnd/>
          </a:ln>
        </p:spPr>
      </p:pic>
      <p:sp>
        <p:nvSpPr>
          <p:cNvPr id="19463" name="Rectangle 24"/>
          <p:cNvSpPr>
            <a:spLocks noChangeArrowheads="1"/>
          </p:cNvSpPr>
          <p:nvPr/>
        </p:nvSpPr>
        <p:spPr bwMode="auto">
          <a:xfrm>
            <a:off x="6477000" y="2667000"/>
            <a:ext cx="1905000" cy="1828800"/>
          </a:xfrm>
          <a:prstGeom prst="rect">
            <a:avLst/>
          </a:prstGeom>
          <a:noFill/>
          <a:ln w="38100">
            <a:solidFill>
              <a:schemeClr val="tx1"/>
            </a:solidFill>
            <a:miter lim="800000"/>
            <a:headEnd/>
            <a:tailEnd/>
          </a:ln>
        </p:spPr>
        <p:txBody>
          <a:bodyPr wrap="none" anchor="ctr"/>
          <a:lstStyle/>
          <a:p>
            <a:endParaRPr lang="en-US"/>
          </a:p>
        </p:txBody>
      </p:sp>
      <p:sp>
        <p:nvSpPr>
          <p:cNvPr id="19464" name="Text Box 25"/>
          <p:cNvSpPr txBox="1">
            <a:spLocks noChangeArrowheads="1"/>
          </p:cNvSpPr>
          <p:nvPr/>
        </p:nvSpPr>
        <p:spPr bwMode="auto">
          <a:xfrm>
            <a:off x="6553200" y="4724400"/>
            <a:ext cx="1540806" cy="830997"/>
          </a:xfrm>
          <a:prstGeom prst="rect">
            <a:avLst/>
          </a:prstGeom>
          <a:noFill/>
          <a:ln w="9525">
            <a:noFill/>
            <a:miter lim="800000"/>
            <a:headEnd/>
            <a:tailEnd/>
          </a:ln>
        </p:spPr>
        <p:txBody>
          <a:bodyPr wrap="none">
            <a:spAutoFit/>
          </a:bodyPr>
          <a:lstStyle/>
          <a:p>
            <a:r>
              <a:rPr lang="en-US" dirty="0">
                <a:latin typeface="Times" pitchFamily="18" charset="0"/>
              </a:rPr>
              <a:t>Shifted </a:t>
            </a:r>
            <a:r>
              <a:rPr lang="en-US" i="1" dirty="0">
                <a:latin typeface="Times" pitchFamily="18" charset="0"/>
              </a:rPr>
              <a:t>left</a:t>
            </a:r>
          </a:p>
          <a:p>
            <a:r>
              <a:rPr lang="en-US" dirty="0">
                <a:latin typeface="Times" pitchFamily="18" charset="0"/>
              </a:rPr>
              <a:t>By 1 pixel</a:t>
            </a:r>
          </a:p>
        </p:txBody>
      </p:sp>
      <p:sp>
        <p:nvSpPr>
          <p:cNvPr id="19465"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61701002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Practice with linear filters</a:t>
            </a:r>
          </a:p>
        </p:txBody>
      </p:sp>
      <p:pic>
        <p:nvPicPr>
          <p:cNvPr id="20483" name="Picture 3"/>
          <p:cNvPicPr>
            <a:picLocks noChangeAspect="1" noChangeArrowheads="1"/>
          </p:cNvPicPr>
          <p:nvPr/>
        </p:nvPicPr>
        <p:blipFill>
          <a:blip r:embed="rId4"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20484" name="Text Box 4"/>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sp>
        <p:nvSpPr>
          <p:cNvPr id="20485" name="Text Box 5"/>
          <p:cNvSpPr txBox="1">
            <a:spLocks noChangeArrowheads="1"/>
          </p:cNvSpPr>
          <p:nvPr/>
        </p:nvSpPr>
        <p:spPr bwMode="auto">
          <a:xfrm>
            <a:off x="6858000" y="29718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grpSp>
        <p:nvGrpSpPr>
          <p:cNvPr id="20486" name="Group 6"/>
          <p:cNvGrpSpPr>
            <a:grpSpLocks/>
          </p:cNvGrpSpPr>
          <p:nvPr/>
        </p:nvGrpSpPr>
        <p:grpSpPr bwMode="auto">
          <a:xfrm>
            <a:off x="3733800" y="3048000"/>
            <a:ext cx="1676400" cy="1295400"/>
            <a:chOff x="3799" y="2064"/>
            <a:chExt cx="1433" cy="1136"/>
          </a:xfrm>
        </p:grpSpPr>
        <p:grpSp>
          <p:nvGrpSpPr>
            <p:cNvPr id="20488" name="Group 7"/>
            <p:cNvGrpSpPr>
              <a:grpSpLocks/>
            </p:cNvGrpSpPr>
            <p:nvPr/>
          </p:nvGrpSpPr>
          <p:grpSpPr bwMode="auto">
            <a:xfrm>
              <a:off x="4080" y="2064"/>
              <a:ext cx="1152" cy="1136"/>
              <a:chOff x="144" y="144"/>
              <a:chExt cx="1152" cy="1136"/>
            </a:xfrm>
          </p:grpSpPr>
          <p:sp>
            <p:nvSpPr>
              <p:cNvPr id="20490" name="Rectangle 8"/>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1" name="Rectangle 9"/>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2" name="Rectangle 10"/>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3" name="Rectangle 11"/>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4" name="Rectangle 12"/>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5" name="Rectangle 13"/>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6" name="Rectangle 14"/>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7" name="Rectangle 15"/>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8" name="Rectangle 16"/>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0499" name="Line 17"/>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0500" name="Line 18"/>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0501" name="Line 19"/>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0502" name="Line 20"/>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0503" name="Line 21"/>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0504" name="Line 22"/>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0505" name="Line 23"/>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0506" name="Line 24"/>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0489" name="Picture 25"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sp>
        <p:nvSpPr>
          <p:cNvPr id="20487" name="Text Box 2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18231739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Practice with linear filters</a:t>
            </a:r>
          </a:p>
        </p:txBody>
      </p:sp>
      <p:pic>
        <p:nvPicPr>
          <p:cNvPr id="21507" name="Picture 3"/>
          <p:cNvPicPr>
            <a:picLocks noChangeAspect="1" noChangeArrowheads="1"/>
          </p:cNvPicPr>
          <p:nvPr/>
        </p:nvPicPr>
        <p:blipFill>
          <a:blip r:embed="rId4" cstate="print"/>
          <a:srcRect/>
          <a:stretch>
            <a:fillRect/>
          </a:stretch>
        </p:blipFill>
        <p:spPr bwMode="auto">
          <a:xfrm>
            <a:off x="914400" y="2667000"/>
            <a:ext cx="1876425" cy="1857375"/>
          </a:xfrm>
          <a:prstGeom prst="rect">
            <a:avLst/>
          </a:prstGeom>
          <a:noFill/>
          <a:ln w="38100">
            <a:solidFill>
              <a:schemeClr val="tx1"/>
            </a:solidFill>
            <a:miter lim="800000"/>
            <a:headEnd/>
            <a:tailEnd/>
          </a:ln>
        </p:spPr>
      </p:pic>
      <p:sp>
        <p:nvSpPr>
          <p:cNvPr id="21508" name="Text Box 4"/>
          <p:cNvSpPr txBox="1">
            <a:spLocks noChangeArrowheads="1"/>
          </p:cNvSpPr>
          <p:nvPr/>
        </p:nvSpPr>
        <p:spPr bwMode="auto">
          <a:xfrm>
            <a:off x="1127125" y="46894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21509" name="Group 5"/>
          <p:cNvGrpSpPr>
            <a:grpSpLocks/>
          </p:cNvGrpSpPr>
          <p:nvPr/>
        </p:nvGrpSpPr>
        <p:grpSpPr bwMode="auto">
          <a:xfrm>
            <a:off x="3733800" y="3048000"/>
            <a:ext cx="1676400" cy="1295400"/>
            <a:chOff x="3799" y="2064"/>
            <a:chExt cx="1433" cy="1136"/>
          </a:xfrm>
        </p:grpSpPr>
        <p:grpSp>
          <p:nvGrpSpPr>
            <p:cNvPr id="21513" name="Group 6"/>
            <p:cNvGrpSpPr>
              <a:grpSpLocks/>
            </p:cNvGrpSpPr>
            <p:nvPr/>
          </p:nvGrpSpPr>
          <p:grpSpPr bwMode="auto">
            <a:xfrm>
              <a:off x="4080" y="2064"/>
              <a:ext cx="1152" cy="1136"/>
              <a:chOff x="144" y="144"/>
              <a:chExt cx="1152" cy="1136"/>
            </a:xfrm>
          </p:grpSpPr>
          <p:sp>
            <p:nvSpPr>
              <p:cNvPr id="21515"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6"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7"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8"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19"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0"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1"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2"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3"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1524"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1525"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1526"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1527"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1528"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1529"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530"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531"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1514"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pic>
        <p:nvPicPr>
          <p:cNvPr id="21510" name="Picture 25"/>
          <p:cNvPicPr>
            <a:picLocks noChangeAspect="1" noChangeArrowheads="1"/>
          </p:cNvPicPr>
          <p:nvPr/>
        </p:nvPicPr>
        <p:blipFill>
          <a:blip r:embed="rId6" cstate="print"/>
          <a:srcRect/>
          <a:stretch>
            <a:fillRect/>
          </a:stretch>
        </p:blipFill>
        <p:spPr bwMode="auto">
          <a:xfrm>
            <a:off x="6477000" y="2667000"/>
            <a:ext cx="1857375" cy="1866900"/>
          </a:xfrm>
          <a:prstGeom prst="rect">
            <a:avLst/>
          </a:prstGeom>
          <a:noFill/>
          <a:ln w="38100">
            <a:solidFill>
              <a:schemeClr val="tx1"/>
            </a:solidFill>
            <a:miter lim="800000"/>
            <a:headEnd/>
            <a:tailEnd/>
          </a:ln>
        </p:spPr>
      </p:pic>
      <p:sp>
        <p:nvSpPr>
          <p:cNvPr id="21511" name="Text Box 26"/>
          <p:cNvSpPr txBox="1">
            <a:spLocks noChangeArrowheads="1"/>
          </p:cNvSpPr>
          <p:nvPr/>
        </p:nvSpPr>
        <p:spPr bwMode="auto">
          <a:xfrm>
            <a:off x="6477000" y="4800600"/>
            <a:ext cx="1655763" cy="822325"/>
          </a:xfrm>
          <a:prstGeom prst="rect">
            <a:avLst/>
          </a:prstGeom>
          <a:noFill/>
          <a:ln w="9525">
            <a:noFill/>
            <a:miter lim="800000"/>
            <a:headEnd/>
            <a:tailEnd/>
          </a:ln>
        </p:spPr>
        <p:txBody>
          <a:bodyPr wrap="none">
            <a:spAutoFit/>
          </a:bodyPr>
          <a:lstStyle/>
          <a:p>
            <a:r>
              <a:rPr lang="en-US">
                <a:latin typeface="Times" pitchFamily="18" charset="0"/>
              </a:rPr>
              <a:t>Blur (with a</a:t>
            </a:r>
          </a:p>
          <a:p>
            <a:r>
              <a:rPr lang="en-US">
                <a:latin typeface="Times" pitchFamily="18" charset="0"/>
              </a:rPr>
              <a:t>box filter)</a:t>
            </a:r>
          </a:p>
        </p:txBody>
      </p:sp>
      <p:sp>
        <p:nvSpPr>
          <p:cNvPr id="21512" name="Text Box 27"/>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09936680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Practice with linear filters</a:t>
            </a:r>
          </a:p>
        </p:txBody>
      </p:sp>
      <p:pic>
        <p:nvPicPr>
          <p:cNvPr id="22531"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22532"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22533" name="Group 5"/>
          <p:cNvGrpSpPr>
            <a:grpSpLocks/>
          </p:cNvGrpSpPr>
          <p:nvPr/>
        </p:nvGrpSpPr>
        <p:grpSpPr bwMode="auto">
          <a:xfrm>
            <a:off x="4953000" y="2895600"/>
            <a:ext cx="1371600" cy="1066800"/>
            <a:chOff x="3799" y="2064"/>
            <a:chExt cx="1433" cy="1136"/>
          </a:xfrm>
        </p:grpSpPr>
        <p:grpSp>
          <p:nvGrpSpPr>
            <p:cNvPr id="22556" name="Group 6"/>
            <p:cNvGrpSpPr>
              <a:grpSpLocks/>
            </p:cNvGrpSpPr>
            <p:nvPr/>
          </p:nvGrpSpPr>
          <p:grpSpPr bwMode="auto">
            <a:xfrm>
              <a:off x="4080" y="2064"/>
              <a:ext cx="1152" cy="1136"/>
              <a:chOff x="144" y="144"/>
              <a:chExt cx="1152" cy="1136"/>
            </a:xfrm>
          </p:grpSpPr>
          <p:sp>
            <p:nvSpPr>
              <p:cNvPr id="22558"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59"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0"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1"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2"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3"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4"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5"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6"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2567"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68"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69"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70"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71"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2572"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73"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74"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2557"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22534" name="Group 25"/>
          <p:cNvGrpSpPr>
            <a:grpSpLocks/>
          </p:cNvGrpSpPr>
          <p:nvPr/>
        </p:nvGrpSpPr>
        <p:grpSpPr bwMode="auto">
          <a:xfrm>
            <a:off x="2971800" y="2895600"/>
            <a:ext cx="1149350" cy="1066800"/>
            <a:chOff x="144" y="144"/>
            <a:chExt cx="1152" cy="1136"/>
          </a:xfrm>
        </p:grpSpPr>
        <p:sp>
          <p:nvSpPr>
            <p:cNvPr id="22539"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0"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1"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2"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3"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2</a:t>
              </a:r>
            </a:p>
          </p:txBody>
        </p:sp>
        <p:sp>
          <p:nvSpPr>
            <p:cNvPr id="22544"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5"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6"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7"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2548"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49"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50"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2551"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2552"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2553"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54"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555"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22535"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22536" name="Text Box 44"/>
          <p:cNvSpPr txBox="1">
            <a:spLocks noChangeArrowheads="1"/>
          </p:cNvSpPr>
          <p:nvPr/>
        </p:nvSpPr>
        <p:spPr bwMode="auto">
          <a:xfrm>
            <a:off x="7467600" y="2895600"/>
            <a:ext cx="565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22537" name="Text Box 45"/>
          <p:cNvSpPr txBox="1">
            <a:spLocks noChangeArrowheads="1"/>
          </p:cNvSpPr>
          <p:nvPr/>
        </p:nvSpPr>
        <p:spPr bwMode="auto">
          <a:xfrm>
            <a:off x="2895600" y="4343400"/>
            <a:ext cx="3657600" cy="457200"/>
          </a:xfrm>
          <a:prstGeom prst="rect">
            <a:avLst/>
          </a:prstGeom>
          <a:noFill/>
          <a:ln w="9525">
            <a:noFill/>
            <a:miter lim="800000"/>
            <a:headEnd/>
            <a:tailEnd/>
          </a:ln>
        </p:spPr>
        <p:txBody>
          <a:bodyPr>
            <a:spAutoFit/>
          </a:bodyPr>
          <a:lstStyle/>
          <a:p>
            <a:r>
              <a:rPr lang="en-US">
                <a:latin typeface="Times" pitchFamily="18" charset="0"/>
              </a:rPr>
              <a:t>(Note that filter sums to 1)</a:t>
            </a:r>
          </a:p>
        </p:txBody>
      </p:sp>
      <p:sp>
        <p:nvSpPr>
          <p:cNvPr id="22538"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214045525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Practice with linear filters</a:t>
            </a:r>
          </a:p>
        </p:txBody>
      </p:sp>
      <p:pic>
        <p:nvPicPr>
          <p:cNvPr id="23555" name="Picture 3"/>
          <p:cNvPicPr>
            <a:picLocks noChangeAspect="1" noChangeArrowheads="1"/>
          </p:cNvPicPr>
          <p:nvPr/>
        </p:nvPicPr>
        <p:blipFill>
          <a:blip r:embed="rId4" cstate="print"/>
          <a:srcRect/>
          <a:stretch>
            <a:fillRect/>
          </a:stretch>
        </p:blipFill>
        <p:spPr bwMode="auto">
          <a:xfrm>
            <a:off x="457200" y="2590800"/>
            <a:ext cx="1876425" cy="1857375"/>
          </a:xfrm>
          <a:prstGeom prst="rect">
            <a:avLst/>
          </a:prstGeom>
          <a:noFill/>
          <a:ln w="38100">
            <a:solidFill>
              <a:schemeClr val="tx1"/>
            </a:solidFill>
            <a:miter lim="800000"/>
            <a:headEnd/>
            <a:tailEnd/>
          </a:ln>
        </p:spPr>
      </p:pic>
      <p:sp>
        <p:nvSpPr>
          <p:cNvPr id="23556" name="Text Box 4"/>
          <p:cNvSpPr txBox="1">
            <a:spLocks noChangeArrowheads="1"/>
          </p:cNvSpPr>
          <p:nvPr/>
        </p:nvSpPr>
        <p:spPr bwMode="auto">
          <a:xfrm>
            <a:off x="669925" y="4613275"/>
            <a:ext cx="1198563" cy="457200"/>
          </a:xfrm>
          <a:prstGeom prst="rect">
            <a:avLst/>
          </a:prstGeom>
          <a:noFill/>
          <a:ln w="9525">
            <a:noFill/>
            <a:miter lim="800000"/>
            <a:headEnd/>
            <a:tailEnd/>
          </a:ln>
        </p:spPr>
        <p:txBody>
          <a:bodyPr wrap="none">
            <a:spAutoFit/>
          </a:bodyPr>
          <a:lstStyle/>
          <a:p>
            <a:r>
              <a:rPr lang="en-US">
                <a:latin typeface="Times" pitchFamily="18" charset="0"/>
              </a:rPr>
              <a:t>Original</a:t>
            </a:r>
          </a:p>
        </p:txBody>
      </p:sp>
      <p:grpSp>
        <p:nvGrpSpPr>
          <p:cNvPr id="23557" name="Group 5"/>
          <p:cNvGrpSpPr>
            <a:grpSpLocks/>
          </p:cNvGrpSpPr>
          <p:nvPr/>
        </p:nvGrpSpPr>
        <p:grpSpPr bwMode="auto">
          <a:xfrm>
            <a:off x="4953000" y="2895600"/>
            <a:ext cx="1371600" cy="1066800"/>
            <a:chOff x="3799" y="2064"/>
            <a:chExt cx="1433" cy="1136"/>
          </a:xfrm>
        </p:grpSpPr>
        <p:grpSp>
          <p:nvGrpSpPr>
            <p:cNvPr id="23580" name="Group 6"/>
            <p:cNvGrpSpPr>
              <a:grpSpLocks/>
            </p:cNvGrpSpPr>
            <p:nvPr/>
          </p:nvGrpSpPr>
          <p:grpSpPr bwMode="auto">
            <a:xfrm>
              <a:off x="4080" y="2064"/>
              <a:ext cx="1152" cy="1136"/>
              <a:chOff x="144" y="144"/>
              <a:chExt cx="1152" cy="1136"/>
            </a:xfrm>
          </p:grpSpPr>
          <p:sp>
            <p:nvSpPr>
              <p:cNvPr id="23582" name="Rectangle 7"/>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3" name="Rectangle 8"/>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4" name="Rectangle 9"/>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5" name="Rectangle 10"/>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6" name="Rectangle 11"/>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7" name="Rectangle 12"/>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8" name="Rectangle 13"/>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89" name="Rectangle 14"/>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90" name="Rectangle 15"/>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1</a:t>
                </a:r>
              </a:p>
            </p:txBody>
          </p:sp>
          <p:sp>
            <p:nvSpPr>
              <p:cNvPr id="23591" name="Line 16"/>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92" name="Line 17"/>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93" name="Line 18"/>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94" name="Line 19"/>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95" name="Line 20"/>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3596" name="Line 21"/>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97" name="Line 22"/>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98" name="Line 23"/>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3581" name="Picture 24"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pSp>
        <p:nvGrpSpPr>
          <p:cNvPr id="23558" name="Group 25"/>
          <p:cNvGrpSpPr>
            <a:grpSpLocks/>
          </p:cNvGrpSpPr>
          <p:nvPr/>
        </p:nvGrpSpPr>
        <p:grpSpPr bwMode="auto">
          <a:xfrm>
            <a:off x="2971800" y="2895600"/>
            <a:ext cx="1149350" cy="1066800"/>
            <a:chOff x="144" y="144"/>
            <a:chExt cx="1152" cy="1136"/>
          </a:xfrm>
        </p:grpSpPr>
        <p:sp>
          <p:nvSpPr>
            <p:cNvPr id="23563" name="Rectangle 2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4" name="Rectangle 2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5" name="Rectangle 2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6" name="Rectangle 2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7" name="Rectangle 3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2</a:t>
              </a:r>
            </a:p>
          </p:txBody>
        </p:sp>
        <p:sp>
          <p:nvSpPr>
            <p:cNvPr id="23568" name="Rectangle 3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69" name="Rectangle 3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70" name="Rectangle 3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71" name="Rectangle 3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a:t>0</a:t>
              </a:r>
            </a:p>
          </p:txBody>
        </p:sp>
        <p:sp>
          <p:nvSpPr>
            <p:cNvPr id="23572" name="Line 3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73" name="Line 3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74" name="Line 3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3575" name="Line 3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3576" name="Line 3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3577" name="Line 4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78" name="Line 4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3579" name="Line 4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23559" name="Text Box 43"/>
          <p:cNvSpPr txBox="1">
            <a:spLocks noChangeArrowheads="1"/>
          </p:cNvSpPr>
          <p:nvPr/>
        </p:nvSpPr>
        <p:spPr bwMode="auto">
          <a:xfrm>
            <a:off x="4343400" y="2819400"/>
            <a:ext cx="438150" cy="1006475"/>
          </a:xfrm>
          <a:prstGeom prst="rect">
            <a:avLst/>
          </a:prstGeom>
          <a:noFill/>
          <a:ln w="9525">
            <a:noFill/>
            <a:miter lim="800000"/>
            <a:headEnd/>
            <a:tailEnd/>
          </a:ln>
        </p:spPr>
        <p:txBody>
          <a:bodyPr wrap="none">
            <a:spAutoFit/>
          </a:bodyPr>
          <a:lstStyle/>
          <a:p>
            <a:r>
              <a:rPr lang="en-US" sz="6000" b="1">
                <a:latin typeface="Times" pitchFamily="18" charset="0"/>
              </a:rPr>
              <a:t>-</a:t>
            </a:r>
          </a:p>
        </p:txBody>
      </p:sp>
      <p:sp>
        <p:nvSpPr>
          <p:cNvPr id="23560" name="Text Box 44"/>
          <p:cNvSpPr txBox="1">
            <a:spLocks noChangeArrowheads="1"/>
          </p:cNvSpPr>
          <p:nvPr/>
        </p:nvSpPr>
        <p:spPr bwMode="auto">
          <a:xfrm>
            <a:off x="4419600" y="4724400"/>
            <a:ext cx="4419600" cy="1187450"/>
          </a:xfrm>
          <a:prstGeom prst="rect">
            <a:avLst/>
          </a:prstGeom>
          <a:noFill/>
          <a:ln w="9525">
            <a:noFill/>
            <a:miter lim="800000"/>
            <a:headEnd/>
            <a:tailEnd/>
          </a:ln>
        </p:spPr>
        <p:txBody>
          <a:bodyPr>
            <a:spAutoFit/>
          </a:bodyPr>
          <a:lstStyle/>
          <a:p>
            <a:r>
              <a:rPr lang="en-US" b="1"/>
              <a:t>Sharpening filter</a:t>
            </a:r>
          </a:p>
          <a:p>
            <a:pPr lvl="1">
              <a:buFontTx/>
              <a:buChar char="-"/>
            </a:pPr>
            <a:r>
              <a:rPr lang="en-US"/>
              <a:t> Accentuates differences with local average</a:t>
            </a:r>
          </a:p>
        </p:txBody>
      </p:sp>
      <p:pic>
        <p:nvPicPr>
          <p:cNvPr id="23561" name="Picture 45"/>
          <p:cNvPicPr>
            <a:picLocks noChangeAspect="1" noChangeArrowheads="1"/>
          </p:cNvPicPr>
          <p:nvPr/>
        </p:nvPicPr>
        <p:blipFill>
          <a:blip r:embed="rId6" cstate="print"/>
          <a:srcRect/>
          <a:stretch>
            <a:fillRect/>
          </a:stretch>
        </p:blipFill>
        <p:spPr bwMode="auto">
          <a:xfrm>
            <a:off x="6781800" y="2514600"/>
            <a:ext cx="1876425" cy="1876425"/>
          </a:xfrm>
          <a:prstGeom prst="rect">
            <a:avLst/>
          </a:prstGeom>
          <a:noFill/>
          <a:ln w="9525">
            <a:noFill/>
            <a:miter lim="800000"/>
            <a:headEnd/>
            <a:tailEnd/>
          </a:ln>
        </p:spPr>
      </p:pic>
      <p:sp>
        <p:nvSpPr>
          <p:cNvPr id="23562" name="Text Box 46"/>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41648020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t="18013"/>
          <a:stretch>
            <a:fillRect/>
          </a:stretch>
        </p:blipFill>
        <p:spPr bwMode="auto">
          <a:xfrm>
            <a:off x="762000" y="1676400"/>
            <a:ext cx="7586663" cy="4356100"/>
          </a:xfrm>
          <a:prstGeom prst="rect">
            <a:avLst/>
          </a:prstGeom>
          <a:noFill/>
          <a:ln w="9525">
            <a:noFill/>
            <a:miter lim="800000"/>
            <a:headEnd/>
            <a:tailEnd/>
          </a:ln>
        </p:spPr>
      </p:pic>
      <p:sp>
        <p:nvSpPr>
          <p:cNvPr id="24579" name="Rectangle 3"/>
          <p:cNvSpPr>
            <a:spLocks noGrp="1" noChangeArrowheads="1"/>
          </p:cNvSpPr>
          <p:nvPr>
            <p:ph type="title"/>
          </p:nvPr>
        </p:nvSpPr>
        <p:spPr/>
        <p:txBody>
          <a:bodyPr/>
          <a:lstStyle/>
          <a:p>
            <a:r>
              <a:rPr lang="en-US" smtClean="0"/>
              <a:t>Sharpening</a:t>
            </a:r>
          </a:p>
        </p:txBody>
      </p:sp>
      <p:sp>
        <p:nvSpPr>
          <p:cNvPr id="24580"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54809492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4400" dirty="0" smtClean="0"/>
              <a:t>Sharpening with </a:t>
            </a:r>
            <a:r>
              <a:rPr lang="en-US" sz="4400" dirty="0" err="1" smtClean="0"/>
              <a:t>unsharp</a:t>
            </a:r>
            <a:r>
              <a:rPr lang="en-US" sz="4400" dirty="0" smtClean="0"/>
              <a:t> masking</a:t>
            </a:r>
          </a:p>
        </p:txBody>
      </p:sp>
      <p:sp>
        <p:nvSpPr>
          <p:cNvPr id="39939" name="Rectangle 3"/>
          <p:cNvSpPr>
            <a:spLocks noGrp="1" noChangeArrowheads="1"/>
          </p:cNvSpPr>
          <p:nvPr>
            <p:ph type="body" idx="1"/>
          </p:nvPr>
        </p:nvSpPr>
        <p:spPr>
          <a:xfrm>
            <a:off x="685800" y="914400"/>
            <a:ext cx="7772400" cy="533400"/>
          </a:xfrm>
        </p:spPr>
        <p:txBody>
          <a:bodyPr/>
          <a:lstStyle/>
          <a:p>
            <a:r>
              <a:rPr lang="en-US" smtClean="0"/>
              <a:t>What does blurring take away?</a:t>
            </a:r>
          </a:p>
        </p:txBody>
      </p:sp>
      <p:grpSp>
        <p:nvGrpSpPr>
          <p:cNvPr id="2" name="Group 21"/>
          <p:cNvGrpSpPr>
            <a:grpSpLocks/>
          </p:cNvGrpSpPr>
          <p:nvPr/>
        </p:nvGrpSpPr>
        <p:grpSpPr bwMode="auto">
          <a:xfrm>
            <a:off x="533400" y="1447800"/>
            <a:ext cx="2157413" cy="2182813"/>
            <a:chOff x="336" y="912"/>
            <a:chExt cx="1505" cy="1521"/>
          </a:xfrm>
        </p:grpSpPr>
        <p:pic>
          <p:nvPicPr>
            <p:cNvPr id="39964" name="Picture 4" descr="lena"/>
            <p:cNvPicPr>
              <a:picLocks noChangeAspect="1" noChangeArrowheads="1"/>
            </p:cNvPicPr>
            <p:nvPr/>
          </p:nvPicPr>
          <p:blipFill>
            <a:blip r:embed="rId3" cstate="print"/>
            <a:srcRect/>
            <a:stretch>
              <a:fillRect/>
            </a:stretch>
          </p:blipFill>
          <p:spPr bwMode="auto">
            <a:xfrm>
              <a:off x="336" y="912"/>
              <a:ext cx="1488" cy="1488"/>
            </a:xfrm>
            <a:prstGeom prst="rect">
              <a:avLst/>
            </a:prstGeom>
            <a:noFill/>
            <a:ln w="9525">
              <a:noFill/>
              <a:miter lim="800000"/>
              <a:headEnd/>
              <a:tailEnd/>
            </a:ln>
          </p:spPr>
        </p:pic>
        <p:sp>
          <p:nvSpPr>
            <p:cNvPr id="39965" name="Text Box 11"/>
            <p:cNvSpPr txBox="1">
              <a:spLocks noChangeArrowheads="1"/>
            </p:cNvSpPr>
            <p:nvPr/>
          </p:nvSpPr>
          <p:spPr bwMode="auto">
            <a:xfrm>
              <a:off x="1200" y="219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3" name="Group 22"/>
          <p:cNvGrpSpPr>
            <a:grpSpLocks/>
          </p:cNvGrpSpPr>
          <p:nvPr/>
        </p:nvGrpSpPr>
        <p:grpSpPr bwMode="auto">
          <a:xfrm>
            <a:off x="3581400" y="1447800"/>
            <a:ext cx="2166938" cy="2162175"/>
            <a:chOff x="2256" y="912"/>
            <a:chExt cx="1511" cy="1507"/>
          </a:xfrm>
        </p:grpSpPr>
        <p:pic>
          <p:nvPicPr>
            <p:cNvPr id="39962" name="Picture 5" descr="lenaG5"/>
            <p:cNvPicPr>
              <a:picLocks noChangeAspect="1" noChangeArrowheads="1"/>
            </p:cNvPicPr>
            <p:nvPr/>
          </p:nvPicPr>
          <p:blipFill>
            <a:blip r:embed="rId4" cstate="print"/>
            <a:srcRect/>
            <a:stretch>
              <a:fillRect/>
            </a:stretch>
          </p:blipFill>
          <p:spPr bwMode="auto">
            <a:xfrm>
              <a:off x="2256" y="912"/>
              <a:ext cx="1488" cy="1488"/>
            </a:xfrm>
            <a:prstGeom prst="rect">
              <a:avLst/>
            </a:prstGeom>
            <a:noFill/>
            <a:ln w="9525">
              <a:noFill/>
              <a:miter lim="800000"/>
              <a:headEnd/>
              <a:tailEnd/>
            </a:ln>
          </p:spPr>
        </p:pic>
        <p:sp>
          <p:nvSpPr>
            <p:cNvPr id="39963" name="Text Box 12"/>
            <p:cNvSpPr txBox="1">
              <a:spLocks noChangeArrowheads="1"/>
            </p:cNvSpPr>
            <p:nvPr/>
          </p:nvSpPr>
          <p:spPr bwMode="auto">
            <a:xfrm>
              <a:off x="2591" y="2185"/>
              <a:ext cx="1176" cy="234"/>
            </a:xfrm>
            <a:prstGeom prst="rect">
              <a:avLst/>
            </a:prstGeom>
            <a:noFill/>
            <a:ln w="9525">
              <a:noFill/>
              <a:miter lim="800000"/>
              <a:headEnd/>
              <a:tailEnd/>
            </a:ln>
          </p:spPr>
          <p:txBody>
            <a:bodyPr wrap="none">
              <a:spAutoFit/>
            </a:bodyPr>
            <a:lstStyle/>
            <a:p>
              <a:r>
                <a:rPr lang="en-US" sz="1600" b="1">
                  <a:solidFill>
                    <a:schemeClr val="bg1"/>
                  </a:solidFill>
                </a:rPr>
                <a:t>smoothed (5x5)</a:t>
              </a:r>
            </a:p>
          </p:txBody>
        </p:sp>
      </p:grpSp>
      <p:sp>
        <p:nvSpPr>
          <p:cNvPr id="39942" name="Text Box 17"/>
          <p:cNvSpPr txBox="1">
            <a:spLocks noChangeArrowheads="1"/>
          </p:cNvSpPr>
          <p:nvPr/>
        </p:nvSpPr>
        <p:spPr bwMode="auto">
          <a:xfrm>
            <a:off x="2971800" y="2325688"/>
            <a:ext cx="354013" cy="457200"/>
          </a:xfrm>
          <a:prstGeom prst="rect">
            <a:avLst/>
          </a:prstGeom>
          <a:noFill/>
          <a:ln w="9525">
            <a:noFill/>
            <a:miter lim="800000"/>
            <a:headEnd/>
            <a:tailEnd/>
          </a:ln>
        </p:spPr>
        <p:txBody>
          <a:bodyPr wrap="none">
            <a:spAutoFit/>
          </a:bodyPr>
          <a:lstStyle/>
          <a:p>
            <a:r>
              <a:rPr lang="en-US"/>
              <a:t>–</a:t>
            </a:r>
          </a:p>
        </p:txBody>
      </p:sp>
      <p:grpSp>
        <p:nvGrpSpPr>
          <p:cNvPr id="4" name="Group 27"/>
          <p:cNvGrpSpPr>
            <a:grpSpLocks/>
          </p:cNvGrpSpPr>
          <p:nvPr/>
        </p:nvGrpSpPr>
        <p:grpSpPr bwMode="auto">
          <a:xfrm>
            <a:off x="5962650" y="1447800"/>
            <a:ext cx="2735263" cy="2149475"/>
            <a:chOff x="3756" y="912"/>
            <a:chExt cx="1723" cy="1354"/>
          </a:xfrm>
        </p:grpSpPr>
        <p:grpSp>
          <p:nvGrpSpPr>
            <p:cNvPr id="5" name="Group 23"/>
            <p:cNvGrpSpPr>
              <a:grpSpLocks/>
            </p:cNvGrpSpPr>
            <p:nvPr/>
          </p:nvGrpSpPr>
          <p:grpSpPr bwMode="auto">
            <a:xfrm>
              <a:off x="4128" y="912"/>
              <a:ext cx="1351" cy="1354"/>
              <a:chOff x="4128" y="912"/>
              <a:chExt cx="1496" cy="1499"/>
            </a:xfrm>
          </p:grpSpPr>
          <p:pic>
            <p:nvPicPr>
              <p:cNvPr id="39960" name="Picture 6" descr="lena_diff"/>
              <p:cNvPicPr>
                <a:picLocks noChangeAspect="1" noChangeArrowheads="1"/>
              </p:cNvPicPr>
              <p:nvPr/>
            </p:nvPicPr>
            <p:blipFill>
              <a:blip r:embed="rId5" cstate="print"/>
              <a:srcRect/>
              <a:stretch>
                <a:fillRect/>
              </a:stretch>
            </p:blipFill>
            <p:spPr bwMode="auto">
              <a:xfrm>
                <a:off x="4128" y="912"/>
                <a:ext cx="1488" cy="1488"/>
              </a:xfrm>
              <a:prstGeom prst="rect">
                <a:avLst/>
              </a:prstGeom>
              <a:noFill/>
              <a:ln w="9525">
                <a:noFill/>
                <a:miter lim="800000"/>
                <a:headEnd/>
                <a:tailEnd/>
              </a:ln>
            </p:spPr>
          </p:pic>
          <p:sp>
            <p:nvSpPr>
              <p:cNvPr id="39961" name="Text Box 15"/>
              <p:cNvSpPr txBox="1">
                <a:spLocks noChangeArrowheads="1"/>
              </p:cNvSpPr>
              <p:nvPr/>
            </p:nvSpPr>
            <p:spPr bwMode="auto">
              <a:xfrm>
                <a:off x="5124" y="2177"/>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59" name="Text Box 18"/>
            <p:cNvSpPr txBox="1">
              <a:spLocks noChangeArrowheads="1"/>
            </p:cNvSpPr>
            <p:nvPr/>
          </p:nvSpPr>
          <p:spPr bwMode="auto">
            <a:xfrm>
              <a:off x="3756" y="1488"/>
              <a:ext cx="228" cy="288"/>
            </a:xfrm>
            <a:prstGeom prst="rect">
              <a:avLst/>
            </a:prstGeom>
            <a:noFill/>
            <a:ln w="9525">
              <a:noFill/>
              <a:miter lim="800000"/>
              <a:headEnd/>
              <a:tailEnd/>
            </a:ln>
          </p:spPr>
          <p:txBody>
            <a:bodyPr wrap="none">
              <a:spAutoFit/>
            </a:bodyPr>
            <a:lstStyle/>
            <a:p>
              <a:r>
                <a:rPr lang="en-US"/>
                <a:t>=</a:t>
              </a:r>
            </a:p>
          </p:txBody>
        </p:sp>
      </p:grpSp>
      <p:grpSp>
        <p:nvGrpSpPr>
          <p:cNvPr id="6" name="Group 29"/>
          <p:cNvGrpSpPr>
            <a:grpSpLocks/>
          </p:cNvGrpSpPr>
          <p:nvPr/>
        </p:nvGrpSpPr>
        <p:grpSpPr bwMode="auto">
          <a:xfrm>
            <a:off x="5943600" y="4419600"/>
            <a:ext cx="2743200" cy="2149475"/>
            <a:chOff x="3744" y="2784"/>
            <a:chExt cx="1728" cy="1354"/>
          </a:xfrm>
        </p:grpSpPr>
        <p:grpSp>
          <p:nvGrpSpPr>
            <p:cNvPr id="7" name="Group 26"/>
            <p:cNvGrpSpPr>
              <a:grpSpLocks/>
            </p:cNvGrpSpPr>
            <p:nvPr/>
          </p:nvGrpSpPr>
          <p:grpSpPr bwMode="auto">
            <a:xfrm>
              <a:off x="4128" y="2784"/>
              <a:ext cx="1344" cy="1354"/>
              <a:chOff x="4128" y="2784"/>
              <a:chExt cx="1488" cy="1499"/>
            </a:xfrm>
          </p:grpSpPr>
          <p:pic>
            <p:nvPicPr>
              <p:cNvPr id="39956" name="Picture 10" descr="lena_sharpened"/>
              <p:cNvPicPr>
                <a:picLocks noChangeAspect="1" noChangeArrowheads="1"/>
              </p:cNvPicPr>
              <p:nvPr/>
            </p:nvPicPr>
            <p:blipFill>
              <a:blip r:embed="rId6" cstate="print"/>
              <a:srcRect/>
              <a:stretch>
                <a:fillRect/>
              </a:stretch>
            </p:blipFill>
            <p:spPr bwMode="auto">
              <a:xfrm>
                <a:off x="4128" y="2784"/>
                <a:ext cx="1488" cy="1488"/>
              </a:xfrm>
              <a:prstGeom prst="rect">
                <a:avLst/>
              </a:prstGeom>
              <a:noFill/>
              <a:ln w="9525">
                <a:noFill/>
                <a:miter lim="800000"/>
                <a:headEnd/>
                <a:tailEnd/>
              </a:ln>
            </p:spPr>
          </p:pic>
          <p:sp>
            <p:nvSpPr>
              <p:cNvPr id="39957" name="Text Box 16"/>
              <p:cNvSpPr txBox="1">
                <a:spLocks noChangeArrowheads="1"/>
              </p:cNvSpPr>
              <p:nvPr/>
            </p:nvSpPr>
            <p:spPr bwMode="auto">
              <a:xfrm>
                <a:off x="4752" y="4049"/>
                <a:ext cx="844" cy="234"/>
              </a:xfrm>
              <a:prstGeom prst="rect">
                <a:avLst/>
              </a:prstGeom>
              <a:noFill/>
              <a:ln w="9525">
                <a:noFill/>
                <a:miter lim="800000"/>
                <a:headEnd/>
                <a:tailEnd/>
              </a:ln>
            </p:spPr>
            <p:txBody>
              <a:bodyPr wrap="none">
                <a:spAutoFit/>
              </a:bodyPr>
              <a:lstStyle/>
              <a:p>
                <a:r>
                  <a:rPr lang="en-US" sz="1600" b="1">
                    <a:solidFill>
                      <a:schemeClr val="bg1"/>
                    </a:solidFill>
                  </a:rPr>
                  <a:t>sharpened</a:t>
                </a:r>
              </a:p>
            </p:txBody>
          </p:sp>
        </p:grpSp>
        <p:sp>
          <p:nvSpPr>
            <p:cNvPr id="39955" name="Text Box 19"/>
            <p:cNvSpPr txBox="1">
              <a:spLocks noChangeArrowheads="1"/>
            </p:cNvSpPr>
            <p:nvPr/>
          </p:nvSpPr>
          <p:spPr bwMode="auto">
            <a:xfrm>
              <a:off x="3744" y="3360"/>
              <a:ext cx="228" cy="288"/>
            </a:xfrm>
            <a:prstGeom prst="rect">
              <a:avLst/>
            </a:prstGeom>
            <a:noFill/>
            <a:ln w="9525">
              <a:noFill/>
              <a:miter lim="800000"/>
              <a:headEnd/>
              <a:tailEnd/>
            </a:ln>
          </p:spPr>
          <p:txBody>
            <a:bodyPr wrap="none">
              <a:spAutoFit/>
            </a:bodyPr>
            <a:lstStyle/>
            <a:p>
              <a:r>
                <a:rPr lang="en-US"/>
                <a:t>=</a:t>
              </a:r>
            </a:p>
          </p:txBody>
        </p:sp>
      </p:grpSp>
      <p:grpSp>
        <p:nvGrpSpPr>
          <p:cNvPr id="8" name="Group 28"/>
          <p:cNvGrpSpPr>
            <a:grpSpLocks/>
          </p:cNvGrpSpPr>
          <p:nvPr/>
        </p:nvGrpSpPr>
        <p:grpSpPr bwMode="auto">
          <a:xfrm>
            <a:off x="533400" y="3886200"/>
            <a:ext cx="7924800" cy="2682875"/>
            <a:chOff x="336" y="2448"/>
            <a:chExt cx="4992" cy="1690"/>
          </a:xfrm>
        </p:grpSpPr>
        <p:sp>
          <p:nvSpPr>
            <p:cNvPr id="39946" name="Rectangle 7"/>
            <p:cNvSpPr>
              <a:spLocks noChangeArrowheads="1"/>
            </p:cNvSpPr>
            <p:nvPr/>
          </p:nvSpPr>
          <p:spPr bwMode="auto">
            <a:xfrm>
              <a:off x="432" y="2448"/>
              <a:ext cx="4896" cy="336"/>
            </a:xfrm>
            <a:prstGeom prst="rect">
              <a:avLst/>
            </a:prstGeom>
            <a:noFill/>
            <a:ln w="9525">
              <a:noFill/>
              <a:miter lim="800000"/>
              <a:headEnd/>
              <a:tailEnd/>
            </a:ln>
          </p:spPr>
          <p:txBody>
            <a:bodyPr/>
            <a:lstStyle/>
            <a:p>
              <a:pPr marL="342900" indent="-342900">
                <a:spcBef>
                  <a:spcPct val="20000"/>
                </a:spcBef>
              </a:pPr>
              <a:r>
                <a:rPr lang="en-US" sz="2800"/>
                <a:t>Let’s add it back:</a:t>
              </a:r>
            </a:p>
          </p:txBody>
        </p:sp>
        <p:grpSp>
          <p:nvGrpSpPr>
            <p:cNvPr id="9" name="Group 24"/>
            <p:cNvGrpSpPr>
              <a:grpSpLocks/>
            </p:cNvGrpSpPr>
            <p:nvPr/>
          </p:nvGrpSpPr>
          <p:grpSpPr bwMode="auto">
            <a:xfrm>
              <a:off x="336" y="2784"/>
              <a:ext cx="1359" cy="1354"/>
              <a:chOff x="336" y="2784"/>
              <a:chExt cx="1505" cy="1499"/>
            </a:xfrm>
          </p:grpSpPr>
          <p:pic>
            <p:nvPicPr>
              <p:cNvPr id="39952" name="Picture 8" descr="lena"/>
              <p:cNvPicPr>
                <a:picLocks noChangeAspect="1" noChangeArrowheads="1"/>
              </p:cNvPicPr>
              <p:nvPr/>
            </p:nvPicPr>
            <p:blipFill>
              <a:blip r:embed="rId3" cstate="print"/>
              <a:srcRect/>
              <a:stretch>
                <a:fillRect/>
              </a:stretch>
            </p:blipFill>
            <p:spPr bwMode="auto">
              <a:xfrm>
                <a:off x="336" y="2784"/>
                <a:ext cx="1488" cy="1488"/>
              </a:xfrm>
              <a:prstGeom prst="rect">
                <a:avLst/>
              </a:prstGeom>
              <a:noFill/>
              <a:ln w="9525">
                <a:noFill/>
                <a:miter lim="800000"/>
                <a:headEnd/>
                <a:tailEnd/>
              </a:ln>
            </p:spPr>
          </p:pic>
          <p:sp>
            <p:nvSpPr>
              <p:cNvPr id="39953" name="Text Box 13"/>
              <p:cNvSpPr txBox="1">
                <a:spLocks noChangeArrowheads="1"/>
              </p:cNvSpPr>
              <p:nvPr/>
            </p:nvSpPr>
            <p:spPr bwMode="auto">
              <a:xfrm>
                <a:off x="1200" y="404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10" name="Group 25"/>
            <p:cNvGrpSpPr>
              <a:grpSpLocks/>
            </p:cNvGrpSpPr>
            <p:nvPr/>
          </p:nvGrpSpPr>
          <p:grpSpPr bwMode="auto">
            <a:xfrm>
              <a:off x="2256" y="2784"/>
              <a:ext cx="1351" cy="1354"/>
              <a:chOff x="2256" y="2784"/>
              <a:chExt cx="1496" cy="1499"/>
            </a:xfrm>
          </p:grpSpPr>
          <p:pic>
            <p:nvPicPr>
              <p:cNvPr id="39950" name="Picture 9" descr="lena_diff"/>
              <p:cNvPicPr>
                <a:picLocks noChangeAspect="1" noChangeArrowheads="1"/>
              </p:cNvPicPr>
              <p:nvPr/>
            </p:nvPicPr>
            <p:blipFill>
              <a:blip r:embed="rId5" cstate="print"/>
              <a:srcRect/>
              <a:stretch>
                <a:fillRect/>
              </a:stretch>
            </p:blipFill>
            <p:spPr bwMode="auto">
              <a:xfrm>
                <a:off x="2256" y="2784"/>
                <a:ext cx="1488" cy="1488"/>
              </a:xfrm>
              <a:prstGeom prst="rect">
                <a:avLst/>
              </a:prstGeom>
              <a:noFill/>
              <a:ln w="9525">
                <a:noFill/>
                <a:miter lim="800000"/>
                <a:headEnd/>
                <a:tailEnd/>
              </a:ln>
            </p:spPr>
          </p:pic>
          <p:sp>
            <p:nvSpPr>
              <p:cNvPr id="39951" name="Text Box 14"/>
              <p:cNvSpPr txBox="1">
                <a:spLocks noChangeArrowheads="1"/>
              </p:cNvSpPr>
              <p:nvPr/>
            </p:nvSpPr>
            <p:spPr bwMode="auto">
              <a:xfrm>
                <a:off x="3252" y="4049"/>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49" name="Text Box 20"/>
            <p:cNvSpPr txBox="1">
              <a:spLocks noChangeArrowheads="1"/>
            </p:cNvSpPr>
            <p:nvPr/>
          </p:nvSpPr>
          <p:spPr bwMode="auto">
            <a:xfrm>
              <a:off x="1864" y="3360"/>
              <a:ext cx="283" cy="291"/>
            </a:xfrm>
            <a:prstGeom prst="rect">
              <a:avLst/>
            </a:prstGeom>
            <a:noFill/>
            <a:ln w="9525">
              <a:noFill/>
              <a:miter lim="800000"/>
              <a:headEnd/>
              <a:tailEnd/>
            </a:ln>
          </p:spPr>
          <p:txBody>
            <a:bodyPr wrap="none">
              <a:spAutoFit/>
            </a:bodyPr>
            <a:lstStyle/>
            <a:p>
              <a:r>
                <a:rPr lang="en-US" dirty="0"/>
                <a:t>+ </a:t>
              </a:r>
              <a:endParaRPr lang="el-GR" dirty="0"/>
            </a:p>
          </p:txBody>
        </p:sp>
      </p:grpSp>
      <p:sp>
        <p:nvSpPr>
          <p:cNvPr id="30" name="TextBox 29"/>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090498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4400" dirty="0" smtClean="0"/>
              <a:t>Smoothing with box filter revisited</a:t>
            </a:r>
          </a:p>
        </p:txBody>
      </p:sp>
      <p:sp>
        <p:nvSpPr>
          <p:cNvPr id="25603" name="Rectangle 6"/>
          <p:cNvSpPr>
            <a:spLocks noGrp="1" noChangeArrowheads="1"/>
          </p:cNvSpPr>
          <p:nvPr>
            <p:ph type="body" idx="1"/>
          </p:nvPr>
        </p:nvSpPr>
        <p:spPr>
          <a:xfrm>
            <a:off x="609600" y="914400"/>
            <a:ext cx="7848600" cy="2362200"/>
          </a:xfrm>
        </p:spPr>
        <p:txBody>
          <a:bodyPr/>
          <a:lstStyle/>
          <a:p>
            <a:pPr>
              <a:buFontTx/>
              <a:buChar char="•"/>
            </a:pPr>
            <a:r>
              <a:rPr lang="en-US" dirty="0" smtClean="0"/>
              <a:t>What’s wrong with this picture?</a:t>
            </a:r>
          </a:p>
          <a:p>
            <a:pPr>
              <a:buFontTx/>
              <a:buChar char="•"/>
            </a:pPr>
            <a:r>
              <a:rPr lang="en-US" dirty="0" smtClean="0"/>
              <a:t>What’s the solution?</a:t>
            </a:r>
          </a:p>
        </p:txBody>
      </p:sp>
      <p:pic>
        <p:nvPicPr>
          <p:cNvPr id="25604" name="Picture 7"/>
          <p:cNvPicPr>
            <a:picLocks noChangeAspect="1" noChangeArrowheads="1"/>
          </p:cNvPicPr>
          <p:nvPr/>
        </p:nvPicPr>
        <p:blipFill>
          <a:blip r:embed="rId3" cstate="print"/>
          <a:srcRect/>
          <a:stretch>
            <a:fillRect/>
          </a:stretch>
        </p:blipFill>
        <p:spPr bwMode="auto">
          <a:xfrm>
            <a:off x="762000" y="2971800"/>
            <a:ext cx="3352800" cy="3352800"/>
          </a:xfrm>
          <a:prstGeom prst="rect">
            <a:avLst/>
          </a:prstGeom>
          <a:noFill/>
          <a:ln w="9525">
            <a:noFill/>
            <a:miter lim="800000"/>
            <a:headEnd/>
            <a:tailEnd/>
          </a:ln>
        </p:spPr>
      </p:pic>
      <p:pic>
        <p:nvPicPr>
          <p:cNvPr id="25605" name="Picture 8"/>
          <p:cNvPicPr>
            <a:picLocks noChangeAspect="1" noChangeArrowheads="1"/>
          </p:cNvPicPr>
          <p:nvPr/>
        </p:nvPicPr>
        <p:blipFill>
          <a:blip r:embed="rId4" cstate="print"/>
          <a:srcRect/>
          <a:stretch>
            <a:fillRect/>
          </a:stretch>
        </p:blipFill>
        <p:spPr bwMode="auto">
          <a:xfrm>
            <a:off x="5029200" y="2971800"/>
            <a:ext cx="3352800" cy="3352800"/>
          </a:xfrm>
          <a:prstGeom prst="rect">
            <a:avLst/>
          </a:prstGeom>
          <a:noFill/>
          <a:ln w="9525">
            <a:noFill/>
            <a:miter lim="800000"/>
            <a:headEnd/>
            <a:tailEnd/>
          </a:ln>
        </p:spPr>
      </p:pic>
      <p:pic>
        <p:nvPicPr>
          <p:cNvPr id="25606" name="Picture 9"/>
          <p:cNvPicPr>
            <a:picLocks noChangeAspect="1" noChangeArrowheads="1"/>
          </p:cNvPicPr>
          <p:nvPr/>
        </p:nvPicPr>
        <p:blipFill>
          <a:blip r:embed="rId5" cstate="print"/>
          <a:srcRect/>
          <a:stretch>
            <a:fillRect/>
          </a:stretch>
        </p:blipFill>
        <p:spPr bwMode="auto">
          <a:xfrm>
            <a:off x="4267200" y="4267200"/>
            <a:ext cx="628650" cy="628650"/>
          </a:xfrm>
          <a:prstGeom prst="rect">
            <a:avLst/>
          </a:prstGeom>
          <a:noFill/>
          <a:ln w="9525">
            <a:noFill/>
            <a:miter lim="800000"/>
            <a:headEnd/>
            <a:tailEnd/>
          </a:ln>
        </p:spPr>
      </p:pic>
      <p:sp>
        <p:nvSpPr>
          <p:cNvPr id="25607" name="Text Box 10"/>
          <p:cNvSpPr txBox="1">
            <a:spLocks noChangeArrowheads="1"/>
          </p:cNvSpPr>
          <p:nvPr/>
        </p:nvSpPr>
        <p:spPr bwMode="auto">
          <a:xfrm>
            <a:off x="7467600" y="6553200"/>
            <a:ext cx="1662113" cy="304800"/>
          </a:xfrm>
          <a:prstGeom prst="rect">
            <a:avLst/>
          </a:prstGeom>
          <a:noFill/>
          <a:ln w="9525">
            <a:noFill/>
            <a:miter lim="800000"/>
            <a:headEnd/>
            <a:tailEnd/>
          </a:ln>
        </p:spPr>
        <p:txBody>
          <a:bodyPr wrap="none">
            <a:spAutoFit/>
          </a:bodyPr>
          <a:lstStyle/>
          <a:p>
            <a:r>
              <a:rPr lang="en-US" sz="1400"/>
              <a:t>Source: D. Forsyth</a:t>
            </a:r>
          </a:p>
        </p:txBody>
      </p:sp>
    </p:spTree>
    <p:extLst>
      <p:ext uri="{BB962C8B-B14F-4D97-AF65-F5344CB8AC3E}">
        <p14:creationId xmlns:p14="http://schemas.microsoft.com/office/powerpoint/2010/main" val="528420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52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1860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3581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5289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7010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smtClean="0"/>
              <a:t>Example</a:t>
            </a:r>
          </a:p>
        </p:txBody>
      </p:sp>
      <p:pic>
        <p:nvPicPr>
          <p:cNvPr id="26632" name="Picture 8"/>
          <p:cNvPicPr>
            <a:picLocks noChangeAspect="1" noChangeArrowheads="1"/>
          </p:cNvPicPr>
          <p:nvPr/>
        </p:nvPicPr>
        <p:blipFill>
          <a:blip r:embed="rId8" cstate="print"/>
          <a:srcRect/>
          <a:stretch>
            <a:fillRect/>
          </a:stretch>
        </p:blipFill>
        <p:spPr bwMode="auto">
          <a:xfrm>
            <a:off x="1295400" y="3581400"/>
            <a:ext cx="2870200" cy="2870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4267200" y="3429000"/>
            <a:ext cx="4343400" cy="3298825"/>
          </a:xfrm>
          <a:prstGeom prst="rect">
            <a:avLst/>
          </a:prstGeom>
          <a:noFill/>
          <a:ln w="9525">
            <a:noFill/>
            <a:miter lim="800000"/>
            <a:headEnd/>
            <a:tailEnd/>
          </a:ln>
        </p:spPr>
      </p:pic>
      <p:sp>
        <p:nvSpPr>
          <p:cNvPr id="26634" name="AutoShape 10"/>
          <p:cNvSpPr>
            <a:spLocks noChangeArrowheads="1"/>
          </p:cNvSpPr>
          <p:nvPr/>
        </p:nvSpPr>
        <p:spPr bwMode="auto">
          <a:xfrm rot="5400000">
            <a:off x="-38100" y="3314700"/>
            <a:ext cx="1676400" cy="838200"/>
          </a:xfrm>
          <a:custGeom>
            <a:avLst/>
            <a:gdLst>
              <a:gd name="T0" fmla="*/ 2147483647 w 21600"/>
              <a:gd name="T1" fmla="*/ 0 h 21600"/>
              <a:gd name="T2" fmla="*/ 2147483647 w 21600"/>
              <a:gd name="T3" fmla="*/ 420740391 h 21600"/>
              <a:gd name="T4" fmla="*/ 0 w 21600"/>
              <a:gd name="T5" fmla="*/ 1051909265 h 21600"/>
              <a:gd name="T6" fmla="*/ 2147483647 w 21600"/>
              <a:gd name="T7" fmla="*/ 1262220398 h 21600"/>
              <a:gd name="T8" fmla="*/ 2147483647 w 21600"/>
              <a:gd name="T9" fmla="*/ 876541745 h 21600"/>
              <a:gd name="T10" fmla="*/ 2147483647 w 21600"/>
              <a:gd name="T11" fmla="*/ 42074039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p:spPr>
        <p:txBody>
          <a:bodyPr wrap="none" anchor="ctr"/>
          <a:lstStyle/>
          <a:p>
            <a:endParaRPr lang="en-US"/>
          </a:p>
        </p:txBody>
      </p:sp>
      <p:sp>
        <p:nvSpPr>
          <p:cNvPr id="26635" name="Text Box 11"/>
          <p:cNvSpPr txBox="1">
            <a:spLocks noChangeArrowheads="1"/>
          </p:cNvSpPr>
          <p:nvPr/>
        </p:nvSpPr>
        <p:spPr bwMode="auto">
          <a:xfrm>
            <a:off x="1106488" y="3011488"/>
            <a:ext cx="2662237" cy="457200"/>
          </a:xfrm>
          <a:prstGeom prst="rect">
            <a:avLst/>
          </a:prstGeom>
          <a:noFill/>
          <a:ln w="9525">
            <a:noFill/>
            <a:miter lim="800000"/>
            <a:headEnd/>
            <a:tailEnd/>
          </a:ln>
        </p:spPr>
        <p:txBody>
          <a:bodyPr wrap="none">
            <a:spAutoFit/>
          </a:bodyPr>
          <a:lstStyle/>
          <a:p>
            <a:r>
              <a:rPr lang="en-US"/>
              <a:t>Recovered albedo</a:t>
            </a:r>
          </a:p>
        </p:txBody>
      </p:sp>
      <p:sp>
        <p:nvSpPr>
          <p:cNvPr id="26636" name="Text Box 12"/>
          <p:cNvSpPr txBox="1">
            <a:spLocks noChangeArrowheads="1"/>
          </p:cNvSpPr>
          <p:nvPr/>
        </p:nvSpPr>
        <p:spPr bwMode="auto">
          <a:xfrm>
            <a:off x="4800600" y="3048000"/>
            <a:ext cx="3322638" cy="457200"/>
          </a:xfrm>
          <a:prstGeom prst="rect">
            <a:avLst/>
          </a:prstGeom>
          <a:noFill/>
          <a:ln w="9525">
            <a:noFill/>
            <a:miter lim="800000"/>
            <a:headEnd/>
            <a:tailEnd/>
          </a:ln>
        </p:spPr>
        <p:txBody>
          <a:bodyPr wrap="none">
            <a:spAutoFit/>
          </a:bodyPr>
          <a:lstStyle/>
          <a:p>
            <a:r>
              <a:rPr lang="en-US"/>
              <a:t>Recovered normal field</a:t>
            </a:r>
          </a:p>
        </p:txBody>
      </p:sp>
      <p:sp>
        <p:nvSpPr>
          <p:cNvPr id="26637" name="Text Box 13"/>
          <p:cNvSpPr txBox="1">
            <a:spLocks noChangeArrowheads="1"/>
          </p:cNvSpPr>
          <p:nvPr/>
        </p:nvSpPr>
        <p:spPr bwMode="auto">
          <a:xfrm>
            <a:off x="6934200" y="6553200"/>
            <a:ext cx="2244725" cy="304800"/>
          </a:xfrm>
          <a:prstGeom prst="rect">
            <a:avLst/>
          </a:prstGeom>
          <a:noFill/>
          <a:ln w="9525">
            <a:noFill/>
            <a:miter lim="800000"/>
            <a:headEnd/>
            <a:tailEnd/>
          </a:ln>
        </p:spPr>
        <p:txBody>
          <a:bodyPr wrap="none">
            <a:spAutoFit/>
          </a:bodyPr>
          <a:lstStyle/>
          <a:p>
            <a:r>
              <a:rPr lang="en-US" sz="1400" dirty="0"/>
              <a:t>Forsyth &amp; Ponce, Sec. 5.4</a:t>
            </a:r>
          </a:p>
        </p:txBody>
      </p:sp>
    </p:spTree>
    <p:extLst>
      <p:ext uri="{BB962C8B-B14F-4D97-AF65-F5344CB8AC3E}">
        <p14:creationId xmlns:p14="http://schemas.microsoft.com/office/powerpoint/2010/main" val="257093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z="4400" dirty="0" smtClean="0"/>
              <a:t>Smoothing with box filter revisited</a:t>
            </a:r>
          </a:p>
        </p:txBody>
      </p:sp>
      <p:sp>
        <p:nvSpPr>
          <p:cNvPr id="26627" name="Rectangle 3"/>
          <p:cNvSpPr>
            <a:spLocks noGrp="1" noChangeArrowheads="1"/>
          </p:cNvSpPr>
          <p:nvPr>
            <p:ph type="body" idx="1"/>
          </p:nvPr>
        </p:nvSpPr>
        <p:spPr>
          <a:xfrm>
            <a:off x="609600" y="914400"/>
            <a:ext cx="7848600" cy="3505200"/>
          </a:xfrm>
        </p:spPr>
        <p:txBody>
          <a:bodyPr/>
          <a:lstStyle/>
          <a:p>
            <a:pPr>
              <a:buFontTx/>
              <a:buChar char="•"/>
            </a:pPr>
            <a:r>
              <a:rPr lang="en-US" dirty="0" smtClean="0"/>
              <a:t>What’s wrong with this picture?</a:t>
            </a:r>
          </a:p>
          <a:p>
            <a:pPr>
              <a:buFontTx/>
              <a:buChar char="•"/>
            </a:pPr>
            <a:r>
              <a:rPr lang="en-US" dirty="0" smtClean="0"/>
              <a:t>What’s the solution?</a:t>
            </a:r>
          </a:p>
          <a:p>
            <a:pPr lvl="1"/>
            <a:r>
              <a:rPr lang="en-US" sz="2400" dirty="0" smtClean="0"/>
              <a:t>To eliminate edge effects, weight contribution of neighborhood pixels according to their closeness to the center</a:t>
            </a:r>
          </a:p>
        </p:txBody>
      </p:sp>
      <p:pic>
        <p:nvPicPr>
          <p:cNvPr id="26628" name="Picture 7"/>
          <p:cNvPicPr>
            <a:picLocks noChangeAspect="1" noChangeArrowheads="1"/>
          </p:cNvPicPr>
          <p:nvPr/>
        </p:nvPicPr>
        <p:blipFill>
          <a:blip r:embed="rId3" cstate="print"/>
          <a:srcRect/>
          <a:stretch>
            <a:fillRect/>
          </a:stretch>
        </p:blipFill>
        <p:spPr bwMode="auto">
          <a:xfrm>
            <a:off x="3352800" y="4191000"/>
            <a:ext cx="1828800" cy="1828800"/>
          </a:xfrm>
          <a:prstGeom prst="rect">
            <a:avLst/>
          </a:prstGeom>
          <a:noFill/>
          <a:ln w="9525">
            <a:noFill/>
            <a:miter lim="800000"/>
            <a:headEnd/>
            <a:tailEnd/>
          </a:ln>
        </p:spPr>
      </p:pic>
      <p:sp>
        <p:nvSpPr>
          <p:cNvPr id="26629" name="Text Box 8"/>
          <p:cNvSpPr txBox="1">
            <a:spLocks noChangeArrowheads="1"/>
          </p:cNvSpPr>
          <p:nvPr/>
        </p:nvSpPr>
        <p:spPr bwMode="auto">
          <a:xfrm>
            <a:off x="3336925" y="6211888"/>
            <a:ext cx="1760538" cy="457200"/>
          </a:xfrm>
          <a:prstGeom prst="rect">
            <a:avLst/>
          </a:prstGeom>
          <a:noFill/>
          <a:ln w="9525">
            <a:noFill/>
            <a:miter lim="800000"/>
            <a:headEnd/>
            <a:tailEnd/>
          </a:ln>
        </p:spPr>
        <p:txBody>
          <a:bodyPr wrap="none">
            <a:spAutoFit/>
          </a:bodyPr>
          <a:lstStyle/>
          <a:p>
            <a:r>
              <a:rPr lang="en-US"/>
              <a:t>“fuzzy blob”</a:t>
            </a:r>
          </a:p>
        </p:txBody>
      </p:sp>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415187876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609600"/>
          </a:xfrm>
        </p:spPr>
        <p:txBody>
          <a:bodyPr/>
          <a:lstStyle/>
          <a:p>
            <a:r>
              <a:rPr lang="en-US" smtClean="0"/>
              <a:t>Gaussian Kernel</a:t>
            </a:r>
          </a:p>
        </p:txBody>
      </p:sp>
      <p:sp>
        <p:nvSpPr>
          <p:cNvPr id="27651" name="Rectangle 3"/>
          <p:cNvSpPr>
            <a:spLocks noGrp="1" noChangeArrowheads="1"/>
          </p:cNvSpPr>
          <p:nvPr>
            <p:ph type="body" idx="1"/>
          </p:nvPr>
        </p:nvSpPr>
        <p:spPr>
          <a:xfrm>
            <a:off x="152400" y="5410200"/>
            <a:ext cx="8839200" cy="1219200"/>
          </a:xfrm>
        </p:spPr>
        <p:txBody>
          <a:bodyPr/>
          <a:lstStyle/>
          <a:p>
            <a:pPr>
              <a:buFontTx/>
              <a:buChar char="•"/>
            </a:pPr>
            <a:r>
              <a:rPr lang="en-US" sz="2400" dirty="0" smtClean="0"/>
              <a:t>Constant factor at front makes volume sum to 1 (can be ignored when computing the filter values, as we should renormalize weights to sum to 1 in any case)</a:t>
            </a:r>
            <a:endParaRPr lang="en-US" sz="2400" dirty="0" smtClean="0">
              <a:latin typeface="Courier New" pitchFamily="49" charset="0"/>
            </a:endParaRPr>
          </a:p>
        </p:txBody>
      </p:sp>
      <p:pic>
        <p:nvPicPr>
          <p:cNvPr id="27652" name="Picture 4" descr="realgaussian"/>
          <p:cNvPicPr>
            <a:picLocks noChangeAspect="1" noChangeArrowheads="1"/>
          </p:cNvPicPr>
          <p:nvPr/>
        </p:nvPicPr>
        <p:blipFill>
          <a:blip r:embed="rId4" cstate="print"/>
          <a:srcRect l="3360" t="15573" b="4480"/>
          <a:stretch>
            <a:fillRect/>
          </a:stretch>
        </p:blipFill>
        <p:spPr bwMode="auto">
          <a:xfrm>
            <a:off x="228600" y="2973388"/>
            <a:ext cx="2943225" cy="1827212"/>
          </a:xfrm>
          <a:prstGeom prst="rect">
            <a:avLst/>
          </a:prstGeom>
          <a:noFill/>
          <a:ln w="9525">
            <a:noFill/>
            <a:miter lim="800000"/>
            <a:headEnd/>
            <a:tailEnd/>
          </a:ln>
        </p:spPr>
      </p:pic>
      <p:pic>
        <p:nvPicPr>
          <p:cNvPr id="27653" name="Picture 5"/>
          <p:cNvPicPr>
            <a:picLocks noChangeAspect="1" noChangeArrowheads="1"/>
          </p:cNvPicPr>
          <p:nvPr/>
        </p:nvPicPr>
        <p:blipFill>
          <a:blip r:embed="rId5" cstate="print"/>
          <a:srcRect/>
          <a:stretch>
            <a:fillRect/>
          </a:stretch>
        </p:blipFill>
        <p:spPr bwMode="auto">
          <a:xfrm>
            <a:off x="3352800" y="2819400"/>
            <a:ext cx="1828800" cy="1828800"/>
          </a:xfrm>
          <a:prstGeom prst="rect">
            <a:avLst/>
          </a:prstGeom>
          <a:noFill/>
          <a:ln w="9525">
            <a:noFill/>
            <a:miter lim="800000"/>
            <a:headEnd/>
            <a:tailEnd/>
          </a:ln>
        </p:spPr>
      </p:pic>
      <p:pic>
        <p:nvPicPr>
          <p:cNvPr id="27654" name="Picture 6" descr="txp_fig"/>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2590800" y="1143000"/>
            <a:ext cx="4114800" cy="1052513"/>
          </a:xfrm>
          <a:prstGeom prst="rect">
            <a:avLst/>
          </a:prstGeom>
          <a:noFill/>
          <a:ln w="9525">
            <a:noFill/>
            <a:miter lim="800000"/>
            <a:headEnd/>
            <a:tailEnd/>
          </a:ln>
        </p:spPr>
      </p:pic>
      <p:sp>
        <p:nvSpPr>
          <p:cNvPr id="27655" name="Text Box 7"/>
          <p:cNvSpPr txBox="1">
            <a:spLocks noChangeArrowheads="1"/>
          </p:cNvSpPr>
          <p:nvPr/>
        </p:nvSpPr>
        <p:spPr bwMode="auto">
          <a:xfrm>
            <a:off x="5437188" y="3105150"/>
            <a:ext cx="3478212" cy="1314450"/>
          </a:xfrm>
          <a:prstGeom prst="rect">
            <a:avLst/>
          </a:prstGeom>
          <a:noFill/>
          <a:ln w="9525">
            <a:noFill/>
            <a:miter lim="800000"/>
            <a:headEnd/>
            <a:tailEnd/>
          </a:ln>
        </p:spPr>
        <p:txBody>
          <a:bodyPr wrap="none">
            <a:spAutoFit/>
          </a:bodyPr>
          <a:lstStyle/>
          <a:p>
            <a:pPr eaLnBrk="1" hangingPunct="1"/>
            <a:r>
              <a:rPr lang="en-US" sz="1600">
                <a:latin typeface="Tahoma" pitchFamily="34" charset="0"/>
              </a:rPr>
              <a:t>0.003   0.013   0.022   0.013   0.003</a:t>
            </a:r>
          </a:p>
          <a:p>
            <a:pPr eaLnBrk="1" hangingPunct="1"/>
            <a:r>
              <a:rPr lang="en-US" sz="1600">
                <a:latin typeface="Tahoma" pitchFamily="34" charset="0"/>
              </a:rPr>
              <a:t>0.013   0.059   0.097   0.059   0.013</a:t>
            </a:r>
          </a:p>
          <a:p>
            <a:pPr eaLnBrk="1" hangingPunct="1"/>
            <a:r>
              <a:rPr lang="en-US" sz="1600">
                <a:latin typeface="Tahoma" pitchFamily="34" charset="0"/>
              </a:rPr>
              <a:t>0.022   0.097   0.159   0.097   0.022</a:t>
            </a:r>
          </a:p>
          <a:p>
            <a:pPr eaLnBrk="1" hangingPunct="1"/>
            <a:r>
              <a:rPr lang="en-US" sz="1600">
                <a:latin typeface="Tahoma" pitchFamily="34" charset="0"/>
              </a:rPr>
              <a:t>0.013   0.059   0.097   0.059   0.013</a:t>
            </a:r>
          </a:p>
          <a:p>
            <a:pPr eaLnBrk="1" hangingPunct="1"/>
            <a:r>
              <a:rPr lang="en-US" sz="1600">
                <a:latin typeface="Tahoma" pitchFamily="34" charset="0"/>
              </a:rPr>
              <a:t>0.003   0.013   0.022   0.013   0.003</a:t>
            </a:r>
          </a:p>
        </p:txBody>
      </p:sp>
      <p:sp>
        <p:nvSpPr>
          <p:cNvPr id="27656" name="Text Box 8"/>
          <p:cNvSpPr txBox="1">
            <a:spLocks noChangeArrowheads="1"/>
          </p:cNvSpPr>
          <p:nvPr/>
        </p:nvSpPr>
        <p:spPr bwMode="auto">
          <a:xfrm>
            <a:off x="6591300" y="4662488"/>
            <a:ext cx="1404938" cy="366712"/>
          </a:xfrm>
          <a:prstGeom prst="rect">
            <a:avLst/>
          </a:prstGeom>
          <a:noFill/>
          <a:ln w="9525">
            <a:noFill/>
            <a:miter lim="800000"/>
            <a:headEnd/>
            <a:tailEnd/>
          </a:ln>
        </p:spPr>
        <p:txBody>
          <a:bodyPr wrap="none">
            <a:spAutoFit/>
          </a:bodyPr>
          <a:lstStyle/>
          <a:p>
            <a:pPr eaLnBrk="1" hangingPunct="1"/>
            <a:r>
              <a:rPr lang="en-US" sz="1800">
                <a:latin typeface="Tahoma" pitchFamily="34" charset="0"/>
                <a:sym typeface="Symbol" pitchFamily="18" charset="2"/>
              </a:rPr>
              <a:t>5 x 5,  = 1</a:t>
            </a:r>
            <a:endParaRPr lang="en-US" sz="1800">
              <a:latin typeface="Tahoma" pitchFamily="34" charset="0"/>
            </a:endParaRPr>
          </a:p>
        </p:txBody>
      </p:sp>
      <p:sp>
        <p:nvSpPr>
          <p:cNvPr id="27657" name="Rectangle 9"/>
          <p:cNvSpPr>
            <a:spLocks noChangeArrowheads="1"/>
          </p:cNvSpPr>
          <p:nvPr/>
        </p:nvSpPr>
        <p:spPr bwMode="auto">
          <a:xfrm>
            <a:off x="5410200" y="2819400"/>
            <a:ext cx="3505200" cy="1828800"/>
          </a:xfrm>
          <a:prstGeom prst="rect">
            <a:avLst/>
          </a:prstGeom>
          <a:noFill/>
          <a:ln w="9525">
            <a:solidFill>
              <a:schemeClr val="tx1"/>
            </a:solidFill>
            <a:miter lim="800000"/>
            <a:headEnd/>
            <a:tailEnd/>
          </a:ln>
        </p:spPr>
        <p:txBody>
          <a:bodyPr wrap="none" anchor="ctr"/>
          <a:lstStyle/>
          <a:p>
            <a:endParaRPr lang="en-US"/>
          </a:p>
        </p:txBody>
      </p:sp>
      <p:sp>
        <p:nvSpPr>
          <p:cNvPr id="27658" name="Text Box 10"/>
          <p:cNvSpPr txBox="1">
            <a:spLocks noChangeArrowheads="1"/>
          </p:cNvSpPr>
          <p:nvPr/>
        </p:nvSpPr>
        <p:spPr bwMode="auto">
          <a:xfrm>
            <a:off x="7010400" y="6397625"/>
            <a:ext cx="2092325" cy="457200"/>
          </a:xfrm>
          <a:prstGeom prst="rect">
            <a:avLst/>
          </a:prstGeom>
          <a:noFill/>
          <a:ln w="9525">
            <a:noFill/>
            <a:miter lim="800000"/>
            <a:headEnd/>
            <a:tailEnd/>
          </a:ln>
        </p:spPr>
        <p:txBody>
          <a:bodyPr wrap="none">
            <a:spAutoFit/>
          </a:bodyPr>
          <a:lstStyle/>
          <a:p>
            <a:r>
              <a:rPr lang="en-US" sz="1400"/>
              <a:t>Source: C. Rasmussen</a:t>
            </a:r>
            <a:r>
              <a:rPr lang="en-US"/>
              <a:t> </a:t>
            </a:r>
          </a:p>
        </p:txBody>
      </p:sp>
    </p:spTree>
    <p:extLst>
      <p:ext uri="{BB962C8B-B14F-4D97-AF65-F5344CB8AC3E}">
        <p14:creationId xmlns:p14="http://schemas.microsoft.com/office/powerpoint/2010/main" val="3424740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609600"/>
          </a:xfrm>
        </p:spPr>
        <p:txBody>
          <a:bodyPr/>
          <a:lstStyle/>
          <a:p>
            <a:r>
              <a:rPr lang="en-US" smtClean="0"/>
              <a:t>Gaussian Kernel</a:t>
            </a:r>
          </a:p>
        </p:txBody>
      </p:sp>
      <p:sp>
        <p:nvSpPr>
          <p:cNvPr id="27651" name="Rectangle 3"/>
          <p:cNvSpPr>
            <a:spLocks noGrp="1" noChangeArrowheads="1"/>
          </p:cNvSpPr>
          <p:nvPr>
            <p:ph type="body" idx="1"/>
          </p:nvPr>
        </p:nvSpPr>
        <p:spPr>
          <a:xfrm>
            <a:off x="152400" y="5715000"/>
            <a:ext cx="8839200" cy="914400"/>
          </a:xfrm>
        </p:spPr>
        <p:txBody>
          <a:bodyPr/>
          <a:lstStyle/>
          <a:p>
            <a:pPr>
              <a:buFontTx/>
              <a:buChar char="•"/>
            </a:pPr>
            <a:r>
              <a:rPr lang="en-US" sz="2400" dirty="0" smtClean="0"/>
              <a:t>Standard deviation </a:t>
            </a:r>
            <a:r>
              <a:rPr lang="en-US" sz="2400" dirty="0" smtClean="0">
                <a:sym typeface="Symbol"/>
              </a:rPr>
              <a:t>: determines extent of smoothing</a:t>
            </a:r>
            <a:endParaRPr lang="en-US" sz="2400" dirty="0" smtClean="0">
              <a:latin typeface="Courier New" pitchFamily="49" charset="0"/>
            </a:endParaRPr>
          </a:p>
        </p:txBody>
      </p:sp>
      <p:pic>
        <p:nvPicPr>
          <p:cNvPr id="27654" name="Picture 6"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2590800" y="1143000"/>
            <a:ext cx="4114800" cy="1052513"/>
          </a:xfrm>
          <a:prstGeom prst="rect">
            <a:avLst/>
          </a:prstGeom>
          <a:noFill/>
          <a:ln w="9525">
            <a:noFill/>
            <a:miter lim="800000"/>
            <a:headEnd/>
            <a:tailEnd/>
          </a:ln>
        </p:spPr>
      </p:pic>
      <p:sp>
        <p:nvSpPr>
          <p:cNvPr id="27658" name="Text Box 10"/>
          <p:cNvSpPr txBox="1">
            <a:spLocks noChangeArrowheads="1"/>
          </p:cNvSpPr>
          <p:nvPr/>
        </p:nvSpPr>
        <p:spPr bwMode="auto">
          <a:xfrm>
            <a:off x="7251277" y="6477000"/>
            <a:ext cx="1816523" cy="307777"/>
          </a:xfrm>
          <a:prstGeom prst="rect">
            <a:avLst/>
          </a:prstGeom>
          <a:noFill/>
          <a:ln w="9525">
            <a:noFill/>
            <a:miter lim="800000"/>
            <a:headEnd/>
            <a:tailEnd/>
          </a:ln>
        </p:spPr>
        <p:txBody>
          <a:bodyPr wrap="none">
            <a:spAutoFit/>
          </a:bodyPr>
          <a:lstStyle/>
          <a:p>
            <a:r>
              <a:rPr lang="en-US" sz="1400" dirty="0"/>
              <a:t>Source: </a:t>
            </a:r>
            <a:r>
              <a:rPr lang="en-US" sz="1400" dirty="0" smtClean="0"/>
              <a:t>K. </a:t>
            </a:r>
            <a:r>
              <a:rPr lang="en-US" sz="1400" dirty="0" err="1" smtClean="0"/>
              <a:t>Grauman</a:t>
            </a:r>
            <a:endParaRPr lang="en-US" dirty="0"/>
          </a:p>
        </p:txBody>
      </p:sp>
      <p:pic>
        <p:nvPicPr>
          <p:cNvPr id="11" name="Picture 11" descr="gauss_sigma2_hsize30.jpg"/>
          <p:cNvPicPr>
            <a:picLocks noChangeAspect="1"/>
          </p:cNvPicPr>
          <p:nvPr/>
        </p:nvPicPr>
        <p:blipFill>
          <a:blip r:embed="rId5" cstate="print"/>
          <a:srcRect/>
          <a:stretch>
            <a:fillRect/>
          </a:stretch>
        </p:blipFill>
        <p:spPr bwMode="auto">
          <a:xfrm>
            <a:off x="884238" y="2522537"/>
            <a:ext cx="3843337" cy="2376488"/>
          </a:xfrm>
          <a:prstGeom prst="rect">
            <a:avLst/>
          </a:prstGeom>
          <a:noFill/>
          <a:ln w="9525">
            <a:noFill/>
            <a:miter lim="800000"/>
            <a:headEnd/>
            <a:tailEnd/>
          </a:ln>
        </p:spPr>
      </p:pic>
      <p:sp>
        <p:nvSpPr>
          <p:cNvPr id="12" name="Text Box 3349"/>
          <p:cNvSpPr txBox="1">
            <a:spLocks noChangeArrowheads="1"/>
          </p:cNvSpPr>
          <p:nvPr/>
        </p:nvSpPr>
        <p:spPr bwMode="auto">
          <a:xfrm>
            <a:off x="2095500" y="4867275"/>
            <a:ext cx="3425825" cy="479425"/>
          </a:xfrm>
          <a:prstGeom prst="rect">
            <a:avLst/>
          </a:prstGeom>
          <a:noFill/>
          <a:ln w="9525">
            <a:noFill/>
            <a:miter lim="800000"/>
            <a:headEnd/>
            <a:tailEnd/>
          </a:ln>
        </p:spPr>
        <p:txBody>
          <a:bodyPr>
            <a:spAutoFit/>
          </a:bodyPr>
          <a:lstStyle/>
          <a:p>
            <a:pPr algn="ctr" eaLnBrk="0" hangingPunct="0">
              <a:lnSpc>
                <a:spcPct val="90000"/>
              </a:lnSpc>
              <a:spcBef>
                <a:spcPct val="20000"/>
              </a:spcBef>
              <a:buClr>
                <a:srgbClr val="333399"/>
              </a:buClr>
              <a:buSzPct val="75000"/>
              <a:buFont typeface="Monotype Sorts"/>
              <a:buNone/>
            </a:pPr>
            <a:endParaRPr lang="en-US" sz="2800">
              <a:solidFill>
                <a:srgbClr val="000000"/>
              </a:solidFill>
              <a:latin typeface="Tahoma" pitchFamily="34" charset="0"/>
            </a:endParaRPr>
          </a:p>
        </p:txBody>
      </p:sp>
      <p:sp>
        <p:nvSpPr>
          <p:cNvPr id="13" name="TextBox 12"/>
          <p:cNvSpPr txBox="1">
            <a:spLocks noChangeArrowheads="1"/>
          </p:cNvSpPr>
          <p:nvPr/>
        </p:nvSpPr>
        <p:spPr bwMode="auto">
          <a:xfrm>
            <a:off x="1870075" y="4752975"/>
            <a:ext cx="2154238" cy="584775"/>
          </a:xfrm>
          <a:prstGeom prst="rect">
            <a:avLst/>
          </a:prstGeom>
          <a:noFill/>
          <a:ln w="9525">
            <a:noFill/>
            <a:miter lim="800000"/>
            <a:headEnd/>
            <a:tailEnd/>
          </a:ln>
        </p:spPr>
        <p:txBody>
          <a:bodyPr>
            <a:spAutoFit/>
          </a:bodyPr>
          <a:lstStyle/>
          <a:p>
            <a:pPr algn="ctr"/>
            <a:r>
              <a:rPr lang="el-GR" sz="1600" b="0" dirty="0"/>
              <a:t>σ</a:t>
            </a:r>
            <a:r>
              <a:rPr lang="en-US" sz="1600" b="0" dirty="0"/>
              <a:t> = 2 with 30 x 30 kernel</a:t>
            </a:r>
          </a:p>
        </p:txBody>
      </p:sp>
      <p:pic>
        <p:nvPicPr>
          <p:cNvPr id="14" name="Picture 14" descr="gauss_sigma5_hsize30.jpg"/>
          <p:cNvPicPr>
            <a:picLocks noChangeAspect="1"/>
          </p:cNvPicPr>
          <p:nvPr/>
        </p:nvPicPr>
        <p:blipFill>
          <a:blip r:embed="rId6" cstate="print"/>
          <a:srcRect/>
          <a:stretch>
            <a:fillRect/>
          </a:stretch>
        </p:blipFill>
        <p:spPr bwMode="auto">
          <a:xfrm>
            <a:off x="4498975" y="2559050"/>
            <a:ext cx="3843338" cy="2376487"/>
          </a:xfrm>
          <a:prstGeom prst="rect">
            <a:avLst/>
          </a:prstGeom>
          <a:noFill/>
          <a:ln w="9525">
            <a:noFill/>
            <a:miter lim="800000"/>
            <a:headEnd/>
            <a:tailEnd/>
          </a:ln>
        </p:spPr>
      </p:pic>
      <p:pic>
        <p:nvPicPr>
          <p:cNvPr id="15" name="Picture 15" descr="gauss_sigma5_hsize30_2d.jpg"/>
          <p:cNvPicPr>
            <a:picLocks noChangeAspect="1"/>
          </p:cNvPicPr>
          <p:nvPr/>
        </p:nvPicPr>
        <p:blipFill>
          <a:blip r:embed="rId7" cstate="print"/>
          <a:srcRect l="26300" t="5916" r="22746" b="10709"/>
          <a:stretch>
            <a:fillRect/>
          </a:stretch>
        </p:blipFill>
        <p:spPr bwMode="auto">
          <a:xfrm>
            <a:off x="7237413" y="2514600"/>
            <a:ext cx="912812" cy="923925"/>
          </a:xfrm>
          <a:prstGeom prst="rect">
            <a:avLst/>
          </a:prstGeom>
          <a:noFill/>
          <a:ln w="9525">
            <a:noFill/>
            <a:miter lim="800000"/>
            <a:headEnd/>
            <a:tailEnd/>
          </a:ln>
        </p:spPr>
      </p:pic>
      <p:pic>
        <p:nvPicPr>
          <p:cNvPr id="16" name="Picture 16" descr="gauss_sigma2_hsize30_2d.jpg"/>
          <p:cNvPicPr>
            <a:picLocks noChangeAspect="1"/>
          </p:cNvPicPr>
          <p:nvPr/>
        </p:nvPicPr>
        <p:blipFill>
          <a:blip r:embed="rId8" cstate="print"/>
          <a:srcRect l="26237" t="6770" r="22217" b="9853"/>
          <a:stretch>
            <a:fillRect/>
          </a:stretch>
        </p:blipFill>
        <p:spPr bwMode="auto">
          <a:xfrm>
            <a:off x="811213" y="2525712"/>
            <a:ext cx="912812" cy="912813"/>
          </a:xfrm>
          <a:prstGeom prst="rect">
            <a:avLst/>
          </a:prstGeom>
          <a:noFill/>
          <a:ln w="9525">
            <a:noFill/>
            <a:miter lim="800000"/>
            <a:headEnd/>
            <a:tailEnd/>
          </a:ln>
        </p:spPr>
      </p:pic>
      <p:sp>
        <p:nvSpPr>
          <p:cNvPr id="17" name="TextBox 16"/>
          <p:cNvSpPr txBox="1">
            <a:spLocks noChangeArrowheads="1"/>
          </p:cNvSpPr>
          <p:nvPr/>
        </p:nvSpPr>
        <p:spPr bwMode="auto">
          <a:xfrm>
            <a:off x="5338763" y="4756150"/>
            <a:ext cx="2117725" cy="584775"/>
          </a:xfrm>
          <a:prstGeom prst="rect">
            <a:avLst/>
          </a:prstGeom>
          <a:noFill/>
          <a:ln w="9525">
            <a:noFill/>
            <a:miter lim="800000"/>
            <a:headEnd/>
            <a:tailEnd/>
          </a:ln>
        </p:spPr>
        <p:txBody>
          <a:bodyPr>
            <a:spAutoFit/>
          </a:bodyPr>
          <a:lstStyle/>
          <a:p>
            <a:pPr algn="ctr"/>
            <a:r>
              <a:rPr lang="el-GR" sz="1600" b="0"/>
              <a:t>σ</a:t>
            </a:r>
            <a:r>
              <a:rPr lang="en-US" sz="1600" b="0"/>
              <a:t> = 5 with 30 x 30 kernel</a:t>
            </a:r>
          </a:p>
        </p:txBody>
      </p:sp>
    </p:spTree>
    <p:extLst>
      <p:ext uri="{BB962C8B-B14F-4D97-AF65-F5344CB8AC3E}">
        <p14:creationId xmlns:p14="http://schemas.microsoft.com/office/powerpoint/2010/main" val="369392894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Choosing kernel width</a:t>
            </a:r>
          </a:p>
        </p:txBody>
      </p:sp>
      <p:sp>
        <p:nvSpPr>
          <p:cNvPr id="28675" name="Rectangle 3"/>
          <p:cNvSpPr>
            <a:spLocks noGrp="1" noChangeArrowheads="1"/>
          </p:cNvSpPr>
          <p:nvPr>
            <p:ph type="body" idx="1"/>
          </p:nvPr>
        </p:nvSpPr>
        <p:spPr/>
        <p:txBody>
          <a:bodyPr/>
          <a:lstStyle/>
          <a:p>
            <a:pPr>
              <a:buFontTx/>
              <a:buChar char="•"/>
            </a:pPr>
            <a:r>
              <a:rPr lang="en-US" dirty="0" smtClean="0"/>
              <a:t>The Gaussian function has infinite support, but discrete filters use finite kernels</a:t>
            </a:r>
          </a:p>
        </p:txBody>
      </p:sp>
      <p:pic>
        <p:nvPicPr>
          <p:cNvPr id="28676" name="Picture 4"/>
          <p:cNvPicPr>
            <a:picLocks noChangeAspect="1" noChangeArrowheads="1"/>
          </p:cNvPicPr>
          <p:nvPr/>
        </p:nvPicPr>
        <p:blipFill>
          <a:blip r:embed="rId3" cstate="print"/>
          <a:srcRect/>
          <a:stretch>
            <a:fillRect/>
          </a:stretch>
        </p:blipFill>
        <p:spPr bwMode="auto">
          <a:xfrm>
            <a:off x="609600" y="2590800"/>
            <a:ext cx="7896225" cy="3367088"/>
          </a:xfrm>
          <a:prstGeom prst="rect">
            <a:avLst/>
          </a:prstGeom>
          <a:noFill/>
          <a:ln w="9525">
            <a:noFill/>
            <a:miter lim="800000"/>
            <a:headEnd/>
            <a:tailEnd/>
          </a:ln>
        </p:spPr>
      </p:pic>
      <p:sp>
        <p:nvSpPr>
          <p:cNvPr id="28677" name="Text Box 7"/>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r>
              <a:rPr lang="en-US" sz="1400"/>
              <a:t>Source: K. Grauman</a:t>
            </a:r>
          </a:p>
        </p:txBody>
      </p:sp>
    </p:spTree>
    <p:extLst>
      <p:ext uri="{BB962C8B-B14F-4D97-AF65-F5344CB8AC3E}">
        <p14:creationId xmlns:p14="http://schemas.microsoft.com/office/powerpoint/2010/main" val="232946422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Choosing kernel width</a:t>
            </a:r>
          </a:p>
        </p:txBody>
      </p:sp>
      <p:sp>
        <p:nvSpPr>
          <p:cNvPr id="29699" name="Rectangle 3"/>
          <p:cNvSpPr>
            <a:spLocks noGrp="1" noChangeArrowheads="1"/>
          </p:cNvSpPr>
          <p:nvPr>
            <p:ph type="body" idx="1"/>
          </p:nvPr>
        </p:nvSpPr>
        <p:spPr>
          <a:xfrm>
            <a:off x="609600" y="914400"/>
            <a:ext cx="8077200" cy="5257800"/>
          </a:xfrm>
        </p:spPr>
        <p:txBody>
          <a:bodyPr/>
          <a:lstStyle/>
          <a:p>
            <a:pPr>
              <a:buFontTx/>
              <a:buChar char="•"/>
            </a:pPr>
            <a:r>
              <a:rPr lang="en-US" dirty="0" smtClean="0"/>
              <a:t>Rule of thumb: set filter half-width to about </a:t>
            </a:r>
            <a:r>
              <a:rPr lang="en-US" dirty="0" smtClean="0">
                <a:solidFill>
                  <a:srgbClr val="0000FF"/>
                </a:solidFill>
              </a:rPr>
              <a:t>3</a:t>
            </a:r>
            <a:r>
              <a:rPr lang="en-US" i="1" dirty="0" smtClean="0">
                <a:solidFill>
                  <a:srgbClr val="0000FF"/>
                </a:solidFill>
              </a:rPr>
              <a:t>σ</a:t>
            </a:r>
            <a:endParaRPr lang="en-US" dirty="0" smtClean="0">
              <a:solidFill>
                <a:srgbClr val="0000FF"/>
              </a:solidFill>
            </a:endParaRPr>
          </a:p>
          <a:p>
            <a:endParaRPr lang="en-US" dirty="0" smtClean="0"/>
          </a:p>
        </p:txBody>
      </p:sp>
      <p:pic>
        <p:nvPicPr>
          <p:cNvPr id="29700" name="Picture 4"/>
          <p:cNvPicPr>
            <a:picLocks noChangeAspect="1" noChangeArrowheads="1"/>
          </p:cNvPicPr>
          <p:nvPr/>
        </p:nvPicPr>
        <p:blipFill>
          <a:blip r:embed="rId3" cstate="print"/>
          <a:srcRect/>
          <a:stretch>
            <a:fillRect/>
          </a:stretch>
        </p:blipFill>
        <p:spPr bwMode="auto">
          <a:xfrm>
            <a:off x="2133600" y="2047875"/>
            <a:ext cx="4721225" cy="4075113"/>
          </a:xfrm>
          <a:prstGeom prst="rect">
            <a:avLst/>
          </a:prstGeom>
          <a:noFill/>
          <a:ln w="9525">
            <a:noFill/>
            <a:miter lim="800000"/>
            <a:headEnd/>
            <a:tailEnd/>
          </a:ln>
        </p:spPr>
      </p:pic>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51908820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dirty="0" smtClean="0"/>
              <a:t>Gaussian vs. box filtering</a:t>
            </a:r>
          </a:p>
        </p:txBody>
      </p:sp>
      <p:graphicFrame>
        <p:nvGraphicFramePr>
          <p:cNvPr id="3074" name="Object 3"/>
          <p:cNvGraphicFramePr>
            <a:graphicFrameLocks noChangeAspect="1"/>
          </p:cNvGraphicFramePr>
          <p:nvPr/>
        </p:nvGraphicFramePr>
        <p:xfrm>
          <a:off x="1295400" y="914400"/>
          <a:ext cx="6324600" cy="5867400"/>
        </p:xfrm>
        <a:graphic>
          <a:graphicData uri="http://schemas.openxmlformats.org/presentationml/2006/ole">
            <mc:AlternateContent xmlns:mc="http://schemas.openxmlformats.org/markup-compatibility/2006">
              <mc:Choice xmlns:v="urn:schemas-microsoft-com:vml" Requires="v">
                <p:oleObj spid="_x0000_s141345" name="Photo Editor Photo" r:id="rId4" imgW="3828571" imgH="3572374" progId="">
                  <p:embed/>
                </p:oleObj>
              </mc:Choice>
              <mc:Fallback>
                <p:oleObj name="Photo Editor Photo" r:id="rId4" imgW="3828571" imgH="357237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914400"/>
                        <a:ext cx="63246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83784600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Gaussian filters</a:t>
            </a:r>
          </a:p>
        </p:txBody>
      </p:sp>
      <p:sp>
        <p:nvSpPr>
          <p:cNvPr id="1035267" name="Rectangle 3"/>
          <p:cNvSpPr>
            <a:spLocks noGrp="1" noChangeArrowheads="1"/>
          </p:cNvSpPr>
          <p:nvPr>
            <p:ph type="body" idx="1"/>
          </p:nvPr>
        </p:nvSpPr>
        <p:spPr/>
        <p:txBody>
          <a:bodyPr/>
          <a:lstStyle/>
          <a:p>
            <a:pPr>
              <a:buFontTx/>
              <a:buChar char="•"/>
            </a:pPr>
            <a:r>
              <a:rPr lang="en-US" dirty="0" smtClean="0"/>
              <a:t>Remove “high-frequency” components from the image (low-pass filter)</a:t>
            </a:r>
          </a:p>
          <a:p>
            <a:pPr>
              <a:buFontTx/>
              <a:buChar char="•"/>
            </a:pPr>
            <a:r>
              <a:rPr lang="en-US" dirty="0" smtClean="0"/>
              <a:t>Convolution with self is another Gaussian</a:t>
            </a:r>
          </a:p>
          <a:p>
            <a:pPr lvl="1"/>
            <a:r>
              <a:rPr lang="en-US" dirty="0" smtClean="0"/>
              <a:t>So can smooth with small-</a:t>
            </a:r>
            <a:r>
              <a:rPr lang="en-US" dirty="0" smtClean="0">
                <a:sym typeface="Symbol"/>
              </a:rPr>
              <a:t></a:t>
            </a:r>
            <a:r>
              <a:rPr lang="en-US" dirty="0" smtClean="0"/>
              <a:t> kernel, repeat, and get same result as larger</a:t>
            </a:r>
            <a:r>
              <a:rPr lang="en-US" dirty="0" smtClean="0">
                <a:sym typeface="Symbol"/>
              </a:rPr>
              <a:t>-</a:t>
            </a:r>
            <a:r>
              <a:rPr lang="en-US" dirty="0" smtClean="0"/>
              <a:t> kernel would have</a:t>
            </a:r>
          </a:p>
          <a:p>
            <a:pPr lvl="1"/>
            <a:r>
              <a:rPr lang="en-US" dirty="0" smtClean="0"/>
              <a:t>Convolving two times with Gaussian kernel with std. dev. </a:t>
            </a:r>
            <a:r>
              <a:rPr lang="en-US" i="1" dirty="0" smtClean="0"/>
              <a:t>σ</a:t>
            </a:r>
            <a:r>
              <a:rPr lang="en-US" dirty="0" smtClean="0"/>
              <a:t> </a:t>
            </a:r>
            <a:br>
              <a:rPr lang="en-US" dirty="0" smtClean="0"/>
            </a:br>
            <a:r>
              <a:rPr lang="en-US" dirty="0" smtClean="0"/>
              <a:t>is same as convolving once with kernel with std. dev. </a:t>
            </a:r>
            <a:endParaRPr lang="en-US" i="1" dirty="0" smtClean="0"/>
          </a:p>
          <a:p>
            <a:pPr>
              <a:buFontTx/>
              <a:buChar char="•"/>
            </a:pPr>
            <a:r>
              <a:rPr lang="en-US" i="1" dirty="0" smtClean="0"/>
              <a:t>Separable </a:t>
            </a:r>
            <a:r>
              <a:rPr lang="en-US" dirty="0" smtClean="0"/>
              <a:t>kernel</a:t>
            </a:r>
          </a:p>
          <a:p>
            <a:pPr lvl="1"/>
            <a:r>
              <a:rPr lang="en-US" dirty="0" smtClean="0"/>
              <a:t>Factors into product of two 1D Gaussians</a:t>
            </a:r>
          </a:p>
        </p:txBody>
      </p:sp>
      <p:sp>
        <p:nvSpPr>
          <p:cNvPr id="31748"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r>
              <a:rPr lang="en-US" sz="1400"/>
              <a:t>Source: K. Grauman</a:t>
            </a:r>
          </a:p>
        </p:txBody>
      </p:sp>
      <p:graphicFrame>
        <p:nvGraphicFramePr>
          <p:cNvPr id="5" name="Object 4"/>
          <p:cNvGraphicFramePr>
            <a:graphicFrameLocks noChangeAspect="1"/>
          </p:cNvGraphicFramePr>
          <p:nvPr/>
        </p:nvGraphicFramePr>
        <p:xfrm>
          <a:off x="7472082" y="3276600"/>
          <a:ext cx="605118" cy="381000"/>
        </p:xfrm>
        <a:graphic>
          <a:graphicData uri="http://schemas.openxmlformats.org/presentationml/2006/ole">
            <mc:AlternateContent xmlns:mc="http://schemas.openxmlformats.org/markup-compatibility/2006">
              <mc:Choice xmlns:v="urn:schemas-microsoft-com:vml" Requires="v">
                <p:oleObj spid="_x0000_s142369" name="Equation" r:id="rId4" imgW="342720" imgH="215640" progId="Equation.3">
                  <p:embed/>
                </p:oleObj>
              </mc:Choice>
              <mc:Fallback>
                <p:oleObj name="Equation" r:id="rId4" imgW="3427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2082" y="3276600"/>
                        <a:ext cx="60511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89445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526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526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526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526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5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07179"/>
            <a:ext cx="7772400" cy="762000"/>
          </a:xfrm>
        </p:spPr>
        <p:txBody>
          <a:bodyPr/>
          <a:lstStyle/>
          <a:p>
            <a:r>
              <a:rPr lang="en-US" sz="4000" dirty="0" err="1" smtClean="0"/>
              <a:t>Separability</a:t>
            </a:r>
            <a:r>
              <a:rPr lang="en-US" sz="4000" dirty="0" smtClean="0"/>
              <a:t> of the Gaussian filter</a:t>
            </a:r>
          </a:p>
        </p:txBody>
      </p:sp>
      <p:sp>
        <p:nvSpPr>
          <p:cNvPr id="32771" name="Rectangle 3"/>
          <p:cNvSpPr>
            <a:spLocks noGrp="1" noChangeArrowheads="1"/>
          </p:cNvSpPr>
          <p:nvPr>
            <p:ph type="body" idx="1"/>
          </p:nvPr>
        </p:nvSpPr>
        <p:spPr/>
        <p:txBody>
          <a:bodyPr/>
          <a:lstStyle/>
          <a:p>
            <a:endParaRPr lang="en-US" smtClean="0"/>
          </a:p>
        </p:txBody>
      </p:sp>
      <p:pic>
        <p:nvPicPr>
          <p:cNvPr id="32772" name="Picture 4"/>
          <p:cNvPicPr>
            <a:picLocks noChangeAspect="1" noChangeArrowheads="1"/>
          </p:cNvPicPr>
          <p:nvPr/>
        </p:nvPicPr>
        <p:blipFill>
          <a:blip r:embed="rId3" cstate="print"/>
          <a:srcRect t="9268"/>
          <a:stretch>
            <a:fillRect/>
          </a:stretch>
        </p:blipFill>
        <p:spPr bwMode="auto">
          <a:xfrm>
            <a:off x="762000" y="1295400"/>
            <a:ext cx="7542213" cy="4262438"/>
          </a:xfrm>
          <a:prstGeom prst="rect">
            <a:avLst/>
          </a:prstGeom>
          <a:noFill/>
          <a:ln w="9525">
            <a:noFill/>
            <a:miter lim="800000"/>
            <a:headEnd/>
            <a:tailEnd/>
          </a:ln>
        </p:spPr>
      </p:pic>
      <p:sp>
        <p:nvSpPr>
          <p:cNvPr id="32773"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361531513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Separability example</a:t>
            </a:r>
          </a:p>
        </p:txBody>
      </p:sp>
      <p:pic>
        <p:nvPicPr>
          <p:cNvPr id="33795" name="Picture 6" descr="sep1"/>
          <p:cNvPicPr>
            <a:picLocks noChangeAspect="1" noChangeArrowheads="1"/>
          </p:cNvPicPr>
          <p:nvPr/>
        </p:nvPicPr>
        <p:blipFill>
          <a:blip r:embed="rId3" cstate="print"/>
          <a:srcRect/>
          <a:stretch>
            <a:fillRect/>
          </a:stretch>
        </p:blipFill>
        <p:spPr bwMode="auto">
          <a:xfrm>
            <a:off x="3505200" y="931863"/>
            <a:ext cx="4824413" cy="1735137"/>
          </a:xfrm>
          <a:prstGeom prst="rect">
            <a:avLst/>
          </a:prstGeom>
          <a:noFill/>
          <a:ln w="9525">
            <a:noFill/>
            <a:miter lim="800000"/>
            <a:headEnd/>
            <a:tailEnd/>
          </a:ln>
        </p:spPr>
      </p:pic>
      <p:grpSp>
        <p:nvGrpSpPr>
          <p:cNvPr id="2" name="Group 12"/>
          <p:cNvGrpSpPr>
            <a:grpSpLocks/>
          </p:cNvGrpSpPr>
          <p:nvPr/>
        </p:nvGrpSpPr>
        <p:grpSpPr bwMode="auto">
          <a:xfrm>
            <a:off x="3530600" y="3876675"/>
            <a:ext cx="4241800" cy="2590800"/>
            <a:chOff x="1216" y="2442"/>
            <a:chExt cx="2672" cy="1632"/>
          </a:xfrm>
        </p:grpSpPr>
        <p:pic>
          <p:nvPicPr>
            <p:cNvPr id="33805" name="Picture 8" descr="sep3"/>
            <p:cNvPicPr>
              <a:picLocks noChangeAspect="1" noChangeArrowheads="1"/>
            </p:cNvPicPr>
            <p:nvPr/>
          </p:nvPicPr>
          <p:blipFill>
            <a:blip r:embed="rId4" cstate="print"/>
            <a:srcRect/>
            <a:stretch>
              <a:fillRect/>
            </a:stretch>
          </p:blipFill>
          <p:spPr bwMode="auto">
            <a:xfrm>
              <a:off x="1216" y="2442"/>
              <a:ext cx="2672" cy="1632"/>
            </a:xfrm>
            <a:prstGeom prst="rect">
              <a:avLst/>
            </a:prstGeom>
            <a:noFill/>
            <a:ln w="9525">
              <a:noFill/>
              <a:miter lim="800000"/>
              <a:headEnd/>
              <a:tailEnd/>
            </a:ln>
          </p:spPr>
        </p:pic>
        <p:sp>
          <p:nvSpPr>
            <p:cNvPr id="33806" name="Text Box 5"/>
            <p:cNvSpPr txBox="1">
              <a:spLocks noChangeArrowheads="1"/>
            </p:cNvSpPr>
            <p:nvPr/>
          </p:nvSpPr>
          <p:spPr bwMode="auto">
            <a:xfrm>
              <a:off x="2016" y="2688"/>
              <a:ext cx="203" cy="327"/>
            </a:xfrm>
            <a:prstGeom prst="rect">
              <a:avLst/>
            </a:prstGeom>
            <a:noFill/>
            <a:ln w="9525">
              <a:noFill/>
              <a:miter lim="800000"/>
              <a:headEnd/>
              <a:tailEnd/>
            </a:ln>
          </p:spPr>
          <p:txBody>
            <a:bodyPr wrap="none">
              <a:spAutoFit/>
            </a:bodyPr>
            <a:lstStyle/>
            <a:p>
              <a:r>
                <a:rPr lang="en-US" sz="2800" b="1"/>
                <a:t>*</a:t>
              </a:r>
            </a:p>
          </p:txBody>
        </p:sp>
        <p:sp>
          <p:nvSpPr>
            <p:cNvPr id="33807" name="Text Box 9"/>
            <p:cNvSpPr txBox="1">
              <a:spLocks noChangeArrowheads="1"/>
            </p:cNvSpPr>
            <p:nvPr/>
          </p:nvSpPr>
          <p:spPr bwMode="auto">
            <a:xfrm>
              <a:off x="2016" y="3504"/>
              <a:ext cx="203" cy="327"/>
            </a:xfrm>
            <a:prstGeom prst="rect">
              <a:avLst/>
            </a:prstGeom>
            <a:noFill/>
            <a:ln w="9525">
              <a:noFill/>
              <a:miter lim="800000"/>
              <a:headEnd/>
              <a:tailEnd/>
            </a:ln>
          </p:spPr>
          <p:txBody>
            <a:bodyPr wrap="none">
              <a:spAutoFit/>
            </a:bodyPr>
            <a:lstStyle/>
            <a:p>
              <a:r>
                <a:rPr lang="en-US" sz="2800" b="1"/>
                <a:t>*</a:t>
              </a:r>
            </a:p>
          </p:txBody>
        </p:sp>
        <p:sp>
          <p:nvSpPr>
            <p:cNvPr id="33808" name="Text Box 10"/>
            <p:cNvSpPr txBox="1">
              <a:spLocks noChangeArrowheads="1"/>
            </p:cNvSpPr>
            <p:nvPr/>
          </p:nvSpPr>
          <p:spPr bwMode="auto">
            <a:xfrm>
              <a:off x="2892" y="2688"/>
              <a:ext cx="228" cy="288"/>
            </a:xfrm>
            <a:prstGeom prst="rect">
              <a:avLst/>
            </a:prstGeom>
            <a:noFill/>
            <a:ln w="9525">
              <a:noFill/>
              <a:miter lim="800000"/>
              <a:headEnd/>
              <a:tailEnd/>
            </a:ln>
          </p:spPr>
          <p:txBody>
            <a:bodyPr wrap="none">
              <a:spAutoFit/>
            </a:bodyPr>
            <a:lstStyle/>
            <a:p>
              <a:r>
                <a:rPr lang="en-US" b="1"/>
                <a:t>=</a:t>
              </a:r>
            </a:p>
          </p:txBody>
        </p:sp>
        <p:sp>
          <p:nvSpPr>
            <p:cNvPr id="33809" name="Text Box 11"/>
            <p:cNvSpPr txBox="1">
              <a:spLocks noChangeArrowheads="1"/>
            </p:cNvSpPr>
            <p:nvPr/>
          </p:nvSpPr>
          <p:spPr bwMode="auto">
            <a:xfrm>
              <a:off x="2892" y="3456"/>
              <a:ext cx="228" cy="288"/>
            </a:xfrm>
            <a:prstGeom prst="rect">
              <a:avLst/>
            </a:prstGeom>
            <a:noFill/>
            <a:ln w="9525">
              <a:noFill/>
              <a:miter lim="800000"/>
              <a:headEnd/>
              <a:tailEnd/>
            </a:ln>
          </p:spPr>
          <p:txBody>
            <a:bodyPr wrap="none">
              <a:spAutoFit/>
            </a:bodyPr>
            <a:lstStyle/>
            <a:p>
              <a:r>
                <a:rPr lang="en-US" b="1"/>
                <a:t>=</a:t>
              </a:r>
            </a:p>
          </p:txBody>
        </p:sp>
      </p:grpSp>
      <p:sp>
        <p:nvSpPr>
          <p:cNvPr id="1037325" name="Rectangle 13"/>
          <p:cNvSpPr>
            <a:spLocks noChangeArrowheads="1"/>
          </p:cNvSpPr>
          <p:nvPr/>
        </p:nvSpPr>
        <p:spPr bwMode="auto">
          <a:xfrm>
            <a:off x="6324600" y="990600"/>
            <a:ext cx="2057400" cy="1676400"/>
          </a:xfrm>
          <a:prstGeom prst="rect">
            <a:avLst/>
          </a:prstGeom>
          <a:solidFill>
            <a:schemeClr val="bg1"/>
          </a:solidFill>
          <a:ln w="9525">
            <a:noFill/>
            <a:miter lim="800000"/>
            <a:headEnd/>
            <a:tailEnd/>
          </a:ln>
        </p:spPr>
        <p:txBody>
          <a:bodyPr wrap="none" anchor="ctr"/>
          <a:lstStyle/>
          <a:p>
            <a:endParaRPr lang="en-US"/>
          </a:p>
        </p:txBody>
      </p:sp>
      <p:pic>
        <p:nvPicPr>
          <p:cNvPr id="1037319" name="Picture 7" descr="sep2"/>
          <p:cNvPicPr>
            <a:picLocks noChangeAspect="1" noChangeArrowheads="1"/>
          </p:cNvPicPr>
          <p:nvPr/>
        </p:nvPicPr>
        <p:blipFill>
          <a:blip r:embed="rId5" cstate="print"/>
          <a:srcRect/>
          <a:stretch>
            <a:fillRect/>
          </a:stretch>
        </p:blipFill>
        <p:spPr bwMode="auto">
          <a:xfrm>
            <a:off x="3505200" y="2438400"/>
            <a:ext cx="3705225" cy="1398588"/>
          </a:xfrm>
          <a:prstGeom prst="rect">
            <a:avLst/>
          </a:prstGeom>
          <a:noFill/>
          <a:ln w="9525">
            <a:noFill/>
            <a:miter lim="800000"/>
            <a:headEnd/>
            <a:tailEnd/>
          </a:ln>
        </p:spPr>
      </p:pic>
      <p:sp>
        <p:nvSpPr>
          <p:cNvPr id="33799" name="Text Box 14"/>
          <p:cNvSpPr txBox="1">
            <a:spLocks noChangeArrowheads="1"/>
          </p:cNvSpPr>
          <p:nvPr/>
        </p:nvSpPr>
        <p:spPr bwMode="auto">
          <a:xfrm>
            <a:off x="1123950" y="1408113"/>
            <a:ext cx="2305050" cy="641350"/>
          </a:xfrm>
          <a:prstGeom prst="rect">
            <a:avLst/>
          </a:prstGeom>
          <a:noFill/>
          <a:ln w="9525">
            <a:noFill/>
            <a:miter lim="800000"/>
            <a:headEnd/>
            <a:tailEnd/>
          </a:ln>
        </p:spPr>
        <p:txBody>
          <a:bodyPr wrap="none">
            <a:spAutoFit/>
          </a:bodyPr>
          <a:lstStyle/>
          <a:p>
            <a:pPr algn="ctr"/>
            <a:r>
              <a:rPr lang="en-US" sz="1800"/>
              <a:t>2D convolution</a:t>
            </a:r>
            <a:br>
              <a:rPr lang="en-US" sz="1800"/>
            </a:br>
            <a:r>
              <a:rPr lang="en-US" sz="1800"/>
              <a:t>(center location only)</a:t>
            </a:r>
          </a:p>
        </p:txBody>
      </p:sp>
      <p:sp>
        <p:nvSpPr>
          <p:cNvPr id="33800" name="Text Box 16"/>
          <p:cNvSpPr txBox="1">
            <a:spLocks noChangeArrowheads="1"/>
          </p:cNvSpPr>
          <p:nvPr/>
        </p:nvSpPr>
        <p:spPr bwMode="auto">
          <a:xfrm>
            <a:off x="7239000" y="6553200"/>
            <a:ext cx="1800225" cy="304800"/>
          </a:xfrm>
          <a:prstGeom prst="rect">
            <a:avLst/>
          </a:prstGeom>
          <a:noFill/>
          <a:ln w="9525">
            <a:noFill/>
            <a:miter lim="800000"/>
            <a:headEnd/>
            <a:tailEnd/>
          </a:ln>
        </p:spPr>
        <p:txBody>
          <a:bodyPr wrap="none">
            <a:spAutoFit/>
          </a:bodyPr>
          <a:lstStyle/>
          <a:p>
            <a:r>
              <a:rPr lang="en-US" sz="1400"/>
              <a:t>Source: K. Grauman</a:t>
            </a:r>
          </a:p>
        </p:txBody>
      </p:sp>
      <p:sp>
        <p:nvSpPr>
          <p:cNvPr id="1037329" name="Text Box 17"/>
          <p:cNvSpPr txBox="1">
            <a:spLocks noChangeArrowheads="1"/>
          </p:cNvSpPr>
          <p:nvPr/>
        </p:nvSpPr>
        <p:spPr bwMode="auto">
          <a:xfrm>
            <a:off x="1187450" y="2667000"/>
            <a:ext cx="2178050" cy="915988"/>
          </a:xfrm>
          <a:prstGeom prst="rect">
            <a:avLst/>
          </a:prstGeom>
          <a:noFill/>
          <a:ln w="9525">
            <a:noFill/>
            <a:miter lim="800000"/>
            <a:headEnd/>
            <a:tailEnd/>
          </a:ln>
        </p:spPr>
        <p:txBody>
          <a:bodyPr wrap="none">
            <a:spAutoFit/>
          </a:bodyPr>
          <a:lstStyle/>
          <a:p>
            <a:pPr algn="ctr"/>
            <a:r>
              <a:rPr lang="en-US" sz="1800"/>
              <a:t>The filter factors</a:t>
            </a:r>
            <a:br>
              <a:rPr lang="en-US" sz="1800"/>
            </a:br>
            <a:r>
              <a:rPr lang="en-US" sz="1800"/>
              <a:t>into a product of 1D</a:t>
            </a:r>
            <a:br>
              <a:rPr lang="en-US" sz="1800"/>
            </a:br>
            <a:r>
              <a:rPr lang="en-US" sz="1800"/>
              <a:t>filters:</a:t>
            </a:r>
          </a:p>
        </p:txBody>
      </p:sp>
      <p:sp>
        <p:nvSpPr>
          <p:cNvPr id="1037330" name="Text Box 18"/>
          <p:cNvSpPr txBox="1">
            <a:spLocks noChangeArrowheads="1"/>
          </p:cNvSpPr>
          <p:nvPr/>
        </p:nvSpPr>
        <p:spPr bwMode="auto">
          <a:xfrm>
            <a:off x="1155700" y="4159250"/>
            <a:ext cx="2216150" cy="641350"/>
          </a:xfrm>
          <a:prstGeom prst="rect">
            <a:avLst/>
          </a:prstGeom>
          <a:noFill/>
          <a:ln w="9525">
            <a:noFill/>
            <a:miter lim="800000"/>
            <a:headEnd/>
            <a:tailEnd/>
          </a:ln>
        </p:spPr>
        <p:txBody>
          <a:bodyPr wrap="none">
            <a:spAutoFit/>
          </a:bodyPr>
          <a:lstStyle/>
          <a:p>
            <a:pPr algn="ctr"/>
            <a:r>
              <a:rPr lang="en-US" sz="1800"/>
              <a:t>Perform convolution</a:t>
            </a:r>
            <a:br>
              <a:rPr lang="en-US" sz="1800"/>
            </a:br>
            <a:r>
              <a:rPr lang="en-US" sz="1800"/>
              <a:t>along rows:</a:t>
            </a:r>
          </a:p>
        </p:txBody>
      </p:sp>
      <p:sp>
        <p:nvSpPr>
          <p:cNvPr id="1037331" name="Text Box 19"/>
          <p:cNvSpPr txBox="1">
            <a:spLocks noChangeArrowheads="1"/>
          </p:cNvSpPr>
          <p:nvPr/>
        </p:nvSpPr>
        <p:spPr bwMode="auto">
          <a:xfrm>
            <a:off x="755650" y="5454650"/>
            <a:ext cx="3054350" cy="641350"/>
          </a:xfrm>
          <a:prstGeom prst="rect">
            <a:avLst/>
          </a:prstGeom>
          <a:noFill/>
          <a:ln w="9525">
            <a:noFill/>
            <a:miter lim="800000"/>
            <a:headEnd/>
            <a:tailEnd/>
          </a:ln>
        </p:spPr>
        <p:txBody>
          <a:bodyPr wrap="none">
            <a:spAutoFit/>
          </a:bodyPr>
          <a:lstStyle/>
          <a:p>
            <a:pPr algn="ctr"/>
            <a:r>
              <a:rPr lang="en-US" sz="1800"/>
              <a:t>Followed by convolution</a:t>
            </a:r>
            <a:br>
              <a:rPr lang="en-US" sz="1800"/>
            </a:br>
            <a:r>
              <a:rPr lang="en-US" sz="1800"/>
              <a:t>along the remaining column:</a:t>
            </a:r>
          </a:p>
        </p:txBody>
      </p:sp>
      <p:sp>
        <p:nvSpPr>
          <p:cNvPr id="1037332" name="Rectangle 20"/>
          <p:cNvSpPr>
            <a:spLocks noChangeArrowheads="1"/>
          </p:cNvSpPr>
          <p:nvPr/>
        </p:nvSpPr>
        <p:spPr bwMode="auto">
          <a:xfrm>
            <a:off x="4038600" y="5181600"/>
            <a:ext cx="3657600" cy="1371600"/>
          </a:xfrm>
          <a:prstGeom prst="rect">
            <a:avLst/>
          </a:prstGeom>
          <a:solidFill>
            <a:schemeClr val="bg1"/>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1350962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73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73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73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73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73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73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25" grpId="0" animBg="1"/>
      <p:bldP spid="1037329" grpId="0"/>
      <p:bldP spid="1037330" grpId="0"/>
      <p:bldP spid="1037331" grpId="0"/>
      <p:bldP spid="103733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Why is </a:t>
            </a:r>
            <a:r>
              <a:rPr lang="en-US" dirty="0" err="1" smtClean="0"/>
              <a:t>separability</a:t>
            </a:r>
            <a:r>
              <a:rPr lang="en-US" dirty="0" smtClean="0"/>
              <a:t> useful?</a:t>
            </a:r>
          </a:p>
        </p:txBody>
      </p:sp>
      <p:sp>
        <p:nvSpPr>
          <p:cNvPr id="34819" name="Content Placeholder 17"/>
          <p:cNvSpPr>
            <a:spLocks noGrp="1"/>
          </p:cNvSpPr>
          <p:nvPr>
            <p:ph idx="1"/>
          </p:nvPr>
        </p:nvSpPr>
        <p:spPr/>
        <p:txBody>
          <a:bodyPr/>
          <a:lstStyle/>
          <a:p>
            <a:pPr>
              <a:buFontTx/>
              <a:buChar char="•"/>
            </a:pPr>
            <a:r>
              <a:rPr lang="en-US" dirty="0" smtClean="0"/>
              <a:t>What is the complexity of filtering an </a:t>
            </a:r>
            <a:r>
              <a:rPr lang="en-US" dirty="0" err="1" smtClean="0">
                <a:solidFill>
                  <a:srgbClr val="0000FF"/>
                </a:solidFill>
              </a:rPr>
              <a:t>n</a:t>
            </a:r>
            <a:r>
              <a:rPr lang="en-US" dirty="0" err="1" smtClean="0">
                <a:solidFill>
                  <a:srgbClr val="0000FF"/>
                </a:solidFill>
                <a:latin typeface="Times New Roman"/>
                <a:cs typeface="Times New Roman"/>
              </a:rPr>
              <a:t>×</a:t>
            </a:r>
            <a:r>
              <a:rPr lang="en-US" dirty="0" err="1" smtClean="0">
                <a:solidFill>
                  <a:srgbClr val="0000FF"/>
                </a:solidFill>
              </a:rPr>
              <a:t>n</a:t>
            </a:r>
            <a:r>
              <a:rPr lang="en-US" dirty="0" smtClean="0"/>
              <a:t> image with an </a:t>
            </a:r>
            <a:r>
              <a:rPr lang="en-US" dirty="0" err="1" smtClean="0">
                <a:solidFill>
                  <a:srgbClr val="0000FF"/>
                </a:solidFill>
              </a:rPr>
              <a:t>m</a:t>
            </a:r>
            <a:r>
              <a:rPr lang="en-US" dirty="0" err="1" smtClean="0">
                <a:solidFill>
                  <a:srgbClr val="0000FF"/>
                </a:solidFill>
                <a:latin typeface="Times New Roman"/>
                <a:cs typeface="Times New Roman"/>
              </a:rPr>
              <a:t>×</a:t>
            </a:r>
            <a:r>
              <a:rPr lang="en-US" dirty="0" err="1" smtClean="0">
                <a:solidFill>
                  <a:srgbClr val="0000FF"/>
                </a:solidFill>
              </a:rPr>
              <a:t>m</a:t>
            </a:r>
            <a:r>
              <a:rPr lang="en-US" dirty="0" smtClean="0">
                <a:solidFill>
                  <a:srgbClr val="0000FF"/>
                </a:solidFill>
              </a:rPr>
              <a:t> </a:t>
            </a:r>
            <a:r>
              <a:rPr lang="en-US" dirty="0" smtClean="0"/>
              <a:t>kernel? </a:t>
            </a:r>
          </a:p>
          <a:p>
            <a:pPr lvl="1"/>
            <a:r>
              <a:rPr lang="en-US" sz="2800" dirty="0" smtClean="0">
                <a:solidFill>
                  <a:srgbClr val="0000FF"/>
                </a:solidFill>
              </a:rPr>
              <a:t>O(n</a:t>
            </a:r>
            <a:r>
              <a:rPr lang="en-US" sz="2800" baseline="30000" dirty="0" smtClean="0">
                <a:solidFill>
                  <a:srgbClr val="0000FF"/>
                </a:solidFill>
              </a:rPr>
              <a:t>2 </a:t>
            </a:r>
            <a:r>
              <a:rPr lang="en-US" sz="2800" dirty="0" smtClean="0">
                <a:solidFill>
                  <a:srgbClr val="0000FF"/>
                </a:solidFill>
              </a:rPr>
              <a:t>m</a:t>
            </a:r>
            <a:r>
              <a:rPr lang="en-US" sz="2800" baseline="30000" dirty="0" smtClean="0">
                <a:solidFill>
                  <a:srgbClr val="0000FF"/>
                </a:solidFill>
              </a:rPr>
              <a:t>2</a:t>
            </a:r>
            <a:r>
              <a:rPr lang="en-US" sz="2800" dirty="0" smtClean="0">
                <a:solidFill>
                  <a:srgbClr val="0000FF"/>
                </a:solidFill>
              </a:rPr>
              <a:t>)</a:t>
            </a:r>
          </a:p>
          <a:p>
            <a:pPr>
              <a:buFontTx/>
              <a:buChar char="•"/>
            </a:pPr>
            <a:r>
              <a:rPr lang="en-US" dirty="0" smtClean="0"/>
              <a:t>What if the kernel is separable?</a:t>
            </a:r>
          </a:p>
          <a:p>
            <a:pPr lvl="1"/>
            <a:r>
              <a:rPr lang="en-US" sz="2800" dirty="0" smtClean="0">
                <a:solidFill>
                  <a:srgbClr val="0000FF"/>
                </a:solidFill>
              </a:rPr>
              <a:t>O(n</a:t>
            </a:r>
            <a:r>
              <a:rPr lang="en-US" sz="2800" baseline="30000" dirty="0" smtClean="0">
                <a:solidFill>
                  <a:srgbClr val="0000FF"/>
                </a:solidFill>
              </a:rPr>
              <a:t>2 </a:t>
            </a:r>
            <a:r>
              <a:rPr lang="en-US" sz="2800" dirty="0" smtClean="0">
                <a:solidFill>
                  <a:srgbClr val="0000FF"/>
                </a:solidFill>
              </a:rPr>
              <a:t>m)</a:t>
            </a:r>
          </a:p>
          <a:p>
            <a:pPr lvl="1"/>
            <a:endParaRPr lang="en-US" sz="2800" dirty="0" smtClean="0"/>
          </a:p>
        </p:txBody>
      </p:sp>
      <p:sp>
        <p:nvSpPr>
          <p:cNvPr id="4" name="TextBox 3"/>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2174633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sz="half" idx="4294967295"/>
          </p:nvPr>
        </p:nvSpPr>
        <p:spPr>
          <a:xfrm>
            <a:off x="685800" y="1052460"/>
            <a:ext cx="3810000" cy="5257800"/>
          </a:xfrm>
          <a:prstGeom prst="rect">
            <a:avLst/>
          </a:prstGeom>
        </p:spPr>
        <p:txBody>
          <a:bodyPr/>
          <a:lstStyle/>
          <a:p>
            <a:pPr marL="0" indent="0"/>
            <a:r>
              <a:rPr lang="en-GB" sz="2400" dirty="0" smtClean="0"/>
              <a:t>Recall the surface is written as</a:t>
            </a:r>
          </a:p>
          <a:p>
            <a:pPr marL="0" indent="0"/>
            <a:endParaRPr lang="en-GB" sz="2400" dirty="0" smtClean="0"/>
          </a:p>
          <a:p>
            <a:pPr marL="0" indent="0"/>
            <a:endParaRPr lang="en-GB" sz="2400" dirty="0" smtClean="0"/>
          </a:p>
          <a:p>
            <a:pPr marL="0" indent="0"/>
            <a:r>
              <a:rPr lang="en-GB" sz="2400" dirty="0" smtClean="0"/>
              <a:t>This means the normal has the form:</a:t>
            </a:r>
          </a:p>
        </p:txBody>
      </p:sp>
      <p:sp>
        <p:nvSpPr>
          <p:cNvPr id="27651" name="Rectangle 2"/>
          <p:cNvSpPr>
            <a:spLocks noGrp="1" noChangeArrowheads="1"/>
          </p:cNvSpPr>
          <p:nvPr>
            <p:ph type="title"/>
          </p:nvPr>
        </p:nvSpPr>
        <p:spPr/>
        <p:txBody>
          <a:bodyPr/>
          <a:lstStyle/>
          <a:p>
            <a:r>
              <a:rPr lang="en-GB" sz="4400" dirty="0" smtClean="0"/>
              <a:t>Recovering a surface from </a:t>
            </a:r>
            <a:r>
              <a:rPr lang="en-GB" sz="4400" dirty="0" err="1" smtClean="0"/>
              <a:t>normals</a:t>
            </a:r>
            <a:endParaRPr lang="en-GB" sz="4400" dirty="0" smtClean="0"/>
          </a:p>
        </p:txBody>
      </p:sp>
      <p:sp>
        <p:nvSpPr>
          <p:cNvPr id="27652" name="Rectangle 4"/>
          <p:cNvSpPr>
            <a:spLocks noGrp="1" noChangeArrowheads="1"/>
          </p:cNvSpPr>
          <p:nvPr>
            <p:ph type="body" sz="half" idx="2"/>
          </p:nvPr>
        </p:nvSpPr>
        <p:spPr>
          <a:xfrm>
            <a:off x="4648200" y="1006542"/>
            <a:ext cx="4038600" cy="4525963"/>
          </a:xfrm>
        </p:spPr>
        <p:txBody>
          <a:bodyPr/>
          <a:lstStyle/>
          <a:p>
            <a:pPr marL="0" indent="0"/>
            <a:r>
              <a:rPr lang="en-GB" sz="2400" dirty="0" smtClean="0"/>
              <a:t>If we write the estimated vector </a:t>
            </a:r>
            <a:r>
              <a:rPr lang="en-GB" sz="2400" i="1" dirty="0" smtClean="0"/>
              <a:t>g</a:t>
            </a:r>
            <a:r>
              <a:rPr lang="en-GB" sz="2400" b="1" dirty="0" smtClean="0"/>
              <a:t> </a:t>
            </a:r>
            <a:r>
              <a:rPr lang="en-GB" sz="2400" dirty="0" smtClean="0"/>
              <a:t>as</a:t>
            </a:r>
          </a:p>
          <a:p>
            <a:pPr marL="0" indent="0"/>
            <a:endParaRPr lang="en-GB" sz="2400" dirty="0" smtClean="0"/>
          </a:p>
          <a:p>
            <a:pPr marL="0" indent="0"/>
            <a:endParaRPr lang="en-GB" sz="2400" dirty="0" smtClean="0"/>
          </a:p>
          <a:p>
            <a:pPr marL="0" indent="0"/>
            <a:endParaRPr lang="en-GB" sz="2400" dirty="0" smtClean="0"/>
          </a:p>
          <a:p>
            <a:pPr marL="0" indent="0"/>
            <a:endParaRPr lang="en-GB" sz="2400" dirty="0" smtClean="0"/>
          </a:p>
          <a:p>
            <a:pPr marL="0" indent="0"/>
            <a:r>
              <a:rPr lang="en-GB" sz="2400" dirty="0" smtClean="0"/>
              <a:t>Then we obtain values for the partial derivatives of the surface:</a:t>
            </a:r>
          </a:p>
        </p:txBody>
      </p:sp>
      <p:pic>
        <p:nvPicPr>
          <p:cNvPr id="27653" name="Picture 5"/>
          <p:cNvPicPr>
            <a:picLocks noChangeAspect="1" noChangeArrowheads="1"/>
          </p:cNvPicPr>
          <p:nvPr/>
        </p:nvPicPr>
        <p:blipFill>
          <a:blip r:embed="rId3" cstate="print"/>
          <a:srcRect/>
          <a:stretch>
            <a:fillRect/>
          </a:stretch>
        </p:blipFill>
        <p:spPr bwMode="auto">
          <a:xfrm>
            <a:off x="1447800" y="1925638"/>
            <a:ext cx="2057400" cy="404812"/>
          </a:xfrm>
          <a:prstGeom prst="rect">
            <a:avLst/>
          </a:prstGeom>
          <a:noFill/>
          <a:ln w="12700">
            <a:noFill/>
            <a:miter lim="800000"/>
            <a:headEnd/>
            <a:tailEnd/>
          </a:ln>
        </p:spPr>
      </p:pic>
      <p:pic>
        <p:nvPicPr>
          <p:cNvPr id="27654" name="Picture 6"/>
          <p:cNvPicPr>
            <a:picLocks noChangeAspect="1" noChangeArrowheads="1"/>
          </p:cNvPicPr>
          <p:nvPr/>
        </p:nvPicPr>
        <p:blipFill>
          <a:blip r:embed="rId4" cstate="print"/>
          <a:srcRect/>
          <a:stretch>
            <a:fillRect/>
          </a:stretch>
        </p:blipFill>
        <p:spPr bwMode="auto">
          <a:xfrm>
            <a:off x="5181600" y="1841500"/>
            <a:ext cx="2298700" cy="1282700"/>
          </a:xfrm>
          <a:prstGeom prst="rect">
            <a:avLst/>
          </a:prstGeom>
          <a:noFill/>
          <a:ln w="12700">
            <a:noFill/>
            <a:miter lim="800000"/>
            <a:headEnd/>
            <a:tailEnd/>
          </a:ln>
        </p:spPr>
      </p:pic>
      <p:pic>
        <p:nvPicPr>
          <p:cNvPr id="27655" name="Picture 7"/>
          <p:cNvPicPr>
            <a:picLocks noChangeAspect="1" noChangeArrowheads="1"/>
          </p:cNvPicPr>
          <p:nvPr/>
        </p:nvPicPr>
        <p:blipFill>
          <a:blip r:embed="rId5" cstate="print"/>
          <a:srcRect/>
          <a:stretch>
            <a:fillRect/>
          </a:stretch>
        </p:blipFill>
        <p:spPr bwMode="auto">
          <a:xfrm>
            <a:off x="4902200" y="4953000"/>
            <a:ext cx="3314700" cy="393700"/>
          </a:xfrm>
          <a:prstGeom prst="rect">
            <a:avLst/>
          </a:prstGeom>
          <a:noFill/>
          <a:ln w="12700">
            <a:noFill/>
            <a:miter lim="800000"/>
            <a:headEnd/>
            <a:tailEnd/>
          </a:ln>
        </p:spPr>
      </p:pic>
      <p:pic>
        <p:nvPicPr>
          <p:cNvPr id="27656" name="Picture 8"/>
          <p:cNvPicPr>
            <a:picLocks noChangeAspect="1" noChangeArrowheads="1"/>
          </p:cNvPicPr>
          <p:nvPr/>
        </p:nvPicPr>
        <p:blipFill>
          <a:blip r:embed="rId6" cstate="print"/>
          <a:srcRect/>
          <a:stretch>
            <a:fillRect/>
          </a:stretch>
        </p:blipFill>
        <p:spPr bwMode="auto">
          <a:xfrm>
            <a:off x="4902200" y="5486400"/>
            <a:ext cx="3327400" cy="406400"/>
          </a:xfrm>
          <a:prstGeom prst="rect">
            <a:avLst/>
          </a:prstGeom>
          <a:noFill/>
          <a:ln w="12700">
            <a:noFill/>
            <a:miter lim="800000"/>
            <a:headEnd/>
            <a:tailEnd/>
          </a:ln>
        </p:spPr>
      </p:pic>
      <p:pic>
        <p:nvPicPr>
          <p:cNvPr id="27657" name="Picture 9"/>
          <p:cNvPicPr>
            <a:picLocks noChangeAspect="1" noChangeArrowheads="1"/>
          </p:cNvPicPr>
          <p:nvPr/>
        </p:nvPicPr>
        <p:blipFill>
          <a:blip r:embed="rId7" cstate="print"/>
          <a:srcRect/>
          <a:stretch>
            <a:fillRect/>
          </a:stretch>
        </p:blipFill>
        <p:spPr bwMode="auto">
          <a:xfrm>
            <a:off x="381000" y="3886200"/>
            <a:ext cx="3797300" cy="1282700"/>
          </a:xfrm>
          <a:prstGeom prst="rect">
            <a:avLst/>
          </a:prstGeom>
          <a:noFill/>
          <a:ln w="12700">
            <a:noFill/>
            <a:miter lim="800000"/>
            <a:headEnd/>
            <a:tailEnd/>
          </a:ln>
        </p:spPr>
      </p:pic>
      <p:sp>
        <p:nvSpPr>
          <p:cNvPr id="12" name="TextBox 11"/>
          <p:cNvSpPr txBox="1"/>
          <p:nvPr/>
        </p:nvSpPr>
        <p:spPr>
          <a:xfrm>
            <a:off x="7606228" y="6561980"/>
            <a:ext cx="1565816" cy="307777"/>
          </a:xfrm>
          <a:prstGeom prst="rect">
            <a:avLst/>
          </a:prstGeom>
          <a:noFill/>
        </p:spPr>
        <p:txBody>
          <a:bodyPr wrap="none" rtlCol="0">
            <a:spAutoFit/>
          </a:bodyPr>
          <a:lstStyle/>
          <a:p>
            <a:r>
              <a:rPr lang="en-US" sz="1400" dirty="0" smtClean="0"/>
              <a:t>slide: S. </a:t>
            </a:r>
            <a:r>
              <a:rPr lang="en-US" sz="1400" dirty="0" err="1" smtClean="0"/>
              <a:t>Lazebnik</a:t>
            </a:r>
            <a:endParaRPr lang="en-US" sz="1400" dirty="0"/>
          </a:p>
        </p:txBody>
      </p:sp>
    </p:spTree>
    <p:extLst>
      <p:ext uri="{BB962C8B-B14F-4D97-AF65-F5344CB8AC3E}">
        <p14:creationId xmlns:p14="http://schemas.microsoft.com/office/powerpoint/2010/main" val="216326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 776</a:t>
            </a:r>
            <a:endParaRPr lang="en-US" dirty="0"/>
          </a:p>
        </p:txBody>
      </p:sp>
      <p:sp>
        <p:nvSpPr>
          <p:cNvPr id="5" name="Text Placeholder 4"/>
          <p:cNvSpPr>
            <a:spLocks noGrp="1"/>
          </p:cNvSpPr>
          <p:nvPr>
            <p:ph type="body" idx="1"/>
          </p:nvPr>
        </p:nvSpPr>
        <p:spPr/>
        <p:txBody>
          <a:bodyPr/>
          <a:lstStyle/>
          <a:p>
            <a:r>
              <a:rPr lang="en-US" dirty="0" smtClean="0"/>
              <a:t>Jan-Michael Frahm</a:t>
            </a:r>
            <a:endParaRPr lang="en-US" dirty="0"/>
          </a:p>
        </p:txBody>
      </p:sp>
    </p:spTree>
    <p:extLst>
      <p:ext uri="{BB962C8B-B14F-4D97-AF65-F5344CB8AC3E}">
        <p14:creationId xmlns:p14="http://schemas.microsoft.com/office/powerpoint/2010/main" val="70071104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mtClean="0"/>
              <a:t>Noise</a:t>
            </a:r>
          </a:p>
        </p:txBody>
      </p:sp>
      <p:sp>
        <p:nvSpPr>
          <p:cNvPr id="5124" name="Rectangle 11"/>
          <p:cNvSpPr>
            <a:spLocks noGrp="1" noChangeArrowheads="1"/>
          </p:cNvSpPr>
          <p:nvPr>
            <p:ph type="body" idx="1"/>
          </p:nvPr>
        </p:nvSpPr>
        <p:spPr>
          <a:xfrm>
            <a:off x="4800600" y="1143000"/>
            <a:ext cx="3810000" cy="5257800"/>
          </a:xfrm>
        </p:spPr>
        <p:txBody>
          <a:bodyPr/>
          <a:lstStyle/>
          <a:p>
            <a:pPr>
              <a:lnSpc>
                <a:spcPct val="80000"/>
              </a:lnSpc>
              <a:buFontTx/>
              <a:buChar char="•"/>
            </a:pPr>
            <a:r>
              <a:rPr lang="en-US" b="1" smtClean="0"/>
              <a:t>Salt and pepper noise</a:t>
            </a:r>
            <a:r>
              <a:rPr lang="en-US" smtClean="0"/>
              <a:t>: contains random occurrences of black and white pixels</a:t>
            </a:r>
          </a:p>
          <a:p>
            <a:pPr>
              <a:lnSpc>
                <a:spcPct val="80000"/>
              </a:lnSpc>
              <a:buFontTx/>
              <a:buChar char="•"/>
            </a:pPr>
            <a:r>
              <a:rPr lang="en-US" b="1" smtClean="0"/>
              <a:t>Impulse noise: </a:t>
            </a:r>
            <a:r>
              <a:rPr lang="en-US" smtClean="0"/>
              <a:t>contains random occurrences of white pixels</a:t>
            </a:r>
          </a:p>
          <a:p>
            <a:pPr>
              <a:lnSpc>
                <a:spcPct val="80000"/>
              </a:lnSpc>
              <a:buFontTx/>
              <a:buChar char="•"/>
            </a:pPr>
            <a:r>
              <a:rPr lang="en-US" b="1" smtClean="0"/>
              <a:t>Gaussian noise</a:t>
            </a:r>
            <a:r>
              <a:rPr lang="en-US" smtClean="0"/>
              <a:t>: variations in intensity drawn from a Gaussian normal distribution</a:t>
            </a:r>
            <a:endParaRPr lang="en-US" sz="2000" smtClean="0"/>
          </a:p>
        </p:txBody>
      </p:sp>
      <p:graphicFrame>
        <p:nvGraphicFramePr>
          <p:cNvPr id="5122" name="Object 4"/>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43393"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5" name="Picture 5" descr="noise"/>
          <p:cNvPicPr>
            <a:picLocks noChangeAspect="1" noChangeArrowheads="1"/>
          </p:cNvPicPr>
          <p:nvPr/>
        </p:nvPicPr>
        <p:blipFill>
          <a:blip r:embed="rId6" cstate="print"/>
          <a:srcRect/>
          <a:stretch>
            <a:fillRect/>
          </a:stretch>
        </p:blipFill>
        <p:spPr bwMode="auto">
          <a:xfrm>
            <a:off x="592138" y="1066800"/>
            <a:ext cx="4056062" cy="5410200"/>
          </a:xfrm>
          <a:prstGeom prst="rect">
            <a:avLst/>
          </a:prstGeom>
          <a:noFill/>
          <a:ln w="9525">
            <a:noFill/>
            <a:miter lim="800000"/>
            <a:headEnd/>
            <a:tailEnd/>
          </a:ln>
        </p:spPr>
      </p:pic>
      <p:sp>
        <p:nvSpPr>
          <p:cNvPr id="5126" name="Text Box 13"/>
          <p:cNvSpPr txBox="1">
            <a:spLocks noChangeArrowheads="1"/>
          </p:cNvSpPr>
          <p:nvPr/>
        </p:nvSpPr>
        <p:spPr bwMode="auto">
          <a:xfrm>
            <a:off x="7534275" y="6553200"/>
            <a:ext cx="1457325" cy="304800"/>
          </a:xfrm>
          <a:prstGeom prst="rect">
            <a:avLst/>
          </a:prstGeom>
          <a:noFill/>
          <a:ln w="9525">
            <a:noFill/>
            <a:miter lim="800000"/>
            <a:headEnd/>
            <a:tailEnd/>
          </a:ln>
        </p:spPr>
        <p:txBody>
          <a:bodyPr wrap="none">
            <a:spAutoFit/>
          </a:bodyPr>
          <a:lstStyle/>
          <a:p>
            <a:r>
              <a:rPr lang="en-US" sz="1400"/>
              <a:t>Source: S. Seitz</a:t>
            </a:r>
          </a:p>
        </p:txBody>
      </p:sp>
    </p:spTree>
    <p:extLst>
      <p:ext uri="{BB962C8B-B14F-4D97-AF65-F5344CB8AC3E}">
        <p14:creationId xmlns:p14="http://schemas.microsoft.com/office/powerpoint/2010/main" val="2004438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Gaussian noise</a:t>
            </a:r>
          </a:p>
        </p:txBody>
      </p:sp>
      <p:sp>
        <p:nvSpPr>
          <p:cNvPr id="43011" name="Rectangle 3"/>
          <p:cNvSpPr>
            <a:spLocks noGrp="1" noChangeArrowheads="1"/>
          </p:cNvSpPr>
          <p:nvPr>
            <p:ph type="body" idx="1"/>
          </p:nvPr>
        </p:nvSpPr>
        <p:spPr/>
        <p:txBody>
          <a:bodyPr/>
          <a:lstStyle/>
          <a:p>
            <a:pPr>
              <a:buFontTx/>
              <a:buChar char="•"/>
            </a:pPr>
            <a:r>
              <a:rPr lang="en-US" smtClean="0"/>
              <a:t>Mathematical model: sum of many independent factors</a:t>
            </a:r>
          </a:p>
          <a:p>
            <a:pPr>
              <a:buFontTx/>
              <a:buChar char="•"/>
            </a:pPr>
            <a:r>
              <a:rPr lang="en-US" smtClean="0"/>
              <a:t>Good for small standard deviations</a:t>
            </a:r>
          </a:p>
          <a:p>
            <a:pPr>
              <a:buFontTx/>
              <a:buChar char="•"/>
            </a:pPr>
            <a:r>
              <a:rPr lang="en-US" smtClean="0"/>
              <a:t>Assumption: independent, zero-mean noise</a:t>
            </a:r>
          </a:p>
        </p:txBody>
      </p:sp>
      <p:pic>
        <p:nvPicPr>
          <p:cNvPr id="43012" name="Picture 4"/>
          <p:cNvPicPr>
            <a:picLocks noChangeAspect="1" noChangeArrowheads="1"/>
          </p:cNvPicPr>
          <p:nvPr/>
        </p:nvPicPr>
        <p:blipFill>
          <a:blip r:embed="rId3" cstate="print"/>
          <a:srcRect/>
          <a:stretch>
            <a:fillRect/>
          </a:stretch>
        </p:blipFill>
        <p:spPr bwMode="auto">
          <a:xfrm>
            <a:off x="2133600" y="2819400"/>
            <a:ext cx="5029200" cy="3857625"/>
          </a:xfrm>
          <a:prstGeom prst="rect">
            <a:avLst/>
          </a:prstGeom>
          <a:noFill/>
          <a:ln w="9525">
            <a:noFill/>
            <a:miter lim="800000"/>
            <a:headEnd/>
            <a:tailEnd/>
          </a:ln>
        </p:spPr>
      </p:pic>
      <p:sp>
        <p:nvSpPr>
          <p:cNvPr id="43013" name="Text Box 5"/>
          <p:cNvSpPr txBox="1">
            <a:spLocks noChangeArrowheads="1"/>
          </p:cNvSpPr>
          <p:nvPr/>
        </p:nvSpPr>
        <p:spPr bwMode="auto">
          <a:xfrm>
            <a:off x="7239000" y="6553200"/>
            <a:ext cx="1636713" cy="307975"/>
          </a:xfrm>
          <a:prstGeom prst="rect">
            <a:avLst/>
          </a:prstGeom>
          <a:noFill/>
          <a:ln w="9525">
            <a:noFill/>
            <a:miter lim="800000"/>
            <a:headEnd/>
            <a:tailEnd/>
          </a:ln>
        </p:spPr>
        <p:txBody>
          <a:bodyPr wrap="none">
            <a:spAutoFit/>
          </a:bodyPr>
          <a:lstStyle/>
          <a:p>
            <a:r>
              <a:rPr lang="en-US" sz="1400"/>
              <a:t>Source: M. Hebert</a:t>
            </a:r>
          </a:p>
        </p:txBody>
      </p:sp>
    </p:spTree>
    <p:extLst>
      <p:ext uri="{BB962C8B-B14F-4D97-AF65-F5344CB8AC3E}">
        <p14:creationId xmlns:p14="http://schemas.microsoft.com/office/powerpoint/2010/main" val="324738722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685800" y="914400"/>
            <a:ext cx="5499100" cy="4932363"/>
          </a:xfrm>
          <a:prstGeom prst="rect">
            <a:avLst/>
          </a:prstGeom>
          <a:noFill/>
          <a:ln w="9525">
            <a:noFill/>
            <a:miter lim="800000"/>
            <a:headEnd/>
            <a:tailEnd/>
          </a:ln>
        </p:spPr>
      </p:pic>
      <p:sp>
        <p:nvSpPr>
          <p:cNvPr id="44035" name="Text Box 3"/>
          <p:cNvSpPr txBox="1">
            <a:spLocks noChangeArrowheads="1"/>
          </p:cNvSpPr>
          <p:nvPr/>
        </p:nvSpPr>
        <p:spPr bwMode="auto">
          <a:xfrm>
            <a:off x="381000" y="5867400"/>
            <a:ext cx="8458200" cy="822325"/>
          </a:xfrm>
          <a:prstGeom prst="rect">
            <a:avLst/>
          </a:prstGeom>
          <a:noFill/>
          <a:ln w="9525">
            <a:noFill/>
            <a:miter lim="800000"/>
            <a:headEnd/>
            <a:tailEnd/>
          </a:ln>
        </p:spPr>
        <p:txBody>
          <a:bodyPr>
            <a:spAutoFit/>
          </a:bodyPr>
          <a:lstStyle/>
          <a:p>
            <a:r>
              <a:rPr lang="en-US"/>
              <a:t>Smoothing with larger standard deviations suppresses noise, but also blurs the image</a:t>
            </a:r>
          </a:p>
        </p:txBody>
      </p:sp>
      <p:sp>
        <p:nvSpPr>
          <p:cNvPr id="44036" name="Rectangle 4"/>
          <p:cNvSpPr>
            <a:spLocks noGrp="1" noChangeArrowheads="1"/>
          </p:cNvSpPr>
          <p:nvPr>
            <p:ph type="title"/>
          </p:nvPr>
        </p:nvSpPr>
        <p:spPr/>
        <p:txBody>
          <a:bodyPr/>
          <a:lstStyle/>
          <a:p>
            <a:r>
              <a:rPr lang="en-US" smtClean="0"/>
              <a:t>Reducing Gaussian noise</a:t>
            </a:r>
          </a:p>
        </p:txBody>
      </p:sp>
      <p:pic>
        <p:nvPicPr>
          <p:cNvPr id="44037" name="Picture 6"/>
          <p:cNvPicPr>
            <a:picLocks noChangeArrowheads="1"/>
          </p:cNvPicPr>
          <p:nvPr/>
        </p:nvPicPr>
        <p:blipFill>
          <a:blip r:embed="rId4" cstate="print"/>
          <a:srcRect l="38554" t="3210" r="28915"/>
          <a:stretch>
            <a:fillRect/>
          </a:stretch>
        </p:blipFill>
        <p:spPr bwMode="auto">
          <a:xfrm>
            <a:off x="6477000" y="990600"/>
            <a:ext cx="1524000" cy="4800600"/>
          </a:xfrm>
          <a:prstGeom prst="rect">
            <a:avLst/>
          </a:prstGeom>
          <a:noFill/>
          <a:ln w="9525">
            <a:noFill/>
            <a:miter lim="800000"/>
            <a:headEnd/>
            <a:tailEnd/>
          </a:ln>
        </p:spPr>
      </p:pic>
      <p:sp>
        <p:nvSpPr>
          <p:cNvPr id="6" name="TextBox 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338438600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Reducing salt-and-pepper noise</a:t>
            </a:r>
          </a:p>
        </p:txBody>
      </p:sp>
      <p:sp>
        <p:nvSpPr>
          <p:cNvPr id="1075203" name="Rectangle 3"/>
          <p:cNvSpPr>
            <a:spLocks noGrp="1" noChangeArrowheads="1"/>
          </p:cNvSpPr>
          <p:nvPr>
            <p:ph type="body" idx="1"/>
          </p:nvPr>
        </p:nvSpPr>
        <p:spPr>
          <a:xfrm>
            <a:off x="685800" y="4876800"/>
            <a:ext cx="7772400" cy="1295400"/>
          </a:xfrm>
        </p:spPr>
        <p:txBody>
          <a:bodyPr/>
          <a:lstStyle/>
          <a:p>
            <a:r>
              <a:rPr lang="en-US" smtClean="0"/>
              <a:t>What’s wrong with the results?</a:t>
            </a:r>
          </a:p>
        </p:txBody>
      </p:sp>
      <p:pic>
        <p:nvPicPr>
          <p:cNvPr id="45060" name="Picture 4" descr="salt_and_pepper"/>
          <p:cNvPicPr>
            <a:picLocks noChangeAspect="1" noChangeArrowheads="1"/>
          </p:cNvPicPr>
          <p:nvPr/>
        </p:nvPicPr>
        <p:blipFill>
          <a:blip r:embed="rId3" cstate="print"/>
          <a:srcRect/>
          <a:stretch>
            <a:fillRect/>
          </a:stretch>
        </p:blipFill>
        <p:spPr bwMode="auto">
          <a:xfrm>
            <a:off x="533400" y="1454150"/>
            <a:ext cx="7924800" cy="3346450"/>
          </a:xfrm>
          <a:prstGeom prst="rect">
            <a:avLst/>
          </a:prstGeom>
          <a:noFill/>
          <a:ln w="9525">
            <a:noFill/>
            <a:miter lim="800000"/>
            <a:headEnd/>
            <a:tailEnd/>
          </a:ln>
        </p:spPr>
      </p:pic>
      <p:sp>
        <p:nvSpPr>
          <p:cNvPr id="45061" name="Text Box 5"/>
          <p:cNvSpPr txBox="1">
            <a:spLocks noChangeArrowheads="1"/>
          </p:cNvSpPr>
          <p:nvPr/>
        </p:nvSpPr>
        <p:spPr bwMode="auto">
          <a:xfrm>
            <a:off x="1609725" y="1143000"/>
            <a:ext cx="676275" cy="457200"/>
          </a:xfrm>
          <a:prstGeom prst="rect">
            <a:avLst/>
          </a:prstGeom>
          <a:noFill/>
          <a:ln w="9525">
            <a:noFill/>
            <a:miter lim="800000"/>
            <a:headEnd/>
            <a:tailEnd/>
          </a:ln>
        </p:spPr>
        <p:txBody>
          <a:bodyPr wrap="none">
            <a:spAutoFit/>
          </a:bodyPr>
          <a:lstStyle/>
          <a:p>
            <a:r>
              <a:rPr lang="en-US"/>
              <a:t>3x3</a:t>
            </a:r>
          </a:p>
        </p:txBody>
      </p:sp>
      <p:sp>
        <p:nvSpPr>
          <p:cNvPr id="45062" name="Text Box 6"/>
          <p:cNvSpPr txBox="1">
            <a:spLocks noChangeArrowheads="1"/>
          </p:cNvSpPr>
          <p:nvPr/>
        </p:nvSpPr>
        <p:spPr bwMode="auto">
          <a:xfrm>
            <a:off x="4200525" y="1143000"/>
            <a:ext cx="676275" cy="457200"/>
          </a:xfrm>
          <a:prstGeom prst="rect">
            <a:avLst/>
          </a:prstGeom>
          <a:noFill/>
          <a:ln w="9525">
            <a:noFill/>
            <a:miter lim="800000"/>
            <a:headEnd/>
            <a:tailEnd/>
          </a:ln>
        </p:spPr>
        <p:txBody>
          <a:bodyPr wrap="none">
            <a:spAutoFit/>
          </a:bodyPr>
          <a:lstStyle/>
          <a:p>
            <a:r>
              <a:rPr lang="en-US"/>
              <a:t>5x5</a:t>
            </a:r>
          </a:p>
        </p:txBody>
      </p:sp>
      <p:sp>
        <p:nvSpPr>
          <p:cNvPr id="45063" name="Text Box 7"/>
          <p:cNvSpPr txBox="1">
            <a:spLocks noChangeArrowheads="1"/>
          </p:cNvSpPr>
          <p:nvPr/>
        </p:nvSpPr>
        <p:spPr bwMode="auto">
          <a:xfrm>
            <a:off x="6791325" y="1143000"/>
            <a:ext cx="676275" cy="457200"/>
          </a:xfrm>
          <a:prstGeom prst="rect">
            <a:avLst/>
          </a:prstGeom>
          <a:noFill/>
          <a:ln w="9525">
            <a:noFill/>
            <a:miter lim="800000"/>
            <a:headEnd/>
            <a:tailEnd/>
          </a:ln>
        </p:spPr>
        <p:txBody>
          <a:bodyPr wrap="none">
            <a:spAutoFit/>
          </a:bodyPr>
          <a:lstStyle/>
          <a:p>
            <a:r>
              <a:rPr lang="en-US"/>
              <a:t>7x7</a:t>
            </a:r>
          </a:p>
        </p:txBody>
      </p:sp>
      <p:sp>
        <p:nvSpPr>
          <p:cNvPr id="8" name="TextBox 7"/>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016317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0" y="30979"/>
            <a:ext cx="9144000" cy="846667"/>
          </a:xfrm>
        </p:spPr>
        <p:txBody>
          <a:bodyPr/>
          <a:lstStyle/>
          <a:p>
            <a:r>
              <a:rPr lang="en-US" sz="4400" dirty="0" smtClean="0"/>
              <a:t>Alternative idea: Median filtering</a:t>
            </a:r>
          </a:p>
        </p:txBody>
      </p:sp>
      <p:graphicFrame>
        <p:nvGraphicFramePr>
          <p:cNvPr id="6146" name="Object 3"/>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44417"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Rectangle 4"/>
          <p:cNvSpPr>
            <a:spLocks noGrp="1" noChangeArrowheads="1"/>
          </p:cNvSpPr>
          <p:nvPr>
            <p:ph type="body" idx="1"/>
          </p:nvPr>
        </p:nvSpPr>
        <p:spPr>
          <a:xfrm>
            <a:off x="685800" y="1022350"/>
            <a:ext cx="7772400" cy="5454650"/>
          </a:xfrm>
          <a:noFill/>
        </p:spPr>
        <p:txBody>
          <a:bodyPr/>
          <a:lstStyle/>
          <a:p>
            <a:pPr>
              <a:buFontTx/>
              <a:buChar char="•"/>
            </a:pPr>
            <a:r>
              <a:rPr lang="en-US" smtClean="0"/>
              <a:t>A </a:t>
            </a:r>
            <a:r>
              <a:rPr lang="en-US" b="1" smtClean="0"/>
              <a:t>median filter</a:t>
            </a:r>
            <a:r>
              <a:rPr lang="en-US" smtClean="0"/>
              <a:t> operates over a window by selecting the median intensity in the window</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p:txBody>
      </p:sp>
      <p:grpSp>
        <p:nvGrpSpPr>
          <p:cNvPr id="6149" name="Group 7"/>
          <p:cNvGrpSpPr>
            <a:grpSpLocks/>
          </p:cNvGrpSpPr>
          <p:nvPr/>
        </p:nvGrpSpPr>
        <p:grpSpPr bwMode="auto">
          <a:xfrm>
            <a:off x="1295400" y="2057400"/>
            <a:ext cx="6019800" cy="3657600"/>
            <a:chOff x="1344" y="1344"/>
            <a:chExt cx="2784" cy="1680"/>
          </a:xfrm>
        </p:grpSpPr>
        <p:pic>
          <p:nvPicPr>
            <p:cNvPr id="6152" name="Picture 5"/>
            <p:cNvPicPr>
              <a:picLocks noChangeAspect="1" noChangeArrowheads="1"/>
            </p:cNvPicPr>
            <p:nvPr/>
          </p:nvPicPr>
          <p:blipFill>
            <a:blip r:embed="rId6" cstate="print"/>
            <a:srcRect/>
            <a:stretch>
              <a:fillRect/>
            </a:stretch>
          </p:blipFill>
          <p:spPr bwMode="auto">
            <a:xfrm>
              <a:off x="1462" y="1349"/>
              <a:ext cx="2666" cy="1675"/>
            </a:xfrm>
            <a:prstGeom prst="rect">
              <a:avLst/>
            </a:prstGeom>
            <a:noFill/>
            <a:ln w="9525">
              <a:noFill/>
              <a:miter lim="800000"/>
              <a:headEnd/>
              <a:tailEnd/>
            </a:ln>
          </p:spPr>
        </p:pic>
        <p:sp>
          <p:nvSpPr>
            <p:cNvPr id="6153" name="Rectangle 6"/>
            <p:cNvSpPr>
              <a:spLocks noChangeArrowheads="1"/>
            </p:cNvSpPr>
            <p:nvPr/>
          </p:nvSpPr>
          <p:spPr bwMode="auto">
            <a:xfrm>
              <a:off x="1344" y="1344"/>
              <a:ext cx="960" cy="288"/>
            </a:xfrm>
            <a:prstGeom prst="rect">
              <a:avLst/>
            </a:prstGeom>
            <a:solidFill>
              <a:schemeClr val="bg1"/>
            </a:solidFill>
            <a:ln w="9525">
              <a:noFill/>
              <a:miter lim="800000"/>
              <a:headEnd/>
              <a:tailEnd/>
            </a:ln>
          </p:spPr>
          <p:txBody>
            <a:bodyPr wrap="none" anchor="ctr"/>
            <a:lstStyle/>
            <a:p>
              <a:endParaRPr lang="en-US"/>
            </a:p>
          </p:txBody>
        </p:sp>
      </p:grpSp>
      <p:sp>
        <p:nvSpPr>
          <p:cNvPr id="1029128" name="Text Box 8"/>
          <p:cNvSpPr txBox="1">
            <a:spLocks noChangeArrowheads="1"/>
          </p:cNvSpPr>
          <p:nvPr/>
        </p:nvSpPr>
        <p:spPr bwMode="auto">
          <a:xfrm>
            <a:off x="822325" y="6019800"/>
            <a:ext cx="7178675" cy="519113"/>
          </a:xfrm>
          <a:prstGeom prst="rect">
            <a:avLst/>
          </a:prstGeom>
          <a:noFill/>
          <a:ln w="9525">
            <a:noFill/>
            <a:miter lim="800000"/>
            <a:headEnd/>
            <a:tailEnd/>
          </a:ln>
        </p:spPr>
        <p:txBody>
          <a:bodyPr>
            <a:spAutoFit/>
          </a:bodyPr>
          <a:lstStyle/>
          <a:p>
            <a:pPr>
              <a:buFontTx/>
              <a:buChar char="•"/>
            </a:pPr>
            <a:r>
              <a:rPr lang="en-US" sz="2800"/>
              <a:t>   Is median filtering linear?</a:t>
            </a:r>
          </a:p>
        </p:txBody>
      </p:sp>
      <p:sp>
        <p:nvSpPr>
          <p:cNvPr id="6151" name="Text Box 9"/>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lgn="ctr"/>
            <a:r>
              <a:rPr lang="en-US" sz="1400"/>
              <a:t>Source: K. Grauman</a:t>
            </a:r>
          </a:p>
        </p:txBody>
      </p:sp>
    </p:spTree>
    <p:extLst>
      <p:ext uri="{BB962C8B-B14F-4D97-AF65-F5344CB8AC3E}">
        <p14:creationId xmlns:p14="http://schemas.microsoft.com/office/powerpoint/2010/main" val="1711681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Median filter</a:t>
            </a:r>
          </a:p>
        </p:txBody>
      </p:sp>
      <p:sp>
        <p:nvSpPr>
          <p:cNvPr id="1077251" name="Rectangle 3"/>
          <p:cNvSpPr>
            <a:spLocks noGrp="1" noChangeArrowheads="1"/>
          </p:cNvSpPr>
          <p:nvPr>
            <p:ph type="body" idx="1"/>
          </p:nvPr>
        </p:nvSpPr>
        <p:spPr>
          <a:xfrm>
            <a:off x="685800" y="914400"/>
            <a:ext cx="7772400" cy="1447800"/>
          </a:xfrm>
        </p:spPr>
        <p:txBody>
          <a:bodyPr/>
          <a:lstStyle/>
          <a:p>
            <a:pPr>
              <a:buFontTx/>
              <a:buChar char="•"/>
            </a:pPr>
            <a:r>
              <a:rPr lang="en-US" smtClean="0"/>
              <a:t>What advantage does median filtering have over Gaussian filtering?</a:t>
            </a:r>
          </a:p>
          <a:p>
            <a:pPr lvl="1"/>
            <a:r>
              <a:rPr lang="en-US" smtClean="0"/>
              <a:t>Robustness to outliers</a:t>
            </a:r>
          </a:p>
        </p:txBody>
      </p:sp>
      <p:pic>
        <p:nvPicPr>
          <p:cNvPr id="1077252" name="Picture 4"/>
          <p:cNvPicPr>
            <a:picLocks noChangeAspect="1" noChangeArrowheads="1"/>
          </p:cNvPicPr>
          <p:nvPr/>
        </p:nvPicPr>
        <p:blipFill>
          <a:blip r:embed="rId3" cstate="print"/>
          <a:srcRect/>
          <a:stretch>
            <a:fillRect/>
          </a:stretch>
        </p:blipFill>
        <p:spPr bwMode="auto">
          <a:xfrm>
            <a:off x="2362200" y="2579688"/>
            <a:ext cx="4648200" cy="4125912"/>
          </a:xfrm>
          <a:prstGeom prst="rect">
            <a:avLst/>
          </a:prstGeom>
          <a:noFill/>
          <a:ln w="9525">
            <a:noFill/>
            <a:miter lim="800000"/>
            <a:headEnd/>
            <a:tailEnd/>
          </a:ln>
        </p:spPr>
      </p:pic>
      <p:sp>
        <p:nvSpPr>
          <p:cNvPr id="46085" name="Text Box 5"/>
          <p:cNvSpPr txBox="1">
            <a:spLocks noChangeArrowheads="1"/>
          </p:cNvSpPr>
          <p:nvPr/>
        </p:nvSpPr>
        <p:spPr bwMode="auto">
          <a:xfrm>
            <a:off x="7315200" y="6553200"/>
            <a:ext cx="1800225" cy="304800"/>
          </a:xfrm>
          <a:prstGeom prst="rect">
            <a:avLst/>
          </a:prstGeom>
          <a:noFill/>
          <a:ln w="9525">
            <a:noFill/>
            <a:miter lim="800000"/>
            <a:headEnd/>
            <a:tailEnd/>
          </a:ln>
        </p:spPr>
        <p:txBody>
          <a:bodyPr wrap="none">
            <a:spAutoFit/>
          </a:bodyPr>
          <a:lstStyle/>
          <a:p>
            <a:pPr algn="ctr"/>
            <a:r>
              <a:rPr lang="en-US" sz="1400"/>
              <a:t>Source: K. Grauman</a:t>
            </a:r>
          </a:p>
        </p:txBody>
      </p:sp>
    </p:spTree>
    <p:extLst>
      <p:ext uri="{BB962C8B-B14F-4D97-AF65-F5344CB8AC3E}">
        <p14:creationId xmlns:p14="http://schemas.microsoft.com/office/powerpoint/2010/main" val="2134727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7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7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7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51" grpId="0" build="p" bldLvl="2"/>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Median filter</a:t>
            </a:r>
          </a:p>
        </p:txBody>
      </p:sp>
      <p:pic>
        <p:nvPicPr>
          <p:cNvPr id="47107" name="Picture 4"/>
          <p:cNvPicPr>
            <a:picLocks noChangeAspect="1" noChangeArrowheads="1"/>
          </p:cNvPicPr>
          <p:nvPr/>
        </p:nvPicPr>
        <p:blipFill>
          <a:blip r:embed="rId3" cstate="print"/>
          <a:srcRect/>
          <a:stretch>
            <a:fillRect/>
          </a:stretch>
        </p:blipFill>
        <p:spPr bwMode="auto">
          <a:xfrm>
            <a:off x="1066800" y="1265238"/>
            <a:ext cx="6705600" cy="4748212"/>
          </a:xfrm>
          <a:prstGeom prst="rect">
            <a:avLst/>
          </a:prstGeom>
          <a:noFill/>
          <a:ln w="9525">
            <a:noFill/>
            <a:miter lim="800000"/>
            <a:headEnd/>
            <a:tailEnd/>
          </a:ln>
        </p:spPr>
      </p:pic>
      <p:sp>
        <p:nvSpPr>
          <p:cNvPr id="47108" name="Text Box 5"/>
          <p:cNvSpPr txBox="1">
            <a:spLocks noChangeArrowheads="1"/>
          </p:cNvSpPr>
          <p:nvPr/>
        </p:nvSpPr>
        <p:spPr bwMode="auto">
          <a:xfrm>
            <a:off x="1873250" y="928688"/>
            <a:ext cx="2790825" cy="366712"/>
          </a:xfrm>
          <a:prstGeom prst="rect">
            <a:avLst/>
          </a:prstGeom>
          <a:noFill/>
          <a:ln w="9525">
            <a:noFill/>
            <a:miter lim="800000"/>
            <a:headEnd/>
            <a:tailEnd/>
          </a:ln>
        </p:spPr>
        <p:txBody>
          <a:bodyPr>
            <a:spAutoFit/>
          </a:bodyPr>
          <a:lstStyle/>
          <a:p>
            <a:pPr algn="ctr"/>
            <a:r>
              <a:rPr lang="en-US" sz="1800"/>
              <a:t>Salt-and-pepper noise</a:t>
            </a:r>
          </a:p>
        </p:txBody>
      </p:sp>
      <p:sp>
        <p:nvSpPr>
          <p:cNvPr id="47109" name="Text Box 7"/>
          <p:cNvSpPr txBox="1">
            <a:spLocks noChangeArrowheads="1"/>
          </p:cNvSpPr>
          <p:nvPr/>
        </p:nvSpPr>
        <p:spPr bwMode="auto">
          <a:xfrm>
            <a:off x="4419600" y="914400"/>
            <a:ext cx="2790825" cy="366713"/>
          </a:xfrm>
          <a:prstGeom prst="rect">
            <a:avLst/>
          </a:prstGeom>
          <a:noFill/>
          <a:ln w="9525">
            <a:noFill/>
            <a:miter lim="800000"/>
            <a:headEnd/>
            <a:tailEnd/>
          </a:ln>
        </p:spPr>
        <p:txBody>
          <a:bodyPr>
            <a:spAutoFit/>
          </a:bodyPr>
          <a:lstStyle/>
          <a:p>
            <a:pPr algn="ctr"/>
            <a:r>
              <a:rPr lang="en-US" sz="1800"/>
              <a:t>Median filtered</a:t>
            </a:r>
          </a:p>
        </p:txBody>
      </p:sp>
      <p:sp>
        <p:nvSpPr>
          <p:cNvPr id="47110" name="Text Box 8"/>
          <p:cNvSpPr txBox="1">
            <a:spLocks noChangeArrowheads="1"/>
          </p:cNvSpPr>
          <p:nvPr/>
        </p:nvSpPr>
        <p:spPr bwMode="auto">
          <a:xfrm>
            <a:off x="7315200" y="6553200"/>
            <a:ext cx="1636713" cy="307975"/>
          </a:xfrm>
          <a:prstGeom prst="rect">
            <a:avLst/>
          </a:prstGeom>
          <a:noFill/>
          <a:ln w="9525">
            <a:noFill/>
            <a:miter lim="800000"/>
            <a:headEnd/>
            <a:tailEnd/>
          </a:ln>
        </p:spPr>
        <p:txBody>
          <a:bodyPr wrap="none">
            <a:spAutoFit/>
          </a:bodyPr>
          <a:lstStyle/>
          <a:p>
            <a:pPr algn="ctr"/>
            <a:r>
              <a:rPr lang="en-US" sz="1400"/>
              <a:t>Source: M. Hebert</a:t>
            </a:r>
          </a:p>
        </p:txBody>
      </p:sp>
      <p:sp>
        <p:nvSpPr>
          <p:cNvPr id="47111" name="Rectangle 9"/>
          <p:cNvSpPr>
            <a:spLocks noGrp="1" noChangeArrowheads="1"/>
          </p:cNvSpPr>
          <p:nvPr>
            <p:ph type="body" idx="1"/>
          </p:nvPr>
        </p:nvSpPr>
        <p:spPr>
          <a:xfrm>
            <a:off x="685800" y="6019800"/>
            <a:ext cx="7772400" cy="685800"/>
          </a:xfrm>
        </p:spPr>
        <p:txBody>
          <a:bodyPr/>
          <a:lstStyle/>
          <a:p>
            <a:r>
              <a:rPr lang="en-US" dirty="0" smtClean="0"/>
              <a:t>MATLAB: </a:t>
            </a:r>
            <a:r>
              <a:rPr lang="en-US" dirty="0" smtClean="0">
                <a:solidFill>
                  <a:srgbClr val="0000FF"/>
                </a:solidFill>
              </a:rPr>
              <a:t>medfilt2(image, [h w])</a:t>
            </a:r>
          </a:p>
        </p:txBody>
      </p:sp>
    </p:spTree>
    <p:extLst>
      <p:ext uri="{BB962C8B-B14F-4D97-AF65-F5344CB8AC3E}">
        <p14:creationId xmlns:p14="http://schemas.microsoft.com/office/powerpoint/2010/main" val="316719162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171450"/>
            <a:ext cx="8458200" cy="571500"/>
          </a:xfrm>
        </p:spPr>
        <p:txBody>
          <a:bodyPr/>
          <a:lstStyle/>
          <a:p>
            <a:r>
              <a:rPr lang="en-US" dirty="0" smtClean="0"/>
              <a:t>Gaussian vs. median filtering</a:t>
            </a:r>
          </a:p>
        </p:txBody>
      </p:sp>
      <p:graphicFrame>
        <p:nvGraphicFramePr>
          <p:cNvPr id="7170" name="Object 3"/>
          <p:cNvGraphicFramePr>
            <a:graphicFrameLocks noChangeAspect="1"/>
          </p:cNvGraphicFramePr>
          <p:nvPr/>
        </p:nvGraphicFramePr>
        <p:xfrm>
          <a:off x="0" y="0"/>
          <a:ext cx="1219200" cy="149225"/>
        </p:xfrm>
        <a:graphic>
          <a:graphicData uri="http://schemas.openxmlformats.org/presentationml/2006/ole">
            <mc:AlternateContent xmlns:mc="http://schemas.openxmlformats.org/markup-compatibility/2006">
              <mc:Choice xmlns:v="urn:schemas-microsoft-com:vml" Requires="v">
                <p:oleObj spid="_x0000_s145441" name="Equation" r:id="rId4" imgW="914400" imgH="198720" progId="Equation.3">
                  <p:embed/>
                </p:oleObj>
              </mc:Choice>
              <mc:Fallback>
                <p:oleObj name="Equation" r:id="rId4" imgW="914400" imgH="19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14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2" name="AutoShape 4"/>
          <p:cNvSpPr>
            <a:spLocks noChangeAspect="1" noChangeArrowheads="1" noTextEdit="1"/>
          </p:cNvSpPr>
          <p:nvPr/>
        </p:nvSpPr>
        <p:spPr bwMode="auto">
          <a:xfrm>
            <a:off x="914400" y="971550"/>
            <a:ext cx="7239000" cy="4900613"/>
          </a:xfrm>
          <a:prstGeom prst="rect">
            <a:avLst/>
          </a:prstGeom>
          <a:noFill/>
          <a:ln w="9525">
            <a:noFill/>
            <a:miter lim="800000"/>
            <a:headEnd/>
            <a:tailEnd/>
          </a:ln>
        </p:spPr>
        <p:txBody>
          <a:bodyPr/>
          <a:lstStyle/>
          <a:p>
            <a:endParaRPr lang="en-US"/>
          </a:p>
        </p:txBody>
      </p:sp>
      <p:sp>
        <p:nvSpPr>
          <p:cNvPr id="7173" name="Rectangle 5"/>
          <p:cNvSpPr>
            <a:spLocks noChangeArrowheads="1"/>
          </p:cNvSpPr>
          <p:nvPr/>
        </p:nvSpPr>
        <p:spPr bwMode="auto">
          <a:xfrm>
            <a:off x="914400" y="971550"/>
            <a:ext cx="7239000" cy="4900613"/>
          </a:xfrm>
          <a:prstGeom prst="rect">
            <a:avLst/>
          </a:prstGeom>
          <a:noFill/>
          <a:ln w="9525">
            <a:noFill/>
            <a:miter lim="800000"/>
            <a:headEnd/>
            <a:tailEnd/>
          </a:ln>
        </p:spPr>
        <p:txBody>
          <a:bodyPr/>
          <a:lstStyle/>
          <a:p>
            <a:endParaRPr lang="en-US"/>
          </a:p>
        </p:txBody>
      </p:sp>
      <p:pic>
        <p:nvPicPr>
          <p:cNvPr id="7174" name="Picture 9" descr="salt_and_pepper2"/>
          <p:cNvPicPr>
            <a:picLocks noChangeAspect="1" noChangeArrowheads="1"/>
          </p:cNvPicPr>
          <p:nvPr/>
        </p:nvPicPr>
        <p:blipFill>
          <a:blip r:embed="rId6" cstate="print"/>
          <a:srcRect/>
          <a:stretch>
            <a:fillRect/>
          </a:stretch>
        </p:blipFill>
        <p:spPr bwMode="auto">
          <a:xfrm>
            <a:off x="1752600" y="1250950"/>
            <a:ext cx="6400800" cy="5503863"/>
          </a:xfrm>
          <a:prstGeom prst="rect">
            <a:avLst/>
          </a:prstGeom>
          <a:noFill/>
          <a:ln w="9525">
            <a:noFill/>
            <a:miter lim="800000"/>
            <a:headEnd/>
            <a:tailEnd/>
          </a:ln>
        </p:spPr>
      </p:pic>
      <p:sp>
        <p:nvSpPr>
          <p:cNvPr id="7175" name="Text Box 10"/>
          <p:cNvSpPr txBox="1">
            <a:spLocks noChangeArrowheads="1"/>
          </p:cNvSpPr>
          <p:nvPr/>
        </p:nvSpPr>
        <p:spPr bwMode="auto">
          <a:xfrm>
            <a:off x="2457450" y="838200"/>
            <a:ext cx="676275" cy="457200"/>
          </a:xfrm>
          <a:prstGeom prst="rect">
            <a:avLst/>
          </a:prstGeom>
          <a:noFill/>
          <a:ln w="9525">
            <a:noFill/>
            <a:miter lim="800000"/>
            <a:headEnd/>
            <a:tailEnd/>
          </a:ln>
        </p:spPr>
        <p:txBody>
          <a:bodyPr wrap="none">
            <a:spAutoFit/>
          </a:bodyPr>
          <a:lstStyle/>
          <a:p>
            <a:r>
              <a:rPr lang="en-US"/>
              <a:t>3x3</a:t>
            </a:r>
          </a:p>
        </p:txBody>
      </p:sp>
      <p:sp>
        <p:nvSpPr>
          <p:cNvPr id="7176" name="Text Box 11"/>
          <p:cNvSpPr txBox="1">
            <a:spLocks noChangeArrowheads="1"/>
          </p:cNvSpPr>
          <p:nvPr/>
        </p:nvSpPr>
        <p:spPr bwMode="auto">
          <a:xfrm>
            <a:off x="4657725" y="838200"/>
            <a:ext cx="676275" cy="457200"/>
          </a:xfrm>
          <a:prstGeom prst="rect">
            <a:avLst/>
          </a:prstGeom>
          <a:noFill/>
          <a:ln w="9525">
            <a:noFill/>
            <a:miter lim="800000"/>
            <a:headEnd/>
            <a:tailEnd/>
          </a:ln>
        </p:spPr>
        <p:txBody>
          <a:bodyPr wrap="none">
            <a:spAutoFit/>
          </a:bodyPr>
          <a:lstStyle/>
          <a:p>
            <a:r>
              <a:rPr lang="en-US"/>
              <a:t>5x5</a:t>
            </a:r>
          </a:p>
        </p:txBody>
      </p:sp>
      <p:sp>
        <p:nvSpPr>
          <p:cNvPr id="7177" name="Text Box 12"/>
          <p:cNvSpPr txBox="1">
            <a:spLocks noChangeArrowheads="1"/>
          </p:cNvSpPr>
          <p:nvPr/>
        </p:nvSpPr>
        <p:spPr bwMode="auto">
          <a:xfrm>
            <a:off x="6791325" y="838200"/>
            <a:ext cx="676275" cy="457200"/>
          </a:xfrm>
          <a:prstGeom prst="rect">
            <a:avLst/>
          </a:prstGeom>
          <a:noFill/>
          <a:ln w="9525">
            <a:noFill/>
            <a:miter lim="800000"/>
            <a:headEnd/>
            <a:tailEnd/>
          </a:ln>
        </p:spPr>
        <p:txBody>
          <a:bodyPr wrap="none">
            <a:spAutoFit/>
          </a:bodyPr>
          <a:lstStyle/>
          <a:p>
            <a:r>
              <a:rPr lang="en-US"/>
              <a:t>7x7</a:t>
            </a:r>
          </a:p>
        </p:txBody>
      </p:sp>
      <p:sp>
        <p:nvSpPr>
          <p:cNvPr id="7178" name="Text Box 13"/>
          <p:cNvSpPr txBox="1">
            <a:spLocks noChangeArrowheads="1"/>
          </p:cNvSpPr>
          <p:nvPr/>
        </p:nvSpPr>
        <p:spPr bwMode="auto">
          <a:xfrm>
            <a:off x="304800" y="2173288"/>
            <a:ext cx="1473200" cy="457200"/>
          </a:xfrm>
          <a:prstGeom prst="rect">
            <a:avLst/>
          </a:prstGeom>
          <a:noFill/>
          <a:ln w="9525">
            <a:noFill/>
            <a:miter lim="800000"/>
            <a:headEnd/>
            <a:tailEnd/>
          </a:ln>
        </p:spPr>
        <p:txBody>
          <a:bodyPr wrap="none">
            <a:spAutoFit/>
          </a:bodyPr>
          <a:lstStyle/>
          <a:p>
            <a:r>
              <a:rPr lang="en-US"/>
              <a:t>Gaussian</a:t>
            </a:r>
          </a:p>
        </p:txBody>
      </p:sp>
      <p:sp>
        <p:nvSpPr>
          <p:cNvPr id="7179" name="Text Box 14"/>
          <p:cNvSpPr txBox="1">
            <a:spLocks noChangeArrowheads="1"/>
          </p:cNvSpPr>
          <p:nvPr/>
        </p:nvSpPr>
        <p:spPr bwMode="auto">
          <a:xfrm>
            <a:off x="566738" y="5105400"/>
            <a:ext cx="1185862" cy="457200"/>
          </a:xfrm>
          <a:prstGeom prst="rect">
            <a:avLst/>
          </a:prstGeom>
          <a:noFill/>
          <a:ln w="9525">
            <a:noFill/>
            <a:miter lim="800000"/>
            <a:headEnd/>
            <a:tailEnd/>
          </a:ln>
        </p:spPr>
        <p:txBody>
          <a:bodyPr wrap="none">
            <a:spAutoFit/>
          </a:bodyPr>
          <a:lstStyle/>
          <a:p>
            <a:r>
              <a:rPr lang="en-US"/>
              <a:t>Median</a:t>
            </a:r>
          </a:p>
        </p:txBody>
      </p:sp>
      <p:sp>
        <p:nvSpPr>
          <p:cNvPr id="12" name="TextBox 11"/>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99540591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t="18013"/>
          <a:stretch>
            <a:fillRect/>
          </a:stretch>
        </p:blipFill>
        <p:spPr bwMode="auto">
          <a:xfrm>
            <a:off x="762000" y="1676400"/>
            <a:ext cx="7586663" cy="4356100"/>
          </a:xfrm>
          <a:prstGeom prst="rect">
            <a:avLst/>
          </a:prstGeom>
          <a:noFill/>
          <a:ln w="9525">
            <a:noFill/>
            <a:miter lim="800000"/>
            <a:headEnd/>
            <a:tailEnd/>
          </a:ln>
        </p:spPr>
      </p:pic>
      <p:sp>
        <p:nvSpPr>
          <p:cNvPr id="38915" name="Rectangle 3"/>
          <p:cNvSpPr>
            <a:spLocks noGrp="1" noChangeArrowheads="1"/>
          </p:cNvSpPr>
          <p:nvPr>
            <p:ph type="title"/>
          </p:nvPr>
        </p:nvSpPr>
        <p:spPr/>
        <p:txBody>
          <a:bodyPr/>
          <a:lstStyle/>
          <a:p>
            <a:r>
              <a:rPr lang="en-US" dirty="0" smtClean="0"/>
              <a:t>Sharpening revisited</a:t>
            </a:r>
          </a:p>
        </p:txBody>
      </p:sp>
      <p:sp>
        <p:nvSpPr>
          <p:cNvPr id="38916" name="Text Box 5"/>
          <p:cNvSpPr txBox="1">
            <a:spLocks noChangeArrowheads="1"/>
          </p:cNvSpPr>
          <p:nvPr/>
        </p:nvSpPr>
        <p:spPr bwMode="auto">
          <a:xfrm>
            <a:off x="7467600" y="6553200"/>
            <a:ext cx="1495425" cy="304800"/>
          </a:xfrm>
          <a:prstGeom prst="rect">
            <a:avLst/>
          </a:prstGeom>
          <a:noFill/>
          <a:ln w="9525">
            <a:noFill/>
            <a:miter lim="800000"/>
            <a:headEnd/>
            <a:tailEnd/>
          </a:ln>
        </p:spPr>
        <p:txBody>
          <a:bodyPr wrap="none">
            <a:spAutoFit/>
          </a:bodyPr>
          <a:lstStyle/>
          <a:p>
            <a:r>
              <a:rPr lang="en-US" sz="1400"/>
              <a:t>Source: D. Lowe</a:t>
            </a:r>
          </a:p>
        </p:txBody>
      </p:sp>
    </p:spTree>
    <p:extLst>
      <p:ext uri="{BB962C8B-B14F-4D97-AF65-F5344CB8AC3E}">
        <p14:creationId xmlns:p14="http://schemas.microsoft.com/office/powerpoint/2010/main" val="9986717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sz="4400" dirty="0" smtClean="0"/>
              <a:t>Recovering a surface from </a:t>
            </a:r>
            <a:r>
              <a:rPr lang="en-GB" sz="4400" dirty="0" err="1" smtClean="0"/>
              <a:t>normals</a:t>
            </a:r>
            <a:endParaRPr lang="en-GB" sz="4400" dirty="0" smtClean="0"/>
          </a:p>
        </p:txBody>
      </p:sp>
      <p:sp>
        <p:nvSpPr>
          <p:cNvPr id="28675" name="Rectangle 3"/>
          <p:cNvSpPr>
            <a:spLocks noGrp="1" noChangeArrowheads="1"/>
          </p:cNvSpPr>
          <p:nvPr>
            <p:ph type="body" sz="half" idx="4294967295"/>
          </p:nvPr>
        </p:nvSpPr>
        <p:spPr>
          <a:xfrm>
            <a:off x="685800" y="914400"/>
            <a:ext cx="3810000" cy="1676400"/>
          </a:xfrm>
          <a:prstGeom prst="rect">
            <a:avLst/>
          </a:prstGeom>
        </p:spPr>
        <p:txBody>
          <a:bodyPr>
            <a:normAutofit fontScale="92500"/>
          </a:bodyPr>
          <a:lstStyle/>
          <a:p>
            <a:pPr marL="0" indent="0"/>
            <a:r>
              <a:rPr lang="en-GB" sz="2400" i="1" smtClean="0"/>
              <a:t>Integrability</a:t>
            </a:r>
            <a:r>
              <a:rPr lang="en-GB" sz="2400" smtClean="0"/>
              <a:t>: for the surface </a:t>
            </a:r>
            <a:r>
              <a:rPr lang="en-GB" sz="2400" i="1" smtClean="0">
                <a:latin typeface="Times New Roman" pitchFamily="18" charset="0"/>
              </a:rPr>
              <a:t>f</a:t>
            </a:r>
            <a:r>
              <a:rPr lang="en-GB" sz="2400" smtClean="0"/>
              <a:t>  to exist, the mixed second partial derivatives must be equal:</a:t>
            </a:r>
          </a:p>
        </p:txBody>
      </p:sp>
      <p:sp>
        <p:nvSpPr>
          <p:cNvPr id="28676" name="Rectangle 4"/>
          <p:cNvSpPr>
            <a:spLocks noGrp="1" noChangeArrowheads="1"/>
          </p:cNvSpPr>
          <p:nvPr>
            <p:ph type="body" sz="half" idx="2"/>
          </p:nvPr>
        </p:nvSpPr>
        <p:spPr>
          <a:xfrm>
            <a:off x="4648200" y="1351694"/>
            <a:ext cx="4038600" cy="4525963"/>
          </a:xfrm>
        </p:spPr>
        <p:txBody>
          <a:bodyPr/>
          <a:lstStyle/>
          <a:p>
            <a:pPr marL="0" indent="0"/>
            <a:r>
              <a:rPr lang="en-GB" sz="2400" dirty="0" smtClean="0"/>
              <a:t>We can now recover the surface height at any point by integration along some path, e.g.</a:t>
            </a:r>
          </a:p>
          <a:p>
            <a:pPr marL="0" indent="0"/>
            <a:endParaRPr lang="en-GB" sz="2400" dirty="0" smtClean="0"/>
          </a:p>
          <a:p>
            <a:pPr marL="0" indent="0"/>
            <a:endParaRPr lang="en-GB" sz="2400" dirty="0" smtClean="0"/>
          </a:p>
        </p:txBody>
      </p:sp>
      <p:pic>
        <p:nvPicPr>
          <p:cNvPr id="28677" name="Picture 5"/>
          <p:cNvPicPr>
            <a:picLocks noChangeAspect="1" noChangeArrowheads="1"/>
          </p:cNvPicPr>
          <p:nvPr/>
        </p:nvPicPr>
        <p:blipFill>
          <a:blip r:embed="rId3" cstate="print"/>
          <a:srcRect/>
          <a:stretch>
            <a:fillRect/>
          </a:stretch>
        </p:blipFill>
        <p:spPr bwMode="auto">
          <a:xfrm>
            <a:off x="1143000" y="2933700"/>
            <a:ext cx="2540000" cy="1638300"/>
          </a:xfrm>
          <a:prstGeom prst="rect">
            <a:avLst/>
          </a:prstGeom>
          <a:noFill/>
          <a:ln w="12700">
            <a:noFill/>
            <a:miter lim="800000"/>
            <a:headEnd/>
            <a:tailEnd/>
          </a:ln>
        </p:spPr>
      </p:pic>
      <p:pic>
        <p:nvPicPr>
          <p:cNvPr id="28678" name="Picture 6"/>
          <p:cNvPicPr>
            <a:picLocks noChangeAspect="1" noChangeArrowheads="1"/>
          </p:cNvPicPr>
          <p:nvPr/>
        </p:nvPicPr>
        <p:blipFill>
          <a:blip r:embed="rId4" cstate="print"/>
          <a:srcRect/>
          <a:stretch>
            <a:fillRect/>
          </a:stretch>
        </p:blipFill>
        <p:spPr bwMode="auto">
          <a:xfrm>
            <a:off x="5029200" y="2743200"/>
            <a:ext cx="2692400" cy="1841500"/>
          </a:xfrm>
          <a:prstGeom prst="rect">
            <a:avLst/>
          </a:prstGeom>
          <a:noFill/>
          <a:ln w="12700">
            <a:noFill/>
            <a:miter lim="800000"/>
            <a:headEnd/>
            <a:tailEnd/>
          </a:ln>
        </p:spPr>
      </p:pic>
      <p:sp>
        <p:nvSpPr>
          <p:cNvPr id="28680" name="Rectangle 9"/>
          <p:cNvSpPr>
            <a:spLocks noChangeArrowheads="1"/>
          </p:cNvSpPr>
          <p:nvPr/>
        </p:nvSpPr>
        <p:spPr bwMode="auto">
          <a:xfrm>
            <a:off x="4724400" y="4772025"/>
            <a:ext cx="3590925" cy="1552575"/>
          </a:xfrm>
          <a:prstGeom prst="rect">
            <a:avLst/>
          </a:prstGeom>
          <a:noFill/>
          <a:ln w="9525">
            <a:noFill/>
            <a:miter lim="800000"/>
            <a:headEnd/>
            <a:tailEnd/>
          </a:ln>
        </p:spPr>
        <p:txBody>
          <a:bodyPr>
            <a:spAutoFit/>
          </a:bodyPr>
          <a:lstStyle/>
          <a:p>
            <a:pPr>
              <a:spcBef>
                <a:spcPct val="20000"/>
              </a:spcBef>
            </a:pPr>
            <a:r>
              <a:rPr lang="en-GB"/>
              <a:t>(for robustness, can take integrals over many different paths and average the results)</a:t>
            </a:r>
          </a:p>
        </p:txBody>
      </p:sp>
      <p:sp>
        <p:nvSpPr>
          <p:cNvPr id="28681" name="Rectangle 10"/>
          <p:cNvSpPr>
            <a:spLocks noChangeArrowheads="1"/>
          </p:cNvSpPr>
          <p:nvPr/>
        </p:nvSpPr>
        <p:spPr bwMode="auto">
          <a:xfrm>
            <a:off x="685800" y="4800600"/>
            <a:ext cx="3438525" cy="822325"/>
          </a:xfrm>
          <a:prstGeom prst="rect">
            <a:avLst/>
          </a:prstGeom>
          <a:noFill/>
          <a:ln w="9525">
            <a:noFill/>
            <a:miter lim="800000"/>
            <a:headEnd/>
            <a:tailEnd/>
          </a:ln>
        </p:spPr>
        <p:txBody>
          <a:bodyPr>
            <a:spAutoFit/>
          </a:bodyPr>
          <a:lstStyle/>
          <a:p>
            <a:pPr>
              <a:spcBef>
                <a:spcPct val="20000"/>
              </a:spcBef>
            </a:pPr>
            <a:r>
              <a:rPr lang="en-GB"/>
              <a:t>(in practice, they should at least be similar)</a:t>
            </a:r>
          </a:p>
        </p:txBody>
      </p:sp>
      <p:sp>
        <p:nvSpPr>
          <p:cNvPr id="10" name="TextBox 9"/>
          <p:cNvSpPr txBox="1"/>
          <p:nvPr/>
        </p:nvSpPr>
        <p:spPr>
          <a:xfrm>
            <a:off x="7606228" y="6561980"/>
            <a:ext cx="1565816" cy="307777"/>
          </a:xfrm>
          <a:prstGeom prst="rect">
            <a:avLst/>
          </a:prstGeom>
          <a:noFill/>
        </p:spPr>
        <p:txBody>
          <a:bodyPr wrap="none" rtlCol="0">
            <a:spAutoFit/>
          </a:bodyPr>
          <a:lstStyle/>
          <a:p>
            <a:r>
              <a:rPr lang="en-US" sz="1400" dirty="0" smtClean="0"/>
              <a:t>slide: S. </a:t>
            </a:r>
            <a:r>
              <a:rPr lang="en-US" sz="1400" dirty="0" err="1" smtClean="0"/>
              <a:t>Lazebnik</a:t>
            </a:r>
            <a:endParaRPr lang="en-US" sz="1400" dirty="0"/>
          </a:p>
        </p:txBody>
      </p:sp>
    </p:spTree>
    <p:extLst>
      <p:ext uri="{BB962C8B-B14F-4D97-AF65-F5344CB8AC3E}">
        <p14:creationId xmlns:p14="http://schemas.microsoft.com/office/powerpoint/2010/main" val="151617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Sharpening revisited</a:t>
            </a:r>
          </a:p>
        </p:txBody>
      </p:sp>
      <p:sp>
        <p:nvSpPr>
          <p:cNvPr id="39939" name="Rectangle 3"/>
          <p:cNvSpPr>
            <a:spLocks noGrp="1" noChangeArrowheads="1"/>
          </p:cNvSpPr>
          <p:nvPr>
            <p:ph type="body" idx="1"/>
          </p:nvPr>
        </p:nvSpPr>
        <p:spPr>
          <a:xfrm>
            <a:off x="685800" y="914400"/>
            <a:ext cx="7772400" cy="533400"/>
          </a:xfrm>
        </p:spPr>
        <p:txBody>
          <a:bodyPr/>
          <a:lstStyle/>
          <a:p>
            <a:r>
              <a:rPr lang="en-US" smtClean="0"/>
              <a:t>What does blurring take away?</a:t>
            </a:r>
          </a:p>
        </p:txBody>
      </p:sp>
      <p:grpSp>
        <p:nvGrpSpPr>
          <p:cNvPr id="39940" name="Group 21"/>
          <p:cNvGrpSpPr>
            <a:grpSpLocks/>
          </p:cNvGrpSpPr>
          <p:nvPr/>
        </p:nvGrpSpPr>
        <p:grpSpPr bwMode="auto">
          <a:xfrm>
            <a:off x="533400" y="1447800"/>
            <a:ext cx="2157413" cy="2182813"/>
            <a:chOff x="336" y="912"/>
            <a:chExt cx="1505" cy="1521"/>
          </a:xfrm>
        </p:grpSpPr>
        <p:pic>
          <p:nvPicPr>
            <p:cNvPr id="39964" name="Picture 4" descr="lena"/>
            <p:cNvPicPr>
              <a:picLocks noChangeAspect="1" noChangeArrowheads="1"/>
            </p:cNvPicPr>
            <p:nvPr/>
          </p:nvPicPr>
          <p:blipFill>
            <a:blip r:embed="rId3" cstate="print"/>
            <a:srcRect/>
            <a:stretch>
              <a:fillRect/>
            </a:stretch>
          </p:blipFill>
          <p:spPr bwMode="auto">
            <a:xfrm>
              <a:off x="336" y="912"/>
              <a:ext cx="1488" cy="1488"/>
            </a:xfrm>
            <a:prstGeom prst="rect">
              <a:avLst/>
            </a:prstGeom>
            <a:noFill/>
            <a:ln w="9525">
              <a:noFill/>
              <a:miter lim="800000"/>
              <a:headEnd/>
              <a:tailEnd/>
            </a:ln>
          </p:spPr>
        </p:pic>
        <p:sp>
          <p:nvSpPr>
            <p:cNvPr id="39965" name="Text Box 11"/>
            <p:cNvSpPr txBox="1">
              <a:spLocks noChangeArrowheads="1"/>
            </p:cNvSpPr>
            <p:nvPr/>
          </p:nvSpPr>
          <p:spPr bwMode="auto">
            <a:xfrm>
              <a:off x="1200" y="219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39941" name="Group 22"/>
          <p:cNvGrpSpPr>
            <a:grpSpLocks/>
          </p:cNvGrpSpPr>
          <p:nvPr/>
        </p:nvGrpSpPr>
        <p:grpSpPr bwMode="auto">
          <a:xfrm>
            <a:off x="3581400" y="1447800"/>
            <a:ext cx="2166938" cy="2162175"/>
            <a:chOff x="2256" y="912"/>
            <a:chExt cx="1511" cy="1507"/>
          </a:xfrm>
        </p:grpSpPr>
        <p:pic>
          <p:nvPicPr>
            <p:cNvPr id="39962" name="Picture 5" descr="lenaG5"/>
            <p:cNvPicPr>
              <a:picLocks noChangeAspect="1" noChangeArrowheads="1"/>
            </p:cNvPicPr>
            <p:nvPr/>
          </p:nvPicPr>
          <p:blipFill>
            <a:blip r:embed="rId4" cstate="print"/>
            <a:srcRect/>
            <a:stretch>
              <a:fillRect/>
            </a:stretch>
          </p:blipFill>
          <p:spPr bwMode="auto">
            <a:xfrm>
              <a:off x="2256" y="912"/>
              <a:ext cx="1488" cy="1488"/>
            </a:xfrm>
            <a:prstGeom prst="rect">
              <a:avLst/>
            </a:prstGeom>
            <a:noFill/>
            <a:ln w="9525">
              <a:noFill/>
              <a:miter lim="800000"/>
              <a:headEnd/>
              <a:tailEnd/>
            </a:ln>
          </p:spPr>
        </p:pic>
        <p:sp>
          <p:nvSpPr>
            <p:cNvPr id="39963" name="Text Box 12"/>
            <p:cNvSpPr txBox="1">
              <a:spLocks noChangeArrowheads="1"/>
            </p:cNvSpPr>
            <p:nvPr/>
          </p:nvSpPr>
          <p:spPr bwMode="auto">
            <a:xfrm>
              <a:off x="2591" y="2185"/>
              <a:ext cx="1176" cy="234"/>
            </a:xfrm>
            <a:prstGeom prst="rect">
              <a:avLst/>
            </a:prstGeom>
            <a:noFill/>
            <a:ln w="9525">
              <a:noFill/>
              <a:miter lim="800000"/>
              <a:headEnd/>
              <a:tailEnd/>
            </a:ln>
          </p:spPr>
          <p:txBody>
            <a:bodyPr wrap="none">
              <a:spAutoFit/>
            </a:bodyPr>
            <a:lstStyle/>
            <a:p>
              <a:r>
                <a:rPr lang="en-US" sz="1600" b="1">
                  <a:solidFill>
                    <a:schemeClr val="bg1"/>
                  </a:solidFill>
                </a:rPr>
                <a:t>smoothed (5x5)</a:t>
              </a:r>
            </a:p>
          </p:txBody>
        </p:sp>
      </p:grpSp>
      <p:sp>
        <p:nvSpPr>
          <p:cNvPr id="39942" name="Text Box 17"/>
          <p:cNvSpPr txBox="1">
            <a:spLocks noChangeArrowheads="1"/>
          </p:cNvSpPr>
          <p:nvPr/>
        </p:nvSpPr>
        <p:spPr bwMode="auto">
          <a:xfrm>
            <a:off x="2971800" y="2325688"/>
            <a:ext cx="354013" cy="457200"/>
          </a:xfrm>
          <a:prstGeom prst="rect">
            <a:avLst/>
          </a:prstGeom>
          <a:noFill/>
          <a:ln w="9525">
            <a:noFill/>
            <a:miter lim="800000"/>
            <a:headEnd/>
            <a:tailEnd/>
          </a:ln>
        </p:spPr>
        <p:txBody>
          <a:bodyPr wrap="none">
            <a:spAutoFit/>
          </a:bodyPr>
          <a:lstStyle/>
          <a:p>
            <a:r>
              <a:rPr lang="en-US"/>
              <a:t>–</a:t>
            </a:r>
          </a:p>
        </p:txBody>
      </p:sp>
      <p:grpSp>
        <p:nvGrpSpPr>
          <p:cNvPr id="4" name="Group 27"/>
          <p:cNvGrpSpPr>
            <a:grpSpLocks/>
          </p:cNvGrpSpPr>
          <p:nvPr/>
        </p:nvGrpSpPr>
        <p:grpSpPr bwMode="auto">
          <a:xfrm>
            <a:off x="5962650" y="1447800"/>
            <a:ext cx="2735263" cy="2149475"/>
            <a:chOff x="3756" y="912"/>
            <a:chExt cx="1723" cy="1354"/>
          </a:xfrm>
        </p:grpSpPr>
        <p:grpSp>
          <p:nvGrpSpPr>
            <p:cNvPr id="39958" name="Group 23"/>
            <p:cNvGrpSpPr>
              <a:grpSpLocks/>
            </p:cNvGrpSpPr>
            <p:nvPr/>
          </p:nvGrpSpPr>
          <p:grpSpPr bwMode="auto">
            <a:xfrm>
              <a:off x="4128" y="912"/>
              <a:ext cx="1351" cy="1354"/>
              <a:chOff x="4128" y="912"/>
              <a:chExt cx="1496" cy="1499"/>
            </a:xfrm>
          </p:grpSpPr>
          <p:pic>
            <p:nvPicPr>
              <p:cNvPr id="39960" name="Picture 6" descr="lena_diff"/>
              <p:cNvPicPr>
                <a:picLocks noChangeAspect="1" noChangeArrowheads="1"/>
              </p:cNvPicPr>
              <p:nvPr/>
            </p:nvPicPr>
            <p:blipFill>
              <a:blip r:embed="rId5" cstate="print"/>
              <a:srcRect/>
              <a:stretch>
                <a:fillRect/>
              </a:stretch>
            </p:blipFill>
            <p:spPr bwMode="auto">
              <a:xfrm>
                <a:off x="4128" y="912"/>
                <a:ext cx="1488" cy="1488"/>
              </a:xfrm>
              <a:prstGeom prst="rect">
                <a:avLst/>
              </a:prstGeom>
              <a:noFill/>
              <a:ln w="9525">
                <a:noFill/>
                <a:miter lim="800000"/>
                <a:headEnd/>
                <a:tailEnd/>
              </a:ln>
            </p:spPr>
          </p:pic>
          <p:sp>
            <p:nvSpPr>
              <p:cNvPr id="39961" name="Text Box 15"/>
              <p:cNvSpPr txBox="1">
                <a:spLocks noChangeArrowheads="1"/>
              </p:cNvSpPr>
              <p:nvPr/>
            </p:nvSpPr>
            <p:spPr bwMode="auto">
              <a:xfrm>
                <a:off x="5124" y="2177"/>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59" name="Text Box 18"/>
            <p:cNvSpPr txBox="1">
              <a:spLocks noChangeArrowheads="1"/>
            </p:cNvSpPr>
            <p:nvPr/>
          </p:nvSpPr>
          <p:spPr bwMode="auto">
            <a:xfrm>
              <a:off x="3756" y="1488"/>
              <a:ext cx="228" cy="288"/>
            </a:xfrm>
            <a:prstGeom prst="rect">
              <a:avLst/>
            </a:prstGeom>
            <a:noFill/>
            <a:ln w="9525">
              <a:noFill/>
              <a:miter lim="800000"/>
              <a:headEnd/>
              <a:tailEnd/>
            </a:ln>
          </p:spPr>
          <p:txBody>
            <a:bodyPr wrap="none">
              <a:spAutoFit/>
            </a:bodyPr>
            <a:lstStyle/>
            <a:p>
              <a:r>
                <a:rPr lang="en-US"/>
                <a:t>=</a:t>
              </a:r>
            </a:p>
          </p:txBody>
        </p:sp>
      </p:grpSp>
      <p:grpSp>
        <p:nvGrpSpPr>
          <p:cNvPr id="6" name="Group 29"/>
          <p:cNvGrpSpPr>
            <a:grpSpLocks/>
          </p:cNvGrpSpPr>
          <p:nvPr/>
        </p:nvGrpSpPr>
        <p:grpSpPr bwMode="auto">
          <a:xfrm>
            <a:off x="5943600" y="4419600"/>
            <a:ext cx="2743200" cy="2149475"/>
            <a:chOff x="3744" y="2784"/>
            <a:chExt cx="1728" cy="1354"/>
          </a:xfrm>
        </p:grpSpPr>
        <p:grpSp>
          <p:nvGrpSpPr>
            <p:cNvPr id="39954" name="Group 26"/>
            <p:cNvGrpSpPr>
              <a:grpSpLocks/>
            </p:cNvGrpSpPr>
            <p:nvPr/>
          </p:nvGrpSpPr>
          <p:grpSpPr bwMode="auto">
            <a:xfrm>
              <a:off x="4128" y="2784"/>
              <a:ext cx="1344" cy="1354"/>
              <a:chOff x="4128" y="2784"/>
              <a:chExt cx="1488" cy="1499"/>
            </a:xfrm>
          </p:grpSpPr>
          <p:pic>
            <p:nvPicPr>
              <p:cNvPr id="39956" name="Picture 10" descr="lena_sharpened"/>
              <p:cNvPicPr>
                <a:picLocks noChangeAspect="1" noChangeArrowheads="1"/>
              </p:cNvPicPr>
              <p:nvPr/>
            </p:nvPicPr>
            <p:blipFill>
              <a:blip r:embed="rId6" cstate="print"/>
              <a:srcRect/>
              <a:stretch>
                <a:fillRect/>
              </a:stretch>
            </p:blipFill>
            <p:spPr bwMode="auto">
              <a:xfrm>
                <a:off x="4128" y="2784"/>
                <a:ext cx="1488" cy="1488"/>
              </a:xfrm>
              <a:prstGeom prst="rect">
                <a:avLst/>
              </a:prstGeom>
              <a:noFill/>
              <a:ln w="9525">
                <a:noFill/>
                <a:miter lim="800000"/>
                <a:headEnd/>
                <a:tailEnd/>
              </a:ln>
            </p:spPr>
          </p:pic>
          <p:sp>
            <p:nvSpPr>
              <p:cNvPr id="39957" name="Text Box 16"/>
              <p:cNvSpPr txBox="1">
                <a:spLocks noChangeArrowheads="1"/>
              </p:cNvSpPr>
              <p:nvPr/>
            </p:nvSpPr>
            <p:spPr bwMode="auto">
              <a:xfrm>
                <a:off x="4752" y="4049"/>
                <a:ext cx="844" cy="234"/>
              </a:xfrm>
              <a:prstGeom prst="rect">
                <a:avLst/>
              </a:prstGeom>
              <a:noFill/>
              <a:ln w="9525">
                <a:noFill/>
                <a:miter lim="800000"/>
                <a:headEnd/>
                <a:tailEnd/>
              </a:ln>
            </p:spPr>
            <p:txBody>
              <a:bodyPr wrap="none">
                <a:spAutoFit/>
              </a:bodyPr>
              <a:lstStyle/>
              <a:p>
                <a:r>
                  <a:rPr lang="en-US" sz="1600" b="1">
                    <a:solidFill>
                      <a:schemeClr val="bg1"/>
                    </a:solidFill>
                  </a:rPr>
                  <a:t>sharpened</a:t>
                </a:r>
              </a:p>
            </p:txBody>
          </p:sp>
        </p:grpSp>
        <p:sp>
          <p:nvSpPr>
            <p:cNvPr id="39955" name="Text Box 19"/>
            <p:cNvSpPr txBox="1">
              <a:spLocks noChangeArrowheads="1"/>
            </p:cNvSpPr>
            <p:nvPr/>
          </p:nvSpPr>
          <p:spPr bwMode="auto">
            <a:xfrm>
              <a:off x="3744" y="3360"/>
              <a:ext cx="228" cy="288"/>
            </a:xfrm>
            <a:prstGeom prst="rect">
              <a:avLst/>
            </a:prstGeom>
            <a:noFill/>
            <a:ln w="9525">
              <a:noFill/>
              <a:miter lim="800000"/>
              <a:headEnd/>
              <a:tailEnd/>
            </a:ln>
          </p:spPr>
          <p:txBody>
            <a:bodyPr wrap="none">
              <a:spAutoFit/>
            </a:bodyPr>
            <a:lstStyle/>
            <a:p>
              <a:r>
                <a:rPr lang="en-US"/>
                <a:t>=</a:t>
              </a:r>
            </a:p>
          </p:txBody>
        </p:sp>
      </p:grpSp>
      <p:grpSp>
        <p:nvGrpSpPr>
          <p:cNvPr id="8" name="Group 28"/>
          <p:cNvGrpSpPr>
            <a:grpSpLocks/>
          </p:cNvGrpSpPr>
          <p:nvPr/>
        </p:nvGrpSpPr>
        <p:grpSpPr bwMode="auto">
          <a:xfrm>
            <a:off x="533400" y="3886200"/>
            <a:ext cx="7924800" cy="2682875"/>
            <a:chOff x="336" y="2448"/>
            <a:chExt cx="4992" cy="1690"/>
          </a:xfrm>
        </p:grpSpPr>
        <p:sp>
          <p:nvSpPr>
            <p:cNvPr id="39946" name="Rectangle 7"/>
            <p:cNvSpPr>
              <a:spLocks noChangeArrowheads="1"/>
            </p:cNvSpPr>
            <p:nvPr/>
          </p:nvSpPr>
          <p:spPr bwMode="auto">
            <a:xfrm>
              <a:off x="432" y="2448"/>
              <a:ext cx="4896" cy="336"/>
            </a:xfrm>
            <a:prstGeom prst="rect">
              <a:avLst/>
            </a:prstGeom>
            <a:noFill/>
            <a:ln w="9525">
              <a:noFill/>
              <a:miter lim="800000"/>
              <a:headEnd/>
              <a:tailEnd/>
            </a:ln>
          </p:spPr>
          <p:txBody>
            <a:bodyPr/>
            <a:lstStyle/>
            <a:p>
              <a:pPr marL="342900" indent="-342900">
                <a:spcBef>
                  <a:spcPct val="20000"/>
                </a:spcBef>
              </a:pPr>
              <a:r>
                <a:rPr lang="en-US" sz="2800"/>
                <a:t>Let’s add it back:</a:t>
              </a:r>
            </a:p>
          </p:txBody>
        </p:sp>
        <p:grpSp>
          <p:nvGrpSpPr>
            <p:cNvPr id="39947" name="Group 24"/>
            <p:cNvGrpSpPr>
              <a:grpSpLocks/>
            </p:cNvGrpSpPr>
            <p:nvPr/>
          </p:nvGrpSpPr>
          <p:grpSpPr bwMode="auto">
            <a:xfrm>
              <a:off x="336" y="2784"/>
              <a:ext cx="1359" cy="1354"/>
              <a:chOff x="336" y="2784"/>
              <a:chExt cx="1505" cy="1499"/>
            </a:xfrm>
          </p:grpSpPr>
          <p:pic>
            <p:nvPicPr>
              <p:cNvPr id="39952" name="Picture 8" descr="lena"/>
              <p:cNvPicPr>
                <a:picLocks noChangeAspect="1" noChangeArrowheads="1"/>
              </p:cNvPicPr>
              <p:nvPr/>
            </p:nvPicPr>
            <p:blipFill>
              <a:blip r:embed="rId3" cstate="print"/>
              <a:srcRect/>
              <a:stretch>
                <a:fillRect/>
              </a:stretch>
            </p:blipFill>
            <p:spPr bwMode="auto">
              <a:xfrm>
                <a:off x="336" y="2784"/>
                <a:ext cx="1488" cy="1488"/>
              </a:xfrm>
              <a:prstGeom prst="rect">
                <a:avLst/>
              </a:prstGeom>
              <a:noFill/>
              <a:ln w="9525">
                <a:noFill/>
                <a:miter lim="800000"/>
                <a:headEnd/>
                <a:tailEnd/>
              </a:ln>
            </p:spPr>
          </p:pic>
          <p:sp>
            <p:nvSpPr>
              <p:cNvPr id="39953" name="Text Box 13"/>
              <p:cNvSpPr txBox="1">
                <a:spLocks noChangeArrowheads="1"/>
              </p:cNvSpPr>
              <p:nvPr/>
            </p:nvSpPr>
            <p:spPr bwMode="auto">
              <a:xfrm>
                <a:off x="1200" y="4049"/>
                <a:ext cx="641" cy="234"/>
              </a:xfrm>
              <a:prstGeom prst="rect">
                <a:avLst/>
              </a:prstGeom>
              <a:noFill/>
              <a:ln w="9525">
                <a:noFill/>
                <a:miter lim="800000"/>
                <a:headEnd/>
                <a:tailEnd/>
              </a:ln>
            </p:spPr>
            <p:txBody>
              <a:bodyPr wrap="none">
                <a:spAutoFit/>
              </a:bodyPr>
              <a:lstStyle/>
              <a:p>
                <a:r>
                  <a:rPr lang="en-US" sz="1600" b="1">
                    <a:solidFill>
                      <a:schemeClr val="bg1"/>
                    </a:solidFill>
                  </a:rPr>
                  <a:t>original</a:t>
                </a:r>
              </a:p>
            </p:txBody>
          </p:sp>
        </p:grpSp>
        <p:grpSp>
          <p:nvGrpSpPr>
            <p:cNvPr id="39948" name="Group 25"/>
            <p:cNvGrpSpPr>
              <a:grpSpLocks/>
            </p:cNvGrpSpPr>
            <p:nvPr/>
          </p:nvGrpSpPr>
          <p:grpSpPr bwMode="auto">
            <a:xfrm>
              <a:off x="2256" y="2784"/>
              <a:ext cx="1351" cy="1354"/>
              <a:chOff x="2256" y="2784"/>
              <a:chExt cx="1496" cy="1499"/>
            </a:xfrm>
          </p:grpSpPr>
          <p:pic>
            <p:nvPicPr>
              <p:cNvPr id="39950" name="Picture 9" descr="lena_diff"/>
              <p:cNvPicPr>
                <a:picLocks noChangeAspect="1" noChangeArrowheads="1"/>
              </p:cNvPicPr>
              <p:nvPr/>
            </p:nvPicPr>
            <p:blipFill>
              <a:blip r:embed="rId5" cstate="print"/>
              <a:srcRect/>
              <a:stretch>
                <a:fillRect/>
              </a:stretch>
            </p:blipFill>
            <p:spPr bwMode="auto">
              <a:xfrm>
                <a:off x="2256" y="2784"/>
                <a:ext cx="1488" cy="1488"/>
              </a:xfrm>
              <a:prstGeom prst="rect">
                <a:avLst/>
              </a:prstGeom>
              <a:noFill/>
              <a:ln w="9525">
                <a:noFill/>
                <a:miter lim="800000"/>
                <a:headEnd/>
                <a:tailEnd/>
              </a:ln>
            </p:spPr>
          </p:pic>
          <p:sp>
            <p:nvSpPr>
              <p:cNvPr id="39951" name="Text Box 14"/>
              <p:cNvSpPr txBox="1">
                <a:spLocks noChangeArrowheads="1"/>
              </p:cNvSpPr>
              <p:nvPr/>
            </p:nvSpPr>
            <p:spPr bwMode="auto">
              <a:xfrm>
                <a:off x="3252" y="4049"/>
                <a:ext cx="500" cy="234"/>
              </a:xfrm>
              <a:prstGeom prst="rect">
                <a:avLst/>
              </a:prstGeom>
              <a:noFill/>
              <a:ln w="9525">
                <a:noFill/>
                <a:miter lim="800000"/>
                <a:headEnd/>
                <a:tailEnd/>
              </a:ln>
            </p:spPr>
            <p:txBody>
              <a:bodyPr wrap="none">
                <a:spAutoFit/>
              </a:bodyPr>
              <a:lstStyle/>
              <a:p>
                <a:r>
                  <a:rPr lang="en-US" sz="1600" b="1">
                    <a:solidFill>
                      <a:schemeClr val="bg1"/>
                    </a:solidFill>
                  </a:rPr>
                  <a:t>detail</a:t>
                </a:r>
              </a:p>
            </p:txBody>
          </p:sp>
        </p:grpSp>
        <p:sp>
          <p:nvSpPr>
            <p:cNvPr id="39949" name="Text Box 20"/>
            <p:cNvSpPr txBox="1">
              <a:spLocks noChangeArrowheads="1"/>
            </p:cNvSpPr>
            <p:nvPr/>
          </p:nvSpPr>
          <p:spPr bwMode="auto">
            <a:xfrm>
              <a:off x="1864" y="3360"/>
              <a:ext cx="392" cy="288"/>
            </a:xfrm>
            <a:prstGeom prst="rect">
              <a:avLst/>
            </a:prstGeom>
            <a:noFill/>
            <a:ln w="9525">
              <a:noFill/>
              <a:miter lim="800000"/>
              <a:headEnd/>
              <a:tailEnd/>
            </a:ln>
          </p:spPr>
          <p:txBody>
            <a:bodyPr wrap="none">
              <a:spAutoFit/>
            </a:bodyPr>
            <a:lstStyle/>
            <a:p>
              <a:r>
                <a:rPr lang="en-US"/>
                <a:t>+ </a:t>
              </a:r>
              <a:r>
                <a:rPr lang="el-GR"/>
                <a:t>α</a:t>
              </a:r>
            </a:p>
          </p:txBody>
        </p:sp>
      </p:grpSp>
      <p:sp>
        <p:nvSpPr>
          <p:cNvPr id="30" name="TextBox 29"/>
          <p:cNvSpPr txBox="1"/>
          <p:nvPr/>
        </p:nvSpPr>
        <p:spPr>
          <a:xfrm>
            <a:off x="7293974" y="6507046"/>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810521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mtClean="0"/>
              <a:t>Unsharp mask filter</a:t>
            </a:r>
          </a:p>
        </p:txBody>
      </p:sp>
      <p:grpSp>
        <p:nvGrpSpPr>
          <p:cNvPr id="2" name="Group 30"/>
          <p:cNvGrpSpPr>
            <a:grpSpLocks/>
          </p:cNvGrpSpPr>
          <p:nvPr/>
        </p:nvGrpSpPr>
        <p:grpSpPr bwMode="auto">
          <a:xfrm>
            <a:off x="228600" y="1843088"/>
            <a:ext cx="8839200" cy="4481512"/>
            <a:chOff x="144" y="1161"/>
            <a:chExt cx="5568" cy="2823"/>
          </a:xfrm>
        </p:grpSpPr>
        <p:graphicFrame>
          <p:nvGraphicFramePr>
            <p:cNvPr id="4099" name="Object 3"/>
            <p:cNvGraphicFramePr>
              <a:graphicFrameLocks noChangeAspect="1"/>
            </p:cNvGraphicFramePr>
            <p:nvPr/>
          </p:nvGraphicFramePr>
          <p:xfrm>
            <a:off x="2166" y="2447"/>
            <a:ext cx="1722" cy="1210"/>
          </p:xfrm>
          <a:graphic>
            <a:graphicData uri="http://schemas.openxmlformats.org/presentationml/2006/ole">
              <mc:AlternateContent xmlns:mc="http://schemas.openxmlformats.org/markup-compatibility/2006">
                <mc:Choice xmlns:v="urn:schemas-microsoft-com:vml" Requires="v">
                  <p:oleObj spid="_x0000_s146488" name="Photo Editor Photo" r:id="rId6" imgW="4133333" imgH="2905531" progId="">
                    <p:embed/>
                  </p:oleObj>
                </mc:Choice>
                <mc:Fallback>
                  <p:oleObj name="Photo Editor Photo" r:id="rId6" imgW="4133333" imgH="290553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6" y="2447"/>
                          <a:ext cx="1722"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08" name="Text Box 6"/>
            <p:cNvSpPr txBox="1">
              <a:spLocks noChangeArrowheads="1"/>
            </p:cNvSpPr>
            <p:nvPr/>
          </p:nvSpPr>
          <p:spPr bwMode="auto">
            <a:xfrm>
              <a:off x="2646" y="3714"/>
              <a:ext cx="724" cy="231"/>
            </a:xfrm>
            <a:prstGeom prst="rect">
              <a:avLst/>
            </a:prstGeom>
            <a:noFill/>
            <a:ln w="9525">
              <a:noFill/>
              <a:miter lim="800000"/>
              <a:headEnd/>
              <a:tailEnd/>
            </a:ln>
          </p:spPr>
          <p:txBody>
            <a:bodyPr wrap="none">
              <a:spAutoFit/>
            </a:bodyPr>
            <a:lstStyle/>
            <a:p>
              <a:pPr algn="ctr"/>
              <a:r>
                <a:rPr lang="en-US" sz="1800"/>
                <a:t>Gaussian</a:t>
              </a:r>
            </a:p>
          </p:txBody>
        </p:sp>
        <p:grpSp>
          <p:nvGrpSpPr>
            <p:cNvPr id="4109" name="Group 17"/>
            <p:cNvGrpSpPr>
              <a:grpSpLocks/>
            </p:cNvGrpSpPr>
            <p:nvPr/>
          </p:nvGrpSpPr>
          <p:grpSpPr bwMode="auto">
            <a:xfrm>
              <a:off x="144" y="1161"/>
              <a:ext cx="1824" cy="2679"/>
              <a:chOff x="2064" y="576"/>
              <a:chExt cx="1824" cy="2679"/>
            </a:xfrm>
          </p:grpSpPr>
          <p:sp>
            <p:nvSpPr>
              <p:cNvPr id="4114" name="Freeform 7"/>
              <p:cNvSpPr>
                <a:spLocks/>
              </p:cNvSpPr>
              <p:nvPr/>
            </p:nvSpPr>
            <p:spPr bwMode="auto">
              <a:xfrm>
                <a:off x="2064" y="2304"/>
                <a:ext cx="1824" cy="672"/>
              </a:xfrm>
              <a:custGeom>
                <a:avLst/>
                <a:gdLst>
                  <a:gd name="T0" fmla="*/ 0 w 1824"/>
                  <a:gd name="T1" fmla="*/ 288 h 672"/>
                  <a:gd name="T2" fmla="*/ 816 w 1824"/>
                  <a:gd name="T3" fmla="*/ 672 h 672"/>
                  <a:gd name="T4" fmla="*/ 1824 w 1824"/>
                  <a:gd name="T5" fmla="*/ 384 h 672"/>
                  <a:gd name="T6" fmla="*/ 1008 w 1824"/>
                  <a:gd name="T7" fmla="*/ 0 h 672"/>
                  <a:gd name="T8" fmla="*/ 0 w 1824"/>
                  <a:gd name="T9" fmla="*/ 288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115" name="Freeform 8"/>
              <p:cNvSpPr>
                <a:spLocks/>
              </p:cNvSpPr>
              <p:nvPr/>
            </p:nvSpPr>
            <p:spPr bwMode="auto">
              <a:xfrm>
                <a:off x="2880" y="576"/>
                <a:ext cx="144" cy="53"/>
              </a:xfrm>
              <a:custGeom>
                <a:avLst/>
                <a:gdLst>
                  <a:gd name="T0" fmla="*/ 0 w 1824"/>
                  <a:gd name="T1" fmla="*/ 0 h 672"/>
                  <a:gd name="T2" fmla="*/ 0 w 1824"/>
                  <a:gd name="T3" fmla="*/ 0 h 672"/>
                  <a:gd name="T4" fmla="*/ 0 w 1824"/>
                  <a:gd name="T5" fmla="*/ 0 h 672"/>
                  <a:gd name="T6" fmla="*/ 0 w 1824"/>
                  <a:gd name="T7" fmla="*/ 0 h 672"/>
                  <a:gd name="T8" fmla="*/ 0 w 1824"/>
                  <a:gd name="T9" fmla="*/ 0 h 672"/>
                  <a:gd name="T10" fmla="*/ 0 60000 65536"/>
                  <a:gd name="T11" fmla="*/ 0 60000 65536"/>
                  <a:gd name="T12" fmla="*/ 0 60000 65536"/>
                  <a:gd name="T13" fmla="*/ 0 60000 65536"/>
                  <a:gd name="T14" fmla="*/ 0 60000 65536"/>
                  <a:gd name="T15" fmla="*/ 0 w 1824"/>
                  <a:gd name="T16" fmla="*/ 0 h 672"/>
                  <a:gd name="T17" fmla="*/ 1824 w 1824"/>
                  <a:gd name="T18" fmla="*/ 672 h 672"/>
                </a:gdLst>
                <a:ahLst/>
                <a:cxnLst>
                  <a:cxn ang="T10">
                    <a:pos x="T0" y="T1"/>
                  </a:cxn>
                  <a:cxn ang="T11">
                    <a:pos x="T2" y="T3"/>
                  </a:cxn>
                  <a:cxn ang="T12">
                    <a:pos x="T4" y="T5"/>
                  </a:cxn>
                  <a:cxn ang="T13">
                    <a:pos x="T6" y="T7"/>
                  </a:cxn>
                  <a:cxn ang="T14">
                    <a:pos x="T8" y="T9"/>
                  </a:cxn>
                </a:cxnLst>
                <a:rect l="T15" t="T16" r="T17" b="T18"/>
                <a:pathLst>
                  <a:path w="1824" h="672">
                    <a:moveTo>
                      <a:pt x="0" y="288"/>
                    </a:moveTo>
                    <a:lnTo>
                      <a:pt x="816" y="672"/>
                    </a:lnTo>
                    <a:lnTo>
                      <a:pt x="1824" y="384"/>
                    </a:lnTo>
                    <a:lnTo>
                      <a:pt x="1008" y="0"/>
                    </a:lnTo>
                    <a:lnTo>
                      <a:pt x="0" y="288"/>
                    </a:lnTo>
                    <a:close/>
                  </a:path>
                </a:pathLst>
              </a:custGeom>
              <a:solidFill>
                <a:srgbClr val="EAEAEA"/>
              </a:solidFill>
              <a:ln w="9525">
                <a:solidFill>
                  <a:schemeClr val="tx1"/>
                </a:solidFill>
                <a:round/>
                <a:headEnd/>
                <a:tailEnd/>
              </a:ln>
            </p:spPr>
            <p:txBody>
              <a:bodyPr/>
              <a:lstStyle/>
              <a:p>
                <a:endParaRPr lang="en-US"/>
              </a:p>
            </p:txBody>
          </p:sp>
          <p:sp>
            <p:nvSpPr>
              <p:cNvPr id="4116" name="Line 9"/>
              <p:cNvSpPr>
                <a:spLocks noChangeShapeType="1"/>
              </p:cNvSpPr>
              <p:nvPr/>
            </p:nvSpPr>
            <p:spPr bwMode="auto">
              <a:xfrm>
                <a:off x="2880" y="606"/>
                <a:ext cx="0" cy="2025"/>
              </a:xfrm>
              <a:prstGeom prst="line">
                <a:avLst/>
              </a:prstGeom>
              <a:noFill/>
              <a:ln w="9525">
                <a:solidFill>
                  <a:schemeClr val="tx1"/>
                </a:solidFill>
                <a:round/>
                <a:headEnd/>
                <a:tailEnd/>
              </a:ln>
            </p:spPr>
            <p:txBody>
              <a:bodyPr/>
              <a:lstStyle/>
              <a:p>
                <a:endParaRPr lang="en-US"/>
              </a:p>
            </p:txBody>
          </p:sp>
          <p:sp>
            <p:nvSpPr>
              <p:cNvPr id="4117" name="Line 10"/>
              <p:cNvSpPr>
                <a:spLocks noChangeShapeType="1"/>
              </p:cNvSpPr>
              <p:nvPr/>
            </p:nvSpPr>
            <p:spPr bwMode="auto">
              <a:xfrm>
                <a:off x="3024" y="609"/>
                <a:ext cx="0" cy="2025"/>
              </a:xfrm>
              <a:prstGeom prst="line">
                <a:avLst/>
              </a:prstGeom>
              <a:noFill/>
              <a:ln w="9525">
                <a:solidFill>
                  <a:schemeClr val="tx1"/>
                </a:solidFill>
                <a:round/>
                <a:headEnd/>
                <a:tailEnd/>
              </a:ln>
            </p:spPr>
            <p:txBody>
              <a:bodyPr/>
              <a:lstStyle/>
              <a:p>
                <a:endParaRPr lang="en-US"/>
              </a:p>
            </p:txBody>
          </p:sp>
          <p:sp>
            <p:nvSpPr>
              <p:cNvPr id="4118" name="Line 11"/>
              <p:cNvSpPr>
                <a:spLocks noChangeShapeType="1"/>
              </p:cNvSpPr>
              <p:nvPr/>
            </p:nvSpPr>
            <p:spPr bwMode="auto">
              <a:xfrm>
                <a:off x="2952" y="630"/>
                <a:ext cx="0" cy="2025"/>
              </a:xfrm>
              <a:prstGeom prst="line">
                <a:avLst/>
              </a:prstGeom>
              <a:noFill/>
              <a:ln w="9525">
                <a:solidFill>
                  <a:schemeClr val="tx1"/>
                </a:solidFill>
                <a:round/>
                <a:headEnd/>
                <a:tailEnd/>
              </a:ln>
            </p:spPr>
            <p:txBody>
              <a:bodyPr/>
              <a:lstStyle/>
              <a:p>
                <a:endParaRPr lang="en-US"/>
              </a:p>
            </p:txBody>
          </p:sp>
          <p:sp>
            <p:nvSpPr>
              <p:cNvPr id="4119" name="Freeform 12"/>
              <p:cNvSpPr>
                <a:spLocks/>
              </p:cNvSpPr>
              <p:nvPr/>
            </p:nvSpPr>
            <p:spPr bwMode="auto">
              <a:xfrm>
                <a:off x="2880" y="596"/>
                <a:ext cx="72" cy="2060"/>
              </a:xfrm>
              <a:custGeom>
                <a:avLst/>
                <a:gdLst>
                  <a:gd name="T0" fmla="*/ 0 w 72"/>
                  <a:gd name="T1" fmla="*/ 2036 h 2060"/>
                  <a:gd name="T2" fmla="*/ 0 w 72"/>
                  <a:gd name="T3" fmla="*/ 0 h 2060"/>
                  <a:gd name="T4" fmla="*/ 72 w 72"/>
                  <a:gd name="T5" fmla="*/ 36 h 2060"/>
                  <a:gd name="T6" fmla="*/ 72 w 72"/>
                  <a:gd name="T7" fmla="*/ 2060 h 2060"/>
                  <a:gd name="T8" fmla="*/ 0 w 72"/>
                  <a:gd name="T9" fmla="*/ 2036 h 2060"/>
                  <a:gd name="T10" fmla="*/ 0 60000 65536"/>
                  <a:gd name="T11" fmla="*/ 0 60000 65536"/>
                  <a:gd name="T12" fmla="*/ 0 60000 65536"/>
                  <a:gd name="T13" fmla="*/ 0 60000 65536"/>
                  <a:gd name="T14" fmla="*/ 0 60000 65536"/>
                  <a:gd name="T15" fmla="*/ 0 w 72"/>
                  <a:gd name="T16" fmla="*/ 0 h 2060"/>
                  <a:gd name="T17" fmla="*/ 72 w 72"/>
                  <a:gd name="T18" fmla="*/ 2060 h 2060"/>
                </a:gdLst>
                <a:ahLst/>
                <a:cxnLst>
                  <a:cxn ang="T10">
                    <a:pos x="T0" y="T1"/>
                  </a:cxn>
                  <a:cxn ang="T11">
                    <a:pos x="T2" y="T3"/>
                  </a:cxn>
                  <a:cxn ang="T12">
                    <a:pos x="T4" y="T5"/>
                  </a:cxn>
                  <a:cxn ang="T13">
                    <a:pos x="T6" y="T7"/>
                  </a:cxn>
                  <a:cxn ang="T14">
                    <a:pos x="T8" y="T9"/>
                  </a:cxn>
                </a:cxnLst>
                <a:rect l="T15" t="T16" r="T17" b="T18"/>
                <a:pathLst>
                  <a:path w="72" h="2060">
                    <a:moveTo>
                      <a:pt x="0" y="2036"/>
                    </a:moveTo>
                    <a:lnTo>
                      <a:pt x="0" y="0"/>
                    </a:lnTo>
                    <a:lnTo>
                      <a:pt x="72" y="36"/>
                    </a:lnTo>
                    <a:lnTo>
                      <a:pt x="72" y="2060"/>
                    </a:lnTo>
                    <a:lnTo>
                      <a:pt x="0" y="2036"/>
                    </a:lnTo>
                    <a:close/>
                  </a:path>
                </a:pathLst>
              </a:custGeom>
              <a:solidFill>
                <a:srgbClr val="EAEAEA"/>
              </a:solidFill>
              <a:ln w="9525">
                <a:solidFill>
                  <a:schemeClr val="tx1"/>
                </a:solidFill>
                <a:round/>
                <a:headEnd/>
                <a:tailEnd/>
              </a:ln>
            </p:spPr>
            <p:txBody>
              <a:bodyPr/>
              <a:lstStyle/>
              <a:p>
                <a:endParaRPr lang="en-US"/>
              </a:p>
            </p:txBody>
          </p:sp>
          <p:sp>
            <p:nvSpPr>
              <p:cNvPr id="4120" name="Freeform 13"/>
              <p:cNvSpPr>
                <a:spLocks/>
              </p:cNvSpPr>
              <p:nvPr/>
            </p:nvSpPr>
            <p:spPr bwMode="auto">
              <a:xfrm>
                <a:off x="2952" y="608"/>
                <a:ext cx="72" cy="2044"/>
              </a:xfrm>
              <a:custGeom>
                <a:avLst/>
                <a:gdLst>
                  <a:gd name="T0" fmla="*/ 0 w 72"/>
                  <a:gd name="T1" fmla="*/ 16 h 2044"/>
                  <a:gd name="T2" fmla="*/ 0 w 72"/>
                  <a:gd name="T3" fmla="*/ 2044 h 2044"/>
                  <a:gd name="T4" fmla="*/ 72 w 72"/>
                  <a:gd name="T5" fmla="*/ 2016 h 2044"/>
                  <a:gd name="T6" fmla="*/ 72 w 72"/>
                  <a:gd name="T7" fmla="*/ 0 h 2044"/>
                  <a:gd name="T8" fmla="*/ 0 w 72"/>
                  <a:gd name="T9" fmla="*/ 16 h 2044"/>
                  <a:gd name="T10" fmla="*/ 0 60000 65536"/>
                  <a:gd name="T11" fmla="*/ 0 60000 65536"/>
                  <a:gd name="T12" fmla="*/ 0 60000 65536"/>
                  <a:gd name="T13" fmla="*/ 0 60000 65536"/>
                  <a:gd name="T14" fmla="*/ 0 60000 65536"/>
                  <a:gd name="T15" fmla="*/ 0 w 72"/>
                  <a:gd name="T16" fmla="*/ 0 h 2044"/>
                  <a:gd name="T17" fmla="*/ 72 w 72"/>
                  <a:gd name="T18" fmla="*/ 2044 h 2044"/>
                </a:gdLst>
                <a:ahLst/>
                <a:cxnLst>
                  <a:cxn ang="T10">
                    <a:pos x="T0" y="T1"/>
                  </a:cxn>
                  <a:cxn ang="T11">
                    <a:pos x="T2" y="T3"/>
                  </a:cxn>
                  <a:cxn ang="T12">
                    <a:pos x="T4" y="T5"/>
                  </a:cxn>
                  <a:cxn ang="T13">
                    <a:pos x="T6" y="T7"/>
                  </a:cxn>
                  <a:cxn ang="T14">
                    <a:pos x="T8" y="T9"/>
                  </a:cxn>
                </a:cxnLst>
                <a:rect l="T15" t="T16" r="T17" b="T18"/>
                <a:pathLst>
                  <a:path w="72" h="2044">
                    <a:moveTo>
                      <a:pt x="0" y="16"/>
                    </a:moveTo>
                    <a:lnTo>
                      <a:pt x="0" y="2044"/>
                    </a:lnTo>
                    <a:lnTo>
                      <a:pt x="72" y="2016"/>
                    </a:lnTo>
                    <a:lnTo>
                      <a:pt x="72" y="0"/>
                    </a:lnTo>
                    <a:lnTo>
                      <a:pt x="0" y="16"/>
                    </a:lnTo>
                    <a:close/>
                  </a:path>
                </a:pathLst>
              </a:custGeom>
              <a:solidFill>
                <a:srgbClr val="EAEAEA"/>
              </a:solidFill>
              <a:ln w="9525">
                <a:solidFill>
                  <a:schemeClr val="tx1"/>
                </a:solidFill>
                <a:round/>
                <a:headEnd/>
                <a:tailEnd/>
              </a:ln>
            </p:spPr>
            <p:txBody>
              <a:bodyPr/>
              <a:lstStyle/>
              <a:p>
                <a:endParaRPr lang="en-US"/>
              </a:p>
            </p:txBody>
          </p:sp>
          <p:sp>
            <p:nvSpPr>
              <p:cNvPr id="4121" name="Text Box 14"/>
              <p:cNvSpPr txBox="1">
                <a:spLocks noChangeArrowheads="1"/>
              </p:cNvSpPr>
              <p:nvPr/>
            </p:nvSpPr>
            <p:spPr bwMode="auto">
              <a:xfrm>
                <a:off x="2508" y="3024"/>
                <a:ext cx="884" cy="231"/>
              </a:xfrm>
              <a:prstGeom prst="rect">
                <a:avLst/>
              </a:prstGeom>
              <a:noFill/>
              <a:ln w="9525">
                <a:noFill/>
                <a:miter lim="800000"/>
                <a:headEnd/>
                <a:tailEnd/>
              </a:ln>
            </p:spPr>
            <p:txBody>
              <a:bodyPr wrap="none">
                <a:spAutoFit/>
              </a:bodyPr>
              <a:lstStyle/>
              <a:p>
                <a:pPr algn="ctr"/>
                <a:r>
                  <a:rPr lang="en-US" sz="1800"/>
                  <a:t>unit impulse</a:t>
                </a:r>
              </a:p>
            </p:txBody>
          </p:sp>
        </p:grpSp>
        <p:pic>
          <p:nvPicPr>
            <p:cNvPr id="4110" name="Picture 15" descr="Edittex"/>
            <p:cNvPicPr>
              <a:picLocks noChangeAspect="1" noChangeArrowheads="1"/>
            </p:cNvPicPr>
            <p:nvPr>
              <p:custDataLst>
                <p:tags r:id="rId2"/>
              </p:custDataLst>
            </p:nvPr>
          </p:nvPicPr>
          <p:blipFill>
            <a:blip r:embed="rId8" cstate="print"/>
            <a:srcRect/>
            <a:stretch>
              <a:fillRect/>
            </a:stretch>
          </p:blipFill>
          <p:spPr bwMode="auto">
            <a:xfrm>
              <a:off x="1968" y="2807"/>
              <a:ext cx="288" cy="43"/>
            </a:xfrm>
            <a:prstGeom prst="rect">
              <a:avLst/>
            </a:prstGeom>
            <a:noFill/>
            <a:ln w="9525">
              <a:noFill/>
              <a:miter lim="800000"/>
              <a:headEnd/>
              <a:tailEnd/>
            </a:ln>
          </p:spPr>
        </p:pic>
        <p:pic>
          <p:nvPicPr>
            <p:cNvPr id="4111" name="Picture 20" descr="log"/>
            <p:cNvPicPr>
              <a:picLocks noChangeAspect="1" noChangeArrowheads="1"/>
            </p:cNvPicPr>
            <p:nvPr/>
          </p:nvPicPr>
          <p:blipFill>
            <a:blip r:embed="rId9" cstate="print">
              <a:lum contrast="20000"/>
            </a:blip>
            <a:srcRect/>
            <a:stretch>
              <a:fillRect/>
            </a:stretch>
          </p:blipFill>
          <p:spPr bwMode="auto">
            <a:xfrm>
              <a:off x="4032" y="2361"/>
              <a:ext cx="1680" cy="1606"/>
            </a:xfrm>
            <a:prstGeom prst="rect">
              <a:avLst/>
            </a:prstGeom>
            <a:noFill/>
            <a:ln w="9525">
              <a:noFill/>
              <a:miter lim="800000"/>
              <a:headEnd/>
              <a:tailEnd/>
            </a:ln>
          </p:spPr>
        </p:pic>
        <p:pic>
          <p:nvPicPr>
            <p:cNvPr id="4112" name="Picture 16" descr="Edittex"/>
            <p:cNvPicPr>
              <a:picLocks noChangeAspect="1" noChangeArrowheads="1"/>
            </p:cNvPicPr>
            <p:nvPr>
              <p:custDataLst>
                <p:tags r:id="rId3"/>
              </p:custDataLst>
            </p:nvPr>
          </p:nvPicPr>
          <p:blipFill>
            <a:blip r:embed="rId10" cstate="print"/>
            <a:srcRect/>
            <a:stretch>
              <a:fillRect/>
            </a:stretch>
          </p:blipFill>
          <p:spPr bwMode="auto">
            <a:xfrm>
              <a:off x="3823" y="2731"/>
              <a:ext cx="338" cy="246"/>
            </a:xfrm>
            <a:prstGeom prst="rect">
              <a:avLst/>
            </a:prstGeom>
            <a:noFill/>
            <a:ln w="9525">
              <a:noFill/>
              <a:miter lim="800000"/>
              <a:headEnd/>
              <a:tailEnd/>
            </a:ln>
          </p:spPr>
        </p:pic>
        <p:sp>
          <p:nvSpPr>
            <p:cNvPr id="4113" name="Text Box 5"/>
            <p:cNvSpPr txBox="1">
              <a:spLocks noChangeArrowheads="1"/>
            </p:cNvSpPr>
            <p:nvPr/>
          </p:nvSpPr>
          <p:spPr bwMode="auto">
            <a:xfrm>
              <a:off x="4076" y="3753"/>
              <a:ext cx="1540" cy="231"/>
            </a:xfrm>
            <a:prstGeom prst="rect">
              <a:avLst/>
            </a:prstGeom>
            <a:noFill/>
            <a:ln w="9525">
              <a:noFill/>
              <a:miter lim="800000"/>
              <a:headEnd/>
              <a:tailEnd/>
            </a:ln>
          </p:spPr>
          <p:txBody>
            <a:bodyPr wrap="none">
              <a:spAutoFit/>
            </a:bodyPr>
            <a:lstStyle/>
            <a:p>
              <a:pPr algn="ctr"/>
              <a:r>
                <a:rPr lang="en-US" sz="1800"/>
                <a:t>Laplacian of Gaussian</a:t>
              </a:r>
            </a:p>
          </p:txBody>
        </p:sp>
      </p:grpSp>
      <p:graphicFrame>
        <p:nvGraphicFramePr>
          <p:cNvPr id="4098" name="Object 22"/>
          <p:cNvGraphicFramePr>
            <a:graphicFrameLocks noGrp="1" noChangeAspect="1"/>
          </p:cNvGraphicFramePr>
          <p:nvPr>
            <p:ph idx="1"/>
          </p:nvPr>
        </p:nvGraphicFramePr>
        <p:xfrm>
          <a:off x="2406650" y="1219200"/>
          <a:ext cx="6096000" cy="360363"/>
        </p:xfrm>
        <a:graphic>
          <a:graphicData uri="http://schemas.openxmlformats.org/presentationml/2006/ole">
            <mc:AlternateContent xmlns:mc="http://schemas.openxmlformats.org/markup-compatibility/2006">
              <mc:Choice xmlns:v="urn:schemas-microsoft-com:vml" Requires="v">
                <p:oleObj spid="_x0000_s146489" name="Equation" r:id="rId11" imgW="3441600" imgH="203040" progId="Equation.3">
                  <p:embed/>
                </p:oleObj>
              </mc:Choice>
              <mc:Fallback>
                <p:oleObj name="Equation" r:id="rId11" imgW="3441600" imgH="203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6650" y="1219200"/>
                        <a:ext cx="6096000"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2" name="Text Box 24"/>
          <p:cNvSpPr txBox="1">
            <a:spLocks noChangeArrowheads="1"/>
          </p:cNvSpPr>
          <p:nvPr/>
        </p:nvSpPr>
        <p:spPr bwMode="auto">
          <a:xfrm>
            <a:off x="2101850" y="2017713"/>
            <a:ext cx="806450" cy="366712"/>
          </a:xfrm>
          <a:prstGeom prst="rect">
            <a:avLst/>
          </a:prstGeom>
          <a:noFill/>
          <a:ln w="9525">
            <a:noFill/>
            <a:miter lim="800000"/>
            <a:headEnd/>
            <a:tailEnd/>
          </a:ln>
        </p:spPr>
        <p:txBody>
          <a:bodyPr wrap="none">
            <a:spAutoFit/>
          </a:bodyPr>
          <a:lstStyle/>
          <a:p>
            <a:r>
              <a:rPr lang="en-US" sz="1800"/>
              <a:t>image</a:t>
            </a:r>
          </a:p>
        </p:txBody>
      </p:sp>
      <p:sp>
        <p:nvSpPr>
          <p:cNvPr id="4103" name="Text Box 25"/>
          <p:cNvSpPr txBox="1">
            <a:spLocks noChangeArrowheads="1"/>
          </p:cNvSpPr>
          <p:nvPr/>
        </p:nvSpPr>
        <p:spPr bwMode="auto">
          <a:xfrm>
            <a:off x="3416300" y="2025650"/>
            <a:ext cx="895350" cy="641350"/>
          </a:xfrm>
          <a:prstGeom prst="rect">
            <a:avLst/>
          </a:prstGeom>
          <a:noFill/>
          <a:ln w="9525">
            <a:noFill/>
            <a:miter lim="800000"/>
            <a:headEnd/>
            <a:tailEnd/>
          </a:ln>
        </p:spPr>
        <p:txBody>
          <a:bodyPr wrap="none">
            <a:spAutoFit/>
          </a:bodyPr>
          <a:lstStyle/>
          <a:p>
            <a:pPr algn="ctr"/>
            <a:r>
              <a:rPr lang="en-US" sz="1800"/>
              <a:t>blurred</a:t>
            </a:r>
            <a:br>
              <a:rPr lang="en-US" sz="1800"/>
            </a:br>
            <a:r>
              <a:rPr lang="en-US" sz="1800"/>
              <a:t>image</a:t>
            </a:r>
          </a:p>
        </p:txBody>
      </p:sp>
      <p:sp>
        <p:nvSpPr>
          <p:cNvPr id="4104" name="Line 26"/>
          <p:cNvSpPr>
            <a:spLocks noChangeShapeType="1"/>
          </p:cNvSpPr>
          <p:nvPr/>
        </p:nvSpPr>
        <p:spPr bwMode="auto">
          <a:xfrm flipV="1">
            <a:off x="2482850" y="1600200"/>
            <a:ext cx="0" cy="457200"/>
          </a:xfrm>
          <a:prstGeom prst="line">
            <a:avLst/>
          </a:prstGeom>
          <a:noFill/>
          <a:ln w="9525">
            <a:solidFill>
              <a:schemeClr val="tx1"/>
            </a:solidFill>
            <a:round/>
            <a:headEnd/>
            <a:tailEnd type="triangle" w="med" len="med"/>
          </a:ln>
        </p:spPr>
        <p:txBody>
          <a:bodyPr/>
          <a:lstStyle/>
          <a:p>
            <a:endParaRPr lang="en-US"/>
          </a:p>
        </p:txBody>
      </p:sp>
      <p:sp>
        <p:nvSpPr>
          <p:cNvPr id="4105" name="Line 27"/>
          <p:cNvSpPr>
            <a:spLocks noChangeShapeType="1"/>
          </p:cNvSpPr>
          <p:nvPr/>
        </p:nvSpPr>
        <p:spPr bwMode="auto">
          <a:xfrm flipV="1">
            <a:off x="3854450" y="1600200"/>
            <a:ext cx="0" cy="457200"/>
          </a:xfrm>
          <a:prstGeom prst="line">
            <a:avLst/>
          </a:prstGeom>
          <a:noFill/>
          <a:ln w="9525">
            <a:solidFill>
              <a:schemeClr val="tx1"/>
            </a:solidFill>
            <a:round/>
            <a:headEnd/>
            <a:tailEnd type="triangle" w="med" len="med"/>
          </a:ln>
        </p:spPr>
        <p:txBody>
          <a:bodyPr/>
          <a:lstStyle/>
          <a:p>
            <a:endParaRPr lang="en-US"/>
          </a:p>
        </p:txBody>
      </p:sp>
      <p:sp>
        <p:nvSpPr>
          <p:cNvPr id="4106" name="Text Box 28"/>
          <p:cNvSpPr txBox="1">
            <a:spLocks noChangeArrowheads="1"/>
          </p:cNvSpPr>
          <p:nvPr/>
        </p:nvSpPr>
        <p:spPr bwMode="auto">
          <a:xfrm>
            <a:off x="7207250" y="2017713"/>
            <a:ext cx="1403350" cy="641350"/>
          </a:xfrm>
          <a:prstGeom prst="rect">
            <a:avLst/>
          </a:prstGeom>
          <a:noFill/>
          <a:ln w="9525">
            <a:noFill/>
            <a:miter lim="800000"/>
            <a:headEnd/>
            <a:tailEnd/>
          </a:ln>
        </p:spPr>
        <p:txBody>
          <a:bodyPr wrap="none">
            <a:spAutoFit/>
          </a:bodyPr>
          <a:lstStyle/>
          <a:p>
            <a:pPr algn="ctr"/>
            <a:r>
              <a:rPr lang="en-US" sz="1800"/>
              <a:t>unit impulse</a:t>
            </a:r>
            <a:br>
              <a:rPr lang="en-US" sz="1800"/>
            </a:br>
            <a:r>
              <a:rPr lang="en-US" sz="1800"/>
              <a:t>(identity)</a:t>
            </a:r>
          </a:p>
        </p:txBody>
      </p:sp>
      <p:sp>
        <p:nvSpPr>
          <p:cNvPr id="4107" name="Line 29"/>
          <p:cNvSpPr>
            <a:spLocks noChangeShapeType="1"/>
          </p:cNvSpPr>
          <p:nvPr/>
        </p:nvSpPr>
        <p:spPr bwMode="auto">
          <a:xfrm flipV="1">
            <a:off x="7893050" y="1600200"/>
            <a:ext cx="0" cy="457200"/>
          </a:xfrm>
          <a:prstGeom prst="line">
            <a:avLst/>
          </a:prstGeom>
          <a:noFill/>
          <a:ln w="9525">
            <a:solidFill>
              <a:schemeClr val="tx1"/>
            </a:solidFill>
            <a:round/>
            <a:headEnd/>
            <a:tailEnd type="triangle" w="med" len="med"/>
          </a:ln>
        </p:spPr>
        <p:txBody>
          <a:bodyPr/>
          <a:lstStyle/>
          <a:p>
            <a:endParaRPr lang="en-US"/>
          </a:p>
        </p:txBody>
      </p:sp>
      <p:sp>
        <p:nvSpPr>
          <p:cNvPr id="26" name="TextBox 25"/>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79835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Application: Hybrid Images</a:t>
            </a:r>
          </a:p>
        </p:txBody>
      </p:sp>
      <p:sp>
        <p:nvSpPr>
          <p:cNvPr id="40963" name="Content Placeholder 2"/>
          <p:cNvSpPr>
            <a:spLocks noGrp="1"/>
          </p:cNvSpPr>
          <p:nvPr>
            <p:ph idx="1"/>
          </p:nvPr>
        </p:nvSpPr>
        <p:spPr>
          <a:xfrm>
            <a:off x="533400" y="5791200"/>
            <a:ext cx="7772400" cy="914400"/>
          </a:xfrm>
        </p:spPr>
        <p:txBody>
          <a:bodyPr/>
          <a:lstStyle/>
          <a:p>
            <a:pPr algn="ctr"/>
            <a:r>
              <a:rPr lang="en-US" dirty="0" smtClean="0"/>
              <a:t>A. </a:t>
            </a:r>
            <a:r>
              <a:rPr lang="en-US" dirty="0" err="1" smtClean="0"/>
              <a:t>Oliva</a:t>
            </a:r>
            <a:r>
              <a:rPr lang="en-US" dirty="0" smtClean="0"/>
              <a:t>, A. </a:t>
            </a:r>
            <a:r>
              <a:rPr lang="en-US" dirty="0" err="1" smtClean="0"/>
              <a:t>Torralba</a:t>
            </a:r>
            <a:r>
              <a:rPr lang="en-US" dirty="0" smtClean="0"/>
              <a:t>, P.G. </a:t>
            </a:r>
            <a:r>
              <a:rPr lang="en-US" dirty="0" err="1" smtClean="0"/>
              <a:t>Schyns</a:t>
            </a:r>
            <a:r>
              <a:rPr lang="en-US" dirty="0" smtClean="0"/>
              <a:t>, </a:t>
            </a:r>
            <a:br>
              <a:rPr lang="en-US" dirty="0" smtClean="0"/>
            </a:br>
            <a:r>
              <a:rPr lang="en-US" dirty="0" smtClean="0">
                <a:hlinkClick r:id="rId3"/>
              </a:rPr>
              <a:t>“Hybrid Images,”</a:t>
            </a:r>
            <a:r>
              <a:rPr lang="en-US" dirty="0" smtClean="0"/>
              <a:t> SIGGRAPH 2006</a:t>
            </a:r>
          </a:p>
        </p:txBody>
      </p:sp>
      <p:pic>
        <p:nvPicPr>
          <p:cNvPr id="40964" name="Picture 2"/>
          <p:cNvPicPr>
            <a:picLocks noChangeAspect="1" noChangeArrowheads="1"/>
          </p:cNvPicPr>
          <p:nvPr/>
        </p:nvPicPr>
        <p:blipFill>
          <a:blip r:embed="rId4" cstate="print"/>
          <a:srcRect/>
          <a:stretch>
            <a:fillRect/>
          </a:stretch>
        </p:blipFill>
        <p:spPr bwMode="auto">
          <a:xfrm>
            <a:off x="304800" y="2286000"/>
            <a:ext cx="8480425" cy="2133600"/>
          </a:xfrm>
          <a:prstGeom prst="rect">
            <a:avLst/>
          </a:prstGeom>
          <a:noFill/>
          <a:ln w="9525">
            <a:noFill/>
            <a:miter lim="800000"/>
            <a:headEnd/>
            <a:tailEnd/>
          </a:ln>
        </p:spPr>
      </p:pic>
      <p:sp>
        <p:nvSpPr>
          <p:cNvPr id="5" name="TextBox 4"/>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85612828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l="17436" t="16850" r="16409" b="5316"/>
          <a:stretch>
            <a:fillRect/>
          </a:stretch>
        </p:blipFill>
        <p:spPr bwMode="auto">
          <a:xfrm>
            <a:off x="304800" y="228600"/>
            <a:ext cx="8534400" cy="6416675"/>
          </a:xfrm>
          <a:prstGeom prst="rect">
            <a:avLst/>
          </a:prstGeom>
          <a:noFill/>
          <a:ln w="9525">
            <a:noFill/>
            <a:miter lim="800000"/>
            <a:headEnd/>
            <a:tailEnd/>
          </a:ln>
        </p:spPr>
      </p:pic>
      <p:sp>
        <p:nvSpPr>
          <p:cNvPr id="5" name="TextBox 4"/>
          <p:cNvSpPr txBox="1"/>
          <p:nvPr/>
        </p:nvSpPr>
        <p:spPr>
          <a:xfrm>
            <a:off x="7293974" y="6526004"/>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96818453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Images</a:t>
            </a:r>
            <a:endParaRPr lang="en-US" dirty="0"/>
          </a:p>
        </p:txBody>
      </p:sp>
      <p:pic>
        <p:nvPicPr>
          <p:cNvPr id="4" name="MarylinEinstein.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1900" y="1117600"/>
            <a:ext cx="6678613" cy="5008563"/>
          </a:xfrm>
        </p:spPr>
      </p:pic>
    </p:spTree>
    <p:extLst>
      <p:ext uri="{BB962C8B-B14F-4D97-AF65-F5344CB8AC3E}">
        <p14:creationId xmlns:p14="http://schemas.microsoft.com/office/powerpoint/2010/main" val="11216640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4294967295"/>
          </p:nvPr>
        </p:nvGraphicFramePr>
        <p:xfrm>
          <a:off x="5486400" y="1905000"/>
          <a:ext cx="3332163" cy="3581400"/>
        </p:xfrm>
        <a:graphic>
          <a:graphicData uri="http://schemas.openxmlformats.org/presentationml/2006/ole">
            <mc:AlternateContent xmlns:mc="http://schemas.openxmlformats.org/markup-compatibility/2006">
              <mc:Choice xmlns:v="urn:schemas-microsoft-com:vml" Requires="v">
                <p:oleObj spid="_x0000_s163864" name="Bitmap Image" r:id="rId4" imgW="2161905" imgH="2324424" progId="PBrush">
                  <p:embed/>
                </p:oleObj>
              </mc:Choice>
              <mc:Fallback>
                <p:oleObj name="Bitmap Image" r:id="rId4" imgW="2161905" imgH="232442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905000"/>
                        <a:ext cx="333216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7" name="Rectangle 5"/>
          <p:cNvSpPr>
            <a:spLocks noGrp="1" noChangeArrowheads="1"/>
          </p:cNvSpPr>
          <p:nvPr>
            <p:ph type="title"/>
          </p:nvPr>
        </p:nvSpPr>
        <p:spPr/>
        <p:txBody>
          <a:bodyPr/>
          <a:lstStyle/>
          <a:p>
            <a:r>
              <a:rPr lang="en-US" smtClean="0"/>
              <a:t>Edge detection</a:t>
            </a:r>
          </a:p>
        </p:txBody>
      </p:sp>
      <p:sp>
        <p:nvSpPr>
          <p:cNvPr id="1028" name="Rectangle 7"/>
          <p:cNvSpPr>
            <a:spLocks noGrp="1" noChangeArrowheads="1"/>
          </p:cNvSpPr>
          <p:nvPr>
            <p:ph type="body" idx="1"/>
          </p:nvPr>
        </p:nvSpPr>
        <p:spPr>
          <a:xfrm>
            <a:off x="685800" y="1143000"/>
            <a:ext cx="5105400" cy="5257800"/>
          </a:xfrm>
        </p:spPr>
        <p:txBody>
          <a:bodyPr/>
          <a:lstStyle/>
          <a:p>
            <a:pPr>
              <a:buFontTx/>
              <a:buChar char="•"/>
            </a:pPr>
            <a:r>
              <a:rPr lang="en-US" b="1" dirty="0" smtClean="0"/>
              <a:t>Goal:  </a:t>
            </a:r>
            <a:r>
              <a:rPr lang="en-US" dirty="0" smtClean="0"/>
              <a:t>Identify sudden changes (discontinuities) in an image</a:t>
            </a:r>
          </a:p>
          <a:p>
            <a:pPr lvl="1"/>
            <a:r>
              <a:rPr lang="en-US" dirty="0" smtClean="0"/>
              <a:t>Intuitively, most semantic and shape information from the image can be encoded in the edges</a:t>
            </a:r>
          </a:p>
          <a:p>
            <a:pPr lvl="1"/>
            <a:r>
              <a:rPr lang="en-US" dirty="0" smtClean="0"/>
              <a:t>More compact than pixels</a:t>
            </a:r>
            <a:br>
              <a:rPr lang="en-US" dirty="0" smtClean="0"/>
            </a:br>
            <a:endParaRPr lang="en-US" dirty="0" smtClean="0"/>
          </a:p>
          <a:p>
            <a:pPr>
              <a:buFontTx/>
              <a:buChar char="•"/>
            </a:pPr>
            <a:r>
              <a:rPr lang="en-US" b="1" dirty="0" smtClean="0"/>
              <a:t>Human vision: </a:t>
            </a:r>
            <a:r>
              <a:rPr lang="en-US" dirty="0" smtClean="0"/>
              <a:t>Uses line detection as a function</a:t>
            </a:r>
            <a:endParaRPr lang="en-US" b="1" dirty="0" smtClean="0"/>
          </a:p>
          <a:p>
            <a:pPr>
              <a:buFontTx/>
              <a:buChar char="•"/>
            </a:pPr>
            <a:r>
              <a:rPr lang="en-US" b="1" dirty="0" smtClean="0"/>
              <a:t>Ideal:</a:t>
            </a:r>
            <a:r>
              <a:rPr lang="en-US" dirty="0" smtClean="0"/>
              <a:t> artist’s line drawing (but artist is also using object-level knowledge)</a:t>
            </a:r>
            <a:endParaRPr lang="en-US" sz="2400" dirty="0" smtClean="0"/>
          </a:p>
        </p:txBody>
      </p:sp>
      <p:sp>
        <p:nvSpPr>
          <p:cNvPr id="1029" name="Text Box 8"/>
          <p:cNvSpPr txBox="1">
            <a:spLocks noChangeArrowheads="1"/>
          </p:cNvSpPr>
          <p:nvPr/>
        </p:nvSpPr>
        <p:spPr bwMode="auto">
          <a:xfrm>
            <a:off x="7315200" y="6477000"/>
            <a:ext cx="1765300" cy="274638"/>
          </a:xfrm>
          <a:prstGeom prst="rect">
            <a:avLst/>
          </a:prstGeom>
          <a:solidFill>
            <a:schemeClr val="bg1"/>
          </a:solidFill>
          <a:ln w="9525">
            <a:noFill/>
            <a:miter lim="800000"/>
            <a:headEnd/>
            <a:tailEnd/>
          </a:ln>
        </p:spPr>
        <p:txBody>
          <a:bodyPr>
            <a:spAutoFit/>
          </a:bodyPr>
          <a:lstStyle/>
          <a:p>
            <a:r>
              <a:rPr lang="en-US" sz="1200"/>
              <a:t>Source: D. Lowe</a:t>
            </a:r>
          </a:p>
        </p:txBody>
      </p:sp>
    </p:spTree>
    <p:extLst>
      <p:ext uri="{BB962C8B-B14F-4D97-AF65-F5344CB8AC3E}">
        <p14:creationId xmlns:p14="http://schemas.microsoft.com/office/powerpoint/2010/main" val="1389648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smtClean="0"/>
              <a:t>Origin of edges</a:t>
            </a:r>
          </a:p>
        </p:txBody>
      </p:sp>
      <p:sp>
        <p:nvSpPr>
          <p:cNvPr id="2052" name="Rectangle 3"/>
          <p:cNvSpPr>
            <a:spLocks noGrp="1" noChangeArrowheads="1"/>
          </p:cNvSpPr>
          <p:nvPr>
            <p:ph type="body" idx="1"/>
          </p:nvPr>
        </p:nvSpPr>
        <p:spPr>
          <a:xfrm>
            <a:off x="685800" y="1066800"/>
            <a:ext cx="7772400" cy="1371600"/>
          </a:xfrm>
        </p:spPr>
        <p:txBody>
          <a:bodyPr/>
          <a:lstStyle/>
          <a:p>
            <a:r>
              <a:rPr lang="en-US" smtClean="0"/>
              <a:t>Edges are caused by a variety of factors:</a:t>
            </a:r>
          </a:p>
        </p:txBody>
      </p:sp>
      <p:sp>
        <p:nvSpPr>
          <p:cNvPr id="2053" name="Rectangle 4"/>
          <p:cNvSpPr>
            <a:spLocks noChangeArrowheads="1"/>
          </p:cNvSpPr>
          <p:nvPr/>
        </p:nvSpPr>
        <p:spPr bwMode="auto">
          <a:xfrm>
            <a:off x="1588" y="92075"/>
            <a:ext cx="9144000" cy="0"/>
          </a:xfrm>
          <a:prstGeom prst="rect">
            <a:avLst/>
          </a:prstGeom>
          <a:noFill/>
          <a:ln w="9525">
            <a:noFill/>
            <a:miter lim="800000"/>
            <a:headEnd/>
            <a:tailEnd/>
          </a:ln>
        </p:spPr>
        <p:txBody>
          <a:bodyPr>
            <a:spAutoFit/>
          </a:bodyPr>
          <a:lstStyle/>
          <a:p>
            <a:endParaRPr lang="en-US"/>
          </a:p>
        </p:txBody>
      </p:sp>
      <p:graphicFrame>
        <p:nvGraphicFramePr>
          <p:cNvPr id="2050" name="Object 5"/>
          <p:cNvGraphicFramePr>
            <a:graphicFrameLocks noChangeAspect="1"/>
          </p:cNvGraphicFramePr>
          <p:nvPr/>
        </p:nvGraphicFramePr>
        <p:xfrm>
          <a:off x="1793875" y="2400300"/>
          <a:ext cx="2990850" cy="2857500"/>
        </p:xfrm>
        <a:graphic>
          <a:graphicData uri="http://schemas.openxmlformats.org/presentationml/2006/ole">
            <mc:AlternateContent xmlns:mc="http://schemas.openxmlformats.org/markup-compatibility/2006">
              <mc:Choice xmlns:v="urn:schemas-microsoft-com:vml" Requires="v">
                <p:oleObj spid="_x0000_s164888" name="Photo Editor Photo" r:id="rId4" imgW="2991268" imgH="2857899" progId="">
                  <p:embed/>
                </p:oleObj>
              </mc:Choice>
              <mc:Fallback>
                <p:oleObj name="Photo Editor Photo" r:id="rId4" imgW="2991268" imgH="285789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75" y="2400300"/>
                        <a:ext cx="29908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4" name="Text Box 6"/>
          <p:cNvSpPr txBox="1">
            <a:spLocks noChangeArrowheads="1"/>
          </p:cNvSpPr>
          <p:nvPr/>
        </p:nvSpPr>
        <p:spPr bwMode="auto">
          <a:xfrm>
            <a:off x="4765675" y="3282950"/>
            <a:ext cx="1865313" cy="336550"/>
          </a:xfrm>
          <a:prstGeom prst="rect">
            <a:avLst/>
          </a:prstGeom>
          <a:noFill/>
          <a:ln w="9525">
            <a:noFill/>
            <a:miter lim="800000"/>
            <a:headEnd/>
            <a:tailEnd/>
          </a:ln>
        </p:spPr>
        <p:txBody>
          <a:bodyPr wrap="none">
            <a:spAutoFit/>
          </a:bodyPr>
          <a:lstStyle/>
          <a:p>
            <a:r>
              <a:rPr lang="en-US" sz="1600"/>
              <a:t>depth discontinuity</a:t>
            </a:r>
          </a:p>
        </p:txBody>
      </p:sp>
      <p:sp>
        <p:nvSpPr>
          <p:cNvPr id="2055" name="Text Box 7"/>
          <p:cNvSpPr txBox="1">
            <a:spLocks noChangeArrowheads="1"/>
          </p:cNvSpPr>
          <p:nvPr/>
        </p:nvSpPr>
        <p:spPr bwMode="auto">
          <a:xfrm>
            <a:off x="4765675" y="3924300"/>
            <a:ext cx="2520950" cy="336550"/>
          </a:xfrm>
          <a:prstGeom prst="rect">
            <a:avLst/>
          </a:prstGeom>
          <a:noFill/>
          <a:ln w="9525">
            <a:noFill/>
            <a:miter lim="800000"/>
            <a:headEnd/>
            <a:tailEnd/>
          </a:ln>
        </p:spPr>
        <p:txBody>
          <a:bodyPr wrap="none">
            <a:spAutoFit/>
          </a:bodyPr>
          <a:lstStyle/>
          <a:p>
            <a:r>
              <a:rPr lang="en-US" sz="1600"/>
              <a:t>surface color discontinuity</a:t>
            </a:r>
          </a:p>
        </p:txBody>
      </p:sp>
      <p:sp>
        <p:nvSpPr>
          <p:cNvPr id="2056" name="Text Box 8"/>
          <p:cNvSpPr txBox="1">
            <a:spLocks noChangeArrowheads="1"/>
          </p:cNvSpPr>
          <p:nvPr/>
        </p:nvSpPr>
        <p:spPr bwMode="auto">
          <a:xfrm>
            <a:off x="4765675" y="4578350"/>
            <a:ext cx="2370138" cy="336550"/>
          </a:xfrm>
          <a:prstGeom prst="rect">
            <a:avLst/>
          </a:prstGeom>
          <a:noFill/>
          <a:ln w="9525">
            <a:noFill/>
            <a:miter lim="800000"/>
            <a:headEnd/>
            <a:tailEnd/>
          </a:ln>
        </p:spPr>
        <p:txBody>
          <a:bodyPr wrap="none">
            <a:spAutoFit/>
          </a:bodyPr>
          <a:lstStyle/>
          <a:p>
            <a:r>
              <a:rPr lang="en-US" sz="1600"/>
              <a:t>illumination discontinuity</a:t>
            </a:r>
          </a:p>
        </p:txBody>
      </p:sp>
      <p:sp>
        <p:nvSpPr>
          <p:cNvPr id="2057" name="Text Box 9"/>
          <p:cNvSpPr txBox="1">
            <a:spLocks noChangeArrowheads="1"/>
          </p:cNvSpPr>
          <p:nvPr/>
        </p:nvSpPr>
        <p:spPr bwMode="auto">
          <a:xfrm>
            <a:off x="4765675" y="2628900"/>
            <a:ext cx="2701925" cy="336550"/>
          </a:xfrm>
          <a:prstGeom prst="rect">
            <a:avLst/>
          </a:prstGeom>
          <a:noFill/>
          <a:ln w="9525">
            <a:noFill/>
            <a:miter lim="800000"/>
            <a:headEnd/>
            <a:tailEnd/>
          </a:ln>
        </p:spPr>
        <p:txBody>
          <a:bodyPr wrap="none">
            <a:spAutoFit/>
          </a:bodyPr>
          <a:lstStyle/>
          <a:p>
            <a:r>
              <a:rPr lang="en-US" sz="1600"/>
              <a:t>surface normal discontinuity</a:t>
            </a:r>
          </a:p>
        </p:txBody>
      </p:sp>
      <p:sp>
        <p:nvSpPr>
          <p:cNvPr id="2058" name="Text Box 12"/>
          <p:cNvSpPr txBox="1">
            <a:spLocks noChangeArrowheads="1"/>
          </p:cNvSpPr>
          <p:nvPr/>
        </p:nvSpPr>
        <p:spPr bwMode="auto">
          <a:xfrm>
            <a:off x="7239000" y="6477000"/>
            <a:ext cx="1841500" cy="274638"/>
          </a:xfrm>
          <a:prstGeom prst="rect">
            <a:avLst/>
          </a:prstGeom>
          <a:solidFill>
            <a:schemeClr val="bg1"/>
          </a:solidFill>
          <a:ln w="9525">
            <a:noFill/>
            <a:miter lim="800000"/>
            <a:headEnd/>
            <a:tailEnd/>
          </a:ln>
        </p:spPr>
        <p:txBody>
          <a:bodyPr>
            <a:spAutoFit/>
          </a:bodyPr>
          <a:lstStyle/>
          <a:p>
            <a:r>
              <a:rPr lang="en-US" sz="1200"/>
              <a:t>Source: Steve Seitz</a:t>
            </a:r>
          </a:p>
        </p:txBody>
      </p:sp>
    </p:spTree>
    <p:extLst>
      <p:ext uri="{BB962C8B-B14F-4D97-AF65-F5344CB8AC3E}">
        <p14:creationId xmlns:p14="http://schemas.microsoft.com/office/powerpoint/2010/main" val="2230035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Characterizing edges</a:t>
            </a:r>
          </a:p>
        </p:txBody>
      </p:sp>
      <p:sp>
        <p:nvSpPr>
          <p:cNvPr id="8195" name="Rectangle 26"/>
          <p:cNvSpPr>
            <a:spLocks noGrp="1" noChangeArrowheads="1"/>
          </p:cNvSpPr>
          <p:nvPr>
            <p:ph type="body" idx="1"/>
          </p:nvPr>
        </p:nvSpPr>
        <p:spPr/>
        <p:txBody>
          <a:bodyPr/>
          <a:lstStyle/>
          <a:p>
            <a:pPr>
              <a:buFontTx/>
              <a:buChar char="•"/>
            </a:pPr>
            <a:r>
              <a:rPr lang="en-US" smtClean="0"/>
              <a:t>An edge is a place of rapid change in the image intensity function</a:t>
            </a:r>
          </a:p>
        </p:txBody>
      </p:sp>
      <p:pic>
        <p:nvPicPr>
          <p:cNvPr id="8196" name="Picture 10" descr="step_edge2"/>
          <p:cNvPicPr>
            <a:picLocks noChangeAspect="1" noChangeArrowheads="1"/>
          </p:cNvPicPr>
          <p:nvPr/>
        </p:nvPicPr>
        <p:blipFill>
          <a:blip r:embed="rId3" cstate="print"/>
          <a:srcRect/>
          <a:stretch>
            <a:fillRect/>
          </a:stretch>
        </p:blipFill>
        <p:spPr bwMode="auto">
          <a:xfrm>
            <a:off x="228600" y="2895600"/>
            <a:ext cx="2743200" cy="2082800"/>
          </a:xfrm>
          <a:prstGeom prst="rect">
            <a:avLst/>
          </a:prstGeom>
          <a:noFill/>
          <a:ln w="9525">
            <a:solidFill>
              <a:schemeClr val="tx1"/>
            </a:solidFill>
            <a:miter lim="800000"/>
            <a:headEnd/>
            <a:tailEnd/>
          </a:ln>
        </p:spPr>
      </p:pic>
      <p:sp>
        <p:nvSpPr>
          <p:cNvPr id="8197" name="Line 21"/>
          <p:cNvSpPr>
            <a:spLocks noChangeShapeType="1"/>
          </p:cNvSpPr>
          <p:nvPr/>
        </p:nvSpPr>
        <p:spPr bwMode="auto">
          <a:xfrm>
            <a:off x="228600" y="3962400"/>
            <a:ext cx="2743200" cy="0"/>
          </a:xfrm>
          <a:prstGeom prst="line">
            <a:avLst/>
          </a:prstGeom>
          <a:noFill/>
          <a:ln w="38100">
            <a:solidFill>
              <a:srgbClr val="FF0000"/>
            </a:solidFill>
            <a:round/>
            <a:headEnd/>
            <a:tailEnd/>
          </a:ln>
        </p:spPr>
        <p:txBody>
          <a:bodyPr/>
          <a:lstStyle/>
          <a:p>
            <a:endParaRPr lang="en-US"/>
          </a:p>
        </p:txBody>
      </p:sp>
      <p:sp>
        <p:nvSpPr>
          <p:cNvPr id="8198" name="Text Box 22"/>
          <p:cNvSpPr txBox="1">
            <a:spLocks noChangeArrowheads="1"/>
          </p:cNvSpPr>
          <p:nvPr/>
        </p:nvSpPr>
        <p:spPr bwMode="auto">
          <a:xfrm>
            <a:off x="1174750" y="2514600"/>
            <a:ext cx="806450" cy="366713"/>
          </a:xfrm>
          <a:prstGeom prst="rect">
            <a:avLst/>
          </a:prstGeom>
          <a:noFill/>
          <a:ln w="9525">
            <a:noFill/>
            <a:miter lim="800000"/>
            <a:headEnd/>
            <a:tailEnd/>
          </a:ln>
        </p:spPr>
        <p:txBody>
          <a:bodyPr wrap="none">
            <a:spAutoFit/>
          </a:bodyPr>
          <a:lstStyle/>
          <a:p>
            <a:pPr algn="ctr"/>
            <a:r>
              <a:rPr lang="en-US" sz="1800"/>
              <a:t>image</a:t>
            </a:r>
          </a:p>
        </p:txBody>
      </p:sp>
      <p:grpSp>
        <p:nvGrpSpPr>
          <p:cNvPr id="2" name="Group 31"/>
          <p:cNvGrpSpPr>
            <a:grpSpLocks/>
          </p:cNvGrpSpPr>
          <p:nvPr/>
        </p:nvGrpSpPr>
        <p:grpSpPr bwMode="auto">
          <a:xfrm>
            <a:off x="3124200" y="2254250"/>
            <a:ext cx="2851150" cy="2725738"/>
            <a:chOff x="1968" y="1420"/>
            <a:chExt cx="1796" cy="1717"/>
          </a:xfrm>
        </p:grpSpPr>
        <p:sp>
          <p:nvSpPr>
            <p:cNvPr id="8210" name="Rectangle 11"/>
            <p:cNvSpPr>
              <a:spLocks noChangeArrowheads="1"/>
            </p:cNvSpPr>
            <p:nvPr/>
          </p:nvSpPr>
          <p:spPr bwMode="auto">
            <a:xfrm>
              <a:off x="2016"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1" name="Freeform 12"/>
            <p:cNvSpPr>
              <a:spLocks/>
            </p:cNvSpPr>
            <p:nvPr/>
          </p:nvSpPr>
          <p:spPr bwMode="auto">
            <a:xfrm>
              <a:off x="2016"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8212" name="Freeform 15"/>
            <p:cNvSpPr>
              <a:spLocks/>
            </p:cNvSpPr>
            <p:nvPr/>
          </p:nvSpPr>
          <p:spPr bwMode="auto">
            <a:xfrm flipH="1">
              <a:off x="2832" y="2016"/>
              <a:ext cx="912" cy="1015"/>
            </a:xfrm>
            <a:custGeom>
              <a:avLst/>
              <a:gdLst>
                <a:gd name="T0" fmla="*/ 0 w 912"/>
                <a:gd name="T1" fmla="*/ 0 h 1015"/>
                <a:gd name="T2" fmla="*/ 316 w 912"/>
                <a:gd name="T3" fmla="*/ 0 h 1015"/>
                <a:gd name="T4" fmla="*/ 435 w 912"/>
                <a:gd name="T5" fmla="*/ 129 h 1015"/>
                <a:gd name="T6" fmla="*/ 492 w 912"/>
                <a:gd name="T7" fmla="*/ 579 h 1015"/>
                <a:gd name="T8" fmla="*/ 549 w 912"/>
                <a:gd name="T9" fmla="*/ 927 h 1015"/>
                <a:gd name="T10" fmla="*/ 660 w 912"/>
                <a:gd name="T11" fmla="*/ 1008 h 1015"/>
                <a:gd name="T12" fmla="*/ 912 w 912"/>
                <a:gd name="T13" fmla="*/ 1014 h 1015"/>
                <a:gd name="T14" fmla="*/ 0 60000 65536"/>
                <a:gd name="T15" fmla="*/ 0 60000 65536"/>
                <a:gd name="T16" fmla="*/ 0 60000 65536"/>
                <a:gd name="T17" fmla="*/ 0 60000 65536"/>
                <a:gd name="T18" fmla="*/ 0 60000 65536"/>
                <a:gd name="T19" fmla="*/ 0 60000 65536"/>
                <a:gd name="T20" fmla="*/ 0 60000 65536"/>
                <a:gd name="T21" fmla="*/ 0 w 912"/>
                <a:gd name="T22" fmla="*/ 0 h 1015"/>
                <a:gd name="T23" fmla="*/ 912 w 912"/>
                <a:gd name="T24" fmla="*/ 1015 h 10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1015">
                  <a:moveTo>
                    <a:pt x="0" y="0"/>
                  </a:moveTo>
                  <a:cubicBezTo>
                    <a:pt x="0" y="0"/>
                    <a:pt x="252" y="0"/>
                    <a:pt x="316" y="0"/>
                  </a:cubicBezTo>
                  <a:cubicBezTo>
                    <a:pt x="380" y="0"/>
                    <a:pt x="405" y="28"/>
                    <a:pt x="435" y="129"/>
                  </a:cubicBezTo>
                  <a:cubicBezTo>
                    <a:pt x="465" y="230"/>
                    <a:pt x="480" y="444"/>
                    <a:pt x="492" y="579"/>
                  </a:cubicBezTo>
                  <a:cubicBezTo>
                    <a:pt x="504" y="714"/>
                    <a:pt x="521" y="856"/>
                    <a:pt x="549" y="927"/>
                  </a:cubicBezTo>
                  <a:cubicBezTo>
                    <a:pt x="577" y="998"/>
                    <a:pt x="602" y="1001"/>
                    <a:pt x="660" y="1008"/>
                  </a:cubicBezTo>
                  <a:cubicBezTo>
                    <a:pt x="718" y="1015"/>
                    <a:pt x="860" y="1013"/>
                    <a:pt x="912" y="1014"/>
                  </a:cubicBezTo>
                </a:path>
              </a:pathLst>
            </a:custGeom>
            <a:noFill/>
            <a:ln w="9525">
              <a:solidFill>
                <a:schemeClr val="tx1"/>
              </a:solidFill>
              <a:round/>
              <a:headEnd/>
              <a:tailEnd/>
            </a:ln>
          </p:spPr>
          <p:txBody>
            <a:bodyPr/>
            <a:lstStyle/>
            <a:p>
              <a:endParaRPr lang="en-US"/>
            </a:p>
          </p:txBody>
        </p:sp>
        <p:sp>
          <p:nvSpPr>
            <p:cNvPr id="8213" name="Text Box 24"/>
            <p:cNvSpPr txBox="1">
              <a:spLocks noChangeArrowheads="1"/>
            </p:cNvSpPr>
            <p:nvPr/>
          </p:nvSpPr>
          <p:spPr bwMode="auto">
            <a:xfrm>
              <a:off x="1968" y="1420"/>
              <a:ext cx="1796" cy="404"/>
            </a:xfrm>
            <a:prstGeom prst="rect">
              <a:avLst/>
            </a:prstGeom>
            <a:noFill/>
            <a:ln w="9525">
              <a:noFill/>
              <a:miter lim="800000"/>
              <a:headEnd/>
              <a:tailEnd/>
            </a:ln>
          </p:spPr>
          <p:txBody>
            <a:bodyPr wrap="none">
              <a:spAutoFit/>
            </a:bodyPr>
            <a:lstStyle/>
            <a:p>
              <a:pPr algn="ctr"/>
              <a:r>
                <a:rPr lang="en-US" sz="1800"/>
                <a:t>intensity function</a:t>
              </a:r>
              <a:br>
                <a:rPr lang="en-US" sz="1800"/>
              </a:br>
              <a:r>
                <a:rPr lang="en-US" sz="1800"/>
                <a:t>(along horizontal scanline)</a:t>
              </a:r>
            </a:p>
          </p:txBody>
        </p:sp>
      </p:grpSp>
      <p:grpSp>
        <p:nvGrpSpPr>
          <p:cNvPr id="3" name="Group 32"/>
          <p:cNvGrpSpPr>
            <a:grpSpLocks/>
          </p:cNvGrpSpPr>
          <p:nvPr/>
        </p:nvGrpSpPr>
        <p:grpSpPr bwMode="auto">
          <a:xfrm>
            <a:off x="6172200" y="2528888"/>
            <a:ext cx="2743200" cy="2451100"/>
            <a:chOff x="3888" y="1593"/>
            <a:chExt cx="1728" cy="1544"/>
          </a:xfrm>
        </p:grpSpPr>
        <p:sp>
          <p:nvSpPr>
            <p:cNvPr id="8205" name="Rectangle 16"/>
            <p:cNvSpPr>
              <a:spLocks noChangeArrowheads="1"/>
            </p:cNvSpPr>
            <p:nvPr/>
          </p:nvSpPr>
          <p:spPr bwMode="auto">
            <a:xfrm>
              <a:off x="3888" y="1824"/>
              <a:ext cx="1727" cy="1313"/>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8206" name="Group 19"/>
            <p:cNvGrpSpPr>
              <a:grpSpLocks/>
            </p:cNvGrpSpPr>
            <p:nvPr/>
          </p:nvGrpSpPr>
          <p:grpSpPr bwMode="auto">
            <a:xfrm>
              <a:off x="3888" y="1854"/>
              <a:ext cx="1728" cy="1248"/>
              <a:chOff x="3888" y="2640"/>
              <a:chExt cx="1728" cy="1248"/>
            </a:xfrm>
          </p:grpSpPr>
          <p:sp>
            <p:nvSpPr>
              <p:cNvPr id="8208" name="Freeform 17"/>
              <p:cNvSpPr>
                <a:spLocks/>
              </p:cNvSpPr>
              <p:nvPr/>
            </p:nvSpPr>
            <p:spPr bwMode="auto">
              <a:xfrm>
                <a:off x="3888" y="3264"/>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sp>
            <p:nvSpPr>
              <p:cNvPr id="8209" name="Freeform 18"/>
              <p:cNvSpPr>
                <a:spLocks/>
              </p:cNvSpPr>
              <p:nvPr/>
            </p:nvSpPr>
            <p:spPr bwMode="auto">
              <a:xfrm flipV="1">
                <a:off x="4707" y="2640"/>
                <a:ext cx="909" cy="624"/>
              </a:xfrm>
              <a:custGeom>
                <a:avLst/>
                <a:gdLst>
                  <a:gd name="T0" fmla="*/ 0 w 909"/>
                  <a:gd name="T1" fmla="*/ 0 h 630"/>
                  <a:gd name="T2" fmla="*/ 288 w 909"/>
                  <a:gd name="T3" fmla="*/ 6 h 630"/>
                  <a:gd name="T4" fmla="*/ 354 w 909"/>
                  <a:gd name="T5" fmla="*/ 81 h 630"/>
                  <a:gd name="T6" fmla="*/ 399 w 909"/>
                  <a:gd name="T7" fmla="*/ 417 h 630"/>
                  <a:gd name="T8" fmla="*/ 459 w 909"/>
                  <a:gd name="T9" fmla="*/ 612 h 630"/>
                  <a:gd name="T10" fmla="*/ 528 w 909"/>
                  <a:gd name="T11" fmla="*/ 420 h 630"/>
                  <a:gd name="T12" fmla="*/ 564 w 909"/>
                  <a:gd name="T13" fmla="*/ 93 h 630"/>
                  <a:gd name="T14" fmla="*/ 642 w 909"/>
                  <a:gd name="T15" fmla="*/ 15 h 630"/>
                  <a:gd name="T16" fmla="*/ 909 w 909"/>
                  <a:gd name="T17" fmla="*/ 3 h 6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9"/>
                  <a:gd name="T28" fmla="*/ 0 h 630"/>
                  <a:gd name="T29" fmla="*/ 909 w 909"/>
                  <a:gd name="T30" fmla="*/ 630 h 6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9" h="630">
                    <a:moveTo>
                      <a:pt x="0" y="0"/>
                    </a:moveTo>
                    <a:cubicBezTo>
                      <a:pt x="48" y="1"/>
                      <a:pt x="231" y="0"/>
                      <a:pt x="288" y="6"/>
                    </a:cubicBezTo>
                    <a:cubicBezTo>
                      <a:pt x="345" y="12"/>
                      <a:pt x="351" y="57"/>
                      <a:pt x="354" y="84"/>
                    </a:cubicBezTo>
                    <a:cubicBezTo>
                      <a:pt x="357" y="111"/>
                      <a:pt x="382" y="338"/>
                      <a:pt x="399" y="429"/>
                    </a:cubicBezTo>
                    <a:cubicBezTo>
                      <a:pt x="416" y="520"/>
                      <a:pt x="438" y="630"/>
                      <a:pt x="459" y="630"/>
                    </a:cubicBezTo>
                    <a:cubicBezTo>
                      <a:pt x="483" y="630"/>
                      <a:pt x="504" y="536"/>
                      <a:pt x="528" y="432"/>
                    </a:cubicBezTo>
                    <a:cubicBezTo>
                      <a:pt x="546" y="343"/>
                      <a:pt x="545" y="165"/>
                      <a:pt x="564" y="96"/>
                    </a:cubicBezTo>
                    <a:cubicBezTo>
                      <a:pt x="581" y="24"/>
                      <a:pt x="585" y="28"/>
                      <a:pt x="642" y="15"/>
                    </a:cubicBezTo>
                    <a:cubicBezTo>
                      <a:pt x="699" y="2"/>
                      <a:pt x="854" y="5"/>
                      <a:pt x="909" y="3"/>
                    </a:cubicBezTo>
                  </a:path>
                </a:pathLst>
              </a:custGeom>
              <a:noFill/>
              <a:ln w="9525">
                <a:solidFill>
                  <a:schemeClr val="tx1"/>
                </a:solidFill>
                <a:round/>
                <a:headEnd/>
                <a:tailEnd/>
              </a:ln>
            </p:spPr>
            <p:txBody>
              <a:bodyPr/>
              <a:lstStyle/>
              <a:p>
                <a:endParaRPr lang="en-US"/>
              </a:p>
            </p:txBody>
          </p:sp>
        </p:grpSp>
        <p:sp>
          <p:nvSpPr>
            <p:cNvPr id="8207" name="Text Box 25"/>
            <p:cNvSpPr txBox="1">
              <a:spLocks noChangeArrowheads="1"/>
            </p:cNvSpPr>
            <p:nvPr/>
          </p:nvSpPr>
          <p:spPr bwMode="auto">
            <a:xfrm>
              <a:off x="4216" y="1593"/>
              <a:ext cx="1004" cy="231"/>
            </a:xfrm>
            <a:prstGeom prst="rect">
              <a:avLst/>
            </a:prstGeom>
            <a:noFill/>
            <a:ln w="9525">
              <a:noFill/>
              <a:miter lim="800000"/>
              <a:headEnd/>
              <a:tailEnd/>
            </a:ln>
          </p:spPr>
          <p:txBody>
            <a:bodyPr wrap="none">
              <a:spAutoFit/>
            </a:bodyPr>
            <a:lstStyle/>
            <a:p>
              <a:pPr algn="ctr"/>
              <a:r>
                <a:rPr lang="en-US" sz="1800"/>
                <a:t>first derivative</a:t>
              </a:r>
            </a:p>
          </p:txBody>
        </p:sp>
      </p:grpSp>
      <p:grpSp>
        <p:nvGrpSpPr>
          <p:cNvPr id="5" name="Group 33"/>
          <p:cNvGrpSpPr>
            <a:grpSpLocks/>
          </p:cNvGrpSpPr>
          <p:nvPr/>
        </p:nvGrpSpPr>
        <p:grpSpPr bwMode="auto">
          <a:xfrm>
            <a:off x="6489700" y="3276600"/>
            <a:ext cx="2305050" cy="3200400"/>
            <a:chOff x="4088" y="2064"/>
            <a:chExt cx="1452" cy="2016"/>
          </a:xfrm>
        </p:grpSpPr>
        <p:sp>
          <p:nvSpPr>
            <p:cNvPr id="8202" name="Line 28"/>
            <p:cNvSpPr>
              <a:spLocks noChangeShapeType="1"/>
            </p:cNvSpPr>
            <p:nvPr/>
          </p:nvSpPr>
          <p:spPr bwMode="auto">
            <a:xfrm flipH="1" flipV="1">
              <a:off x="4368" y="3168"/>
              <a:ext cx="144" cy="528"/>
            </a:xfrm>
            <a:prstGeom prst="line">
              <a:avLst/>
            </a:prstGeom>
            <a:noFill/>
            <a:ln w="9525">
              <a:solidFill>
                <a:schemeClr val="tx1"/>
              </a:solidFill>
              <a:round/>
              <a:headEnd/>
              <a:tailEnd type="triangle" w="med" len="med"/>
            </a:ln>
          </p:spPr>
          <p:txBody>
            <a:bodyPr/>
            <a:lstStyle/>
            <a:p>
              <a:endParaRPr lang="en-US"/>
            </a:p>
          </p:txBody>
        </p:sp>
        <p:sp>
          <p:nvSpPr>
            <p:cNvPr id="8203" name="Line 29"/>
            <p:cNvSpPr>
              <a:spLocks noChangeShapeType="1"/>
            </p:cNvSpPr>
            <p:nvPr/>
          </p:nvSpPr>
          <p:spPr bwMode="auto">
            <a:xfrm flipV="1">
              <a:off x="5040" y="2064"/>
              <a:ext cx="144" cy="1632"/>
            </a:xfrm>
            <a:prstGeom prst="line">
              <a:avLst/>
            </a:prstGeom>
            <a:noFill/>
            <a:ln w="9525">
              <a:solidFill>
                <a:schemeClr val="tx1"/>
              </a:solidFill>
              <a:round/>
              <a:headEnd/>
              <a:tailEnd type="triangle" w="med" len="med"/>
            </a:ln>
          </p:spPr>
          <p:txBody>
            <a:bodyPr/>
            <a:lstStyle/>
            <a:p>
              <a:endParaRPr lang="en-US"/>
            </a:p>
          </p:txBody>
        </p:sp>
        <p:sp>
          <p:nvSpPr>
            <p:cNvPr id="8204" name="Text Box 30"/>
            <p:cNvSpPr txBox="1">
              <a:spLocks noChangeArrowheads="1"/>
            </p:cNvSpPr>
            <p:nvPr/>
          </p:nvSpPr>
          <p:spPr bwMode="auto">
            <a:xfrm>
              <a:off x="4088" y="3676"/>
              <a:ext cx="1452" cy="404"/>
            </a:xfrm>
            <a:prstGeom prst="rect">
              <a:avLst/>
            </a:prstGeom>
            <a:noFill/>
            <a:ln w="9525">
              <a:noFill/>
              <a:miter lim="800000"/>
              <a:headEnd/>
              <a:tailEnd/>
            </a:ln>
          </p:spPr>
          <p:txBody>
            <a:bodyPr wrap="none">
              <a:spAutoFit/>
            </a:bodyPr>
            <a:lstStyle/>
            <a:p>
              <a:pPr algn="ctr"/>
              <a:r>
                <a:rPr lang="en-US" sz="1800"/>
                <a:t>edges correspond to</a:t>
              </a:r>
              <a:br>
                <a:rPr lang="en-US" sz="1800"/>
              </a:br>
              <a:r>
                <a:rPr lang="en-US" sz="1800"/>
                <a:t>extrema of derivative</a:t>
              </a:r>
            </a:p>
          </p:txBody>
        </p:sp>
      </p:grpSp>
    </p:spTree>
    <p:extLst>
      <p:ext uri="{BB962C8B-B14F-4D97-AF65-F5344CB8AC3E}">
        <p14:creationId xmlns:p14="http://schemas.microsoft.com/office/powerpoint/2010/main" val="4259714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628650" y="-218072"/>
            <a:ext cx="7772400" cy="1143000"/>
          </a:xfrm>
        </p:spPr>
        <p:txBody>
          <a:bodyPr/>
          <a:lstStyle/>
          <a:p>
            <a:r>
              <a:rPr lang="en-US" sz="4000" dirty="0" smtClean="0"/>
              <a:t>Derivatives with convolution</a:t>
            </a:r>
          </a:p>
        </p:txBody>
      </p:sp>
      <p:sp>
        <p:nvSpPr>
          <p:cNvPr id="666627" name="Rectangle 3"/>
          <p:cNvSpPr>
            <a:spLocks noGrp="1" noChangeArrowheads="1"/>
          </p:cNvSpPr>
          <p:nvPr>
            <p:ph idx="1"/>
          </p:nvPr>
        </p:nvSpPr>
        <p:spPr>
          <a:xfrm>
            <a:off x="446088" y="1238250"/>
            <a:ext cx="8142287" cy="4114800"/>
          </a:xfrm>
        </p:spPr>
        <p:txBody>
          <a:bodyPr>
            <a:normAutofit fontScale="92500" lnSpcReduction="10000"/>
          </a:bodyPr>
          <a:lstStyle/>
          <a:p>
            <a:pPr marL="0" indent="0">
              <a:buFontTx/>
              <a:buNone/>
            </a:pPr>
            <a:r>
              <a:rPr lang="en-US" sz="2400" dirty="0" smtClean="0"/>
              <a:t>For 2D function </a:t>
            </a:r>
            <a:r>
              <a:rPr lang="en-US" sz="2400" dirty="0" smtClean="0">
                <a:solidFill>
                  <a:srgbClr val="0000FF"/>
                </a:solidFill>
              </a:rPr>
              <a:t>f(</a:t>
            </a:r>
            <a:r>
              <a:rPr lang="en-US" sz="2400" dirty="0" err="1" smtClean="0">
                <a:solidFill>
                  <a:srgbClr val="0000FF"/>
                </a:solidFill>
              </a:rPr>
              <a:t>x,y</a:t>
            </a:r>
            <a:r>
              <a:rPr lang="en-US" sz="2400" dirty="0" smtClean="0">
                <a:solidFill>
                  <a:srgbClr val="0000FF"/>
                </a:solidFill>
              </a:rPr>
              <a:t>)</a:t>
            </a:r>
            <a:r>
              <a:rPr lang="en-US" sz="2400" dirty="0" smtClean="0"/>
              <a:t>, the partial derivative is:</a:t>
            </a:r>
          </a:p>
          <a:p>
            <a:pPr marL="0" indent="0">
              <a:buFontTx/>
              <a:buNone/>
            </a:pPr>
            <a:endParaRPr lang="en-US" sz="2400" dirty="0" smtClean="0"/>
          </a:p>
          <a:p>
            <a:pPr marL="0" indent="0">
              <a:buFontTx/>
              <a:buNone/>
            </a:pPr>
            <a:endParaRPr lang="en-US" sz="2400" dirty="0" smtClean="0"/>
          </a:p>
          <a:p>
            <a:pPr marL="0" indent="0">
              <a:buFontTx/>
              <a:buNone/>
            </a:pPr>
            <a:endParaRPr lang="en-US" sz="2400" dirty="0" smtClean="0"/>
          </a:p>
          <a:p>
            <a:pPr marL="0" indent="0">
              <a:buFontTx/>
              <a:buNone/>
            </a:pPr>
            <a:endParaRPr lang="en-US" sz="1000" dirty="0" smtClean="0"/>
          </a:p>
          <a:p>
            <a:pPr marL="0" indent="0">
              <a:buFontTx/>
              <a:buNone/>
            </a:pPr>
            <a:r>
              <a:rPr lang="en-US" sz="2400" dirty="0" smtClean="0"/>
              <a:t>For discrete data, we can approximate using finite differences:</a:t>
            </a:r>
          </a:p>
          <a:p>
            <a:pPr marL="0" indent="0"/>
            <a:endParaRPr lang="en-US" sz="2400" dirty="0" smtClean="0"/>
          </a:p>
          <a:p>
            <a:pPr marL="0" indent="0"/>
            <a:endParaRPr lang="en-US" sz="2400" dirty="0" smtClean="0"/>
          </a:p>
          <a:p>
            <a:pPr marL="0" indent="0"/>
            <a:endParaRPr lang="en-US" sz="2400" dirty="0" smtClean="0"/>
          </a:p>
          <a:p>
            <a:pPr marL="0" indent="0">
              <a:buFontTx/>
              <a:buNone/>
            </a:pPr>
            <a:r>
              <a:rPr lang="en-US" sz="2400" dirty="0" smtClean="0"/>
              <a:t>To implement above as convolution, what would be the associated filter?</a:t>
            </a:r>
          </a:p>
        </p:txBody>
      </p:sp>
      <p:graphicFrame>
        <p:nvGraphicFramePr>
          <p:cNvPr id="5122" name="Object 16"/>
          <p:cNvGraphicFramePr>
            <a:graphicFrameLocks noChangeAspect="1"/>
          </p:cNvGraphicFramePr>
          <p:nvPr/>
        </p:nvGraphicFramePr>
        <p:xfrm>
          <a:off x="1176338" y="1749425"/>
          <a:ext cx="5694362" cy="1031875"/>
        </p:xfrm>
        <a:graphic>
          <a:graphicData uri="http://schemas.openxmlformats.org/presentationml/2006/ole">
            <mc:AlternateContent xmlns:mc="http://schemas.openxmlformats.org/markup-compatibility/2006">
              <mc:Choice xmlns:v="urn:schemas-microsoft-com:vml" Requires="v">
                <p:oleObj spid="_x0000_s165928" name="Equation" r:id="rId4" imgW="2171520" imgH="393480" progId="Equation.3">
                  <p:embed/>
                </p:oleObj>
              </mc:Choice>
              <mc:Fallback>
                <p:oleObj name="Equation" r:id="rId4" imgW="2171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338" y="1749425"/>
                        <a:ext cx="5694362"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6641" name="Object 17"/>
          <p:cNvGraphicFramePr>
            <a:graphicFrameLocks noChangeAspect="1"/>
          </p:cNvGraphicFramePr>
          <p:nvPr>
            <p:extLst>
              <p:ext uri="{D42A27DB-BD31-4B8C-83A1-F6EECF244321}">
                <p14:modId xmlns:p14="http://schemas.microsoft.com/office/powerpoint/2010/main" val="2483885708"/>
              </p:ext>
            </p:extLst>
          </p:nvPr>
        </p:nvGraphicFramePr>
        <p:xfrm>
          <a:off x="1291800" y="3672126"/>
          <a:ext cx="5027612" cy="1031875"/>
        </p:xfrm>
        <a:graphic>
          <a:graphicData uri="http://schemas.openxmlformats.org/presentationml/2006/ole">
            <mc:AlternateContent xmlns:mc="http://schemas.openxmlformats.org/markup-compatibility/2006">
              <mc:Choice xmlns:v="urn:schemas-microsoft-com:vml" Requires="v">
                <p:oleObj spid="_x0000_s165929" name="Equation" r:id="rId6" imgW="1917360" imgH="393480" progId="Equation.3">
                  <p:embed/>
                </p:oleObj>
              </mc:Choice>
              <mc:Fallback>
                <p:oleObj name="Equation" r:id="rId6" imgW="191736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1800" y="3672126"/>
                        <a:ext cx="5027612"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15"/>
          <p:cNvSpPr txBox="1">
            <a:spLocks noChangeArrowheads="1"/>
          </p:cNvSpPr>
          <p:nvPr/>
        </p:nvSpPr>
        <p:spPr bwMode="auto">
          <a:xfrm>
            <a:off x="7315200" y="6477000"/>
            <a:ext cx="1765300" cy="276999"/>
          </a:xfrm>
          <a:prstGeom prst="rect">
            <a:avLst/>
          </a:prstGeom>
          <a:solidFill>
            <a:schemeClr val="bg1"/>
          </a:solidFill>
          <a:ln w="9525">
            <a:noFill/>
            <a:miter lim="800000"/>
            <a:headEnd/>
            <a:tailEnd/>
          </a:ln>
        </p:spPr>
        <p:txBody>
          <a:bodyPr wrap="square">
            <a:spAutoFit/>
          </a:bodyPr>
          <a:lstStyle/>
          <a:p>
            <a:r>
              <a:rPr lang="en-US" sz="1200" dirty="0"/>
              <a:t>Source: </a:t>
            </a:r>
            <a:r>
              <a:rPr lang="en-US" sz="1200" dirty="0" smtClean="0"/>
              <a:t>K. </a:t>
            </a:r>
            <a:r>
              <a:rPr lang="en-US" sz="1200" dirty="0" err="1" smtClean="0"/>
              <a:t>Grauman</a:t>
            </a:r>
            <a:endParaRPr lang="en-US" sz="1200" dirty="0"/>
          </a:p>
        </p:txBody>
      </p:sp>
    </p:spTree>
    <p:extLst>
      <p:ext uri="{BB962C8B-B14F-4D97-AF65-F5344CB8AC3E}">
        <p14:creationId xmlns:p14="http://schemas.microsoft.com/office/powerpoint/2010/main" val="1492653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2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6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noChangeArrowheads="1"/>
          </p:cNvPicPr>
          <p:nvPr/>
        </p:nvPicPr>
        <p:blipFill>
          <a:blip r:embed="rId4" cstate="print"/>
          <a:srcRect t="49619"/>
          <a:stretch>
            <a:fillRect/>
          </a:stretch>
        </p:blipFill>
        <p:spPr bwMode="auto">
          <a:xfrm>
            <a:off x="1816100" y="3429000"/>
            <a:ext cx="5614988" cy="2517775"/>
          </a:xfrm>
          <a:prstGeom prst="rect">
            <a:avLst/>
          </a:prstGeom>
          <a:noFill/>
          <a:ln w="9525">
            <a:noFill/>
            <a:miter lim="800000"/>
            <a:headEnd/>
            <a:tailEnd/>
          </a:ln>
        </p:spPr>
      </p:pic>
      <p:sp>
        <p:nvSpPr>
          <p:cNvPr id="6149" name="Title 1"/>
          <p:cNvSpPr>
            <a:spLocks noGrp="1"/>
          </p:cNvSpPr>
          <p:nvPr>
            <p:ph type="title"/>
          </p:nvPr>
        </p:nvSpPr>
        <p:spPr>
          <a:xfrm>
            <a:off x="409575" y="-300108"/>
            <a:ext cx="8229600" cy="1143000"/>
          </a:xfrm>
        </p:spPr>
        <p:txBody>
          <a:bodyPr/>
          <a:lstStyle/>
          <a:p>
            <a:pPr eaLnBrk="1" hangingPunct="1"/>
            <a:r>
              <a:rPr lang="en-US" sz="4000" dirty="0" smtClean="0"/>
              <a:t>Partial derivatives of an image</a:t>
            </a:r>
          </a:p>
        </p:txBody>
      </p:sp>
      <p:pic>
        <p:nvPicPr>
          <p:cNvPr id="6150" name="Picture 2"/>
          <p:cNvPicPr>
            <a:picLocks noChangeAspect="1" noChangeArrowheads="1"/>
          </p:cNvPicPr>
          <p:nvPr/>
        </p:nvPicPr>
        <p:blipFill>
          <a:blip r:embed="rId4" cstate="print"/>
          <a:srcRect l="48772" t="2193" r="5710" b="50317"/>
          <a:stretch>
            <a:fillRect/>
          </a:stretch>
        </p:blipFill>
        <p:spPr bwMode="auto">
          <a:xfrm>
            <a:off x="9318625" y="1384300"/>
            <a:ext cx="2555875" cy="2373313"/>
          </a:xfrm>
          <a:prstGeom prst="rect">
            <a:avLst/>
          </a:prstGeom>
          <a:noFill/>
          <a:ln w="9525">
            <a:noFill/>
            <a:miter lim="800000"/>
            <a:headEnd/>
            <a:tailEnd/>
          </a:ln>
        </p:spPr>
      </p:pic>
      <p:sp>
        <p:nvSpPr>
          <p:cNvPr id="6151" name="TextBox 4"/>
          <p:cNvSpPr txBox="1">
            <a:spLocks noChangeArrowheads="1"/>
          </p:cNvSpPr>
          <p:nvPr/>
        </p:nvSpPr>
        <p:spPr bwMode="auto">
          <a:xfrm>
            <a:off x="1476375" y="5939135"/>
            <a:ext cx="6296025" cy="461665"/>
          </a:xfrm>
          <a:prstGeom prst="rect">
            <a:avLst/>
          </a:prstGeom>
          <a:noFill/>
          <a:ln w="9525">
            <a:noFill/>
            <a:miter lim="800000"/>
            <a:headEnd/>
            <a:tailEnd/>
          </a:ln>
        </p:spPr>
        <p:txBody>
          <a:bodyPr wrap="square">
            <a:spAutoFit/>
          </a:bodyPr>
          <a:lstStyle/>
          <a:p>
            <a:pPr algn="ctr" rtl="0" eaLnBrk="0" fontAlgn="base" hangingPunct="0">
              <a:spcBef>
                <a:spcPct val="0"/>
              </a:spcBef>
              <a:spcAft>
                <a:spcPct val="0"/>
              </a:spcAft>
            </a:pPr>
            <a:r>
              <a:rPr lang="en-US" sz="2400" kern="1200" dirty="0">
                <a:solidFill>
                  <a:srgbClr val="000000"/>
                </a:solidFill>
                <a:latin typeface="Arial" pitchFamily="34" charset="0"/>
                <a:ea typeface="+mn-ea"/>
                <a:cs typeface="+mn-cs"/>
              </a:rPr>
              <a:t>Which shows changes with respect to x?</a:t>
            </a:r>
          </a:p>
        </p:txBody>
      </p:sp>
      <p:pic>
        <p:nvPicPr>
          <p:cNvPr id="6152" name="Picture 2"/>
          <p:cNvPicPr>
            <a:picLocks noChangeAspect="1" noChangeArrowheads="1"/>
          </p:cNvPicPr>
          <p:nvPr/>
        </p:nvPicPr>
        <p:blipFill>
          <a:blip r:embed="rId4" cstate="print"/>
          <a:srcRect t="2129" r="51144" b="50381"/>
          <a:stretch>
            <a:fillRect/>
          </a:stretch>
        </p:blipFill>
        <p:spPr bwMode="auto">
          <a:xfrm>
            <a:off x="3276600" y="982663"/>
            <a:ext cx="2743200" cy="2373312"/>
          </a:xfrm>
          <a:prstGeom prst="rect">
            <a:avLst/>
          </a:prstGeom>
          <a:noFill/>
          <a:ln w="9525">
            <a:noFill/>
            <a:miter lim="800000"/>
            <a:headEnd/>
            <a:tailEnd/>
          </a:ln>
        </p:spPr>
      </p:pic>
      <p:grpSp>
        <p:nvGrpSpPr>
          <p:cNvPr id="2" name="Group 28"/>
          <p:cNvGrpSpPr>
            <a:grpSpLocks/>
          </p:cNvGrpSpPr>
          <p:nvPr/>
        </p:nvGrpSpPr>
        <p:grpSpPr bwMode="auto">
          <a:xfrm>
            <a:off x="7256463" y="4676775"/>
            <a:ext cx="547687" cy="1016000"/>
            <a:chOff x="4097330" y="1789047"/>
            <a:chExt cx="547696" cy="1015663"/>
          </a:xfrm>
        </p:grpSpPr>
        <p:sp>
          <p:nvSpPr>
            <p:cNvPr id="6163"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rtl="0" fontAlgn="base">
                <a:spcBef>
                  <a:spcPct val="0"/>
                </a:spcBef>
                <a:spcAft>
                  <a:spcPct val="0"/>
                </a:spcAft>
              </a:pPr>
              <a:r>
                <a:rPr lang="en-US" sz="3000" b="1" kern="1200" dirty="0">
                  <a:solidFill>
                    <a:srgbClr val="000000"/>
                  </a:solidFill>
                  <a:latin typeface="Arial" pitchFamily="34" charset="0"/>
                  <a:ea typeface="+mn-ea"/>
                  <a:cs typeface="+mn-cs"/>
                </a:rPr>
                <a:t>-1     1</a:t>
              </a:r>
            </a:p>
          </p:txBody>
        </p:sp>
        <p:cxnSp>
          <p:nvCxnSpPr>
            <p:cNvPr id="6164" name="Straight Connector 27"/>
            <p:cNvCxnSpPr>
              <a:cxnSpLocks noChangeShapeType="1"/>
              <a:stCxn id="6163" idx="1"/>
              <a:endCxn id="6163" idx="3"/>
            </p:cNvCxnSpPr>
            <p:nvPr/>
          </p:nvCxnSpPr>
          <p:spPr bwMode="auto">
            <a:xfrm rot="10800000" flipH="1">
              <a:off x="4097330" y="2296879"/>
              <a:ext cx="547695" cy="1588"/>
            </a:xfrm>
            <a:prstGeom prst="line">
              <a:avLst/>
            </a:prstGeom>
            <a:noFill/>
            <a:ln w="9525" algn="ctr">
              <a:solidFill>
                <a:schemeClr val="tx1"/>
              </a:solidFill>
              <a:round/>
              <a:headEnd/>
              <a:tailEnd/>
            </a:ln>
          </p:spPr>
        </p:cxnSp>
      </p:grpSp>
      <p:grpSp>
        <p:nvGrpSpPr>
          <p:cNvPr id="3" name="Group 28"/>
          <p:cNvGrpSpPr>
            <a:grpSpLocks/>
          </p:cNvGrpSpPr>
          <p:nvPr/>
        </p:nvGrpSpPr>
        <p:grpSpPr bwMode="auto">
          <a:xfrm>
            <a:off x="8405813" y="4676775"/>
            <a:ext cx="547687" cy="1016000"/>
            <a:chOff x="4097330" y="1789047"/>
            <a:chExt cx="547696" cy="1015663"/>
          </a:xfrm>
        </p:grpSpPr>
        <p:sp>
          <p:nvSpPr>
            <p:cNvPr id="6161" name="TextBox 25"/>
            <p:cNvSpPr txBox="1">
              <a:spLocks noChangeArrowheads="1"/>
            </p:cNvSpPr>
            <p:nvPr/>
          </p:nvSpPr>
          <p:spPr bwMode="auto">
            <a:xfrm>
              <a:off x="4097331" y="1789047"/>
              <a:ext cx="547695" cy="1015663"/>
            </a:xfrm>
            <a:prstGeom prst="rect">
              <a:avLst/>
            </a:prstGeom>
            <a:solidFill>
              <a:srgbClr val="FFCC66"/>
            </a:solidFill>
            <a:ln w="9525">
              <a:solidFill>
                <a:schemeClr val="tx1"/>
              </a:solidFill>
              <a:miter lim="800000"/>
              <a:headEnd/>
              <a:tailEnd/>
            </a:ln>
          </p:spPr>
          <p:txBody>
            <a:bodyPr>
              <a:spAutoFit/>
            </a:bodyPr>
            <a:lstStyle/>
            <a:p>
              <a:pPr algn="r" rtl="0" fontAlgn="base">
                <a:spcBef>
                  <a:spcPct val="0"/>
                </a:spcBef>
                <a:spcAft>
                  <a:spcPct val="0"/>
                </a:spcAft>
              </a:pPr>
              <a:r>
                <a:rPr lang="en-US" sz="3000" b="1" kern="1200" dirty="0">
                  <a:solidFill>
                    <a:srgbClr val="000000"/>
                  </a:solidFill>
                  <a:latin typeface="Arial" pitchFamily="34" charset="0"/>
                  <a:ea typeface="+mn-ea"/>
                  <a:cs typeface="+mn-cs"/>
                </a:rPr>
                <a:t>1     -1</a:t>
              </a:r>
            </a:p>
          </p:txBody>
        </p:sp>
        <p:cxnSp>
          <p:nvCxnSpPr>
            <p:cNvPr id="6162" name="Straight Connector 27"/>
            <p:cNvCxnSpPr>
              <a:cxnSpLocks noChangeShapeType="1"/>
              <a:stCxn id="6161" idx="1"/>
              <a:endCxn id="6161" idx="3"/>
            </p:cNvCxnSpPr>
            <p:nvPr/>
          </p:nvCxnSpPr>
          <p:spPr bwMode="auto">
            <a:xfrm rot="10800000" flipH="1">
              <a:off x="4097330" y="2296879"/>
              <a:ext cx="547695" cy="1588"/>
            </a:xfrm>
            <a:prstGeom prst="line">
              <a:avLst/>
            </a:prstGeom>
            <a:noFill/>
            <a:ln w="9525" algn="ctr">
              <a:solidFill>
                <a:schemeClr val="tx1"/>
              </a:solidFill>
              <a:round/>
              <a:headEnd/>
              <a:tailEnd/>
            </a:ln>
          </p:spPr>
        </p:cxnSp>
      </p:grpSp>
      <p:sp>
        <p:nvSpPr>
          <p:cNvPr id="13" name="TextBox 12"/>
          <p:cNvSpPr txBox="1">
            <a:spLocks noChangeArrowheads="1"/>
          </p:cNvSpPr>
          <p:nvPr/>
        </p:nvSpPr>
        <p:spPr bwMode="auto">
          <a:xfrm>
            <a:off x="7821613" y="5005388"/>
            <a:ext cx="876300" cy="369887"/>
          </a:xfrm>
          <a:prstGeom prst="rect">
            <a:avLst/>
          </a:prstGeom>
          <a:noFill/>
          <a:ln w="9525">
            <a:noFill/>
            <a:miter lim="800000"/>
            <a:headEnd/>
            <a:tailEnd/>
          </a:ln>
        </p:spPr>
        <p:txBody>
          <a:bodyPr>
            <a:spAutoFit/>
          </a:bodyPr>
          <a:lstStyle/>
          <a:p>
            <a:pPr algn="l" rtl="0" fontAlgn="base">
              <a:spcBef>
                <a:spcPct val="0"/>
              </a:spcBef>
              <a:spcAft>
                <a:spcPct val="0"/>
              </a:spcAft>
            </a:pPr>
            <a:r>
              <a:rPr lang="en-US" b="1" kern="1200">
                <a:solidFill>
                  <a:srgbClr val="000000"/>
                </a:solidFill>
                <a:latin typeface="Arial" pitchFamily="34" charset="0"/>
                <a:ea typeface="+mn-ea"/>
                <a:cs typeface="+mn-cs"/>
              </a:rPr>
              <a:t>or</a:t>
            </a:r>
          </a:p>
        </p:txBody>
      </p:sp>
      <p:grpSp>
        <p:nvGrpSpPr>
          <p:cNvPr id="4" name="Group 16"/>
          <p:cNvGrpSpPr>
            <a:grpSpLocks/>
          </p:cNvGrpSpPr>
          <p:nvPr/>
        </p:nvGrpSpPr>
        <p:grpSpPr bwMode="auto">
          <a:xfrm>
            <a:off x="336550" y="4999038"/>
            <a:ext cx="1168400" cy="554037"/>
            <a:chOff x="336492" y="4999059"/>
            <a:chExt cx="1168400" cy="554038"/>
          </a:xfrm>
        </p:grpSpPr>
        <p:sp>
          <p:nvSpPr>
            <p:cNvPr id="6159" name="TextBox 14"/>
            <p:cNvSpPr txBox="1">
              <a:spLocks noChangeArrowheads="1"/>
            </p:cNvSpPr>
            <p:nvPr/>
          </p:nvSpPr>
          <p:spPr bwMode="auto">
            <a:xfrm>
              <a:off x="336492" y="4999059"/>
              <a:ext cx="1168400" cy="554038"/>
            </a:xfrm>
            <a:prstGeom prst="rect">
              <a:avLst/>
            </a:prstGeom>
            <a:solidFill>
              <a:srgbClr val="FFCC66"/>
            </a:solidFill>
            <a:ln w="9525">
              <a:solidFill>
                <a:schemeClr val="tx1"/>
              </a:solidFill>
              <a:miter lim="800000"/>
              <a:headEnd/>
              <a:tailEnd/>
            </a:ln>
          </p:spPr>
          <p:txBody>
            <a:bodyPr>
              <a:spAutoFit/>
            </a:bodyPr>
            <a:lstStyle/>
            <a:p>
              <a:pPr algn="l" rtl="0" fontAlgn="base">
                <a:spcBef>
                  <a:spcPct val="0"/>
                </a:spcBef>
                <a:spcAft>
                  <a:spcPct val="0"/>
                </a:spcAft>
              </a:pPr>
              <a:r>
                <a:rPr lang="en-US" sz="3000" b="1" kern="1200">
                  <a:solidFill>
                    <a:srgbClr val="000000"/>
                  </a:solidFill>
                  <a:latin typeface="Arial" pitchFamily="34" charset="0"/>
                  <a:ea typeface="+mn-ea"/>
                  <a:cs typeface="+mn-cs"/>
                </a:rPr>
                <a:t>-1    1</a:t>
              </a:r>
            </a:p>
          </p:txBody>
        </p:sp>
        <p:cxnSp>
          <p:nvCxnSpPr>
            <p:cNvPr id="6160" name="Straight Connector 15"/>
            <p:cNvCxnSpPr>
              <a:cxnSpLocks noChangeShapeType="1"/>
              <a:stCxn id="6159" idx="0"/>
              <a:endCxn id="6159" idx="2"/>
            </p:cNvCxnSpPr>
            <p:nvPr/>
          </p:nvCxnSpPr>
          <p:spPr bwMode="auto">
            <a:xfrm rot="16200000" flipH="1">
              <a:off x="644467" y="5275284"/>
              <a:ext cx="554038" cy="1587"/>
            </a:xfrm>
            <a:prstGeom prst="line">
              <a:avLst/>
            </a:prstGeom>
            <a:noFill/>
            <a:ln w="9525" algn="ctr">
              <a:solidFill>
                <a:schemeClr val="tx1"/>
              </a:solidFill>
              <a:round/>
              <a:headEnd/>
              <a:tailEnd/>
            </a:ln>
          </p:spPr>
        </p:cxnSp>
      </p:grpSp>
      <p:graphicFrame>
        <p:nvGraphicFramePr>
          <p:cNvPr id="107542" name="Object 22"/>
          <p:cNvGraphicFramePr>
            <a:graphicFrameLocks noChangeAspect="1"/>
          </p:cNvGraphicFramePr>
          <p:nvPr>
            <p:extLst>
              <p:ext uri="{D42A27DB-BD31-4B8C-83A1-F6EECF244321}">
                <p14:modId xmlns:p14="http://schemas.microsoft.com/office/powerpoint/2010/main" val="594682835"/>
              </p:ext>
            </p:extLst>
          </p:nvPr>
        </p:nvGraphicFramePr>
        <p:xfrm>
          <a:off x="300038" y="3314700"/>
          <a:ext cx="1431925" cy="1031875"/>
        </p:xfrm>
        <a:graphic>
          <a:graphicData uri="http://schemas.openxmlformats.org/presentationml/2006/ole">
            <mc:AlternateContent xmlns:mc="http://schemas.openxmlformats.org/markup-compatibility/2006">
              <mc:Choice xmlns:v="urn:schemas-microsoft-com:vml" Requires="v">
                <p:oleObj spid="_x0000_s166952" name="Equation" r:id="rId5" imgW="545760" imgH="393480" progId="Equation.3">
                  <p:embed/>
                </p:oleObj>
              </mc:Choice>
              <mc:Fallback>
                <p:oleObj name="Equation" r:id="rId5" imgW="545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3314700"/>
                        <a:ext cx="1431925" cy="103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6" name="Object 10"/>
          <p:cNvGraphicFramePr>
            <a:graphicFrameLocks noChangeAspect="1"/>
          </p:cNvGraphicFramePr>
          <p:nvPr>
            <p:extLst>
              <p:ext uri="{D42A27DB-BD31-4B8C-83A1-F6EECF244321}">
                <p14:modId xmlns:p14="http://schemas.microsoft.com/office/powerpoint/2010/main" val="3991307693"/>
              </p:ext>
            </p:extLst>
          </p:nvPr>
        </p:nvGraphicFramePr>
        <p:xfrm>
          <a:off x="7346950" y="3293732"/>
          <a:ext cx="1431925" cy="1098550"/>
        </p:xfrm>
        <a:graphic>
          <a:graphicData uri="http://schemas.openxmlformats.org/presentationml/2006/ole">
            <mc:AlternateContent xmlns:mc="http://schemas.openxmlformats.org/markup-compatibility/2006">
              <mc:Choice xmlns:v="urn:schemas-microsoft-com:vml" Requires="v">
                <p:oleObj spid="_x0000_s166953" name="Equation" r:id="rId7" imgW="545760" imgH="419040" progId="Equation.3">
                  <p:embed/>
                </p:oleObj>
              </mc:Choice>
              <mc:Fallback>
                <p:oleObj name="Equation" r:id="rId7" imgW="545760" imgH="419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3293732"/>
                        <a:ext cx="1431925" cy="1098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7293974" y="6469130"/>
            <a:ext cx="1960430" cy="369332"/>
          </a:xfrm>
          <a:prstGeom prst="rect">
            <a:avLst/>
          </a:prstGeom>
          <a:noFill/>
        </p:spPr>
        <p:txBody>
          <a:bodyPr wrap="none" rtlCol="0">
            <a:spAutoFit/>
          </a:bodyPr>
          <a:lstStyle/>
          <a:p>
            <a:r>
              <a:rPr lang="en-US" dirty="0" smtClean="0"/>
              <a:t>slide: S. </a:t>
            </a:r>
            <a:r>
              <a:rPr lang="en-US" dirty="0" err="1" smtClean="0"/>
              <a:t>Lazebnik</a:t>
            </a:r>
            <a:endParaRPr lang="en-US" dirty="0"/>
          </a:p>
        </p:txBody>
      </p:sp>
    </p:spTree>
    <p:extLst>
      <p:ext uri="{BB962C8B-B14F-4D97-AF65-F5344CB8AC3E}">
        <p14:creationId xmlns:p14="http://schemas.microsoft.com/office/powerpoint/2010/main" val="1861236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5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nd{document}&#10;"/>
  <p:tag name="EXTERNALNAME" val="Edittex"/>
  <p:tag name="BLEND" val="False"/>
  <p:tag name="TRANSPARENT" val="False"/>
  <p:tag name="BITMAPFORMAT" val="bmpmono"/>
  <p:tag name="DEBUGINTERACTIVE" val="True"/>
  <p:tag name="ORIGWIDTH" val="48.62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approx$&#10;\end{document}&#10;"/>
  <p:tag name="EXTERNALNAME" val="Edittex"/>
  <p:tag name="BLEND" val="False"/>
  <p:tag name="TRANSPARENT" val="False"/>
  <p:tag name="BITMAPFORMAT" val="bmpmono"/>
  <p:tag name="DEBUGINTERACTIVE" val="True"/>
  <p:tag name="ORIGWIDTH" val="55.75"/>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0\right]$&#10;\end{document}&#10;"/>
  <p:tag name="EXTERNALNAME" val="Edittex"/>
  <p:tag name="BLEND" val="False"/>
  <p:tag name="TRANSPARENT" val="False"/>
  <p:tag name="BITMAPFORMAT" val="bmpmono"/>
  <p:tag name="DEBUGINTERACTIVE" val="True"/>
  <p:tag name="ORIGWIDTH" val="441.875"/>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0,\frac{\partial f}{\partial y}\right]$&#10;\end{document}&#10;"/>
  <p:tag name="EXTERNALNAME" val="Edittex"/>
  <p:tag name="BLEND" val="False"/>
  <p:tag name="TRANSPARENT" val="False"/>
  <p:tag name="BITMAPFORMAT" val="bmpmono"/>
  <p:tag name="DEBUGINTERACTIVE" val="True"/>
  <p:tag name="ORIGWIDTH" val="441.875"/>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sqrt{{(\frac{\partial f}{\partial x})}^2 + {(\frac{\partial f}{\partial y})}^2}$&#10;\end{document}&#10;"/>
  <p:tag name="EXTERNALNAME" val="Edittex"/>
  <p:tag name="BLEND" val="False"/>
  <p:tag name="TRANSPARENT" val="False"/>
  <p:tag name="BITMAPFORMAT" val="bmpmono"/>
  <p:tag name="DEBUGINTERACTIVE" val="True"/>
  <p:tag name="ORIGWIDTH" val="873"/>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10;\end{document}&#10;"/>
  <p:tag name="EXTERNALNAME" val="txp_fig"/>
  <p:tag name="BLEND" val="False"/>
  <p:tag name="TRANSPARENT" val="False"/>
  <p:tag name="KEEPFILES" val="False"/>
  <p:tag name="DEBUGPAUSE" val="False"/>
  <p:tag name="RESOLUTION" val="300"/>
  <p:tag name="BITMAPFORMAT" val="bmpmono"/>
  <p:tag name="DEBUGINTERACTIVE" val="True"/>
  <p:tag name="ORIGWIDTH" val="153"/>
  <p:tag name="PICTUREFILESIZE" val="2054"/>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rac{d}{dx}f(x)$&#10;\end{document}&#10;"/>
  <p:tag name="EXTERNALNAME" val="txp_fig"/>
  <p:tag name="BLEND" val="False"/>
  <p:tag name="TRANSPARENT" val="False"/>
  <p:tag name="KEEPFILES" val="False"/>
  <p:tag name="DEBUGPAUSE" val="False"/>
  <p:tag name="RESOLUTION" val="300"/>
  <p:tag name="BITMAPFORMAT" val="bmpmono"/>
  <p:tag name="DEBUGINTERACTIVE" val="True"/>
  <p:tag name="ORIGWIDTH" val="232.25"/>
  <p:tag name="PICTUREFILESIZE" val="4238"/>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G_{\sigma} =  \frac{1}{2 \pi \sigma^{2}} e^{-\frac{(x^{2} + y^{2})}{2 \sigma^{2}}} \]&#10;\end{document}&#10;"/>
  <p:tag name="EXTERNALNAME" val="txp_fig"/>
  <p:tag name="BLEND" val="False"/>
  <p:tag name="TRANSPARENT" val="True"/>
  <p:tag name="KEEPFILES" val="False"/>
  <p:tag name="DEBUGPAUSE" val="False"/>
  <p:tag name="RESOLUTION" val="300"/>
  <p:tag name="TIMEOUT" val="(none)"/>
  <p:tag name="BOXWIDTH" val="348"/>
  <p:tag name="BOXHEIGHT" val="296"/>
  <p:tag name="BOXFONT" val="10"/>
  <p:tag name="BOXWRAP" val="False"/>
  <p:tag name="WORKAROUNDTRANSPARENCYBUG" val="False"/>
  <p:tag name="BITMAPFORMAT" val="bmpmono"/>
  <p:tag name="DEBUGINTERACTIVE" val="True"/>
  <p:tag name="ORIGWIDTH" val="194.875"/>
  <p:tag name="PICTUREFILESIZE" val="2169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20461</TotalTime>
  <Words>4411</Words>
  <Application>Microsoft Macintosh PowerPoint</Application>
  <PresentationFormat>On-screen Show (4:3)</PresentationFormat>
  <Paragraphs>893</Paragraphs>
  <Slides>119</Slides>
  <Notes>115</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119</vt:i4>
      </vt:variant>
    </vt:vector>
  </HeadingPairs>
  <TitlesOfParts>
    <vt:vector size="124" baseType="lpstr">
      <vt:lpstr>Executive</vt:lpstr>
      <vt:lpstr>Image</vt:lpstr>
      <vt:lpstr>Equation</vt:lpstr>
      <vt:lpstr>Photo Editor Photo</vt:lpstr>
      <vt:lpstr>Bitmap Image</vt:lpstr>
      <vt:lpstr>776 Computer Vision</vt:lpstr>
      <vt:lpstr>Photometric stereo (shape from shading)</vt:lpstr>
      <vt:lpstr>Photometric stereo</vt:lpstr>
      <vt:lpstr>Surface model: Monge patch</vt:lpstr>
      <vt:lpstr>Image model</vt:lpstr>
      <vt:lpstr>Least squares problem</vt:lpstr>
      <vt:lpstr>Example</vt:lpstr>
      <vt:lpstr>Recovering a surface from normals</vt:lpstr>
      <vt:lpstr>Recovering a surface from normals</vt:lpstr>
      <vt:lpstr>Surface recovered by integration</vt:lpstr>
      <vt:lpstr>Reading</vt:lpstr>
      <vt:lpstr>Typical image operations</vt:lpstr>
      <vt:lpstr>Color</vt:lpstr>
      <vt:lpstr>What is color?</vt:lpstr>
      <vt:lpstr>Electromagnetic spectrum</vt:lpstr>
      <vt:lpstr>Interaction of light and surfaces</vt:lpstr>
      <vt:lpstr>Spectra of some real-world surfaces</vt:lpstr>
      <vt:lpstr>Standardizing color experience</vt:lpstr>
      <vt:lpstr>Color matching experiment 1</vt:lpstr>
      <vt:lpstr>Color matching experiment 1</vt:lpstr>
      <vt:lpstr>Color matching experiment 1</vt:lpstr>
      <vt:lpstr>Color matching experiment 1</vt:lpstr>
      <vt:lpstr>Color matching experiment 2</vt:lpstr>
      <vt:lpstr>Color matching experiment 2</vt:lpstr>
      <vt:lpstr>Color matching experiment 2</vt:lpstr>
      <vt:lpstr>Color matching experiment 2</vt:lpstr>
      <vt:lpstr>Trichromacy</vt:lpstr>
      <vt:lpstr>Grassman’s Laws</vt:lpstr>
      <vt:lpstr>Linear color spaces</vt:lpstr>
      <vt:lpstr>How to compute the weights of the primaries  to match any spectral signal</vt:lpstr>
      <vt:lpstr>RGB space</vt:lpstr>
      <vt:lpstr>How to compute the weights of the primaries  to match any spectral signal</vt:lpstr>
      <vt:lpstr>Nonlinear color spaces: HSV</vt:lpstr>
      <vt:lpstr>Color perception</vt:lpstr>
      <vt:lpstr>Simultaneous contrast/Mach bands</vt:lpstr>
      <vt:lpstr>Chromatic adaptation</vt:lpstr>
      <vt:lpstr>White balance</vt:lpstr>
      <vt:lpstr>White balance</vt:lpstr>
      <vt:lpstr>White balance</vt:lpstr>
      <vt:lpstr>White balance</vt:lpstr>
      <vt:lpstr>White balance</vt:lpstr>
      <vt:lpstr>White balance by recognition</vt:lpstr>
      <vt:lpstr>Mixed illumination</vt:lpstr>
      <vt:lpstr>Spatially varying white balance</vt:lpstr>
      <vt:lpstr>Uses of color in computer vision</vt:lpstr>
      <vt:lpstr>Uses of color in computer vision</vt:lpstr>
      <vt:lpstr>Uses of color in computer vision</vt:lpstr>
      <vt:lpstr>Uses of color in computer vision</vt:lpstr>
      <vt:lpstr>Uses of color in computer vision</vt:lpstr>
      <vt:lpstr>Linear filtering</vt:lpstr>
      <vt:lpstr>Motivation: Image denoising</vt:lpstr>
      <vt:lpstr>Moving average</vt:lpstr>
      <vt:lpstr>Defining convolution</vt:lpstr>
      <vt:lpstr>Key properties</vt:lpstr>
      <vt:lpstr>Properties in more detail</vt:lpstr>
      <vt:lpstr>Annoying details</vt:lpstr>
      <vt:lpstr>Annoying details</vt:lpstr>
      <vt:lpstr>Annoying details</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Practice with linear filters</vt:lpstr>
      <vt:lpstr>Sharpening</vt:lpstr>
      <vt:lpstr>Sharpening with unsharp masking</vt:lpstr>
      <vt:lpstr>Smoothing with box filter revisited</vt:lpstr>
      <vt:lpstr>Smoothing with box filter revisited</vt:lpstr>
      <vt:lpstr>Gaussian Kernel</vt:lpstr>
      <vt:lpstr>Gaussian Kernel</vt:lpstr>
      <vt:lpstr>Choosing kernel width</vt:lpstr>
      <vt:lpstr>Choosing kernel width</vt:lpstr>
      <vt:lpstr>Gaussian vs. box filtering</vt:lpstr>
      <vt:lpstr>Gaussian filters</vt:lpstr>
      <vt:lpstr>Separability of the Gaussian filter</vt:lpstr>
      <vt:lpstr>Separability example</vt:lpstr>
      <vt:lpstr>Why is separability useful?</vt:lpstr>
      <vt:lpstr>COMP 776</vt:lpstr>
      <vt:lpstr>Noise</vt:lpstr>
      <vt:lpstr>Gaussian noise</vt:lpstr>
      <vt:lpstr>Reducing Gaussian noise</vt:lpstr>
      <vt:lpstr>Reducing salt-and-pepper noise</vt:lpstr>
      <vt:lpstr>Alternative idea: Median filtering</vt:lpstr>
      <vt:lpstr>Median filter</vt:lpstr>
      <vt:lpstr>Median filter</vt:lpstr>
      <vt:lpstr>Gaussian vs. median filtering</vt:lpstr>
      <vt:lpstr>Sharpening revisited</vt:lpstr>
      <vt:lpstr>Sharpening revisited</vt:lpstr>
      <vt:lpstr>Unsharp mask filter</vt:lpstr>
      <vt:lpstr>Application: Hybrid Images</vt:lpstr>
      <vt:lpstr>PowerPoint Presentation</vt:lpstr>
      <vt:lpstr>Hybrid Images</vt:lpstr>
      <vt:lpstr>Edge detection</vt:lpstr>
      <vt:lpstr>Origin of edges</vt:lpstr>
      <vt:lpstr>Characterizing edges</vt:lpstr>
      <vt:lpstr>Derivatives with convolution</vt:lpstr>
      <vt:lpstr>Partial derivatives of an image</vt:lpstr>
      <vt:lpstr>Finite difference filters</vt:lpstr>
      <vt:lpstr>Image gradient</vt:lpstr>
      <vt:lpstr>Effects of noise</vt:lpstr>
      <vt:lpstr>Solution: smooth first</vt:lpstr>
      <vt:lpstr>Derivative theorem of convolution</vt:lpstr>
      <vt:lpstr>Derivative of Gaussian filter</vt:lpstr>
      <vt:lpstr>Derivative of Gaussian filter</vt:lpstr>
      <vt:lpstr>Scale of Gaussian derivative filter</vt:lpstr>
      <vt:lpstr>Review: Smoothing vs. derivative filters</vt:lpstr>
      <vt:lpstr>The Canny edge detector</vt:lpstr>
      <vt:lpstr>The Canny edge detector</vt:lpstr>
      <vt:lpstr>The Canny edge detector</vt:lpstr>
      <vt:lpstr>The Canny edge detector</vt:lpstr>
      <vt:lpstr>Non-maximum suppression</vt:lpstr>
      <vt:lpstr>The Canny edge detector</vt:lpstr>
      <vt:lpstr>Hysteresis thresholding</vt:lpstr>
      <vt:lpstr>Hysteresis thresholding</vt:lpstr>
      <vt:lpstr>Recap: Canny edge detector</vt:lpstr>
      <vt:lpstr>Edge detection is just the beginning…</vt:lpstr>
      <vt:lpstr>Low-level edges vs. perceived contours</vt:lpstr>
    </vt:vector>
  </TitlesOfParts>
  <Company>UNC 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Jan-Michael  Frahm</dc:creator>
  <cp:lastModifiedBy>Enrique Dunn</cp:lastModifiedBy>
  <cp:revision>76</cp:revision>
  <dcterms:created xsi:type="dcterms:W3CDTF">2012-01-10T14:04:09Z</dcterms:created>
  <dcterms:modified xsi:type="dcterms:W3CDTF">2014-09-22T13:22:28Z</dcterms:modified>
</cp:coreProperties>
</file>